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465E93-D368-4072-93B5-A36680210F63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DDE8E6C-DC72-485D-A696-E873CAFBD845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Description: J:\بسم الله\09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371600"/>
            <a:ext cx="7848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a-IR" sz="4000" dirty="0">
                <a:cs typeface="B Yekan" pitchFamily="2" charset="-78"/>
              </a:rPr>
              <a:t>عوامل تأثیر گذار در کارفرهنگی- </a:t>
            </a:r>
            <a:r>
              <a:rPr lang="fa-IR" sz="4000" dirty="0">
                <a:cs typeface="B Yekan" pitchFamily="2" charset="-78"/>
              </a:rPr>
              <a:t>تربیتی</a:t>
            </a:r>
            <a:r>
              <a:rPr lang="en-US" sz="4000" dirty="0">
                <a:cs typeface="B Yekan" pitchFamily="2" charset="-78"/>
              </a:rPr>
              <a:t/>
            </a:r>
            <a:br>
              <a:rPr lang="en-US" sz="4000" dirty="0">
                <a:cs typeface="B Yekan" pitchFamily="2" charset="-78"/>
              </a:rPr>
            </a:br>
            <a:endParaRPr lang="en-US" sz="4000" dirty="0">
              <a:cs typeface="B Yeka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400" b="1" dirty="0">
                <a:cs typeface="B Mitra" pitchFamily="2" charset="-78"/>
              </a:rPr>
              <a:t>در این بحث سعی بر آن است که عواملی را که</a:t>
            </a:r>
            <a:r>
              <a:rPr lang="en-US" sz="2400" b="1" dirty="0">
                <a:cs typeface="B Mitra" pitchFamily="2" charset="-78"/>
              </a:rPr>
              <a:t> </a:t>
            </a:r>
            <a:r>
              <a:rPr lang="fa-IR" sz="2400" b="1" dirty="0">
                <a:cs typeface="B Mitra" pitchFamily="2" charset="-78"/>
              </a:rPr>
              <a:t>در تأثیر گذاری امر تربیت دارای اهمیت فراوانی هستند، نام برده </a:t>
            </a:r>
            <a:r>
              <a:rPr lang="ar-SA" sz="2400" b="1" dirty="0">
                <a:cs typeface="B Mitra" pitchFamily="2" charset="-78"/>
              </a:rPr>
              <a:t>و به طور خلاصه توضیح داده شود.</a:t>
            </a:r>
            <a:endParaRPr lang="en-US" sz="2400" b="1" dirty="0">
              <a:cs typeface="B Mitra" pitchFamily="2" charset="-78"/>
            </a:endParaRPr>
          </a:p>
          <a:p>
            <a:pPr algn="just" rtl="1"/>
            <a:endParaRPr lang="en-US" sz="240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r" rtl="1"/>
            <a:r>
              <a:rPr lang="fa-IR" sz="3600" b="1" dirty="0">
                <a:cs typeface="B Yekan" pitchFamily="2" charset="-78"/>
              </a:rPr>
              <a:t>داشتن اخلاص و فنا در برابر معشوق</a:t>
            </a:r>
            <a:endParaRPr lang="en-US" sz="3600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ar-SA" dirty="0">
                <a:cs typeface="B Mitra" pitchFamily="2" charset="-78"/>
              </a:rPr>
              <a:t>در </a:t>
            </a:r>
            <a:r>
              <a:rPr lang="ar-SA" dirty="0">
                <a:cs typeface="B Mitra" pitchFamily="2" charset="-78"/>
              </a:rPr>
              <a:t>سیر و سلوک نیز آخرين مقام، «فناي عاشق در مقابل معشوق» است. </a:t>
            </a:r>
            <a:r>
              <a:rPr lang="ar-SA" dirty="0">
                <a:cs typeface="B Mitra" pitchFamily="2" charset="-78"/>
              </a:rPr>
              <a:t>يعني عاشق به جايي برسد که در اثر شدّت عشق بي آن که کوچک­ترين التفاتي از محبوب بخواهد، به کلّي از نفس خود جدا گشته و خود در مقابل معشوق فاني و نيست شود و فقط يک نمود ظاهري در او هويدا باشد. و اين بالاتر از احسان، فداکاري و حتي ايثار است ، زيرا آدمی در فداکاري، باز منافعش را مي­بيند اما آنها را به خاطر ديگري از دست مي­دهد. ولي در اینجا اصلاً خود را ديدن و انتظار منافع داشتن، تناسبي با مقام فنا ندارد.</a:t>
            </a: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داشتن اخلاص و فنا در برابر معشوق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/>
            <a:endParaRPr lang="en-US" dirty="0">
              <a:cs typeface="B Mitra" pitchFamily="2" charset="-78"/>
            </a:endParaRPr>
          </a:p>
          <a:p>
            <a:pPr algn="ctr" rtl="1"/>
            <a:r>
              <a:rPr lang="ar-SA" dirty="0">
                <a:cs typeface="B Mitra" pitchFamily="2" charset="-78"/>
              </a:rPr>
              <a:t>« غیر معشــوق ار تماشایــی بــود</a:t>
            </a:r>
            <a:r>
              <a:rPr lang="en-US" dirty="0">
                <a:cs typeface="B Mitra" pitchFamily="2" charset="-78"/>
              </a:rPr>
              <a:t> </a:t>
            </a:r>
          </a:p>
          <a:p>
            <a:pPr algn="ctr" rtl="1"/>
            <a:r>
              <a:rPr lang="ar-SA" dirty="0">
                <a:cs typeface="B Mitra" pitchFamily="2" charset="-78"/>
              </a:rPr>
              <a:t>عشـق نبـود هـرزه سودایـی بــود</a:t>
            </a:r>
            <a:endParaRPr lang="en-US" dirty="0">
              <a:cs typeface="B Mitra" pitchFamily="2" charset="-78"/>
            </a:endParaRPr>
          </a:p>
          <a:p>
            <a:pPr algn="ctr" rtl="1"/>
            <a:endParaRPr lang="en-US" dirty="0">
              <a:cs typeface="B Mitra" pitchFamily="2" charset="-78"/>
            </a:endParaRPr>
          </a:p>
          <a:p>
            <a:pPr algn="ctr" rtl="1"/>
            <a:r>
              <a:rPr lang="ar-SA" dirty="0">
                <a:cs typeface="B Mitra" pitchFamily="2" charset="-78"/>
              </a:rPr>
              <a:t>عشق آن شعله ست کو چون بر فرخت</a:t>
            </a:r>
            <a:endParaRPr lang="en-US" dirty="0">
              <a:cs typeface="B Mitra" pitchFamily="2" charset="-78"/>
            </a:endParaRPr>
          </a:p>
          <a:p>
            <a:pPr algn="ctr" rtl="1"/>
            <a:r>
              <a:rPr lang="ar-SA" dirty="0">
                <a:cs typeface="B Mitra" pitchFamily="2" charset="-78"/>
              </a:rPr>
              <a:t>هر چه جز معشوق باقی جمله سوخت»</a:t>
            </a:r>
            <a:endParaRPr lang="en-US" dirty="0">
              <a:cs typeface="B Mitra" pitchFamily="2" charset="-78"/>
            </a:endParaRPr>
          </a:p>
          <a:p>
            <a:pPr algn="ctr" rtl="1"/>
            <a:endParaRPr lang="en-US" dirty="0">
              <a:cs typeface="B Mitra" pitchFamily="2" charset="-78"/>
            </a:endParaRPr>
          </a:p>
          <a:p>
            <a:pPr algn="ctr" rtl="1">
              <a:buNone/>
            </a:pPr>
            <a:r>
              <a:rPr lang="fa-IR" sz="1800" dirty="0">
                <a:cs typeface="B Mitra" pitchFamily="2" charset="-78"/>
              </a:rPr>
              <a:t>. جلال‌الدين محمد بلخي، مولوي؛ </a:t>
            </a:r>
            <a:r>
              <a:rPr lang="fa-IR" sz="1800" b="1" dirty="0">
                <a:cs typeface="B Mitra" pitchFamily="2" charset="-78"/>
              </a:rPr>
              <a:t>مثنوي معنوي</a:t>
            </a:r>
            <a:r>
              <a:rPr lang="fa-IR" sz="1800" dirty="0">
                <a:cs typeface="B Mitra" pitchFamily="2" charset="-78"/>
              </a:rPr>
              <a:t>، دفتر پنجم، ص82.</a:t>
            </a:r>
            <a:endParaRPr lang="en-US" sz="1800" dirty="0">
              <a:cs typeface="B Mitra" pitchFamily="2" charset="-78"/>
            </a:endParaRPr>
          </a:p>
          <a:p>
            <a:pPr algn="ctr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داشتن اخلاص و فنا در برابر معشوق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buNone/>
            </a:pPr>
            <a:r>
              <a:rPr lang="ar-SA" dirty="0">
                <a:cs typeface="B Mitra" pitchFamily="2" charset="-78"/>
              </a:rPr>
              <a:t>حقيقت </a:t>
            </a:r>
            <a:r>
              <a:rPr lang="ar-SA" dirty="0">
                <a:cs typeface="B Mitra" pitchFamily="2" charset="-78"/>
              </a:rPr>
              <a:t>اين</a:t>
            </a:r>
            <a:r>
              <a:rPr lang="fa-IR" dirty="0">
                <a:cs typeface="B Mitra" pitchFamily="2" charset="-78"/>
              </a:rPr>
              <a:t> امر</a:t>
            </a:r>
            <a:r>
              <a:rPr lang="ar-SA" dirty="0">
                <a:cs typeface="B Mitra" pitchFamily="2" charset="-78"/>
              </a:rPr>
              <a:t>، </a:t>
            </a:r>
            <a:r>
              <a:rPr lang="ar-SA" dirty="0">
                <a:cs typeface="B Mitra" pitchFamily="2" charset="-78"/>
              </a:rPr>
              <a:t>فنا و نيستي نيست، بلکه در واقع با مقام کامل</a:t>
            </a:r>
            <a:r>
              <a:rPr lang="en-US" dirty="0">
                <a:cs typeface="B Mitra" pitchFamily="2" charset="-78"/>
              </a:rPr>
              <a:t> </a:t>
            </a:r>
            <a:r>
              <a:rPr lang="ar-SA" dirty="0">
                <a:cs typeface="B Mitra" pitchFamily="2" charset="-78"/>
              </a:rPr>
              <a:t>تري، متّحد مي</a:t>
            </a:r>
            <a:r>
              <a:rPr lang="en-US" dirty="0">
                <a:cs typeface="B Mitra" pitchFamily="2" charset="-78"/>
              </a:rPr>
              <a:t> </a:t>
            </a:r>
            <a:r>
              <a:rPr lang="ar-SA" dirty="0">
                <a:cs typeface="B Mitra" pitchFamily="2" charset="-78"/>
              </a:rPr>
              <a:t>شود. و به قولي فناي عشق به معني جايگزيني صفات محبوب، به جاي صفات محب است. و لذا فضيلت شمرده شده.</a:t>
            </a: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آزمودم مرگ من در زندگي است                   چون </a:t>
            </a:r>
            <a:r>
              <a:rPr lang="fa-IR">
                <a:cs typeface="B Mitra" pitchFamily="2" charset="-78"/>
              </a:rPr>
              <a:t>ر</a:t>
            </a:r>
            <a:r>
              <a:rPr lang="ar-SA">
                <a:cs typeface="B Mitra" pitchFamily="2" charset="-78"/>
              </a:rPr>
              <a:t>هم </a:t>
            </a:r>
            <a:r>
              <a:rPr lang="ar-SA" dirty="0">
                <a:cs typeface="B Mitra" pitchFamily="2" charset="-78"/>
              </a:rPr>
              <a:t>زين زندگي پايندگي است</a:t>
            </a: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800" dirty="0">
                <a:cs typeface="B Mitra" pitchFamily="2" charset="-78"/>
              </a:rPr>
              <a:t>. آن ماري، شيمل؛ ابعاد عرفاني اسلام، ص 237.</a:t>
            </a:r>
            <a:endParaRPr lang="en-US" sz="1800" dirty="0">
              <a:cs typeface="B Mitra" pitchFamily="2" charset="-78"/>
            </a:endParaRPr>
          </a:p>
          <a:p>
            <a:pPr algn="just">
              <a:buNone/>
            </a:pP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داشتن اخلاص و فنا در برابر معشوق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ar-SA" dirty="0">
                <a:cs typeface="B Mitra" pitchFamily="2" charset="-78"/>
              </a:rPr>
              <a:t>در مورد «فناء في الله» نيز مي­توان به فرموده حضرت علي(ع) اشاره کرد که فرمود: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en-US" dirty="0">
                <a:cs typeface="B Mitra" pitchFamily="2" charset="-78"/>
                <a:sym typeface="F_symbol 1"/>
              </a:rPr>
              <a:t></a:t>
            </a:r>
            <a:r>
              <a:rPr lang="en-US" dirty="0">
                <a:cs typeface="B Mitra" pitchFamily="2" charset="-78"/>
              </a:rPr>
              <a:t> </a:t>
            </a:r>
            <a:r>
              <a:rPr lang="ar-SA" dirty="0">
                <a:cs typeface="B Mitra" pitchFamily="2" charset="-78"/>
              </a:rPr>
              <a:t>حُبُّ اللَّهِ نَارٌ لَا يَمُرُّ عَلَى شَيْ‏ءٍ إِلَّا احْتَرَقَ وَ نُورُ اللَّهِ لَا يَطْلُعُ عَلَى شَيْ‏ءٍ إِلَّا أَضَا</a:t>
            </a:r>
            <a:r>
              <a:rPr lang="en-US" dirty="0">
                <a:cs typeface="B Mitra" pitchFamily="2" charset="-78"/>
                <a:sym typeface="F_symbol 1"/>
              </a:rPr>
              <a:t>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محبت خدا، آتشي است که برچيزي نمي­گذرد، مگر اينکه به آن آتش زده و موجوديش را از بين مي­برد، و نور خدا برچيزي نمي­تابد مگر اينکه آن را منوّر سازد.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مثال بهتري که براي فنا و بقا توسط عارفان به کار رفته اين است که: «ذات الهي به معدن و درياچه­اي از نمک تشبيه شده است که سگ يا خري در آن مي­افتد؛ صفات پست و حيواني خويش را از دست داده به صورت نمک درآمده ، در آن جا براي هميشه حفظ مي­شود.»</a:t>
            </a: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800" dirty="0">
                <a:cs typeface="B Mitra" pitchFamily="2" charset="-78"/>
              </a:rPr>
              <a:t>. منسوب للامام جعفر الصادق عليه‌السلام؛ </a:t>
            </a:r>
            <a:r>
              <a:rPr lang="fa-IR" sz="1800" b="1" dirty="0">
                <a:cs typeface="B Mitra" pitchFamily="2" charset="-78"/>
              </a:rPr>
              <a:t>مصباح الشريعۀ</a:t>
            </a:r>
            <a:r>
              <a:rPr lang="fa-IR" sz="1800" dirty="0">
                <a:cs typeface="B Mitra" pitchFamily="2" charset="-78"/>
              </a:rPr>
              <a:t>، باب 92 ص 192.</a:t>
            </a:r>
            <a:endParaRPr lang="en-US" sz="1800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. همان؛ ص 255، </a:t>
            </a:r>
            <a:r>
              <a:rPr lang="fa-IR" sz="1600" b="1" dirty="0">
                <a:cs typeface="B Mitra" pitchFamily="2" charset="-78"/>
              </a:rPr>
              <a:t>ديوان قصايد و غزليات عطار</a:t>
            </a:r>
            <a:r>
              <a:rPr lang="fa-IR" sz="1600" dirty="0">
                <a:cs typeface="B Mitra" pitchFamily="2" charset="-78"/>
              </a:rPr>
              <a:t>، تصحيح نفيسي، تهران 1339، ص 515.</a:t>
            </a:r>
            <a:endParaRPr lang="en-US" sz="1600" dirty="0">
              <a:cs typeface="B Mitra" pitchFamily="2" charset="-78"/>
            </a:endParaRPr>
          </a:p>
          <a:p>
            <a:pPr algn="just">
              <a:buNone/>
            </a:pP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داشتن اخلاص و فنا در برابر معشوق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ar-SA" dirty="0">
                <a:cs typeface="B Mitra" pitchFamily="2" charset="-78"/>
              </a:rPr>
              <a:t>بنابراين «مقام فناء اين نيست که فاني از بين برود و يا اينکه فاني، عين باقي گردد. بلکه در مقام فنا فاني خود را نمي</a:t>
            </a:r>
            <a:r>
              <a:rPr lang="en-US" dirty="0">
                <a:cs typeface="B Mitra" pitchFamily="2" charset="-78"/>
              </a:rPr>
              <a:t> </a:t>
            </a:r>
            <a:r>
              <a:rPr lang="ar-SA" dirty="0">
                <a:cs typeface="B Mitra" pitchFamily="2" charset="-78"/>
              </a:rPr>
              <a:t>بيند و هر گونه تعلق و تعيين</a:t>
            </a:r>
            <a:r>
              <a:rPr lang="en-US" dirty="0">
                <a:cs typeface="B Mitra" pitchFamily="2" charset="-78"/>
              </a:rPr>
              <a:t> </a:t>
            </a:r>
            <a:r>
              <a:rPr lang="ar-SA" dirty="0">
                <a:cs typeface="B Mitra" pitchFamily="2" charset="-78"/>
              </a:rPr>
              <a:t>هاي زائد بر اصل هستي آن موجود رخت برمي</a:t>
            </a:r>
            <a:r>
              <a:rPr lang="en-US" dirty="0">
                <a:cs typeface="B Mitra" pitchFamily="2" charset="-78"/>
              </a:rPr>
              <a:t> </a:t>
            </a:r>
            <a:r>
              <a:rPr lang="ar-SA" dirty="0">
                <a:cs typeface="B Mitra" pitchFamily="2" charset="-78"/>
              </a:rPr>
              <a:t>بندد.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مقام فنا عبارت است از عدم توجه به ذات و غرق شدن در ذات مفنّي فيه.»</a:t>
            </a: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ar-SA" dirty="0">
                <a:cs typeface="B Mitra" pitchFamily="2" charset="-78"/>
              </a:rPr>
              <a:t>اي خنک آن مرد کز خود رسته شد		در وجود زنده­اي پيوسته شد</a:t>
            </a: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ar-SA" dirty="0">
                <a:cs typeface="B Mitra" pitchFamily="2" charset="-78"/>
              </a:rPr>
              <a:t>واي آن زنده که با مرده نشست		مرده گشت و زندگي از او بجست</a:t>
            </a: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ar-SA" dirty="0">
                <a:cs typeface="B Mitra" pitchFamily="2" charset="-78"/>
              </a:rPr>
              <a:t>روح­هايي کز قفس­ها رسته­اند		انبياء و رهبر شايسته</a:t>
            </a:r>
            <a:r>
              <a:rPr lang="en-US" dirty="0">
                <a:cs typeface="B Mitra" pitchFamily="2" charset="-78"/>
              </a:rPr>
              <a:t> </a:t>
            </a:r>
            <a:r>
              <a:rPr lang="ar-SA" dirty="0">
                <a:cs typeface="B Mitra" pitchFamily="2" charset="-78"/>
              </a:rPr>
              <a:t>اند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. عبدالله جوادي آملي؛ </a:t>
            </a:r>
            <a:r>
              <a:rPr lang="fa-IR" sz="1600" b="1" dirty="0">
                <a:cs typeface="B Mitra" pitchFamily="2" charset="-78"/>
              </a:rPr>
              <a:t>شرح حکمۀ متعاليۀ</a:t>
            </a:r>
            <a:r>
              <a:rPr lang="fa-IR" sz="1600" dirty="0">
                <a:cs typeface="B Mitra" pitchFamily="2" charset="-78"/>
              </a:rPr>
              <a:t>، ج 6، بخش چهار، ص 397.</a:t>
            </a:r>
            <a:endParaRPr lang="en-US" sz="1600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. جلال‌الدين محمد بلخي، مولوي؛ </a:t>
            </a:r>
            <a:r>
              <a:rPr lang="fa-IR" sz="1600" b="1" dirty="0">
                <a:cs typeface="B Mitra" pitchFamily="2" charset="-78"/>
              </a:rPr>
              <a:t>مثنوي معنوي</a:t>
            </a:r>
            <a:r>
              <a:rPr lang="fa-IR" sz="1600" dirty="0">
                <a:cs typeface="B Mitra" pitchFamily="2" charset="-78"/>
              </a:rPr>
              <a:t>، دفتر اول، ص 242 .</a:t>
            </a:r>
            <a:endParaRPr lang="en-US" sz="1600" dirty="0">
              <a:cs typeface="B Mitra" pitchFamily="2" charset="-78"/>
            </a:endParaRPr>
          </a:p>
          <a:p>
            <a:pPr algn="just">
              <a:buNone/>
            </a:pP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داشتن اخلاص و فنا در برابر معشوق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ar-SA" dirty="0">
                <a:cs typeface="B Mitra" pitchFamily="2" charset="-78"/>
              </a:rPr>
              <a:t>در کلمات مکنونه فيض کاشاني، کلمه پنجاه امام صادق(ع) مي­فرمايند: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«لنا حالات مع الله، هوفيها نحن؛ و نحن فيها هو؛ و مع ذلک هو هو و نحن نحن» براي ما با خداوند حالاتي است که در آن حالات، او با ماست و ما با اوييم و با اين وجود او او  است و ما مائيم.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  <a:p>
            <a:pPr algn="just">
              <a:buNone/>
            </a:pP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ar-SA" dirty="0">
                <a:cs typeface="B Mitra" pitchFamily="2" charset="-78"/>
              </a:rPr>
              <a:t> «کمال انسان، همان فناهاي سه گانه اوست، يعني رسيدن به مقام «توحيد فعلي»، «توحيد اسمي» و «توحيد ذاتي»؛ از طرفي «قرب» هر موجودي نسبت به خداوند، به اندازه حدود ذاتي و عدم­هاي آن است؛ يعني واسطه­هايي که بين جسم انسان و خداست.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توضيح بحث اينکه پس از اينکه فردي به خدا ايمان کامل مي­آورد و بازگشت معناي ايمان، به تسليم شدن در برابر هر آنچه که حضرت رسول</a:t>
            </a:r>
            <a:r>
              <a:rPr lang="fa-IR" dirty="0">
                <a:cs typeface="B Mitra" pitchFamily="2" charset="-78"/>
              </a:rPr>
              <a:t> (ص) </a:t>
            </a:r>
            <a:r>
              <a:rPr lang="ar-SA" dirty="0">
                <a:cs typeface="B Mitra" pitchFamily="2" charset="-78"/>
              </a:rPr>
              <a:t>براي ما آورده است مي­باشد.</a:t>
            </a:r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ar-SA" dirty="0">
                <a:cs typeface="B Mitra" pitchFamily="2" charset="-78"/>
              </a:rPr>
              <a:t>و معناي تسليم شدن تو براي کسي اين است که اراده و خواستة خود را در خواسته و ارادة او فاني سازي </a:t>
            </a:r>
            <a:r>
              <a:rPr lang="en-US" dirty="0">
                <a:cs typeface="B Mitra" pitchFamily="2" charset="-78"/>
              </a:rPr>
              <a:t>]</a:t>
            </a:r>
            <a:r>
              <a:rPr lang="ar-SA" dirty="0">
                <a:cs typeface="B Mitra" pitchFamily="2" charset="-78"/>
              </a:rPr>
              <a:t>که امام صادق</a:t>
            </a:r>
            <a:r>
              <a:rPr lang="fa-IR" dirty="0">
                <a:cs typeface="B Mitra" pitchFamily="2" charset="-78"/>
              </a:rPr>
              <a:t> (ع) ف</a:t>
            </a:r>
            <a:r>
              <a:rPr lang="ar-SA" dirty="0">
                <a:cs typeface="B Mitra" pitchFamily="2" charset="-78"/>
              </a:rPr>
              <a:t>رمود</a:t>
            </a:r>
            <a:r>
              <a:rPr lang="fa-IR" dirty="0">
                <a:cs typeface="B Mitra" pitchFamily="2" charset="-78"/>
              </a:rPr>
              <a:t>ند</a:t>
            </a:r>
            <a:r>
              <a:rPr lang="ar-SA" dirty="0">
                <a:cs typeface="B Mitra" pitchFamily="2" charset="-78"/>
              </a:rPr>
              <a:t>: داناترين مردم، راضي­ترين مردم به حکم و قضاي الهي است</a:t>
            </a:r>
            <a:r>
              <a:rPr lang="en-US" dirty="0">
                <a:cs typeface="B Mitra" pitchFamily="2" charset="-78"/>
              </a:rPr>
              <a:t>[</a:t>
            </a:r>
            <a:r>
              <a:rPr lang="ar-SA" dirty="0">
                <a:cs typeface="B Mitra" pitchFamily="2" charset="-78"/>
              </a:rPr>
              <a:t>.</a:t>
            </a:r>
            <a:endParaRPr lang="fa-IR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 پس چيزي را اراده نمي­کني، مگر اينکه او اراده نمايد و چيزي نمي­خواهي مگر اينکه او بخواهد و اين همان سرسپردگي کامل است. که خداوند به پيامبرش مي­فرمايد: </a:t>
            </a:r>
            <a:r>
              <a:rPr lang="en-US" dirty="0">
                <a:cs typeface="B Mitra" pitchFamily="2" charset="-78"/>
                <a:sym typeface="F_symbol 1"/>
              </a:rPr>
              <a:t></a:t>
            </a:r>
            <a:r>
              <a:rPr lang="ar-SA" dirty="0">
                <a:cs typeface="B Mitra" pitchFamily="2" charset="-78"/>
              </a:rPr>
              <a:t>قُلْ إِنْ كُنْتُمْ تُحِبُّونَ اللَّهَ فَاتَّبِعُونِي.. . </a:t>
            </a:r>
            <a:r>
              <a:rPr lang="en-US" dirty="0">
                <a:cs typeface="B Mitra" pitchFamily="2" charset="-78"/>
                <a:sym typeface="F_symbol 1"/>
              </a:rPr>
              <a:t></a:t>
            </a:r>
            <a:r>
              <a:rPr lang="ar-SA" dirty="0">
                <a:cs typeface="B Mitra" pitchFamily="2" charset="-78"/>
              </a:rPr>
              <a:t>.</a:t>
            </a:r>
            <a:endParaRPr lang="fa-IR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800" dirty="0">
                <a:cs typeface="B Mitra" pitchFamily="2" charset="-78"/>
              </a:rPr>
              <a:t>. ان اعلم الناس بالله، أرضاهم بقضاء الله عزوجل (آل عمران:31).</a:t>
            </a:r>
            <a:endParaRPr lang="en-US" sz="1800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800" dirty="0">
                <a:cs typeface="B Mitra" pitchFamily="2" charset="-78"/>
              </a:rPr>
              <a:t>. بگو اگر خدا را دوست داريد، از من پيروي کنيد. (آل عمران /31)</a:t>
            </a:r>
            <a:endParaRPr lang="en-US" sz="1800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ar-SA" sz="2400" dirty="0">
                <a:cs typeface="B Mitra" pitchFamily="2" charset="-78"/>
              </a:rPr>
              <a:t>پس خداوند سبحان به آنها وعده مي­دهد که قدم صدقي نزد پروردگارشان هست : </a:t>
            </a:r>
            <a:r>
              <a:rPr lang="en-US" sz="2400" dirty="0">
                <a:cs typeface="B Mitra" pitchFamily="2" charset="-78"/>
                <a:sym typeface="F_symbol 1"/>
              </a:rPr>
              <a:t></a:t>
            </a:r>
            <a:r>
              <a:rPr lang="ar-SA" sz="2400" dirty="0">
                <a:cs typeface="B Mitra" pitchFamily="2" charset="-78"/>
              </a:rPr>
              <a:t>وَبَشِّرْ الَّذِينَ آمَنُوا أَنَّ لَهُمْ قَدَمَ صِدْقٍ عِنْدَ رَبِّهِمْ</a:t>
            </a:r>
            <a:r>
              <a:rPr lang="en-US" sz="2400" dirty="0">
                <a:cs typeface="B Mitra" pitchFamily="2" charset="-78"/>
                <a:sym typeface="F_symbol 1"/>
              </a:rPr>
              <a:t></a:t>
            </a:r>
            <a:endParaRPr lang="en-US" sz="2400" dirty="0">
              <a:cs typeface="B Mitra" pitchFamily="2" charset="-78"/>
            </a:endParaRPr>
          </a:p>
          <a:p>
            <a:pPr algn="just" rtl="1"/>
            <a:r>
              <a:rPr lang="ar-SA" sz="2400" dirty="0">
                <a:cs typeface="B Mitra" pitchFamily="2" charset="-78"/>
              </a:rPr>
              <a:t>«قدم صدق» همان مقام و منزلت ثابت و صادق و واقعي است. از طرفي مي­فرمايد: </a:t>
            </a:r>
            <a:r>
              <a:rPr lang="en-US" sz="2400" dirty="0">
                <a:cs typeface="B Mitra" pitchFamily="2" charset="-78"/>
                <a:sym typeface="F_symbol 1"/>
              </a:rPr>
              <a:t></a:t>
            </a:r>
            <a:r>
              <a:rPr lang="ar-SA" sz="2400" dirty="0">
                <a:cs typeface="B Mitra" pitchFamily="2" charset="-78"/>
              </a:rPr>
              <a:t>مَا عِنْدَكُمْ‏ يَنفَدُ وَ مَا عِنْدَ اللَّهِ بَاقٍ</a:t>
            </a:r>
            <a:r>
              <a:rPr lang="en-US" sz="2400" dirty="0">
                <a:cs typeface="B Mitra" pitchFamily="2" charset="-78"/>
                <a:sym typeface="F_symbol 1"/>
              </a:rPr>
              <a:t></a:t>
            </a:r>
            <a:r>
              <a:rPr lang="ar-SA" sz="2400" dirty="0">
                <a:cs typeface="B Mitra" pitchFamily="2" charset="-78"/>
              </a:rPr>
              <a:t> ؛ پس آنچه نزد اوست، باقي و فناناپذير است.</a:t>
            </a:r>
            <a:endParaRPr lang="en-US" sz="2400" dirty="0">
              <a:cs typeface="B Mitra" pitchFamily="2" charset="-78"/>
            </a:endParaRPr>
          </a:p>
          <a:p>
            <a:pPr algn="just" rtl="1"/>
            <a:r>
              <a:rPr lang="ar-SA" sz="2400" dirty="0">
                <a:cs typeface="B Mitra" pitchFamily="2" charset="-78"/>
              </a:rPr>
              <a:t>و نيز فرمود که همه چيز نابود شدني است به جز وجه خدا </a:t>
            </a:r>
            <a:r>
              <a:rPr lang="en-US" sz="2400" dirty="0">
                <a:cs typeface="B Mitra" pitchFamily="2" charset="-78"/>
                <a:sym typeface="F_symbol 1"/>
              </a:rPr>
              <a:t></a:t>
            </a:r>
            <a:r>
              <a:rPr lang="ar-SA" sz="2400" dirty="0">
                <a:cs typeface="B Mitra" pitchFamily="2" charset="-78"/>
              </a:rPr>
              <a:t>كُلُّ شَيْ‏ءٍ هَالِكٌ إِلَّا وَجْهَهُ</a:t>
            </a:r>
            <a:r>
              <a:rPr lang="en-US" sz="2400" dirty="0">
                <a:cs typeface="B Mitra" pitchFamily="2" charset="-78"/>
                <a:sym typeface="F_symbol 1"/>
              </a:rPr>
              <a:t></a:t>
            </a:r>
            <a:r>
              <a:rPr lang="ar-SA" sz="2400" dirty="0">
                <a:cs typeface="B Mitra" pitchFamily="2" charset="-78"/>
              </a:rPr>
              <a:t>.</a:t>
            </a:r>
            <a:endParaRPr lang="en-US" sz="2400" dirty="0">
              <a:cs typeface="B Mitra" pitchFamily="2" charset="-78"/>
            </a:endParaRPr>
          </a:p>
          <a:p>
            <a:pPr algn="just" rtl="1"/>
            <a:r>
              <a:rPr lang="ar-SA" sz="2400" dirty="0">
                <a:cs typeface="B Mitra" pitchFamily="2" charset="-78"/>
              </a:rPr>
              <a:t>پس اينان کساني­اند که با قدم صدق در سبحات وجه خداوند متمکن گرديده و در انوار الهي مستهلک و نابود شده­اند. </a:t>
            </a:r>
            <a:endParaRPr lang="en-US" sz="2400" dirty="0">
              <a:cs typeface="B Mitra" pitchFamily="2" charset="-78"/>
            </a:endParaRPr>
          </a:p>
          <a:p>
            <a:pPr algn="just" rtl="1"/>
            <a:r>
              <a:rPr lang="fa-IR" sz="2400" dirty="0">
                <a:cs typeface="B Mitra" pitchFamily="2" charset="-78"/>
              </a:rPr>
              <a:t>. به کساني که ايمان آورده­اند م‍ده بده که براي آنان نزد پروردگارشان، سابقة نيکي است. (يونس/ 2)</a:t>
            </a:r>
            <a:endParaRPr lang="en-US" sz="2400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. آنچه پيش شماست، تمام مي­شود، و آنچه پيش خداست پايدار است. (نحل/ 96)</a:t>
            </a:r>
            <a:endParaRPr lang="en-US" sz="1600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. قصص: 88.</a:t>
            </a:r>
            <a:endParaRPr lang="en-US" sz="1600" dirty="0">
              <a:cs typeface="B Mitra" pitchFamily="2" charset="-78"/>
            </a:endParaRPr>
          </a:p>
          <a:p>
            <a:pPr algn="just" rtl="1"/>
            <a:endParaRPr lang="en-US" sz="240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ar-SA" dirty="0">
                <a:cs typeface="B Mitra" pitchFamily="2" charset="-78"/>
              </a:rPr>
              <a:t>پس اين اولياء الله در خدا فاني مي­شوند و از آنها نه اسمي مي­ماند و نه رسمي، جز صفات و اسماي خداوند سبحان. پس حجاب برداشته مي­شود. آنان هرگز از ذکر خدا و رفتار نيک غافل نمي­شوند کساني­اند که هيچ حجاب و مانعي آنها را از ياد خدا باز نمي­دارد و هيچ توجهي به غير او ندارند؛ و براي خدا خالص شده­اند. </a:t>
            </a:r>
            <a:r>
              <a:rPr lang="en-US" dirty="0">
                <a:cs typeface="B Mitra" pitchFamily="2" charset="-78"/>
                <a:sym typeface="F_symbol 1"/>
              </a:rPr>
              <a:t></a:t>
            </a:r>
            <a:r>
              <a:rPr lang="ar-SA" dirty="0">
                <a:cs typeface="B Mitra" pitchFamily="2" charset="-78"/>
              </a:rPr>
              <a:t>رِجَالٌ لَّا تُلْهِيهِمْ تِجَارَةٌ وَلَا بَيْعٌ عَن ذِكْرِ اللَّهِ</a:t>
            </a:r>
            <a:r>
              <a:rPr lang="en-US" dirty="0">
                <a:cs typeface="B Mitra" pitchFamily="2" charset="-78"/>
                <a:sym typeface="F_symbol 1"/>
              </a:rPr>
              <a:t></a:t>
            </a:r>
            <a:r>
              <a:rPr lang="ar-SA" dirty="0">
                <a:cs typeface="B Mitra" pitchFamily="2" charset="-78"/>
              </a:rPr>
              <a:t>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ar-SA" dirty="0">
                <a:cs typeface="B Mitra" pitchFamily="2" charset="-78"/>
              </a:rPr>
              <a:t>پس اولين چيزي که از آنها فاني مي­گردد، همان افعال و اعمال است و کمترين آنها شش مورد است: مرگ، زندگي، بيماري، بهبودي، فقر و ثروت.</a:t>
            </a: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800" dirty="0">
                <a:cs typeface="B Mitra" pitchFamily="2" charset="-78"/>
              </a:rPr>
              <a:t>. نور/ 37.</a:t>
            </a:r>
            <a:endParaRPr lang="en-US" sz="1800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ar-SA" dirty="0">
                <a:cs typeface="B Mitra" pitchFamily="2" charset="-78"/>
              </a:rPr>
              <a:t>خداوند پس از فاني کردن افعال اولياء الله، اوصاف و صفات آنان را فاني مي­سازد و اصول اين اوصاف طبق اخبار، پنج مورد است: حيات، علم، قدرت، سمع و بصر. و خدا اين موارد را به عهده مي­گيرد. </a:t>
            </a:r>
            <a:endParaRPr lang="fa-IR" dirty="0">
              <a:cs typeface="B Mitra" pitchFamily="2" charset="-78"/>
            </a:endParaRPr>
          </a:p>
          <a:p>
            <a:pPr algn="just" rtl="1">
              <a:buNone/>
            </a:pPr>
            <a:r>
              <a:rPr lang="ar-SA" dirty="0">
                <a:cs typeface="B Mitra" pitchFamily="2" charset="-78"/>
              </a:rPr>
              <a:t>که فرمود: چون او را دوست داشتم، من گوش او هستم که با آن مي­شنود و چشم او هستم که با آن مي­بيند و زبان او هستم که با آن سخن مي­گويد و دست او هستم که با آن داد و ستد مي­کند و پاي او هستم که با آن راه مي­رود؛ وقتي مرا بخواند اجابت مي­کنم و وقتي از من درخواستي نمايد مي­دهم.»</a:t>
            </a:r>
            <a:endParaRPr lang="fa-IR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. محمدبن يعقوب کليني؛ الکافي، ج2، ص352، باب من أذي السلمين و احتقرهم. شيخ حرّ عاملي؛ وسائل الشيعه؛ ج 3، ص 530.</a:t>
            </a:r>
            <a:endParaRPr lang="en-US" sz="160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ar-SA" sz="2400" dirty="0">
                <a:cs typeface="B Mitra" pitchFamily="2" charset="-78"/>
              </a:rPr>
              <a:t>پس از تحقيق فناي فعلي و اسمي، فناي ذاتي انجام مي­پذيرد و خداوند متعال ذات آنها را فاني مي­سازد و اسم و رسم آنان را محو مي­نمايد و خود خداوند سبحان در مقام آنان مي­ايستد.</a:t>
            </a:r>
            <a:endParaRPr lang="en-US" sz="2400" dirty="0">
              <a:cs typeface="B Mitra" pitchFamily="2" charset="-78"/>
            </a:endParaRPr>
          </a:p>
          <a:p>
            <a:pPr algn="just" rtl="1"/>
            <a:r>
              <a:rPr lang="ar-SA" sz="2400" dirty="0">
                <a:cs typeface="B Mitra" pitchFamily="2" charset="-78"/>
              </a:rPr>
              <a:t>فرازهايي از مناجات شعبانيه اميرالمومنين اشاره به همين مقام دارد که: </a:t>
            </a:r>
            <a:r>
              <a:rPr lang="en-US" sz="2400" dirty="0">
                <a:cs typeface="B Mitra" pitchFamily="2" charset="-78"/>
                <a:sym typeface="F_symbol 1"/>
              </a:rPr>
              <a:t></a:t>
            </a:r>
            <a:r>
              <a:rPr lang="ar-SA" sz="2400" dirty="0">
                <a:cs typeface="B Mitra" pitchFamily="2" charset="-78"/>
              </a:rPr>
              <a:t> إِلَهِي هَبْ لِي كَمَالَ الِانْقِطَاعِ إِلَيْكَ وَ أَنِرْ أَبْصَارَ قُلُوبِنَا بِضِيَاءِ نَظَرِهَا إِلَيْكَ حَتَّى تَخْرِقَ أَبْصَارُ الْقُلُوبِ حُجُبَ النُّورِ فَتَصِلَ إِلَى مَعْدِنِ الْعَظَمَةِ وَ تَصِيرَ أَرْوَاحُنَا مُعَلَّقَةً بِعِزِّ قُدْسِک</a:t>
            </a:r>
            <a:r>
              <a:rPr lang="en-US" sz="2400" dirty="0">
                <a:cs typeface="B Mitra" pitchFamily="2" charset="-78"/>
                <a:sym typeface="F_symbol 1"/>
              </a:rPr>
              <a:t></a:t>
            </a:r>
            <a:r>
              <a:rPr lang="ar-SA" sz="2400" dirty="0">
                <a:cs typeface="B Mitra" pitchFamily="2" charset="-78"/>
              </a:rPr>
              <a:t>.</a:t>
            </a:r>
            <a:endParaRPr lang="en-US" sz="2400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. صادق حسن‌زاده؛ طريق عرفان، (ترجمه و شرح رسالۀ الولايۀ علامه طباطبائي)؛ تلخيص فصل پنجم، ص 123 تا ص 154.</a:t>
            </a:r>
          </a:p>
          <a:p>
            <a:pPr algn="just" rtl="1">
              <a:buNone/>
            </a:pPr>
            <a:endParaRPr lang="en-US" sz="1600" dirty="0">
              <a:cs typeface="B Mitra" pitchFamily="2" charset="-78"/>
            </a:endParaRPr>
          </a:p>
          <a:p>
            <a:pPr algn="just" rtl="1"/>
            <a:r>
              <a:rPr lang="fa-IR" sz="2400" dirty="0">
                <a:cs typeface="B Mitra" pitchFamily="2" charset="-78"/>
              </a:rPr>
              <a:t>. خدايا کمال دلبستگي به خودت را به من ببخش .... تا ديدۀ دلها، حجاب­هاي نور را بدرد. پس به معدن بزرگي رسد، و روح­هاي ما به درگاه عزّ قدس تو آويخته گردد</a:t>
            </a: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 (قسمتي از مناجات شعبانيه) محمد باقر مجلسي؛ بحار، ج91، ص 97،  ح 12.</a:t>
            </a:r>
            <a:endParaRPr lang="en-US" sz="1600" dirty="0">
              <a:cs typeface="B Mitra" pitchFamily="2" charset="-78"/>
            </a:endParaRPr>
          </a:p>
          <a:p>
            <a:pPr algn="just" rtl="1"/>
            <a:endParaRPr lang="en-US" sz="240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ar-SA" dirty="0">
                <a:cs typeface="B Mitra" pitchFamily="2" charset="-78"/>
              </a:rPr>
              <a:t>«کمال انقطاع به اين سادگي حاصل نمي­شود. فوق العاده احتياج به تمرين، زحمت، رياضت، استقامت و ممارست دارد تا بتواند با تمام قوا از ماسوي الله، منقطع گردد و به غير خداوند توجهي نداشته باشد.»</a:t>
            </a:r>
            <a:endParaRPr lang="fa-IR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800" dirty="0">
                <a:cs typeface="B Mitra" pitchFamily="2" charset="-78"/>
              </a:rPr>
              <a:t>. روح الله خميني؛ جهاد اکبر، ص 37، با اندکي تغيير؛ براي توضيح بيشتر به صفحه 46 همين کتاب مراجعه شود.</a:t>
            </a:r>
            <a:endParaRPr lang="en-US" sz="1800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مهر و محبت : کار فرهنگی، مهر و محبت لازم دارد که در سیره اهل بیت مشهود است و ما باید به دنباله رو آنها باشیم.محبّت تنها راه نفوذ در دلهاست. محبت گرفتن است، گرفتن قلب. کار فرهنگی همیشه ارائه و داده های فرهنگی نیست، بلکه گرفتن هم هست. 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داشتن عشق و دلسوزی: این بالاتر از محبت است؛ یعنی به حالت ایثار باید برسد. ایثار برای بازاری یه جوره، برای رزمنده یه جور، برای پدر و مادر یه نوع است، برای دانشجو یک نوع و... . یعنی باید به عملیات استشهاری دست زد. مثل شهید مطهری که در مجله زن امروزِ آن زمان قلم زد.باید جهاد گونه عمل کنیم. بدون عشق کار ناقص و ابتر خواهد ماند. آفت بزرگ کارهای فرهنگی، برخورد رسمی و اداری با آن است که خالی از دلسوزی است.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fa-IR" dirty="0">
                <a:cs typeface="B Mitra" pitchFamily="2" charset="-78"/>
              </a:rPr>
              <a:t>گاندی: اگر میخواهید شجاعان را بیابید، کسانی را جستجو کنید که بخشیدن را قادرند و اگر می خواهید قهرمانان را بیابید، کسانی را بیابید که قادرند در مقابل نفرت عشق بورزند.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fa-IR" dirty="0">
                <a:cs typeface="B Mitra" pitchFamily="2" charset="-78"/>
              </a:rPr>
              <a:t>قرآن می فرماید: فلعلک باخع...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fa-IR" dirty="0">
                <a:cs typeface="B Mitra" pitchFamily="2" charset="-78"/>
              </a:rPr>
              <a:t>عشق هیچگاه مطالبه نمی کند، همواره می بخشد و عاشق همواره رنج می برد ولی آزرده نمی شود. بنابراین اگر می خواهید فرهنگی نهادینه شود و تحوّل و تکامل یابد، عشق می خواهد و عشق هم هزینه بر است اولین هزینه آن از خود گذشتگی و ایثار است. 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اعتقاد و عمل به گفته خود: مقدمه فعالیت فرهنگی عمل است، و در کار فرهنگی عمل مدیران ئ مبلّغان فرهنگی است. تبلیغ زبانی 20، 25 درصد اثر دارد، بقیه دائر مدار عمل است.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fa-IR" sz="2400" dirty="0">
                <a:cs typeface="B Mitra" pitchFamily="2" charset="-78"/>
              </a:rPr>
              <a:t>مردم با گفتار ما نمی شوند، با روفتار ما تربیت می شوند و لذا در روایت آمده: " كُونُوا دُعَاةَ النَّاسِ‏ بِغَيْرِ أَلْسِنَتِكُمْ لِيَرَوْا مِنْكُمُ الِاجْتِهَادَ وَ الصِّدْقَ وَ الْوَرَع‏”</a:t>
            </a:r>
          </a:p>
          <a:p>
            <a:pPr algn="just" rtl="1"/>
            <a:endParaRPr lang="en-US" sz="2400" dirty="0">
              <a:cs typeface="B Mitra" pitchFamily="2" charset="-78"/>
            </a:endParaRPr>
          </a:p>
          <a:p>
            <a:pPr algn="just" rtl="1"/>
            <a:r>
              <a:rPr lang="fa-IR" sz="2400" dirty="0">
                <a:cs typeface="B Mitra" pitchFamily="2" charset="-78"/>
              </a:rPr>
              <a:t>علی ع: آن کس که می خواهد پیشوای مردم باشد، پیش از دیگران خود را مخاطب کند.</a:t>
            </a:r>
            <a:endParaRPr lang="en-US" sz="2400" dirty="0">
              <a:cs typeface="B Mitra" pitchFamily="2" charset="-78"/>
            </a:endParaRPr>
          </a:p>
          <a:p>
            <a:pPr algn="just" rtl="1"/>
            <a:r>
              <a:rPr lang="fa-IR" sz="2400" dirty="0">
                <a:cs typeface="B Mitra" pitchFamily="2" charset="-78"/>
              </a:rPr>
              <a:t>سعدیا گر چه سخندان و مصالح گویی     به عمل کار برآید، به سخندانی نیست</a:t>
            </a:r>
          </a:p>
          <a:p>
            <a:pPr algn="just" rtl="1"/>
            <a:endParaRPr lang="en-US" sz="2400" dirty="0">
              <a:cs typeface="B Mitra" pitchFamily="2" charset="-78"/>
            </a:endParaRPr>
          </a:p>
          <a:p>
            <a:pPr algn="just" rtl="1"/>
            <a:r>
              <a:rPr lang="fa-IR" sz="2400" dirty="0">
                <a:cs typeface="B Mitra" pitchFamily="2" charset="-78"/>
              </a:rPr>
              <a:t>به فرض هم عملی شد، سودی به حال ما نخواهد داشت که در روایتی پیامبر اسلام (ص) می فرمایند:" يَا أَبَا ذَرٍّ، يَطَّلِعُ قَوْمٌ مِنْ أَهْلِ الْجَنَّةِ إِلَى قَوْمٍ مِنْ أَهْلِ النَّارِ فَيَقُولُونَ: مَا أَدْخَلَكُمُ النَّارَ، وَ إِنَّمَا دَخَلْنَا الْجَنَّةَ بِفَضْلِ تَأْدِيبِكُمْ وَ تَعْلِيمِكُمْ! فَيَقُولُونَ: إِنَّا كُنَّا نَأْمُرُكُمْ بِالْخَيْرِ وَ لَا نَفْعَلُهُ ”</a:t>
            </a:r>
          </a:p>
          <a:p>
            <a:pPr algn="just" rtl="1"/>
            <a:endParaRPr lang="en-US" sz="2400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sz="1600" dirty="0">
                <a:cs typeface="B Mitra" pitchFamily="2" charset="-78"/>
              </a:rPr>
              <a:t>. مشكاة الأنوار في غرر الأخبار، النص 46، الفصل الثاني عشر في التقوى و الورع ..... ص : 44</a:t>
            </a:r>
            <a:endParaRPr lang="en-US" sz="2400" dirty="0">
              <a:cs typeface="B Mitra" pitchFamily="2" charset="-78"/>
            </a:endParaRPr>
          </a:p>
          <a:p>
            <a:pPr algn="just" rtl="1"/>
            <a:endParaRPr lang="en-US" sz="240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مشورت: با مشورت، عقل، فکر و اندیشه و تجارب دیگران را در اختیار خود بگیریم. این فکر انسان است که مانع تحول و تغییر است حال اگر در این باره با خود مخاطب مشارکت کنیم، این مشکل حلّ شدنی است.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مشارکت؛ تفکر مدیریت مشارکتی داشته باشیم ، سلیقه ای عمل نکنیم. از تک روی بپرهیزیم.  و این نیاز به تواضع دارد، بریم از دیگران استفاده کنیم.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زبان انتقال و زمان انتقال؛ آقای قرائتی: تو ساعتی ورزشی برای من کلاس گذاشتنتد؛ رفتم پیش بچه ها گفتم: بچه ها من فتوتبال خیلی دوست دارم.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مشورت کسب اعتماد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en-US" dirty="0">
                <a:cs typeface="B Mitra" pitchFamily="2" charset="-78"/>
              </a:rPr>
              <a:t> </a:t>
            </a:r>
            <a:r>
              <a:rPr lang="fa-IR" dirty="0">
                <a:cs typeface="B Mitra" pitchFamily="2" charset="-78"/>
              </a:rPr>
              <a:t>مخاطب شناسی و نیاز سنجی 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توجه به شیوه ها انتقال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تلاش علمی و وجدان کاری: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نتوتن: اگر از من بخواهید نبوغ را تعریف کنم، خواهم گفت: نبوغ یعنی 95% تلاش و کوشش، 5% درصد استعداد ذاتی. یعنی حتی در عالم علمی نیز 95 درصدر کار و تلاش نقش آفرین است؛ چند در صدش کار نبوغ است.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حداد عادل: آقای مطهری تلاشش 3 برابر یک استاد رسمی دانشگاه بود.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آیت الله سبحانی که همکلاس و هم حجره شهید مطهری بودند می فرمودند: از نظر تلاش در کار، آقای مطهری یه کلّه از ما بالاتر بود؛ پرسیدم مطالعه شما تا چه حدّ است؟ فرمود: در حدّ مرگ! 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پر کاری تسلط می آورد. شهید مطهری: "من بر کار مسلّطم نه کار بر من." 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آیت الله خویی: آقای مطهری بحر موّاج ماست.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وارد حجره می شد، از پنجره حجره بیرون می آمد...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خاطره آیت الله مکارم از مرحوم فلسفی، واعظ شهیر: ... آقای مکارم! من برای یک ساعت منبر ، بیست ساعت مطالعه می کنم.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آگاهی از مقتضیات زمان و به روز بودن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آیت الله بنی فضل، یکی از شاگردان حضرت امام: قبل از انقلاب، اگر روزنامه ای در دست طلبه بود، او را تکفیر می کردند، منزل امام بودیم که پرده ای را کنار زدند و در کمال ناباوری دیدیم که پشت پرده از زمین تا سقف، روزنامه های محتلف آن زمان را امام جمع آوری کرده و می خواندند و از مسائل روز به طور کامل مطلع بودند. امام راحل آگاه به زمان خود بودند. 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در کتاب " استاد عشق"، که زندگینامه پرفسور حسابی است از زنان فرزندش نقل شده: "دو روحانی هر هفته با بابام جلسه دارند.... و در بحث فیزیک و مسائل دینی با پدرم در تعامل متقابل داشتند و آن دو آقای مطهری و علامه جعفری بودند. 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لازمه نوشتن کتاب "مقتضیات زمان" این است که شعاع نگاه خود را گسترده کرد. از اندیشه دیگران نیز با خبر می شد و نقدش هم می کرد. بنابراین روح معاشرتی با دیگران را داشته باشیم 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مرحوم فلسفی: من ابتداً تمام نظرات روانشناسی غربی و... را می دیدم، بعد در آن زمینه بحث کرده و کتاب می نوشتم.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جامع نگری، جوانب موضوع را از همه جوانب بررسی کنید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روح تحقیق و تبلیغ، پارسایانه بی عوض باشد 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توکل در کار فرهنگی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معنی توکل، یعنی همه تلاش خود را کردن و اسباب را فراهم آوردن امّا کوچکترین تکیه و اعتناء  به اسباب نکردن.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معنی توکل از مصباح الشریعه: </a:t>
            </a:r>
            <a:endParaRPr lang="en-US" dirty="0">
              <a:cs typeface="B Mitra" pitchFamily="2" charset="-78"/>
            </a:endParaRPr>
          </a:p>
          <a:p>
            <a:pPr algn="just" rtl="1">
              <a:buNone/>
            </a:pPr>
            <a:r>
              <a:rPr lang="fa-IR" dirty="0">
                <a:cs typeface="B Mitra" pitchFamily="2" charset="-78"/>
              </a:rPr>
              <a:t>روايت شده است كه: يكى از مؤمنين كه از اهل توكل بود، به محضر يكى از حضرات ائمه (ع) مشرف شده، و از مسأله‏اى در موضوع توكل پرسش نمود. آن حضرت پيش از اظهار پاسخ، چون آثار صدق و ايمان و ورع را در سيماى آن مرد مشاهده می کرد؛ فرمود ساعتى نموده و مرا مهلت بده تا مذاكره كنيم. در همين ساعتى كه آن حضرت سر به زير انداخته و ساكت و متفكر بود، مرد فقيرى رسيد. امام (ع) دست بر جيب كرده و يك دانگ (شش يك درهم و از پولهاى خورد آن زمان بود) در آورده و به آن فقير بخشید؛ سپس به آن مرد فرمود: اظهار كن آنچه را كه مى‏خواهى سؤال كرده و بفهمى! آن مرد عرض كرد: پيش از سؤال كردن مى‏خواهم جهت تأخير در پاسخ را بفهمم، زيرا من معتقدم كه امام عالِم است و مى‏تواند بدون فكر پاسخ گويد، و محتاج به مهلت و تفكر نبوده است؟ 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fa-IR" dirty="0">
                <a:cs typeface="B Mitra" pitchFamily="2" charset="-78"/>
              </a:rPr>
              <a:t>امام فرمود: براى آن بود كه از این حالت من، حقيقت جوابِ خود را پيش از مذاكره دريابى. و نباشم كه ببينم خود از باطن خویش در غفلتم‏، و در آن حال پروردگارم  بر حال من، آگاه و بيناست. و غفلت در صورتى واقع مى‏شد كه از موضوع توكل سخن مى‏گفتم در حالی كه در جيب من دانگى موجود بود. و سپس جائز نبود مرا سخن گفتن در موضوع توكل مگر بعد از انفاق و بخشش آن يك دانگ، خوب دقت كرده و بفهم چه می گویم. 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fa-IR" dirty="0">
                <a:cs typeface="B Mitra" pitchFamily="2" charset="-78"/>
              </a:rPr>
              <a:t>در اينجا آن مرد شهقه‏اى زده و سپس تصميم گرفت كه از آبادى بيرون برود، و با كسى انس نگيرد. (مصباح الشریعه، ترجمه مصطفوى، ص333)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 rtl="1"/>
            <a:r>
              <a:rPr lang="fa-IR" dirty="0">
                <a:cs typeface="B Mitra" pitchFamily="2" charset="-78"/>
              </a:rPr>
              <a:t>جریان توتون: از بقالی چیز دیگر می خواستم، به جای خواسته خود، به اشتباه به زبانم کلمه "توتون" آمد و دیدم بقال کشید، چیزی نگفته و پس ندادم و بعد از آن وسیله مورد نیاز خود را نیز خواستم و به راه افتادم. کاروان در بین راه، در کروانسرایی توقف نمود و دیدم کسی چپقی به دست و آماده ... 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به نقل از استاد اخلاقی: سوار تاکسی شدم، دست به جیب کردم و دیدم همه پول هایم جا مانده است.</a:t>
            </a:r>
            <a:endParaRPr lang="en-US" dirty="0">
              <a:cs typeface="B Mitra" pitchFamily="2" charset="-78"/>
            </a:endParaRPr>
          </a:p>
          <a:p>
            <a:pPr lvl="0" algn="just" rtl="1"/>
            <a:r>
              <a:rPr lang="fa-IR" dirty="0">
                <a:cs typeface="B Mitra" pitchFamily="2" charset="-78"/>
              </a:rPr>
              <a:t>12 نفر از مدیر و معاونین و معلم به قصد تشکر به حجره ما آمدند.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600" b="1" dirty="0">
                <a:cs typeface="B Yekan" pitchFamily="2" charset="-78"/>
              </a:rPr>
              <a:t>فناهاي سه گانه در کلام مرحوم علامه</a:t>
            </a:r>
            <a:endParaRPr lang="en-US" sz="3600" b="1" dirty="0"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 rtl="1"/>
            <a:r>
              <a:rPr lang="fa-IR" dirty="0">
                <a:cs typeface="B Mitra" pitchFamily="2" charset="-78"/>
              </a:rPr>
              <a:t>در کتاب تعلیم و تربیت؛ "عوامل تربیت" معاشرت با خوبان. 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fa-IR" dirty="0">
                <a:cs typeface="B Mitra" pitchFamily="2" charset="-78"/>
              </a:rPr>
              <a:t>سئوال از نیوتون: چگونه راههای دور دست را پیموده اید؟ پا بر شانه غول ها گذاشتم . معاشرت با اندیشمندان.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fa-IR" dirty="0">
                <a:cs typeface="B Mitra" pitchFamily="2" charset="-78"/>
              </a:rPr>
              <a:t>نظام تعلیم و تربیتی که عالم پرور است و انسان ساز هم هست، تعلیم و تربیت اسلامی است.</a:t>
            </a:r>
            <a:endParaRPr lang="en-US" dirty="0">
              <a:cs typeface="B Mitra" pitchFamily="2" charset="-78"/>
            </a:endParaRPr>
          </a:p>
          <a:p>
            <a:pPr algn="just" rtl="1"/>
            <a:r>
              <a:rPr lang="fa-IR" dirty="0">
                <a:cs typeface="B Mitra" pitchFamily="2" charset="-78"/>
              </a:rPr>
              <a:t>کتاب "موانع رشد علمی در ایران"- کشور هایی که علمدار علم و اندیشه اند، دایره تفکرات از دایره مشکلاتشان بزرگتر بود ولی آنهایی که عقب مانده اند، دایره مشکلاتشان از تفکراتشان بزرگتر است.</a:t>
            </a:r>
            <a:endParaRPr lang="en-US" dirty="0">
              <a:cs typeface="B Mitra" pitchFamily="2" charset="-78"/>
            </a:endParaRPr>
          </a:p>
          <a:p>
            <a:pPr algn="just" rtl="1"/>
            <a:endParaRPr lang="en-US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4000" dirty="0">
                <a:cs typeface="B Yekan" pitchFamily="2" charset="-78"/>
              </a:rPr>
              <a:t>و من الله توفیق</a:t>
            </a:r>
            <a:endParaRPr lang="en-US" sz="4000" dirty="0">
              <a:cs typeface="B Yek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437</TotalTime>
  <Words>3142</Words>
  <Application>Microsoft Office PowerPoint</Application>
  <PresentationFormat>On-screen Show (4:3)</PresentationFormat>
  <Paragraphs>138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Flow</vt:lpstr>
      <vt:lpstr>Slide 1</vt:lpstr>
      <vt:lpstr>عوامل تأثیر گذار در کارفرهنگی- تربیتی </vt:lpstr>
      <vt:lpstr>داشتن اخلاص و فنا در برابر معشوق</vt:lpstr>
      <vt:lpstr>داشتن اخلاص و فنا در برابر معشوق</vt:lpstr>
      <vt:lpstr>داشتن اخلاص و فنا در برابر معشوق</vt:lpstr>
      <vt:lpstr>داشتن اخلاص و فنا در برابر معشوق</vt:lpstr>
      <vt:lpstr>داشتن اخلاص و فنا در برابر معشوق</vt:lpstr>
      <vt:lpstr>داشتن اخلاص و فنا در برابر معشوق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فناهاي سه گانه در کلام مرحوم علامه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عوامل تأثیر گذار در کارفرهنگی- تربیتی </dc:title>
  <dc:creator>Memon</dc:creator>
  <cp:lastModifiedBy>ali</cp:lastModifiedBy>
  <cp:revision>34</cp:revision>
  <dcterms:created xsi:type="dcterms:W3CDTF">2012-07-26T13:35:08Z</dcterms:created>
  <dcterms:modified xsi:type="dcterms:W3CDTF">2012-08-05T01:35:12Z</dcterms:modified>
</cp:coreProperties>
</file>