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16"/>
  </p:notesMasterIdLst>
  <p:sldIdLst>
    <p:sldId id="269" r:id="rId2"/>
    <p:sldId id="268" r:id="rId3"/>
    <p:sldId id="257" r:id="rId4"/>
    <p:sldId id="258" r:id="rId5"/>
    <p:sldId id="259" r:id="rId6"/>
    <p:sldId id="260" r:id="rId7"/>
    <p:sldId id="261" r:id="rId8"/>
    <p:sldId id="265" r:id="rId9"/>
    <p:sldId id="262" r:id="rId10"/>
    <p:sldId id="266" r:id="rId11"/>
    <p:sldId id="263" r:id="rId12"/>
    <p:sldId id="267" r:id="rId13"/>
    <p:sldId id="264" r:id="rId14"/>
    <p:sldId id="270" r:id="rId15"/>
  </p:sldIdLst>
  <p:sldSz cx="9144000" cy="6858000" type="screen4x3"/>
  <p:notesSz cx="6662738" cy="988218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416" y="6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7186" cy="494109"/>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774010" y="0"/>
            <a:ext cx="2887186" cy="494109"/>
          </a:xfrm>
          <a:prstGeom prst="rect">
            <a:avLst/>
          </a:prstGeom>
        </p:spPr>
        <p:txBody>
          <a:bodyPr vert="horz" lIns="91440" tIns="45720" rIns="91440" bIns="45720" rtlCol="0"/>
          <a:lstStyle>
            <a:lvl1pPr algn="r">
              <a:defRPr sz="1200"/>
            </a:lvl1pPr>
          </a:lstStyle>
          <a:p>
            <a:fld id="{8E4FBD2A-340C-47D8-9610-F4CD995D6441}" type="datetimeFigureOut">
              <a:rPr lang="en-US" smtClean="0"/>
              <a:pPr/>
              <a:t>2/21/2020</a:t>
            </a:fld>
            <a:endParaRPr lang="en-US"/>
          </a:p>
        </p:txBody>
      </p:sp>
      <p:sp>
        <p:nvSpPr>
          <p:cNvPr id="4" name="Slide Image Placeholder 3"/>
          <p:cNvSpPr>
            <a:spLocks noGrp="1" noRot="1" noChangeAspect="1"/>
          </p:cNvSpPr>
          <p:nvPr>
            <p:ph type="sldImg" idx="2"/>
          </p:nvPr>
        </p:nvSpPr>
        <p:spPr>
          <a:xfrm>
            <a:off x="862013" y="741363"/>
            <a:ext cx="4940300" cy="3705225"/>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66274" y="4694039"/>
            <a:ext cx="5330190" cy="4446985"/>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9386364"/>
            <a:ext cx="2887186" cy="494109"/>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774010" y="9386364"/>
            <a:ext cx="2887186" cy="494109"/>
          </a:xfrm>
          <a:prstGeom prst="rect">
            <a:avLst/>
          </a:prstGeom>
        </p:spPr>
        <p:txBody>
          <a:bodyPr vert="horz" lIns="91440" tIns="45720" rIns="91440" bIns="45720" rtlCol="0" anchor="b"/>
          <a:lstStyle>
            <a:lvl1pPr algn="r">
              <a:defRPr sz="1200"/>
            </a:lvl1pPr>
          </a:lstStyle>
          <a:p>
            <a:fld id="{6AD8FC6B-6643-49C8-8134-C82F5A7549EF}" type="slidenum">
              <a:rPr lang="en-US" smtClean="0"/>
              <a:pPr/>
              <a:t>‹#›</a:t>
            </a:fld>
            <a:endParaRPr lang="en-US"/>
          </a:p>
        </p:txBody>
      </p:sp>
    </p:spTree>
    <p:extLst>
      <p:ext uri="{BB962C8B-B14F-4D97-AF65-F5344CB8AC3E}">
        <p14:creationId xmlns:p14="http://schemas.microsoft.com/office/powerpoint/2010/main" val="10475033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6AD8FC6B-6643-49C8-8134-C82F5A7549EF}" type="slidenum">
              <a:rPr lang="en-US" smtClean="0"/>
              <a:pPr/>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A6359544-0D82-478F-941A-3B8EEEC42EBD}" type="datetime1">
              <a:rPr lang="en-US" smtClean="0"/>
              <a:pPr/>
              <a:t>2/21/2020</a:t>
            </a:fld>
            <a:endParaRPr lang="en-US"/>
          </a:p>
        </p:txBody>
      </p:sp>
      <p:sp>
        <p:nvSpPr>
          <p:cNvPr id="19" name="Footer Placeholder 18"/>
          <p:cNvSpPr>
            <a:spLocks noGrp="1"/>
          </p:cNvSpPr>
          <p:nvPr>
            <p:ph type="ftr" sz="quarter" idx="11"/>
          </p:nvPr>
        </p:nvSpPr>
        <p:spPr/>
        <p:txBody>
          <a:bodyPr/>
          <a:lstStyle/>
          <a:p>
            <a:endParaRPr lang="en-US"/>
          </a:p>
        </p:txBody>
      </p:sp>
      <p:sp>
        <p:nvSpPr>
          <p:cNvPr id="27" name="Slide Number Placeholder 26"/>
          <p:cNvSpPr>
            <a:spLocks noGrp="1"/>
          </p:cNvSpPr>
          <p:nvPr>
            <p:ph type="sldNum" sz="quarter" idx="12"/>
          </p:nvPr>
        </p:nvSpPr>
        <p:spPr/>
        <p:txBody>
          <a:bodyPr/>
          <a:lstStyle/>
          <a:p>
            <a:fld id="{061C8899-5AC1-476D-8B1F-AB7330FFED2A}"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479DC4A-7A7D-40C1-B87D-59DBCAEC28E3}" type="datetime1">
              <a:rPr lang="en-US" smtClean="0"/>
              <a:pPr/>
              <a:t>2/21/2020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61C8899-5AC1-476D-8B1F-AB7330FFED2A}"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A4CF0A1F-320F-40D3-865E-3DD61B643ECF}" type="datetime1">
              <a:rPr lang="en-US" smtClean="0"/>
              <a:pPr/>
              <a:t>2/21/2020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61C8899-5AC1-476D-8B1F-AB7330FFED2A}"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7D4953E0-2F46-4A7F-B046-35A230770B2E}" type="datetime1">
              <a:rPr lang="en-US" smtClean="0"/>
              <a:pPr/>
              <a:t>2/21/2020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61C8899-5AC1-476D-8B1F-AB7330FFED2A}"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82B2E0F1-1C94-416F-8D8B-2B1197D6D06E}" type="datetime1">
              <a:rPr lang="en-US" smtClean="0"/>
              <a:pPr/>
              <a:t>2/21/2020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61C8899-5AC1-476D-8B1F-AB7330FFED2A}"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858DFE3E-0109-4134-8B32-292139A6010A}" type="datetime1">
              <a:rPr lang="en-US" smtClean="0"/>
              <a:pPr/>
              <a:t>2/21/2020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61C8899-5AC1-476D-8B1F-AB7330FFED2A}"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0B30D44-5E54-41B4-AF57-E1B8FA3876EA}" type="datetime1">
              <a:rPr lang="en-US" smtClean="0"/>
              <a:pPr/>
              <a:t>2/21/2020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61C8899-5AC1-476D-8B1F-AB7330FFED2A}"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5C5B3349-B883-4ABD-81FB-0CA023AC238B}" type="datetime1">
              <a:rPr lang="en-US" smtClean="0"/>
              <a:pPr/>
              <a:t>2/21/2020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61C8899-5AC1-476D-8B1F-AB7330FFED2A}"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A3EC0416-CA25-4C90-AE8D-AE338CC04F15}" type="datetime1">
              <a:rPr lang="en-US" smtClean="0"/>
              <a:pPr/>
              <a:t>2/21/2020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077200" y="6356350"/>
            <a:ext cx="609600" cy="365125"/>
          </a:xfrm>
        </p:spPr>
        <p:txBody>
          <a:bodyPr/>
          <a:lstStyle/>
          <a:p>
            <a:fld id="{061C8899-5AC1-476D-8B1F-AB7330FFED2A}" type="slidenum">
              <a:rPr lang="en-US" smtClean="0"/>
              <a:pPr/>
              <a:t>‹#›</a:t>
            </a:fld>
            <a:endParaRPr lang="en-US"/>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smtClean="0"/>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DCFCD1A0-CB32-4A52-877B-354D875C73E5}" type="datetime1">
              <a:rPr lang="en-US" smtClean="0"/>
              <a:pPr/>
              <a:t>2/21/2020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61C8899-5AC1-476D-8B1F-AB7330FFED2A}"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872E0E7D-F0DD-4AD0-A970-1552DF85936E}" type="datetime1">
              <a:rPr lang="en-US" smtClean="0"/>
              <a:pPr/>
              <a:t>2/21/2020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61C8899-5AC1-476D-8B1F-AB7330FFED2A}"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BB42BBDC-6FD2-41A6-AFB2-C932CE070A19}" type="datetime1">
              <a:rPr lang="en-US" smtClean="0"/>
              <a:pPr/>
              <a:t>2/21/2020</a:t>
            </a:fld>
            <a:endParaRPr lang="en-US"/>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US"/>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061C8899-5AC1-476D-8B1F-AB7330FFED2A}" type="slidenum">
              <a:rPr lang="en-US" smtClean="0"/>
              <a:pPr/>
              <a:t>‹#›</a:t>
            </a:fld>
            <a:endParaRPr lang="en-US"/>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hdr="0" ftr="0" dt="0"/>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hyperlink" Target="file:///G:\esa\New%20Folder\post-133.aspx"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smtClean="0"/>
              <a:t>                        </a:t>
            </a:r>
            <a:r>
              <a:rPr lang="fa-IR" dirty="0" smtClean="0">
                <a:solidFill>
                  <a:srgbClr val="0000FF"/>
                </a:solidFill>
              </a:rPr>
              <a:t>به نام خدا</a:t>
            </a:r>
            <a:endParaRPr lang="en-US" dirty="0">
              <a:solidFill>
                <a:srgbClr val="0000FF"/>
              </a:solidFill>
            </a:endParaRPr>
          </a:p>
        </p:txBody>
      </p:sp>
      <p:sp>
        <p:nvSpPr>
          <p:cNvPr id="3" name="Content Placeholder 2"/>
          <p:cNvSpPr>
            <a:spLocks noGrp="1"/>
          </p:cNvSpPr>
          <p:nvPr>
            <p:ph idx="1"/>
          </p:nvPr>
        </p:nvSpPr>
        <p:spPr/>
        <p:txBody>
          <a:bodyPr>
            <a:normAutofit/>
          </a:bodyPr>
          <a:lstStyle/>
          <a:p>
            <a:pPr algn="r">
              <a:buNone/>
            </a:pPr>
            <a:r>
              <a:rPr lang="fa-IR" sz="2000" b="1" dirty="0" smtClean="0"/>
              <a:t>موضوع: </a:t>
            </a:r>
          </a:p>
          <a:p>
            <a:pPr lvl="1" algn="r">
              <a:buNone/>
            </a:pPr>
            <a:r>
              <a:rPr lang="fa-IR" sz="1800" b="1" dirty="0" smtClean="0"/>
              <a:t>                عوامل بازدارنده ی رشد گیاه</a:t>
            </a:r>
          </a:p>
          <a:p>
            <a:pPr algn="r">
              <a:buNone/>
            </a:pPr>
            <a:endParaRPr lang="fa-IR" sz="2000" b="1" dirty="0" smtClean="0"/>
          </a:p>
          <a:p>
            <a:pPr algn="r">
              <a:buNone/>
            </a:pPr>
            <a:endParaRPr lang="fa-IR" sz="2000" b="1" dirty="0" smtClean="0"/>
          </a:p>
          <a:p>
            <a:pPr algn="r">
              <a:buNone/>
            </a:pPr>
            <a:endParaRPr lang="en-US" sz="2000" b="1" dirty="0"/>
          </a:p>
        </p:txBody>
      </p:sp>
      <p:sp>
        <p:nvSpPr>
          <p:cNvPr id="4" name="Slide Number Placeholder 3"/>
          <p:cNvSpPr>
            <a:spLocks noGrp="1"/>
          </p:cNvSpPr>
          <p:nvPr>
            <p:ph type="sldNum" sz="quarter" idx="12"/>
          </p:nvPr>
        </p:nvSpPr>
        <p:spPr/>
        <p:txBody>
          <a:bodyPr/>
          <a:lstStyle/>
          <a:p>
            <a:fld id="{061C8899-5AC1-476D-8B1F-AB7330FFED2A}" type="slidenum">
              <a:rPr lang="en-US" smtClean="0"/>
              <a:pPr/>
              <a:t>1</a:t>
            </a:fld>
            <a:endParaRPr lang="en-US"/>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wheat4.jpg"/>
          <p:cNvPicPr>
            <a:picLocks noGrp="1" noChangeAspect="1"/>
          </p:cNvPicPr>
          <p:nvPr>
            <p:ph idx="1"/>
          </p:nvPr>
        </p:nvPicPr>
        <p:blipFill>
          <a:blip r:embed="rId3"/>
          <a:stretch>
            <a:fillRect/>
          </a:stretch>
        </p:blipFill>
        <p:spPr>
          <a:xfrm>
            <a:off x="500034" y="1000108"/>
            <a:ext cx="8358245" cy="550072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3" name="Slide Number Placeholder 2"/>
          <p:cNvSpPr>
            <a:spLocks noGrp="1"/>
          </p:cNvSpPr>
          <p:nvPr>
            <p:ph type="sldNum" sz="quarter" idx="12"/>
          </p:nvPr>
        </p:nvSpPr>
        <p:spPr/>
        <p:txBody>
          <a:bodyPr/>
          <a:lstStyle/>
          <a:p>
            <a:fld id="{061C8899-5AC1-476D-8B1F-AB7330FFED2A}" type="slidenum">
              <a:rPr lang="en-US" smtClean="0"/>
              <a:pPr/>
              <a:t>2</a:t>
            </a:fld>
            <a:endParaRPr lang="en-US" dirty="0"/>
          </a:p>
        </p:txBody>
      </p:sp>
    </p:spTree>
  </p:cSld>
  <p:clrMapOvr>
    <a:masterClrMapping/>
  </p:clrMapOvr>
  <p:transition>
    <p:dissolv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85728"/>
            <a:ext cx="8229600" cy="6286544"/>
          </a:xfrm>
        </p:spPr>
        <p:txBody>
          <a:bodyPr>
            <a:normAutofit fontScale="62500" lnSpcReduction="20000"/>
          </a:bodyPr>
          <a:lstStyle/>
          <a:p>
            <a:pPr algn="r" rtl="1"/>
            <a:r>
              <a:rPr lang="ar-SA" sz="3200" b="1" dirty="0" smtClean="0">
                <a:solidFill>
                  <a:srgbClr val="FF0000"/>
                </a:solidFill>
                <a:latin typeface="Arial Black" pitchFamily="34" charset="0"/>
              </a:rPr>
              <a:t>کاربرد بازدارنده‌های هورمونی در باغبانی</a:t>
            </a:r>
            <a:br>
              <a:rPr lang="ar-SA" sz="3200" b="1" dirty="0" smtClean="0">
                <a:solidFill>
                  <a:srgbClr val="FF0000"/>
                </a:solidFill>
                <a:latin typeface="Arial Black" pitchFamily="34" charset="0"/>
              </a:rPr>
            </a:br>
            <a:endParaRPr lang="en-US" sz="3200" b="1" dirty="0" smtClean="0">
              <a:solidFill>
                <a:srgbClr val="FF0000"/>
              </a:solidFill>
              <a:latin typeface="Arial Black" pitchFamily="34" charset="0"/>
            </a:endParaRPr>
          </a:p>
          <a:p>
            <a:pPr algn="r" rtl="1"/>
            <a:r>
              <a:rPr lang="ar-SA" b="1" dirty="0" smtClean="0">
                <a:latin typeface="Arial Black" pitchFamily="34" charset="0"/>
              </a:rPr>
              <a:t>مقدمه </a:t>
            </a:r>
            <a:br>
              <a:rPr lang="ar-SA" b="1" dirty="0" smtClean="0">
                <a:latin typeface="Arial Black" pitchFamily="34" charset="0"/>
              </a:rPr>
            </a:br>
            <a:r>
              <a:rPr lang="ar-SA" b="1" dirty="0" smtClean="0">
                <a:latin typeface="Arial Black" pitchFamily="34" charset="0"/>
              </a:rPr>
              <a:t/>
            </a:r>
            <a:br>
              <a:rPr lang="ar-SA" b="1" dirty="0" smtClean="0">
                <a:latin typeface="Arial Black" pitchFamily="34" charset="0"/>
              </a:rPr>
            </a:br>
            <a:r>
              <a:rPr lang="ar-SA" b="1" dirty="0" smtClean="0">
                <a:latin typeface="Arial Black" pitchFamily="34" charset="0"/>
              </a:rPr>
              <a:t>بازدارنده‌های هورمونی دسته دیگری از هورمونهای گیاهی هستند که بدلیل خاصیت بازدارندگی اکثرا برای کنترل شیمیایی علفهای هرز استفاده می‌شود. بازدارنده‌های هورمونی به دو دسته طبيعی و مصنوعی تقسیم می‌شوند. گروه طبیعی تنها شامل اسیدآبسیزیک است که در تمام گیاهان وجود دارد و گروه مصنوعی خود به چها گروه مواد بازدارنده رشد - مواد کند کننده رشد- مورفکتین و مواد شاخه زا را تقسیم می‌شوند. </a:t>
            </a:r>
            <a:br>
              <a:rPr lang="ar-SA" b="1" dirty="0" smtClean="0">
                <a:latin typeface="Arial Black" pitchFamily="34" charset="0"/>
              </a:rPr>
            </a:br>
            <a:r>
              <a:rPr lang="ar-SA" b="1" dirty="0" smtClean="0">
                <a:latin typeface="Arial Black" pitchFamily="34" charset="0"/>
              </a:rPr>
              <a:t/>
            </a:r>
            <a:br>
              <a:rPr lang="ar-SA" b="1" dirty="0" smtClean="0">
                <a:latin typeface="Arial Black" pitchFamily="34" charset="0"/>
              </a:rPr>
            </a:br>
            <a:r>
              <a:rPr lang="ar-SA" b="1" dirty="0" smtClean="0">
                <a:latin typeface="Arial Black" pitchFamily="34" charset="0"/>
              </a:rPr>
              <a:t/>
            </a:r>
            <a:br>
              <a:rPr lang="ar-SA" b="1" dirty="0" smtClean="0">
                <a:latin typeface="Arial Black" pitchFamily="34" charset="0"/>
              </a:rPr>
            </a:br>
            <a:r>
              <a:rPr lang="ar-SA" b="1" dirty="0" smtClean="0">
                <a:latin typeface="Arial Black" pitchFamily="34" charset="0"/>
              </a:rPr>
              <a:t>مواد باز دارنده رشد: </a:t>
            </a:r>
            <a:br>
              <a:rPr lang="ar-SA" b="1" dirty="0" smtClean="0">
                <a:latin typeface="Arial Black" pitchFamily="34" charset="0"/>
              </a:rPr>
            </a:br>
            <a:r>
              <a:rPr lang="ar-SA" b="1" dirty="0" smtClean="0">
                <a:latin typeface="Arial Black" pitchFamily="34" charset="0"/>
              </a:rPr>
              <a:t/>
            </a:r>
            <a:br>
              <a:rPr lang="ar-SA" b="1" dirty="0" smtClean="0">
                <a:latin typeface="Arial Black" pitchFamily="34" charset="0"/>
              </a:rPr>
            </a:br>
            <a:r>
              <a:rPr lang="ar-SA" b="1" dirty="0" smtClean="0">
                <a:latin typeface="Arial Black" pitchFamily="34" charset="0"/>
              </a:rPr>
              <a:t>این مواد از رشد گیاهان بطور کلی جلوگیری می‌کنند و باعث مرگ گیاهان می‌شوند که علف کش‌ها جزو این گروه هستند علاوه بر این ماده مالئیک هیدرازید هم جز این گروه است که در غلظتهای کم از رشد پیاز و سیب زمینی در انبار جلوگیری می‌کند ولی در غلظتهای بالا به عنوان علف کش است. </a:t>
            </a:r>
            <a:br>
              <a:rPr lang="ar-SA" b="1" dirty="0" smtClean="0">
                <a:latin typeface="Arial Black" pitchFamily="34" charset="0"/>
              </a:rPr>
            </a:br>
            <a:r>
              <a:rPr lang="ar-SA" b="1" dirty="0" smtClean="0">
                <a:latin typeface="Arial Black" pitchFamily="34" charset="0"/>
              </a:rPr>
              <a:t/>
            </a:r>
            <a:br>
              <a:rPr lang="ar-SA" b="1" dirty="0" smtClean="0">
                <a:latin typeface="Arial Black" pitchFamily="34" charset="0"/>
              </a:rPr>
            </a:br>
            <a:r>
              <a:rPr lang="ar-SA" b="1" dirty="0" smtClean="0">
                <a:latin typeface="Arial Black" pitchFamily="34" charset="0"/>
              </a:rPr>
              <a:t>مواد کند کننده رشد </a:t>
            </a:r>
            <a:br>
              <a:rPr lang="ar-SA" b="1" dirty="0" smtClean="0">
                <a:latin typeface="Arial Black" pitchFamily="34" charset="0"/>
              </a:rPr>
            </a:br>
            <a:r>
              <a:rPr lang="ar-SA" b="1" dirty="0" smtClean="0">
                <a:latin typeface="Arial Black" pitchFamily="34" charset="0"/>
              </a:rPr>
              <a:t>مواد تشکیل دهنده این گروه بدون اینکه تغییری در ظاهر گیاه و یا تعداد برگها و شاخه‌ها بوجود آوردند از رشد گیاه می‌کاهد. مهمترین کاربرد آنها در هرس و به گل نشاندن گیاهان و مقاومت گیاهان در برابر خشکی است. </a:t>
            </a:r>
            <a:br>
              <a:rPr lang="ar-SA" b="1" dirty="0" smtClean="0">
                <a:latin typeface="Arial Black" pitchFamily="34" charset="0"/>
              </a:rPr>
            </a:br>
            <a:r>
              <a:rPr lang="ar-SA" b="1" dirty="0" smtClean="0">
                <a:latin typeface="Arial Black" pitchFamily="34" charset="0"/>
              </a:rPr>
              <a:t/>
            </a:r>
            <a:br>
              <a:rPr lang="ar-SA" b="1" dirty="0" smtClean="0">
                <a:latin typeface="Arial Black" pitchFamily="34" charset="0"/>
              </a:rPr>
            </a:br>
            <a:r>
              <a:rPr lang="ar-SA" b="1" dirty="0" smtClean="0">
                <a:latin typeface="Arial Black" pitchFamily="34" charset="0"/>
              </a:rPr>
              <a:t>مورفکتین‌ها :</a:t>
            </a:r>
            <a:endParaRPr lang="en-US" b="1" dirty="0" smtClean="0">
              <a:latin typeface="Arial Black" pitchFamily="34" charset="0"/>
            </a:endParaRPr>
          </a:p>
          <a:p>
            <a:pPr algn="r" rtl="1">
              <a:buNone/>
            </a:pPr>
            <a:r>
              <a:rPr lang="ar-SA" b="1" dirty="0" smtClean="0">
                <a:latin typeface="Arial Black" pitchFamily="34" charset="0"/>
              </a:rPr>
              <a:t/>
            </a:r>
            <a:br>
              <a:rPr lang="ar-SA" b="1" dirty="0" smtClean="0">
                <a:latin typeface="Arial Black" pitchFamily="34" charset="0"/>
              </a:rPr>
            </a:br>
            <a:r>
              <a:rPr lang="ar-SA" b="1" dirty="0" smtClean="0">
                <a:latin typeface="Arial Black" pitchFamily="34" charset="0"/>
              </a:rPr>
              <a:t>این مواد به عنوان علف کش و نیز در گل انگیزی و ریزش میوه‌ها و شاخه زایی هم کاربرد دارند.</a:t>
            </a:r>
            <a:br>
              <a:rPr lang="ar-SA" b="1" dirty="0" smtClean="0">
                <a:latin typeface="Arial Black" pitchFamily="34" charset="0"/>
              </a:rPr>
            </a:br>
            <a:r>
              <a:rPr lang="ar-SA" b="1" dirty="0" smtClean="0">
                <a:latin typeface="Arial Black" pitchFamily="34" charset="0"/>
              </a:rPr>
              <a:t/>
            </a:r>
            <a:br>
              <a:rPr lang="ar-SA" b="1" dirty="0" smtClean="0">
                <a:latin typeface="Arial Black" pitchFamily="34" charset="0"/>
              </a:rPr>
            </a:br>
            <a:r>
              <a:rPr lang="ar-SA" b="1" dirty="0" smtClean="0">
                <a:latin typeface="Arial Black" pitchFamily="34" charset="0"/>
              </a:rPr>
              <a:t/>
            </a:r>
            <a:br>
              <a:rPr lang="ar-SA" b="1" dirty="0" smtClean="0">
                <a:latin typeface="Arial Black" pitchFamily="34" charset="0"/>
              </a:rPr>
            </a:br>
            <a:r>
              <a:rPr lang="ar-SA" b="1" dirty="0" smtClean="0">
                <a:latin typeface="Arial Black" pitchFamily="34" charset="0"/>
              </a:rPr>
              <a:t>· مواد شاخه زا:</a:t>
            </a:r>
            <a:endParaRPr lang="en-US" b="1" dirty="0" smtClean="0">
              <a:latin typeface="Arial Black" pitchFamily="34" charset="0"/>
            </a:endParaRPr>
          </a:p>
          <a:p>
            <a:pPr algn="r" rtl="1">
              <a:buNone/>
            </a:pPr>
            <a:r>
              <a:rPr lang="ar-SA" b="1" dirty="0" smtClean="0">
                <a:latin typeface="Arial Black" pitchFamily="34" charset="0"/>
              </a:rPr>
              <a:t> </a:t>
            </a:r>
            <a:endParaRPr lang="en-US" b="1" dirty="0" smtClean="0">
              <a:latin typeface="Arial Black" pitchFamily="34" charset="0"/>
            </a:endParaRPr>
          </a:p>
          <a:p>
            <a:pPr algn="r"/>
            <a:r>
              <a:rPr lang="ar-SA" b="1" dirty="0" smtClean="0">
                <a:latin typeface="Arial Black" pitchFamily="34" charset="0"/>
              </a:rPr>
              <a:t> این مواد تحت عنوان مواد هرس کننده شناخته شده‌اند و برای هرس در باغات میوه از این مواد هم استفاده می‌شود</a:t>
            </a:r>
            <a:endParaRPr lang="en-US" b="1" dirty="0">
              <a:latin typeface="Arial Black" pitchFamily="34" charset="0"/>
            </a:endParaRPr>
          </a:p>
        </p:txBody>
      </p:sp>
      <p:sp>
        <p:nvSpPr>
          <p:cNvPr id="5" name="Slide Number Placeholder 4"/>
          <p:cNvSpPr>
            <a:spLocks noGrp="1"/>
          </p:cNvSpPr>
          <p:nvPr>
            <p:ph type="sldNum" sz="quarter" idx="12"/>
          </p:nvPr>
        </p:nvSpPr>
        <p:spPr/>
        <p:txBody>
          <a:bodyPr/>
          <a:lstStyle/>
          <a:p>
            <a:fld id="{061C8899-5AC1-476D-8B1F-AB7330FFED2A}" type="slidenum">
              <a:rPr lang="en-US" smtClean="0"/>
              <a:pPr/>
              <a:t>3</a:t>
            </a:fld>
            <a:endParaRPr lang="en-US"/>
          </a:p>
        </p:txBody>
      </p:sp>
    </p:spTree>
  </p:cSld>
  <p:clrMapOvr>
    <a:masterClrMapping/>
  </p:clrMapOvr>
  <p:transition>
    <p:cove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000108"/>
            <a:ext cx="8229600" cy="5643602"/>
          </a:xfrm>
        </p:spPr>
        <p:txBody>
          <a:bodyPr>
            <a:noAutofit/>
          </a:bodyPr>
          <a:lstStyle/>
          <a:p>
            <a:pPr algn="r" rtl="1"/>
            <a:r>
              <a:rPr lang="ar-SA" sz="2000" b="1" dirty="0" smtClean="0">
                <a:solidFill>
                  <a:srgbClr val="FF0000"/>
                </a:solidFill>
              </a:rPr>
              <a:t>اسید آبسیزیک و توضیحاتی در مورد آن</a:t>
            </a:r>
            <a:endParaRPr lang="en-US" sz="2000" b="1" dirty="0" smtClean="0">
              <a:solidFill>
                <a:srgbClr val="FF0000"/>
              </a:solidFill>
            </a:endParaRPr>
          </a:p>
          <a:p>
            <a:pPr algn="r" rtl="1"/>
            <a:r>
              <a:rPr lang="ar-SA" sz="1600" b="1" dirty="0" smtClean="0"/>
              <a:t>اسید آبسیزیک</a:t>
            </a:r>
            <a:br>
              <a:rPr lang="ar-SA" sz="1600" b="1" dirty="0" smtClean="0"/>
            </a:br>
            <a:r>
              <a:rPr lang="ar-SA" sz="1600" b="1" dirty="0" smtClean="0"/>
              <a:t/>
            </a:r>
            <a:br>
              <a:rPr lang="ar-SA" sz="1600" b="1" dirty="0" smtClean="0"/>
            </a:br>
            <a:r>
              <a:rPr lang="ar-SA" sz="1600" b="1" dirty="0" smtClean="0"/>
              <a:t>این هورمون بطور گسترده در گیاهان وجود دارد و این بازدارنده هورمونی حدود صد مرتبه از سایر بازدارنده‌ها قویتر است. وقتی که گیاه تحت تاثیر کمبودهایي نظیر آب ، اکسیژن و مواد غذایی قرار گیرد میزان این هورمون به سرعت بالا می‌رود و زمانیکه کمبود مربوط برطرف شود مقدار آن در طول یکی دو روز به حالت عادی بر می‌گردد</a:t>
            </a:r>
            <a:endParaRPr lang="en-US" sz="1600" b="1" dirty="0" smtClean="0"/>
          </a:p>
          <a:p>
            <a:pPr algn="r" rtl="1">
              <a:buNone/>
            </a:pPr>
            <a:r>
              <a:rPr lang="ar-SA" sz="1600" b="1" dirty="0" smtClean="0"/>
              <a:t/>
            </a:r>
            <a:br>
              <a:rPr lang="ar-SA" sz="1600" b="1" dirty="0" smtClean="0"/>
            </a:br>
            <a:r>
              <a:rPr lang="ar-SA" sz="1600" b="1" dirty="0" smtClean="0"/>
              <a:t/>
            </a:r>
            <a:br>
              <a:rPr lang="ar-SA" sz="1600" b="1" dirty="0" smtClean="0"/>
            </a:br>
            <a:r>
              <a:rPr lang="ar-SA" sz="1600" b="1" dirty="0" smtClean="0"/>
              <a:t/>
            </a:r>
            <a:br>
              <a:rPr lang="ar-SA" sz="1600" b="1" dirty="0" smtClean="0"/>
            </a:br>
            <a:r>
              <a:rPr lang="ar-SA" sz="1600" b="1" dirty="0" smtClean="0"/>
              <a:t>ماهیت شیمیایی اسیدابسیزیک</a:t>
            </a:r>
            <a:r>
              <a:rPr lang="en-US" sz="1600" b="1" dirty="0" smtClean="0"/>
              <a:t>  </a:t>
            </a:r>
          </a:p>
          <a:p>
            <a:pPr algn="r">
              <a:buNone/>
            </a:pPr>
            <a:r>
              <a:rPr lang="ar-SA" sz="1600" b="1" dirty="0" smtClean="0"/>
              <a:t/>
            </a:r>
            <a:br>
              <a:rPr lang="ar-SA" sz="1600" b="1" dirty="0" smtClean="0"/>
            </a:br>
            <a:r>
              <a:rPr lang="ar-SA" sz="1600" b="1" dirty="0" smtClean="0"/>
              <a:t>مراکز عمده ساخته شدن اسیدآبسیزیک:</a:t>
            </a:r>
            <a:br>
              <a:rPr lang="ar-SA" sz="1600" b="1" dirty="0" smtClean="0"/>
            </a:br>
            <a:r>
              <a:rPr lang="ar-SA" sz="1600" b="1" dirty="0" smtClean="0"/>
              <a:t>محل خاصی وجود ندارد و تمامی اندامها بر حسب نیاز آنرا مي سازند</a:t>
            </a:r>
            <a:br>
              <a:rPr lang="ar-SA" sz="1600" b="1" dirty="0" smtClean="0"/>
            </a:br>
            <a:r>
              <a:rPr lang="ar-SA" sz="1600" b="1" dirty="0" smtClean="0"/>
              <a:t/>
            </a:r>
            <a:br>
              <a:rPr lang="ar-SA" sz="1600" b="1" dirty="0" smtClean="0"/>
            </a:br>
            <a:r>
              <a:rPr lang="ar-SA" sz="1600" b="1" dirty="0" smtClean="0"/>
              <a:t>نحوه انتقال اسیدآبسیزیک در گیاه:</a:t>
            </a:r>
            <a:br>
              <a:rPr lang="ar-SA" sz="1600" b="1" dirty="0" smtClean="0"/>
            </a:br>
            <a:r>
              <a:rPr lang="ar-SA" sz="1600" b="1" dirty="0" smtClean="0"/>
              <a:t>انتقال این هورمون در آوندها صورت میگیرد</a:t>
            </a:r>
            <a:br>
              <a:rPr lang="ar-SA" sz="1600" b="1" dirty="0" smtClean="0"/>
            </a:br>
            <a:r>
              <a:rPr lang="ar-SA" sz="1600" b="1" dirty="0" smtClean="0"/>
              <a:t/>
            </a:r>
            <a:br>
              <a:rPr lang="ar-SA" sz="1600" b="1" dirty="0" smtClean="0"/>
            </a:br>
            <a:r>
              <a:rPr lang="ar-SA" sz="1600" b="1" dirty="0" smtClean="0"/>
              <a:t/>
            </a:r>
            <a:br>
              <a:rPr lang="ar-SA" sz="1600" b="1" dirty="0" smtClean="0"/>
            </a:br>
            <a:r>
              <a:rPr lang="ar-SA" sz="1600" b="1" dirty="0" smtClean="0"/>
              <a:t/>
            </a:r>
            <a:br>
              <a:rPr lang="ar-SA" sz="1600" b="1" dirty="0" smtClean="0"/>
            </a:br>
            <a:r>
              <a:rPr lang="ar-SA" sz="1600" b="1" dirty="0" smtClean="0"/>
              <a:t/>
            </a:r>
            <a:br>
              <a:rPr lang="ar-SA" sz="1600" b="1" dirty="0" smtClean="0"/>
            </a:br>
            <a:endParaRPr lang="en-US" sz="1600" b="1" dirty="0"/>
          </a:p>
        </p:txBody>
      </p:sp>
      <p:sp>
        <p:nvSpPr>
          <p:cNvPr id="4" name="Slide Number Placeholder 3"/>
          <p:cNvSpPr>
            <a:spLocks noGrp="1"/>
          </p:cNvSpPr>
          <p:nvPr>
            <p:ph type="sldNum" sz="quarter" idx="12"/>
          </p:nvPr>
        </p:nvSpPr>
        <p:spPr/>
        <p:txBody>
          <a:bodyPr/>
          <a:lstStyle/>
          <a:p>
            <a:fld id="{061C8899-5AC1-476D-8B1F-AB7330FFED2A}" type="slidenum">
              <a:rPr lang="en-US" smtClean="0"/>
              <a:pPr/>
              <a:t>4</a:t>
            </a:fld>
            <a:endParaRPr lang="en-US"/>
          </a:p>
        </p:txBody>
      </p:sp>
    </p:spTree>
  </p:cSld>
  <p:clrMapOvr>
    <a:masterClrMapping/>
  </p:clrMapOvr>
  <p:transition>
    <p:cove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28596" y="714356"/>
            <a:ext cx="8229600" cy="4279602"/>
          </a:xfrm>
        </p:spPr>
        <p:txBody>
          <a:bodyPr>
            <a:noAutofit/>
          </a:bodyPr>
          <a:lstStyle/>
          <a:p>
            <a:pPr algn="r">
              <a:buNone/>
            </a:pPr>
            <a:r>
              <a:rPr lang="ar-SA" sz="2000" b="1" dirty="0" smtClean="0">
                <a:solidFill>
                  <a:srgbClr val="FF0000"/>
                </a:solidFill>
                <a:latin typeface="Arial Black" pitchFamily="34" charset="0"/>
              </a:rPr>
              <a:t>کاربردهای هورمون اسیدابسیزیک در باغبانی</a:t>
            </a:r>
            <a:r>
              <a:rPr lang="ar-SA" sz="1600" b="1" dirty="0" smtClean="0">
                <a:latin typeface="Arial Black" pitchFamily="34" charset="0"/>
              </a:rPr>
              <a:t/>
            </a:r>
            <a:br>
              <a:rPr lang="ar-SA" sz="1600" b="1" dirty="0" smtClean="0">
                <a:latin typeface="Arial Black" pitchFamily="34" charset="0"/>
              </a:rPr>
            </a:br>
            <a:r>
              <a:rPr lang="ar-SA" sz="1600" b="1" dirty="0" smtClean="0">
                <a:latin typeface="Arial Black" pitchFamily="34" charset="0"/>
              </a:rPr>
              <a:t/>
            </a:r>
            <a:br>
              <a:rPr lang="ar-SA" sz="1600" b="1" dirty="0" smtClean="0">
                <a:latin typeface="Arial Black" pitchFamily="34" charset="0"/>
              </a:rPr>
            </a:br>
            <a:r>
              <a:rPr lang="fa-IR" sz="1600" b="1" dirty="0" smtClean="0">
                <a:latin typeface="Arial Black" pitchFamily="34" charset="0"/>
              </a:rPr>
              <a:t>1.</a:t>
            </a:r>
            <a:r>
              <a:rPr lang="ar-SA" sz="1600" b="1" dirty="0" smtClean="0">
                <a:latin typeface="Arial Black" pitchFamily="34" charset="0"/>
              </a:rPr>
              <a:t>کمک به ریزش:</a:t>
            </a:r>
            <a:br>
              <a:rPr lang="ar-SA" sz="1600" b="1" dirty="0" smtClean="0">
                <a:latin typeface="Arial Black" pitchFamily="34" charset="0"/>
              </a:rPr>
            </a:br>
            <a:r>
              <a:rPr lang="ar-SA" sz="1600" b="1" dirty="0" smtClean="0">
                <a:latin typeface="Arial Black" pitchFamily="34" charset="0"/>
              </a:rPr>
              <a:t>این بازدارنده هورمونی باعث تحریک ریزش و پیری برگ و میوه می‌شود</a:t>
            </a:r>
            <a:br>
              <a:rPr lang="ar-SA" sz="1600" b="1" dirty="0" smtClean="0">
                <a:latin typeface="Arial Black" pitchFamily="34" charset="0"/>
              </a:rPr>
            </a:br>
            <a:r>
              <a:rPr lang="ar-SA" sz="1600" b="1" dirty="0" smtClean="0">
                <a:latin typeface="Arial Black" pitchFamily="34" charset="0"/>
              </a:rPr>
              <a:t/>
            </a:r>
            <a:br>
              <a:rPr lang="ar-SA" sz="1600" b="1" dirty="0" smtClean="0">
                <a:latin typeface="Arial Black" pitchFamily="34" charset="0"/>
              </a:rPr>
            </a:br>
            <a:r>
              <a:rPr lang="ar-SA" sz="1600" b="1" dirty="0" smtClean="0">
                <a:latin typeface="Arial Black" pitchFamily="34" charset="0"/>
              </a:rPr>
              <a:t/>
            </a:r>
            <a:br>
              <a:rPr lang="ar-SA" sz="1600" b="1" dirty="0" smtClean="0">
                <a:latin typeface="Arial Black" pitchFamily="34" charset="0"/>
              </a:rPr>
            </a:br>
            <a:r>
              <a:rPr lang="ar-SA" sz="1600" b="1" dirty="0" smtClean="0">
                <a:latin typeface="Arial Black" pitchFamily="34" charset="0"/>
              </a:rPr>
              <a:t/>
            </a:r>
            <a:br>
              <a:rPr lang="ar-SA" sz="1600" b="1" dirty="0" smtClean="0">
                <a:latin typeface="Arial Black" pitchFamily="34" charset="0"/>
              </a:rPr>
            </a:br>
            <a:r>
              <a:rPr lang="ar-SA" sz="1600" b="1" dirty="0" smtClean="0">
                <a:latin typeface="Arial Black" pitchFamily="34" charset="0"/>
              </a:rPr>
              <a:t>2.جلوگیری از سبز شدن بذر:</a:t>
            </a:r>
            <a:br>
              <a:rPr lang="ar-SA" sz="1600" b="1" dirty="0" smtClean="0">
                <a:latin typeface="Arial Black" pitchFamily="34" charset="0"/>
              </a:rPr>
            </a:br>
            <a:r>
              <a:rPr lang="ar-SA" sz="1600" b="1" dirty="0" smtClean="0">
                <a:latin typeface="Arial Black" pitchFamily="34" charset="0"/>
              </a:rPr>
              <a:t>اسیدآبسیزیک از سبز شدن تعداد زیادی از بذرها جلوگیری کرده و یا سبز شدن آنها را به تاخیر می‌اندازد و نیز به علت همین ماده است که بذر در داخل میوه جوانه نمی‌زند</a:t>
            </a:r>
            <a:br>
              <a:rPr lang="ar-SA" sz="1600" b="1" dirty="0" smtClean="0">
                <a:latin typeface="Arial Black" pitchFamily="34" charset="0"/>
              </a:rPr>
            </a:br>
            <a:r>
              <a:rPr lang="ar-SA" sz="1600" b="1" dirty="0" smtClean="0">
                <a:latin typeface="Arial Black" pitchFamily="34" charset="0"/>
              </a:rPr>
              <a:t/>
            </a:r>
            <a:br>
              <a:rPr lang="ar-SA" sz="1600" b="1" dirty="0" smtClean="0">
                <a:latin typeface="Arial Black" pitchFamily="34" charset="0"/>
              </a:rPr>
            </a:br>
            <a:r>
              <a:rPr lang="ar-SA" sz="1600" b="1" dirty="0" smtClean="0">
                <a:latin typeface="Arial Black" pitchFamily="34" charset="0"/>
              </a:rPr>
              <a:t/>
            </a:r>
            <a:br>
              <a:rPr lang="ar-SA" sz="1600" b="1" dirty="0" smtClean="0">
                <a:latin typeface="Arial Black" pitchFamily="34" charset="0"/>
              </a:rPr>
            </a:br>
            <a:r>
              <a:rPr lang="ar-SA" sz="1600" b="1" dirty="0" smtClean="0">
                <a:latin typeface="Arial Black" pitchFamily="34" charset="0"/>
              </a:rPr>
              <a:t>3.کند شدن رشد و ایجاد پیری:</a:t>
            </a:r>
            <a:br>
              <a:rPr lang="ar-SA" sz="1600" b="1" dirty="0" smtClean="0">
                <a:latin typeface="Arial Black" pitchFamily="34" charset="0"/>
              </a:rPr>
            </a:br>
            <a:r>
              <a:rPr lang="ar-SA" sz="1600" b="1" dirty="0" smtClean="0">
                <a:latin typeface="Arial Black" pitchFamily="34" charset="0"/>
              </a:rPr>
              <a:t>اسیدابسیزیک رشد انوع زیادی از بافتها و اندام‌های گیاهای از جمله ساقه‌ها و ریشه‌ها را کند می‌سازد و اثر دیگر آن مربوط به پیری اندامهای گیاهی است چون این هورمون تجزیه کلروفیل را تسریع می‌کند</a:t>
            </a:r>
            <a:br>
              <a:rPr lang="ar-SA" sz="1600" b="1" dirty="0" smtClean="0">
                <a:latin typeface="Arial Black" pitchFamily="34" charset="0"/>
              </a:rPr>
            </a:br>
            <a:r>
              <a:rPr lang="ar-SA" sz="1600" b="1" dirty="0" smtClean="0">
                <a:latin typeface="Arial Black" pitchFamily="34" charset="0"/>
              </a:rPr>
              <a:t/>
            </a:r>
            <a:br>
              <a:rPr lang="ar-SA" sz="1600" b="1" dirty="0" smtClean="0">
                <a:latin typeface="Arial Black" pitchFamily="34" charset="0"/>
              </a:rPr>
            </a:br>
            <a:r>
              <a:rPr lang="ar-SA" sz="1600" b="1" dirty="0" smtClean="0">
                <a:latin typeface="Arial Black" pitchFamily="34" charset="0"/>
              </a:rPr>
              <a:t/>
            </a:r>
            <a:br>
              <a:rPr lang="ar-SA" sz="1600" b="1" dirty="0" smtClean="0">
                <a:latin typeface="Arial Black" pitchFamily="34" charset="0"/>
              </a:rPr>
            </a:br>
            <a:r>
              <a:rPr lang="ar-SA" sz="1600" b="1" dirty="0" smtClean="0">
                <a:latin typeface="Arial Black" pitchFamily="34" charset="0"/>
              </a:rPr>
              <a:t>4. تسریع در تشکیل ریشه:</a:t>
            </a:r>
            <a:br>
              <a:rPr lang="ar-SA" sz="1600" b="1" dirty="0" smtClean="0">
                <a:latin typeface="Arial Black" pitchFamily="34" charset="0"/>
              </a:rPr>
            </a:br>
            <a:r>
              <a:rPr lang="ar-SA" sz="1600" b="1" dirty="0" smtClean="0">
                <a:latin typeface="Arial Black" pitchFamily="34" charset="0"/>
              </a:rPr>
              <a:t>در برخی از گونه‌های ریشه را بهبود می‌بخشد</a:t>
            </a:r>
            <a:br>
              <a:rPr lang="ar-SA" sz="1600" b="1" dirty="0" smtClean="0">
                <a:latin typeface="Arial Black" pitchFamily="34" charset="0"/>
              </a:rPr>
            </a:br>
            <a:endParaRPr lang="en-US" sz="1600" b="1" dirty="0">
              <a:latin typeface="Arial Black" pitchFamily="34" charset="0"/>
            </a:endParaRPr>
          </a:p>
        </p:txBody>
      </p:sp>
      <p:sp>
        <p:nvSpPr>
          <p:cNvPr id="4" name="Slide Number Placeholder 3"/>
          <p:cNvSpPr>
            <a:spLocks noGrp="1"/>
          </p:cNvSpPr>
          <p:nvPr>
            <p:ph type="sldNum" sz="quarter" idx="12"/>
          </p:nvPr>
        </p:nvSpPr>
        <p:spPr/>
        <p:txBody>
          <a:bodyPr/>
          <a:lstStyle/>
          <a:p>
            <a:fld id="{061C8899-5AC1-476D-8B1F-AB7330FFED2A}" type="slidenum">
              <a:rPr lang="en-US" smtClean="0"/>
              <a:pPr/>
              <a:t>5</a:t>
            </a:fld>
            <a:endParaRPr lang="en-US"/>
          </a:p>
        </p:txBody>
      </p:sp>
    </p:spTree>
  </p:cSld>
  <p:clrMapOvr>
    <a:masterClrMapping/>
  </p:clrMapOvr>
  <p:transition>
    <p:cove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28596" y="1142984"/>
            <a:ext cx="8229600" cy="4389120"/>
          </a:xfrm>
        </p:spPr>
        <p:txBody>
          <a:bodyPr>
            <a:normAutofit fontScale="70000" lnSpcReduction="20000"/>
          </a:bodyPr>
          <a:lstStyle/>
          <a:p>
            <a:pPr algn="r" rtl="1"/>
            <a:r>
              <a:rPr lang="ar-SA" b="1" dirty="0" smtClean="0"/>
              <a:t>5.اثر روی گلدهی:</a:t>
            </a:r>
            <a:br>
              <a:rPr lang="ar-SA" b="1" dirty="0" smtClean="0"/>
            </a:br>
            <a:r>
              <a:rPr lang="ar-SA" b="1" dirty="0" smtClean="0"/>
              <a:t>در برخی از گیاهان روز کوتاه به گلدهی کمک می‌کند که ممکن است ناشی از کند سازی رشد باشد که خود ان می‌تواند برای گل دادن مساعد باشد.</a:t>
            </a:r>
            <a:br>
              <a:rPr lang="ar-SA" b="1" dirty="0" smtClean="0"/>
            </a:br>
            <a:r>
              <a:rPr lang="ar-SA" b="1" dirty="0" smtClean="0"/>
              <a:t/>
            </a:r>
            <a:br>
              <a:rPr lang="ar-SA" b="1" dirty="0" smtClean="0"/>
            </a:br>
            <a:r>
              <a:rPr lang="ar-SA" b="1" dirty="0" smtClean="0"/>
              <a:t/>
            </a:r>
            <a:br>
              <a:rPr lang="ar-SA" b="1" dirty="0" smtClean="0"/>
            </a:br>
            <a:r>
              <a:rPr lang="ar-SA" b="1" dirty="0" smtClean="0"/>
              <a:t/>
            </a:r>
            <a:br>
              <a:rPr lang="ar-SA" b="1" dirty="0" smtClean="0"/>
            </a:br>
            <a:r>
              <a:rPr lang="ar-SA" b="1" dirty="0" smtClean="0"/>
              <a:t/>
            </a:r>
            <a:br>
              <a:rPr lang="ar-SA" b="1" dirty="0" smtClean="0"/>
            </a:br>
            <a:r>
              <a:rPr lang="ar-SA" b="1" dirty="0" smtClean="0"/>
              <a:t>6.در طولانی کردن دوره خواب بذور و جوانه‌ها و کوتاه داشتن قد گیاهان چوبی از این هورمون استفاده می‌کنند</a:t>
            </a:r>
            <a:br>
              <a:rPr lang="ar-SA" b="1" dirty="0" smtClean="0"/>
            </a:br>
            <a:r>
              <a:rPr lang="ar-SA" b="1" dirty="0" smtClean="0"/>
              <a:t/>
            </a:r>
            <a:br>
              <a:rPr lang="ar-SA" b="1" dirty="0" smtClean="0"/>
            </a:br>
            <a:r>
              <a:rPr lang="ar-SA" b="1" dirty="0" smtClean="0"/>
              <a:t/>
            </a:r>
            <a:br>
              <a:rPr lang="ar-SA" b="1" dirty="0" smtClean="0"/>
            </a:br>
            <a:r>
              <a:rPr lang="ar-SA" b="1" dirty="0" smtClean="0"/>
              <a:t>7.استفاده از این هورمون باعث کنترل بسته شدن روزنه‌های گیاه می‌شود که بدین وسیله در هنگام کم آبی مانع از دست رفتن آب گیاه می‌شود</a:t>
            </a:r>
            <a:br>
              <a:rPr lang="ar-SA" b="1" dirty="0" smtClean="0"/>
            </a:br>
            <a:r>
              <a:rPr lang="ar-SA" b="1" dirty="0" smtClean="0"/>
              <a:t/>
            </a:r>
            <a:br>
              <a:rPr lang="ar-SA" b="1" dirty="0" smtClean="0"/>
            </a:br>
            <a:r>
              <a:rPr lang="ar-SA" b="1" dirty="0" smtClean="0"/>
              <a:t/>
            </a:r>
            <a:br>
              <a:rPr lang="ar-SA" b="1" dirty="0" smtClean="0"/>
            </a:br>
            <a:r>
              <a:rPr lang="ar-SA" b="1" dirty="0" smtClean="0"/>
              <a:t>8.دخالت در تشکیل غده ها:</a:t>
            </a:r>
            <a:endParaRPr lang="en-US" b="1" dirty="0" smtClean="0"/>
          </a:p>
          <a:p>
            <a:pPr algn="r" rtl="1"/>
            <a:r>
              <a:rPr lang="ar-SA" b="1" dirty="0" smtClean="0"/>
              <a:t>در گیاهانی كه در روزهای کوتاه غده های خود را گسترش می دهند عامل اصلی در تحریک رشد غده ها اسید ابسزیک میباشد</a:t>
            </a:r>
            <a:endParaRPr lang="en-US" b="1" dirty="0" smtClean="0"/>
          </a:p>
          <a:p>
            <a:pPr algn="r"/>
            <a:endParaRPr lang="en-US" b="1" dirty="0"/>
          </a:p>
        </p:txBody>
      </p:sp>
      <p:sp>
        <p:nvSpPr>
          <p:cNvPr id="4" name="Slide Number Placeholder 3"/>
          <p:cNvSpPr>
            <a:spLocks noGrp="1"/>
          </p:cNvSpPr>
          <p:nvPr>
            <p:ph type="sldNum" sz="quarter" idx="12"/>
          </p:nvPr>
        </p:nvSpPr>
        <p:spPr/>
        <p:txBody>
          <a:bodyPr/>
          <a:lstStyle/>
          <a:p>
            <a:fld id="{061C8899-5AC1-476D-8B1F-AB7330FFED2A}" type="slidenum">
              <a:rPr lang="en-US" smtClean="0"/>
              <a:pPr/>
              <a:t>6</a:t>
            </a:fld>
            <a:endParaRPr lang="en-US"/>
          </a:p>
        </p:txBody>
      </p:sp>
    </p:spTree>
  </p:cSld>
  <p:clrMapOvr>
    <a:masterClrMapping/>
  </p:clrMapOvr>
  <p:transition>
    <p:cove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00042"/>
            <a:ext cx="8229600" cy="5786478"/>
          </a:xfrm>
        </p:spPr>
        <p:txBody>
          <a:bodyPr>
            <a:noAutofit/>
          </a:bodyPr>
          <a:lstStyle/>
          <a:p>
            <a:pPr algn="r"/>
            <a:r>
              <a:rPr lang="fa-IR" sz="2000" b="1" dirty="0" smtClean="0">
                <a:solidFill>
                  <a:srgbClr val="FF0000"/>
                </a:solidFill>
                <a:hlinkClick r:id="rId2" tooltip=" لینک مستقیم "/>
              </a:rPr>
              <a:t>بازدارنده های رشد</a:t>
            </a:r>
            <a:endParaRPr lang="en-US" sz="2000" dirty="0" smtClean="0">
              <a:solidFill>
                <a:srgbClr val="FF0000"/>
              </a:solidFill>
            </a:endParaRPr>
          </a:p>
          <a:p>
            <a:pPr algn="r" rtl="1"/>
            <a:r>
              <a:rPr lang="fa-IR" sz="1600" b="1" dirty="0" smtClean="0"/>
              <a:t>به طور خلاصه، بازدارنده های رشد را معمولاً به سه دسته تقسیم می کنند:</a:t>
            </a:r>
            <a:endParaRPr lang="en-US" sz="1600" b="1" dirty="0" smtClean="0"/>
          </a:p>
          <a:p>
            <a:pPr algn="r" rtl="1"/>
            <a:endParaRPr lang="en-US" sz="1600" dirty="0" smtClean="0"/>
          </a:p>
          <a:p>
            <a:pPr algn="r" rtl="1"/>
            <a:r>
              <a:rPr lang="ar-SA" sz="1600" b="1" dirty="0" smtClean="0"/>
              <a:t>1-      </a:t>
            </a:r>
            <a:r>
              <a:rPr lang="fa-IR" sz="1600" b="1" dirty="0" smtClean="0"/>
              <a:t>فیتوهورمونها . ترپنوئیدها مثل </a:t>
            </a:r>
            <a:r>
              <a:rPr lang="en-US" sz="1600" b="1" dirty="0" smtClean="0"/>
              <a:t>ABA</a:t>
            </a:r>
            <a:r>
              <a:rPr lang="fa-IR" sz="1600" b="1" dirty="0" smtClean="0"/>
              <a:t> . گلوکز – </a:t>
            </a:r>
            <a:r>
              <a:rPr lang="en-US" sz="1600" b="1" dirty="0" smtClean="0"/>
              <a:t>ABA </a:t>
            </a:r>
            <a:r>
              <a:rPr lang="fa-IR" sz="1600" b="1" dirty="0" smtClean="0"/>
              <a:t> (گلوکوزید) که یک شکل پیوندی است نیز </a:t>
            </a:r>
            <a:r>
              <a:rPr lang="ar-SA" sz="1600" b="1" dirty="0" smtClean="0"/>
              <a:t>   </a:t>
            </a:r>
            <a:r>
              <a:rPr lang="fa-IR" sz="1600" b="1" dirty="0" smtClean="0"/>
              <a:t>می تواند همانند </a:t>
            </a:r>
            <a:r>
              <a:rPr lang="en-US" sz="1600" b="1" dirty="0" smtClean="0"/>
              <a:t>ABA</a:t>
            </a:r>
            <a:r>
              <a:rPr lang="fa-IR" sz="1600" b="1" dirty="0" smtClean="0"/>
              <a:t> فعالیت کند.</a:t>
            </a:r>
            <a:endParaRPr lang="en-US" sz="1600" dirty="0" smtClean="0"/>
          </a:p>
          <a:p>
            <a:pPr algn="r" rtl="1"/>
            <a:endParaRPr lang="en-US" sz="1600" b="1" dirty="0" smtClean="0"/>
          </a:p>
          <a:p>
            <a:pPr algn="r" rtl="1"/>
            <a:r>
              <a:rPr lang="ar-SA" sz="1600" b="1" dirty="0" smtClean="0"/>
              <a:t>2-   </a:t>
            </a:r>
            <a:r>
              <a:rPr lang="fa-IR" sz="1600" b="1" dirty="0" smtClean="0"/>
              <a:t>بازدارنده های طبیعی دیگر شامل مشتقات اسیدهای فنولیک و بنزوئیک و لاکتن ها. این مواد بر عکس هورمون </a:t>
            </a:r>
            <a:r>
              <a:rPr lang="en-US" sz="1600" b="1" dirty="0" smtClean="0"/>
              <a:t>ABA</a:t>
            </a:r>
            <a:r>
              <a:rPr lang="fa-IR" sz="1600" b="1" dirty="0" smtClean="0"/>
              <a:t>، به ظاهر، فرآورده های فرعی فعالیت های متابولیک هستند و در مقادیر زیاد وجود دارند. این مواد ممکن است نقش بازدارنده – هماهنگ کننده ی عمده ای را در رشد و نمو ایفا کنند. به عنوان مثال می توان خواب دانه در بعضی از گونه ها را ذکر کرد.</a:t>
            </a:r>
            <a:endParaRPr lang="en-US" sz="1600" dirty="0" smtClean="0"/>
          </a:p>
          <a:p>
            <a:pPr algn="r" rtl="1"/>
            <a:endParaRPr lang="en-US" sz="1600" b="1" dirty="0" smtClean="0"/>
          </a:p>
          <a:p>
            <a:pPr algn="r" rtl="1"/>
            <a:r>
              <a:rPr lang="ar-SA" sz="1600" b="1" dirty="0" smtClean="0"/>
              <a:t>3-   </a:t>
            </a:r>
            <a:r>
              <a:rPr lang="fa-IR" sz="1600" b="1" dirty="0" smtClean="0"/>
              <a:t>مواد مصنوعی . تعداد زیادی از ترکیبات مصنوعی، در رشد فعالیت بازدارندگی در رشد دارند. بسیاری از آنها برای استفاده در کشاورزی در نظر گرفته شده اند. نمک های چهارگانه ی آمونیوم </a:t>
            </a:r>
            <a:r>
              <a:rPr lang="en-US" sz="1600" b="1" dirty="0" smtClean="0"/>
              <a:t>(Amo -1618)</a:t>
            </a:r>
            <a:r>
              <a:rPr lang="fa-IR" sz="1600" b="1" dirty="0" smtClean="0"/>
              <a:t> و فسفون – دی، ازمواد کند </a:t>
            </a:r>
            <a:r>
              <a:rPr lang="ar-SA" sz="1600" b="1" dirty="0" smtClean="0"/>
              <a:t>ک</a:t>
            </a:r>
            <a:r>
              <a:rPr lang="fa-IR" sz="1600" b="1" dirty="0" smtClean="0"/>
              <a:t>ننده رشد هستند. </a:t>
            </a:r>
            <a:endParaRPr lang="en-US" sz="1600" dirty="0" smtClean="0"/>
          </a:p>
          <a:p>
            <a:pPr algn="r" rtl="1"/>
            <a:endParaRPr lang="en-US" sz="1600" b="1" dirty="0" smtClean="0"/>
          </a:p>
          <a:p>
            <a:pPr algn="r" rtl="1"/>
            <a:r>
              <a:rPr lang="fa-IR" sz="1600" b="1" dirty="0" smtClean="0"/>
              <a:t>دیگر مواد مصنوعی مهم، اسید سوکسینک 2،2 – دی متیل هیدرازید (دامینوزید یا </a:t>
            </a:r>
            <a:r>
              <a:rPr lang="en-US" sz="1600" b="1" dirty="0" smtClean="0"/>
              <a:t>SADH</a:t>
            </a:r>
            <a:r>
              <a:rPr lang="fa-IR" sz="1600" b="1" dirty="0" smtClean="0"/>
              <a:t>) هستند. کلرمکوات کلرید </a:t>
            </a:r>
            <a:r>
              <a:rPr lang="en-US" sz="1600" b="1" dirty="0" smtClean="0"/>
              <a:t>(CCC)</a:t>
            </a:r>
            <a:r>
              <a:rPr lang="fa-IR" sz="1600" b="1" dirty="0" smtClean="0"/>
              <a:t> به شکل تجارتی در دسترس است و به طور گسترده ای در کتان و محصولات دانه ای برای کاهش ورس به کار می رود و اخیراً سرعت رشد پنجه های گندم و جو را تعدیل می کند. </a:t>
            </a:r>
            <a:endParaRPr lang="en-US" sz="1600" dirty="0" smtClean="0"/>
          </a:p>
          <a:p>
            <a:pPr algn="r" rtl="1"/>
            <a:endParaRPr lang="en-US" sz="1600" b="1" dirty="0" smtClean="0"/>
          </a:p>
          <a:p>
            <a:pPr algn="r" rtl="1"/>
            <a:r>
              <a:rPr lang="fa-IR" sz="1600" b="1" dirty="0" smtClean="0"/>
              <a:t>مورفاکتین ها ( فلورکول و کلروفلورکول ) نیز به تازگی به لیست کند کننده های رشد اضافه شده است. اسید کلرو فعالترین شکل این دو مورفاکتین است.‏</a:t>
            </a:r>
            <a:r>
              <a:rPr lang="ar-SA" sz="1600" dirty="0" smtClean="0"/>
              <a:t> </a:t>
            </a:r>
            <a:endParaRPr lang="en-US" sz="1600" dirty="0" smtClean="0"/>
          </a:p>
          <a:p>
            <a:pPr algn="r"/>
            <a:endParaRPr lang="en-US" sz="1600" dirty="0"/>
          </a:p>
        </p:txBody>
      </p:sp>
      <p:sp>
        <p:nvSpPr>
          <p:cNvPr id="4" name="Slide Number Placeholder 3"/>
          <p:cNvSpPr>
            <a:spLocks noGrp="1"/>
          </p:cNvSpPr>
          <p:nvPr>
            <p:ph type="sldNum" sz="quarter" idx="12"/>
          </p:nvPr>
        </p:nvSpPr>
        <p:spPr/>
        <p:txBody>
          <a:bodyPr/>
          <a:lstStyle/>
          <a:p>
            <a:fld id="{061C8899-5AC1-476D-8B1F-AB7330FFED2A}" type="slidenum">
              <a:rPr lang="en-US" smtClean="0"/>
              <a:pPr/>
              <a:t>7</a:t>
            </a:fld>
            <a:endParaRPr lang="en-US"/>
          </a:p>
        </p:txBody>
      </p:sp>
    </p:spTree>
  </p:cSld>
  <p:clrMapOvr>
    <a:masterClrMapping/>
  </p:clrMapOvr>
  <p:transition>
    <p:cove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500174"/>
            <a:ext cx="8229600" cy="4824426"/>
          </a:xfrm>
        </p:spPr>
        <p:txBody>
          <a:bodyPr>
            <a:normAutofit/>
          </a:bodyPr>
          <a:lstStyle/>
          <a:p>
            <a:pPr algn="r" rtl="1"/>
            <a:r>
              <a:rPr lang="fa-IR" sz="2000" b="1" dirty="0" smtClean="0">
                <a:solidFill>
                  <a:srgbClr val="FF0000"/>
                </a:solidFill>
              </a:rPr>
              <a:t>حضورطبیعی بازدارنده های رشد :</a:t>
            </a:r>
            <a:endParaRPr lang="en-US" sz="2000" dirty="0" smtClean="0">
              <a:solidFill>
                <a:srgbClr val="FF0000"/>
              </a:solidFill>
            </a:endParaRPr>
          </a:p>
          <a:p>
            <a:pPr algn="r" rtl="1"/>
            <a:endParaRPr lang="en-US" sz="1600" b="1" dirty="0" smtClean="0"/>
          </a:p>
          <a:p>
            <a:pPr algn="r" rtl="1"/>
            <a:r>
              <a:rPr lang="fa-IR" sz="1600" b="1" dirty="0" smtClean="0"/>
              <a:t>در اوایل دهه ی 1960، یک بازدارنده ی رشد خیلی فعال از میوه های پنبه به دست آمد و آبسسین -2 </a:t>
            </a:r>
            <a:r>
              <a:rPr lang="en-US" sz="1600" b="1" dirty="0" smtClean="0"/>
              <a:t>(Abscisin II)</a:t>
            </a:r>
            <a:r>
              <a:rPr lang="fa-IR" sz="1600" b="1" dirty="0" smtClean="0"/>
              <a:t> نام گرفت. یک ترکیب مشابه نیز در انگلستان از برگهای چنار</a:t>
            </a:r>
            <a:r>
              <a:rPr lang="en-US" sz="1600" b="1" dirty="0" smtClean="0"/>
              <a:t>(Sycamore)</a:t>
            </a:r>
            <a:r>
              <a:rPr lang="fa-IR" sz="1600" b="1" dirty="0" smtClean="0"/>
              <a:t> بدست آمد و دورمین </a:t>
            </a:r>
            <a:r>
              <a:rPr lang="en-US" sz="1600" b="1" dirty="0" smtClean="0"/>
              <a:t>(Dormin)</a:t>
            </a:r>
            <a:r>
              <a:rPr lang="fa-IR" sz="1600" b="1" dirty="0" smtClean="0"/>
              <a:t> نام گرفت همزمان مشخص گردید که این دو ماده از نظر شیمیایی و بیولوژیکی یکسان هستند و موافقت گردید که نام ماده را اسید آبسیسیک یا </a:t>
            </a:r>
            <a:r>
              <a:rPr lang="en-US" sz="1600" b="1" dirty="0" smtClean="0"/>
              <a:t>ABA</a:t>
            </a:r>
            <a:r>
              <a:rPr lang="fa-IR" sz="1600" b="1" dirty="0" smtClean="0"/>
              <a:t> بگذارند.</a:t>
            </a:r>
            <a:endParaRPr lang="en-US" sz="1600" dirty="0" smtClean="0"/>
          </a:p>
          <a:p>
            <a:pPr algn="r" rtl="1"/>
            <a:endParaRPr lang="en-US" sz="1600" b="1" dirty="0" smtClean="0"/>
          </a:p>
          <a:p>
            <a:pPr algn="r" rtl="1"/>
            <a:r>
              <a:rPr lang="fa-IR" sz="1600" b="1" dirty="0" smtClean="0"/>
              <a:t>هورمون </a:t>
            </a:r>
            <a:r>
              <a:rPr lang="en-US" sz="1600" b="1" dirty="0" smtClean="0"/>
              <a:t>ABA</a:t>
            </a:r>
            <a:r>
              <a:rPr lang="fa-IR" sz="1600" b="1" dirty="0" smtClean="0"/>
              <a:t> از غده ها، جوانه ها، دانه های گرده، میوه ها، جنین، </a:t>
            </a:r>
            <a:r>
              <a:rPr lang="ar-SA" sz="1600" b="1" dirty="0" smtClean="0"/>
              <a:t>آ</a:t>
            </a:r>
            <a:r>
              <a:rPr lang="fa-IR" sz="1600" b="1" dirty="0" smtClean="0"/>
              <a:t>ندوسپرم و پوشش بذر حدود 40 تا 50 گونه ی علفی یا چوبی گیاهان یک ساله و چندساله بدست آمده است. منطقی است اگر نتیجه گیری شود که </a:t>
            </a:r>
            <a:r>
              <a:rPr lang="en-US" sz="1600" b="1" dirty="0" smtClean="0"/>
              <a:t>ABA</a:t>
            </a:r>
            <a:r>
              <a:rPr lang="fa-IR" sz="1600" b="1" dirty="0" smtClean="0"/>
              <a:t> شبیه </a:t>
            </a:r>
            <a:r>
              <a:rPr lang="en-US" sz="1600" b="1" dirty="0" smtClean="0"/>
              <a:t>IAA</a:t>
            </a:r>
            <a:r>
              <a:rPr lang="fa-IR" sz="1600" b="1" dirty="0" smtClean="0"/>
              <a:t> در همه جا و همه وقت در گیاهان عالی وجود دارد. </a:t>
            </a:r>
            <a:r>
              <a:rPr lang="en-US" sz="1600" b="1" dirty="0" smtClean="0"/>
              <a:t>ABA</a:t>
            </a:r>
            <a:r>
              <a:rPr lang="fa-IR" sz="1600" b="1" dirty="0" smtClean="0"/>
              <a:t> به صورت طبیعی در کلروپلاست وجود دارد اما پس از ایجاد تنش های محیطی در دیگر اندامهای سلولی وارد می شود و در کنترل روزنه ها دخالت می کند.</a:t>
            </a:r>
            <a:endParaRPr lang="en-US" sz="1600" dirty="0" smtClean="0"/>
          </a:p>
          <a:p>
            <a:pPr algn="r" rtl="1"/>
            <a:endParaRPr lang="en-US" sz="1600" b="1" dirty="0" smtClean="0"/>
          </a:p>
          <a:p>
            <a:pPr algn="r" rtl="1"/>
            <a:r>
              <a:rPr lang="fa-IR" sz="1600" b="1" dirty="0" smtClean="0"/>
              <a:t>آنالوگهای </a:t>
            </a:r>
            <a:r>
              <a:rPr lang="en-US" sz="1600" b="1" dirty="0" smtClean="0"/>
              <a:t>ABA</a:t>
            </a:r>
            <a:r>
              <a:rPr lang="fa-IR" sz="1600" b="1" dirty="0" smtClean="0"/>
              <a:t> نیز به طور وسیعی در گیاهان پراکنده اند ولی از نظر بیولوژیکی به اندازه </a:t>
            </a:r>
            <a:r>
              <a:rPr lang="en-US" sz="1600" b="1" dirty="0" smtClean="0"/>
              <a:t>ABA</a:t>
            </a:r>
            <a:r>
              <a:rPr lang="fa-IR" sz="1600" b="1" dirty="0" smtClean="0"/>
              <a:t> فعال نیستند. اسید فاسئیک در بذور لوبیا وجود دارد و تئوزپیرون یک بازدارنده ی طبیعی و یک ترکیب خوش طعم است که در برگ چای وجود دارد.</a:t>
            </a:r>
            <a:endParaRPr lang="en-US" sz="1600" dirty="0" smtClean="0"/>
          </a:p>
          <a:p>
            <a:pPr algn="r"/>
            <a:endParaRPr lang="en-US" sz="1600" dirty="0"/>
          </a:p>
        </p:txBody>
      </p:sp>
      <p:sp>
        <p:nvSpPr>
          <p:cNvPr id="4" name="Slide Number Placeholder 3"/>
          <p:cNvSpPr>
            <a:spLocks noGrp="1"/>
          </p:cNvSpPr>
          <p:nvPr>
            <p:ph type="sldNum" sz="quarter" idx="12"/>
          </p:nvPr>
        </p:nvSpPr>
        <p:spPr/>
        <p:txBody>
          <a:bodyPr/>
          <a:lstStyle/>
          <a:p>
            <a:fld id="{061C8899-5AC1-476D-8B1F-AB7330FFED2A}" type="slidenum">
              <a:rPr lang="en-US" smtClean="0"/>
              <a:pPr/>
              <a:t>8</a:t>
            </a:fld>
            <a:endParaRPr lang="en-US"/>
          </a:p>
        </p:txBody>
      </p:sp>
    </p:spTree>
  </p:cSld>
  <p:clrMapOvr>
    <a:masterClrMapping/>
  </p:clrMapOvr>
  <p:transition>
    <p:cove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4422"/>
            <a:ext cx="8229600" cy="5110178"/>
          </a:xfrm>
        </p:spPr>
        <p:txBody>
          <a:bodyPr>
            <a:normAutofit/>
          </a:bodyPr>
          <a:lstStyle/>
          <a:p>
            <a:pPr algn="r" rtl="1"/>
            <a:r>
              <a:rPr lang="fa-IR" sz="1600" b="1" dirty="0" smtClean="0"/>
              <a:t>مواد ثانوی  از قبیل آلکالوئیدها، فنولیک ها و لاکتونها، اغلب در غلظت های کافی که بتوان مواد غذایی را انبار کرد وجود دارند ( به عبارت دیگر خیلی بیشتر از سطح هورمونی ). </a:t>
            </a:r>
            <a:endParaRPr lang="en-US" sz="1600" dirty="0" smtClean="0"/>
          </a:p>
          <a:p>
            <a:pPr algn="r" rtl="1"/>
            <a:endParaRPr lang="en-US" sz="1600" b="1" dirty="0" smtClean="0"/>
          </a:p>
          <a:p>
            <a:pPr algn="r" rtl="1"/>
            <a:r>
              <a:rPr lang="fa-IR" sz="1600" b="1" dirty="0" smtClean="0"/>
              <a:t>ژوگلان که یک لاکتون است در غلظت های زیاد در مزوکارپ و ریشه های گردو وجود دارد. کدوی روغنی </a:t>
            </a:r>
            <a:r>
              <a:rPr lang="en-US" sz="1600" b="1" dirty="0" smtClean="0"/>
              <a:t>(Curcurbita foetidissima)</a:t>
            </a:r>
            <a:r>
              <a:rPr lang="fa-IR" sz="1600" b="1" dirty="0" smtClean="0"/>
              <a:t> که گیاهی پیچنده و پرشاخ و برگ است و با نواحی نیمه خشک سازگاری یافته است، مقادیر زیادی کربوهیدرات که در اتصال با یک ماده ی سمی نامشخص است، در ریشه های اصلی گوشتی خود ذخیره می کند. یک عصاره ی مایع که محتوی مواد شیمیایی است برای گیاهان گوجه فرنگی جوان و کاهو کشنده است و از جوانه زنی بذور کاهو و تربچه به طور کامل جلوگیری  می کند. به نظر می رسد که این بازدارنده ی رشد احتمالاً از رقابت کدوی روغنی با دیگر گونه ها در محیط ریشه بکاهد، که این امر منجر به بقای کدوی کدوی روغنی در اکوسیستم می شود. مواد ثانویه احتمالاً در بسیاری از گونه ها اثر می گذارند و در تداوم نسل طبیعی گیاه فعال می باشند. آنها ممکن است گیاه را از گزند حشرات و جانوران علف خوار و شاید از موجودات مولد بیماری حفظ کنند، زیرا بسیاری از ترکیبات ثانوی بازدارنده ی میکروبها هستند.</a:t>
            </a:r>
            <a:endParaRPr lang="en-US" sz="1600" dirty="0" smtClean="0"/>
          </a:p>
        </p:txBody>
      </p:sp>
      <p:sp>
        <p:nvSpPr>
          <p:cNvPr id="4" name="Slide Number Placeholder 3"/>
          <p:cNvSpPr>
            <a:spLocks noGrp="1"/>
          </p:cNvSpPr>
          <p:nvPr>
            <p:ph type="sldNum" sz="quarter" idx="12"/>
          </p:nvPr>
        </p:nvSpPr>
        <p:spPr/>
        <p:txBody>
          <a:bodyPr/>
          <a:lstStyle/>
          <a:p>
            <a:fld id="{061C8899-5AC1-476D-8B1F-AB7330FFED2A}" type="slidenum">
              <a:rPr lang="en-US" smtClean="0"/>
              <a:pPr/>
              <a:t>9</a:t>
            </a:fld>
            <a:endParaRPr lang="en-US"/>
          </a:p>
        </p:txBody>
      </p:sp>
    </p:spTree>
  </p:cSld>
  <p:clrMapOvr>
    <a:masterClrMapping/>
  </p:clrMapOvr>
  <p:transition>
    <p:cove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071546"/>
            <a:ext cx="8229600" cy="5253054"/>
          </a:xfrm>
        </p:spPr>
        <p:txBody>
          <a:bodyPr>
            <a:normAutofit fontScale="62500" lnSpcReduction="20000"/>
          </a:bodyPr>
          <a:lstStyle/>
          <a:p>
            <a:pPr algn="r" rtl="1"/>
            <a:r>
              <a:rPr lang="fa-IR" sz="3200" b="1" dirty="0" smtClean="0">
                <a:solidFill>
                  <a:srgbClr val="FF0000"/>
                </a:solidFill>
              </a:rPr>
              <a:t>متابولیسم بازدارنده های رشد :</a:t>
            </a:r>
            <a:endParaRPr lang="en-US" sz="3200" b="1" dirty="0" smtClean="0">
              <a:solidFill>
                <a:srgbClr val="FF0000"/>
              </a:solidFill>
            </a:endParaRPr>
          </a:p>
          <a:p>
            <a:pPr algn="r" rtl="1">
              <a:buNone/>
            </a:pPr>
            <a:endParaRPr lang="en-US" b="1" dirty="0" smtClean="0"/>
          </a:p>
          <a:p>
            <a:pPr algn="r" rtl="1"/>
            <a:r>
              <a:rPr lang="en-US" b="1" dirty="0" smtClean="0"/>
              <a:t>ABA</a:t>
            </a:r>
            <a:r>
              <a:rPr lang="fa-IR" b="1" dirty="0" smtClean="0"/>
              <a:t> همانند </a:t>
            </a:r>
            <a:r>
              <a:rPr lang="en-US" b="1" dirty="0" smtClean="0"/>
              <a:t>GA</a:t>
            </a:r>
            <a:r>
              <a:rPr lang="fa-IR" b="1" dirty="0" smtClean="0"/>
              <a:t> کلروفیل، کاروتن و گزانتوفیل یک ترپنوئید است. ساخت </a:t>
            </a:r>
            <a:r>
              <a:rPr lang="en-US" b="1" dirty="0" smtClean="0"/>
              <a:t>ABA</a:t>
            </a:r>
            <a:r>
              <a:rPr lang="fa-IR" b="1" dirty="0" smtClean="0"/>
              <a:t>، به وضوح از مسیر اسید موالونیک و ایزوپرن صورت می گیرد. شواهد حاکی از این است که ساخت </a:t>
            </a:r>
            <a:r>
              <a:rPr lang="en-US" b="1" dirty="0" smtClean="0"/>
              <a:t>ABA </a:t>
            </a:r>
            <a:r>
              <a:rPr lang="fa-IR" b="1" dirty="0" smtClean="0"/>
              <a:t>از اکسیداسیون بعضی گزانتوفیل ها مثل ویولاکسانتین </a:t>
            </a:r>
            <a:r>
              <a:rPr lang="en-US" b="1" dirty="0" smtClean="0"/>
              <a:t>Violaxanthin</a:t>
            </a:r>
            <a:r>
              <a:rPr lang="fa-IR" b="1" dirty="0" smtClean="0"/>
              <a:t> نیز حاصل می گردد. نور تشکیل موثرترین شکل </a:t>
            </a:r>
            <a:r>
              <a:rPr lang="en-US" b="1" dirty="0" smtClean="0"/>
              <a:t> ABA</a:t>
            </a:r>
            <a:r>
              <a:rPr lang="fa-IR" b="1" dirty="0" smtClean="0"/>
              <a:t> در پلاستیدها به ویژه در کلروپلاست ها ممکن باشد.</a:t>
            </a:r>
            <a:endParaRPr lang="en-US" b="1" dirty="0" smtClean="0"/>
          </a:p>
          <a:p>
            <a:pPr algn="r" rtl="1">
              <a:buNone/>
            </a:pPr>
            <a:endParaRPr lang="en-US" b="1" dirty="0" smtClean="0"/>
          </a:p>
          <a:p>
            <a:pPr algn="r" rtl="1"/>
            <a:r>
              <a:rPr lang="fa-IR" b="1" dirty="0" smtClean="0"/>
              <a:t>فرایند غیرفعال شدن </a:t>
            </a:r>
            <a:r>
              <a:rPr lang="en-US" b="1" dirty="0" smtClean="0"/>
              <a:t>ABA</a:t>
            </a:r>
            <a:r>
              <a:rPr lang="fa-IR" b="1" dirty="0" smtClean="0"/>
              <a:t> ممکن است بوسیله (1) تبدیل آنزیمی به 2- ترانس </a:t>
            </a:r>
            <a:r>
              <a:rPr lang="en-US" b="1" dirty="0" smtClean="0"/>
              <a:t> ABA</a:t>
            </a:r>
            <a:r>
              <a:rPr lang="fa-IR" b="1" dirty="0" smtClean="0"/>
              <a:t>(شکل غیرفعال) و (2) اکسیداسیون به اسید فاسئیک و (3) الحاق با قندها جهت تولید گلیکوزیده و در وهله ی اول گلوکوزیدها، صورت پذیرد. شکل پیوندی هورمونهای دیگر یا اصلاً فعالیتی ندارند و یا اینکه فعالیت آنها کم است. حالت آزاد </a:t>
            </a:r>
            <a:r>
              <a:rPr lang="en-US" b="1" dirty="0" smtClean="0"/>
              <a:t>ABA</a:t>
            </a:r>
            <a:r>
              <a:rPr lang="fa-IR" b="1" dirty="0" smtClean="0"/>
              <a:t>، همانند </a:t>
            </a:r>
            <a:r>
              <a:rPr lang="en-US" b="1" dirty="0" smtClean="0"/>
              <a:t>IAA</a:t>
            </a:r>
            <a:r>
              <a:rPr lang="fa-IR" b="1" dirty="0" smtClean="0"/>
              <a:t> ولی ظاهراً، با سرعت بیشتری در سرتاسر گیاه منتقل می شود.</a:t>
            </a:r>
            <a:endParaRPr lang="en-US" b="1" dirty="0" smtClean="0"/>
          </a:p>
          <a:p>
            <a:pPr algn="r" rtl="1">
              <a:buNone/>
            </a:pPr>
            <a:endParaRPr lang="en-US" b="1" dirty="0" smtClean="0"/>
          </a:p>
          <a:p>
            <a:pPr algn="r" rtl="1"/>
            <a:r>
              <a:rPr lang="fa-IR" b="1" dirty="0" smtClean="0"/>
              <a:t>ساخت فنولها از طریق مسیر اسید شیکیمبک و با استفاده از فنیل آلانین یا تیروزین صورت می گیرد. اسید سینامیک به ظاهر، پیش ترکیبی از برخی از بازدارنده های نوع بنزوئیک است. کومارین که یک نوع لاکتون است، از فنیل پروپان مشتق شده است (1- آمینو سیکلوپروبان 1- کربوکسیلیک اسید).</a:t>
            </a:r>
            <a:endParaRPr lang="en-US" b="1" dirty="0" smtClean="0"/>
          </a:p>
          <a:p>
            <a:pPr algn="r" rtl="1">
              <a:buNone/>
            </a:pPr>
            <a:r>
              <a:rPr lang="ar-SA" b="1" dirty="0" smtClean="0"/>
              <a:t> </a:t>
            </a:r>
            <a:endParaRPr lang="en-US" b="1" dirty="0" smtClean="0"/>
          </a:p>
          <a:p>
            <a:pPr algn="r" rtl="1"/>
            <a:r>
              <a:rPr lang="fa-IR" b="1" dirty="0" smtClean="0"/>
              <a:t>عکس العملهای گیاه به بازدارنده های رشد:</a:t>
            </a:r>
            <a:endParaRPr lang="en-US" b="1" dirty="0" smtClean="0"/>
          </a:p>
          <a:p>
            <a:pPr algn="r"/>
            <a:r>
              <a:rPr lang="fa-IR" b="1" dirty="0" smtClean="0"/>
              <a:t>بازدارنده های طبیعی یا مصنوعی از رشد و نمو جلوگیری می کنند. این مواد نقشهای ارتباطی مهمی در ساختار ظاهری و بقای گیاه نیز بازی می کنند. بذور و جوانه ها اگر در خواب نباشند و یا آنکه رشد فعال آنها به تعلیق نیفتد، ممکن است پس از جوانه زنی و یا آغاز مجدد رشد با دوره های گرما، سرما یا خشکی غیرقابل تحمل روبرو گشته و از بین بروند. مکانیزم خواب اجازه می دهد، دانه ها و جوانه ها رشد جدیدشان به تاخیر بیفتد و فقط وقتی که سطوح </a:t>
            </a:r>
            <a:r>
              <a:rPr lang="en-US" b="1" dirty="0" smtClean="0"/>
              <a:t>ABA</a:t>
            </a:r>
            <a:r>
              <a:rPr lang="fa-IR" b="1" dirty="0" smtClean="0"/>
              <a:t> همزمان با وقوع شرایط مطلوب برای تکمیل چرخه  رشد کاهش یابد، رشد شان را از سرگیرند. گونه های خزان دار، </a:t>
            </a:r>
            <a:endParaRPr lang="en-US" b="1" dirty="0" smtClean="0"/>
          </a:p>
          <a:p>
            <a:pPr algn="r"/>
            <a:endParaRPr lang="en-US" b="1" dirty="0"/>
          </a:p>
        </p:txBody>
      </p:sp>
      <p:sp>
        <p:nvSpPr>
          <p:cNvPr id="4" name="Slide Number Placeholder 3"/>
          <p:cNvSpPr>
            <a:spLocks noGrp="1"/>
          </p:cNvSpPr>
          <p:nvPr>
            <p:ph type="sldNum" sz="quarter" idx="12"/>
          </p:nvPr>
        </p:nvSpPr>
        <p:spPr/>
        <p:txBody>
          <a:bodyPr/>
          <a:lstStyle/>
          <a:p>
            <a:fld id="{061C8899-5AC1-476D-8B1F-AB7330FFED2A}" type="slidenum">
              <a:rPr lang="en-US" smtClean="0"/>
              <a:pPr/>
              <a:t>10</a:t>
            </a:fld>
            <a:endParaRPr lang="en-US"/>
          </a:p>
        </p:txBody>
      </p:sp>
    </p:spTree>
  </p:cSld>
  <p:clrMapOvr>
    <a:masterClrMapping/>
  </p:clrMapOvr>
  <p:transition>
    <p:cove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000108"/>
            <a:ext cx="8229600" cy="5324492"/>
          </a:xfrm>
        </p:spPr>
        <p:txBody>
          <a:bodyPr>
            <a:normAutofit/>
          </a:bodyPr>
          <a:lstStyle/>
          <a:p>
            <a:pPr algn="r" rtl="1"/>
            <a:r>
              <a:rPr lang="fa-IR" sz="1600" b="1" dirty="0" smtClean="0"/>
              <a:t>برگهایشان را با افتادن از دست می دهند تا یک خواب زمستانه را که توسط روزهای کوتاه طبیعی پائیز به اجرا درمی آید، فراهم سازند. جوانه های سیب زمینی در زمان رسیدن غده ها، با حضور </a:t>
            </a:r>
            <a:r>
              <a:rPr lang="en-US" sz="1600" b="1" dirty="0" smtClean="0"/>
              <a:t>ABA</a:t>
            </a:r>
            <a:r>
              <a:rPr lang="fa-IR" sz="1600" b="1" dirty="0" smtClean="0"/>
              <a:t> خواب هستند و جوانه نمی زنند، حتی اگر خاک اطراف آنها و شرایط آب و هوایی مطلوب باشد.</a:t>
            </a:r>
            <a:endParaRPr lang="en-US" sz="1600" b="1" dirty="0" smtClean="0"/>
          </a:p>
          <a:p>
            <a:pPr algn="r" rtl="1">
              <a:buNone/>
            </a:pPr>
            <a:endParaRPr lang="en-US" sz="1600" dirty="0" smtClean="0"/>
          </a:p>
          <a:p>
            <a:pPr algn="r" rtl="1"/>
            <a:r>
              <a:rPr lang="fa-IR" sz="1600" b="1" dirty="0" smtClean="0"/>
              <a:t>القای این قبیل مکانیزمهای خواب، توط بازدارنده های طبیعی قاعدتاً با </a:t>
            </a:r>
            <a:r>
              <a:rPr lang="en-US" sz="1600" b="1" dirty="0" smtClean="0"/>
              <a:t>ABA</a:t>
            </a:r>
            <a:r>
              <a:rPr lang="fa-IR" sz="1600" b="1" dirty="0" smtClean="0"/>
              <a:t> می شود. خواب عموماً درپی سرما دهی در خلال زمستان و یا به ندرت با گذشت زمان کافی از بین می رود. با سرمادهی تولید </a:t>
            </a:r>
            <a:r>
              <a:rPr lang="en-US" sz="1600" b="1" dirty="0" smtClean="0"/>
              <a:t>GA</a:t>
            </a:r>
            <a:r>
              <a:rPr lang="fa-IR" sz="1600" b="1" dirty="0" smtClean="0"/>
              <a:t> افزایش می یابد که ممکن است عاملی برای رشد باشد چرا که تاثیر </a:t>
            </a:r>
            <a:r>
              <a:rPr lang="en-US" sz="1600" b="1" dirty="0" smtClean="0"/>
              <a:t>ABA</a:t>
            </a:r>
            <a:r>
              <a:rPr lang="fa-IR" sz="1600" b="1" dirty="0" smtClean="0"/>
              <a:t> با یک نسبت بالای از </a:t>
            </a:r>
            <a:r>
              <a:rPr lang="en-US" sz="1600" b="1" dirty="0" smtClean="0"/>
              <a:t>GA – ABA</a:t>
            </a:r>
            <a:r>
              <a:rPr lang="fa-IR" sz="1600" b="1" dirty="0" smtClean="0"/>
              <a:t> پوشیده می شود. اغلب ارقام زراعی به نحوی انتخاب شده اند که دانه آنها خواب ندارد.</a:t>
            </a:r>
            <a:endParaRPr lang="en-US" sz="1600" b="1" dirty="0" smtClean="0"/>
          </a:p>
          <a:p>
            <a:pPr algn="r" rtl="1">
              <a:buNone/>
            </a:pPr>
            <a:endParaRPr lang="en-US" sz="1600" dirty="0" smtClean="0"/>
          </a:p>
          <a:p>
            <a:pPr algn="r" rtl="1"/>
            <a:r>
              <a:rPr lang="fa-IR" sz="1600" b="1" dirty="0" smtClean="0"/>
              <a:t>با وارد آمدن آسیب با افزایش سن، میوه ها نیز تشکیل یک لایه قطع کننده می دهند. میوه ها در نتیجه تجمع </a:t>
            </a:r>
            <a:r>
              <a:rPr lang="en-US" sz="1600" b="1" dirty="0" smtClean="0"/>
              <a:t>ABA</a:t>
            </a:r>
            <a:r>
              <a:rPr lang="fa-IR" sz="1600" b="1" dirty="0" smtClean="0"/>
              <a:t> و تشکیل لایه قطع کننده سقوط می کنند. غلافهای گیاه لوپین بیمار، 2.5 برابر بیشتر از شاهد </a:t>
            </a:r>
            <a:r>
              <a:rPr lang="en-US" sz="1600" b="1" dirty="0" smtClean="0"/>
              <a:t>ABA</a:t>
            </a:r>
            <a:r>
              <a:rPr lang="fa-IR" sz="1600" b="1" dirty="0" smtClean="0"/>
              <a:t> دارند که منجر به افتادن میوه های بیمار می شود. تجمع </a:t>
            </a:r>
            <a:r>
              <a:rPr lang="en-US" sz="1600" b="1" dirty="0" smtClean="0"/>
              <a:t>ABA</a:t>
            </a:r>
            <a:r>
              <a:rPr lang="fa-IR" sz="1600" b="1" dirty="0" smtClean="0"/>
              <a:t> در جوانه های جانبی، دخالت </a:t>
            </a:r>
            <a:r>
              <a:rPr lang="en-US" sz="1600" b="1" dirty="0" smtClean="0"/>
              <a:t>ABA</a:t>
            </a:r>
            <a:r>
              <a:rPr lang="fa-IR" sz="1600" b="1" dirty="0" smtClean="0"/>
              <a:t> را در غالبیت انتهایی نشان می دهد. </a:t>
            </a:r>
            <a:r>
              <a:rPr lang="en-US" sz="1600" b="1" dirty="0" smtClean="0"/>
              <a:t>ABA</a:t>
            </a:r>
            <a:r>
              <a:rPr lang="fa-IR" sz="1600" b="1" dirty="0" smtClean="0"/>
              <a:t> همچنین در پیری و شکاف برداشتن میوه ها مثل میوه های پنبه شرکت دارد. توزیع </a:t>
            </a:r>
            <a:r>
              <a:rPr lang="en-US" sz="1600" b="1" dirty="0" smtClean="0"/>
              <a:t>ABA</a:t>
            </a:r>
            <a:r>
              <a:rPr lang="fa-IR" sz="1600" b="1" dirty="0" smtClean="0"/>
              <a:t> در میوه های پنبه دو مرحله ای است. اولین حداکثر افزایش ، خیلی سریع پس از عمل لقاح اتفاق می افتد و این وقتی است که ممکن است کاهش بار میوه توسط القای تشکیل یک لایه خزان آغاز می شود و حداکثر ثانوی در پیری (مسن شدن) و شکافتن میوه اتفاق می افتد. </a:t>
            </a:r>
            <a:r>
              <a:rPr lang="en-US" sz="1600" b="1" dirty="0" smtClean="0"/>
              <a:t>GA</a:t>
            </a:r>
            <a:r>
              <a:rPr lang="fa-IR" sz="1600" b="1" dirty="0" smtClean="0"/>
              <a:t> می تواند بسیاری از این تاثیرات </a:t>
            </a:r>
            <a:r>
              <a:rPr lang="en-US" sz="1600" b="1" dirty="0" smtClean="0"/>
              <a:t>ABA</a:t>
            </a:r>
            <a:r>
              <a:rPr lang="fa-IR" sz="1600" b="1" dirty="0" smtClean="0"/>
              <a:t> را خنثی کند.</a:t>
            </a:r>
            <a:endParaRPr lang="en-US" sz="1600" dirty="0" smtClean="0"/>
          </a:p>
          <a:p>
            <a:pPr algn="r" rtl="1">
              <a:buNone/>
            </a:pPr>
            <a:r>
              <a:rPr lang="fa-IR" sz="1600" b="1" dirty="0" smtClean="0"/>
              <a:t> </a:t>
            </a:r>
            <a:endParaRPr lang="en-US" sz="1600" dirty="0"/>
          </a:p>
        </p:txBody>
      </p:sp>
      <p:sp>
        <p:nvSpPr>
          <p:cNvPr id="4" name="Slide Number Placeholder 3"/>
          <p:cNvSpPr>
            <a:spLocks noGrp="1"/>
          </p:cNvSpPr>
          <p:nvPr>
            <p:ph type="sldNum" sz="quarter" idx="12"/>
          </p:nvPr>
        </p:nvSpPr>
        <p:spPr/>
        <p:txBody>
          <a:bodyPr/>
          <a:lstStyle/>
          <a:p>
            <a:fld id="{061C8899-5AC1-476D-8B1F-AB7330FFED2A}" type="slidenum">
              <a:rPr lang="en-US" smtClean="0"/>
              <a:pPr/>
              <a:t>11</a:t>
            </a:fld>
            <a:endParaRPr lang="en-US"/>
          </a:p>
        </p:txBody>
      </p:sp>
    </p:spTree>
  </p:cSld>
  <p:clrMapOvr>
    <a:masterClrMapping/>
  </p:clrMapOvr>
  <p:transition>
    <p:cove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85860"/>
            <a:ext cx="8229600" cy="5038740"/>
          </a:xfrm>
        </p:spPr>
        <p:txBody>
          <a:bodyPr>
            <a:normAutofit fontScale="62500" lnSpcReduction="20000"/>
          </a:bodyPr>
          <a:lstStyle/>
          <a:p>
            <a:pPr algn="r" rtl="1"/>
            <a:r>
              <a:rPr lang="fa-IR" sz="3200" b="1" dirty="0" smtClean="0">
                <a:solidFill>
                  <a:srgbClr val="FF0000"/>
                </a:solidFill>
              </a:rPr>
              <a:t>موارداستفاده ی بازدارنده های رشد در کشاورزی:</a:t>
            </a:r>
            <a:endParaRPr lang="en-US" sz="3200" b="1" dirty="0" smtClean="0">
              <a:solidFill>
                <a:srgbClr val="FF0000"/>
              </a:solidFill>
            </a:endParaRPr>
          </a:p>
          <a:p>
            <a:pPr algn="r" rtl="1">
              <a:buNone/>
            </a:pPr>
            <a:endParaRPr lang="en-US" dirty="0" smtClean="0"/>
          </a:p>
          <a:p>
            <a:pPr algn="r" rtl="1"/>
            <a:r>
              <a:rPr lang="fa-IR" b="1" dirty="0" smtClean="0"/>
              <a:t>تعدادی از بازدارنده های مصنوعی شامل کند کننده های رشد شناخته شده اند و برای استفاده های تجارتی در </a:t>
            </a:r>
            <a:endParaRPr lang="en-US" b="1" dirty="0" smtClean="0"/>
          </a:p>
          <a:p>
            <a:pPr algn="r" rtl="1">
              <a:buNone/>
            </a:pPr>
            <a:r>
              <a:rPr lang="fa-IR" b="1" dirty="0" smtClean="0"/>
              <a:t>دسترس می باشند. تاثیر عمده ی آنها کوتاه کردن فاصله میان گره ها و ارتفاع گیاه و عموماً کاهش ورس است. این </a:t>
            </a:r>
            <a:endParaRPr lang="en-US" b="1" dirty="0" smtClean="0"/>
          </a:p>
          <a:p>
            <a:pPr algn="r" rtl="1">
              <a:buNone/>
            </a:pPr>
            <a:r>
              <a:rPr lang="fa-IR" b="1" dirty="0" smtClean="0"/>
              <a:t>تاثیر به ویژه در محصولات دانه ای غلات و کتان مشهود است. سطح برگ، میزان دریافت نور و محصول دهی معمولاً با</a:t>
            </a:r>
            <a:endParaRPr lang="en-US" b="1" dirty="0" smtClean="0"/>
          </a:p>
          <a:p>
            <a:pPr algn="r" rtl="1">
              <a:buNone/>
            </a:pPr>
            <a:r>
              <a:rPr lang="fa-IR" b="1" dirty="0" smtClean="0"/>
              <a:t> آغشتن به بازدارنده ها کاهش نمی یابد. سطح برگ چغندرقند در اثر پاشیدن محلول 333</a:t>
            </a:r>
            <a:r>
              <a:rPr lang="en-US" b="1" dirty="0" smtClean="0"/>
              <a:t>PP</a:t>
            </a:r>
            <a:r>
              <a:rPr lang="fa-IR" b="1" dirty="0" smtClean="0"/>
              <a:t> با غلظت 400 میکروگرم</a:t>
            </a:r>
            <a:endParaRPr lang="en-US" b="1" dirty="0" smtClean="0"/>
          </a:p>
          <a:p>
            <a:pPr algn="r" rtl="1">
              <a:buNone/>
            </a:pPr>
            <a:r>
              <a:rPr lang="fa-IR" b="1" dirty="0" smtClean="0"/>
              <a:t> در لیتر به میزان 40- 20% کاهش می یابد. دامینوزید </a:t>
            </a:r>
            <a:r>
              <a:rPr lang="en-US" b="1" dirty="0" smtClean="0"/>
              <a:t>(SADH)</a:t>
            </a:r>
            <a:r>
              <a:rPr lang="fa-IR" b="1" dirty="0" smtClean="0"/>
              <a:t>، کلرمکوآت</a:t>
            </a:r>
            <a:r>
              <a:rPr lang="en-US" b="1" dirty="0" smtClean="0"/>
              <a:t>(CCC)</a:t>
            </a:r>
            <a:r>
              <a:rPr lang="fa-IR" b="1" dirty="0" smtClean="0"/>
              <a:t>، فسفون – </a:t>
            </a:r>
            <a:r>
              <a:rPr lang="en-US" b="1" dirty="0" smtClean="0"/>
              <a:t>D</a:t>
            </a:r>
            <a:r>
              <a:rPr lang="fa-IR" b="1" dirty="0" smtClean="0"/>
              <a:t> و مورفاکتین ها از</a:t>
            </a:r>
            <a:endParaRPr lang="en-US" b="1" dirty="0" smtClean="0"/>
          </a:p>
          <a:p>
            <a:pPr algn="r" rtl="1">
              <a:buNone/>
            </a:pPr>
            <a:r>
              <a:rPr lang="fa-IR" b="1" dirty="0" smtClean="0"/>
              <a:t> کند کننده های موثر در رشد هستند. استفاده از یک ترکیب نامشخص  44584</a:t>
            </a:r>
            <a:r>
              <a:rPr lang="en-US" b="1" dirty="0" smtClean="0"/>
              <a:t>BTS</a:t>
            </a:r>
            <a:r>
              <a:rPr lang="fa-IR" b="1" dirty="0" smtClean="0"/>
              <a:t> به میزان 1/1 کیلوگرم در هکتار</a:t>
            </a:r>
            <a:endParaRPr lang="en-US" b="1" dirty="0" smtClean="0"/>
          </a:p>
          <a:p>
            <a:pPr algn="r" rtl="1">
              <a:buNone/>
            </a:pPr>
            <a:r>
              <a:rPr lang="fa-IR" b="1" dirty="0" smtClean="0"/>
              <a:t> که در مرحله 4</a:t>
            </a:r>
            <a:r>
              <a:rPr lang="en-US" b="1" dirty="0" smtClean="0"/>
              <a:t>V</a:t>
            </a:r>
            <a:r>
              <a:rPr lang="fa-IR" b="1" dirty="0" smtClean="0"/>
              <a:t> مورد استفاده قرار گرفت، باعث کاهش ارتفاع گیاه سویای ویلیامز (گروه </a:t>
            </a:r>
            <a:r>
              <a:rPr lang="en-US" b="1" dirty="0" smtClean="0"/>
              <a:t>III</a:t>
            </a:r>
            <a:r>
              <a:rPr lang="fa-IR" b="1" dirty="0" smtClean="0"/>
              <a:t> از نظر تاریخ رسیدن) تا 20 سانتی متر گردید، ولیکن تغییری در افزایش میزان محصول و یا کاهش ورس ایجاد نکرد. درواقع بیشتر اوقات با</a:t>
            </a:r>
            <a:endParaRPr lang="en-US" b="1" dirty="0" smtClean="0"/>
          </a:p>
          <a:p>
            <a:pPr algn="r" rtl="1">
              <a:buNone/>
            </a:pPr>
            <a:r>
              <a:rPr lang="fa-IR" b="1" dirty="0" smtClean="0"/>
              <a:t> استفاده از میزان بیشتری از این تنظیم کننده های رشد گیاهی ورس تشدید می گردد. مزیت مورفاکتین ها این است که</a:t>
            </a:r>
            <a:endParaRPr lang="en-US" b="1" dirty="0" smtClean="0"/>
          </a:p>
          <a:p>
            <a:pPr algn="r" rtl="1">
              <a:buNone/>
            </a:pPr>
            <a:r>
              <a:rPr lang="fa-IR" b="1" dirty="0" smtClean="0"/>
              <a:t> میزان زیاد آنها برای گیاه زیان آور نیست و دوه ی فعالیت پاکوتاهی را افزایش می دهد. علاوه بر پاکوتاهی آنها، رشد</a:t>
            </a:r>
            <a:endParaRPr lang="en-US" b="1" dirty="0" smtClean="0"/>
          </a:p>
          <a:p>
            <a:pPr algn="r" rtl="1">
              <a:buNone/>
            </a:pPr>
            <a:r>
              <a:rPr lang="fa-IR" b="1" dirty="0" smtClean="0"/>
              <a:t> جوانه های جانبی را کاهش می دهند و پیری را به تاخیر می اندازند. کندکننده های رشد همچنین رنگ سبز تیره تری را </a:t>
            </a:r>
            <a:endParaRPr lang="en-US" b="1" dirty="0" smtClean="0"/>
          </a:p>
          <a:p>
            <a:pPr algn="r" rtl="1">
              <a:buNone/>
            </a:pPr>
            <a:r>
              <a:rPr lang="fa-IR" b="1" dirty="0" smtClean="0"/>
              <a:t>در برگ ایجاد می کنند که به ظاهر، در اثر افزایش محتوی کلروفیل به وجود می آید.</a:t>
            </a:r>
            <a:endParaRPr lang="en-US" b="1" dirty="0" smtClean="0"/>
          </a:p>
          <a:p>
            <a:pPr algn="r" rtl="1">
              <a:buNone/>
            </a:pPr>
            <a:endParaRPr lang="en-US" dirty="0" smtClean="0"/>
          </a:p>
          <a:p>
            <a:pPr algn="r"/>
            <a:r>
              <a:rPr lang="fa-IR" b="1" dirty="0" smtClean="0"/>
              <a:t>دامینوزید، با نام تجارتی کیلار </a:t>
            </a:r>
            <a:r>
              <a:rPr lang="en-US" b="1" dirty="0" smtClean="0"/>
              <a:t>Kylar</a:t>
            </a:r>
            <a:r>
              <a:rPr lang="fa-IR" b="1" dirty="0" smtClean="0"/>
              <a:t> در بیش از 140</a:t>
            </a:r>
            <a:r>
              <a:rPr lang="ar-SA" b="1" dirty="0" smtClean="0"/>
              <a:t>.</a:t>
            </a:r>
            <a:r>
              <a:rPr lang="fa-IR" b="1" dirty="0" smtClean="0"/>
              <a:t>000 هکتار کشت بادام زمینی از نوع رونده در جنوب شرقی ایالات متحده آمریکا، هر ساله مورد استفاده قرار می گیرد. در اینجا هدف کاهش ورس نیست، اما این امر جهت کم کردن رشد سبزینه ای زیاد ساقه های پیچنده، برای جذب بیشتر دانه ها به کار می رود. پیچش کمتر، عمل برداشت ر</a:t>
            </a:r>
            <a:endParaRPr lang="en-US" dirty="0"/>
          </a:p>
        </p:txBody>
      </p:sp>
      <p:sp>
        <p:nvSpPr>
          <p:cNvPr id="4" name="Slide Number Placeholder 3"/>
          <p:cNvSpPr>
            <a:spLocks noGrp="1"/>
          </p:cNvSpPr>
          <p:nvPr>
            <p:ph type="sldNum" sz="quarter" idx="12"/>
          </p:nvPr>
        </p:nvSpPr>
        <p:spPr/>
        <p:txBody>
          <a:bodyPr/>
          <a:lstStyle/>
          <a:p>
            <a:fld id="{061C8899-5AC1-476D-8B1F-AB7330FFED2A}" type="slidenum">
              <a:rPr lang="en-US" smtClean="0"/>
              <a:pPr/>
              <a:t>12</a:t>
            </a:fld>
            <a:endParaRPr lang="en-US"/>
          </a:p>
        </p:txBody>
      </p:sp>
    </p:spTree>
  </p:cSld>
  <p:clrMapOvr>
    <a:masterClrMapping/>
  </p:clrMapOvr>
  <p:transition>
    <p:cove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14356"/>
            <a:ext cx="8229600" cy="5786478"/>
          </a:xfrm>
        </p:spPr>
        <p:txBody>
          <a:bodyPr>
            <a:normAutofit/>
          </a:bodyPr>
          <a:lstStyle/>
          <a:p>
            <a:pPr algn="r" rtl="1"/>
            <a:r>
              <a:rPr lang="fa-IR" sz="1600" b="1" dirty="0" smtClean="0"/>
              <a:t>نیز آسان می کند. عملکرد غلاف در رقم </a:t>
            </a:r>
            <a:r>
              <a:rPr lang="en-US" sz="1600" b="1" dirty="0" smtClean="0"/>
              <a:t>Dixie Runner</a:t>
            </a:r>
            <a:r>
              <a:rPr lang="fa-IR" sz="1600" b="1" dirty="0" smtClean="0"/>
              <a:t> که یک رقم پیچنده است، با کاربرد کیلار در مرحله ی غلاف بندی، بطور معنی داری افزایش می یابد.</a:t>
            </a:r>
            <a:endParaRPr lang="en-US" sz="1600" dirty="0" smtClean="0"/>
          </a:p>
          <a:p>
            <a:pPr algn="r" rtl="1"/>
            <a:r>
              <a:rPr lang="fa-IR" sz="1600" b="1" dirty="0" smtClean="0"/>
              <a:t>استفاده از رجیم – 8 </a:t>
            </a:r>
            <a:r>
              <a:rPr lang="en-US" sz="1600" b="1" dirty="0" smtClean="0"/>
              <a:t>(Regim – 8)</a:t>
            </a:r>
            <a:r>
              <a:rPr lang="fa-IR" sz="1600" b="1" dirty="0" smtClean="0"/>
              <a:t>-----</a:t>
            </a:r>
            <a:r>
              <a:rPr lang="en-US" sz="1600" b="1" dirty="0" smtClean="0"/>
              <a:t>( 2-3-5- triiodobenzoic ) </a:t>
            </a:r>
            <a:r>
              <a:rPr lang="fa-IR" sz="1600" b="1" dirty="0" smtClean="0"/>
              <a:t> یا </a:t>
            </a:r>
            <a:r>
              <a:rPr lang="en-US" sz="1600" b="1" dirty="0" smtClean="0"/>
              <a:t>(TIBA)</a:t>
            </a:r>
            <a:r>
              <a:rPr lang="fa-IR" sz="1600" b="1" dirty="0" smtClean="0"/>
              <a:t> که یک بازدارنده در انتقال </a:t>
            </a:r>
            <a:r>
              <a:rPr lang="en-US" sz="1600" b="1" dirty="0" smtClean="0"/>
              <a:t>IAA</a:t>
            </a:r>
            <a:r>
              <a:rPr lang="fa-IR" sz="1600" b="1" dirty="0" smtClean="0"/>
              <a:t> است، سبب عمودی تر شدن برگها می گردد. که معروف به تاثیر درخت کریسمس است. به نظر می آید که یک سطح سبز با کارایی بیشتری بوجود می آید. با استفاده از رجیم ساختمان سایه انداز تغییر می کند و تعداد غلاف و محصول دانه افزایش می یابد. اطلاعاتی که از تحقیقات دیگر بدست آمده (( تئوری اصلاح سایه انداز )) را حمایت نمی کند و در عوض می گوید که به ازای کاهش رشد رویشی، مواد فتوسنتزی بیشتری به میوه ها اختصاص می یابد.</a:t>
            </a:r>
            <a:endParaRPr lang="en-US" sz="1600" dirty="0" smtClean="0"/>
          </a:p>
          <a:p>
            <a:pPr algn="r" rtl="1"/>
            <a:r>
              <a:rPr lang="fa-IR" sz="1600" b="1" dirty="0" smtClean="0"/>
              <a:t>استفاده ی تجارتی از رجیم – 8</a:t>
            </a:r>
            <a:r>
              <a:rPr lang="ar-SA" sz="1600" b="1" dirty="0" smtClean="0"/>
              <a:t>،</a:t>
            </a:r>
            <a:r>
              <a:rPr lang="fa-IR" sz="1600" b="1" dirty="0" smtClean="0"/>
              <a:t> احتمالاً به دلیل نسبت غیرمطلوب هزینه به سود و همچنین سود بی ثبات محصول تداوم نیافته است.</a:t>
            </a:r>
            <a:endParaRPr lang="en-US" sz="1600" dirty="0" smtClean="0"/>
          </a:p>
          <a:p>
            <a:pPr algn="r" rtl="1"/>
            <a:r>
              <a:rPr lang="fa-IR" sz="1600" b="1" dirty="0" smtClean="0"/>
              <a:t>در ایالات متحده آمریکا،</a:t>
            </a:r>
            <a:r>
              <a:rPr lang="en-US" sz="1600" b="1" dirty="0" smtClean="0"/>
              <a:t>CCC </a:t>
            </a:r>
            <a:r>
              <a:rPr lang="fa-IR" sz="1600" b="1" dirty="0" smtClean="0"/>
              <a:t> به طور طبیعی برای تنظیم سرعت رشد، در گندم و جو به کار می رود. تولید پنجه های اولیه و ثانویه به طور موقت تحت کنترل در می آیند که از غالبیت آنها نسبت به پنجه های بلندتر جلوگیری شود. این امر رشد و محصول را به طور یکنواخت در میان پنجه ها توزیع می کند و در کل، محصول را افزایش می دهد.</a:t>
            </a:r>
            <a:endParaRPr lang="en-US" sz="1600" dirty="0" smtClean="0"/>
          </a:p>
          <a:p>
            <a:pPr algn="r" rtl="1"/>
            <a:r>
              <a:rPr lang="fa-IR" sz="1600" b="1" dirty="0" smtClean="0"/>
              <a:t>مواد شیمیایی برگ ریز </a:t>
            </a:r>
            <a:r>
              <a:rPr lang="en-US" sz="1600" b="1" dirty="0" smtClean="0"/>
              <a:t>(Defoliants)</a:t>
            </a:r>
            <a:r>
              <a:rPr lang="fa-IR" sz="1600" b="1" dirty="0" smtClean="0"/>
              <a:t> به عنوان موادی که در برداشت پنبه کمک می کنند استفاده می شوند. اندوتال استفاده تجارتی دارد و هاروید </a:t>
            </a:r>
            <a:r>
              <a:rPr lang="en-US" sz="1600" b="1" dirty="0" smtClean="0"/>
              <a:t>(Harvade)</a:t>
            </a:r>
            <a:r>
              <a:rPr lang="fa-IR" sz="1600" b="1" dirty="0" smtClean="0"/>
              <a:t> که اخیراً ثبت شده است به عنوان مواد برگ ریز موثر واقع می شوند. احتمالاً مالیک هیدرازید </a:t>
            </a:r>
            <a:r>
              <a:rPr lang="en-US" sz="1600" b="1" dirty="0" smtClean="0"/>
              <a:t>(MH)</a:t>
            </a:r>
            <a:r>
              <a:rPr lang="fa-IR" sz="1600" b="1" dirty="0" smtClean="0"/>
              <a:t> از موفق ترین بازدارنده های رشد است که برای کنترل شاخه های فرعی در توتون به کار می رود.</a:t>
            </a:r>
            <a:endParaRPr lang="en-US" sz="1600" dirty="0" smtClean="0"/>
          </a:p>
          <a:p>
            <a:pPr algn="r"/>
            <a:r>
              <a:rPr lang="en-US" sz="1600" b="1" dirty="0" smtClean="0"/>
              <a:t>MH</a:t>
            </a:r>
            <a:r>
              <a:rPr lang="fa-IR" sz="1600" b="1" dirty="0" smtClean="0"/>
              <a:t> اصولاً بر روی تمامی سطح زیرکشت توتون در ایالات متحده آمریکا به کار می رود. اگر توتون پس از سر زنی با حذف کامل گل آذین با </a:t>
            </a:r>
            <a:r>
              <a:rPr lang="en-US" sz="1600" b="1" dirty="0" smtClean="0"/>
              <a:t>MH</a:t>
            </a:r>
            <a:r>
              <a:rPr lang="fa-IR" sz="1600" b="1" dirty="0" smtClean="0"/>
              <a:t> آغشته نشود جوانه های جامبی از سیطره ی غالبیت انتهایی رها </a:t>
            </a:r>
            <a:r>
              <a:rPr lang="ar-SA" sz="1600" b="1" dirty="0" smtClean="0"/>
              <a:t>    </a:t>
            </a:r>
            <a:r>
              <a:rPr lang="fa-IR" sz="1600" b="1" dirty="0" smtClean="0"/>
              <a:t>می شوند و تولید شاخه هایی می کنند که سایه می اندازد و عناصر غذایی را از دسترس برگهای قابل برداشت خارج می کنند و کیفیت به ازای برگها را پائین می آورد. </a:t>
            </a:r>
            <a:endParaRPr lang="en-US" sz="1600" dirty="0"/>
          </a:p>
        </p:txBody>
      </p:sp>
      <p:sp>
        <p:nvSpPr>
          <p:cNvPr id="4" name="Slide Number Placeholder 3"/>
          <p:cNvSpPr>
            <a:spLocks noGrp="1"/>
          </p:cNvSpPr>
          <p:nvPr>
            <p:ph type="sldNum" sz="quarter" idx="12"/>
          </p:nvPr>
        </p:nvSpPr>
        <p:spPr/>
        <p:txBody>
          <a:bodyPr/>
          <a:lstStyle/>
          <a:p>
            <a:fld id="{061C8899-5AC1-476D-8B1F-AB7330FFED2A}" type="slidenum">
              <a:rPr lang="en-US" smtClean="0"/>
              <a:pPr/>
              <a:t>13</a:t>
            </a:fld>
            <a:endParaRPr lang="en-US"/>
          </a:p>
        </p:txBody>
      </p:sp>
    </p:spTree>
  </p:cSld>
  <p:clrMapOvr>
    <a:masterClrMapping/>
  </p:clrMapOvr>
  <p:transition>
    <p:cove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r">
              <a:buNone/>
            </a:pPr>
            <a:endParaRPr lang="fa-IR" sz="3600" dirty="0" smtClean="0"/>
          </a:p>
          <a:p>
            <a:pPr algn="r">
              <a:buNone/>
            </a:pPr>
            <a:r>
              <a:rPr lang="fa-IR" sz="3600" dirty="0" smtClean="0"/>
              <a:t>                                               </a:t>
            </a:r>
            <a:r>
              <a:rPr lang="fa-IR" sz="5200" dirty="0" smtClean="0"/>
              <a:t> پایان</a:t>
            </a:r>
            <a:endParaRPr lang="fa-IR" sz="3600" dirty="0" smtClean="0"/>
          </a:p>
          <a:p>
            <a:pPr algn="r">
              <a:buNone/>
            </a:pPr>
            <a:endParaRPr lang="fa-IR" sz="3600" dirty="0" smtClean="0"/>
          </a:p>
          <a:p>
            <a:pPr algn="r">
              <a:buNone/>
            </a:pPr>
            <a:endParaRPr lang="fa-IR" sz="3600" dirty="0" smtClean="0"/>
          </a:p>
          <a:p>
            <a:pPr algn="r">
              <a:buNone/>
            </a:pPr>
            <a:r>
              <a:rPr lang="fa-IR" sz="3600" dirty="0" smtClean="0"/>
              <a:t>                                                 </a:t>
            </a:r>
            <a:endParaRPr lang="en-US" sz="3600" dirty="0"/>
          </a:p>
        </p:txBody>
      </p:sp>
      <p:sp>
        <p:nvSpPr>
          <p:cNvPr id="4" name="Slide Number Placeholder 3"/>
          <p:cNvSpPr>
            <a:spLocks noGrp="1"/>
          </p:cNvSpPr>
          <p:nvPr>
            <p:ph type="sldNum" sz="quarter" idx="12"/>
          </p:nvPr>
        </p:nvSpPr>
        <p:spPr/>
        <p:txBody>
          <a:bodyPr/>
          <a:lstStyle/>
          <a:p>
            <a:fld id="{061C8899-5AC1-476D-8B1F-AB7330FFED2A}" type="slidenum">
              <a:rPr lang="en-US" smtClean="0"/>
              <a:pPr/>
              <a:t>14</a:t>
            </a:fld>
            <a:endParaRPr lang="en-US"/>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300</TotalTime>
  <Words>2766</Words>
  <Application>Microsoft Office PowerPoint</Application>
  <PresentationFormat>On-screen Show (4:3)</PresentationFormat>
  <Paragraphs>95</Paragraphs>
  <Slides>14</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14</vt:i4>
      </vt:variant>
    </vt:vector>
  </HeadingPairs>
  <TitlesOfParts>
    <vt:vector size="21" baseType="lpstr">
      <vt:lpstr>Arial Black</vt:lpstr>
      <vt:lpstr>Calibri</vt:lpstr>
      <vt:lpstr>Constantia</vt:lpstr>
      <vt:lpstr>Majalla UI</vt:lpstr>
      <vt:lpstr>Traditional Arabic</vt:lpstr>
      <vt:lpstr>Wingdings 2</vt:lpstr>
      <vt:lpstr>Flow</vt:lpstr>
      <vt:lpstr>                        به نام خدا</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Azim</dc:creator>
  <cp:lastModifiedBy>Windows User</cp:lastModifiedBy>
  <cp:revision>38</cp:revision>
  <dcterms:created xsi:type="dcterms:W3CDTF">2007-10-15T04:17:39Z</dcterms:created>
  <dcterms:modified xsi:type="dcterms:W3CDTF">2020-02-21T10:47:23Z</dcterms:modified>
</cp:coreProperties>
</file>