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9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93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2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12-22T15:44:55.716" idx="1">
    <p:pos x="10" y="10"/>
    <p:text/>
    <p:extLst>
      <p:ext uri="{C676402C-5697-4E1C-873F-D02D1690AC5C}">
        <p15:threadingInfo xmlns:p15="http://schemas.microsoft.com/office/powerpoint/2012/main" timeZoneBias="-21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26C859-1E55-4357-8CD8-6F39C107436F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9FA98-109C-4B3F-B42D-9A97A025A4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6892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3B5F42-87CF-4FD7-A968-C3E149E96097}" type="datetimeFigureOut">
              <a:rPr lang="en-US" smtClean="0"/>
              <a:t>4/30/2020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A87396-722E-4397-8DCF-C85B6B2DA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14328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24CBB5D-7F8F-4573-A8D1-9B2936AB636D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BA587-90A9-4129-90D3-C042D46A19C4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A1E9F41-D0C0-4BA2-83CD-1FDD83B35B26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AF9A-CF37-4E73-95EA-C665BAED2B7A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76016-FE4F-4B62-A798-F47B9C12CB9A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2D69B-207B-4413-B67F-D8C86481C482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9B063-9543-492A-8BC4-7F497C7DEAE4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8DCAD7-A6D5-458F-9472-A1ABADEF04AD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0D5A7A6-E57E-446B-9460-4CCF1A436740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A7854-F456-44BE-A5E9-2526F21957DE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34007-B241-4136-82B7-03443E0C04E6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73913822-633E-46B1-94D7-8A4C2EA31BC5}" type="datetime1">
              <a:rPr lang="en-US" smtClean="0"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38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>
                <a:cs typeface="2  Karim" panose="00000400000000000000" pitchFamily="2" charset="-78"/>
              </a:rPr>
              <a:t>عوارض بعد از زایمان</a:t>
            </a:r>
            <a:endParaRPr lang="en-US" dirty="0">
              <a:cs typeface="2  Karim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53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78332"/>
            <a:ext cx="9601200" cy="1485900"/>
          </a:xfrm>
        </p:spPr>
        <p:txBody>
          <a:bodyPr>
            <a:noAutofit/>
          </a:bodyPr>
          <a:lstStyle/>
          <a:p>
            <a:pPr algn="ctr"/>
            <a:r>
              <a:rPr lang="ar-SA" sz="6600" b="1" dirty="0">
                <a:cs typeface="2  Badr" panose="00000400000000000000" pitchFamily="2" charset="-78"/>
              </a:rPr>
              <a:t>شقاق نوک پستان</a:t>
            </a:r>
            <a:r>
              <a:rPr lang="en-US" sz="6600" b="1" dirty="0">
                <a:cs typeface="2  Badr" panose="00000400000000000000" pitchFamily="2" charset="-78"/>
              </a:rPr>
              <a:t/>
            </a:r>
            <a:br>
              <a:rPr lang="en-US" sz="6600" b="1" dirty="0">
                <a:cs typeface="2  Badr" panose="00000400000000000000" pitchFamily="2" charset="-78"/>
              </a:rPr>
            </a:br>
            <a:endParaRPr lang="en-US" sz="6600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1187" y="2500356"/>
            <a:ext cx="9601200" cy="5229726"/>
          </a:xfrm>
        </p:spPr>
        <p:txBody>
          <a:bodyPr>
            <a:no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SA" sz="3600" dirty="0">
                <a:cs typeface="2  Badr" panose="00000400000000000000" pitchFamily="2" charset="-78"/>
              </a:rPr>
              <a:t>زخمی است طویل که امکان دارد در تمام زنان شیرده ایجاد شود.زخم </a:t>
            </a:r>
            <a:r>
              <a:rPr lang="ar-SA" sz="3600" dirty="0" smtClean="0">
                <a:cs typeface="2  Badr" panose="00000400000000000000" pitchFamily="2" charset="-78"/>
              </a:rPr>
              <a:t>مرتب </a:t>
            </a:r>
            <a:r>
              <a:rPr lang="ar-SA" sz="3600" dirty="0">
                <a:cs typeface="2  Badr" panose="00000400000000000000" pitchFamily="2" charset="-78"/>
              </a:rPr>
              <a:t>با عمل مکیدن شیرخوار تحریک می شود که اغلب با خونریزی از نوک پستان همراه است</a:t>
            </a:r>
            <a:r>
              <a:rPr lang="ar-SA" sz="3600" dirty="0" smtClean="0">
                <a:cs typeface="2  Badr" panose="00000400000000000000" pitchFamily="2" charset="-78"/>
              </a:rPr>
              <a:t>.</a:t>
            </a:r>
            <a:endParaRPr lang="fa-IR" sz="3600" dirty="0" smtClean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15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958" y="603100"/>
            <a:ext cx="9601200" cy="1485900"/>
          </a:xfrm>
        </p:spPr>
        <p:txBody>
          <a:bodyPr>
            <a:normAutofit fontScale="90000"/>
          </a:bodyPr>
          <a:lstStyle/>
          <a:p>
            <a:pPr algn="ctr"/>
            <a:r>
              <a:rPr lang="ar-SA" b="1" dirty="0" smtClean="0">
                <a:cs typeface="2  Badr" panose="00000400000000000000" pitchFamily="2" charset="-78"/>
              </a:rPr>
              <a:t>آمو</a:t>
            </a:r>
            <a:r>
              <a:rPr lang="fa-IR" b="1" dirty="0" smtClean="0">
                <a:cs typeface="2  Badr" panose="00000400000000000000" pitchFamily="2" charset="-78"/>
              </a:rPr>
              <a:t>ز</a:t>
            </a:r>
            <a:r>
              <a:rPr lang="ar-SA" b="1" dirty="0" smtClean="0">
                <a:cs typeface="2  Badr" panose="00000400000000000000" pitchFamily="2" charset="-78"/>
              </a:rPr>
              <a:t>ش </a:t>
            </a:r>
            <a:r>
              <a:rPr lang="ar-SA" b="1" dirty="0">
                <a:cs typeface="2  Badr" panose="00000400000000000000" pitchFamily="2" charset="-78"/>
              </a:rPr>
              <a:t>های لازم جهت پیشگیری و درمان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3777" y="1663331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SA" sz="3200" dirty="0">
                <a:cs typeface="2  Badr" panose="00000400000000000000" pitchFamily="2" charset="-78"/>
              </a:rPr>
              <a:t>1)شیردادن بموقع و نه در زمانی که شیر خوار احساس گرسنگی شدید میکند ،زیرا گرسنگی زیاد سبب مکیدن شدیدتر و بدتر شدن زخم میگردد.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ar-SA" sz="3200" dirty="0">
                <a:cs typeface="2  Badr" panose="00000400000000000000" pitchFamily="2" charset="-78"/>
              </a:rPr>
              <a:t>2)در موقع شیردهی،نه تنها نوک پستان،بلکه هاله اطراف نوک پستان باید در دهان شیرخوار قرار بگیرد تا در محل زخم فشار کمتری وارد شود.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ar-SA" sz="3200" dirty="0">
                <a:cs typeface="2  Badr" panose="00000400000000000000" pitchFamily="2" charset="-78"/>
              </a:rPr>
              <a:t>3)شیردهی باید از پستانی شروع شود که کمتر زخم باشد و سپس باید از پستان حساس شیر داده شود.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06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آمو</a:t>
            </a:r>
            <a:r>
              <a:rPr lang="fa-IR" b="1" dirty="0">
                <a:cs typeface="2  Badr" panose="00000400000000000000" pitchFamily="2" charset="-78"/>
              </a:rPr>
              <a:t>ز</a:t>
            </a:r>
            <a:r>
              <a:rPr lang="ar-SA" b="1" dirty="0">
                <a:cs typeface="2  Badr" panose="00000400000000000000" pitchFamily="2" charset="-78"/>
              </a:rPr>
              <a:t>ش های لازم جهت پیشگیری و درمان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3848" y="1903687"/>
            <a:ext cx="9601200" cy="3581400"/>
          </a:xfrm>
        </p:spPr>
        <p:txBody>
          <a:bodyPr>
            <a:normAutofit fontScale="32500" lnSpcReduction="20000"/>
          </a:bodyPr>
          <a:lstStyle/>
          <a:p>
            <a:pPr marL="0" indent="0" algn="r">
              <a:lnSpc>
                <a:spcPct val="170000"/>
              </a:lnSpc>
              <a:buNone/>
            </a:pPr>
            <a:r>
              <a:rPr lang="ar-SA" sz="5800" dirty="0">
                <a:cs typeface="2  Badr" panose="00000400000000000000" pitchFamily="2" charset="-78"/>
              </a:rPr>
              <a:t>4)با تخلیه پستان از شیر،شیرخوار را باید از پستان برداشت،زیرا مکیدن پستان خالی تخریب بافت را بیشتر میکند.</a:t>
            </a:r>
            <a:endParaRPr lang="en-US" sz="58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endParaRPr lang="en-US" sz="3600" dirty="0" smtClean="0"/>
          </a:p>
          <a:p>
            <a:pPr marL="0" indent="0" algn="r">
              <a:lnSpc>
                <a:spcPct val="170000"/>
              </a:lnSpc>
              <a:buNone/>
            </a:pPr>
            <a:r>
              <a:rPr lang="ar-SA" sz="5800" dirty="0" smtClean="0">
                <a:cs typeface="2  Badr" panose="00000400000000000000" pitchFamily="2" charset="-78"/>
              </a:rPr>
              <a:t>5)پس از اتمام شیردهی باید نوک پستان با شیر مادر آغشته گرددو به مدت 10 دقیقه در معرض هوا قرار داد تا کاملا خشک شود.</a:t>
            </a:r>
            <a:endParaRPr lang="en-US" sz="58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35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29126"/>
            <a:ext cx="9601200" cy="1485900"/>
          </a:xfrm>
        </p:spPr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پرخونی پستان(احتقان پستان)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8273" y="1676400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SA" sz="3600" dirty="0">
                <a:cs typeface="2  Badr" panose="00000400000000000000" pitchFamily="2" charset="-78"/>
              </a:rPr>
              <a:t>احتقان در نتیجه پری پستان ها به دلیل افزایش خون و مایعات در بافت پستان با شروع تولید شیرایجاد میشود.</a:t>
            </a:r>
            <a:endParaRPr lang="en-US" sz="3600" dirty="0">
              <a:cs typeface="2  Badr" panose="00000400000000000000" pitchFamily="2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درمدت </a:t>
            </a:r>
            <a:r>
              <a:rPr lang="ar-SA" sz="3600" dirty="0">
                <a:cs typeface="2  Badr" panose="00000400000000000000" pitchFamily="2" charset="-78"/>
              </a:rPr>
              <a:t>24 تا 48 ساعت اول پس از ترشح شیر،گاهی اوقات پستانها بزرگ،سفت و ندولر می شوند.این حالت که معمولا به پستانهای پرخون موسوم است،اغلب درد شدیدی را بوجود می </a:t>
            </a:r>
            <a:r>
              <a:rPr lang="ar-SA" sz="3600" dirty="0" smtClean="0">
                <a:cs typeface="2  Badr" panose="00000400000000000000" pitchFamily="2" charset="-78"/>
              </a:rPr>
              <a:t>آورد</a:t>
            </a:r>
            <a:r>
              <a:rPr lang="fa-IR" sz="3600" dirty="0" smtClean="0">
                <a:cs typeface="2  Badr" panose="00000400000000000000" pitchFamily="2" charset="-78"/>
              </a:rPr>
              <a:t>.</a:t>
            </a:r>
            <a:r>
              <a:rPr lang="ar-SA" sz="3600" dirty="0" smtClean="0">
                <a:cs typeface="2  Badr" panose="00000400000000000000" pitchFamily="2" charset="-78"/>
              </a:rPr>
              <a:t> </a:t>
            </a:r>
            <a:endParaRPr lang="en-US" sz="3600" dirty="0">
              <a:cs typeface="2  Badr" panose="00000400000000000000" pitchFamily="2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endParaRPr lang="en-US" sz="36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47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9232" y="1818566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SA" sz="3600" dirty="0">
                <a:cs typeface="2  Badr" panose="00000400000000000000" pitchFamily="2" charset="-78"/>
              </a:rPr>
              <a:t>گاهی اوقات با بالا رفتن زود گذر درجه بدن همراه است.این اختلال ناشی از تشدید جریان طبیعی خون ورویدی و لنف پستان </a:t>
            </a:r>
            <a:r>
              <a:rPr lang="ar-SA" sz="3600" dirty="0" smtClean="0">
                <a:cs typeface="2  Badr" panose="00000400000000000000" pitchFamily="2" charset="-78"/>
              </a:rPr>
              <a:t>است.تب </a:t>
            </a:r>
            <a:r>
              <a:rPr lang="ar-SA" sz="3600" dirty="0">
                <a:cs typeface="2  Badr" panose="00000400000000000000" pitchFamily="2" charset="-78"/>
              </a:rPr>
              <a:t>به علت پر خونی پستان در دوره نفاس شایع است.بروز این </a:t>
            </a:r>
            <a:r>
              <a:rPr lang="ar-SA" sz="3600" dirty="0" smtClean="0">
                <a:cs typeface="2  Badr" panose="00000400000000000000" pitchFamily="2" charset="-78"/>
              </a:rPr>
              <a:t>تبها زمانی </a:t>
            </a:r>
            <a:r>
              <a:rPr lang="ar-SA" sz="3600" dirty="0">
                <a:cs typeface="2  Badr" panose="00000400000000000000" pitchFamily="2" charset="-78"/>
              </a:rPr>
              <a:t>نگران کننده است که وجود عفونت را در بیماری که اخیرا سزارین شده است نتوانیم رد کنیم.</a:t>
            </a:r>
            <a:endParaRPr lang="en-US" sz="36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21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7828" y="957755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SA" sz="3200" dirty="0" smtClean="0">
                <a:cs typeface="2  Badr" panose="00000400000000000000" pitchFamily="2" charset="-78"/>
              </a:rPr>
              <a:t>.در برخی از زنان نیز این پرخونی پستان ها ممکن است در نتیجه افزایش جریان خون به بافتهای پستان و ادم موجود در بافت و افزایش شیری که جدیدا تولید شده باشد،اقدامی که در این مورد باید اعمال شود،تخلیه شیر از پستان است.برای برطرف شدن احتقان،به شیرخوار باید به دلخواه و نه با نظم خاص و سر ساعت شیر داده شود. .در صورتی که شیر خوار از خوردن شیر امتناع کند </a:t>
            </a:r>
            <a:r>
              <a:rPr lang="fa-IR" sz="3200" dirty="0" smtClean="0">
                <a:cs typeface="2  Badr" panose="00000400000000000000" pitchFamily="2" charset="-78"/>
              </a:rPr>
              <a:t>شیر</a:t>
            </a:r>
            <a:r>
              <a:rPr lang="ar-SA" sz="3200" dirty="0" smtClean="0">
                <a:cs typeface="2  Badr" panose="00000400000000000000" pitchFamily="2" charset="-78"/>
              </a:rPr>
              <a:t> باید دوشیده شوندتا فشار در نتیجه تجمع شیر کاهش یابد.</a:t>
            </a:r>
            <a:endParaRPr lang="en-US" sz="32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799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7721" y="1052417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3200" dirty="0" smtClean="0">
                <a:cs typeface="2  Badr" panose="00000400000000000000" pitchFamily="2" charset="-78"/>
              </a:rPr>
              <a:t>استفاده از حرارت مانند حوله گرم مرطوب،دوش گرم یا بخار آب گرم،در بعضی موارد درد را تا اندازه ای تسکین می دهد و برطرف می کند.</a:t>
            </a:r>
            <a:endParaRPr lang="fa-IR" sz="32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200" dirty="0" smtClean="0">
                <a:cs typeface="2  Badr" panose="00000400000000000000" pitchFamily="2" charset="-78"/>
              </a:rPr>
              <a:t>درمان </a:t>
            </a:r>
            <a:r>
              <a:rPr lang="fa-IR" sz="3200" dirty="0" smtClean="0">
                <a:cs typeface="2  Badr" panose="00000400000000000000" pitchFamily="2" charset="-78"/>
              </a:rPr>
              <a:t>:</a:t>
            </a:r>
          </a:p>
          <a:p>
            <a:pPr marL="0" indent="0" algn="r">
              <a:buNone/>
            </a:pPr>
            <a:r>
              <a:rPr lang="ar-SA" sz="3200" dirty="0" smtClean="0">
                <a:cs typeface="2  Badr" panose="00000400000000000000" pitchFamily="2" charset="-78"/>
              </a:rPr>
              <a:t>تخلیه کامل و زود به زود </a:t>
            </a:r>
            <a:r>
              <a:rPr lang="fa-IR" sz="3200" dirty="0" smtClean="0">
                <a:cs typeface="2  Badr" panose="00000400000000000000" pitchFamily="2" charset="-78"/>
              </a:rPr>
              <a:t> شیر</a:t>
            </a:r>
          </a:p>
          <a:p>
            <a:pPr marL="0" indent="0" algn="r">
              <a:buNone/>
            </a:pPr>
            <a:r>
              <a:rPr lang="ar-SA" sz="3200" dirty="0" smtClean="0">
                <a:cs typeface="2  Badr" panose="00000400000000000000" pitchFamily="2" charset="-78"/>
              </a:rPr>
              <a:t>قراردادن کیسه یخ </a:t>
            </a:r>
            <a:endParaRPr lang="fa-IR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200" dirty="0" smtClean="0">
                <a:cs typeface="2  Badr" panose="00000400000000000000" pitchFamily="2" charset="-78"/>
              </a:rPr>
              <a:t>تجویز60 میلی گرم سولفات کدئین یا مسکن</a:t>
            </a: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65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راه های پیشگیری از احتقان پستان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lnSpc>
                <a:spcPct val="100000"/>
              </a:lnSpc>
              <a:buNone/>
            </a:pPr>
            <a:r>
              <a:rPr lang="ar-SA" sz="2800" dirty="0">
                <a:cs typeface="2  Badr" panose="00000400000000000000" pitchFamily="2" charset="-78"/>
              </a:rPr>
              <a:t>1)تخلیه پستانها از شیر بعد از تغذیه نوزاد</a:t>
            </a:r>
            <a:endParaRPr lang="en-US" sz="2800" dirty="0">
              <a:cs typeface="2  Badr" panose="00000400000000000000" pitchFamily="2" charset="-78"/>
            </a:endParaRPr>
          </a:p>
          <a:p>
            <a:pPr marL="0" indent="0" algn="r">
              <a:lnSpc>
                <a:spcPct val="100000"/>
              </a:lnSpc>
              <a:buNone/>
            </a:pPr>
            <a:r>
              <a:rPr lang="ar-SA" sz="2800" dirty="0">
                <a:cs typeface="2  Badr" panose="00000400000000000000" pitchFamily="2" charset="-78"/>
              </a:rPr>
              <a:t>2)کوتاه کردن فواصل شیر دادن نوزاد</a:t>
            </a:r>
            <a:endParaRPr lang="en-US" sz="2800" dirty="0">
              <a:cs typeface="2  Badr" panose="00000400000000000000" pitchFamily="2" charset="-78"/>
            </a:endParaRPr>
          </a:p>
          <a:p>
            <a:pPr marL="0" indent="0" algn="r">
              <a:lnSpc>
                <a:spcPct val="100000"/>
              </a:lnSpc>
              <a:buNone/>
            </a:pPr>
            <a:r>
              <a:rPr lang="ar-SA" sz="2800" dirty="0">
                <a:cs typeface="2  Badr" panose="00000400000000000000" pitchFamily="2" charset="-78"/>
              </a:rPr>
              <a:t>3)پوشیدن </a:t>
            </a:r>
            <a:r>
              <a:rPr lang="fa-IR" sz="2800" dirty="0" smtClean="0">
                <a:cs typeface="2  Badr" panose="00000400000000000000" pitchFamily="2" charset="-78"/>
              </a:rPr>
              <a:t>لباس</a:t>
            </a:r>
            <a:r>
              <a:rPr lang="ar-SA" sz="2800" dirty="0" smtClean="0">
                <a:cs typeface="2  Badr" panose="00000400000000000000" pitchFamily="2" charset="-78"/>
              </a:rPr>
              <a:t> </a:t>
            </a:r>
            <a:r>
              <a:rPr lang="ar-SA" sz="2800" dirty="0">
                <a:cs typeface="2  Badr" panose="00000400000000000000" pitchFamily="2" charset="-78"/>
              </a:rPr>
              <a:t>مناسب</a:t>
            </a:r>
            <a:endParaRPr lang="en-US" sz="2800" dirty="0">
              <a:cs typeface="2  Badr" panose="00000400000000000000" pitchFamily="2" charset="-78"/>
            </a:endParaRPr>
          </a:p>
          <a:p>
            <a:pPr marL="0" indent="0" algn="r">
              <a:lnSpc>
                <a:spcPct val="100000"/>
              </a:lnSpc>
              <a:buNone/>
            </a:pPr>
            <a:r>
              <a:rPr lang="ar-SA" sz="2800" dirty="0">
                <a:cs typeface="2  Badr" panose="00000400000000000000" pitchFamily="2" charset="-78"/>
              </a:rPr>
              <a:t>4)در مواردی که پرخونی شدید است و پوست پستانها براق و کشیده بنظر می رسد،بهتر است از مکیدن پستانها توسط نوزاد جلوگیری شود و شیر پستان بوسیله دستها تخلیه گردد و با قاشق و شیشه به نوزاد داده شود</a:t>
            </a:r>
            <a:endParaRPr lang="en-US" sz="2800" dirty="0">
              <a:cs typeface="2  Badr" panose="00000400000000000000" pitchFamily="2" charset="-78"/>
            </a:endParaRPr>
          </a:p>
          <a:p>
            <a:pPr marL="0" indent="0" algn="r">
              <a:lnSpc>
                <a:spcPct val="100000"/>
              </a:lnSpc>
              <a:buNone/>
            </a:pPr>
            <a:endParaRPr lang="en-US" sz="28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68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ar-SA" sz="6600" b="1" dirty="0">
                <a:cs typeface="2  Badr" panose="00000400000000000000" pitchFamily="2" charset="-78"/>
              </a:rPr>
              <a:t>سایر عوارض عفونی</a:t>
            </a:r>
            <a:endParaRPr lang="en-US" sz="6600" b="1" dirty="0">
              <a:cs typeface="2  Badr" panose="00000400000000000000" pitchFamily="2" charset="-78"/>
            </a:endParaRPr>
          </a:p>
          <a:p>
            <a:pPr marL="0" indent="0" algn="ctr">
              <a:buNone/>
            </a:pPr>
            <a:endParaRPr lang="en-US" sz="6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04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پریتونیت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171700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3600" dirty="0">
                <a:cs typeface="2  Badr" panose="00000400000000000000" pitchFamily="2" charset="-78"/>
              </a:rPr>
              <a:t>پریتونیت التهاب تمام یا بخشی از صفاق احشایی یا جداری است که معمولا در اثر عفونت باکتریال ایجاد می </a:t>
            </a:r>
            <a:r>
              <a:rPr lang="ar-SA" sz="3600" dirty="0" smtClean="0">
                <a:cs typeface="2  Badr" panose="00000400000000000000" pitchFamily="2" charset="-78"/>
              </a:rPr>
              <a:t>شود</a:t>
            </a:r>
            <a:r>
              <a:rPr lang="fa-IR" sz="3600" dirty="0">
                <a:cs typeface="2  Badr" panose="00000400000000000000" pitchFamily="2" charset="-78"/>
              </a:rPr>
              <a:t> </a:t>
            </a:r>
            <a:r>
              <a:rPr lang="fa-IR" sz="3600" dirty="0" smtClean="0">
                <a:cs typeface="2  Badr" panose="00000400000000000000" pitchFamily="2" charset="-78"/>
              </a:rPr>
              <a:t>و</a:t>
            </a:r>
            <a:r>
              <a:rPr lang="ar-SA" sz="3600" dirty="0" smtClean="0">
                <a:cs typeface="2  Badr" panose="00000400000000000000" pitchFamily="2" charset="-78"/>
              </a:rPr>
              <a:t> به </a:t>
            </a:r>
            <a:r>
              <a:rPr lang="ar-SA" sz="3600" dirty="0">
                <a:cs typeface="2  Badr" panose="00000400000000000000" pitchFamily="2" charset="-78"/>
              </a:rPr>
              <a:t>علت گسترش از اعضای خارجی صفاقی مثل کلیه یا سطوح خارجی بدن در اثر صدمات،ایجاد </a:t>
            </a:r>
            <a:r>
              <a:rPr lang="ar-SA" sz="3600" dirty="0" smtClean="0">
                <a:cs typeface="2  Badr" panose="00000400000000000000" pitchFamily="2" charset="-78"/>
              </a:rPr>
              <a:t>می شود.</a:t>
            </a:r>
            <a:r>
              <a:rPr lang="fa-IR" sz="3600" dirty="0" smtClean="0">
                <a:cs typeface="2  Badr" panose="00000400000000000000" pitchFamily="2" charset="-78"/>
              </a:rPr>
              <a:t> </a:t>
            </a:r>
            <a:endParaRPr lang="en-US" sz="36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908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پاتوفیزیولوژی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2864" y="1708484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4000" dirty="0" smtClean="0">
                <a:cs typeface="2  Badr" panose="00000400000000000000" pitchFamily="2" charset="-78"/>
              </a:rPr>
              <a:t>نشت </a:t>
            </a:r>
            <a:r>
              <a:rPr lang="ar-SA" sz="4000" dirty="0">
                <a:cs typeface="2  Badr" panose="00000400000000000000" pitchFamily="2" charset="-78"/>
              </a:rPr>
              <a:t>محتویات اعضای داخلی شکم به درون حفره صفاق </a:t>
            </a:r>
            <a:endParaRPr lang="fa-IR" sz="40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4000" dirty="0" smtClean="0">
                <a:cs typeface="2  Badr" panose="00000400000000000000" pitchFamily="2" charset="-78"/>
              </a:rPr>
              <a:t>عفونت</a:t>
            </a:r>
            <a:endParaRPr lang="fa-IR" sz="40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4000" dirty="0" smtClean="0">
                <a:cs typeface="2  Badr" panose="00000400000000000000" pitchFamily="2" charset="-78"/>
              </a:rPr>
              <a:t>ایسکمی</a:t>
            </a:r>
            <a:endParaRPr lang="fa-IR" sz="40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4000" dirty="0" smtClean="0">
                <a:cs typeface="2  Badr" panose="00000400000000000000" pitchFamily="2" charset="-78"/>
              </a:rPr>
              <a:t> تروما</a:t>
            </a:r>
            <a:endParaRPr lang="fa-IR" sz="4000" dirty="0" smtClean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24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H="1">
            <a:off x="1056290" y="275897"/>
            <a:ext cx="315310" cy="14859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28750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موادی </a:t>
            </a:r>
            <a:r>
              <a:rPr lang="ar-SA" sz="3600" dirty="0">
                <a:cs typeface="2  Badr" panose="00000400000000000000" pitchFamily="2" charset="-78"/>
              </a:rPr>
              <a:t>که به حفره صفاق وارد می شونددر ابتدا استریل هستند ولی بعد از مدت کوتاهی آلودگی باکتریال ایجاد می شود،به دنبال آن ادم بافتها و اگزودا بوجود می آید</a:t>
            </a:r>
            <a:r>
              <a:rPr lang="ar-SA" sz="3600" dirty="0" smtClean="0">
                <a:cs typeface="2  Badr" panose="00000400000000000000" pitchFamily="2" charset="-78"/>
              </a:rPr>
              <a:t>.</a:t>
            </a:r>
            <a:endParaRPr lang="fa-IR" sz="36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با </a:t>
            </a:r>
            <a:r>
              <a:rPr lang="ar-SA" sz="3600" dirty="0">
                <a:cs typeface="2  Badr" panose="00000400000000000000" pitchFamily="2" charset="-78"/>
              </a:rPr>
              <a:t>افزایش مقدار پروتئین،گلبول های سفید،بقایای سلولی و خون در مایع صفاق،رنگ آن کدر می شود</a:t>
            </a:r>
            <a:r>
              <a:rPr lang="ar-SA" sz="3600" dirty="0" smtClean="0">
                <a:cs typeface="2  Badr" panose="00000400000000000000" pitchFamily="2" charset="-78"/>
              </a:rPr>
              <a:t>.</a:t>
            </a:r>
            <a:endParaRPr lang="fa-IR" sz="36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پاسخ </a:t>
            </a:r>
            <a:r>
              <a:rPr lang="ar-SA" sz="3600" dirty="0">
                <a:cs typeface="2  Badr" panose="00000400000000000000" pitchFamily="2" charset="-78"/>
              </a:rPr>
              <a:t>فوری به این تغییرات افزایش حرکات دودی روده ها است که در فاصله  ای کوتاه به ایلئوس فلجی تبدیل میشود و مقداری هوا و مایع در روده ها تجمع می یابد.</a:t>
            </a:r>
            <a:endParaRPr lang="en-US" sz="36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60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131" y="480848"/>
            <a:ext cx="9601200" cy="1485900"/>
          </a:xfrm>
        </p:spPr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تظاهرات بالینی و درمان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3973" y="1428750"/>
            <a:ext cx="9601200" cy="3581400"/>
          </a:xfrm>
        </p:spPr>
        <p:txBody>
          <a:bodyPr>
            <a:noAutofit/>
          </a:bodyPr>
          <a:lstStyle/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 smtClean="0">
                <a:cs typeface="2  Badr" panose="00000400000000000000" pitchFamily="2" charset="-78"/>
              </a:rPr>
              <a:t>ابتدا دردی </a:t>
            </a:r>
            <a:r>
              <a:rPr lang="ar-SA" sz="2800" dirty="0">
                <a:cs typeface="2  Badr" panose="00000400000000000000" pitchFamily="2" charset="-78"/>
              </a:rPr>
              <a:t>مبهم </a:t>
            </a:r>
            <a:r>
              <a:rPr lang="ar-SA" sz="2800" dirty="0" smtClean="0">
                <a:cs typeface="2  Badr" panose="00000400000000000000" pitchFamily="2" charset="-78"/>
              </a:rPr>
              <a:t>ومنتشر</a:t>
            </a:r>
            <a:r>
              <a:rPr lang="fa-IR" sz="2800" dirty="0" smtClean="0">
                <a:cs typeface="2  Badr" panose="00000400000000000000" pitchFamily="2" charset="-78"/>
              </a:rPr>
              <a:t>و</a:t>
            </a:r>
            <a:r>
              <a:rPr lang="ar-SA" sz="2800" dirty="0" smtClean="0">
                <a:cs typeface="2  Badr" panose="00000400000000000000" pitchFamily="2" charset="-78"/>
              </a:rPr>
              <a:t>بعداز </a:t>
            </a:r>
            <a:r>
              <a:rPr lang="ar-SA" sz="2800" dirty="0">
                <a:cs typeface="2  Badr" panose="00000400000000000000" pitchFamily="2" charset="-78"/>
              </a:rPr>
              <a:t>مدتی به درد مدوام و موضعی با شدت بیشتر در محل </a:t>
            </a:r>
            <a:r>
              <a:rPr lang="ar-SA" sz="2800" dirty="0" smtClean="0">
                <a:cs typeface="2  Badr" panose="00000400000000000000" pitchFamily="2" charset="-78"/>
              </a:rPr>
              <a:t>عفونت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 smtClean="0">
                <a:cs typeface="2  Badr" panose="00000400000000000000" pitchFamily="2" charset="-78"/>
              </a:rPr>
              <a:t> درد معمولا </a:t>
            </a:r>
            <a:r>
              <a:rPr lang="ar-SA" sz="2800" dirty="0">
                <a:cs typeface="2  Badr" panose="00000400000000000000" pitchFamily="2" charset="-78"/>
              </a:rPr>
              <a:t>با حرکت دادن شدیدتر می </a:t>
            </a:r>
            <a:r>
              <a:rPr lang="ar-SA" sz="2800" dirty="0" smtClean="0">
                <a:cs typeface="2  Badr" panose="00000400000000000000" pitchFamily="2" charset="-78"/>
              </a:rPr>
              <a:t>شود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fa-IR" sz="2800" dirty="0" smtClean="0">
                <a:cs typeface="2  Badr" panose="00000400000000000000" pitchFamily="2" charset="-78"/>
              </a:rPr>
              <a:t>حساسیت</a:t>
            </a:r>
            <a:r>
              <a:rPr lang="ar-SA" sz="2800" dirty="0" smtClean="0">
                <a:cs typeface="2  Badr" panose="00000400000000000000" pitchFamily="2" charset="-78"/>
              </a:rPr>
              <a:t> </a:t>
            </a:r>
            <a:r>
              <a:rPr lang="ar-SA" sz="2800" dirty="0">
                <a:cs typeface="2  Badr" panose="00000400000000000000" pitchFamily="2" charset="-78"/>
              </a:rPr>
              <a:t>ناحیه مبتلای شکم 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fa-IR" sz="2800" dirty="0" smtClean="0">
                <a:cs typeface="2  Badr" panose="00000400000000000000" pitchFamily="2" charset="-78"/>
              </a:rPr>
              <a:t>سفتی عضلات</a:t>
            </a: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 smtClean="0">
                <a:cs typeface="2  Badr" panose="00000400000000000000" pitchFamily="2" charset="-78"/>
              </a:rPr>
              <a:t> تهوع </a:t>
            </a:r>
            <a:r>
              <a:rPr lang="ar-SA" sz="2800" dirty="0">
                <a:cs typeface="2  Badr" panose="00000400000000000000" pitchFamily="2" charset="-78"/>
              </a:rPr>
              <a:t>و استفراغ 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fa-IR" sz="2800" dirty="0" smtClean="0">
                <a:cs typeface="2  Badr" panose="00000400000000000000" pitchFamily="2" charset="-78"/>
              </a:rPr>
              <a:t>کاهش تدریجی </a:t>
            </a:r>
            <a:r>
              <a:rPr lang="ar-SA" sz="2800" dirty="0" smtClean="0">
                <a:cs typeface="2  Badr" panose="00000400000000000000" pitchFamily="2" charset="-78"/>
              </a:rPr>
              <a:t>حرکات دودی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fa-IR" sz="2800" dirty="0" smtClean="0">
                <a:cs typeface="2  Badr" panose="00000400000000000000" pitchFamily="2" charset="-78"/>
              </a:rPr>
              <a:t>افزایش </a:t>
            </a:r>
            <a:r>
              <a:rPr lang="ar-SA" sz="2800" dirty="0" smtClean="0">
                <a:cs typeface="2  Badr" panose="00000400000000000000" pitchFamily="2" charset="-78"/>
              </a:rPr>
              <a:t>درجه </a:t>
            </a:r>
            <a:r>
              <a:rPr lang="ar-SA" sz="2800" dirty="0">
                <a:cs typeface="2  Badr" panose="00000400000000000000" pitchFamily="2" charset="-78"/>
              </a:rPr>
              <a:t>حرارت و سرعت نبض 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 smtClean="0">
                <a:cs typeface="2  Badr" panose="00000400000000000000" pitchFamily="2" charset="-78"/>
              </a:rPr>
              <a:t>لوکوسیتوز 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§"/>
            </a:pPr>
            <a:r>
              <a:rPr lang="ar-SA" sz="2800" dirty="0" smtClean="0">
                <a:cs typeface="2  Badr" panose="00000400000000000000" pitchFamily="2" charset="-78"/>
              </a:rPr>
              <a:t>شوک</a:t>
            </a:r>
            <a:r>
              <a:rPr lang="fa-IR" sz="2800" dirty="0" smtClean="0">
                <a:cs typeface="2  Badr" panose="00000400000000000000" pitchFamily="2" charset="-78"/>
              </a:rPr>
              <a:t> سپتیک </a:t>
            </a:r>
            <a:endParaRPr lang="en-US" sz="28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04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5979" y="1275348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عفونت </a:t>
            </a:r>
            <a:r>
              <a:rPr lang="ar-SA" sz="3600" dirty="0">
                <a:cs typeface="2  Badr" panose="00000400000000000000" pitchFamily="2" charset="-78"/>
              </a:rPr>
              <a:t>مهم ترین علت مرگ در افراد مبتلا به پریتونیت </a:t>
            </a:r>
            <a:r>
              <a:rPr lang="ar-SA" sz="3600" dirty="0" smtClean="0">
                <a:cs typeface="2  Badr" panose="00000400000000000000" pitchFamily="2" charset="-78"/>
              </a:rPr>
              <a:t>است</a:t>
            </a:r>
            <a:endParaRPr lang="fa-IR" sz="36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درمان </a:t>
            </a:r>
            <a:r>
              <a:rPr lang="ar-SA" sz="3600" dirty="0">
                <a:cs typeface="2  Badr" panose="00000400000000000000" pitchFamily="2" charset="-78"/>
              </a:rPr>
              <a:t>با مقدار زیادی آنتی بیوتیک </a:t>
            </a:r>
            <a:endParaRPr lang="fa-IR" sz="36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نمونه </a:t>
            </a:r>
            <a:r>
              <a:rPr lang="ar-SA" sz="3600" dirty="0">
                <a:cs typeface="2  Badr" panose="00000400000000000000" pitchFamily="2" charset="-78"/>
              </a:rPr>
              <a:t>مایع صفاق برای کشت تهیه می شود،ولی تا حاضر شدن جواب کشت و آنتی بیوگرام مقدار زیادی آنتی بیوتیک وسیع الطیف از طریق ورید به بیمار تجویز می شود.بعد از دریافت جواب آزمایش،درمان معمولا با کلیندامایسین و یکی از آمینوگلیکوزیدها ادامه می </a:t>
            </a:r>
            <a:r>
              <a:rPr lang="ar-SA" sz="3600" dirty="0" smtClean="0">
                <a:cs typeface="2  Badr" panose="00000400000000000000" pitchFamily="2" charset="-78"/>
              </a:rPr>
              <a:t>ی</a:t>
            </a:r>
            <a:r>
              <a:rPr lang="fa-IR" sz="3600" dirty="0" smtClean="0">
                <a:cs typeface="2  Badr" panose="00000400000000000000" pitchFamily="2" charset="-78"/>
              </a:rPr>
              <a:t>اب</a:t>
            </a:r>
            <a:r>
              <a:rPr lang="ar-SA" sz="3600" dirty="0" smtClean="0">
                <a:cs typeface="2  Badr" panose="00000400000000000000" pitchFamily="2" charset="-78"/>
              </a:rPr>
              <a:t>د</a:t>
            </a:r>
            <a:r>
              <a:rPr lang="ar-SA" sz="3600" dirty="0">
                <a:cs typeface="2  Badr" panose="00000400000000000000" pitchFamily="2" charset="-78"/>
              </a:rPr>
              <a:t>.</a:t>
            </a:r>
            <a:endParaRPr lang="en-US" sz="36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258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اقدامات پرستاری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>
                <a:cs typeface="2  Badr" panose="00000400000000000000" pitchFamily="2" charset="-78"/>
              </a:rPr>
              <a:t>بررسی و ارزشیابی صحیح 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 smtClean="0">
                <a:cs typeface="2  Badr" panose="00000400000000000000" pitchFamily="2" charset="-78"/>
              </a:rPr>
              <a:t>شرح </a:t>
            </a:r>
            <a:r>
              <a:rPr lang="ar-SA" sz="2800" dirty="0">
                <a:cs typeface="2  Badr" panose="00000400000000000000" pitchFamily="2" charset="-78"/>
              </a:rPr>
              <a:t>کامل ماهیت </a:t>
            </a:r>
            <a:r>
              <a:rPr lang="ar-SA" sz="2800" dirty="0" smtClean="0">
                <a:cs typeface="2  Badr" panose="00000400000000000000" pitchFamily="2" charset="-78"/>
              </a:rPr>
              <a:t>درد،محل </a:t>
            </a:r>
            <a:r>
              <a:rPr lang="ar-SA" sz="2800" dirty="0">
                <a:cs typeface="2  Badr" panose="00000400000000000000" pitchFamily="2" charset="-78"/>
              </a:rPr>
              <a:t>آن در شکم و هرگونه جابجایی در محل </a:t>
            </a:r>
            <a:r>
              <a:rPr lang="ar-SA" sz="2800" dirty="0" smtClean="0">
                <a:cs typeface="2  Badr" panose="00000400000000000000" pitchFamily="2" charset="-78"/>
              </a:rPr>
              <a:t>درد ،به تشخیص منشا پریتونیت کمک زیادی می کند.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 smtClean="0">
                <a:cs typeface="2  Badr" panose="00000400000000000000" pitchFamily="2" charset="-78"/>
              </a:rPr>
              <a:t>ثبت </a:t>
            </a:r>
            <a:r>
              <a:rPr lang="ar-SA" sz="2800" dirty="0">
                <a:cs typeface="2  Badr" panose="00000400000000000000" pitchFamily="2" charset="-78"/>
              </a:rPr>
              <a:t>دقیق میزان </a:t>
            </a:r>
            <a:r>
              <a:rPr lang="en-US" sz="2800" dirty="0" smtClean="0">
                <a:cs typeface="2  Badr" panose="00000400000000000000" pitchFamily="2" charset="-78"/>
              </a:rPr>
              <a:t>I/O</a:t>
            </a:r>
            <a:r>
              <a:rPr lang="ar-SA" sz="2800" dirty="0" smtClean="0">
                <a:cs typeface="2  Badr" panose="00000400000000000000" pitchFamily="2" charset="-78"/>
              </a:rPr>
              <a:t>، </a:t>
            </a:r>
            <a:r>
              <a:rPr lang="ar-SA" sz="2800" dirty="0">
                <a:cs typeface="2  Badr" panose="00000400000000000000" pitchFamily="2" charset="-78"/>
              </a:rPr>
              <a:t>به جای گزینی صحیح مایع والکترولیت کمک می کند</a:t>
            </a:r>
            <a:r>
              <a:rPr lang="ar-SA" sz="2800" dirty="0" smtClean="0">
                <a:cs typeface="2  Badr" panose="00000400000000000000" pitchFamily="2" charset="-78"/>
              </a:rPr>
              <a:t>.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 smtClean="0">
                <a:cs typeface="2  Badr" panose="00000400000000000000" pitchFamily="2" charset="-78"/>
              </a:rPr>
              <a:t>اندازه </a:t>
            </a:r>
            <a:r>
              <a:rPr lang="ar-SA" sz="2800" dirty="0">
                <a:cs typeface="2  Badr" panose="00000400000000000000" pitchFamily="2" charset="-78"/>
              </a:rPr>
              <a:t>گیری فشار وریدی مرکزی </a:t>
            </a:r>
            <a:endParaRPr lang="fa-IR" sz="28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dirty="0" smtClean="0">
                <a:cs typeface="2  Badr" panose="00000400000000000000" pitchFamily="2" charset="-78"/>
              </a:rPr>
              <a:t>در </a:t>
            </a:r>
            <a:r>
              <a:rPr lang="ar-SA" sz="2800" dirty="0">
                <a:cs typeface="2  Badr" panose="00000400000000000000" pitchFamily="2" charset="-78"/>
              </a:rPr>
              <a:t>اعمال جراحی پریتونیت از درن استفاده زیادی می شود بنابراین پرستار باید مقدار و خصوصیات ترشح را به دقت ثبت کند</a:t>
            </a:r>
            <a:r>
              <a:rPr lang="ar-SA" sz="2800" dirty="0" smtClean="0">
                <a:cs typeface="2  Badr" panose="00000400000000000000" pitchFamily="2" charset="-78"/>
              </a:rPr>
              <a:t>.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2800" dirty="0" smtClean="0">
                <a:cs typeface="2  Badr" panose="00000400000000000000" pitchFamily="2" charset="-78"/>
              </a:rPr>
              <a:t>مراقبت از درن</a:t>
            </a:r>
            <a:endParaRPr lang="en-US" sz="28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73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سالپنژیت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029326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2800" dirty="0">
                <a:cs typeface="2  Badr" panose="00000400000000000000" pitchFamily="2" charset="-78"/>
              </a:rPr>
              <a:t>تورم لوله ممکن است حاد یا مزمن و یک طرفه یا دو طرفه 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2800" dirty="0" smtClean="0">
                <a:cs typeface="2  Badr" panose="00000400000000000000" pitchFamily="2" charset="-78"/>
              </a:rPr>
              <a:t>گفته </a:t>
            </a:r>
            <a:r>
              <a:rPr lang="ar-SA" sz="2800" dirty="0">
                <a:cs typeface="2  Badr" panose="00000400000000000000" pitchFamily="2" charset="-78"/>
              </a:rPr>
              <a:t>شده است که در دوره قاعدگی نوعی سالپنژیت خفیف و گذرا و استریل یا فیزیولوژیک دیده می شود،علت آن را مونوتوکسین دانسته اند که از خون تجزیه شده و بقایای اندومتر حاصل شده است</a:t>
            </a:r>
            <a:r>
              <a:rPr lang="ar-SA" sz="2800" dirty="0" smtClean="0">
                <a:cs typeface="2  Badr" panose="00000400000000000000" pitchFamily="2" charset="-78"/>
              </a:rPr>
              <a:t>.</a:t>
            </a:r>
            <a:endParaRPr lang="fa-IR" sz="28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2800" dirty="0" smtClean="0">
                <a:cs typeface="2  Badr" panose="00000400000000000000" pitchFamily="2" charset="-78"/>
              </a:rPr>
              <a:t>در </a:t>
            </a:r>
            <a:r>
              <a:rPr lang="ar-SA" sz="2800" dirty="0">
                <a:cs typeface="2  Badr" panose="00000400000000000000" pitchFamily="2" charset="-78"/>
              </a:rPr>
              <a:t>65 تا 75 درصد مواردسالپنژیت،سوزاک علت آن بوده است.گونوکوک از طریق سطح مخاطی گردن رحم و اندومتر به مخاط لوله می رسد.</a:t>
            </a:r>
            <a:endParaRPr lang="en-US" sz="28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64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ar-SA" sz="3200" dirty="0" smtClean="0">
                <a:cs typeface="2  Badr" panose="00000400000000000000" pitchFamily="2" charset="-78"/>
              </a:rPr>
              <a:t>عفونت </a:t>
            </a:r>
            <a:r>
              <a:rPr lang="ar-SA" sz="3200" dirty="0">
                <a:cs typeface="2  Badr" panose="00000400000000000000" pitchFamily="2" charset="-78"/>
              </a:rPr>
              <a:t>های باکتریال،بخصوص عفونت گونوکوکی و عفونت بعد از سقط یا بعد از زایمان تقریبا همیشه در عرض 1 تا 3 روز یک یا هر دولوله را گرفتار می کنند</a:t>
            </a:r>
            <a:r>
              <a:rPr lang="ar-SA" sz="3200" dirty="0" smtClean="0">
                <a:cs typeface="2  Badr" panose="00000400000000000000" pitchFamily="2" charset="-78"/>
              </a:rPr>
              <a:t>.</a:t>
            </a:r>
            <a:endParaRPr lang="fa-IR" sz="32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200" dirty="0" smtClean="0">
                <a:cs typeface="2  Badr" panose="00000400000000000000" pitchFamily="2" charset="-78"/>
              </a:rPr>
              <a:t>زایمان </a:t>
            </a:r>
            <a:r>
              <a:rPr lang="ar-SA" sz="3200" dirty="0">
                <a:cs typeface="2  Badr" panose="00000400000000000000" pitchFamily="2" charset="-78"/>
              </a:rPr>
              <a:t>وعفونت بعد از سقط،علت 10 درصد سالپنژیت ها هستند.</a:t>
            </a: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05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آسیب شناسی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3600" dirty="0">
                <a:cs typeface="2  Badr" panose="00000400000000000000" pitchFamily="2" charset="-78"/>
              </a:rPr>
              <a:t>التهاب لوله ممکن است مراحل مختلفی را پشت سر بگذارد. عفونت حاد چرک زا ممکن است به هیدروسالپنکس مزمن یا آبسه مزمن لوله ای _تخمدانی تبدیل گردد.هریک از این حالات ممکن است سبب انحراف رحم به عقب شوند؛همچنین ممکن است رحم در همان وضع بماندو در لوله ها و تخمدانهای دو طرف توده هایی بوجود آیند.</a:t>
            </a:r>
            <a:endParaRPr lang="en-US" sz="54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65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علایم و نشانه ها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ar-SA" sz="3200" dirty="0">
                <a:cs typeface="2  Badr" panose="00000400000000000000" pitchFamily="2" charset="-78"/>
              </a:rPr>
              <a:t>علایم و نشانه ها بستگی به عامل عفونی،نوع ، شدت و مرحله عفونت دارند.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200" dirty="0">
                <a:cs typeface="2  Badr" panose="00000400000000000000" pitchFamily="2" charset="-78"/>
              </a:rPr>
              <a:t>در مرحله حاد شایع ترین علامت درد ربع تحتانی شکم است که برحسب یک طرفه یا دو طرفه بودن ضایعه،در یک یا هردو سوی شکم احساس می شود.</a:t>
            </a: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6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2  Badr" panose="00000400000000000000" pitchFamily="2" charset="-78"/>
              </a:rPr>
              <a:t>علائم در مرحله حاد</a:t>
            </a: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4105" y="1548063"/>
            <a:ext cx="9601200" cy="3581400"/>
          </a:xfrm>
        </p:spPr>
        <p:txBody>
          <a:bodyPr>
            <a:no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درد (شدید مداوم غالبا کرامپی(ولی نه عودکننده)است وبه جایی منتشر نمی شود.)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 smtClean="0">
                <a:cs typeface="2  Badr" panose="00000400000000000000" pitchFamily="2" charset="-78"/>
              </a:rPr>
              <a:t>مقاربت </a:t>
            </a:r>
            <a:r>
              <a:rPr lang="ar-SA" sz="3200" dirty="0">
                <a:cs typeface="2  Badr" panose="00000400000000000000" pitchFamily="2" charset="-78"/>
              </a:rPr>
              <a:t>دردناک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دیسمنوره همزمان با قاعدگی و پس از آن 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درد شدید ناحیه </a:t>
            </a:r>
            <a:r>
              <a:rPr lang="ar-SA" sz="3200" dirty="0" smtClean="0">
                <a:cs typeface="2  Badr" panose="00000400000000000000" pitchFamily="2" charset="-78"/>
              </a:rPr>
              <a:t>خاجی </a:t>
            </a:r>
            <a:endParaRPr lang="fa-IR" sz="3200" dirty="0" smtClean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 smtClean="0">
                <a:cs typeface="2  Badr" panose="00000400000000000000" pitchFamily="2" charset="-78"/>
              </a:rPr>
              <a:t>در </a:t>
            </a:r>
            <a:r>
              <a:rPr lang="ar-SA" sz="3200" dirty="0">
                <a:cs typeface="2  Badr" panose="00000400000000000000" pitchFamily="2" charset="-78"/>
              </a:rPr>
              <a:t>10 درصد از سالپنژیتهای غیرسلی درد نافذی در ربع فوقانی راست وجود دارد که به عقب منتشر می شود</a:t>
            </a:r>
            <a:r>
              <a:rPr lang="ar-SA" sz="3200" dirty="0" smtClean="0">
                <a:cs typeface="2  Badr" panose="00000400000000000000" pitchFamily="2" charset="-78"/>
              </a:rPr>
              <a:t>.</a:t>
            </a: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75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2  Badr" panose="00000400000000000000" pitchFamily="2" charset="-78"/>
              </a:rPr>
              <a:t>علائم در مرحله حاد</a:t>
            </a: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 smtClean="0">
                <a:cs typeface="2  Badr" panose="00000400000000000000" pitchFamily="2" charset="-78"/>
              </a:rPr>
              <a:t>درد </a:t>
            </a:r>
            <a:r>
              <a:rPr lang="ar-SA" sz="3200" dirty="0">
                <a:cs typeface="2  Badr" panose="00000400000000000000" pitchFamily="2" charset="-78"/>
              </a:rPr>
              <a:t>سمت راست به علت تجمع ترشحات چرکی در زیر دیافراگم ممکن است در زیر دنده ها احساس شود.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لرزو تب شدید تا حدود 40 درجه سانتی گراد.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اختلال قاعدگی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ترشح رقیق چرکی از مجاری اسکن و بارتولن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بزرگی و حساسیت خفیف رحم</a:t>
            </a: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62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2  Badr" panose="00000400000000000000" pitchFamily="2" charset="-78"/>
              </a:rPr>
              <a:t>علائم در مرحله </a:t>
            </a:r>
            <a:r>
              <a:rPr lang="fa-IR" b="1" dirty="0" smtClean="0">
                <a:cs typeface="2  Badr" panose="00000400000000000000" pitchFamily="2" charset="-78"/>
              </a:rPr>
              <a:t>مزمن</a:t>
            </a: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4947" y="1644316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3200" dirty="0">
                <a:cs typeface="2  Badr" panose="00000400000000000000" pitchFamily="2" charset="-78"/>
              </a:rPr>
              <a:t>در مرحله مزمن بیماری ،علائم بستگی به وسعت ضایعه دارند.علائم و نشانه ها عبارتند از</a:t>
            </a:r>
            <a:r>
              <a:rPr lang="ar-SA" sz="3200" dirty="0" smtClean="0">
                <a:cs typeface="2  Badr" panose="00000400000000000000" pitchFamily="2" charset="-78"/>
              </a:rPr>
              <a:t>:</a:t>
            </a:r>
            <a:endParaRPr lang="fa-IR" sz="3200" dirty="0" smtClean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ترشح چرکی از مجاری اسکن 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کیست مجرای بارتولن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لکوره موکوسی-چرکی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 smtClean="0">
                <a:cs typeface="2  Badr" panose="00000400000000000000" pitchFamily="2" charset="-78"/>
              </a:rPr>
              <a:t>مونومتروراژی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 smtClean="0">
                <a:cs typeface="2  Badr" panose="00000400000000000000" pitchFamily="2" charset="-78"/>
              </a:rPr>
              <a:t>هیپرمنوره</a:t>
            </a: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72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2  Badr" panose="00000400000000000000" pitchFamily="2" charset="-78"/>
              </a:rPr>
              <a:t>علائم در مرحله مزمن</a:t>
            </a: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توده حساس لگنی در یک یا دو طرف 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درد شدید ناحیه خاجی 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حساسیت شکم 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عدم تحرک ضمایم بدون سختی شکم 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>
                <a:cs typeface="2  Badr" panose="00000400000000000000" pitchFamily="2" charset="-78"/>
              </a:rPr>
              <a:t>مقاربت دردناک 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3200" dirty="0" smtClean="0">
                <a:cs typeface="2  Badr" panose="00000400000000000000" pitchFamily="2" charset="-78"/>
              </a:rPr>
              <a:t>تب </a:t>
            </a:r>
            <a:r>
              <a:rPr lang="ar-SA" sz="3200" dirty="0">
                <a:cs typeface="2  Badr" panose="00000400000000000000" pitchFamily="2" charset="-78"/>
              </a:rPr>
              <a:t>خفیف.</a:t>
            </a:r>
            <a:endParaRPr lang="en-US" sz="32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99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یافته های آزمایشگاهی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0358" y="2171700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ar-SA" sz="3600" dirty="0">
                <a:cs typeface="2  Badr" panose="00000400000000000000" pitchFamily="2" charset="-78"/>
              </a:rPr>
              <a:t>لام های تهیه شده از گردن رحم یا مجاری ادرار که خوب ثابت و رنگ آمیزی شده باشند،ممکن است نایسریاگنوره را نشان دهند</a:t>
            </a:r>
            <a:r>
              <a:rPr lang="ar-SA" sz="3600" dirty="0" smtClean="0">
                <a:cs typeface="2  Badr" panose="00000400000000000000" pitchFamily="2" charset="-78"/>
              </a:rPr>
              <a:t>.</a:t>
            </a:r>
            <a:endParaRPr lang="fa-IR" sz="36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در </a:t>
            </a:r>
            <a:r>
              <a:rPr lang="ar-SA" sz="3600" dirty="0">
                <a:cs typeface="2  Badr" panose="00000400000000000000" pitchFamily="2" charset="-78"/>
              </a:rPr>
              <a:t>بعضی از موارد که سقط جنایی انجام شده ممکن است در لام های تهیه شده از گردن رحم کلستریدیوم ولشایی دیده شود</a:t>
            </a:r>
            <a:r>
              <a:rPr lang="ar-SA" sz="3600" dirty="0" smtClean="0">
                <a:cs typeface="2  Badr" panose="00000400000000000000" pitchFamily="2" charset="-78"/>
              </a:rPr>
              <a:t>.</a:t>
            </a:r>
            <a:endParaRPr lang="fa-IR" sz="3600" dirty="0" smtClean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600" dirty="0" smtClean="0">
                <a:cs typeface="2  Badr" panose="00000400000000000000" pitchFamily="2" charset="-78"/>
              </a:rPr>
              <a:t>در </a:t>
            </a:r>
            <a:r>
              <a:rPr lang="ar-SA" sz="3600" dirty="0">
                <a:cs typeface="2  Badr" panose="00000400000000000000" pitchFamily="2" charset="-78"/>
              </a:rPr>
              <a:t>موارد مشکوک به سوزاک اگر در لام میکروب دیده نشود باید از ترشحات گردن رحم و مجاری ادرار کشت تهیه شود.</a:t>
            </a:r>
            <a:endParaRPr lang="en-US" sz="36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57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عوارض سالپنژیت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7031" y="2286000"/>
            <a:ext cx="9601200" cy="358140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SA" sz="3200" dirty="0">
                <a:cs typeface="2  Badr" panose="00000400000000000000" pitchFamily="2" charset="-78"/>
              </a:rPr>
              <a:t>1)تورم و پیچ خوردگی و تغییر شکل ضمایم رحم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200" dirty="0">
                <a:cs typeface="2  Badr" panose="00000400000000000000" pitchFamily="2" charset="-78"/>
              </a:rPr>
              <a:t>2)پاره شدن آبسه لوله ای-تخمدانی یا سایر آبسه ها به دورن احشای مجاور که آنها چسبندگی دارند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200" dirty="0">
                <a:cs typeface="2  Badr" panose="00000400000000000000" pitchFamily="2" charset="-78"/>
              </a:rPr>
              <a:t>3)پریتونیت 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200" dirty="0">
                <a:cs typeface="2  Badr" panose="00000400000000000000" pitchFamily="2" charset="-78"/>
              </a:rPr>
              <a:t>4)انسداد روده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ar-SA" sz="3200" dirty="0">
                <a:cs typeface="2  Badr" panose="00000400000000000000" pitchFamily="2" charset="-78"/>
              </a:rPr>
              <a:t>5)ناباروری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77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SA" b="1" dirty="0">
                <a:cs typeface="2  Badr" panose="00000400000000000000" pitchFamily="2" charset="-78"/>
              </a:rPr>
              <a:t>درمان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ar-SA" sz="4000" dirty="0" smtClean="0">
                <a:cs typeface="2  Badr" panose="00000400000000000000" pitchFamily="2" charset="-78"/>
              </a:rPr>
              <a:t>استفاده </a:t>
            </a:r>
            <a:r>
              <a:rPr lang="ar-SA" sz="4000" dirty="0">
                <a:cs typeface="2  Badr" panose="00000400000000000000" pitchFamily="2" charset="-78"/>
              </a:rPr>
              <a:t>از انواع آنتی بیوتیک های وسیع الطیف </a:t>
            </a:r>
            <a:endParaRPr lang="fa-IR" sz="4000" dirty="0" smtClean="0">
              <a:cs typeface="2  Badr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4000" dirty="0" smtClean="0">
                <a:cs typeface="2  Badr" panose="00000400000000000000" pitchFamily="2" charset="-78"/>
              </a:rPr>
              <a:t> </a:t>
            </a:r>
            <a:r>
              <a:rPr lang="ar-SA" sz="4000" dirty="0" smtClean="0">
                <a:cs typeface="2  Badr" panose="00000400000000000000" pitchFamily="2" charset="-78"/>
              </a:rPr>
              <a:t>استراحت </a:t>
            </a:r>
            <a:r>
              <a:rPr lang="ar-SA" sz="4000" dirty="0">
                <a:cs typeface="2  Badr" panose="00000400000000000000" pitchFamily="2" charset="-78"/>
              </a:rPr>
              <a:t>کامل در وضعیت </a:t>
            </a:r>
            <a:r>
              <a:rPr lang="en-US" sz="4000" dirty="0">
                <a:cs typeface="2  Badr" panose="00000400000000000000" pitchFamily="2" charset="-78"/>
              </a:rPr>
              <a:t>fowler</a:t>
            </a:r>
            <a:r>
              <a:rPr lang="fa-IR" sz="4000" dirty="0">
                <a:cs typeface="2  Badr" panose="00000400000000000000" pitchFamily="2" charset="-78"/>
              </a:rPr>
              <a:t> </a:t>
            </a:r>
            <a:endParaRPr lang="fa-IR" sz="4000" dirty="0" smtClean="0">
              <a:cs typeface="2  Badr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4000" dirty="0" smtClean="0">
                <a:cs typeface="2  Badr" panose="00000400000000000000" pitchFamily="2" charset="-78"/>
              </a:rPr>
              <a:t> </a:t>
            </a:r>
            <a:r>
              <a:rPr lang="fa-IR" sz="4000" dirty="0">
                <a:cs typeface="2  Badr" panose="00000400000000000000" pitchFamily="2" charset="-78"/>
              </a:rPr>
              <a:t>گذاشتن کیسه آبگرم در ناحیه </a:t>
            </a:r>
            <a:r>
              <a:rPr lang="fa-IR" sz="4000" dirty="0" smtClean="0">
                <a:cs typeface="2  Badr" panose="00000400000000000000" pitchFamily="2" charset="-78"/>
              </a:rPr>
              <a:t>هیپوگاستر</a:t>
            </a:r>
            <a:endParaRPr lang="en-US" sz="40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87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2  Badr" panose="00000400000000000000" pitchFamily="2" charset="-78"/>
              </a:rPr>
              <a:t>عفونت دستگاه ادراری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4000" dirty="0">
                <a:cs typeface="2  Badr" panose="00000400000000000000" pitchFamily="2" charset="-78"/>
              </a:rPr>
              <a:t>عفونت دستگاه ادراری شامل گروهی از اختلالات هستند که باکتریوری بدون </a:t>
            </a:r>
            <a:r>
              <a:rPr lang="fa-IR" sz="4000" dirty="0" smtClean="0">
                <a:cs typeface="2  Badr" panose="00000400000000000000" pitchFamily="2" charset="-78"/>
              </a:rPr>
              <a:t>علامت ، سیستیت </a:t>
            </a:r>
            <a:r>
              <a:rPr lang="fa-IR" sz="4000" dirty="0">
                <a:cs typeface="2  Badr" panose="00000400000000000000" pitchFamily="2" charset="-78"/>
              </a:rPr>
              <a:t>و پیلونفریت جزو آنها قرار میگیرند.</a:t>
            </a:r>
            <a:endParaRPr lang="en-US" sz="4000" dirty="0">
              <a:cs typeface="2  Badr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4000" dirty="0">
                <a:cs typeface="2  Badr" panose="00000400000000000000" pitchFamily="2" charset="-78"/>
              </a:rPr>
              <a:t>عفونت دستگاه ادراری در دوران بارداری شایع است،بطوریکه در هر پنجاه حاملگی در یک مورد اتفاق می افتد.</a:t>
            </a:r>
            <a:endParaRPr lang="en-US" sz="40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endParaRPr lang="en-US" sz="40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85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78372" y="6578162"/>
            <a:ext cx="8229600" cy="147407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8484" y="381000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fa-IR" sz="3200" dirty="0">
                <a:cs typeface="2  Badr" panose="00000400000000000000" pitchFamily="2" charset="-78"/>
              </a:rPr>
              <a:t>این عفونت ها به دلایل مختلفی در طی دوران بارداری شایع تر هستند</a:t>
            </a:r>
            <a:r>
              <a:rPr lang="fa-IR" sz="3200" dirty="0" smtClean="0">
                <a:cs typeface="2  Badr" panose="00000400000000000000" pitchFamily="2" charset="-78"/>
              </a:rPr>
              <a:t>.</a:t>
            </a:r>
          </a:p>
          <a:p>
            <a:pPr marL="0" indent="0" algn="r">
              <a:buNone/>
            </a:pPr>
            <a:r>
              <a:rPr lang="fa-IR" sz="3200" dirty="0" smtClean="0">
                <a:cs typeface="2  Badr" panose="00000400000000000000" pitchFamily="2" charset="-78"/>
              </a:rPr>
              <a:t>اول </a:t>
            </a:r>
            <a:r>
              <a:rPr lang="fa-IR" sz="3200" dirty="0">
                <a:cs typeface="2  Badr" panose="00000400000000000000" pitchFamily="2" charset="-78"/>
              </a:rPr>
              <a:t>اینکه بزرگ شدن رحم حامله ممکن است باعث ایجاد انسداد مکانیکی مسیر خروج ادرار در حالب و مثانه گردد که این خود منجر به دیلاتاسیون سیستم جمع کننده ادراری فوقانی می شود.این انسداد همچنین باعث افزایش گنجایش مثانه می شود و استاز جریان ادراری ، تخلیه ناقص و برگشت ادرار را تشدید می کند</a:t>
            </a:r>
            <a:r>
              <a:rPr lang="fa-IR" sz="3200" dirty="0" smtClean="0">
                <a:cs typeface="2  Badr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r>
              <a:rPr lang="fa-IR" sz="3200" dirty="0" smtClean="0">
                <a:cs typeface="2  Badr" panose="00000400000000000000" pitchFamily="2" charset="-78"/>
              </a:rPr>
              <a:t>دوم </a:t>
            </a:r>
            <a:r>
              <a:rPr lang="fa-IR" sz="3200" dirty="0">
                <a:cs typeface="2  Badr" panose="00000400000000000000" pitchFamily="2" charset="-78"/>
              </a:rPr>
              <a:t>آنکه افزایش میزان پروژسترون در طی بارداری باعث کاهش پریستالتیسم حالب و در نهایت موجب دیلاتاسیون سیستم های فوقانی می گردد و بالاخره اینکه ساختمان شیمیایی و ترکیب ادرار در طی بارداری متحمل تغییراتی می شود.افزایش مقدار بی کربنات در ادرار باعث افزایش </a:t>
            </a:r>
            <a:r>
              <a:rPr lang="en-US" sz="3200" dirty="0" err="1">
                <a:cs typeface="2  Badr" panose="00000400000000000000" pitchFamily="2" charset="-78"/>
              </a:rPr>
              <a:t>ph</a:t>
            </a:r>
            <a:r>
              <a:rPr lang="fa-IR" sz="3200" dirty="0">
                <a:cs typeface="2  Badr" panose="00000400000000000000" pitchFamily="2" charset="-78"/>
              </a:rPr>
              <a:t> می شود.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fa-IR" sz="3200" dirty="0">
                <a:cs typeface="2  Badr" panose="00000400000000000000" pitchFamily="2" charset="-78"/>
              </a:rPr>
              <a:t>همچنین دفع استروژن افزایش می یابد و زن باردار مستعد بروز گیلیکوزوری در طی بارداری می شود و این تغییرات باعث تقویت رشد باکتری ها در طول بارداری خواهند شد</a:t>
            </a:r>
            <a:endParaRPr lang="en-US" sz="32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endParaRPr lang="en-US" sz="48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169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2055" y="5372100"/>
            <a:ext cx="9601200" cy="14859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7031" y="685800"/>
            <a:ext cx="9601200" cy="35814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4400" dirty="0" smtClean="0">
                <a:cs typeface="2  Badr" panose="00000400000000000000" pitchFamily="2" charset="-78"/>
              </a:rPr>
              <a:t>ریسک فاکتور باکتریوری </a:t>
            </a:r>
            <a:r>
              <a:rPr lang="fa-IR" sz="4400" dirty="0">
                <a:cs typeface="2  Badr" panose="00000400000000000000" pitchFamily="2" charset="-78"/>
              </a:rPr>
              <a:t>بدون علامت </a:t>
            </a:r>
            <a:r>
              <a:rPr lang="fa-IR" sz="4400" dirty="0" smtClean="0">
                <a:cs typeface="2  Badr" panose="00000400000000000000" pitchFamily="2" charset="-78"/>
              </a:rPr>
              <a:t>:</a:t>
            </a:r>
            <a:endParaRPr lang="en-US" sz="44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4400" dirty="0">
                <a:cs typeface="2  Badr" panose="00000400000000000000" pitchFamily="2" charset="-78"/>
              </a:rPr>
              <a:t>دیابت شیرین</a:t>
            </a:r>
            <a:endParaRPr lang="en-US" sz="44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4400" dirty="0">
                <a:cs typeface="2  Badr" panose="00000400000000000000" pitchFamily="2" charset="-78"/>
              </a:rPr>
              <a:t>افزایش دفعات بارداری</a:t>
            </a:r>
            <a:endParaRPr lang="en-US" sz="44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4400" dirty="0">
                <a:cs typeface="2  Badr" panose="00000400000000000000" pitchFamily="2" charset="-78"/>
              </a:rPr>
              <a:t>سطح اقتصادی و اجتماعی پایین</a:t>
            </a:r>
            <a:endParaRPr lang="en-US" sz="4400" dirty="0">
              <a:cs typeface="2  Badr" panose="00000400000000000000" pitchFamily="2" charset="-78"/>
            </a:endParaRPr>
          </a:p>
          <a:p>
            <a:pPr algn="r" rtl="1">
              <a:buFont typeface="Arial" panose="020B0604020202020204" pitchFamily="34" charset="0"/>
              <a:buChar char="•"/>
            </a:pPr>
            <a:r>
              <a:rPr lang="fa-IR" sz="4400" dirty="0">
                <a:cs typeface="2  Badr" panose="00000400000000000000" pitchFamily="2" charset="-78"/>
              </a:rPr>
              <a:t>کمبود مراقبت های پری ناتال</a:t>
            </a:r>
            <a:endParaRPr lang="en-US" sz="44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98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0677" y="6115050"/>
            <a:ext cx="9601200" cy="14859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0677" y="1773621"/>
            <a:ext cx="9601200" cy="35814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3600" dirty="0" smtClean="0">
                <a:cs typeface="2  Badr" panose="00000400000000000000" pitchFamily="2" charset="-78"/>
              </a:rPr>
              <a:t>شیوع کلی پیلونفریت در طی بارداری کمتر از 2% است،اما40% زنانی که دچار باکتریوری بدون علامتِ درمان نشده اند به سمت بروز پیلونفریت در طی دوران بارداری می شوند ودچار عود می شوند.</a:t>
            </a:r>
          </a:p>
          <a:p>
            <a:pPr marL="0" indent="0" algn="r" rtl="1">
              <a:buNone/>
            </a:pPr>
            <a:r>
              <a:rPr lang="fa-IR" sz="3600" dirty="0" smtClean="0">
                <a:cs typeface="2  Badr" panose="00000400000000000000" pitchFamily="2" charset="-78"/>
              </a:rPr>
              <a:t>60% از زنانی که درمان آنتی بیوتیکی دریافت نکرده اند،دچار سایر عفونت ها می گردند.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1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2  Badr" panose="00000400000000000000" pitchFamily="2" charset="-78"/>
              </a:rPr>
              <a:t>علائم و نشانه ها</a:t>
            </a:r>
            <a:r>
              <a:rPr lang="en-US" b="1" dirty="0">
                <a:cs typeface="2  Badr" panose="00000400000000000000" pitchFamily="2" charset="-78"/>
              </a:rPr>
              <a:t/>
            </a:r>
            <a:br>
              <a:rPr lang="en-US" b="1" dirty="0">
                <a:cs typeface="2  Badr" panose="00000400000000000000" pitchFamily="2" charset="-78"/>
              </a:rPr>
            </a:br>
            <a:endParaRPr lang="en-US" b="1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r">
              <a:buNone/>
            </a:pPr>
            <a:r>
              <a:rPr lang="fa-IR" sz="3600" dirty="0" smtClean="0">
                <a:cs typeface="2  Badr" panose="00000400000000000000" pitchFamily="2" charset="-78"/>
              </a:rPr>
              <a:t>به طور </a:t>
            </a:r>
            <a:r>
              <a:rPr lang="fa-IR" sz="3600" dirty="0">
                <a:cs typeface="2  Badr" panose="00000400000000000000" pitchFamily="2" charset="-78"/>
              </a:rPr>
              <a:t>کلاسیک سیستیت با ترکیبی از موارد زیر مشخص می شود:</a:t>
            </a:r>
            <a:endParaRPr lang="en-US" sz="36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fa-IR" sz="3600" dirty="0">
                <a:cs typeface="2  Badr" panose="00000400000000000000" pitchFamily="2" charset="-78"/>
              </a:rPr>
              <a:t>1)احساس دفع فوری ادرار و تکرر ادرار یا تخلیه ی ناکامل</a:t>
            </a:r>
            <a:endParaRPr lang="en-US" sz="36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fa-IR" sz="3600" dirty="0">
                <a:cs typeface="2  Badr" panose="00000400000000000000" pitchFamily="2" charset="-78"/>
              </a:rPr>
              <a:t>2)سوزش ادرار همراه یا بدون هماچوری</a:t>
            </a:r>
            <a:endParaRPr lang="en-US" sz="36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r>
              <a:rPr lang="fa-IR" sz="3600" dirty="0">
                <a:cs typeface="2  Badr" panose="00000400000000000000" pitchFamily="2" charset="-78"/>
              </a:rPr>
              <a:t>3)درد سوپرا پوبیک</a:t>
            </a:r>
            <a:endParaRPr lang="en-US" sz="36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53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424448"/>
            <a:ext cx="9601200" cy="14859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3187" y="1324303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fa-IR" sz="3200" dirty="0" smtClean="0">
                <a:cs typeface="2  Badr" panose="00000400000000000000" pitchFamily="2" charset="-78"/>
              </a:rPr>
              <a:t>هیچ نشانه ی سیستمیکی در گرفتاری سیستم ادراری تحتانی وجود ندارد. </a:t>
            </a:r>
          </a:p>
          <a:p>
            <a:pPr marL="0" indent="0" algn="r">
              <a:buNone/>
            </a:pPr>
            <a:r>
              <a:rPr lang="fa-IR" sz="3200" dirty="0" smtClean="0">
                <a:cs typeface="2  Badr" panose="00000400000000000000" pitchFamily="2" charset="-78"/>
              </a:rPr>
              <a:t>علائم پیلونفریت :تب ،لرز، تهوع و استفراغ ، درد </a:t>
            </a:r>
          </a:p>
          <a:p>
            <a:pPr marL="0" indent="0" algn="r">
              <a:buNone/>
            </a:pPr>
            <a:r>
              <a:rPr lang="fa-IR" sz="3200" dirty="0" smtClean="0">
                <a:cs typeface="2  Badr" panose="00000400000000000000" pitchFamily="2" charset="-78"/>
              </a:rPr>
              <a:t>در موارد شدید این عفونت ها می توانند سبب سندروم دیسترس تنفسی بزرگسالان و یا عفونت وسیع همراه با شوکِ مشکل آفرین شوند.</a:t>
            </a:r>
          </a:p>
          <a:p>
            <a:pPr marL="0" indent="0" algn="r">
              <a:buNone/>
            </a:pPr>
            <a:r>
              <a:rPr lang="fa-IR" sz="3200" dirty="0" smtClean="0">
                <a:cs typeface="2  Badr" panose="00000400000000000000" pitchFamily="2" charset="-78"/>
              </a:rPr>
              <a:t>به طور کلی باکتریوری بدون علامت به صورت وجود 10</a:t>
            </a:r>
            <a:r>
              <a:rPr lang="fa-IR" sz="3200" baseline="30000" dirty="0" smtClean="0">
                <a:cs typeface="2  Badr" panose="00000400000000000000" pitchFamily="2" charset="-78"/>
              </a:rPr>
              <a:t>5</a:t>
            </a:r>
            <a:r>
              <a:rPr lang="fa-IR" sz="3200" dirty="0" smtClean="0">
                <a:cs typeface="2  Badr" panose="00000400000000000000" pitchFamily="2" charset="-78"/>
              </a:rPr>
              <a:t> کولونی یا بیشتر از یک گونه ارگانیسم در هر میلی لیتر ادرار،در دو آزمایش پی در پی از ادرار استریل و قسمت میانی جریان ادرار ،در غیاب سایر علائم و نشانه ها تعریف شده</a:t>
            </a:r>
            <a:endParaRPr lang="en-US" sz="32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33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2  Badr" panose="00000400000000000000" pitchFamily="2" charset="-78"/>
              </a:rPr>
              <a:t>تشخیص</a:t>
            </a:r>
            <a:r>
              <a:rPr lang="en-US" dirty="0" smtClean="0">
                <a:cs typeface="2  Badr" panose="00000400000000000000" pitchFamily="2" charset="-78"/>
              </a:rPr>
              <a:t/>
            </a:r>
            <a:br>
              <a:rPr lang="en-US" dirty="0" smtClean="0">
                <a:cs typeface="2  Badr" panose="00000400000000000000" pitchFamily="2" charset="-78"/>
              </a:rPr>
            </a:br>
            <a:endParaRPr lang="en-US" dirty="0">
              <a:cs typeface="2  Bad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189" y="1708484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lnSpc>
                <a:spcPct val="100000"/>
              </a:lnSpc>
              <a:buNone/>
            </a:pPr>
            <a:r>
              <a:rPr lang="fa-IR" sz="3600" dirty="0" smtClean="0">
                <a:cs typeface="2  Badr" panose="00000400000000000000" pitchFamily="2" charset="-78"/>
              </a:rPr>
              <a:t>تشخیص سیستیت در فردی با علائم سیستم ادراری تحتانی ،با گرفتن نمونه ی ادراری به وسیله ی کاتتر از جریان استریل وسط ادرار که شامل بیش از 10</a:t>
            </a:r>
            <a:r>
              <a:rPr lang="fa-IR" sz="3600" baseline="30000" dirty="0" smtClean="0">
                <a:cs typeface="2  Badr" panose="00000400000000000000" pitchFamily="2" charset="-78"/>
              </a:rPr>
              <a:t>5 </a:t>
            </a:r>
            <a:r>
              <a:rPr lang="fa-IR" sz="3600" dirty="0" smtClean="0">
                <a:cs typeface="2  Badr" panose="00000400000000000000" pitchFamily="2" charset="-78"/>
              </a:rPr>
              <a:t>کولنی در میلی لیتر است،داده می شود.عده ای احتمال دادند که این الگو زیاد قابل اطمینان نیست.بعضی از پژوهشگران یافتن بیش از 10</a:t>
            </a:r>
            <a:r>
              <a:rPr lang="fa-IR" sz="3600" baseline="30000" dirty="0" smtClean="0">
                <a:cs typeface="2  Badr" panose="00000400000000000000" pitchFamily="2" charset="-78"/>
              </a:rPr>
              <a:t>2 </a:t>
            </a:r>
            <a:r>
              <a:rPr lang="fa-IR" sz="3600" dirty="0" smtClean="0">
                <a:cs typeface="2  Badr" panose="00000400000000000000" pitchFamily="2" charset="-78"/>
              </a:rPr>
              <a:t>کولنی در میلی لیتر را در بیمارانی که علائم اشاره شده ی سیستم ادراری تحتانی را دارند،عنوان کرده اند.</a:t>
            </a:r>
            <a:endParaRPr lang="en-US" sz="3600" dirty="0">
              <a:cs typeface="2  Badr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12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>
                <a:cs typeface="2  Badr" panose="00000400000000000000" pitchFamily="2" charset="-78"/>
              </a:rPr>
              <a:t>درمان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2442" y="2171700"/>
            <a:ext cx="9601200" cy="3581400"/>
          </a:xfrm>
        </p:spPr>
        <p:txBody>
          <a:bodyPr>
            <a:noAutofit/>
          </a:bodyPr>
          <a:lstStyle/>
          <a:p>
            <a:pPr marL="0" indent="0" algn="r">
              <a:lnSpc>
                <a:spcPct val="100000"/>
              </a:lnSpc>
              <a:buNone/>
            </a:pPr>
            <a:r>
              <a:rPr lang="fa-IR" sz="4000" dirty="0" smtClean="0">
                <a:cs typeface="2  Badr" panose="00000400000000000000" pitchFamily="2" charset="-78"/>
              </a:rPr>
              <a:t>به </a:t>
            </a:r>
            <a:r>
              <a:rPr lang="fa-IR" sz="4000" dirty="0">
                <a:cs typeface="2  Badr" panose="00000400000000000000" pitchFamily="2" charset="-78"/>
              </a:rPr>
              <a:t>علت خطرهای ناشی از عفونت در بارداری ، در صورت مشکوک بودن عفونت بایدقبل از دسترسی به نتیجه کشت ، درمان انجام پذیرد.آنتی بیوتیک هایی که در ادرار تجمع می یابند و دفع می گردند،به خاطر محدودیت اثر بر روی مادر و جنین ترجیح داده می شوند.آنتی بیوتیک های انتخابی باید دارای مقاومت موضعی در برابر باکتری موردنظر باشند.</a:t>
            </a:r>
            <a:endParaRPr lang="en-US" sz="4000" dirty="0">
              <a:cs typeface="2  Badr" panose="00000400000000000000" pitchFamily="2" charset="-78"/>
            </a:endParaRPr>
          </a:p>
          <a:p>
            <a:pPr marL="0" indent="0" algn="r">
              <a:buNone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75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96</TotalTime>
  <Words>1893</Words>
  <Application>Microsoft Office PowerPoint</Application>
  <PresentationFormat>Custom</PresentationFormat>
  <Paragraphs>172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Crop</vt:lpstr>
      <vt:lpstr>بنام خدا</vt:lpstr>
      <vt:lpstr>عوارض بعد از زایمان</vt:lpstr>
      <vt:lpstr>شقاق نوک پستان </vt:lpstr>
      <vt:lpstr>آموزش های لازم جهت پیشگیری و درمان </vt:lpstr>
      <vt:lpstr>آموزش های لازم جهت پیشگیری و درمان </vt:lpstr>
      <vt:lpstr>پرخونی پستان(احتقان پستان) </vt:lpstr>
      <vt:lpstr>PowerPoint Presentation</vt:lpstr>
      <vt:lpstr>PowerPoint Presentation</vt:lpstr>
      <vt:lpstr>PowerPoint Presentation</vt:lpstr>
      <vt:lpstr>راه های پیشگیری از احتقان پستان </vt:lpstr>
      <vt:lpstr>PowerPoint Presentation</vt:lpstr>
      <vt:lpstr>پریتونیت </vt:lpstr>
      <vt:lpstr>پاتوفیزیولوژی </vt:lpstr>
      <vt:lpstr>PowerPoint Presentation</vt:lpstr>
      <vt:lpstr>تظاهرات بالینی و درمان </vt:lpstr>
      <vt:lpstr>PowerPoint Presentation</vt:lpstr>
      <vt:lpstr>اقدامات پرستاری </vt:lpstr>
      <vt:lpstr>سالپنژیت </vt:lpstr>
      <vt:lpstr>PowerPoint Presentation</vt:lpstr>
      <vt:lpstr>آسیب شناسی </vt:lpstr>
      <vt:lpstr>علایم و نشانه ها </vt:lpstr>
      <vt:lpstr>علائم در مرحله حاد</vt:lpstr>
      <vt:lpstr>علائم در مرحله حاد</vt:lpstr>
      <vt:lpstr>علائم در مرحله مزمن</vt:lpstr>
      <vt:lpstr>علائم در مرحله مزمن</vt:lpstr>
      <vt:lpstr>یافته های آزمایشگاهی </vt:lpstr>
      <vt:lpstr>عوارض سالپنژیت </vt:lpstr>
      <vt:lpstr>درمان </vt:lpstr>
      <vt:lpstr>عفونت دستگاه ادراری </vt:lpstr>
      <vt:lpstr>PowerPoint Presentation</vt:lpstr>
      <vt:lpstr>PowerPoint Presentation</vt:lpstr>
      <vt:lpstr>PowerPoint Presentation</vt:lpstr>
      <vt:lpstr>علائم و نشانه ها </vt:lpstr>
      <vt:lpstr>PowerPoint Presentation</vt:lpstr>
      <vt:lpstr>تشخیص </vt:lpstr>
      <vt:lpstr>درمان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عوارض بعد از زایمان</dc:title>
  <dc:creator>Windows User</dc:creator>
  <cp:lastModifiedBy>Windows User</cp:lastModifiedBy>
  <cp:revision>12</cp:revision>
  <dcterms:created xsi:type="dcterms:W3CDTF">2019-12-21T08:58:26Z</dcterms:created>
  <dcterms:modified xsi:type="dcterms:W3CDTF">2020-04-30T18:00:12Z</dcterms:modified>
</cp:coreProperties>
</file>