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2" r:id="rId2"/>
  </p:sldMasterIdLst>
  <p:notesMasterIdLst>
    <p:notesMasterId r:id="rId27"/>
  </p:notesMasterIdLst>
  <p:sldIdLst>
    <p:sldId id="343" r:id="rId3"/>
    <p:sldId id="258" r:id="rId4"/>
    <p:sldId id="294" r:id="rId5"/>
    <p:sldId id="322" r:id="rId6"/>
    <p:sldId id="323" r:id="rId7"/>
    <p:sldId id="324" r:id="rId8"/>
    <p:sldId id="325" r:id="rId9"/>
    <p:sldId id="326" r:id="rId10"/>
    <p:sldId id="327" r:id="rId11"/>
    <p:sldId id="328" r:id="rId12"/>
    <p:sldId id="329" r:id="rId13"/>
    <p:sldId id="330" r:id="rId14"/>
    <p:sldId id="331" r:id="rId15"/>
    <p:sldId id="332" r:id="rId16"/>
    <p:sldId id="333" r:id="rId17"/>
    <p:sldId id="334" r:id="rId18"/>
    <p:sldId id="335" r:id="rId19"/>
    <p:sldId id="337" r:id="rId20"/>
    <p:sldId id="336" r:id="rId21"/>
    <p:sldId id="338" r:id="rId22"/>
    <p:sldId id="339" r:id="rId23"/>
    <p:sldId id="340" r:id="rId24"/>
    <p:sldId id="290" r:id="rId25"/>
    <p:sldId id="34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eshgar" initials="D" lastIdx="22" clrIdx="0">
    <p:extLst/>
  </p:cmAuthor>
  <p:cmAuthor id="2" name="1" initials="1"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84A5A"/>
    <a:srgbClr val="040100"/>
    <a:srgbClr val="FFFFCC"/>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62" autoAdjust="0"/>
    <p:restoredTop sz="97833" autoAdjust="0"/>
  </p:normalViewPr>
  <p:slideViewPr>
    <p:cSldViewPr>
      <p:cViewPr varScale="1">
        <p:scale>
          <a:sx n="72" d="100"/>
          <a:sy n="72" d="100"/>
        </p:scale>
        <p:origin x="-128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E7A048-2BFC-4CF9-97AE-2626833626E1}" type="datetimeFigureOut">
              <a:rPr lang="en-US" smtClean="0"/>
              <a:pPr/>
              <a:t>5/28/2020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7E6010-6B06-49B1-8371-4620FE57B4C3}" type="slidenum">
              <a:rPr lang="en-US" smtClean="0"/>
              <a:pPr/>
              <a:t>‹#›</a:t>
            </a:fld>
            <a:endParaRPr lang="en-US"/>
          </a:p>
        </p:txBody>
      </p:sp>
    </p:spTree>
    <p:extLst>
      <p:ext uri="{BB962C8B-B14F-4D97-AF65-F5344CB8AC3E}">
        <p14:creationId xmlns:p14="http://schemas.microsoft.com/office/powerpoint/2010/main" val="3028286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A7E6010-6B06-49B1-8371-4620FE57B4C3}"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624012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79E4DDE-6A26-44F6-AA0C-1720C987C85F}" type="datetime1">
              <a:rPr lang="en-US" smtClean="0"/>
              <a:pPr/>
              <a:t>5/28/2020</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E5D2352-C081-4BE4-9C17-DE3AB5F0DA4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lvl1pPr>
              <a:defRPr>
                <a:solidFill>
                  <a:schemeClr val="bg1">
                    <a:lumMod val="75000"/>
                  </a:schemeClr>
                </a:solidFill>
              </a:defRPr>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fld id="{9B5EDCB2-052B-403B-89D0-8579C9BD14C0}" type="datetime1">
              <a:rPr lang="en-US" smtClean="0"/>
              <a:pPr/>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E5D2352-C081-4BE4-9C17-DE3AB5F0DA4D}"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lvl1pPr>
              <a:defRPr>
                <a:solidFill>
                  <a:schemeClr val="bg1">
                    <a:lumMod val="75000"/>
                  </a:schemeClr>
                </a:solidFill>
              </a:defRPr>
            </a:lvl1pPr>
            <a:lvl2pPr>
              <a:defRPr>
                <a:solidFill>
                  <a:schemeClr val="bg1">
                    <a:lumMod val="75000"/>
                  </a:schemeClr>
                </a:solidFill>
              </a:defRPr>
            </a:lvl2pPr>
            <a:lvl3pPr>
              <a:defRPr>
                <a:solidFill>
                  <a:schemeClr val="bg1">
                    <a:lumMod val="75000"/>
                  </a:schemeClr>
                </a:solidFill>
              </a:defRPr>
            </a:lvl3pPr>
            <a:lvl4pPr>
              <a:defRPr>
                <a:solidFill>
                  <a:schemeClr val="bg1">
                    <a:lumMod val="75000"/>
                  </a:schemeClr>
                </a:solidFill>
              </a:defRPr>
            </a:lvl4pPr>
            <a:lvl5pPr>
              <a:defRPr>
                <a:solidFill>
                  <a:schemeClr val="bg1">
                    <a:lumMod val="75000"/>
                  </a:schemeClr>
                </a:solidFill>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9C905C87-FE91-4D57-9A09-7B1832584059}" type="datetime1">
              <a:rPr lang="en-US" smtClean="0"/>
              <a:pPr/>
              <a:t>5/28/2020</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E5D2352-C081-4BE4-9C17-DE3AB5F0DA4D}"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954A1DD5-0066-4CB7-A918-E7D6EAB5DA21}" type="datetime1">
              <a:rPr lang="en-US" smtClean="0"/>
              <a:pPr/>
              <a:t>5/28/2020</a:t>
            </a:fld>
            <a:endParaRPr lang="en-US"/>
          </a:p>
        </p:txBody>
      </p:sp>
      <p:sp>
        <p:nvSpPr>
          <p:cNvPr id="10" name="Slide Number Placeholder 9"/>
          <p:cNvSpPr>
            <a:spLocks noGrp="1"/>
          </p:cNvSpPr>
          <p:nvPr>
            <p:ph type="sldNum" sz="quarter" idx="16"/>
          </p:nvPr>
        </p:nvSpPr>
        <p:spPr/>
        <p:txBody>
          <a:bodyPr rtlCol="0"/>
          <a:lstStyle/>
          <a:p>
            <a:fld id="{BE5D2352-C081-4BE4-9C17-DE3AB5F0DA4D}"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FCCCA4D7-DA79-4D81-B7E3-7FAB236370E7}" type="datetime1">
              <a:rPr lang="en-US" smtClean="0"/>
              <a:pPr/>
              <a:t>5/28/2020</a:t>
            </a:fld>
            <a:endParaRPr lang="en-US"/>
          </a:p>
        </p:txBody>
      </p:sp>
      <p:sp>
        <p:nvSpPr>
          <p:cNvPr id="12" name="Slide Number Placeholder 11"/>
          <p:cNvSpPr>
            <a:spLocks noGrp="1"/>
          </p:cNvSpPr>
          <p:nvPr>
            <p:ph type="sldNum" sz="quarter" idx="16"/>
          </p:nvPr>
        </p:nvSpPr>
        <p:spPr/>
        <p:txBody>
          <a:bodyPr rtlCol="0"/>
          <a:lstStyle/>
          <a:p>
            <a:fld id="{BE5D2352-C081-4BE4-9C17-DE3AB5F0DA4D}"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CD82408-3271-4BEC-8FC2-FDE53C0BF6EA}" type="datetime1">
              <a:rPr lang="en-US" smtClean="0"/>
              <a:pPr/>
              <a:t>5/28/2020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E5D2352-C081-4BE4-9C17-DE3AB5F0DA4D}" type="slidenum">
              <a:rPr lang="en-US" smtClean="0"/>
              <a:pPr/>
              <a:t>‹#›</a:t>
            </a:fld>
            <a:endParaRPr 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2574EA-191B-4E3A-B5C0-07B0410EE36D}" type="datetime1">
              <a:rPr lang="en-US" smtClean="0"/>
              <a:pPr/>
              <a:t>5/28/2020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E5D2352-C081-4BE4-9C17-DE3AB5F0DA4D}" type="slidenum">
              <a:rPr lang="en-US" smtClean="0"/>
              <a:pPr/>
              <a:t>‹#›</a:t>
            </a:fld>
            <a:endParaRPr 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FEABCF6-71A0-4CF2-9991-A6065BD4999B}" type="datetime1">
              <a:rPr lang="en-US" smtClean="0"/>
              <a:pPr/>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E5D2352-C081-4BE4-9C17-DE3AB5F0DA4D}"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07CD1D0A-CBC1-4BEC-922B-67B4F78E535F}" type="datetime1">
              <a:rPr lang="en-US" smtClean="0"/>
              <a:pPr/>
              <a:t>5/28/2020</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E5D2352-C081-4BE4-9C17-DE3AB5F0DA4D}"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836E651-60DE-4ED0-8D63-D944DA926BDF}" type="datetime1">
              <a:rPr lang="en-US" smtClean="0"/>
              <a:pPr/>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D2352-C081-4BE4-9C17-DE3AB5F0DA4D}" type="slidenum">
              <a:rPr lang="en-US" smtClean="0"/>
              <a:pPr/>
              <a:t>‹#›</a:t>
            </a:fld>
            <a:endParaRPr 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DF8FF17-D48E-4FE9-B3C5-940FB9D09E89}" type="datetime1">
              <a:rPr lang="en-US" smtClean="0"/>
              <a:pPr/>
              <a:t>5/28/2020</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E5D2352-C081-4BE4-9C17-DE3AB5F0DA4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725BB6A-811E-4271-812A-F0661C2685DF}" type="datetime1">
              <a:rPr lang="en-US" smtClean="0"/>
              <a:pPr/>
              <a:t>5/28/2020</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solidFill>
                <a:srgbClr val="963200"/>
              </a:solidFill>
            </a:endParaRPr>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E5D2352-C081-4BE4-9C17-DE3AB5F0DA4D}" type="slidenum">
              <a:rPr lang="en-US" smtClean="0">
                <a:solidFill>
                  <a:srgbClr val="963200"/>
                </a:solidFill>
              </a:rPr>
              <a:pPr/>
              <a:t>‹#›</a:t>
            </a:fld>
            <a:endParaRPr lang="en-US">
              <a:solidFill>
                <a:srgbClr val="963200"/>
              </a:solidFill>
            </a:endParaRPr>
          </a:p>
        </p:txBody>
      </p:sp>
    </p:spTree>
    <p:extLst>
      <p:ext uri="{BB962C8B-B14F-4D97-AF65-F5344CB8AC3E}">
        <p14:creationId xmlns:p14="http://schemas.microsoft.com/office/powerpoint/2010/main" val="1394736718"/>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lvl1pPr>
              <a:defRPr>
                <a:solidFill>
                  <a:schemeClr val="bg1">
                    <a:lumMod val="75000"/>
                  </a:schemeClr>
                </a:solidFill>
              </a:defRPr>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fld id="{22665965-47B3-4BB7-B362-06D074ACE215}" type="datetime1">
              <a:rPr lang="en-US" smtClean="0">
                <a:solidFill>
                  <a:srgbClr val="FFFFCC"/>
                </a:solidFill>
              </a:rPr>
              <a:pPr/>
              <a:t>5/28/2020</a:t>
            </a:fld>
            <a:endParaRPr lang="en-US">
              <a:solidFill>
                <a:srgbClr val="FFFFCC"/>
              </a:solidFill>
            </a:endParaRPr>
          </a:p>
        </p:txBody>
      </p:sp>
      <p:sp>
        <p:nvSpPr>
          <p:cNvPr id="5" name="Footer Placeholder 4"/>
          <p:cNvSpPr>
            <a:spLocks noGrp="1"/>
          </p:cNvSpPr>
          <p:nvPr>
            <p:ph type="ftr" sz="quarter" idx="11"/>
          </p:nvPr>
        </p:nvSpPr>
        <p:spPr/>
        <p:txBody>
          <a:bodyPr/>
          <a:lstStyle/>
          <a:p>
            <a:endParaRPr lang="en-US">
              <a:solidFill>
                <a:srgbClr val="FFFFCC"/>
              </a:solidFill>
            </a:endParaRP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E5D2352-C081-4BE4-9C17-DE3AB5F0DA4D}"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lvl1pPr>
              <a:defRPr>
                <a:solidFill>
                  <a:schemeClr val="bg1">
                    <a:lumMod val="75000"/>
                  </a:schemeClr>
                </a:solidFill>
              </a:defRPr>
            </a:lvl1pPr>
            <a:lvl2pPr>
              <a:defRPr>
                <a:solidFill>
                  <a:schemeClr val="bg1">
                    <a:lumMod val="75000"/>
                  </a:schemeClr>
                </a:solidFill>
              </a:defRPr>
            </a:lvl2pPr>
            <a:lvl3pPr>
              <a:defRPr>
                <a:solidFill>
                  <a:schemeClr val="bg1">
                    <a:lumMod val="75000"/>
                  </a:schemeClr>
                </a:solidFill>
              </a:defRPr>
            </a:lvl3pPr>
            <a:lvl4pPr>
              <a:defRPr>
                <a:solidFill>
                  <a:schemeClr val="bg1">
                    <a:lumMod val="75000"/>
                  </a:schemeClr>
                </a:solidFill>
              </a:defRPr>
            </a:lvl4pPr>
            <a:lvl5pPr>
              <a:defRPr>
                <a:solidFill>
                  <a:schemeClr val="bg1">
                    <a:lumMod val="75000"/>
                  </a:schemeClr>
                </a:solidFill>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Tree>
    <p:extLst>
      <p:ext uri="{BB962C8B-B14F-4D97-AF65-F5344CB8AC3E}">
        <p14:creationId xmlns:p14="http://schemas.microsoft.com/office/powerpoint/2010/main" val="1883319333"/>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0627BD3B-A9E5-4C35-9A86-8014672A4E4B}" type="datetime1">
              <a:rPr lang="en-US" smtClean="0">
                <a:solidFill>
                  <a:srgbClr val="FFFFCC"/>
                </a:solidFill>
              </a:rPr>
              <a:pPr/>
              <a:t>5/28/2020</a:t>
            </a:fld>
            <a:endParaRPr lang="en-US">
              <a:solidFill>
                <a:srgbClr val="FFFFCC"/>
              </a:solidFill>
            </a:endParaRPr>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E5D2352-C081-4BE4-9C17-DE3AB5F0DA4D}" type="slidenum">
              <a:rPr lang="en-US" smtClean="0"/>
              <a:pPr/>
              <a:t>‹#›</a:t>
            </a:fld>
            <a:endParaRPr lang="en-US"/>
          </a:p>
        </p:txBody>
      </p:sp>
      <p:sp>
        <p:nvSpPr>
          <p:cNvPr id="14" name="Footer Placeholder 13"/>
          <p:cNvSpPr>
            <a:spLocks noGrp="1"/>
          </p:cNvSpPr>
          <p:nvPr>
            <p:ph type="ftr" sz="quarter" idx="12"/>
          </p:nvPr>
        </p:nvSpPr>
        <p:spPr/>
        <p:txBody>
          <a:bodyPr/>
          <a:lstStyle/>
          <a:p>
            <a:endParaRPr lang="en-US">
              <a:solidFill>
                <a:srgbClr val="FFFFCC"/>
              </a:solidFill>
            </a:endParaRPr>
          </a:p>
        </p:txBody>
      </p:sp>
    </p:spTree>
    <p:extLst>
      <p:ext uri="{BB962C8B-B14F-4D97-AF65-F5344CB8AC3E}">
        <p14:creationId xmlns:p14="http://schemas.microsoft.com/office/powerpoint/2010/main" val="2384627696"/>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9051D12A-4E49-41AB-B8DB-BB406D4514D0}" type="datetime1">
              <a:rPr lang="en-US" smtClean="0">
                <a:solidFill>
                  <a:srgbClr val="FFFFCC"/>
                </a:solidFill>
              </a:rPr>
              <a:pPr/>
              <a:t>5/28/2020</a:t>
            </a:fld>
            <a:endParaRPr lang="en-US">
              <a:solidFill>
                <a:srgbClr val="FFFFCC"/>
              </a:solidFill>
            </a:endParaRPr>
          </a:p>
        </p:txBody>
      </p:sp>
      <p:sp>
        <p:nvSpPr>
          <p:cNvPr id="10" name="Slide Number Placeholder 9"/>
          <p:cNvSpPr>
            <a:spLocks noGrp="1"/>
          </p:cNvSpPr>
          <p:nvPr>
            <p:ph type="sldNum" sz="quarter" idx="16"/>
          </p:nvPr>
        </p:nvSpPr>
        <p:spPr/>
        <p:txBody>
          <a:bodyPr rtlCol="0"/>
          <a:lstStyle/>
          <a:p>
            <a:fld id="{BE5D2352-C081-4BE4-9C17-DE3AB5F0DA4D}"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solidFill>
                <a:srgbClr val="FFFFCC"/>
              </a:solidFill>
            </a:endParaRPr>
          </a:p>
        </p:txBody>
      </p:sp>
    </p:spTree>
    <p:extLst>
      <p:ext uri="{BB962C8B-B14F-4D97-AF65-F5344CB8AC3E}">
        <p14:creationId xmlns:p14="http://schemas.microsoft.com/office/powerpoint/2010/main" val="3338463560"/>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D5A7C01A-4F0D-4D4F-9B79-5734DFCD451E}" type="datetime1">
              <a:rPr lang="en-US" smtClean="0">
                <a:solidFill>
                  <a:srgbClr val="FFFFCC"/>
                </a:solidFill>
              </a:rPr>
              <a:pPr/>
              <a:t>5/28/2020</a:t>
            </a:fld>
            <a:endParaRPr lang="en-US">
              <a:solidFill>
                <a:srgbClr val="FFFFCC"/>
              </a:solidFill>
            </a:endParaRPr>
          </a:p>
        </p:txBody>
      </p:sp>
      <p:sp>
        <p:nvSpPr>
          <p:cNvPr id="12" name="Slide Number Placeholder 11"/>
          <p:cNvSpPr>
            <a:spLocks noGrp="1"/>
          </p:cNvSpPr>
          <p:nvPr>
            <p:ph type="sldNum" sz="quarter" idx="16"/>
          </p:nvPr>
        </p:nvSpPr>
        <p:spPr/>
        <p:txBody>
          <a:bodyPr rtlCol="0"/>
          <a:lstStyle/>
          <a:p>
            <a:fld id="{BE5D2352-C081-4BE4-9C17-DE3AB5F0DA4D}"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solidFill>
                <a:srgbClr val="FFFFCC"/>
              </a:solidFill>
            </a:endParaRPr>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2628648975"/>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0659D0E-0BA0-4319-BDF5-7BAF810904C4}" type="datetime1">
              <a:rPr lang="en-US" smtClean="0">
                <a:solidFill>
                  <a:srgbClr val="FFFFCC"/>
                </a:solidFill>
              </a:rPr>
              <a:pPr/>
              <a:t>5/28/2020</a:t>
            </a:fld>
            <a:endParaRPr lang="en-US">
              <a:solidFill>
                <a:srgbClr val="FFFFCC"/>
              </a:solidFill>
            </a:endParaRPr>
          </a:p>
        </p:txBody>
      </p:sp>
      <p:sp>
        <p:nvSpPr>
          <p:cNvPr id="4" name="Footer Placeholder 3"/>
          <p:cNvSpPr>
            <a:spLocks noGrp="1"/>
          </p:cNvSpPr>
          <p:nvPr>
            <p:ph type="ftr" sz="quarter" idx="11"/>
          </p:nvPr>
        </p:nvSpPr>
        <p:spPr/>
        <p:txBody>
          <a:bodyPr/>
          <a:lstStyle/>
          <a:p>
            <a:endParaRPr lang="en-US">
              <a:solidFill>
                <a:srgbClr val="FFFFCC"/>
              </a:solidFill>
            </a:endParaRPr>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E5D2352-C081-4BE4-9C17-DE3AB5F0DA4D}" type="slidenum">
              <a:rPr lang="en-US" smtClean="0"/>
              <a:pPr/>
              <a:t>‹#›</a:t>
            </a:fld>
            <a:endParaRPr lang="en-US"/>
          </a:p>
        </p:txBody>
      </p:sp>
    </p:spTree>
    <p:extLst>
      <p:ext uri="{BB962C8B-B14F-4D97-AF65-F5344CB8AC3E}">
        <p14:creationId xmlns:p14="http://schemas.microsoft.com/office/powerpoint/2010/main" val="4107789787"/>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B7BED2-200B-4E52-A4B8-848E4AC7CCA1}" type="datetime1">
              <a:rPr lang="en-US" smtClean="0">
                <a:solidFill>
                  <a:srgbClr val="FFFFCC"/>
                </a:solidFill>
              </a:rPr>
              <a:pPr/>
              <a:t>5/28/2020</a:t>
            </a:fld>
            <a:endParaRPr lang="en-US">
              <a:solidFill>
                <a:srgbClr val="FFFFCC"/>
              </a:solidFill>
            </a:endParaRPr>
          </a:p>
        </p:txBody>
      </p:sp>
      <p:sp>
        <p:nvSpPr>
          <p:cNvPr id="3" name="Footer Placeholder 2"/>
          <p:cNvSpPr>
            <a:spLocks noGrp="1"/>
          </p:cNvSpPr>
          <p:nvPr>
            <p:ph type="ftr" sz="quarter" idx="11"/>
          </p:nvPr>
        </p:nvSpPr>
        <p:spPr/>
        <p:txBody>
          <a:bodyPr/>
          <a:lstStyle/>
          <a:p>
            <a:endParaRPr lang="en-US">
              <a:solidFill>
                <a:srgbClr val="FFFFCC"/>
              </a:solidFill>
            </a:endParaRPr>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E5D2352-C081-4BE4-9C17-DE3AB5F0DA4D}" type="slidenum">
              <a:rPr lang="en-US" smtClean="0">
                <a:solidFill>
                  <a:srgbClr val="FFFFCC"/>
                </a:solidFill>
              </a:rPr>
              <a:pPr/>
              <a:t>‹#›</a:t>
            </a:fld>
            <a:endParaRPr lang="en-US">
              <a:solidFill>
                <a:srgbClr val="FFFFCC"/>
              </a:solidFill>
            </a:endParaRPr>
          </a:p>
        </p:txBody>
      </p:sp>
    </p:spTree>
    <p:extLst>
      <p:ext uri="{BB962C8B-B14F-4D97-AF65-F5344CB8AC3E}">
        <p14:creationId xmlns:p14="http://schemas.microsoft.com/office/powerpoint/2010/main" val="3733091460"/>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FB131D7-03A8-4B35-BABC-1DFDC01C6444}" type="datetime1">
              <a:rPr lang="en-US" smtClean="0">
                <a:solidFill>
                  <a:srgbClr val="FFFFCC"/>
                </a:solidFill>
              </a:rPr>
              <a:pPr/>
              <a:t>5/28/2020</a:t>
            </a:fld>
            <a:endParaRPr lang="en-US">
              <a:solidFill>
                <a:srgbClr val="FFFFCC"/>
              </a:solidFill>
            </a:endParaRPr>
          </a:p>
        </p:txBody>
      </p:sp>
      <p:sp>
        <p:nvSpPr>
          <p:cNvPr id="6" name="Footer Placeholder 5"/>
          <p:cNvSpPr>
            <a:spLocks noGrp="1"/>
          </p:cNvSpPr>
          <p:nvPr>
            <p:ph type="ftr" sz="quarter" idx="11"/>
          </p:nvPr>
        </p:nvSpPr>
        <p:spPr/>
        <p:txBody>
          <a:bodyPr/>
          <a:lstStyle/>
          <a:p>
            <a:endParaRPr lang="en-US">
              <a:solidFill>
                <a:srgbClr val="FFFFCC"/>
              </a:solidFill>
            </a:endParaRPr>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E5D2352-C081-4BE4-9C17-DE3AB5F0DA4D}"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741713167"/>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12" name="Date Placeholder 11"/>
          <p:cNvSpPr>
            <a:spLocks noGrp="1"/>
          </p:cNvSpPr>
          <p:nvPr>
            <p:ph type="dt" sz="half" idx="10"/>
          </p:nvPr>
        </p:nvSpPr>
        <p:spPr>
          <a:xfrm>
            <a:off x="6248400" y="6248400"/>
            <a:ext cx="2667000" cy="365125"/>
          </a:xfrm>
        </p:spPr>
        <p:txBody>
          <a:bodyPr rtlCol="0"/>
          <a:lstStyle/>
          <a:p>
            <a:fld id="{1EC71AFC-2B22-43B3-AA31-5BEE6D71B3FD}" type="datetime1">
              <a:rPr lang="en-US" smtClean="0">
                <a:solidFill>
                  <a:srgbClr val="FFFFCC"/>
                </a:solidFill>
              </a:rPr>
              <a:pPr/>
              <a:t>5/28/2020</a:t>
            </a:fld>
            <a:endParaRPr lang="en-US">
              <a:solidFill>
                <a:srgbClr val="FFFFCC"/>
              </a:solidFill>
            </a:endParaRPr>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E5D2352-C081-4BE4-9C17-DE3AB5F0DA4D}"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solidFill>
                <a:srgbClr val="FFFFCC"/>
              </a:solidFill>
            </a:endParaRPr>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extLst>
      <p:ext uri="{BB962C8B-B14F-4D97-AF65-F5344CB8AC3E}">
        <p14:creationId xmlns:p14="http://schemas.microsoft.com/office/powerpoint/2010/main" val="3600311479"/>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7CF91E7-4ED6-4ECB-A5C3-6F9A524DDAC7}" type="datetime1">
              <a:rPr lang="en-US" smtClean="0">
                <a:solidFill>
                  <a:srgbClr val="FFFFCC"/>
                </a:solidFill>
              </a:rPr>
              <a:pPr/>
              <a:t>5/28/2020</a:t>
            </a:fld>
            <a:endParaRPr lang="en-US">
              <a:solidFill>
                <a:srgbClr val="FFFFCC"/>
              </a:solidFill>
            </a:endParaRPr>
          </a:p>
        </p:txBody>
      </p:sp>
      <p:sp>
        <p:nvSpPr>
          <p:cNvPr id="5" name="Footer Placeholder 4"/>
          <p:cNvSpPr>
            <a:spLocks noGrp="1"/>
          </p:cNvSpPr>
          <p:nvPr>
            <p:ph type="ftr" sz="quarter" idx="11"/>
          </p:nvPr>
        </p:nvSpPr>
        <p:spPr/>
        <p:txBody>
          <a:bodyPr/>
          <a:lstStyle/>
          <a:p>
            <a:endParaRPr lang="en-US">
              <a:solidFill>
                <a:srgbClr val="FFFFCC"/>
              </a:solidFill>
            </a:endParaRPr>
          </a:p>
        </p:txBody>
      </p:sp>
      <p:sp>
        <p:nvSpPr>
          <p:cNvPr id="6" name="Slide Number Placeholder 5"/>
          <p:cNvSpPr>
            <a:spLocks noGrp="1"/>
          </p:cNvSpPr>
          <p:nvPr>
            <p:ph type="sldNum" sz="quarter" idx="12"/>
          </p:nvPr>
        </p:nvSpPr>
        <p:spPr/>
        <p:txBody>
          <a:bodyPr/>
          <a:lstStyle/>
          <a:p>
            <a:fld id="{BE5D2352-C081-4BE4-9C17-DE3AB5F0DA4D}" type="slidenum">
              <a:rPr lang="en-US" smtClean="0"/>
              <a:pPr/>
              <a:t>‹#›</a:t>
            </a:fld>
            <a:endParaRPr lang="en-US"/>
          </a:p>
        </p:txBody>
      </p:sp>
    </p:spTree>
    <p:extLst>
      <p:ext uri="{BB962C8B-B14F-4D97-AF65-F5344CB8AC3E}">
        <p14:creationId xmlns:p14="http://schemas.microsoft.com/office/powerpoint/2010/main" val="1149962990"/>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0A48309C-5988-4716-B37A-EE77FE243879}" type="datetime1">
              <a:rPr lang="en-US" smtClean="0">
                <a:solidFill>
                  <a:srgbClr val="FFFFCC"/>
                </a:solidFill>
              </a:rPr>
              <a:pPr/>
              <a:t>5/28/2020</a:t>
            </a:fld>
            <a:endParaRPr lang="en-US">
              <a:solidFill>
                <a:srgbClr val="FFFFCC"/>
              </a:solidFill>
            </a:endParaRPr>
          </a:p>
        </p:txBody>
      </p:sp>
      <p:sp>
        <p:nvSpPr>
          <p:cNvPr id="5" name="Footer Placeholder 4"/>
          <p:cNvSpPr>
            <a:spLocks noGrp="1"/>
          </p:cNvSpPr>
          <p:nvPr>
            <p:ph type="ftr" sz="quarter" idx="11"/>
          </p:nvPr>
        </p:nvSpPr>
        <p:spPr>
          <a:xfrm>
            <a:off x="457201" y="6248207"/>
            <a:ext cx="5573483" cy="365125"/>
          </a:xfrm>
        </p:spPr>
        <p:txBody>
          <a:bodyPr/>
          <a:lstStyle/>
          <a:p>
            <a:endParaRPr lang="en-US">
              <a:solidFill>
                <a:srgbClr val="FFFFCC"/>
              </a:solidFill>
            </a:endParaRPr>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702500"/>
              </a:solidFill>
            </a:endParaRPr>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702500"/>
              </a:solidFill>
            </a:endParaRPr>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702500"/>
              </a:solidFill>
            </a:endParaRPr>
          </a:p>
        </p:txBody>
      </p:sp>
      <p:sp>
        <p:nvSpPr>
          <p:cNvPr id="6" name="Slide Number Placeholder 5"/>
          <p:cNvSpPr>
            <a:spLocks noGrp="1"/>
          </p:cNvSpPr>
          <p:nvPr>
            <p:ph type="sldNum" sz="quarter" idx="12"/>
          </p:nvPr>
        </p:nvSpPr>
        <p:spPr>
          <a:xfrm rot="5400000">
            <a:off x="5989638" y="144462"/>
            <a:ext cx="533400" cy="244476"/>
          </a:xfrm>
        </p:spPr>
        <p:txBody>
          <a:bodyPr/>
          <a:lstStyle/>
          <a:p>
            <a:fld id="{BE5D2352-C081-4BE4-9C17-DE3AB5F0DA4D}" type="slidenum">
              <a:rPr lang="en-US" smtClean="0"/>
              <a:pPr/>
              <a:t>‹#›</a:t>
            </a:fld>
            <a:endParaRPr lang="en-US"/>
          </a:p>
        </p:txBody>
      </p:sp>
    </p:spTree>
    <p:extLst>
      <p:ext uri="{BB962C8B-B14F-4D97-AF65-F5344CB8AC3E}">
        <p14:creationId xmlns:p14="http://schemas.microsoft.com/office/powerpoint/2010/main" val="1808339001"/>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4000">
              <a:srgbClr val="FFFFCC"/>
            </a:gs>
            <a:gs pos="9000">
              <a:srgbClr val="E8E8CF"/>
            </a:gs>
            <a:gs pos="90000">
              <a:schemeClr val="accent1">
                <a:tint val="23500"/>
                <a:satMod val="160000"/>
                <a:alpha val="67000"/>
                <a:lumMod val="90000"/>
              </a:schemeClr>
            </a:gs>
          </a:gsLst>
          <a:lin ang="5400000" scaled="0"/>
          <a:tileRect/>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8914D3EA-9881-4613-90B9-C3FC7A735513}" type="datetime1">
              <a:rPr lang="en-US" smtClean="0"/>
              <a:pPr/>
              <a:t>5/28/2020</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E5D2352-C081-4BE4-9C17-DE3AB5F0DA4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fad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4000">
              <a:srgbClr val="FFFFCC"/>
            </a:gs>
            <a:gs pos="9000">
              <a:srgbClr val="E8E8CF"/>
            </a:gs>
            <a:gs pos="90000">
              <a:schemeClr val="accent1">
                <a:tint val="23500"/>
                <a:satMod val="160000"/>
                <a:alpha val="67000"/>
                <a:lumMod val="90000"/>
              </a:schemeClr>
            </a:gs>
          </a:gsLst>
          <a:lin ang="5400000" scaled="0"/>
          <a:tileRect/>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762621A-6427-4A03-B3B8-61865A5AFEDA}" type="datetime1">
              <a:rPr lang="en-US" smtClean="0">
                <a:solidFill>
                  <a:srgbClr val="FFFFCC"/>
                </a:solidFill>
              </a:rPr>
              <a:pPr/>
              <a:t>5/28/2020</a:t>
            </a:fld>
            <a:endParaRPr lang="en-US">
              <a:solidFill>
                <a:srgbClr val="FFFFCC"/>
              </a:solidFill>
            </a:endParaRPr>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solidFill>
                <a:srgbClr val="FFFFCC"/>
              </a:solidFill>
            </a:endParaRPr>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702500"/>
              </a:solidFill>
            </a:endParaRPr>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E5D2352-C081-4BE4-9C17-DE3AB5F0DA4D}" type="slidenum">
              <a:rPr lang="en-US" smtClean="0"/>
              <a:pPr/>
              <a:t>‹#›</a:t>
            </a:fld>
            <a:endParaRPr lang="en-US"/>
          </a:p>
        </p:txBody>
      </p:sp>
    </p:spTree>
    <p:extLst>
      <p:ext uri="{BB962C8B-B14F-4D97-AF65-F5344CB8AC3E}">
        <p14:creationId xmlns:p14="http://schemas.microsoft.com/office/powerpoint/2010/main" val="2809176633"/>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fad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normAutofit fontScale="85000" lnSpcReduction="20000"/>
          </a:bodyPr>
          <a:lstStyle/>
          <a:p>
            <a:fld id="{BE5D2352-C081-4BE4-9C17-DE3AB5F0DA4D}" type="slidenum">
              <a:rPr lang="en-US" smtClean="0"/>
              <a:pPr/>
              <a:t>1</a:t>
            </a:fld>
            <a:endParaRPr lang="en-US"/>
          </a:p>
        </p:txBody>
      </p:sp>
    </p:spTree>
    <p:extLst>
      <p:ext uri="{BB962C8B-B14F-4D97-AF65-F5344CB8AC3E}">
        <p14:creationId xmlns:p14="http://schemas.microsoft.com/office/powerpoint/2010/main" val="2948341554"/>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83580" y="1929098"/>
            <a:ext cx="9067800" cy="1246495"/>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marL="0" marR="0" lvl="0" indent="0" algn="ctr" defTabSz="914400" eaLnBrk="1" fontAlgn="auto" latinLnBrk="0" hangingPunct="1">
              <a:lnSpc>
                <a:spcPct val="150000"/>
              </a:lnSpc>
              <a:spcBef>
                <a:spcPts val="0"/>
              </a:spcBef>
              <a:spcAft>
                <a:spcPts val="0"/>
              </a:spcAft>
              <a:buClrTx/>
              <a:buSzTx/>
              <a:buFontTx/>
              <a:buNone/>
              <a:tabLst/>
              <a:defRPr/>
            </a:pPr>
            <a:r>
              <a:rPr lang="fa-IR" sz="3200" kern="0" dirty="0" smtClean="0">
                <a:solidFill>
                  <a:schemeClr val="accent2">
                    <a:lumMod val="50000"/>
                  </a:schemeClr>
                </a:solidFill>
                <a:cs typeface="B Esfehan" pitchFamily="2" charset="-78"/>
              </a:rPr>
              <a:t>عنوان پروژه:برند شهری</a:t>
            </a:r>
            <a:r>
              <a:rPr lang="fa-IR" sz="2400" kern="0" dirty="0" smtClean="0">
                <a:solidFill>
                  <a:srgbClr val="000000"/>
                </a:solidFill>
                <a:cs typeface="B Esfehan" pitchFamily="2" charset="-78"/>
              </a:rPr>
              <a:t> </a:t>
            </a:r>
            <a:endParaRPr kumimoji="0" lang="fa-IR" sz="2400" b="0" i="0" strike="noStrike" kern="0" cap="none" spc="0" normalizeH="0" noProof="0" dirty="0" smtClean="0">
              <a:ln>
                <a:noFill/>
              </a:ln>
              <a:solidFill>
                <a:srgbClr val="000000"/>
              </a:solidFill>
              <a:effectLst/>
              <a:uLnTx/>
              <a:uFillTx/>
              <a:cs typeface="B Esfehan" pitchFamily="2" charset="-78"/>
            </a:endParaRPr>
          </a:p>
          <a:p>
            <a:pPr marL="0" marR="0" lvl="0" indent="0" algn="ctr" defTabSz="914400" eaLnBrk="1" fontAlgn="auto" latinLnBrk="0" hangingPunct="1">
              <a:lnSpc>
                <a:spcPct val="150000"/>
              </a:lnSpc>
              <a:spcBef>
                <a:spcPts val="0"/>
              </a:spcBef>
              <a:spcAft>
                <a:spcPts val="0"/>
              </a:spcAft>
              <a:buClrTx/>
              <a:buSzTx/>
              <a:buFontTx/>
              <a:buNone/>
              <a:tabLst/>
              <a:defRPr/>
            </a:pPr>
            <a:endParaRPr lang="fa-IR" kern="0" dirty="0" smtClean="0">
              <a:solidFill>
                <a:srgbClr val="000000"/>
              </a:solidFill>
              <a:cs typeface="B Esfehan" pitchFamily="2" charset="-78"/>
            </a:endParaRPr>
          </a:p>
        </p:txBody>
      </p:sp>
      <p:pic>
        <p:nvPicPr>
          <p:cNvPr id="1026" name="Picture 2" descr="C:\Users\1\Pictures\yazd.jpg"/>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51774" y="3957397"/>
            <a:ext cx="2437851" cy="182838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1\Pictures\PIC_0153.jpg"/>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5971390" y="4038600"/>
            <a:ext cx="2486809" cy="1764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6728594"/>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fa-IR" sz="2800" dirty="0" smtClean="0">
                <a:solidFill>
                  <a:schemeClr val="bg1"/>
                </a:solidFill>
                <a:latin typeface="Andalus" panose="02020603050405020304" pitchFamily="18" charset="-78"/>
                <a:cs typeface="Andalus" panose="02020603050405020304" pitchFamily="18" charset="-78"/>
              </a:rPr>
              <a:t>مقدمه</a:t>
            </a: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pic>
        <p:nvPicPr>
          <p:cNvPr id="2051" name="Picture 3" descr="C:\Users\1\Desktop\استاد میروکیلی\New folder (3)\پیاده رو\media_121B5272155330218.jpg"/>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763688" y="4500570"/>
            <a:ext cx="2971800" cy="19431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3</a:t>
            </a:fld>
            <a:endParaRPr lang="en-US">
              <a:solidFill>
                <a:schemeClr val="bg1"/>
              </a:solidFill>
            </a:endParaRPr>
          </a:p>
        </p:txBody>
      </p:sp>
      <p:pic>
        <p:nvPicPr>
          <p:cNvPr id="6146" name="Picture 2" descr="C:\Users\1\Pictures\download (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5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000821"/>
          </a:xfrm>
          <a:prstGeom prst="rect">
            <a:avLst/>
          </a:prstGeom>
          <a:noFill/>
        </p:spPr>
        <p:txBody>
          <a:bodyPr wrap="square" rtlCol="0">
            <a:spAutoFit/>
          </a:bodyPr>
          <a:lstStyle/>
          <a:p>
            <a:pPr algn="just" rtl="1">
              <a:lnSpc>
                <a:spcPct val="150000"/>
              </a:lnSpc>
            </a:pPr>
            <a:r>
              <a:rPr lang="fa-IR" dirty="0">
                <a:solidFill>
                  <a:schemeClr val="bg1"/>
                </a:solidFill>
                <a:cs typeface="B Nazanin" panose="00000400000000000000" pitchFamily="2" charset="-78"/>
              </a:rPr>
              <a:t>یکی از مفاهیمی که امروزه در مدیریت شهرها بکارگرفته می شود مفهوم </a:t>
            </a:r>
            <a:r>
              <a:rPr lang="fa-IR" b="1" dirty="0">
                <a:solidFill>
                  <a:srgbClr val="C00000"/>
                </a:solidFill>
                <a:cs typeface="B Nazanin" panose="00000400000000000000" pitchFamily="2" charset="-78"/>
              </a:rPr>
              <a:t>برند شهری </a:t>
            </a:r>
            <a:r>
              <a:rPr lang="fa-IR" dirty="0">
                <a:solidFill>
                  <a:schemeClr val="bg1"/>
                </a:solidFill>
                <a:cs typeface="B Nazanin" panose="00000400000000000000" pitchFamily="2" charset="-78"/>
              </a:rPr>
              <a:t>است. برند شهر به صورت روزافزونی به مثابه دارایی مهم در راستای توسعه شهر و همچنین ابزاری اثربخش به منظور تمایز، بهبود جایگاه و افزایش نفوذ و اعتبار شهر، انگاشته می </a:t>
            </a:r>
            <a:r>
              <a:rPr lang="fa-IR" dirty="0" smtClean="0">
                <a:solidFill>
                  <a:schemeClr val="bg1"/>
                </a:solidFill>
                <a:cs typeface="B Nazanin" panose="00000400000000000000" pitchFamily="2" charset="-78"/>
              </a:rPr>
              <a:t>شود.</a:t>
            </a:r>
            <a:r>
              <a:rPr lang="en-US" dirty="0" smtClean="0">
                <a:solidFill>
                  <a:schemeClr val="bg1"/>
                </a:solidFill>
                <a:cs typeface="B Nazanin" panose="00000400000000000000" pitchFamily="2" charset="-78"/>
              </a:rPr>
              <a:t> 2009</a:t>
            </a:r>
            <a:r>
              <a:rPr lang="en-US" dirty="0">
                <a:solidFill>
                  <a:schemeClr val="bg1"/>
                </a:solidFill>
                <a:cs typeface="B Nazanin" panose="00000400000000000000" pitchFamily="2" charset="-78"/>
              </a:rPr>
              <a:t>: 520) </a:t>
            </a:r>
            <a:r>
              <a:rPr lang="fa-IR" dirty="0" smtClean="0">
                <a:solidFill>
                  <a:schemeClr val="bg1"/>
                </a:solidFill>
                <a:cs typeface="B Nazanin" panose="00000400000000000000" pitchFamily="2" charset="-78"/>
              </a:rPr>
              <a:t> </a:t>
            </a:r>
            <a:r>
              <a:rPr lang="en-US" dirty="0" err="1" smtClean="0">
                <a:solidFill>
                  <a:schemeClr val="bg1"/>
                </a:solidFill>
                <a:cs typeface="B Nazanin" panose="00000400000000000000" pitchFamily="2" charset="-78"/>
              </a:rPr>
              <a:t>shworth</a:t>
            </a:r>
            <a:r>
              <a:rPr lang="en-US" dirty="0" smtClean="0">
                <a:solidFill>
                  <a:schemeClr val="bg1"/>
                </a:solidFill>
                <a:cs typeface="B Nazanin" panose="00000400000000000000" pitchFamily="2" charset="-78"/>
              </a:rPr>
              <a:t> </a:t>
            </a:r>
            <a:r>
              <a:rPr lang="en-US" dirty="0">
                <a:solidFill>
                  <a:schemeClr val="bg1"/>
                </a:solidFill>
                <a:cs typeface="B Nazanin" panose="00000400000000000000" pitchFamily="2" charset="-78"/>
              </a:rPr>
              <a:t>&amp; </a:t>
            </a:r>
            <a:r>
              <a:rPr lang="en-US" dirty="0" err="1">
                <a:solidFill>
                  <a:schemeClr val="bg1"/>
                </a:solidFill>
                <a:cs typeface="B Nazanin" panose="00000400000000000000" pitchFamily="2" charset="-78"/>
              </a:rPr>
              <a:t>Kavaratzis</a:t>
            </a:r>
            <a:r>
              <a:rPr lang="en-US" dirty="0" smtClean="0">
                <a:solidFill>
                  <a:schemeClr val="bg1"/>
                </a:solidFill>
                <a:cs typeface="B Nazanin" panose="00000400000000000000" pitchFamily="2" charset="-78"/>
              </a:rPr>
              <a:t>,</a:t>
            </a:r>
            <a:r>
              <a:rPr lang="fa-IR" dirty="0" smtClean="0">
                <a:solidFill>
                  <a:schemeClr val="bg1"/>
                </a:solidFill>
                <a:cs typeface="B Nazanin" panose="00000400000000000000" pitchFamily="2" charset="-78"/>
              </a:rPr>
              <a:t>)جهانی </a:t>
            </a:r>
            <a:r>
              <a:rPr lang="fa-IR" dirty="0">
                <a:solidFill>
                  <a:schemeClr val="bg1"/>
                </a:solidFill>
                <a:cs typeface="B Nazanin" panose="00000400000000000000" pitchFamily="2" charset="-78"/>
              </a:rPr>
              <a:t>سازی موجب تحرك جهانی منابع، سرمایه ها و انسان ها شده است. از این رو رقابت شهرها به منظور</a:t>
            </a:r>
            <a:r>
              <a:rPr lang="fa-IR" u="sng" dirty="0">
                <a:solidFill>
                  <a:srgbClr val="C00000"/>
                </a:solidFill>
                <a:cs typeface="B Nazanin" panose="00000400000000000000" pitchFamily="2" charset="-78"/>
              </a:rPr>
              <a:t> جلب توجه، تمرکز، سرمایه، کسب و کار، بازدیدکنندگان، استعدادها و رویدادهای مهم </a:t>
            </a:r>
            <a:r>
              <a:rPr lang="fa-IR" dirty="0">
                <a:solidFill>
                  <a:schemeClr val="bg1"/>
                </a:solidFill>
                <a:cs typeface="B Nazanin" panose="00000400000000000000" pitchFamily="2" charset="-78"/>
              </a:rPr>
              <a:t>شدت یافته است. ایجاد برند شهری به مثابه یک ابزار راهبردی جهت ایجاد مزیت </a:t>
            </a:r>
            <a:r>
              <a:rPr lang="fa-IR" b="1" dirty="0">
                <a:solidFill>
                  <a:srgbClr val="FF0000"/>
                </a:solidFill>
                <a:cs typeface="B Nazanin" panose="00000400000000000000" pitchFamily="2" charset="-78"/>
              </a:rPr>
              <a:t>رقابتی یک شهر</a:t>
            </a:r>
            <a:r>
              <a:rPr lang="fa-IR" dirty="0">
                <a:solidFill>
                  <a:schemeClr val="bg1"/>
                </a:solidFill>
                <a:cs typeface="B Nazanin" panose="00000400000000000000" pitchFamily="2" charset="-78"/>
              </a:rPr>
              <a:t>، به یک کنش مرسوم تبدیل شده </a:t>
            </a:r>
            <a:r>
              <a:rPr lang="fa-IR" dirty="0" smtClean="0">
                <a:solidFill>
                  <a:schemeClr val="bg1"/>
                </a:solidFill>
                <a:cs typeface="B Nazanin" panose="00000400000000000000" pitchFamily="2" charset="-78"/>
              </a:rPr>
              <a:t>است.</a:t>
            </a:r>
            <a:endParaRPr lang="en-US" dirty="0">
              <a:solidFill>
                <a:schemeClr val="bg1"/>
              </a:solidFill>
              <a:cs typeface="B Nazanin" panose="00000400000000000000" pitchFamily="2" charset="-78"/>
            </a:endParaRPr>
          </a:p>
        </p:txBody>
      </p:sp>
    </p:spTree>
    <p:extLst>
      <p:ext uri="{BB962C8B-B14F-4D97-AF65-F5344CB8AC3E}">
        <p14:creationId xmlns:p14="http://schemas.microsoft.com/office/powerpoint/2010/main" val="1982941176"/>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4</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2169825"/>
          </a:xfrm>
          <a:prstGeom prst="rect">
            <a:avLst/>
          </a:prstGeom>
          <a:noFill/>
        </p:spPr>
        <p:txBody>
          <a:bodyPr wrap="square" rtlCol="0">
            <a:spAutoFit/>
          </a:bodyPr>
          <a:lstStyle/>
          <a:p>
            <a:pPr algn="just" rtl="1">
              <a:lnSpc>
                <a:spcPct val="150000"/>
              </a:lnSpc>
            </a:pPr>
            <a:r>
              <a:rPr lang="fa-IR" dirty="0">
                <a:solidFill>
                  <a:schemeClr val="bg1"/>
                </a:solidFill>
                <a:cs typeface="B Nazanin" panose="00000400000000000000" pitchFamily="2" charset="-78"/>
              </a:rPr>
              <a:t>تا از این طریق </a:t>
            </a:r>
            <a:r>
              <a:rPr lang="fa-IR" b="1" dirty="0">
                <a:solidFill>
                  <a:srgbClr val="C00000"/>
                </a:solidFill>
                <a:cs typeface="B Nazanin" panose="00000400000000000000" pitchFamily="2" charset="-78"/>
              </a:rPr>
              <a:t>تاریخ، کیفیت محل، شیوه زندگی، و فرهنگ </a:t>
            </a:r>
            <a:r>
              <a:rPr lang="fa-IR" dirty="0">
                <a:solidFill>
                  <a:schemeClr val="bg1"/>
                </a:solidFill>
                <a:cs typeface="B Nazanin" panose="00000400000000000000" pitchFamily="2" charset="-78"/>
              </a:rPr>
              <a:t>تبلیغ شود و فرصت، قدرت یا نفوذ شهر در محیط رقابتی افزایش یابد</a:t>
            </a:r>
            <a:r>
              <a:rPr lang="fa-IR" dirty="0" smtClean="0">
                <a:solidFill>
                  <a:schemeClr val="bg1"/>
                </a:solidFill>
                <a:cs typeface="B Nazanin" panose="00000400000000000000" pitchFamily="2" charset="-78"/>
              </a:rPr>
              <a:t>. </a:t>
            </a:r>
            <a:r>
              <a:rPr lang="en-US" dirty="0" smtClean="0">
                <a:solidFill>
                  <a:schemeClr val="bg1"/>
                </a:solidFill>
                <a:cs typeface="B Nazanin" panose="00000400000000000000" pitchFamily="2" charset="-78"/>
              </a:rPr>
              <a:t>Zhang &amp; </a:t>
            </a:r>
            <a:r>
              <a:rPr lang="en-US" dirty="0" err="1" smtClean="0">
                <a:solidFill>
                  <a:schemeClr val="bg1"/>
                </a:solidFill>
                <a:cs typeface="B Nazanin" panose="00000400000000000000" pitchFamily="2" charset="-78"/>
              </a:rPr>
              <a:t>Xiaobin</a:t>
            </a:r>
            <a:r>
              <a:rPr lang="en-US" dirty="0" smtClean="0">
                <a:solidFill>
                  <a:schemeClr val="bg1"/>
                </a:solidFill>
                <a:cs typeface="B Nazanin" panose="00000400000000000000" pitchFamily="2" charset="-78"/>
              </a:rPr>
              <a:t> Zhao, 2009: 245) </a:t>
            </a:r>
            <a:r>
              <a:rPr lang="fa-IR" dirty="0">
                <a:solidFill>
                  <a:schemeClr val="bg1"/>
                </a:solidFill>
                <a:cs typeface="B Nazanin" panose="00000400000000000000" pitchFamily="2" charset="-78"/>
              </a:rPr>
              <a:t> ) راهبرد دشوار برندسازی  شهری ایجاد هویتی برای شهر است که از گسترهای از متغیرهای مفهومی نظیر تاریخ، مردم شناسی، اقتصاد، سیاست و خط مشی ها توسعه یافته است.  یک شهر اغلب دارای پندارهای  قابل شناسایی خاص یا ارزشهای درونی ادراك شده از ساکنان آن است. </a:t>
            </a:r>
            <a:endParaRPr lang="en-US" dirty="0">
              <a:solidFill>
                <a:schemeClr val="bg1"/>
              </a:solidFill>
              <a:cs typeface="B Nazanin" panose="00000400000000000000" pitchFamily="2" charset="-78"/>
            </a:endParaRPr>
          </a:p>
        </p:txBody>
      </p:sp>
      <p:pic>
        <p:nvPicPr>
          <p:cNvPr id="6" name="Picture 5"/>
          <p:cNvPicPr>
            <a:picLocks noChangeAspect="1"/>
          </p:cNvPicPr>
          <p:nvPr/>
        </p:nvPicPr>
        <p:blipFill>
          <a:blip r:embed="rId4"/>
          <a:stretch>
            <a:fillRect/>
          </a:stretch>
        </p:blipFill>
        <p:spPr>
          <a:xfrm>
            <a:off x="1563304" y="3930065"/>
            <a:ext cx="3694496" cy="2505673"/>
          </a:xfrm>
          <a:prstGeom prst="rect">
            <a:avLst/>
          </a:prstGeom>
        </p:spPr>
      </p:pic>
    </p:spTree>
    <p:extLst>
      <p:ext uri="{BB962C8B-B14F-4D97-AF65-F5344CB8AC3E}">
        <p14:creationId xmlns:p14="http://schemas.microsoft.com/office/powerpoint/2010/main" val="3289328472"/>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5</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60000"/>
              <a:lumOff val="4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416320"/>
          </a:xfrm>
          <a:prstGeom prst="rect">
            <a:avLst/>
          </a:prstGeom>
          <a:noFill/>
        </p:spPr>
        <p:txBody>
          <a:bodyPr wrap="square" rtlCol="0">
            <a:spAutoFit/>
          </a:bodyPr>
          <a:lstStyle/>
          <a:p>
            <a:pPr algn="just" rtl="1">
              <a:lnSpc>
                <a:spcPct val="150000"/>
              </a:lnSpc>
            </a:pPr>
            <a:r>
              <a:rPr lang="fa-IR" dirty="0" smtClean="0">
                <a:solidFill>
                  <a:schemeClr val="bg1"/>
                </a:solidFill>
                <a:cs typeface="B Nazanin" panose="00000400000000000000" pitchFamily="2" charset="-78"/>
              </a:rPr>
              <a:t>. </a:t>
            </a:r>
            <a:r>
              <a:rPr lang="fa-IR" dirty="0">
                <a:solidFill>
                  <a:schemeClr val="bg1"/>
                </a:solidFill>
                <a:cs typeface="B Nazanin" panose="00000400000000000000" pitchFamily="2" charset="-78"/>
              </a:rPr>
              <a:t>برای مثال میلان به معماری، نیویورك به تنوع و پویایی، و توکیو به مدرن بودن شناخته می شود. برندسازی شهری، راهبردی است که به شهر هویتی فراموش نشدنی می دهد و ابزاری است که قادر است ارزش محوری شهر را به سرعت منتقل کند. همچون تدوین چشم انداز، برندسازی شهری با چالش بزرگی مواجه است که ریشه در خلق و برجسته نمودن هویتی از ارزشهای متنوع دارد که همواره ملموس نیستند و لازم است علائق گروه های مختلف اجتماعی در شهر را نمایش دهند. (</a:t>
            </a:r>
            <a:r>
              <a:rPr lang="en-US" dirty="0" err="1">
                <a:solidFill>
                  <a:schemeClr val="bg1"/>
                </a:solidFill>
                <a:cs typeface="B Nazanin" panose="00000400000000000000" pitchFamily="2" charset="-78"/>
              </a:rPr>
              <a:t>Merrilees</a:t>
            </a:r>
            <a:r>
              <a:rPr lang="en-US" dirty="0">
                <a:solidFill>
                  <a:schemeClr val="bg1"/>
                </a:solidFill>
                <a:cs typeface="B Nazanin" panose="00000400000000000000" pitchFamily="2" charset="-78"/>
              </a:rPr>
              <a:t> et al., 2009: </a:t>
            </a:r>
            <a:r>
              <a:rPr lang="en-US" dirty="0" smtClean="0">
                <a:solidFill>
                  <a:schemeClr val="bg1"/>
                </a:solidFill>
                <a:cs typeface="B Nazanin" panose="00000400000000000000" pitchFamily="2" charset="-78"/>
              </a:rPr>
              <a:t>363</a:t>
            </a:r>
            <a:r>
              <a:rPr lang="fa-IR" dirty="0">
                <a:solidFill>
                  <a:schemeClr val="bg1"/>
                </a:solidFill>
                <a:cs typeface="B Nazanin" panose="00000400000000000000" pitchFamily="2" charset="-78"/>
              </a:rPr>
              <a:t>) برندسازی شهر باید این دغدغه را داشته باشد که چگونه فرهنگ، تاریخ، رشد اقتصاد، و توسعه اجتماعی، زیرساخت و معماری، مناظر و محیط با هم ترکیب شوند و یک هویت قابل فروش  خلق نماید که از سوی اکثر مردم پذیرفته شود</a:t>
            </a:r>
            <a:endParaRPr lang="en-US" dirty="0">
              <a:solidFill>
                <a:schemeClr val="bg1"/>
              </a:solidFill>
              <a:cs typeface="B Nazanin" panose="00000400000000000000" pitchFamily="2" charset="-78"/>
            </a:endParaRPr>
          </a:p>
        </p:txBody>
      </p:sp>
    </p:spTree>
    <p:extLst>
      <p:ext uri="{BB962C8B-B14F-4D97-AF65-F5344CB8AC3E}">
        <p14:creationId xmlns:p14="http://schemas.microsoft.com/office/powerpoint/2010/main" val="998406995"/>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6</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5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5078313"/>
          </a:xfrm>
          <a:prstGeom prst="rect">
            <a:avLst/>
          </a:prstGeom>
          <a:noFill/>
        </p:spPr>
        <p:txBody>
          <a:bodyPr wrap="square" rtlCol="0">
            <a:spAutoFit/>
          </a:bodyPr>
          <a:lstStyle/>
          <a:p>
            <a:pPr algn="just" rtl="1">
              <a:lnSpc>
                <a:spcPct val="150000"/>
              </a:lnSpc>
            </a:pPr>
            <a:r>
              <a:rPr lang="fa-IR" dirty="0">
                <a:solidFill>
                  <a:schemeClr val="bg1"/>
                </a:solidFill>
                <a:cs typeface="B Nazanin" panose="00000400000000000000" pitchFamily="2" charset="-78"/>
              </a:rPr>
              <a:t>ويژگی ها و کارکرد های مفهوم برند. طبق تعریف لغتنامه کسب و کار   برند،</a:t>
            </a:r>
            <a:r>
              <a:rPr lang="fa-IR" u="sng" dirty="0">
                <a:solidFill>
                  <a:srgbClr val="C00000"/>
                </a:solidFill>
                <a:cs typeface="B Nazanin" panose="00000400000000000000" pitchFamily="2" charset="-78"/>
              </a:rPr>
              <a:t> "طرح، نشان، سمبل، کلمات </a:t>
            </a:r>
            <a:r>
              <a:rPr lang="fa-IR" dirty="0">
                <a:solidFill>
                  <a:schemeClr val="bg1"/>
                </a:solidFill>
                <a:cs typeface="B Nazanin" panose="00000400000000000000" pitchFamily="2" charset="-78"/>
              </a:rPr>
              <a:t>یا ترکیبی از این ها است، که به منظور </a:t>
            </a:r>
            <a:r>
              <a:rPr lang="fa-IR" b="1" dirty="0">
                <a:solidFill>
                  <a:srgbClr val="C00000"/>
                </a:solidFill>
                <a:cs typeface="B Nazanin" panose="00000400000000000000" pitchFamily="2" charset="-78"/>
              </a:rPr>
              <a:t>خلق تصویری </a:t>
            </a:r>
            <a:r>
              <a:rPr lang="fa-IR" dirty="0">
                <a:solidFill>
                  <a:schemeClr val="bg1"/>
                </a:solidFill>
                <a:cs typeface="B Nazanin" panose="00000400000000000000" pitchFamily="2" charset="-78"/>
              </a:rPr>
              <a:t>که محصول را از محصولات رقبا متمایز می کند، به کار گرفته می شود. در طول زمان، این تصویر در ذهن مشتریان با سطحی از اعتبار، کیفیت و رضایت پیوند می خورد. بنابراین، برندها به مشتریان شتاب زده در بازارهای پیچیده و پرازدحام، از طریق ایجاد سود و ارزش یاری میرسانند</a:t>
            </a:r>
            <a:r>
              <a:rPr lang="fa-IR" dirty="0" smtClean="0">
                <a:solidFill>
                  <a:schemeClr val="bg1"/>
                </a:solidFill>
                <a:cs typeface="B Nazanin" panose="00000400000000000000" pitchFamily="2" charset="-78"/>
              </a:rPr>
              <a:t>".</a:t>
            </a:r>
          </a:p>
          <a:p>
            <a:pPr algn="just" rtl="1">
              <a:lnSpc>
                <a:spcPct val="150000"/>
              </a:lnSpc>
            </a:pPr>
            <a:r>
              <a:rPr lang="fa-IR" dirty="0">
                <a:solidFill>
                  <a:schemeClr val="bg1"/>
                </a:solidFill>
                <a:cs typeface="B Nazanin" panose="00000400000000000000" pitchFamily="2" charset="-78"/>
              </a:rPr>
              <a:t>هر یک از شهرهای مهم جهان به فراخور ظرفیت، امکانات و فعالیت های خود در جهت </a:t>
            </a:r>
            <a:r>
              <a:rPr lang="fa-IR" dirty="0" smtClean="0">
                <a:solidFill>
                  <a:schemeClr val="bg1"/>
                </a:solidFill>
                <a:cs typeface="B Nazanin" panose="00000400000000000000" pitchFamily="2" charset="-78"/>
              </a:rPr>
              <a:t>                     « </a:t>
            </a:r>
            <a:r>
              <a:rPr lang="fa-IR" b="1" dirty="0">
                <a:solidFill>
                  <a:srgbClr val="C00000"/>
                </a:solidFill>
                <a:cs typeface="B Nazanin" panose="00000400000000000000" pitchFamily="2" charset="-78"/>
              </a:rPr>
              <a:t>رقابت پذیری بین المللی </a:t>
            </a:r>
            <a:r>
              <a:rPr lang="fa-IR" dirty="0">
                <a:solidFill>
                  <a:schemeClr val="bg1"/>
                </a:solidFill>
                <a:cs typeface="B Nazanin" panose="00000400000000000000" pitchFamily="2" charset="-78"/>
              </a:rPr>
              <a:t>» از نوعی شهرت و آوازه ویژه برخوردارند که آنها را از دیگر شهر ها ممتاز و متمایز می سازد. این شهرت و آوازه که از آن به « </a:t>
            </a:r>
            <a:r>
              <a:rPr lang="fa-IR" b="1" dirty="0">
                <a:solidFill>
                  <a:srgbClr val="C00000"/>
                </a:solidFill>
                <a:cs typeface="B Nazanin" panose="00000400000000000000" pitchFamily="2" charset="-78"/>
              </a:rPr>
              <a:t>برند شهری</a:t>
            </a:r>
            <a:r>
              <a:rPr lang="fa-IR" dirty="0">
                <a:solidFill>
                  <a:schemeClr val="bg1"/>
                </a:solidFill>
                <a:cs typeface="B Nazanin" panose="00000400000000000000" pitchFamily="2" charset="-78"/>
              </a:rPr>
              <a:t>» </a:t>
            </a:r>
            <a:r>
              <a:rPr lang="en-US" dirty="0" smtClean="0">
                <a:solidFill>
                  <a:schemeClr val="bg1"/>
                </a:solidFill>
                <a:cs typeface="B Nazanin" panose="00000400000000000000" pitchFamily="2" charset="-78"/>
              </a:rPr>
              <a:t>City </a:t>
            </a:r>
            <a:r>
              <a:rPr lang="en-US" dirty="0">
                <a:solidFill>
                  <a:schemeClr val="bg1"/>
                </a:solidFill>
                <a:cs typeface="B Nazanin" panose="00000400000000000000" pitchFamily="2" charset="-78"/>
              </a:rPr>
              <a:t>Brand)  </a:t>
            </a:r>
            <a:r>
              <a:rPr lang="fa-IR" dirty="0">
                <a:solidFill>
                  <a:schemeClr val="bg1"/>
                </a:solidFill>
                <a:cs typeface="B Nazanin" panose="00000400000000000000" pitchFamily="2" charset="-78"/>
              </a:rPr>
              <a:t>نیز نام برده می شود، آمیزه ای از</a:t>
            </a:r>
            <a:r>
              <a:rPr lang="fa-IR" u="sng" dirty="0">
                <a:solidFill>
                  <a:srgbClr val="C00000"/>
                </a:solidFill>
                <a:cs typeface="B Nazanin" panose="00000400000000000000" pitchFamily="2" charset="-78"/>
              </a:rPr>
              <a:t> هویت تاریخی، موقعیت جغرافیایی، ویژگی های اجتماعی، نماد های تمدنی، فعالیت های تجاری، امکانات رفاهی، تفریحی و گردشگری و همچنین مناسبات سیاسی و بین المللی هر شهر </a:t>
            </a:r>
            <a:r>
              <a:rPr lang="fa-IR" dirty="0">
                <a:solidFill>
                  <a:schemeClr val="bg1"/>
                </a:solidFill>
                <a:cs typeface="B Nazanin" panose="00000400000000000000" pitchFamily="2" charset="-78"/>
              </a:rPr>
              <a:t>است که برآیند آن معمولاً بطور فشرده در قالب یک کلمه یا یک عبارت کوتاه خلاصه می شود. </a:t>
            </a:r>
            <a:endParaRPr lang="en-US" dirty="0">
              <a:solidFill>
                <a:schemeClr val="bg1"/>
              </a:solidFill>
              <a:cs typeface="B Nazanin" panose="00000400000000000000" pitchFamily="2" charset="-78"/>
            </a:endParaRPr>
          </a:p>
        </p:txBody>
      </p:sp>
      <p:sp>
        <p:nvSpPr>
          <p:cNvPr id="6" name="TextBox 5"/>
          <p:cNvSpPr txBox="1"/>
          <p:nvPr/>
        </p:nvSpPr>
        <p:spPr>
          <a:xfrm>
            <a:off x="7010400" y="548680"/>
            <a:ext cx="1738064" cy="461665"/>
          </a:xfrm>
          <a:prstGeom prst="rect">
            <a:avLst/>
          </a:prstGeom>
          <a:noFill/>
        </p:spPr>
        <p:txBody>
          <a:bodyPr wrap="square" rtlCol="0">
            <a:spAutoFit/>
          </a:bodyPr>
          <a:lstStyle/>
          <a:p>
            <a:pPr algn="r" rtl="1"/>
            <a:r>
              <a:rPr lang="fa-IR" sz="2400" dirty="0" smtClean="0">
                <a:solidFill>
                  <a:schemeClr val="bg1"/>
                </a:solidFill>
                <a:latin typeface="Andalus" panose="02020603050405020304" pitchFamily="18" charset="-78"/>
                <a:cs typeface="Andalus" panose="02020603050405020304" pitchFamily="18" charset="-78"/>
              </a:rPr>
              <a:t>تعریف ومفهوم</a:t>
            </a:r>
            <a:endParaRPr lang="en-US" sz="2400"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712773010"/>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7</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5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212692"/>
          </a:xfrm>
          <a:prstGeom prst="rect">
            <a:avLst/>
          </a:prstGeom>
          <a:noFill/>
        </p:spPr>
        <p:txBody>
          <a:bodyPr wrap="square" rtlCol="0">
            <a:spAutoFit/>
          </a:bodyPr>
          <a:lstStyle/>
          <a:p>
            <a:pPr algn="just" rtl="1">
              <a:lnSpc>
                <a:spcPct val="150000"/>
              </a:lnSpc>
            </a:pPr>
            <a:r>
              <a:rPr lang="fa-IR" dirty="0">
                <a:solidFill>
                  <a:schemeClr val="bg1"/>
                </a:solidFill>
                <a:cs typeface="B Nazanin" panose="00000400000000000000" pitchFamily="2" charset="-78"/>
              </a:rPr>
              <a:t>بازاریابی مکان های شهری حداقل به </a:t>
            </a:r>
            <a:r>
              <a:rPr lang="fa-IR" dirty="0">
                <a:solidFill>
                  <a:srgbClr val="C00000"/>
                </a:solidFill>
                <a:cs typeface="B Nazanin" panose="00000400000000000000" pitchFamily="2" charset="-78"/>
              </a:rPr>
              <a:t>قرن نوزدهم </a:t>
            </a:r>
            <a:r>
              <a:rPr lang="fa-IR" dirty="0">
                <a:solidFill>
                  <a:schemeClr val="bg1"/>
                </a:solidFill>
                <a:cs typeface="B Nazanin" panose="00000400000000000000" pitchFamily="2" charset="-78"/>
              </a:rPr>
              <a:t>باز می گردد، اما تمایل شهرها به برندسازی بیش از سه دهه قدمت ندارد. تلاش های نخستین تنها به پیشرفت </a:t>
            </a:r>
            <a:r>
              <a:rPr lang="fa-IR" dirty="0" smtClean="0">
                <a:solidFill>
                  <a:schemeClr val="bg1"/>
                </a:solidFill>
                <a:cs typeface="B Nazanin" panose="00000400000000000000" pitchFamily="2" charset="-78"/>
              </a:rPr>
              <a:t>مکان </a:t>
            </a:r>
            <a:r>
              <a:rPr lang="fa-IR" dirty="0">
                <a:solidFill>
                  <a:schemeClr val="bg1"/>
                </a:solidFill>
                <a:cs typeface="B Nazanin" panose="00000400000000000000" pitchFamily="2" charset="-78"/>
              </a:rPr>
              <a:t>تمرکز داشتند. بستری که موجب شد بازاریابی برای اداره کنندگان شهر  اهمیت پیدا کند، توسط موج « </a:t>
            </a:r>
            <a:r>
              <a:rPr lang="fa-IR" b="1" dirty="0">
                <a:solidFill>
                  <a:srgbClr val="C00000"/>
                </a:solidFill>
                <a:cs typeface="B Nazanin" panose="00000400000000000000" pitchFamily="2" charset="-78"/>
              </a:rPr>
              <a:t>شهر کارآفرین</a:t>
            </a:r>
            <a:r>
              <a:rPr lang="fa-IR" dirty="0">
                <a:solidFill>
                  <a:schemeClr val="bg1"/>
                </a:solidFill>
                <a:cs typeface="B Nazanin" panose="00000400000000000000" pitchFamily="2" charset="-78"/>
              </a:rPr>
              <a:t>» ایجاد شد. در اوائل دهه نود میلادی، گرایش های کارآفرینی در حکمروایی شهری برجسته شد. به زعم « </a:t>
            </a:r>
            <a:r>
              <a:rPr lang="fa-IR" dirty="0" smtClean="0">
                <a:solidFill>
                  <a:schemeClr val="bg1"/>
                </a:solidFill>
                <a:cs typeface="B Nazanin" panose="00000400000000000000" pitchFamily="2" charset="-78"/>
              </a:rPr>
              <a:t>گریفیتز </a:t>
            </a:r>
            <a:r>
              <a:rPr lang="fa-IR" dirty="0">
                <a:solidFill>
                  <a:schemeClr val="bg1"/>
                </a:solidFill>
                <a:cs typeface="B Nazanin" panose="00000400000000000000" pitchFamily="2" charset="-78"/>
              </a:rPr>
              <a:t>» ، مکتب کارآفرینی ، (کارآفرینیگرایی ) به مثابه یک سبک حکمروایی شهری، در واکنش شهرها به فروپاشی نظم دموکراتیک اجتماعی «فردیست »  مطرح شد. به طور خلاصه، می توان گفت آنچه در گذار ، سیاست های شهری روی داده این است که خط مشی های شهری توسط کنش های شهر-دولت هدایت نمی شود، بلکه در رویکرد کارآفرینی گرایی، شهرها همچون کسب و کار اداره می شوند و فعالیت هایی نظیر ریسک پذیری، ابتکار و نوآوری، تبلیغ و ایجاد انگیزه مالی که زمانی در حوزه کسب و کار شناخته می شدند، </a:t>
            </a:r>
            <a:endParaRPr lang="en-US" dirty="0">
              <a:solidFill>
                <a:schemeClr val="bg1"/>
              </a:solidFill>
              <a:cs typeface="B Nazanin" panose="00000400000000000000" pitchFamily="2" charset="-78"/>
            </a:endParaRPr>
          </a:p>
        </p:txBody>
      </p:sp>
      <p:sp>
        <p:nvSpPr>
          <p:cNvPr id="6" name="TextBox 5"/>
          <p:cNvSpPr txBox="1"/>
          <p:nvPr/>
        </p:nvSpPr>
        <p:spPr>
          <a:xfrm>
            <a:off x="6858000" y="620688"/>
            <a:ext cx="1981200" cy="307777"/>
          </a:xfrm>
          <a:prstGeom prst="rect">
            <a:avLst/>
          </a:prstGeom>
          <a:noFill/>
        </p:spPr>
        <p:txBody>
          <a:bodyPr wrap="square" rtlCol="0">
            <a:spAutoFit/>
          </a:bodyPr>
          <a:lstStyle/>
          <a:p>
            <a:pPr algn="r" rtl="1"/>
            <a:r>
              <a:rPr lang="fa-IR" sz="1400" b="1" dirty="0">
                <a:solidFill>
                  <a:schemeClr val="bg1"/>
                </a:solidFill>
                <a:latin typeface="Andalus" panose="02020603050405020304" pitchFamily="18" charset="-78"/>
                <a:cs typeface="Andalus" panose="02020603050405020304" pitchFamily="18" charset="-78"/>
              </a:rPr>
              <a:t>سیر تاريخی مطالعات برند شهر</a:t>
            </a:r>
            <a:endParaRPr lang="en-US"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036905318"/>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8</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416320"/>
          </a:xfrm>
          <a:prstGeom prst="rect">
            <a:avLst/>
          </a:prstGeom>
          <a:noFill/>
        </p:spPr>
        <p:txBody>
          <a:bodyPr wrap="square" rtlCol="0">
            <a:spAutoFit/>
          </a:bodyPr>
          <a:lstStyle/>
          <a:p>
            <a:pPr algn="just" rtl="1">
              <a:lnSpc>
                <a:spcPct val="150000"/>
              </a:lnSpc>
            </a:pPr>
            <a:r>
              <a:rPr lang="fa-IR" dirty="0">
                <a:solidFill>
                  <a:schemeClr val="bg1"/>
                </a:solidFill>
                <a:cs typeface="B Nazanin" panose="00000400000000000000" pitchFamily="2" charset="-78"/>
              </a:rPr>
              <a:t>در حکمروایی محلی نیز نفوذ کرده اند. به کارگیری بازاریابی، پیامدِ طبیعیِ حکمرواییِ کارآفرینانه است. این تجربه به همراه توسعه رشته بازاریابی، که منجر به ظهور بازاریابی اجتماعی   و غیرانتفاعی شد، بستر ارائه تئوری بازاریابی مکان رافراهم نمود. </a:t>
            </a:r>
            <a:r>
              <a:rPr lang="fa-IR" dirty="0" smtClean="0">
                <a:solidFill>
                  <a:schemeClr val="bg1"/>
                </a:solidFill>
                <a:cs typeface="B Nazanin" panose="00000400000000000000" pitchFamily="2" charset="-78"/>
              </a:rPr>
              <a:t>در </a:t>
            </a:r>
            <a:r>
              <a:rPr lang="fa-IR" dirty="0">
                <a:solidFill>
                  <a:schemeClr val="bg1"/>
                </a:solidFill>
                <a:cs typeface="B Nazanin" panose="00000400000000000000" pitchFamily="2" charset="-78"/>
              </a:rPr>
              <a:t>عمل آنچه در مرحله نخستین اجرا می شد فعالیت هایی بود که صرفاً جنبه بهبود و پیشرفت مکان را داشت که برای مثال می توان از جذب ساکنان جدید برای سکونت گاه های تازه تاسیس نام برد. مرحله بعدی ایجاد آمیخته بازاریابی شهری  بود که افزون بر تبلیغات شامل سازمان دهی و انگیزه های مالی بود و همچون توسعه محصول </a:t>
            </a:r>
            <a:r>
              <a:rPr lang="fa-IR" dirty="0" smtClean="0">
                <a:solidFill>
                  <a:schemeClr val="bg1"/>
                </a:solidFill>
                <a:cs typeface="B Nazanin" panose="00000400000000000000" pitchFamily="2" charset="-78"/>
              </a:rPr>
              <a:t>شاخصه </a:t>
            </a:r>
            <a:r>
              <a:rPr lang="fa-IR" dirty="0">
                <a:solidFill>
                  <a:schemeClr val="bg1"/>
                </a:solidFill>
                <a:cs typeface="B Nazanin" panose="00000400000000000000" pitchFamily="2" charset="-78"/>
              </a:rPr>
              <a:t>ای عملکردی و فضایی شهر به منظور بازاریابی شهر در نظر گرفته می </a:t>
            </a:r>
            <a:r>
              <a:rPr lang="fa-IR" dirty="0" smtClean="0">
                <a:solidFill>
                  <a:schemeClr val="bg1"/>
                </a:solidFill>
                <a:cs typeface="B Nazanin" panose="00000400000000000000" pitchFamily="2" charset="-78"/>
              </a:rPr>
              <a:t>شد. </a:t>
            </a:r>
            <a:r>
              <a:rPr lang="fa-IR" dirty="0">
                <a:solidFill>
                  <a:schemeClr val="bg1"/>
                </a:solidFill>
                <a:cs typeface="B Nazanin" panose="00000400000000000000" pitchFamily="2" charset="-78"/>
              </a:rPr>
              <a:t>(</a:t>
            </a:r>
            <a:r>
              <a:rPr lang="en-US" dirty="0" err="1">
                <a:solidFill>
                  <a:schemeClr val="bg1"/>
                </a:solidFill>
                <a:cs typeface="B Nazanin" panose="00000400000000000000" pitchFamily="2" charset="-78"/>
              </a:rPr>
              <a:t>Kavaratzis</a:t>
            </a:r>
            <a:r>
              <a:rPr lang="en-US" dirty="0">
                <a:solidFill>
                  <a:schemeClr val="bg1"/>
                </a:solidFill>
                <a:cs typeface="B Nazanin" panose="00000400000000000000" pitchFamily="2" charset="-78"/>
              </a:rPr>
              <a:t> 2008: 6-8) </a:t>
            </a:r>
          </a:p>
        </p:txBody>
      </p:sp>
      <p:sp>
        <p:nvSpPr>
          <p:cNvPr id="6" name="TextBox 5"/>
          <p:cNvSpPr txBox="1"/>
          <p:nvPr/>
        </p:nvSpPr>
        <p:spPr>
          <a:xfrm>
            <a:off x="6858000" y="620688"/>
            <a:ext cx="1981200" cy="307777"/>
          </a:xfrm>
          <a:prstGeom prst="rect">
            <a:avLst/>
          </a:prstGeom>
          <a:noFill/>
        </p:spPr>
        <p:txBody>
          <a:bodyPr wrap="square" rtlCol="0">
            <a:spAutoFit/>
          </a:bodyPr>
          <a:lstStyle/>
          <a:p>
            <a:pPr algn="r" rtl="1"/>
            <a:endParaRPr lang="en-US"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118473345"/>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9</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60000"/>
              <a:lumOff val="4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212692"/>
          </a:xfrm>
          <a:prstGeom prst="rect">
            <a:avLst/>
          </a:prstGeom>
          <a:noFill/>
        </p:spPr>
        <p:txBody>
          <a:bodyPr wrap="square" rtlCol="0">
            <a:spAutoFit/>
          </a:bodyPr>
          <a:lstStyle/>
          <a:p>
            <a:pPr algn="just" rtl="1">
              <a:lnSpc>
                <a:spcPct val="150000"/>
              </a:lnSpc>
            </a:pPr>
            <a:r>
              <a:rPr lang="fa-IR" dirty="0">
                <a:solidFill>
                  <a:schemeClr val="bg1"/>
                </a:solidFill>
                <a:cs typeface="B Nazanin" panose="00000400000000000000" pitchFamily="2" charset="-78"/>
              </a:rPr>
              <a:t>در کشور ایران پیشینه توجه به مفهوم برند شهر به سال 1387 برمی گردد زمانی که مرکز مطالعات شهرداری تهران نشستی را با این موضوع برگزار نمود. پس از آن، تلاش نظام یافته ای  در سطح نهادهای اداره کننده شهری در این خصوص انجام نشده است. در سال 1391 نشست دیگری در مرکز مطالعات شهرداری تهران با موضوع برند شهر انجام شد ( تاریخ دسترسی 1/5/1391،   = </a:t>
            </a:r>
            <a:r>
              <a:rPr lang="en-US" dirty="0">
                <a:solidFill>
                  <a:schemeClr val="bg1"/>
                </a:solidFill>
                <a:cs typeface="B Nazanin" panose="00000400000000000000" pitchFamily="2" charset="-78"/>
              </a:rPr>
              <a:t>http://rpc.tehran.ir/default.aspx?tabid310 </a:t>
            </a:r>
            <a:r>
              <a:rPr lang="en-US" dirty="0" err="1">
                <a:solidFill>
                  <a:schemeClr val="bg1"/>
                </a:solidFill>
                <a:cs typeface="B Nazanin" panose="00000400000000000000" pitchFamily="2" charset="-78"/>
              </a:rPr>
              <a:t>ArticleId</a:t>
            </a:r>
            <a:r>
              <a:rPr lang="en-US" dirty="0">
                <a:solidFill>
                  <a:schemeClr val="bg1"/>
                </a:solidFill>
                <a:cs typeface="B Nazanin" panose="00000400000000000000" pitchFamily="2" charset="-78"/>
              </a:rPr>
              <a:t>&amp; = 5819) </a:t>
            </a:r>
            <a:r>
              <a:rPr lang="fa-IR" dirty="0">
                <a:solidFill>
                  <a:schemeClr val="bg1"/>
                </a:solidFill>
                <a:cs typeface="B Nazanin" panose="00000400000000000000" pitchFamily="2" charset="-78"/>
              </a:rPr>
              <a:t>تنها دو مطالعه دانشگاهی با موضوع برند شهر در ایران انجام شده است. نخستین پایان نامه در دانشگاه علامه طباطبائی با عنوان " زمینه یابی برند شهری برای کلانشهر تهران" در سال 1388 توسط آقای محسن حاجی کریمی در سطح کارشناسی ارشد انجام شده و دومین پایان نامه نیز در سطح کارشناسی ارشد توسط خانم شراره اخوان ثلاث باعنوان " امکان سنجی ایجاد برند شهری: مطالعه موردی منطقه 12 شهری تهران" در سال 1389 در دانشگاه تهران انجام شده است.</a:t>
            </a:r>
            <a:endParaRPr lang="en-US" dirty="0">
              <a:solidFill>
                <a:schemeClr val="bg1"/>
              </a:solidFill>
              <a:cs typeface="B Nazanin" panose="00000400000000000000" pitchFamily="2" charset="-78"/>
            </a:endParaRPr>
          </a:p>
        </p:txBody>
      </p:sp>
      <p:sp>
        <p:nvSpPr>
          <p:cNvPr id="6" name="TextBox 5"/>
          <p:cNvSpPr txBox="1"/>
          <p:nvPr/>
        </p:nvSpPr>
        <p:spPr>
          <a:xfrm>
            <a:off x="6858000" y="620688"/>
            <a:ext cx="1981200" cy="307777"/>
          </a:xfrm>
          <a:prstGeom prst="rect">
            <a:avLst/>
          </a:prstGeom>
          <a:noFill/>
        </p:spPr>
        <p:txBody>
          <a:bodyPr wrap="square" rtlCol="0">
            <a:spAutoFit/>
          </a:bodyPr>
          <a:lstStyle/>
          <a:p>
            <a:pPr algn="r" rtl="1"/>
            <a:endParaRPr lang="en-US"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726294193"/>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10</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5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000821"/>
          </a:xfrm>
          <a:prstGeom prst="rect">
            <a:avLst/>
          </a:prstGeom>
          <a:noFill/>
        </p:spPr>
        <p:txBody>
          <a:bodyPr wrap="square" rtlCol="0">
            <a:spAutoFit/>
          </a:bodyPr>
          <a:lstStyle/>
          <a:p>
            <a:pPr algn="just" rtl="1">
              <a:lnSpc>
                <a:spcPct val="150000"/>
              </a:lnSpc>
            </a:pPr>
            <a:r>
              <a:rPr lang="fa-IR" b="1" dirty="0" smtClean="0">
                <a:solidFill>
                  <a:schemeClr val="bg1"/>
                </a:solidFill>
                <a:cs typeface="B Nazanin" panose="00000400000000000000" pitchFamily="2" charset="-78"/>
              </a:rPr>
              <a:t>چکیده مباحث میزگرد « برند شهری تهران»:</a:t>
            </a:r>
          </a:p>
          <a:p>
            <a:pPr algn="just" rtl="1">
              <a:lnSpc>
                <a:spcPct val="150000"/>
              </a:lnSpc>
            </a:pPr>
            <a:r>
              <a:rPr lang="fa-IR" b="1" dirty="0">
                <a:solidFill>
                  <a:schemeClr val="bg1"/>
                </a:solidFill>
                <a:cs typeface="B Nazanin" panose="00000400000000000000" pitchFamily="2" charset="-78"/>
              </a:rPr>
              <a:t> دکتر رها </a:t>
            </a:r>
            <a:r>
              <a:rPr lang="fa-IR" b="1" dirty="0" smtClean="0">
                <a:solidFill>
                  <a:schemeClr val="bg1"/>
                </a:solidFill>
                <a:cs typeface="B Nazanin" panose="00000400000000000000" pitchFamily="2" charset="-78"/>
              </a:rPr>
              <a:t>خرازی؛ </a:t>
            </a:r>
            <a:r>
              <a:rPr lang="fa-IR" b="1" dirty="0">
                <a:solidFill>
                  <a:schemeClr val="bg1"/>
                </a:solidFill>
                <a:cs typeface="B Nazanin" panose="00000400000000000000" pitchFamily="2" charset="-78"/>
              </a:rPr>
              <a:t>سنبل ها هیچ موقع برند یک شهر نیستند. برند شهری در واقع گفتمانی است که یک شهر در اذهان بیرون از شهر تهران برای خود می سازد.  ما به دنبال آن نوع گفتمان برای شهر تهران هستیم که ممکن است از لابلای مفاهیم فرهنگی و نرم افزاری تهران و تهرانی ها بیرون بیاید، یا ممکن است از بافت تاریخی-معماری به وجود بیاید و حتی ممکن است از تلفیق مواردی چند بوجود بیاید و ترکیبی باشد. بنابراین سمبلهایی نظیر برج آزادی یا برج میلاد تهران، برند تهران محسوب نمی شوند.</a:t>
            </a:r>
            <a:endParaRPr lang="en-US" b="1" dirty="0">
              <a:solidFill>
                <a:schemeClr val="bg1"/>
              </a:solidFill>
              <a:cs typeface="B Nazanin" panose="00000400000000000000" pitchFamily="2" charset="-78"/>
            </a:endParaRPr>
          </a:p>
        </p:txBody>
      </p:sp>
      <p:sp>
        <p:nvSpPr>
          <p:cNvPr id="6" name="TextBox 5"/>
          <p:cNvSpPr txBox="1"/>
          <p:nvPr/>
        </p:nvSpPr>
        <p:spPr>
          <a:xfrm>
            <a:off x="6858000" y="620688"/>
            <a:ext cx="1981200" cy="307777"/>
          </a:xfrm>
          <a:prstGeom prst="rect">
            <a:avLst/>
          </a:prstGeom>
          <a:noFill/>
        </p:spPr>
        <p:txBody>
          <a:bodyPr wrap="square" rtlCol="0">
            <a:spAutoFit/>
          </a:bodyPr>
          <a:lstStyle/>
          <a:p>
            <a:pPr algn="r" rtl="1"/>
            <a:r>
              <a:rPr lang="fa-IR" sz="1400" b="1" dirty="0" smtClean="0">
                <a:solidFill>
                  <a:schemeClr val="bg1"/>
                </a:solidFill>
                <a:latin typeface="Andalus" panose="02020603050405020304" pitchFamily="18" charset="-78"/>
                <a:cs typeface="Andalus" panose="02020603050405020304" pitchFamily="18" charset="-78"/>
              </a:rPr>
              <a:t>میزگرذ مباحث برند شهری</a:t>
            </a:r>
            <a:endParaRPr lang="en-US"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784241185"/>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11</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893647"/>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دکتر سید محمد بهشتی افزود؛ سخن از «برند شهری» در واقع بحث در مورد «</a:t>
            </a:r>
            <a:r>
              <a:rPr lang="fa-IR" sz="1600" b="1" dirty="0">
                <a:solidFill>
                  <a:srgbClr val="FF0000"/>
                </a:solidFill>
                <a:cs typeface="B Nazanin" panose="00000400000000000000" pitchFamily="2" charset="-78"/>
              </a:rPr>
              <a:t>ارزشهای پایدار آن شهر</a:t>
            </a:r>
            <a:r>
              <a:rPr lang="fa-IR" sz="1600" b="1" dirty="0">
                <a:solidFill>
                  <a:schemeClr val="bg1"/>
                </a:solidFill>
                <a:cs typeface="B Nazanin" panose="00000400000000000000" pitchFamily="2" charset="-78"/>
              </a:rPr>
              <a:t>» است. شهرهایی داری برندهای مشخص و قابل هستند که ارزشهای آنها در دورانهای مختلف پایدار مانده باشد. چون همه ما متولد دوران ناپایداری شهر تهران هستیم و دوران بسیار طولانی ناپایداری را طی کرده ایم، لذا تقریباً تصور و ادراک ما از شهر تهران با امور ناپایدار این شهراز جمله ترافیک سنگین،ساخت و ساز پریشان و آشفته آن و نسبت به موارد مشابه این ناپایداری ها شکل گرفته است. </a:t>
            </a:r>
          </a:p>
          <a:p>
            <a:pPr algn="just" rtl="1">
              <a:lnSpc>
                <a:spcPct val="150000"/>
              </a:lnSpc>
            </a:pPr>
            <a:r>
              <a:rPr lang="fa-IR" sz="1600" b="1" dirty="0">
                <a:solidFill>
                  <a:schemeClr val="bg1"/>
                </a:solidFill>
                <a:cs typeface="B Nazanin" panose="00000400000000000000" pitchFamily="2" charset="-78"/>
              </a:rPr>
              <a:t>استفاده ای که یک کالا از داشتن برند مخصوص خود می کند بسیار بیشتر از هزینه ای است که برای ساخت آن صرف می شود. برند یک امر پایدار است.. تفاوت زیادی است بین دست فروشی که یک روز بر سر گذر کالایی را به شما می فروشد و مغازه داری که بطور </a:t>
            </a:r>
            <a:r>
              <a:rPr lang="fa-IR" sz="1600" b="1" dirty="0" smtClean="0">
                <a:solidFill>
                  <a:schemeClr val="bg1"/>
                </a:solidFill>
                <a:cs typeface="B Nazanin" panose="00000400000000000000" pitchFamily="2" charset="-78"/>
              </a:rPr>
              <a:t>پ</a:t>
            </a:r>
            <a:r>
              <a:rPr lang="fa-IR" sz="1600" b="1" dirty="0">
                <a:solidFill>
                  <a:schemeClr val="bg1"/>
                </a:solidFill>
                <a:cs typeface="B Nazanin" panose="00000400000000000000" pitchFamily="2" charset="-78"/>
              </a:rPr>
              <a:t>ا</a:t>
            </a:r>
            <a:r>
              <a:rPr lang="fa-IR" sz="1600" b="1" dirty="0" smtClean="0">
                <a:solidFill>
                  <a:schemeClr val="bg1"/>
                </a:solidFill>
                <a:cs typeface="B Nazanin" panose="00000400000000000000" pitchFamily="2" charset="-78"/>
              </a:rPr>
              <a:t>یدار </a:t>
            </a:r>
            <a:r>
              <a:rPr lang="fa-IR" sz="1600" b="1" dirty="0">
                <a:solidFill>
                  <a:schemeClr val="bg1"/>
                </a:solidFill>
                <a:cs typeface="B Nazanin" panose="00000400000000000000" pitchFamily="2" charset="-78"/>
              </a:rPr>
              <a:t>و مستمر کالایی را به مشتریان عرضه می کند. مغازه داری که کالایی را به شما می فروشد به خاطر این که هر روز باید به صورت پایدار در آنجا فعالیت و کار کند ناگزیر است که اصولی را رعایت کند. در صورتی که این امر در مورد دست فروش صادق نیست. هر قدر پایداری شدت و ظهور بیشتری در یک کالا پیدا کند تکیه گاه محکم تری برای مصرف کننده آن کالا می شود. در مورد شهر ها هم چنین است.</a:t>
            </a:r>
          </a:p>
        </p:txBody>
      </p:sp>
    </p:spTree>
    <p:extLst>
      <p:ext uri="{BB962C8B-B14F-4D97-AF65-F5344CB8AC3E}">
        <p14:creationId xmlns:p14="http://schemas.microsoft.com/office/powerpoint/2010/main" val="2930465420"/>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12</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60000"/>
              <a:lumOff val="4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416320"/>
          </a:xfrm>
          <a:prstGeom prst="rect">
            <a:avLst/>
          </a:prstGeom>
          <a:noFill/>
        </p:spPr>
        <p:txBody>
          <a:bodyPr wrap="square" rtlCol="0">
            <a:spAutoFit/>
          </a:bodyPr>
          <a:lstStyle/>
          <a:p>
            <a:pPr algn="just" rtl="1">
              <a:lnSpc>
                <a:spcPct val="150000"/>
              </a:lnSpc>
            </a:pPr>
            <a:r>
              <a:rPr lang="fa-IR" b="1" dirty="0">
                <a:solidFill>
                  <a:schemeClr val="bg1"/>
                </a:solidFill>
                <a:cs typeface="B Nazanin" panose="00000400000000000000" pitchFamily="2" charset="-78"/>
              </a:rPr>
              <a:t>البته ویژگی های پایدار ممکن است </a:t>
            </a:r>
            <a:r>
              <a:rPr lang="fa-IR" b="1" u="sng" dirty="0">
                <a:solidFill>
                  <a:srgbClr val="FF0000"/>
                </a:solidFill>
                <a:cs typeface="B Nazanin" panose="00000400000000000000" pitchFamily="2" charset="-78"/>
              </a:rPr>
              <a:t>ذاتی و دیرپا و یا اعتباری و ساختگی </a:t>
            </a:r>
            <a:r>
              <a:rPr lang="fa-IR" b="1" dirty="0">
                <a:solidFill>
                  <a:schemeClr val="bg1"/>
                </a:solidFill>
                <a:cs typeface="B Nazanin" panose="00000400000000000000" pitchFamily="2" charset="-78"/>
              </a:rPr>
              <a:t>باشند. شهرهای جدیدی در دنیا هستند که عمر خیلی طولانی ندارند و اتفاقاً تعدادشان هم زیاد است. این شهر ها که عمر طولانی و ارزشهای پایداری ندارند، ارزشهای اعتباری برای خود دست و پا می کنند. برای این که بگویند ما چیزهای پایداری هم داریم و به آن </a:t>
            </a:r>
            <a:r>
              <a:rPr lang="fa-IR" b="1" dirty="0" smtClean="0">
                <a:solidFill>
                  <a:schemeClr val="bg1"/>
                </a:solidFill>
                <a:cs typeface="B Nazanin" panose="00000400000000000000" pitchFamily="2" charset="-78"/>
              </a:rPr>
              <a:t>پایبند </a:t>
            </a:r>
            <a:r>
              <a:rPr lang="fa-IR" b="1" dirty="0">
                <a:solidFill>
                  <a:schemeClr val="bg1"/>
                </a:solidFill>
                <a:cs typeface="B Nazanin" panose="00000400000000000000" pitchFamily="2" charset="-78"/>
              </a:rPr>
              <a:t>می شوند.</a:t>
            </a:r>
          </a:p>
          <a:p>
            <a:pPr algn="just" rtl="1">
              <a:lnSpc>
                <a:spcPct val="150000"/>
              </a:lnSpc>
            </a:pPr>
            <a:r>
              <a:rPr lang="fa-IR" b="1" dirty="0">
                <a:solidFill>
                  <a:schemeClr val="bg1"/>
                </a:solidFill>
                <a:cs typeface="B Nazanin" panose="00000400000000000000" pitchFamily="2" charset="-78"/>
              </a:rPr>
              <a:t>شهرها ویژگی هایی دارند که بالذات پایدارند. از آنجا که از یک تاریخ طولانی برخوردارند، از آن جهت که یک تبار مشخص و روشن دارند. از آن جهت که یک واقعیت خارجی دارند و ساخته و پرداخته ذهن نیستند. طبعاً در مورد چیزهایی شبیه به این اگر صحبت از برند می شود صحبت از ارزشهای پایداری می شود که در مورد آن موضوع وجود دارد.</a:t>
            </a:r>
          </a:p>
        </p:txBody>
      </p:sp>
    </p:spTree>
    <p:extLst>
      <p:ext uri="{BB962C8B-B14F-4D97-AF65-F5344CB8AC3E}">
        <p14:creationId xmlns:p14="http://schemas.microsoft.com/office/powerpoint/2010/main" val="3538981774"/>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13</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40000"/>
              <a:lumOff val="6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154984"/>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آقای دکتر امیر </a:t>
            </a:r>
            <a:r>
              <a:rPr lang="fa-IR" sz="1600" b="1" dirty="0" smtClean="0">
                <a:solidFill>
                  <a:schemeClr val="bg1"/>
                </a:solidFill>
                <a:cs typeface="B Nazanin" panose="00000400000000000000" pitchFamily="2" charset="-78"/>
              </a:rPr>
              <a:t>شاهی :براساس </a:t>
            </a:r>
            <a:r>
              <a:rPr lang="fa-IR" sz="1600" b="1" dirty="0">
                <a:solidFill>
                  <a:schemeClr val="bg1"/>
                </a:solidFill>
                <a:cs typeface="B Nazanin" panose="00000400000000000000" pitchFamily="2" charset="-78"/>
              </a:rPr>
              <a:t>تعاریف کارشناسان، یک برندبه نبوغ، ایمان و پشتکار نیاز دارد. کالا آن چیزی است که ما در یک کارخانه تولید می کنیم اما برند آن چیزی است که مشتری آن را می خرد. کالا ممکن است از سوی یک رقیب تقلید بشود اما برند یک شهر یک برند منحصر بفرد است و تقلید نمی شود، چرا که </a:t>
            </a:r>
            <a:r>
              <a:rPr lang="fa-IR" sz="1600" b="1" dirty="0">
                <a:solidFill>
                  <a:srgbClr val="FF0000"/>
                </a:solidFill>
                <a:cs typeface="B Nazanin" panose="00000400000000000000" pitchFamily="2" charset="-78"/>
              </a:rPr>
              <a:t>حقوق مالکیت </a:t>
            </a:r>
            <a:r>
              <a:rPr lang="fa-IR" sz="1600" b="1" dirty="0">
                <a:solidFill>
                  <a:schemeClr val="bg1"/>
                </a:solidFill>
                <a:cs typeface="B Nazanin" panose="00000400000000000000" pitchFamily="2" charset="-78"/>
              </a:rPr>
              <a:t>در آن وجود دارد. یک کالا خیلی زود از رده خارج می شود ولی یک برند موفق </a:t>
            </a:r>
            <a:r>
              <a:rPr lang="fa-IR" sz="1600" b="1" dirty="0">
                <a:solidFill>
                  <a:srgbClr val="FF0000"/>
                </a:solidFill>
                <a:cs typeface="B Nazanin" panose="00000400000000000000" pitchFamily="2" charset="-78"/>
              </a:rPr>
              <a:t>پایدار</a:t>
            </a:r>
            <a:r>
              <a:rPr lang="fa-IR" sz="1600" b="1" dirty="0">
                <a:solidFill>
                  <a:schemeClr val="bg1"/>
                </a:solidFill>
                <a:cs typeface="B Nazanin" panose="00000400000000000000" pitchFamily="2" charset="-78"/>
              </a:rPr>
              <a:t> است و برای سالهای طولانی پایدار باقی می ماند. لذا آن شرکت هایی که در عرصه رقابت و ایجاد ثروت موفق هستند که بتوانند برند بسازند. همین مساله برند سازی است که باعث</a:t>
            </a:r>
            <a:r>
              <a:rPr lang="fa-IR" sz="1600" b="1" u="sng" dirty="0">
                <a:solidFill>
                  <a:srgbClr val="FF0000"/>
                </a:solidFill>
                <a:cs typeface="B Nazanin" panose="00000400000000000000" pitchFamily="2" charset="-78"/>
              </a:rPr>
              <a:t> ایجاد ثروت و نه افزایش تولید می شود. </a:t>
            </a:r>
          </a:p>
          <a:p>
            <a:pPr algn="just" rtl="1">
              <a:lnSpc>
                <a:spcPct val="150000"/>
              </a:lnSpc>
            </a:pPr>
            <a:r>
              <a:rPr lang="fa-IR" sz="1600" b="1" dirty="0">
                <a:solidFill>
                  <a:schemeClr val="bg1"/>
                </a:solidFill>
                <a:cs typeface="B Nazanin" panose="00000400000000000000" pitchFamily="2" charset="-78"/>
              </a:rPr>
              <a:t>در مورد تهران و شهرها برند از سابق وجود دارد. وظیفه ما این نیست که اسم تهران را عوض بکنبم چرا که این مساله با توجه به سوابق تاریخی که بر این شهر گذشته است،مساله منطقی نیست. ما می خواهیم تصویر شهر تهران را برای بخش های مختلف مردمی که در این کره خاکی زندگی می کنند تغییر دهیم و یک تصویر در راستای اهداف استراتژیک شهر ایجاد کنیم. </a:t>
            </a:r>
          </a:p>
        </p:txBody>
      </p:sp>
    </p:spTree>
    <p:extLst>
      <p:ext uri="{BB962C8B-B14F-4D97-AF65-F5344CB8AC3E}">
        <p14:creationId xmlns:p14="http://schemas.microsoft.com/office/powerpoint/2010/main" val="3644804958"/>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14</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20000"/>
              <a:lumOff val="8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385542"/>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دکتر ناصر تکمیل </a:t>
            </a:r>
            <a:r>
              <a:rPr lang="fa-IR" sz="1600" b="1" dirty="0" smtClean="0">
                <a:solidFill>
                  <a:schemeClr val="bg1"/>
                </a:solidFill>
                <a:cs typeface="B Nazanin" panose="00000400000000000000" pitchFamily="2" charset="-78"/>
              </a:rPr>
              <a:t>همایون :برند </a:t>
            </a:r>
            <a:r>
              <a:rPr lang="fa-IR" sz="1600" b="1" dirty="0">
                <a:solidFill>
                  <a:schemeClr val="bg1"/>
                </a:solidFill>
                <a:cs typeface="B Nazanin" panose="00000400000000000000" pitchFamily="2" charset="-78"/>
              </a:rPr>
              <a:t>شهرهای مختلف همواره در حال تحولند. تحولات تاریخی در تحول برند شهرها نقشی اساسی داشته اند. در عین حال، هیچ شهری در ایران بدون برند نبوده است. در طی تاریخ همیشه شهرها برای خود برند  داشته اند و لی برند امروزی نبوده بلکه برند تاریخی بوده است. در کتب تاریخی ما وقتی در مورد شهرها صحبت می شود، بلافاصله برند آن شهر هم ذکر می شود.</a:t>
            </a:r>
          </a:p>
          <a:p>
            <a:pPr algn="just" rtl="1">
              <a:lnSpc>
                <a:spcPct val="150000"/>
              </a:lnSpc>
            </a:pPr>
            <a:r>
              <a:rPr lang="fa-IR" sz="1600" b="1" dirty="0">
                <a:solidFill>
                  <a:schemeClr val="bg1"/>
                </a:solidFill>
                <a:cs typeface="B Nazanin" panose="00000400000000000000" pitchFamily="2" charset="-78"/>
              </a:rPr>
              <a:t>برند های شهری، لزوماً </a:t>
            </a:r>
            <a:r>
              <a:rPr lang="fa-IR" sz="1600" b="1" dirty="0" smtClean="0">
                <a:solidFill>
                  <a:schemeClr val="bg1"/>
                </a:solidFill>
                <a:cs typeface="B Nazanin" panose="00000400000000000000" pitchFamily="2" charset="-78"/>
              </a:rPr>
              <a:t>مانند </a:t>
            </a:r>
            <a:r>
              <a:rPr lang="fa-IR" sz="1600" b="1" dirty="0">
                <a:solidFill>
                  <a:schemeClr val="bg1"/>
                </a:solidFill>
                <a:cs typeface="B Nazanin" panose="00000400000000000000" pitchFamily="2" charset="-78"/>
              </a:rPr>
              <a:t>هر امر دیگر، در حال تحول هستند. اگر برند تهران در دوران شاه طهماسب را در نظر بگیرید برای خودش خیلی مفهوم داشت که گفته می شود باید در آن نماز جمعه خواند و این شکلی از برند است. تهران ناصری برای خودش یک نوع برند داشت، بویژه این که شکل و شمایلی پیدا کرد که غربی ها هم بتوانند بیایند و در این شهر زندگی کنند و ببینند چه برنامه هایی برای سفارت خانه ها، گردشگاهها و مدارسشان و حتی کلیساها و اینها می توانند در اینجا پیاده بکنند؟</a:t>
            </a:r>
          </a:p>
        </p:txBody>
      </p:sp>
    </p:spTree>
    <p:extLst>
      <p:ext uri="{BB962C8B-B14F-4D97-AF65-F5344CB8AC3E}">
        <p14:creationId xmlns:p14="http://schemas.microsoft.com/office/powerpoint/2010/main" val="1017217321"/>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98158"/>
            <a:ext cx="1828800" cy="523220"/>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28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15</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1908215"/>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دکتر ماهر در ادامه بحث نشست اظهار داشت؛ نگاه اکثر برنامه ریزان شهری امروزی و خصوصاً در مدیریت شهری این است که شهرها موجودات زنده ای همانند انسانها هستند و همانطور که انسانها اگر یک شخصیت واحد نداشته باشند و خود را متمایز از بقیه انسانها نکنند، حالت چند شخصیتی، بیمارگونه و متفرق پیدا می </a:t>
            </a:r>
            <a:r>
              <a:rPr lang="fa-IR" sz="1600" b="1" dirty="0" smtClean="0">
                <a:solidFill>
                  <a:schemeClr val="bg1"/>
                </a:solidFill>
                <a:cs typeface="B Nazanin" panose="00000400000000000000" pitchFamily="2" charset="-78"/>
              </a:rPr>
              <a:t>کند.، </a:t>
            </a:r>
            <a:r>
              <a:rPr lang="fa-IR" sz="1600" b="1" dirty="0">
                <a:solidFill>
                  <a:schemeClr val="bg1"/>
                </a:solidFill>
                <a:cs typeface="B Nazanin" panose="00000400000000000000" pitchFamily="2" charset="-78"/>
              </a:rPr>
              <a:t>شهرها نیز در صورت عدم ظهور و معرفی این شخصیت واحد در عرصه جهانی ویژگی های مطلوبیت، بهره وری و رقابت پذیری خود را از دست می دهند.</a:t>
            </a:r>
          </a:p>
        </p:txBody>
      </p:sp>
    </p:spTree>
    <p:extLst>
      <p:ext uri="{BB962C8B-B14F-4D97-AF65-F5344CB8AC3E}">
        <p14:creationId xmlns:p14="http://schemas.microsoft.com/office/powerpoint/2010/main" val="2242642151"/>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590490"/>
            <a:ext cx="1828800" cy="338554"/>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r>
              <a:rPr lang="fa-IR" sz="1600" dirty="0" smtClean="0">
                <a:solidFill>
                  <a:schemeClr val="bg1"/>
                </a:solidFill>
                <a:latin typeface="Andalus" panose="02020603050405020304" pitchFamily="18" charset="-78"/>
                <a:cs typeface="Andalus" panose="02020603050405020304" pitchFamily="18" charset="-78"/>
              </a:rPr>
              <a:t>گزاره </a:t>
            </a:r>
            <a:r>
              <a:rPr lang="fa-IR" sz="1600" dirty="0">
                <a:solidFill>
                  <a:schemeClr val="bg1"/>
                </a:solidFill>
                <a:latin typeface="Andalus" panose="02020603050405020304" pitchFamily="18" charset="-78"/>
                <a:cs typeface="Andalus" panose="02020603050405020304" pitchFamily="18" charset="-78"/>
              </a:rPr>
              <a:t>علمی و </a:t>
            </a:r>
            <a:r>
              <a:rPr lang="fa-IR" sz="1600" dirty="0" smtClean="0">
                <a:solidFill>
                  <a:schemeClr val="bg1"/>
                </a:solidFill>
                <a:latin typeface="Andalus" panose="02020603050405020304" pitchFamily="18" charset="-78"/>
                <a:cs typeface="Andalus" panose="02020603050405020304" pitchFamily="18" charset="-78"/>
              </a:rPr>
              <a:t> کاربردی</a:t>
            </a:r>
            <a:endParaRPr lang="en-US" sz="16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16</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5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154984"/>
          </a:xfrm>
          <a:prstGeom prst="rect">
            <a:avLst/>
          </a:prstGeom>
          <a:noFill/>
        </p:spPr>
        <p:txBody>
          <a:bodyPr wrap="square" rtlCol="0">
            <a:spAutoFit/>
          </a:bodyPr>
          <a:lstStyle/>
          <a:p>
            <a:pPr algn="just" rtl="1">
              <a:lnSpc>
                <a:spcPct val="150000"/>
              </a:lnSpc>
            </a:pPr>
            <a:r>
              <a:rPr lang="fa-IR" sz="1600" b="1" dirty="0" smtClean="0">
                <a:solidFill>
                  <a:schemeClr val="bg1"/>
                </a:solidFill>
                <a:cs typeface="B Nazanin" panose="00000400000000000000" pitchFamily="2" charset="-78"/>
              </a:rPr>
              <a:t>گزاره </a:t>
            </a:r>
            <a:r>
              <a:rPr lang="fa-IR" sz="1600" b="1" dirty="0">
                <a:solidFill>
                  <a:schemeClr val="bg1"/>
                </a:solidFill>
                <a:cs typeface="B Nazanin" panose="00000400000000000000" pitchFamily="2" charset="-78"/>
              </a:rPr>
              <a:t>علمی و </a:t>
            </a:r>
            <a:r>
              <a:rPr lang="fa-IR" sz="1600" b="1" dirty="0" smtClean="0">
                <a:solidFill>
                  <a:schemeClr val="bg1"/>
                </a:solidFill>
                <a:cs typeface="B Nazanin" panose="00000400000000000000" pitchFamily="2" charset="-78"/>
              </a:rPr>
              <a:t>کاربردی حاصل </a:t>
            </a:r>
            <a:r>
              <a:rPr lang="fa-IR" sz="1600" b="1" dirty="0">
                <a:solidFill>
                  <a:schemeClr val="bg1"/>
                </a:solidFill>
                <a:cs typeface="B Nazanin" panose="00000400000000000000" pitchFamily="2" charset="-78"/>
              </a:rPr>
              <a:t>از نشست تخصصی « برند شهر تهران </a:t>
            </a:r>
            <a:r>
              <a:rPr lang="fa-IR" sz="1600" b="1" dirty="0" smtClean="0">
                <a:solidFill>
                  <a:schemeClr val="bg1"/>
                </a:solidFill>
                <a:cs typeface="B Nazanin" panose="00000400000000000000" pitchFamily="2" charset="-78"/>
              </a:rPr>
              <a:t>»:</a:t>
            </a:r>
          </a:p>
          <a:p>
            <a:pPr algn="just" rtl="1">
              <a:lnSpc>
                <a:spcPct val="150000"/>
              </a:lnSpc>
            </a:pPr>
            <a:r>
              <a:rPr lang="fa-IR" sz="1600" b="1" dirty="0">
                <a:solidFill>
                  <a:schemeClr val="bg1"/>
                </a:solidFill>
                <a:cs typeface="B Nazanin" panose="00000400000000000000" pitchFamily="2" charset="-78"/>
              </a:rPr>
              <a:t>1-از قرن بیست و یکم به عنوان «</a:t>
            </a:r>
            <a:r>
              <a:rPr lang="fa-IR" sz="1600" b="1" dirty="0">
                <a:solidFill>
                  <a:srgbClr val="FF0000"/>
                </a:solidFill>
                <a:cs typeface="B Nazanin" panose="00000400000000000000" pitchFamily="2" charset="-78"/>
              </a:rPr>
              <a:t>قرن شهرها</a:t>
            </a:r>
            <a:r>
              <a:rPr lang="fa-IR" sz="1600" b="1" dirty="0">
                <a:solidFill>
                  <a:schemeClr val="bg1"/>
                </a:solidFill>
                <a:cs typeface="B Nazanin" panose="00000400000000000000" pitchFamily="2" charset="-78"/>
              </a:rPr>
              <a:t>» نام برده می شود. هر یک از شهرهای مهم جهان در حهت «رقابت پذیری بین المللی» از نوعی شهرت و آوازه برخوردارند که وجه تماز و شهرت و آوازه آن شهر در مقایسه با دیگر شهرهاست. از این آوازه و شهرت ویژه شهرها با عنوان «برند شهری» تعبیر شده است</a:t>
            </a:r>
            <a:r>
              <a:rPr lang="fa-IR" sz="1600" b="1" dirty="0" smtClean="0">
                <a:solidFill>
                  <a:schemeClr val="bg1"/>
                </a:solidFill>
                <a:cs typeface="B Nazanin" panose="00000400000000000000" pitchFamily="2" charset="-78"/>
              </a:rPr>
              <a:t>.</a:t>
            </a:r>
          </a:p>
          <a:p>
            <a:pPr algn="just" rtl="1">
              <a:lnSpc>
                <a:spcPct val="150000"/>
              </a:lnSpc>
            </a:pPr>
            <a:r>
              <a:rPr lang="fa-IR" sz="1600" b="1" dirty="0">
                <a:solidFill>
                  <a:schemeClr val="bg1"/>
                </a:solidFill>
                <a:cs typeface="B Nazanin" panose="00000400000000000000" pitchFamily="2" charset="-78"/>
              </a:rPr>
              <a:t>2-«برند شهری» معمولا به صورت فشرده در قالب یک کلمه، یک عبارت و یک جمله کوتاه خلاصه می شود.این عبارت کوتاه در واقع «مشخصات و ممیزات» آن شهر را به افکار عمومی ملی- منطقه ای و بین المللی منتقل می کند</a:t>
            </a:r>
            <a:r>
              <a:rPr lang="fa-IR" sz="1600" b="1" dirty="0" smtClean="0">
                <a:solidFill>
                  <a:schemeClr val="bg1"/>
                </a:solidFill>
                <a:cs typeface="B Nazanin" panose="00000400000000000000" pitchFamily="2" charset="-78"/>
              </a:rPr>
              <a:t>.</a:t>
            </a:r>
          </a:p>
          <a:p>
            <a:pPr algn="just" rtl="1">
              <a:lnSpc>
                <a:spcPct val="150000"/>
              </a:lnSpc>
            </a:pPr>
            <a:r>
              <a:rPr lang="fa-IR" sz="1600" b="1" dirty="0">
                <a:solidFill>
                  <a:schemeClr val="bg1"/>
                </a:solidFill>
                <a:cs typeface="B Nazanin" panose="00000400000000000000" pitchFamily="2" charset="-78"/>
              </a:rPr>
              <a:t>3- مشاهدات نشان می دهد که در عصر جهانی شدن، شهرهایی که در مقوله «برند سازی شهری» موفق بوده اند در گستره جهانی از تأثیرگذاری، جذابیت، مطلوبیت و بهره وری بیشتری در زمینه های اقتصادی، سیاسی، فرهنگی، توریستی و اجتماعی بهره مند شده اند.</a:t>
            </a:r>
          </a:p>
        </p:txBody>
      </p:sp>
    </p:spTree>
    <p:extLst>
      <p:ext uri="{BB962C8B-B14F-4D97-AF65-F5344CB8AC3E}">
        <p14:creationId xmlns:p14="http://schemas.microsoft.com/office/powerpoint/2010/main" val="726772233"/>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590490"/>
            <a:ext cx="1828800" cy="338554"/>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r>
              <a:rPr lang="fa-IR" sz="1600" dirty="0" smtClean="0">
                <a:solidFill>
                  <a:schemeClr val="bg1"/>
                </a:solidFill>
                <a:latin typeface="Andalus" panose="02020603050405020304" pitchFamily="18" charset="-78"/>
                <a:cs typeface="Andalus" panose="02020603050405020304" pitchFamily="18" charset="-78"/>
              </a:rPr>
              <a:t>گزاره </a:t>
            </a:r>
            <a:r>
              <a:rPr lang="fa-IR" sz="1600" dirty="0">
                <a:solidFill>
                  <a:schemeClr val="bg1"/>
                </a:solidFill>
                <a:latin typeface="Andalus" panose="02020603050405020304" pitchFamily="18" charset="-78"/>
                <a:cs typeface="Andalus" panose="02020603050405020304" pitchFamily="18" charset="-78"/>
              </a:rPr>
              <a:t>علمی و </a:t>
            </a:r>
            <a:r>
              <a:rPr lang="fa-IR" sz="1600" dirty="0" smtClean="0">
                <a:solidFill>
                  <a:schemeClr val="bg1"/>
                </a:solidFill>
                <a:latin typeface="Andalus" panose="02020603050405020304" pitchFamily="18" charset="-78"/>
                <a:cs typeface="Andalus" panose="02020603050405020304" pitchFamily="18" charset="-78"/>
              </a:rPr>
              <a:t> کاربردی</a:t>
            </a:r>
            <a:endParaRPr lang="en-US" sz="16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17</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154984"/>
          </a:xfrm>
          <a:prstGeom prst="rect">
            <a:avLst/>
          </a:prstGeom>
          <a:noFill/>
        </p:spPr>
        <p:txBody>
          <a:bodyPr wrap="square" rtlCol="0">
            <a:spAutoFit/>
          </a:bodyPr>
          <a:lstStyle/>
          <a:p>
            <a:pPr algn="just" rtl="1">
              <a:lnSpc>
                <a:spcPct val="150000"/>
              </a:lnSpc>
            </a:pPr>
            <a:r>
              <a:rPr lang="fa-IR" sz="1600" b="1" dirty="0" smtClean="0">
                <a:solidFill>
                  <a:schemeClr val="bg1"/>
                </a:solidFill>
                <a:cs typeface="B Nazanin" panose="00000400000000000000" pitchFamily="2" charset="-78"/>
              </a:rPr>
              <a:t>4-مقبولیت </a:t>
            </a:r>
            <a:r>
              <a:rPr lang="fa-IR" sz="1600" b="1" dirty="0">
                <a:solidFill>
                  <a:schemeClr val="bg1"/>
                </a:solidFill>
                <a:cs typeface="B Nazanin" panose="00000400000000000000" pitchFamily="2" charset="-78"/>
              </a:rPr>
              <a:t>و مشروعیت نماد یک شهر در سطوح مختلف ملی، منطقه ای و بین المللی، تأثیرگذاری یک نماد و آوازه،</a:t>
            </a:r>
            <a:r>
              <a:rPr lang="fa-IR" sz="1600" b="1" u="sng" dirty="0">
                <a:solidFill>
                  <a:srgbClr val="FF0000"/>
                </a:solidFill>
                <a:cs typeface="B Nazanin" panose="00000400000000000000" pitchFamily="2" charset="-78"/>
              </a:rPr>
              <a:t> زیباییهای فیزیکی، فرصتهای اقتصادی و آموزشی، جذابیتهای شهری، روحیات و ویژگی های ساکنین شهر، کمیت و کیفیت پیش شرطهای زندگی در شهر </a:t>
            </a:r>
            <a:r>
              <a:rPr lang="fa-IR" sz="1600" b="1" dirty="0">
                <a:solidFill>
                  <a:schemeClr val="bg1"/>
                </a:solidFill>
                <a:cs typeface="B Nazanin" panose="00000400000000000000" pitchFamily="2" charset="-78"/>
              </a:rPr>
              <a:t>و ... از جمله عمده ترین شاخص های یک «برند شهری» موفق در عرصه بین المللی هستند</a:t>
            </a:r>
            <a:endParaRPr lang="fa-IR" sz="1600" b="1" dirty="0" smtClean="0">
              <a:solidFill>
                <a:schemeClr val="bg1"/>
              </a:solidFill>
              <a:cs typeface="B Nazanin" panose="00000400000000000000" pitchFamily="2" charset="-78"/>
            </a:endParaRPr>
          </a:p>
          <a:p>
            <a:pPr algn="just" rtl="1">
              <a:lnSpc>
                <a:spcPct val="150000"/>
              </a:lnSpc>
            </a:pPr>
            <a:r>
              <a:rPr lang="fa-IR" sz="1600" b="1" dirty="0" smtClean="0">
                <a:solidFill>
                  <a:schemeClr val="bg1"/>
                </a:solidFill>
                <a:cs typeface="B Nazanin" panose="00000400000000000000" pitchFamily="2" charset="-78"/>
              </a:rPr>
              <a:t>5-</a:t>
            </a:r>
            <a:r>
              <a:rPr lang="fa-IR" sz="1600" b="1" u="sng" dirty="0" smtClean="0">
                <a:solidFill>
                  <a:srgbClr val="FF0000"/>
                </a:solidFill>
                <a:cs typeface="B Nazanin" panose="00000400000000000000" pitchFamily="2" charset="-78"/>
              </a:rPr>
              <a:t>برند شهری همانند موجودات زنده در حال تحول اند </a:t>
            </a:r>
            <a:r>
              <a:rPr lang="fa-IR" sz="1600" b="1" dirty="0" smtClean="0">
                <a:solidFill>
                  <a:schemeClr val="bg1"/>
                </a:solidFill>
                <a:cs typeface="B Nazanin" panose="00000400000000000000" pitchFamily="2" charset="-78"/>
              </a:rPr>
              <a:t>. تهران در حال حاضر ویزگی های برند های دوران تیموری ، طهماسبی ، ناصری ، رضا شاهی ، محمد رضا شاهی ودوران انقلاب در پیشینه خود دارد</a:t>
            </a:r>
          </a:p>
          <a:p>
            <a:pPr algn="just" rtl="1">
              <a:lnSpc>
                <a:spcPct val="150000"/>
              </a:lnSpc>
            </a:pPr>
            <a:r>
              <a:rPr lang="fa-IR" sz="1600" b="1" dirty="0" smtClean="0">
                <a:solidFill>
                  <a:schemeClr val="bg1"/>
                </a:solidFill>
                <a:cs typeface="B Nazanin" panose="00000400000000000000" pitchFamily="2" charset="-78"/>
              </a:rPr>
              <a:t>6- برند شهر تهران در واقع گفتمانی است که یک شهر در اذهان بیرون از شهر  برای خود می سازند و می تواند یک بعدی ، جند بعدی ،ویا تلفیقی باشذ . برند شهر تهران نمی تواند فقط متشکل از سنبلهای شهر تهران باشد </a:t>
            </a:r>
          </a:p>
          <a:p>
            <a:pPr algn="just" rtl="1">
              <a:lnSpc>
                <a:spcPct val="150000"/>
              </a:lnSpc>
            </a:pPr>
            <a:r>
              <a:rPr lang="fa-IR" sz="1600" b="1" dirty="0" smtClean="0">
                <a:solidFill>
                  <a:schemeClr val="bg1"/>
                </a:solidFill>
                <a:cs typeface="B Nazanin" panose="00000400000000000000" pitchFamily="2" charset="-78"/>
              </a:rPr>
              <a:t>7- مواردزیادی جمع می شوند تا برند شهری همانند تهران ساخته شود ، هم کالبد ، هم فضا ، هم عملکرد ، هم زیر ساخت ، هم تجدید ساختارها در ساخت ومعرفی یک برند شهر تاثیر گذار می باشد</a:t>
            </a:r>
            <a:endParaRPr lang="fa-IR" sz="1600" b="1" dirty="0">
              <a:solidFill>
                <a:schemeClr val="bg1"/>
              </a:solidFill>
              <a:cs typeface="B Nazanin" panose="00000400000000000000" pitchFamily="2" charset="-78"/>
            </a:endParaRPr>
          </a:p>
        </p:txBody>
      </p:sp>
    </p:spTree>
    <p:extLst>
      <p:ext uri="{BB962C8B-B14F-4D97-AF65-F5344CB8AC3E}">
        <p14:creationId xmlns:p14="http://schemas.microsoft.com/office/powerpoint/2010/main" val="382461645"/>
      </p:ext>
    </p:ext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590490"/>
            <a:ext cx="1828800" cy="338554"/>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endParaRPr lang="en-US" sz="16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18</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5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6001643"/>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برندسازی شهری برای کلان شهر </a:t>
            </a:r>
            <a:r>
              <a:rPr lang="fa-IR" sz="1600" b="1" dirty="0" smtClean="0">
                <a:solidFill>
                  <a:schemeClr val="bg1"/>
                </a:solidFill>
                <a:cs typeface="B Nazanin" panose="00000400000000000000" pitchFamily="2" charset="-78"/>
              </a:rPr>
              <a:t>کرج</a:t>
            </a:r>
          </a:p>
          <a:p>
            <a:pPr algn="just" rtl="1">
              <a:lnSpc>
                <a:spcPct val="150000"/>
              </a:lnSpc>
            </a:pPr>
            <a:r>
              <a:rPr lang="fa-IR" sz="1600" dirty="0">
                <a:solidFill>
                  <a:schemeClr val="bg1"/>
                </a:solidFill>
                <a:cs typeface="B Nazanin" panose="00000400000000000000" pitchFamily="2" charset="-78"/>
              </a:rPr>
              <a:t>مي توان بیست مزيت استراتژي برند شهري را در سه دسته منافع ساكنان كلان شهر كرج، اداره كنندگان شهر </a:t>
            </a:r>
            <a:r>
              <a:rPr lang="fa-IR" sz="1600" dirty="0" smtClean="0">
                <a:solidFill>
                  <a:schemeClr val="bg1"/>
                </a:solidFill>
                <a:cs typeface="B Nazanin" panose="00000400000000000000" pitchFamily="2" charset="-78"/>
              </a:rPr>
              <a:t>كرج و </a:t>
            </a:r>
            <a:r>
              <a:rPr lang="fa-IR" sz="1600" dirty="0">
                <a:solidFill>
                  <a:schemeClr val="bg1"/>
                </a:solidFill>
                <a:cs typeface="B Nazanin" panose="00000400000000000000" pitchFamily="2" charset="-78"/>
              </a:rPr>
              <a:t>مشتريان خارجي شهر كرج(بازديدكنندگان، سرمايه گذاران، مسافران و..) چنین بیان نمود</a:t>
            </a:r>
            <a:r>
              <a:rPr lang="fa-IR" sz="1600" dirty="0" smtClean="0">
                <a:solidFill>
                  <a:schemeClr val="bg1"/>
                </a:solidFill>
                <a:cs typeface="B Nazanin" panose="00000400000000000000" pitchFamily="2" charset="-78"/>
              </a:rPr>
              <a:t>:</a:t>
            </a:r>
          </a:p>
          <a:p>
            <a:pPr algn="just" rtl="1">
              <a:lnSpc>
                <a:spcPct val="150000"/>
              </a:lnSpc>
            </a:pPr>
            <a:r>
              <a:rPr lang="fa-IR" sz="1600" b="1" dirty="0">
                <a:solidFill>
                  <a:schemeClr val="bg1"/>
                </a:solidFill>
                <a:cs typeface="B Nazanin" panose="00000400000000000000" pitchFamily="2" charset="-78"/>
              </a:rPr>
              <a:t>منافع ساکنان شهر </a:t>
            </a:r>
            <a:r>
              <a:rPr lang="fa-IR" sz="1600" b="1" dirty="0" smtClean="0">
                <a:solidFill>
                  <a:schemeClr val="bg1"/>
                </a:solidFill>
                <a:cs typeface="B Nazanin" panose="00000400000000000000" pitchFamily="2" charset="-78"/>
              </a:rPr>
              <a:t>کرج</a:t>
            </a:r>
          </a:p>
          <a:p>
            <a:pPr algn="just" rtl="1">
              <a:lnSpc>
                <a:spcPct val="150000"/>
              </a:lnSpc>
            </a:pPr>
            <a:r>
              <a:rPr lang="fa-IR" sz="1600" b="1" dirty="0">
                <a:solidFill>
                  <a:schemeClr val="bg1"/>
                </a:solidFill>
                <a:cs typeface="B Nazanin" panose="00000400000000000000" pitchFamily="2" charset="-78"/>
              </a:rPr>
              <a:t>1</a:t>
            </a:r>
            <a:r>
              <a:rPr lang="fa-IR" sz="1600" dirty="0">
                <a:solidFill>
                  <a:schemeClr val="bg1"/>
                </a:solidFill>
                <a:cs typeface="B Nazanin" panose="00000400000000000000" pitchFamily="2" charset="-78"/>
              </a:rPr>
              <a:t>. برند شهر كرج بايد جهت كمك به تمامي سازمان هاي عمومي، خصوصي و غیر خصوصي كه معاش </a:t>
            </a:r>
            <a:r>
              <a:rPr lang="fa-IR" sz="1600" dirty="0" smtClean="0">
                <a:solidFill>
                  <a:schemeClr val="bg1"/>
                </a:solidFill>
                <a:cs typeface="B Nazanin" panose="00000400000000000000" pitchFamily="2" charset="-78"/>
              </a:rPr>
              <a:t>آنها به </a:t>
            </a:r>
            <a:r>
              <a:rPr lang="fa-IR" sz="1600" dirty="0">
                <a:solidFill>
                  <a:schemeClr val="bg1"/>
                </a:solidFill>
                <a:cs typeface="B Nazanin" panose="00000400000000000000" pitchFamily="2" charset="-78"/>
              </a:rPr>
              <a:t>تصوير و اوازه شهر بستگي دارد تمركز نمايد.</a:t>
            </a:r>
          </a:p>
          <a:p>
            <a:pPr algn="just" rtl="1">
              <a:lnSpc>
                <a:spcPct val="150000"/>
              </a:lnSpc>
            </a:pPr>
            <a:r>
              <a:rPr lang="fa-IR" sz="1600" dirty="0">
                <a:solidFill>
                  <a:schemeClr val="bg1"/>
                </a:solidFill>
                <a:cs typeface="B Nazanin" panose="00000400000000000000" pitchFamily="2" charset="-78"/>
              </a:rPr>
              <a:t>2.  برند شهر كرج موجب ايجاد شناخت و احترام روزافزون حضور در يك مکان به عنوان ساكن، بازديد</a:t>
            </a:r>
          </a:p>
          <a:p>
            <a:pPr algn="just" rtl="1">
              <a:lnSpc>
                <a:spcPct val="150000"/>
              </a:lnSpc>
            </a:pPr>
            <a:r>
              <a:rPr lang="fa-IR" sz="1600" dirty="0">
                <a:solidFill>
                  <a:schemeClr val="bg1"/>
                </a:solidFill>
                <a:cs typeface="B Nazanin" panose="00000400000000000000" pitchFamily="2" charset="-78"/>
              </a:rPr>
              <a:t>كننده، بازرگان يا دانشجو مي شود.</a:t>
            </a:r>
          </a:p>
          <a:p>
            <a:pPr algn="just" rtl="1">
              <a:lnSpc>
                <a:spcPct val="150000"/>
              </a:lnSpc>
            </a:pPr>
            <a:r>
              <a:rPr lang="fa-IR" sz="1600" dirty="0">
                <a:solidFill>
                  <a:schemeClr val="bg1"/>
                </a:solidFill>
                <a:cs typeface="B Nazanin" panose="00000400000000000000" pitchFamily="2" charset="-78"/>
              </a:rPr>
              <a:t>3. ادراك هاي منسوخ، نادرست يا نامتوازن در مورد شهر كرج را اصلاح مي كند.</a:t>
            </a:r>
          </a:p>
          <a:p>
            <a:pPr algn="just" rtl="1">
              <a:lnSpc>
                <a:spcPct val="150000"/>
              </a:lnSpc>
            </a:pPr>
            <a:r>
              <a:rPr lang="fa-IR" sz="1600" dirty="0">
                <a:solidFill>
                  <a:schemeClr val="bg1"/>
                </a:solidFill>
                <a:cs typeface="B Nazanin" panose="00000400000000000000" pitchFamily="2" charset="-78"/>
              </a:rPr>
              <a:t>4.  درآمد، حاشیه سود و درآمد مالیاتي ذينفعان(شهرداري، شوراي شهر، كسب وكار محلي، سرمايه </a:t>
            </a:r>
            <a:r>
              <a:rPr lang="fa-IR" sz="1600" dirty="0" smtClean="0">
                <a:solidFill>
                  <a:schemeClr val="bg1"/>
                </a:solidFill>
                <a:cs typeface="B Nazanin" panose="00000400000000000000" pitchFamily="2" charset="-78"/>
              </a:rPr>
              <a:t>گذاران و</a:t>
            </a:r>
            <a:r>
              <a:rPr lang="fa-IR" sz="1600" dirty="0">
                <a:solidFill>
                  <a:schemeClr val="bg1"/>
                </a:solidFill>
                <a:cs typeface="B Nazanin" panose="00000400000000000000" pitchFamily="2" charset="-78"/>
              </a:rPr>
              <a:t>..) را افزايش مي دهد.</a:t>
            </a:r>
          </a:p>
          <a:p>
            <a:pPr algn="just" rtl="1">
              <a:lnSpc>
                <a:spcPct val="150000"/>
              </a:lnSpc>
            </a:pPr>
            <a:r>
              <a:rPr lang="fa-IR" sz="1600" dirty="0">
                <a:solidFill>
                  <a:schemeClr val="bg1"/>
                </a:solidFill>
                <a:cs typeface="B Nazanin" panose="00000400000000000000" pitchFamily="2" charset="-78"/>
              </a:rPr>
              <a:t>5. توانايي جذب، به كارگیري و حفظ افراد مستعد را در شهر كرج افزايش مي دهد.</a:t>
            </a:r>
          </a:p>
          <a:p>
            <a:pPr algn="just" rtl="1">
              <a:lnSpc>
                <a:spcPct val="150000"/>
              </a:lnSpc>
            </a:pPr>
            <a:r>
              <a:rPr lang="fa-IR" sz="1600" dirty="0">
                <a:solidFill>
                  <a:schemeClr val="bg1"/>
                </a:solidFill>
                <a:cs typeface="B Nazanin" panose="00000400000000000000" pitchFamily="2" charset="-78"/>
              </a:rPr>
              <a:t>6.  غرور شهروندي را نزد ساكنان شهر كرج، افزايش مي دهد.</a:t>
            </a:r>
          </a:p>
          <a:p>
            <a:pPr algn="just" rtl="1">
              <a:lnSpc>
                <a:spcPct val="150000"/>
              </a:lnSpc>
            </a:pPr>
            <a:endParaRPr lang="fa-IR" sz="1600" b="1" dirty="0" smtClean="0">
              <a:solidFill>
                <a:schemeClr val="bg1"/>
              </a:solidFill>
              <a:cs typeface="B Nazanin" panose="00000400000000000000" pitchFamily="2" charset="-78"/>
            </a:endParaRPr>
          </a:p>
          <a:p>
            <a:pPr algn="just" rtl="1">
              <a:lnSpc>
                <a:spcPct val="150000"/>
              </a:lnSpc>
            </a:pPr>
            <a:endParaRPr lang="fa-IR" sz="1600" b="1" dirty="0">
              <a:solidFill>
                <a:schemeClr val="bg1"/>
              </a:solidFill>
              <a:cs typeface="B Nazanin" panose="00000400000000000000" pitchFamily="2" charset="-78"/>
            </a:endParaRPr>
          </a:p>
          <a:p>
            <a:pPr algn="just" rtl="1">
              <a:lnSpc>
                <a:spcPct val="150000"/>
              </a:lnSpc>
            </a:pPr>
            <a:endParaRPr lang="fa-IR" sz="1600" b="1" dirty="0">
              <a:solidFill>
                <a:schemeClr val="bg1"/>
              </a:solidFill>
              <a:cs typeface="B Nazanin" panose="00000400000000000000" pitchFamily="2" charset="-78"/>
            </a:endParaRPr>
          </a:p>
        </p:txBody>
      </p:sp>
    </p:spTree>
    <p:extLst>
      <p:ext uri="{BB962C8B-B14F-4D97-AF65-F5344CB8AC3E}">
        <p14:creationId xmlns:p14="http://schemas.microsoft.com/office/powerpoint/2010/main" val="2788894222"/>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590490"/>
            <a:ext cx="1828800" cy="338554"/>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r>
              <a:rPr lang="fa-IR" sz="1600" dirty="0" smtClean="0">
                <a:solidFill>
                  <a:schemeClr val="bg1"/>
                </a:solidFill>
                <a:latin typeface="Andalus" panose="02020603050405020304" pitchFamily="18" charset="-78"/>
                <a:cs typeface="Andalus" panose="02020603050405020304" pitchFamily="18" charset="-78"/>
              </a:rPr>
              <a:t>گزاره </a:t>
            </a:r>
            <a:r>
              <a:rPr lang="fa-IR" sz="1600" dirty="0">
                <a:solidFill>
                  <a:schemeClr val="bg1"/>
                </a:solidFill>
                <a:latin typeface="Andalus" panose="02020603050405020304" pitchFamily="18" charset="-78"/>
                <a:cs typeface="Andalus" panose="02020603050405020304" pitchFamily="18" charset="-78"/>
              </a:rPr>
              <a:t>علمی و </a:t>
            </a:r>
            <a:r>
              <a:rPr lang="fa-IR" sz="1600" dirty="0" smtClean="0">
                <a:solidFill>
                  <a:schemeClr val="bg1"/>
                </a:solidFill>
                <a:latin typeface="Andalus" panose="02020603050405020304" pitchFamily="18" charset="-78"/>
                <a:cs typeface="Andalus" panose="02020603050405020304" pitchFamily="18" charset="-78"/>
              </a:rPr>
              <a:t> کاربردی</a:t>
            </a:r>
            <a:endParaRPr lang="en-US" sz="16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19</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524315"/>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منافع اداره کنندگان شهر کرج</a:t>
            </a:r>
          </a:p>
          <a:p>
            <a:pPr marL="342900" indent="-342900" algn="just" rtl="1">
              <a:lnSpc>
                <a:spcPct val="150000"/>
              </a:lnSpc>
              <a:buAutoNum type="arabicPeriod"/>
            </a:pPr>
            <a:r>
              <a:rPr lang="fa-IR" sz="1600" dirty="0" smtClean="0">
                <a:solidFill>
                  <a:schemeClr val="bg1"/>
                </a:solidFill>
                <a:cs typeface="B Nazanin" panose="00000400000000000000" pitchFamily="2" charset="-78"/>
              </a:rPr>
              <a:t>فراهم </a:t>
            </a:r>
            <a:r>
              <a:rPr lang="fa-IR" sz="1600" dirty="0">
                <a:solidFill>
                  <a:schemeClr val="bg1"/>
                </a:solidFill>
                <a:cs typeface="B Nazanin" panose="00000400000000000000" pitchFamily="2" charset="-78"/>
              </a:rPr>
              <a:t>نمودن تمركز استراتژيك بر مبناي مزيت رقابتي و چگونگي همبستگي با ذينفعان(از طريق ايجاد برند در واقع سازمان ها و ادارات مختلف نقش خود را جهت ايجاد و بهبود برند شهر كرج مورد شناسايي قرار مي دهند و از اين طريق مزيت رقابتي شهر كرج مورد شناسايي قرار گرفته و تمركز بر ايجاد تصوير مطلوب شهر شکل مي گیرد</a:t>
            </a:r>
            <a:r>
              <a:rPr lang="fa-IR" sz="1600" dirty="0" smtClean="0">
                <a:solidFill>
                  <a:schemeClr val="bg1"/>
                </a:solidFill>
                <a:cs typeface="B Nazanin" panose="00000400000000000000" pitchFamily="2" charset="-78"/>
              </a:rPr>
              <a:t>.)</a:t>
            </a:r>
          </a:p>
          <a:p>
            <a:pPr marL="342900" indent="-342900" algn="just" rtl="1">
              <a:lnSpc>
                <a:spcPct val="150000"/>
              </a:lnSpc>
              <a:buAutoNum type="arabicPeriod"/>
            </a:pPr>
            <a:r>
              <a:rPr lang="fa-IR" sz="1600" dirty="0">
                <a:solidFill>
                  <a:schemeClr val="bg1"/>
                </a:solidFill>
                <a:cs typeface="B Nazanin" panose="00000400000000000000" pitchFamily="2" charset="-78"/>
              </a:rPr>
              <a:t>ترويج رويکرد يکپارچه و مشاركت جويانه به منظور ايجاد آوازه شهر و خلق فضاي كسب و كار پر رونق در درون شهر(چنانچه گروه هاي مختلف ذينفع در ايجاد برند شهر مشاركت داشته باشند مشکل ديرينه هويت يابي شهر كرج مي تواند با ايجاد برند شهر و انسجام حول يك هويت واحد برطرف شود</a:t>
            </a:r>
            <a:r>
              <a:rPr lang="fa-IR" sz="1600" dirty="0" smtClean="0">
                <a:solidFill>
                  <a:schemeClr val="bg1"/>
                </a:solidFill>
                <a:cs typeface="B Nazanin" panose="00000400000000000000" pitchFamily="2" charset="-78"/>
              </a:rPr>
              <a:t>.)</a:t>
            </a:r>
          </a:p>
          <a:p>
            <a:pPr marL="342900" indent="-342900" algn="just" rtl="1">
              <a:lnSpc>
                <a:spcPct val="150000"/>
              </a:lnSpc>
              <a:buAutoNum type="arabicPeriod"/>
            </a:pPr>
            <a:r>
              <a:rPr lang="fa-IR" sz="1600" dirty="0">
                <a:solidFill>
                  <a:schemeClr val="bg1"/>
                </a:solidFill>
                <a:cs typeface="B Nazanin" panose="00000400000000000000" pitchFamily="2" charset="-78"/>
              </a:rPr>
              <a:t>دستیابي به بازگشت سرمايه بالاتر ناشي از سرمايه گذاري </a:t>
            </a:r>
            <a:r>
              <a:rPr lang="fa-IR" sz="1600" dirty="0" smtClean="0">
                <a:solidFill>
                  <a:schemeClr val="bg1"/>
                </a:solidFill>
                <a:cs typeface="B Nazanin" panose="00000400000000000000" pitchFamily="2" charset="-78"/>
              </a:rPr>
              <a:t>بازاريابي</a:t>
            </a:r>
          </a:p>
          <a:p>
            <a:pPr marL="342900" indent="-342900" algn="just" rtl="1">
              <a:lnSpc>
                <a:spcPct val="150000"/>
              </a:lnSpc>
              <a:buAutoNum type="arabicPeriod"/>
            </a:pPr>
            <a:r>
              <a:rPr lang="fa-IR" sz="1600" dirty="0">
                <a:solidFill>
                  <a:schemeClr val="bg1"/>
                </a:solidFill>
                <a:cs typeface="B Nazanin" panose="00000400000000000000" pitchFamily="2" charset="-78"/>
              </a:rPr>
              <a:t>مجسم نمودن توانائی ها و ويژگی هاي مکان به گونه اي كه تمام ذينفعان را براي استفاده از پیام هاي مشابه، سازگار و برانگیزاننده توانمند مي كند</a:t>
            </a:r>
            <a:r>
              <a:rPr lang="fa-IR" sz="1600" dirty="0" smtClean="0">
                <a:solidFill>
                  <a:schemeClr val="bg1"/>
                </a:solidFill>
                <a:cs typeface="B Nazanin" panose="00000400000000000000" pitchFamily="2" charset="-78"/>
              </a:rPr>
              <a:t>.</a:t>
            </a:r>
          </a:p>
          <a:p>
            <a:pPr marL="342900" indent="-342900" algn="just" rtl="1">
              <a:lnSpc>
                <a:spcPct val="150000"/>
              </a:lnSpc>
              <a:buAutoNum type="arabicPeriod"/>
            </a:pPr>
            <a:r>
              <a:rPr lang="fa-IR" sz="1600" dirty="0">
                <a:solidFill>
                  <a:schemeClr val="bg1"/>
                </a:solidFill>
                <a:cs typeface="B Nazanin" panose="00000400000000000000" pitchFamily="2" charset="-78"/>
              </a:rPr>
              <a:t>فراهم نمودن بن مايه واحد براي خلق فرصت توسعه محصول و كسب و كار در شهر</a:t>
            </a:r>
          </a:p>
        </p:txBody>
      </p:sp>
    </p:spTree>
    <p:extLst>
      <p:ext uri="{BB962C8B-B14F-4D97-AF65-F5344CB8AC3E}">
        <p14:creationId xmlns:p14="http://schemas.microsoft.com/office/powerpoint/2010/main" val="3058126056"/>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590490"/>
            <a:ext cx="1828800" cy="338554"/>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r>
              <a:rPr lang="fa-IR" sz="1600" dirty="0" smtClean="0">
                <a:solidFill>
                  <a:schemeClr val="bg1"/>
                </a:solidFill>
                <a:latin typeface="Andalus" panose="02020603050405020304" pitchFamily="18" charset="-78"/>
                <a:cs typeface="Andalus" panose="02020603050405020304" pitchFamily="18" charset="-78"/>
              </a:rPr>
              <a:t>گزاره </a:t>
            </a:r>
            <a:r>
              <a:rPr lang="fa-IR" sz="1600" dirty="0">
                <a:solidFill>
                  <a:schemeClr val="bg1"/>
                </a:solidFill>
                <a:latin typeface="Andalus" panose="02020603050405020304" pitchFamily="18" charset="-78"/>
                <a:cs typeface="Andalus" panose="02020603050405020304" pitchFamily="18" charset="-78"/>
              </a:rPr>
              <a:t>علمی و </a:t>
            </a:r>
            <a:r>
              <a:rPr lang="fa-IR" sz="1600" dirty="0" smtClean="0">
                <a:solidFill>
                  <a:schemeClr val="bg1"/>
                </a:solidFill>
                <a:latin typeface="Andalus" panose="02020603050405020304" pitchFamily="18" charset="-78"/>
                <a:cs typeface="Andalus" panose="02020603050405020304" pitchFamily="18" charset="-78"/>
              </a:rPr>
              <a:t> کاربردی</a:t>
            </a:r>
            <a:endParaRPr lang="en-US" sz="1600" dirty="0">
              <a:solidFill>
                <a:schemeClr val="bg1"/>
              </a:solidFill>
              <a:latin typeface="Andalus" panose="02020603050405020304" pitchFamily="18" charset="-78"/>
              <a:cs typeface="Andalus" panose="02020603050405020304" pitchFamily="18" charset="-78"/>
            </a:endParaRP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20</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60000"/>
              <a:lumOff val="40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2677656"/>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منافع مشتريان خارجي(بازديد كنندگان و كسانیکه به دنبال تغییر محل هستند</a:t>
            </a:r>
            <a:r>
              <a:rPr lang="fa-IR" sz="1600" b="1" dirty="0" smtClean="0">
                <a:solidFill>
                  <a:schemeClr val="bg1"/>
                </a:solidFill>
                <a:cs typeface="B Nazanin" panose="00000400000000000000" pitchFamily="2" charset="-78"/>
              </a:rPr>
              <a:t>)</a:t>
            </a:r>
          </a:p>
          <a:p>
            <a:pPr algn="just" rtl="1">
              <a:lnSpc>
                <a:spcPct val="150000"/>
              </a:lnSpc>
            </a:pPr>
            <a:r>
              <a:rPr lang="fa-IR" sz="1600" b="1" dirty="0" smtClean="0">
                <a:solidFill>
                  <a:schemeClr val="bg1"/>
                </a:solidFill>
                <a:cs typeface="B Nazanin" panose="00000400000000000000" pitchFamily="2" charset="-78"/>
              </a:rPr>
              <a:t>1</a:t>
            </a:r>
            <a:r>
              <a:rPr lang="fa-IR" sz="1600" dirty="0">
                <a:solidFill>
                  <a:schemeClr val="bg1"/>
                </a:solidFill>
                <a:cs typeface="B Nazanin" panose="00000400000000000000" pitchFamily="2" charset="-78"/>
              </a:rPr>
              <a:t>.  از طريق افزايش اعتماد و كاهش عدم اطمینان در تصمیم گیري موجب ارامش ذهني آنان مي شود.</a:t>
            </a:r>
          </a:p>
          <a:p>
            <a:pPr algn="just" rtl="1">
              <a:lnSpc>
                <a:spcPct val="150000"/>
              </a:lnSpc>
            </a:pPr>
            <a:r>
              <a:rPr lang="fa-IR" sz="1600" dirty="0">
                <a:solidFill>
                  <a:schemeClr val="bg1"/>
                </a:solidFill>
                <a:cs typeface="B Nazanin" panose="00000400000000000000" pitchFamily="2" charset="-78"/>
              </a:rPr>
              <a:t>2.  نقطه تفاوت شفاف و ارزشمند در ذهن مشتري ايجاد مي كند.</a:t>
            </a:r>
          </a:p>
          <a:p>
            <a:pPr algn="just" rtl="1">
              <a:lnSpc>
                <a:spcPct val="150000"/>
              </a:lnSpc>
            </a:pPr>
            <a:r>
              <a:rPr lang="fa-IR" sz="1600" dirty="0">
                <a:solidFill>
                  <a:schemeClr val="bg1"/>
                </a:solidFill>
                <a:cs typeface="B Nazanin" panose="00000400000000000000" pitchFamily="2" charset="-78"/>
              </a:rPr>
              <a:t>3. موجب اندوختن وقت و هزينه مشتري به منظور يافتن گزينه هاي مختلف مي شود.</a:t>
            </a:r>
          </a:p>
          <a:p>
            <a:pPr algn="just" rtl="1">
              <a:lnSpc>
                <a:spcPct val="150000"/>
              </a:lnSpc>
            </a:pPr>
            <a:r>
              <a:rPr lang="fa-IR" sz="1600" dirty="0">
                <a:solidFill>
                  <a:schemeClr val="bg1"/>
                </a:solidFill>
                <a:cs typeface="B Nazanin" panose="00000400000000000000" pitchFamily="2" charset="-78"/>
              </a:rPr>
              <a:t>4.  موجب تقويت وابستگي مشتري به شهر كرج مي شود.</a:t>
            </a:r>
          </a:p>
          <a:p>
            <a:pPr algn="just" rtl="1">
              <a:lnSpc>
                <a:spcPct val="150000"/>
              </a:lnSpc>
            </a:pPr>
            <a:r>
              <a:rPr lang="fa-IR" sz="1600" dirty="0">
                <a:solidFill>
                  <a:schemeClr val="bg1"/>
                </a:solidFill>
                <a:cs typeface="B Nazanin" panose="00000400000000000000" pitchFamily="2" charset="-78"/>
              </a:rPr>
              <a:t>5.  برند شهر كرج با خواست ها و نیازهاي مشتريان ارتباط برقرار مي كند و منافع و خواستهاي با ارزش</a:t>
            </a:r>
          </a:p>
          <a:p>
            <a:pPr algn="just" rtl="1">
              <a:lnSpc>
                <a:spcPct val="150000"/>
              </a:lnSpc>
            </a:pPr>
            <a:r>
              <a:rPr lang="fa-IR" sz="1600" dirty="0">
                <a:solidFill>
                  <a:schemeClr val="bg1"/>
                </a:solidFill>
                <a:cs typeface="B Nazanin" panose="00000400000000000000" pitchFamily="2" charset="-78"/>
              </a:rPr>
              <a:t>افزوده ارائه مي نمايد.</a:t>
            </a:r>
          </a:p>
        </p:txBody>
      </p:sp>
    </p:spTree>
    <p:extLst>
      <p:ext uri="{BB962C8B-B14F-4D97-AF65-F5344CB8AC3E}">
        <p14:creationId xmlns:p14="http://schemas.microsoft.com/office/powerpoint/2010/main" val="2249928196"/>
      </p:ext>
    </p:extLst>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590490"/>
            <a:ext cx="1828800" cy="338554"/>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r>
              <a:rPr lang="fa-IR" sz="1600" b="1" dirty="0">
                <a:solidFill>
                  <a:schemeClr val="bg1"/>
                </a:solidFill>
                <a:latin typeface="Andalus" panose="02020603050405020304" pitchFamily="18" charset="-78"/>
                <a:cs typeface="Andalus" panose="02020603050405020304" pitchFamily="18" charset="-78"/>
              </a:rPr>
              <a:t>شاخصهای تاثیرگذار</a:t>
            </a: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21</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4124206"/>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1- ترکیبی از برداشتها و تصورات ذهنی در مورد رفتار مردم یک شهر</a:t>
            </a:r>
          </a:p>
          <a:p>
            <a:pPr algn="just" rtl="1">
              <a:lnSpc>
                <a:spcPct val="150000"/>
              </a:lnSpc>
            </a:pPr>
            <a:r>
              <a:rPr lang="fa-IR" sz="1600" b="1" dirty="0">
                <a:solidFill>
                  <a:schemeClr val="bg1"/>
                </a:solidFill>
                <a:cs typeface="B Nazanin" panose="00000400000000000000" pitchFamily="2" charset="-78"/>
              </a:rPr>
              <a:t>2- ارتباط مستقیم با عرصه ارتباطات جهانی </a:t>
            </a:r>
          </a:p>
          <a:p>
            <a:pPr algn="just" rtl="1">
              <a:lnSpc>
                <a:spcPct val="150000"/>
              </a:lnSpc>
            </a:pPr>
            <a:r>
              <a:rPr lang="fa-IR" sz="1600" b="1" dirty="0">
                <a:solidFill>
                  <a:schemeClr val="bg1"/>
                </a:solidFill>
                <a:cs typeface="B Nazanin" panose="00000400000000000000" pitchFamily="2" charset="-78"/>
              </a:rPr>
              <a:t>3- تاثیر گذاری در شبکه گسترده جهانی و بهره مندی از منافع گردشگری و کسب و کار و سرمایه گذاری</a:t>
            </a:r>
          </a:p>
          <a:p>
            <a:pPr algn="just" rtl="1">
              <a:lnSpc>
                <a:spcPct val="150000"/>
              </a:lnSpc>
            </a:pPr>
            <a:r>
              <a:rPr lang="fa-IR" sz="1600" b="1" dirty="0">
                <a:solidFill>
                  <a:schemeClr val="bg1"/>
                </a:solidFill>
                <a:cs typeface="B Nazanin" panose="00000400000000000000" pitchFamily="2" charset="-78"/>
              </a:rPr>
              <a:t>4- ارتباط با زیبایی های فیزیکی و خصوصیات آب و هوایی </a:t>
            </a:r>
          </a:p>
          <a:p>
            <a:pPr algn="just" rtl="1">
              <a:lnSpc>
                <a:spcPct val="150000"/>
              </a:lnSpc>
            </a:pPr>
            <a:r>
              <a:rPr lang="fa-IR" sz="1600" b="1" dirty="0">
                <a:solidFill>
                  <a:schemeClr val="bg1"/>
                </a:solidFill>
                <a:cs typeface="B Nazanin" panose="00000400000000000000" pitchFamily="2" charset="-78"/>
              </a:rPr>
              <a:t>5- ارتباط با زیبایی های شهر </a:t>
            </a:r>
          </a:p>
          <a:p>
            <a:pPr algn="just" rtl="1">
              <a:lnSpc>
                <a:spcPct val="150000"/>
              </a:lnSpc>
            </a:pPr>
            <a:r>
              <a:rPr lang="fa-IR" sz="1600" b="1" dirty="0">
                <a:solidFill>
                  <a:schemeClr val="bg1"/>
                </a:solidFill>
                <a:cs typeface="B Nazanin" panose="00000400000000000000" pitchFamily="2" charset="-78"/>
              </a:rPr>
              <a:t>6- ارتباط با مکانهای فیزیکی زیبایی شهر</a:t>
            </a:r>
          </a:p>
          <a:p>
            <a:pPr algn="just" rtl="1">
              <a:lnSpc>
                <a:spcPct val="150000"/>
              </a:lnSpc>
            </a:pPr>
            <a:r>
              <a:rPr lang="fa-IR" sz="1600" b="1" dirty="0" smtClean="0">
                <a:solidFill>
                  <a:schemeClr val="bg1"/>
                </a:solidFill>
                <a:cs typeface="B Nazanin" panose="00000400000000000000" pitchFamily="2" charset="-78"/>
              </a:rPr>
              <a:t>7- ارائه فرصتهای اقتصادی و آموزشی به بازدید کنندگان صاحبان مشاغل و مهاجرین</a:t>
            </a:r>
          </a:p>
          <a:p>
            <a:pPr algn="just" rtl="1">
              <a:lnSpc>
                <a:spcPct val="150000"/>
              </a:lnSpc>
            </a:pPr>
            <a:r>
              <a:rPr lang="fa-IR" sz="1600" b="1" dirty="0" smtClean="0">
                <a:solidFill>
                  <a:schemeClr val="bg1"/>
                </a:solidFill>
                <a:cs typeface="B Nazanin" panose="00000400000000000000" pitchFamily="2" charset="-78"/>
              </a:rPr>
              <a:t>8- جذابیت  شهر (در سبک زندگی ، فعالیتهای رایج، جاذب بودن و پرنشاط بودن زندگی)</a:t>
            </a:r>
          </a:p>
          <a:p>
            <a:pPr algn="just" rtl="1">
              <a:lnSpc>
                <a:spcPct val="150000"/>
              </a:lnSpc>
            </a:pPr>
            <a:r>
              <a:rPr lang="fa-IR" sz="1600" b="1" dirty="0" smtClean="0">
                <a:solidFill>
                  <a:schemeClr val="bg1"/>
                </a:solidFill>
                <a:cs typeface="B Nazanin" panose="00000400000000000000" pitchFamily="2" charset="-78"/>
              </a:rPr>
              <a:t>9-  خصوصیات ساکنین شهر (مهمان نوازی ، خونگرمی، میزان تعصب نسبت به ساکنین شهر)</a:t>
            </a:r>
          </a:p>
          <a:p>
            <a:pPr algn="just" rtl="1">
              <a:lnSpc>
                <a:spcPct val="150000"/>
              </a:lnSpc>
            </a:pPr>
            <a:r>
              <a:rPr lang="fa-IR" sz="1600" b="1" dirty="0" smtClean="0">
                <a:solidFill>
                  <a:schemeClr val="bg1"/>
                </a:solidFill>
                <a:cs typeface="B Nazanin" panose="00000400000000000000" pitchFamily="2" charset="-78"/>
              </a:rPr>
              <a:t>10 – امکانات و تسهیلات و مجموعه شرایط زندگی در شهر</a:t>
            </a:r>
            <a:endParaRPr lang="fa-IR" sz="1600" b="1" dirty="0">
              <a:solidFill>
                <a:schemeClr val="bg1"/>
              </a:solidFill>
              <a:cs typeface="B Nazanin" panose="00000400000000000000" pitchFamily="2" charset="-78"/>
            </a:endParaRPr>
          </a:p>
        </p:txBody>
      </p:sp>
    </p:spTree>
    <p:extLst>
      <p:ext uri="{BB962C8B-B14F-4D97-AF65-F5344CB8AC3E}">
        <p14:creationId xmlns:p14="http://schemas.microsoft.com/office/powerpoint/2010/main" val="3590401135"/>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281" y="1676400"/>
            <a:ext cx="1646063" cy="5038747"/>
          </a:xfrm>
          <a:prstGeom prst="rect">
            <a:avLst/>
          </a:prstGeom>
          <a:gradFill>
            <a:gsLst>
              <a:gs pos="0">
                <a:srgbClr val="8488C4"/>
              </a:gs>
              <a:gs pos="53000">
                <a:srgbClr val="D4DEFF"/>
              </a:gs>
              <a:gs pos="83000">
                <a:srgbClr val="D4DEFF"/>
              </a:gs>
              <a:gs pos="100000">
                <a:srgbClr val="96AB94"/>
              </a:gs>
            </a:gsLst>
            <a:lin ang="5400000" scaled="0"/>
          </a:gra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4"/>
          <p:cNvSpPr txBox="1">
            <a:spLocks/>
          </p:cNvSpPr>
          <p:nvPr/>
        </p:nvSpPr>
        <p:spPr>
          <a:xfrm>
            <a:off x="7010400" y="467381"/>
            <a:ext cx="1828800" cy="584775"/>
          </a:xfrm>
          <a:prstGeom prst="rect">
            <a:avLst/>
          </a:prstGeom>
          <a:ln w="47625" cap="flat" cmpd="dbl" algn="ctr">
            <a:noFill/>
            <a:prstDash val="solid"/>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kern="1200">
                <a:solidFill>
                  <a:schemeClr val="bg1">
                    <a:lumMod val="7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rtl="1"/>
            <a:r>
              <a:rPr lang="fa-IR" sz="3200" b="1" dirty="0">
                <a:solidFill>
                  <a:schemeClr val="bg1"/>
                </a:solidFill>
                <a:latin typeface="Andalus" panose="02020603050405020304" pitchFamily="18" charset="-78"/>
                <a:cs typeface="Andalus" panose="02020603050405020304" pitchFamily="18" charset="-78"/>
              </a:rPr>
              <a:t>اهداف</a:t>
            </a:r>
          </a:p>
        </p:txBody>
      </p:sp>
      <p:sp>
        <p:nvSpPr>
          <p:cNvPr id="18" name="Title 4"/>
          <p:cNvSpPr txBox="1">
            <a:spLocks/>
          </p:cNvSpPr>
          <p:nvPr/>
        </p:nvSpPr>
        <p:spPr>
          <a:xfrm>
            <a:off x="5791200" y="528935"/>
            <a:ext cx="1066800" cy="461665"/>
          </a:xfrm>
          <a:prstGeom prst="rect">
            <a:avLst/>
          </a:prstGeom>
          <a:solidFill>
            <a:schemeClr val="accent2">
              <a:lumMod val="60000"/>
              <a:lumOff val="4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19" name="Title 4"/>
          <p:cNvSpPr txBox="1">
            <a:spLocks/>
          </p:cNvSpPr>
          <p:nvPr/>
        </p:nvSpPr>
        <p:spPr>
          <a:xfrm>
            <a:off x="4876800" y="528935"/>
            <a:ext cx="762000" cy="461665"/>
          </a:xfrm>
          <a:prstGeom prst="rect">
            <a:avLst/>
          </a:prstGeom>
          <a:solidFill>
            <a:schemeClr val="accent2">
              <a:lumMod val="40000"/>
              <a:lumOff val="60000"/>
            </a:schemeClr>
          </a:solidFill>
          <a:ln>
            <a:noFill/>
          </a:ln>
        </p:spPr>
        <p:style>
          <a:lnRef idx="3">
            <a:schemeClr val="lt1"/>
          </a:lnRef>
          <a:fillRef idx="1">
            <a:schemeClr val="accent2"/>
          </a:fillRef>
          <a:effectRef idx="1">
            <a:schemeClr val="accent2"/>
          </a:effectRef>
          <a:fontRef idx="minor">
            <a:schemeClr val="lt1"/>
          </a:fontRef>
        </p:style>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r"/>
            <a:r>
              <a:rPr lang="fa-IR" sz="2400" dirty="0" smtClean="0">
                <a:solidFill>
                  <a:schemeClr val="bg1"/>
                </a:solidFill>
                <a:cs typeface="B Esfehan" pitchFamily="2" charset="-78"/>
              </a:rPr>
              <a:t>      </a:t>
            </a:r>
            <a:endParaRPr lang="en-US" sz="2400" dirty="0">
              <a:solidFill>
                <a:schemeClr val="bg1"/>
              </a:solidFill>
              <a:cs typeface="B Esfehan" pitchFamily="2" charset="-78"/>
            </a:endParaRPr>
          </a:p>
        </p:txBody>
      </p:sp>
      <p:sp>
        <p:nvSpPr>
          <p:cNvPr id="4" name="Slide Number Placeholder 3"/>
          <p:cNvSpPr>
            <a:spLocks noGrp="1"/>
          </p:cNvSpPr>
          <p:nvPr>
            <p:ph type="sldNum" sz="quarter" idx="12"/>
          </p:nvPr>
        </p:nvSpPr>
        <p:spPr/>
        <p:txBody>
          <a:bodyPr>
            <a:normAutofit fontScale="85000" lnSpcReduction="20000"/>
          </a:bodyPr>
          <a:lstStyle/>
          <a:p>
            <a:fld id="{BE5D2352-C081-4BE4-9C17-DE3AB5F0DA4D}" type="slidenum">
              <a:rPr lang="en-US" smtClean="0">
                <a:solidFill>
                  <a:schemeClr val="bg1"/>
                </a:solidFill>
              </a:rPr>
              <a:pPr/>
              <a:t>22</a:t>
            </a:fld>
            <a:endParaRPr lang="en-US">
              <a:solidFill>
                <a:schemeClr val="bg1"/>
              </a:solidFill>
            </a:endParaRPr>
          </a:p>
        </p:txBody>
      </p:sp>
      <p:pic>
        <p:nvPicPr>
          <p:cNvPr id="6146" name="Picture 2" descr="C:\Users\1\Pictures\download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96" y="47625"/>
            <a:ext cx="1714500" cy="1095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0063" y="2359569"/>
            <a:ext cx="615553" cy="3672408"/>
          </a:xfrm>
          <a:prstGeom prst="rect">
            <a:avLst/>
          </a:prstGeom>
          <a:solidFill>
            <a:schemeClr val="accent2">
              <a:lumMod val="75000"/>
            </a:schemeClr>
          </a:solidFill>
          <a:ln>
            <a:solidFill>
              <a:schemeClr val="accent2">
                <a:lumMod val="50000"/>
              </a:schemeClr>
            </a:solidFill>
          </a:ln>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rtl="1"/>
            <a:r>
              <a:rPr lang="fa-IR" sz="2800" dirty="0" smtClean="0">
                <a:solidFill>
                  <a:schemeClr val="bg1"/>
                </a:solidFill>
                <a:cs typeface="B Homa" panose="00000400000000000000" pitchFamily="2" charset="-78"/>
              </a:rPr>
              <a:t>برند شهری</a:t>
            </a:r>
            <a:endParaRPr lang="en-US" sz="2800" dirty="0">
              <a:solidFill>
                <a:schemeClr val="bg1"/>
              </a:solidFill>
              <a:cs typeface="B Homa" panose="00000400000000000000" pitchFamily="2" charset="-78"/>
            </a:endParaRPr>
          </a:p>
        </p:txBody>
      </p:sp>
      <p:sp>
        <p:nvSpPr>
          <p:cNvPr id="3" name="TextBox 2"/>
          <p:cNvSpPr txBox="1"/>
          <p:nvPr/>
        </p:nvSpPr>
        <p:spPr>
          <a:xfrm>
            <a:off x="1858996" y="1772816"/>
            <a:ext cx="7177500" cy="3046988"/>
          </a:xfrm>
          <a:prstGeom prst="rect">
            <a:avLst/>
          </a:prstGeom>
          <a:noFill/>
        </p:spPr>
        <p:txBody>
          <a:bodyPr wrap="square" rtlCol="0">
            <a:spAutoFit/>
          </a:bodyPr>
          <a:lstStyle/>
          <a:p>
            <a:pPr algn="just" rtl="1">
              <a:lnSpc>
                <a:spcPct val="150000"/>
              </a:lnSpc>
            </a:pPr>
            <a:r>
              <a:rPr lang="fa-IR" sz="1600" b="1" dirty="0">
                <a:solidFill>
                  <a:schemeClr val="bg1"/>
                </a:solidFill>
                <a:cs typeface="B Nazanin" panose="00000400000000000000" pitchFamily="2" charset="-78"/>
              </a:rPr>
              <a:t>1-برند شهری گامی بسوی ایجاد تصویر مطلوب رسانه ای از شهر </a:t>
            </a:r>
            <a:endParaRPr lang="fa-IR" sz="1600" b="1" dirty="0" smtClean="0">
              <a:solidFill>
                <a:schemeClr val="bg1"/>
              </a:solidFill>
              <a:cs typeface="B Nazanin" panose="00000400000000000000" pitchFamily="2" charset="-78"/>
            </a:endParaRPr>
          </a:p>
          <a:p>
            <a:pPr algn="just" rtl="1">
              <a:lnSpc>
                <a:spcPct val="150000"/>
              </a:lnSpc>
            </a:pPr>
            <a:r>
              <a:rPr lang="fa-IR" sz="1600" b="1" dirty="0" smtClean="0">
                <a:solidFill>
                  <a:schemeClr val="bg1"/>
                </a:solidFill>
                <a:cs typeface="B Nazanin" panose="00000400000000000000" pitchFamily="2" charset="-78"/>
              </a:rPr>
              <a:t>2- </a:t>
            </a:r>
            <a:r>
              <a:rPr lang="fa-IR" sz="1600" b="1" dirty="0">
                <a:solidFill>
                  <a:schemeClr val="bg1"/>
                </a:solidFill>
                <a:cs typeface="B Nazanin" panose="00000400000000000000" pitchFamily="2" charset="-78"/>
              </a:rPr>
              <a:t>برند شهری به دنبال ارزشهای پایدار </a:t>
            </a:r>
            <a:r>
              <a:rPr lang="fa-IR" sz="1600" b="1" dirty="0" smtClean="0">
                <a:solidFill>
                  <a:schemeClr val="bg1"/>
                </a:solidFill>
                <a:cs typeface="B Nazanin" panose="00000400000000000000" pitchFamily="2" charset="-78"/>
              </a:rPr>
              <a:t>شهرنشینی</a:t>
            </a:r>
          </a:p>
          <a:p>
            <a:pPr algn="just" rtl="1">
              <a:lnSpc>
                <a:spcPct val="150000"/>
              </a:lnSpc>
            </a:pPr>
            <a:r>
              <a:rPr lang="fa-IR" sz="1600" b="1" dirty="0" smtClean="0">
                <a:solidFill>
                  <a:schemeClr val="bg1"/>
                </a:solidFill>
                <a:cs typeface="B Nazanin" panose="00000400000000000000" pitchFamily="2" charset="-78"/>
              </a:rPr>
              <a:t>3-  </a:t>
            </a:r>
            <a:r>
              <a:rPr lang="fa-IR" sz="1600" b="1" dirty="0">
                <a:solidFill>
                  <a:schemeClr val="bg1"/>
                </a:solidFill>
                <a:cs typeface="B Nazanin" panose="00000400000000000000" pitchFamily="2" charset="-78"/>
              </a:rPr>
              <a:t>برند شهری به دنبال تجاری سازی و افزایش ثروت </a:t>
            </a:r>
            <a:endParaRPr lang="fa-IR" sz="1600" b="1" dirty="0" smtClean="0">
              <a:solidFill>
                <a:schemeClr val="bg1"/>
              </a:solidFill>
              <a:cs typeface="B Nazanin" panose="00000400000000000000" pitchFamily="2" charset="-78"/>
            </a:endParaRPr>
          </a:p>
          <a:p>
            <a:pPr algn="just" rtl="1">
              <a:lnSpc>
                <a:spcPct val="150000"/>
              </a:lnSpc>
            </a:pPr>
            <a:r>
              <a:rPr lang="fa-IR" sz="1600" b="1" dirty="0">
                <a:solidFill>
                  <a:schemeClr val="bg1"/>
                </a:solidFill>
                <a:cs typeface="B Nazanin" panose="00000400000000000000" pitchFamily="2" charset="-78"/>
              </a:rPr>
              <a:t>4- برند شهری به دنبال تقویت ریشه های تاریخی</a:t>
            </a:r>
          </a:p>
          <a:p>
            <a:pPr algn="just" rtl="1">
              <a:lnSpc>
                <a:spcPct val="150000"/>
              </a:lnSpc>
            </a:pPr>
            <a:r>
              <a:rPr lang="fa-IR" sz="1600" b="1" dirty="0">
                <a:solidFill>
                  <a:schemeClr val="bg1"/>
                </a:solidFill>
                <a:cs typeface="B Nazanin" panose="00000400000000000000" pitchFamily="2" charset="-78"/>
              </a:rPr>
              <a:t>5- برند شهری به دنبال بازار یابی مکان و فضای شهری</a:t>
            </a:r>
          </a:p>
          <a:p>
            <a:pPr algn="just" rtl="1">
              <a:lnSpc>
                <a:spcPct val="150000"/>
              </a:lnSpc>
            </a:pPr>
            <a:r>
              <a:rPr lang="fa-IR" sz="1600" b="1" dirty="0">
                <a:solidFill>
                  <a:schemeClr val="bg1"/>
                </a:solidFill>
                <a:cs typeface="B Nazanin" panose="00000400000000000000" pitchFamily="2" charset="-78"/>
              </a:rPr>
              <a:t>6- برند شهری آیینه هویت شهری </a:t>
            </a:r>
          </a:p>
          <a:p>
            <a:pPr algn="just" rtl="1">
              <a:lnSpc>
                <a:spcPct val="150000"/>
              </a:lnSpc>
            </a:pPr>
            <a:r>
              <a:rPr lang="fa-IR" sz="1600" b="1" dirty="0">
                <a:solidFill>
                  <a:schemeClr val="bg1"/>
                </a:solidFill>
                <a:cs typeface="B Nazanin" panose="00000400000000000000" pitchFamily="2" charset="-78"/>
              </a:rPr>
              <a:t>7- برند شهری ارتباط گذشته حال آینده </a:t>
            </a:r>
          </a:p>
          <a:p>
            <a:pPr algn="just" rtl="1">
              <a:lnSpc>
                <a:spcPct val="150000"/>
              </a:lnSpc>
            </a:pPr>
            <a:r>
              <a:rPr lang="fa-IR" sz="1600" b="1" dirty="0">
                <a:solidFill>
                  <a:schemeClr val="bg1"/>
                </a:solidFill>
                <a:cs typeface="B Nazanin" panose="00000400000000000000" pitchFamily="2" charset="-78"/>
              </a:rPr>
              <a:t>8-  برند شهری و  ارتباط با توسعه شهری </a:t>
            </a:r>
          </a:p>
        </p:txBody>
      </p:sp>
    </p:spTree>
    <p:extLst>
      <p:ext uri="{BB962C8B-B14F-4D97-AF65-F5344CB8AC3E}">
        <p14:creationId xmlns:p14="http://schemas.microsoft.com/office/powerpoint/2010/main" val="1115640809"/>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txBox="1">
            <a:spLocks/>
          </p:cNvSpPr>
          <p:nvPr/>
        </p:nvSpPr>
        <p:spPr>
          <a:xfrm>
            <a:off x="6400800" y="411777"/>
            <a:ext cx="2438400" cy="400110"/>
          </a:xfrm>
          <a:prstGeom prst="rect">
            <a:avLst/>
          </a:prstGeom>
          <a:solidFill>
            <a:srgbClr val="FF6600"/>
          </a:solidFill>
          <a:ln w="47625" cap="flat" cmpd="dbl" algn="ctr">
            <a:noFill/>
            <a:prstDash val="solid"/>
          </a:ln>
          <a:effectLst>
            <a:outerShdw blurRad="38100" dist="30000" dir="5400000" rotWithShape="0">
              <a:srgbClr val="000000">
                <a:alpha val="45000"/>
              </a:srgbClr>
            </a:outerShdw>
          </a:effectLst>
        </p:spPr>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fa-IR" sz="2000" b="0" i="0" u="none" strike="noStrike" kern="1200" cap="none" spc="0" normalizeH="0" baseline="0" noProof="0" dirty="0" smtClean="0">
                <a:ln>
                  <a:noFill/>
                </a:ln>
                <a:solidFill>
                  <a:srgbClr val="040100"/>
                </a:solidFill>
                <a:effectLst/>
                <a:uLnTx/>
                <a:uFillTx/>
                <a:latin typeface="Tw Cen MT"/>
                <a:ea typeface="+mn-ea"/>
                <a:cs typeface="B Esfehan" pitchFamily="2" charset="-78"/>
              </a:rPr>
              <a:t>منابع و مآخذ:</a:t>
            </a:r>
            <a:endParaRPr kumimoji="0" lang="en-US" sz="2000" b="0" i="0" u="none" strike="noStrike" kern="1200" cap="none" spc="0" normalizeH="0" baseline="0" noProof="0" dirty="0">
              <a:ln>
                <a:noFill/>
              </a:ln>
              <a:solidFill>
                <a:srgbClr val="040100"/>
              </a:solidFill>
              <a:effectLst/>
              <a:uLnTx/>
              <a:uFillTx/>
              <a:latin typeface="Tw Cen MT"/>
              <a:ea typeface="+mn-ea"/>
              <a:cs typeface="B Esfehan" pitchFamily="2" charset="-78"/>
            </a:endParaRPr>
          </a:p>
        </p:txBody>
      </p:sp>
      <p:sp>
        <p:nvSpPr>
          <p:cNvPr id="3" name="Title 4"/>
          <p:cNvSpPr txBox="1">
            <a:spLocks/>
          </p:cNvSpPr>
          <p:nvPr/>
        </p:nvSpPr>
        <p:spPr>
          <a:xfrm>
            <a:off x="5181600" y="381000"/>
            <a:ext cx="1066800" cy="461665"/>
          </a:xfrm>
          <a:prstGeom prst="rect">
            <a:avLst/>
          </a:prstGeom>
          <a:solidFill>
            <a:srgbClr val="FF6600">
              <a:lumMod val="60000"/>
              <a:lumOff val="40000"/>
            </a:srgbClr>
          </a:solidFill>
          <a:ln w="47625" cap="flat" cmpd="dbl" algn="ctr">
            <a:noFill/>
            <a:prstDash val="solid"/>
          </a:ln>
          <a:effectLst>
            <a:outerShdw blurRad="38100" dist="30000" dir="5400000" rotWithShape="0">
              <a:srgbClr val="000000">
                <a:alpha val="45000"/>
              </a:srgbClr>
            </a:outerShdw>
          </a:effectLst>
        </p:spPr>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fa-IR" sz="2400" b="0" i="0" u="none" strike="noStrike" kern="1200" cap="none" spc="0" normalizeH="0" baseline="0" noProof="0" dirty="0" smtClean="0">
                <a:ln>
                  <a:noFill/>
                </a:ln>
                <a:solidFill>
                  <a:srgbClr val="9C1D22">
                    <a:lumMod val="90000"/>
                    <a:lumOff val="10000"/>
                  </a:srgbClr>
                </a:solidFill>
                <a:effectLst/>
                <a:uLnTx/>
                <a:uFillTx/>
                <a:latin typeface="Tw Cen MT"/>
                <a:ea typeface="+mn-ea"/>
                <a:cs typeface="B Esfehan" pitchFamily="2" charset="-78"/>
              </a:rPr>
              <a:t>      </a:t>
            </a:r>
            <a:endParaRPr kumimoji="0" lang="en-US" sz="2400" b="0" i="0" u="none" strike="noStrike" kern="1200" cap="none" spc="0" normalizeH="0" baseline="0" noProof="0" dirty="0">
              <a:ln>
                <a:noFill/>
              </a:ln>
              <a:solidFill>
                <a:srgbClr val="9C1D22">
                  <a:lumMod val="90000"/>
                  <a:lumOff val="10000"/>
                </a:srgbClr>
              </a:solidFill>
              <a:effectLst/>
              <a:uLnTx/>
              <a:uFillTx/>
              <a:latin typeface="Tw Cen MT"/>
              <a:ea typeface="+mn-ea"/>
              <a:cs typeface="B Esfehan" pitchFamily="2" charset="-78"/>
            </a:endParaRPr>
          </a:p>
        </p:txBody>
      </p:sp>
      <p:sp>
        <p:nvSpPr>
          <p:cNvPr id="4" name="Title 4"/>
          <p:cNvSpPr txBox="1">
            <a:spLocks/>
          </p:cNvSpPr>
          <p:nvPr/>
        </p:nvSpPr>
        <p:spPr>
          <a:xfrm>
            <a:off x="4267200" y="381000"/>
            <a:ext cx="762000" cy="461665"/>
          </a:xfrm>
          <a:prstGeom prst="rect">
            <a:avLst/>
          </a:prstGeom>
          <a:solidFill>
            <a:srgbClr val="FF6600">
              <a:lumMod val="40000"/>
              <a:lumOff val="60000"/>
            </a:srgbClr>
          </a:solidFill>
          <a:ln w="47625" cap="flat" cmpd="dbl" algn="ctr">
            <a:noFill/>
            <a:prstDash val="solid"/>
          </a:ln>
          <a:effectLst>
            <a:outerShdw blurRad="38100" dist="30000" dir="5400000" rotWithShape="0">
              <a:srgbClr val="000000">
                <a:alpha val="45000"/>
              </a:srgbClr>
            </a:outerShdw>
          </a:effectLst>
        </p:spPr>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fa-IR" sz="2400" b="0" i="0" u="none" strike="noStrike" kern="1200" cap="none" spc="0" normalizeH="0" baseline="0" noProof="0" dirty="0" smtClean="0">
                <a:ln>
                  <a:noFill/>
                </a:ln>
                <a:solidFill>
                  <a:srgbClr val="9C1D22">
                    <a:lumMod val="90000"/>
                    <a:lumOff val="10000"/>
                  </a:srgbClr>
                </a:solidFill>
                <a:effectLst/>
                <a:uLnTx/>
                <a:uFillTx/>
                <a:latin typeface="Tw Cen MT"/>
                <a:ea typeface="+mn-ea"/>
                <a:cs typeface="B Esfehan" pitchFamily="2" charset="-78"/>
              </a:rPr>
              <a:t>      </a:t>
            </a:r>
            <a:endParaRPr kumimoji="0" lang="en-US" sz="2400" b="0" i="0" u="none" strike="noStrike" kern="1200" cap="none" spc="0" normalizeH="0" baseline="0" noProof="0" dirty="0">
              <a:ln>
                <a:noFill/>
              </a:ln>
              <a:solidFill>
                <a:srgbClr val="9C1D22">
                  <a:lumMod val="90000"/>
                  <a:lumOff val="10000"/>
                </a:srgbClr>
              </a:solidFill>
              <a:effectLst/>
              <a:uLnTx/>
              <a:uFillTx/>
              <a:latin typeface="Tw Cen MT"/>
              <a:ea typeface="+mn-ea"/>
              <a:cs typeface="B Esfehan" pitchFamily="2" charset="-78"/>
            </a:endParaRPr>
          </a:p>
        </p:txBody>
      </p:sp>
      <p:sp>
        <p:nvSpPr>
          <p:cNvPr id="5" name="TextBox 4"/>
          <p:cNvSpPr txBox="1"/>
          <p:nvPr/>
        </p:nvSpPr>
        <p:spPr>
          <a:xfrm>
            <a:off x="609600" y="1828800"/>
            <a:ext cx="8229600" cy="369332"/>
          </a:xfrm>
          <a:prstGeom prst="rect">
            <a:avLst/>
          </a:prstGeom>
          <a:noFill/>
        </p:spPr>
        <p:txBody>
          <a:bodyPr wrap="square" rtlCol="1">
            <a:spAutoFit/>
          </a:bodyPr>
          <a:lstStyle/>
          <a:p>
            <a:pPr algn="just" rtl="1"/>
            <a:r>
              <a:rPr lang="fa-IR" dirty="0"/>
              <a:t> </a:t>
            </a:r>
            <a:endParaRPr lang="fa-IR" dirty="0">
              <a:cs typeface="B Nazanin" pitchFamily="2" charset="-78"/>
            </a:endParaRPr>
          </a:p>
        </p:txBody>
      </p:sp>
      <p:sp>
        <p:nvSpPr>
          <p:cNvPr id="6" name="Slide Number Placeholder 5"/>
          <p:cNvSpPr>
            <a:spLocks noGrp="1"/>
          </p:cNvSpPr>
          <p:nvPr>
            <p:ph type="sldNum" sz="quarter" idx="12"/>
          </p:nvPr>
        </p:nvSpPr>
        <p:spPr/>
        <p:txBody>
          <a:bodyPr/>
          <a:lstStyle/>
          <a:p>
            <a:fld id="{BE5D2352-C081-4BE4-9C17-DE3AB5F0DA4D}" type="slidenum">
              <a:rPr lang="en-US" smtClean="0"/>
              <a:pPr/>
              <a:t>23</a:t>
            </a:fld>
            <a:endParaRPr lang="en-US"/>
          </a:p>
        </p:txBody>
      </p:sp>
      <p:pic>
        <p:nvPicPr>
          <p:cNvPr id="17410" name="Picture 2" descr="C:\Users\1\Pictures\ظ†ظ…ط§غŒط´ع¯ط§ظ‡ ع©طھط§ط¨.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3" y="-6591"/>
            <a:ext cx="2438400" cy="123684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99661" y="2198132"/>
            <a:ext cx="7921487" cy="4708981"/>
          </a:xfrm>
          <a:prstGeom prst="rect">
            <a:avLst/>
          </a:prstGeom>
        </p:spPr>
        <p:txBody>
          <a:bodyPr wrap="square">
            <a:spAutoFit/>
          </a:bodyPr>
          <a:lstStyle/>
          <a:p>
            <a:pPr algn="just" rtl="1"/>
            <a:r>
              <a:rPr lang="fa-IR" sz="2000" dirty="0" smtClean="0">
                <a:cs typeface="B Nazanin" pitchFamily="2" charset="-78"/>
              </a:rPr>
              <a:t>1-مرکز مطالعات و برنامه ریزی شهری تهران مجموعه مقالات برند شهری 1387 تهران.</a:t>
            </a:r>
          </a:p>
          <a:p>
            <a:pPr algn="just" rtl="1"/>
            <a:endParaRPr lang="en-US" sz="2000" dirty="0">
              <a:cs typeface="B Nazanin" pitchFamily="2" charset="-78"/>
            </a:endParaRPr>
          </a:p>
          <a:p>
            <a:pPr algn="just" rtl="1"/>
            <a:r>
              <a:rPr lang="fa-IR" sz="2000" dirty="0">
                <a:cs typeface="B Nazanin" pitchFamily="2" charset="-78"/>
              </a:rPr>
              <a:t> 2-بنتلی و همکاران،(1382)،محیط پاسخده،مترجم:مصطفی بهزاد فر،نشردانشگاه علم و صنعت ایران</a:t>
            </a:r>
            <a:r>
              <a:rPr lang="fa-IR" sz="2000" dirty="0" smtClean="0">
                <a:cs typeface="B Nazanin" pitchFamily="2" charset="-78"/>
              </a:rPr>
              <a:t>.</a:t>
            </a:r>
          </a:p>
          <a:p>
            <a:pPr algn="just" rtl="1"/>
            <a:endParaRPr lang="en-US" sz="2000" dirty="0">
              <a:cs typeface="B Nazanin" pitchFamily="2" charset="-78"/>
            </a:endParaRPr>
          </a:p>
          <a:p>
            <a:pPr algn="just" rtl="1"/>
            <a:r>
              <a:rPr lang="fa-IR" sz="2000" dirty="0" smtClean="0">
                <a:cs typeface="B Nazanin" pitchFamily="2" charset="-78"/>
              </a:rPr>
              <a:t>3- </a:t>
            </a:r>
            <a:r>
              <a:rPr lang="fa-IR" sz="2000" dirty="0">
                <a:cs typeface="B Nazanin" pitchFamily="2" charset="-78"/>
              </a:rPr>
              <a:t>پاکزاد، جهانشاه، (1383)، راهنمای طراحی فضاهای شهری در ایران، وزارت مسکن و شهرسازی، معاونت شهرسازی و معماری، دبیرخانه شورای عالی شهرسازی و معماری</a:t>
            </a:r>
            <a:r>
              <a:rPr lang="fa-IR" sz="2000" dirty="0" smtClean="0">
                <a:cs typeface="B Nazanin" pitchFamily="2" charset="-78"/>
              </a:rPr>
              <a:t>.</a:t>
            </a:r>
          </a:p>
          <a:p>
            <a:pPr algn="just" rtl="1"/>
            <a:endParaRPr lang="fa-IR" sz="2000" dirty="0" smtClean="0">
              <a:cs typeface="B Nazanin" pitchFamily="2" charset="-78"/>
            </a:endParaRPr>
          </a:p>
          <a:p>
            <a:pPr algn="just" rtl="1"/>
            <a:r>
              <a:rPr lang="fa-IR" sz="2000" dirty="0" smtClean="0">
                <a:cs typeface="B Nazanin" pitchFamily="2" charset="-78"/>
              </a:rPr>
              <a:t>4- عباس منوریان ، محمد ابوئی اردکان،  سید موسی پور موسوی (1392) مقاله مدل فرایند برند سازی شهری برای کلان شهر های ایران ،</a:t>
            </a:r>
          </a:p>
          <a:p>
            <a:pPr algn="just" rtl="1"/>
            <a:endParaRPr lang="fa-IR" sz="2000" dirty="0" smtClean="0">
              <a:cs typeface="B Nazanin" pitchFamily="2" charset="-78"/>
            </a:endParaRPr>
          </a:p>
          <a:p>
            <a:pPr algn="just" rtl="1"/>
            <a:r>
              <a:rPr lang="fa-IR" sz="2000" dirty="0" smtClean="0">
                <a:cs typeface="B Nazanin" pitchFamily="2" charset="-78"/>
              </a:rPr>
              <a:t>5- دکتر ناصر یزدانی ، مصطفی رعیتی ، زلیخا مرسلی مقاله شناخت عوامل موثر در ایجاد برند شهری و رفتار مثبت شهروندی در شهر کرج</a:t>
            </a:r>
          </a:p>
          <a:p>
            <a:pPr algn="just" rtl="1"/>
            <a:endParaRPr lang="fa-IR" sz="2000" dirty="0">
              <a:cs typeface="B Nazanin" pitchFamily="2" charset="-78"/>
            </a:endParaRPr>
          </a:p>
          <a:p>
            <a:pPr algn="just" rtl="1"/>
            <a:r>
              <a:rPr lang="fa-IR" sz="2000" dirty="0" smtClean="0">
                <a:cs typeface="B Nazanin" pitchFamily="2" charset="-78"/>
              </a:rPr>
              <a:t> </a:t>
            </a:r>
          </a:p>
          <a:p>
            <a:pPr algn="just" rtl="1"/>
            <a:endParaRPr lang="fa-IR" sz="2000" dirty="0" smtClean="0">
              <a:cs typeface="B Nazanin" pitchFamily="2" charset="-78"/>
            </a:endParaRPr>
          </a:p>
        </p:txBody>
      </p:sp>
    </p:spTree>
    <p:extLst>
      <p:ext uri="{BB962C8B-B14F-4D97-AF65-F5344CB8AC3E}">
        <p14:creationId xmlns:p14="http://schemas.microsoft.com/office/powerpoint/2010/main" val="2842610647"/>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txBox="1">
            <a:spLocks/>
          </p:cNvSpPr>
          <p:nvPr/>
        </p:nvSpPr>
        <p:spPr>
          <a:xfrm>
            <a:off x="6400800" y="411777"/>
            <a:ext cx="2438400" cy="400110"/>
          </a:xfrm>
          <a:prstGeom prst="rect">
            <a:avLst/>
          </a:prstGeom>
          <a:solidFill>
            <a:srgbClr val="FF6600"/>
          </a:solidFill>
          <a:ln w="47625" cap="flat" cmpd="dbl" algn="ctr">
            <a:noFill/>
            <a:prstDash val="solid"/>
          </a:ln>
          <a:effectLst>
            <a:outerShdw blurRad="38100" dist="30000" dir="5400000" rotWithShape="0">
              <a:srgbClr val="000000">
                <a:alpha val="45000"/>
              </a:srgbClr>
            </a:outerShdw>
          </a:effectLst>
        </p:spPr>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040100"/>
              </a:solidFill>
              <a:effectLst/>
              <a:uLnTx/>
              <a:uFillTx/>
              <a:latin typeface="Tw Cen MT"/>
              <a:ea typeface="+mn-ea"/>
              <a:cs typeface="B Esfehan" pitchFamily="2" charset="-78"/>
            </a:endParaRPr>
          </a:p>
        </p:txBody>
      </p:sp>
      <p:sp>
        <p:nvSpPr>
          <p:cNvPr id="3" name="Title 4"/>
          <p:cNvSpPr txBox="1">
            <a:spLocks/>
          </p:cNvSpPr>
          <p:nvPr/>
        </p:nvSpPr>
        <p:spPr>
          <a:xfrm>
            <a:off x="5181600" y="381000"/>
            <a:ext cx="1066800" cy="461665"/>
          </a:xfrm>
          <a:prstGeom prst="rect">
            <a:avLst/>
          </a:prstGeom>
          <a:solidFill>
            <a:srgbClr val="FF6600">
              <a:lumMod val="60000"/>
              <a:lumOff val="40000"/>
            </a:srgbClr>
          </a:solidFill>
          <a:ln w="47625" cap="flat" cmpd="dbl" algn="ctr">
            <a:noFill/>
            <a:prstDash val="solid"/>
          </a:ln>
          <a:effectLst>
            <a:outerShdw blurRad="38100" dist="30000" dir="5400000" rotWithShape="0">
              <a:srgbClr val="000000">
                <a:alpha val="45000"/>
              </a:srgbClr>
            </a:outerShdw>
          </a:effectLst>
        </p:spPr>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fa-IR" sz="2400" b="0" i="0" u="none" strike="noStrike" kern="1200" cap="none" spc="0" normalizeH="0" baseline="0" noProof="0" dirty="0" smtClean="0">
                <a:ln>
                  <a:noFill/>
                </a:ln>
                <a:solidFill>
                  <a:srgbClr val="9C1D22">
                    <a:lumMod val="90000"/>
                    <a:lumOff val="10000"/>
                  </a:srgbClr>
                </a:solidFill>
                <a:effectLst/>
                <a:uLnTx/>
                <a:uFillTx/>
                <a:latin typeface="Tw Cen MT"/>
                <a:ea typeface="+mn-ea"/>
                <a:cs typeface="B Esfehan" pitchFamily="2" charset="-78"/>
              </a:rPr>
              <a:t>      </a:t>
            </a:r>
            <a:endParaRPr kumimoji="0" lang="en-US" sz="2400" b="0" i="0" u="none" strike="noStrike" kern="1200" cap="none" spc="0" normalizeH="0" baseline="0" noProof="0" dirty="0">
              <a:ln>
                <a:noFill/>
              </a:ln>
              <a:solidFill>
                <a:srgbClr val="9C1D22">
                  <a:lumMod val="90000"/>
                  <a:lumOff val="10000"/>
                </a:srgbClr>
              </a:solidFill>
              <a:effectLst/>
              <a:uLnTx/>
              <a:uFillTx/>
              <a:latin typeface="Tw Cen MT"/>
              <a:ea typeface="+mn-ea"/>
              <a:cs typeface="B Esfehan" pitchFamily="2" charset="-78"/>
            </a:endParaRPr>
          </a:p>
        </p:txBody>
      </p:sp>
      <p:sp>
        <p:nvSpPr>
          <p:cNvPr id="4" name="Title 4"/>
          <p:cNvSpPr txBox="1">
            <a:spLocks/>
          </p:cNvSpPr>
          <p:nvPr/>
        </p:nvSpPr>
        <p:spPr>
          <a:xfrm>
            <a:off x="4267200" y="381000"/>
            <a:ext cx="762000" cy="461665"/>
          </a:xfrm>
          <a:prstGeom prst="rect">
            <a:avLst/>
          </a:prstGeom>
          <a:solidFill>
            <a:srgbClr val="FF6600">
              <a:lumMod val="40000"/>
              <a:lumOff val="60000"/>
            </a:srgbClr>
          </a:solidFill>
          <a:ln w="47625" cap="flat" cmpd="dbl" algn="ctr">
            <a:noFill/>
            <a:prstDash val="solid"/>
          </a:ln>
          <a:effectLst>
            <a:outerShdw blurRad="38100" dist="30000" dir="5400000" rotWithShape="0">
              <a:srgbClr val="000000">
                <a:alpha val="45000"/>
              </a:srgbClr>
            </a:outerShdw>
          </a:effectLst>
        </p:spPr>
        <p:txBody>
          <a:bodyPr vert="horz" wrap="square" rtlCol="0" anchor="ctr">
            <a:spAutoFit/>
          </a:bodyPr>
          <a:lstStyle>
            <a:lvl1pPr algn="l" rtl="0" eaLnBrk="1" latinLnBrk="0" hangingPunct="1">
              <a:spcBef>
                <a:spcPct val="0"/>
              </a:spcBef>
              <a:buNone/>
              <a:defRPr kumimoji="0" sz="4400" b="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fa-IR" sz="2400" b="0" i="0" u="none" strike="noStrike" kern="1200" cap="none" spc="0" normalizeH="0" baseline="0" noProof="0" dirty="0" smtClean="0">
                <a:ln>
                  <a:noFill/>
                </a:ln>
                <a:solidFill>
                  <a:srgbClr val="9C1D22">
                    <a:lumMod val="90000"/>
                    <a:lumOff val="10000"/>
                  </a:srgbClr>
                </a:solidFill>
                <a:effectLst/>
                <a:uLnTx/>
                <a:uFillTx/>
                <a:latin typeface="Tw Cen MT"/>
                <a:ea typeface="+mn-ea"/>
                <a:cs typeface="B Esfehan" pitchFamily="2" charset="-78"/>
              </a:rPr>
              <a:t>      </a:t>
            </a:r>
            <a:endParaRPr kumimoji="0" lang="en-US" sz="2400" b="0" i="0" u="none" strike="noStrike" kern="1200" cap="none" spc="0" normalizeH="0" baseline="0" noProof="0" dirty="0">
              <a:ln>
                <a:noFill/>
              </a:ln>
              <a:solidFill>
                <a:srgbClr val="9C1D22">
                  <a:lumMod val="90000"/>
                  <a:lumOff val="10000"/>
                </a:srgbClr>
              </a:solidFill>
              <a:effectLst/>
              <a:uLnTx/>
              <a:uFillTx/>
              <a:latin typeface="Tw Cen MT"/>
              <a:ea typeface="+mn-ea"/>
              <a:cs typeface="B Esfehan" pitchFamily="2" charset="-78"/>
            </a:endParaRPr>
          </a:p>
        </p:txBody>
      </p:sp>
      <p:sp>
        <p:nvSpPr>
          <p:cNvPr id="5" name="TextBox 4"/>
          <p:cNvSpPr txBox="1"/>
          <p:nvPr/>
        </p:nvSpPr>
        <p:spPr>
          <a:xfrm>
            <a:off x="609600" y="1828800"/>
            <a:ext cx="8229600" cy="369332"/>
          </a:xfrm>
          <a:prstGeom prst="rect">
            <a:avLst/>
          </a:prstGeom>
          <a:noFill/>
        </p:spPr>
        <p:txBody>
          <a:bodyPr wrap="square" rtlCol="1">
            <a:spAutoFit/>
          </a:bodyPr>
          <a:lstStyle/>
          <a:p>
            <a:pPr algn="just" rtl="1"/>
            <a:r>
              <a:rPr lang="fa-IR" dirty="0"/>
              <a:t> </a:t>
            </a:r>
            <a:endParaRPr lang="fa-IR" dirty="0">
              <a:cs typeface="B Nazanin" pitchFamily="2" charset="-78"/>
            </a:endParaRPr>
          </a:p>
        </p:txBody>
      </p:sp>
      <p:sp>
        <p:nvSpPr>
          <p:cNvPr id="6" name="Slide Number Placeholder 5"/>
          <p:cNvSpPr>
            <a:spLocks noGrp="1"/>
          </p:cNvSpPr>
          <p:nvPr>
            <p:ph type="sldNum" sz="quarter" idx="12"/>
          </p:nvPr>
        </p:nvSpPr>
        <p:spPr/>
        <p:txBody>
          <a:bodyPr/>
          <a:lstStyle/>
          <a:p>
            <a:fld id="{BE5D2352-C081-4BE4-9C17-DE3AB5F0DA4D}" type="slidenum">
              <a:rPr lang="en-US" smtClean="0"/>
              <a:pPr/>
              <a:t>24</a:t>
            </a:fld>
            <a:endParaRPr lang="en-US"/>
          </a:p>
        </p:txBody>
      </p:sp>
      <p:sp>
        <p:nvSpPr>
          <p:cNvPr id="8" name="Rectangle 7"/>
          <p:cNvSpPr/>
          <p:nvPr/>
        </p:nvSpPr>
        <p:spPr>
          <a:xfrm>
            <a:off x="599661" y="2198132"/>
            <a:ext cx="7921487" cy="2923877"/>
          </a:xfrm>
          <a:prstGeom prst="rect">
            <a:avLst/>
          </a:prstGeom>
        </p:spPr>
        <p:txBody>
          <a:bodyPr wrap="square">
            <a:spAutoFit/>
          </a:bodyPr>
          <a:lstStyle/>
          <a:p>
            <a:pPr algn="ctr" rtl="1"/>
            <a:endParaRPr lang="fa-IR" sz="7200" dirty="0" smtClean="0">
              <a:cs typeface="B Davat" panose="00000400000000000000" pitchFamily="2" charset="-78"/>
            </a:endParaRPr>
          </a:p>
          <a:p>
            <a:pPr algn="ctr" rtl="1"/>
            <a:r>
              <a:rPr lang="fa-IR" sz="7200" dirty="0" smtClean="0">
                <a:solidFill>
                  <a:schemeClr val="accent2">
                    <a:lumMod val="75000"/>
                  </a:schemeClr>
                </a:solidFill>
                <a:cs typeface="B Davat" panose="00000400000000000000" pitchFamily="2" charset="-78"/>
              </a:rPr>
              <a:t>با تشکر از توجه شما</a:t>
            </a:r>
            <a:endParaRPr lang="fa-IR" sz="4000" dirty="0">
              <a:solidFill>
                <a:schemeClr val="accent2">
                  <a:lumMod val="75000"/>
                </a:schemeClr>
              </a:solidFill>
              <a:cs typeface="B Davat" panose="00000400000000000000" pitchFamily="2" charset="-78"/>
            </a:endParaRPr>
          </a:p>
          <a:p>
            <a:pPr algn="just" rtl="1"/>
            <a:r>
              <a:rPr lang="fa-IR" sz="2000" dirty="0" smtClean="0">
                <a:cs typeface="B Nazanin" pitchFamily="2" charset="-78"/>
              </a:rPr>
              <a:t> </a:t>
            </a:r>
          </a:p>
          <a:p>
            <a:pPr algn="just" rtl="1"/>
            <a:endParaRPr lang="fa-IR" sz="2000" dirty="0" smtClean="0">
              <a:cs typeface="B Nazanin" pitchFamily="2" charset="-78"/>
            </a:endParaRPr>
          </a:p>
        </p:txBody>
      </p:sp>
    </p:spTree>
    <p:extLst>
      <p:ext uri="{BB962C8B-B14F-4D97-AF65-F5344CB8AC3E}">
        <p14:creationId xmlns:p14="http://schemas.microsoft.com/office/powerpoint/2010/main" val="108298125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ustom 5">
      <a:dk1>
        <a:srgbClr val="0C0C0C"/>
      </a:dk1>
      <a:lt1>
        <a:srgbClr val="9C1D22"/>
      </a:lt1>
      <a:dk2>
        <a:srgbClr val="262626"/>
      </a:dk2>
      <a:lt2>
        <a:srgbClr val="C8C8B1"/>
      </a:lt2>
      <a:accent1>
        <a:srgbClr val="7A7A7A"/>
      </a:accent1>
      <a:accent2>
        <a:srgbClr val="FF6600"/>
      </a:accent2>
      <a:accent3>
        <a:srgbClr val="BFBFBF"/>
      </a:accent3>
      <a:accent4>
        <a:srgbClr val="989AAC"/>
      </a:accent4>
      <a:accent5>
        <a:srgbClr val="E4E4E4"/>
      </a:accent5>
      <a:accent6>
        <a:srgbClr val="B4B392"/>
      </a:accent6>
      <a:hlink>
        <a:srgbClr val="FF9933"/>
      </a:hlink>
      <a:folHlink>
        <a:srgbClr val="969696"/>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Median">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7525</TotalTime>
  <Words>3301</Words>
  <Application>Microsoft Office PowerPoint</Application>
  <PresentationFormat>On-screen Show (4:3)</PresentationFormat>
  <Paragraphs>186</Paragraphs>
  <Slides>24</Slides>
  <Notes>1</Notes>
  <HiddenSlides>0</HiddenSlides>
  <MMClips>0</MMClips>
  <ScaleCrop>false</ScaleCrop>
  <HeadingPairs>
    <vt:vector size="4" baseType="variant">
      <vt:variant>
        <vt:lpstr>Theme</vt:lpstr>
      </vt:variant>
      <vt:variant>
        <vt:i4>2</vt:i4>
      </vt:variant>
      <vt:variant>
        <vt:lpstr>Slide Titles</vt:lpstr>
      </vt:variant>
      <vt:variant>
        <vt:i4>24</vt:i4>
      </vt:variant>
    </vt:vector>
  </HeadingPairs>
  <TitlesOfParts>
    <vt:vector size="26" baseType="lpstr">
      <vt:lpstr>Median</vt:lpstr>
      <vt:lpstr>1_Median</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Sony Electronics,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Salma</dc:creator>
  <cp:lastModifiedBy>Windows User</cp:lastModifiedBy>
  <cp:revision>476</cp:revision>
  <dcterms:created xsi:type="dcterms:W3CDTF">2008-11-07T08:42:08Z</dcterms:created>
  <dcterms:modified xsi:type="dcterms:W3CDTF">2020-05-28T03:15:35Z</dcterms:modified>
</cp:coreProperties>
</file>