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4"/>
  </p:notesMasterIdLst>
  <p:sldIdLst>
    <p:sldId id="270" r:id="rId2"/>
    <p:sldId id="256" r:id="rId3"/>
    <p:sldId id="257" r:id="rId4"/>
    <p:sldId id="258" r:id="rId5"/>
    <p:sldId id="260" r:id="rId6"/>
    <p:sldId id="261" r:id="rId7"/>
    <p:sldId id="262" r:id="rId8"/>
    <p:sldId id="263" r:id="rId9"/>
    <p:sldId id="264" r:id="rId10"/>
    <p:sldId id="259" r:id="rId11"/>
    <p:sldId id="265" r:id="rId12"/>
    <p:sldId id="266" r:id="rId13"/>
    <p:sldId id="267" r:id="rId14"/>
    <p:sldId id="268" r:id="rId15"/>
    <p:sldId id="271" r:id="rId16"/>
    <p:sldId id="272" r:id="rId17"/>
    <p:sldId id="273" r:id="rId18"/>
    <p:sldId id="274" r:id="rId19"/>
    <p:sldId id="275" r:id="rId20"/>
    <p:sldId id="276" r:id="rId21"/>
    <p:sldId id="277" r:id="rId22"/>
    <p:sldId id="278" r:id="rId2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autoAdjust="0"/>
    <p:restoredTop sz="94609"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9522"/>
    </p:cViewPr>
  </p:outlineViewPr>
  <p:notesTextViewPr>
    <p:cViewPr>
      <p:scale>
        <a:sx n="100" d="100"/>
        <a:sy n="100" d="100"/>
      </p:scale>
      <p:origin x="0" y="0"/>
    </p:cViewPr>
  </p:notesTextViewPr>
  <p:sorterViewPr>
    <p:cViewPr>
      <p:scale>
        <a:sx n="100" d="100"/>
        <a:sy n="100" d="100"/>
      </p:scale>
      <p:origin x="0" y="-222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FAAB93C6-951B-4EAE-8683-9D4503138916}" type="datetimeFigureOut">
              <a:rPr lang="fa-IR" smtClean="0"/>
              <a:t>20/09/1441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F678FDC-2539-48A7-9DD4-099FE59133DD}" type="slidenum">
              <a:rPr lang="fa-IR" smtClean="0"/>
              <a:t>‹#›</a:t>
            </a:fld>
            <a:endParaRPr lang="fa-IR"/>
          </a:p>
        </p:txBody>
      </p:sp>
    </p:spTree>
    <p:extLst>
      <p:ext uri="{BB962C8B-B14F-4D97-AF65-F5344CB8AC3E}">
        <p14:creationId xmlns:p14="http://schemas.microsoft.com/office/powerpoint/2010/main" val="76366137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0F678FDC-2539-48A7-9DD4-099FE59133DD}" type="slidenum">
              <a:rPr lang="fa-IR" smtClean="0"/>
              <a:t>1</a:t>
            </a:fld>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F678FDC-2539-48A7-9DD4-099FE59133DD}" type="slidenum">
              <a:rPr lang="fa-IR" smtClean="0"/>
              <a:t>15</a:t>
            </a:fld>
            <a:endParaRPr lang="fa-IR"/>
          </a:p>
        </p:txBody>
      </p:sp>
    </p:spTree>
    <p:extLst>
      <p:ext uri="{BB962C8B-B14F-4D97-AF65-F5344CB8AC3E}">
        <p14:creationId xmlns:p14="http://schemas.microsoft.com/office/powerpoint/2010/main" val="9543121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AF214D29-398F-4BB6-B30C-15156F54A05B}" type="datetimeFigureOut">
              <a:rPr lang="fa-IR" smtClean="0"/>
              <a:pPr/>
              <a:t>20/09/1441</a:t>
            </a:fld>
            <a:endParaRPr lang="fa-IR"/>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fa-IR"/>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272113AC-7B74-4B6F-9344-EC2D32D6B0AB}"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AF214D29-398F-4BB6-B30C-15156F54A05B}" type="datetimeFigureOut">
              <a:rPr lang="fa-IR" smtClean="0"/>
              <a:pPr/>
              <a:t>20/09/1441</a:t>
            </a:fld>
            <a:endParaRPr lang="fa-IR"/>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fa-IR"/>
          </a:p>
        </p:txBody>
      </p:sp>
      <p:sp>
        <p:nvSpPr>
          <p:cNvPr id="6" name="Slide Number Placeholder 5"/>
          <p:cNvSpPr>
            <a:spLocks noGrp="1"/>
          </p:cNvSpPr>
          <p:nvPr>
            <p:ph type="sldNum" sz="quarter" idx="12"/>
          </p:nvPr>
        </p:nvSpPr>
        <p:spPr>
          <a:xfrm>
            <a:off x="6733952" y="6555112"/>
            <a:ext cx="588336" cy="228600"/>
          </a:xfrm>
        </p:spPr>
        <p:txBody>
          <a:bodyPr/>
          <a:lstStyle/>
          <a:p>
            <a:fld id="{272113AC-7B74-4B6F-9344-EC2D32D6B0AB}"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AF214D29-398F-4BB6-B30C-15156F54A05B}" type="datetimeFigureOut">
              <a:rPr lang="fa-IR" smtClean="0"/>
              <a:pPr/>
              <a:t>20/09/1441</a:t>
            </a:fld>
            <a:endParaRPr lang="fa-IR"/>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fa-IR"/>
          </a:p>
        </p:txBody>
      </p:sp>
      <p:sp>
        <p:nvSpPr>
          <p:cNvPr id="4" name="Slide Number Placeholder 3"/>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72113AC-7B74-4B6F-9344-EC2D32D6B0AB}" type="slidenum">
              <a:rPr lang="fa-IR" smtClean="0"/>
              <a:pPr/>
              <a:t>‹#›</a:t>
            </a:fld>
            <a:endParaRPr lang="fa-IR"/>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F214D29-398F-4BB6-B30C-15156F54A05B}" type="datetimeFigureOut">
              <a:rPr lang="fa-IR" smtClean="0"/>
              <a:pPr/>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72113AC-7B74-4B6F-9344-EC2D32D6B0AB}"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AF214D29-398F-4BB6-B30C-15156F54A05B}" type="datetimeFigureOut">
              <a:rPr lang="fa-IR" smtClean="0"/>
              <a:pPr/>
              <a:t>20/09/1441</a:t>
            </a:fld>
            <a:endParaRPr lang="fa-IR"/>
          </a:p>
        </p:txBody>
      </p:sp>
      <p:sp>
        <p:nvSpPr>
          <p:cNvPr id="5" name="Footer Placeholder 4"/>
          <p:cNvSpPr>
            <a:spLocks noGrp="1"/>
          </p:cNvSpPr>
          <p:nvPr>
            <p:ph type="ftr" sz="quarter" idx="11"/>
          </p:nvPr>
        </p:nvSpPr>
        <p:spPr>
          <a:xfrm>
            <a:off x="457200" y="6556248"/>
            <a:ext cx="3657600" cy="228600"/>
          </a:xfrm>
        </p:spPr>
        <p:txBody>
          <a:bodyPr/>
          <a:lstStyle/>
          <a:p>
            <a:endParaRPr lang="fa-IR"/>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272113AC-7B74-4B6F-9344-EC2D32D6B0AB}"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AF214D29-398F-4BB6-B30C-15156F54A05B}" type="datetimeFigureOut">
              <a:rPr lang="fa-IR" smtClean="0"/>
              <a:pPr/>
              <a:t>20/09/1441</a:t>
            </a:fld>
            <a:endParaRPr lang="fa-IR"/>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fa-IR"/>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272113AC-7B74-4B6F-9344-EC2D32D6B0AB}"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r" rtl="1"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r" rtl="1"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r" rtl="1"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r" rtl="1"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r" rtl="1"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r" rtl="1"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r" rtl="1"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r" rtl="1"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r" rtl="1"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83E2B978-CE51-4822-B701-835A717BB660}"/>
              </a:ext>
            </a:extLst>
          </p:cNvPr>
          <p:cNvSpPr>
            <a:spLocks noGrp="1"/>
          </p:cNvSpPr>
          <p:nvPr>
            <p:ph type="title"/>
          </p:nvPr>
        </p:nvSpPr>
        <p:spPr/>
        <p:txBody>
          <a:bodyPr/>
          <a:lstStyle/>
          <a:p>
            <a:endParaRPr lang="en-US"/>
          </a:p>
        </p:txBody>
      </p:sp>
      <p:sp>
        <p:nvSpPr>
          <p:cNvPr id="7" name="Text Placeholder 6">
            <a:extLst>
              <a:ext uri="{FF2B5EF4-FFF2-40B4-BE49-F238E27FC236}">
                <a16:creationId xmlns:a16="http://schemas.microsoft.com/office/drawing/2014/main" xmlns="" id="{39C7AE42-BAF6-4A5E-827D-CDE551A248DC}"/>
              </a:ext>
            </a:extLst>
          </p:cNvPr>
          <p:cNvSpPr>
            <a:spLocks noGrp="1"/>
          </p:cNvSpPr>
          <p:nvPr>
            <p:ph type="body" sz="half" idx="2"/>
          </p:nvPr>
        </p:nvSpPr>
        <p:spPr/>
        <p:txBody>
          <a:bodyPr/>
          <a:lstStyle/>
          <a:p>
            <a:endParaRPr lang="en-US" dirty="0"/>
          </a:p>
        </p:txBody>
      </p:sp>
      <p:pic>
        <p:nvPicPr>
          <p:cNvPr id="5" name="Picture Placeholder 4" descr="thMNCMV75N.jpg"/>
          <p:cNvPicPr>
            <a:picLocks noGrp="1" noChangeAspect="1"/>
          </p:cNvPicPr>
          <p:nvPr>
            <p:ph type="pic" idx="1"/>
          </p:nvPr>
        </p:nvPicPr>
        <p:blipFill>
          <a:blip r:embed="rId3"/>
          <a:srcRect l="8234" r="8234"/>
          <a:stretch>
            <a:fillRect/>
          </a:stretch>
        </p:blipFill>
        <p:spPr/>
      </p:pic>
      <p:pic>
        <p:nvPicPr>
          <p:cNvPr id="3" name="Picture 2">
            <a:extLst>
              <a:ext uri="{FF2B5EF4-FFF2-40B4-BE49-F238E27FC236}">
                <a16:creationId xmlns:a16="http://schemas.microsoft.com/office/drawing/2014/main" xmlns="" id="{A2F6D64D-6872-4D4A-9DEE-7ED5C6C8CA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89098" y="1121304"/>
            <a:ext cx="3429000" cy="408256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54442" y="357166"/>
            <a:ext cx="5114778" cy="4283946"/>
          </a:xfrm>
        </p:spPr>
        <p:txBody>
          <a:bodyPr>
            <a:normAutofit/>
          </a:bodyPr>
          <a:lstStyle/>
          <a:p>
            <a:r>
              <a:rPr lang="fa-IR" sz="3600" dirty="0"/>
              <a:t>درس اقتصاد سلامت</a:t>
            </a:r>
          </a:p>
          <a:p>
            <a:endParaRPr lang="fa-IR" sz="3600" dirty="0"/>
          </a:p>
          <a:p>
            <a:r>
              <a:rPr lang="fa-IR" sz="3600" dirty="0"/>
              <a:t>عنوان ارائه:جایگاه خدمات بهداشتی در اقتصاد</a:t>
            </a:r>
          </a:p>
          <a:p>
            <a:endParaRPr lang="fa-IR" sz="3600"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54442" y="1714488"/>
            <a:ext cx="5114778" cy="2926624"/>
          </a:xfrm>
        </p:spPr>
        <p:txBody>
          <a:bodyPr>
            <a:normAutofit fontScale="92500" lnSpcReduction="20000"/>
          </a:bodyPr>
          <a:lstStyle/>
          <a:p>
            <a:r>
              <a:rPr lang="fa-IR" sz="3200" dirty="0"/>
              <a:t>*مقاله بررسی جایگاه بخش سلامت در اقتصاد ایران و ارتباط آن با دیگر بخش ها فرهاد لطفی وهمکاران</a:t>
            </a:r>
          </a:p>
          <a:p>
            <a:endParaRPr lang="fa-IR" sz="3200" dirty="0"/>
          </a:p>
          <a:p>
            <a:r>
              <a:rPr lang="fa-IR" sz="3200" dirty="0"/>
              <a:t>*کتاب مبانی اقتصاد بهداشت و درمان دکتر سعید اصف زاده</a:t>
            </a:r>
          </a:p>
        </p:txBody>
      </p:sp>
      <p:sp>
        <p:nvSpPr>
          <p:cNvPr id="4" name="Title 3"/>
          <p:cNvSpPr>
            <a:spLocks noGrp="1"/>
          </p:cNvSpPr>
          <p:nvPr>
            <p:ph type="ctrTitle"/>
          </p:nvPr>
        </p:nvSpPr>
        <p:spPr>
          <a:xfrm>
            <a:off x="3366868" y="533400"/>
            <a:ext cx="5105400" cy="966774"/>
          </a:xfrm>
        </p:spPr>
        <p:txBody>
          <a:bodyPr/>
          <a:lstStyle/>
          <a:p>
            <a:pPr algn="ctr"/>
            <a:r>
              <a:rPr lang="fa-IR" dirty="0"/>
              <a:t>منابع:</a:t>
            </a:r>
          </a:p>
        </p:txBody>
      </p:sp>
      <p:pic>
        <p:nvPicPr>
          <p:cNvPr id="5" name="Picture 4">
            <a:extLst>
              <a:ext uri="{FF2B5EF4-FFF2-40B4-BE49-F238E27FC236}">
                <a16:creationId xmlns:a16="http://schemas.microsoft.com/office/drawing/2014/main" xmlns="" id="{75B74548-7B3C-48F6-89FB-96C67634F6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203848" cy="6858000"/>
          </a:xfrm>
          <a:prstGeom prst="round2DiagRect">
            <a:avLst>
              <a:gd name="adj1" fmla="val 16667"/>
              <a:gd name="adj2" fmla="val 0"/>
            </a:avLst>
          </a:prstGeom>
          <a:ln w="88900" cap="sq">
            <a:solidFill>
              <a:schemeClr val="tx2">
                <a:lumMod val="60000"/>
                <a:lumOff val="40000"/>
              </a:schemeClr>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invX="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6868" y="533400"/>
            <a:ext cx="5105400" cy="1252526"/>
          </a:xfrm>
        </p:spPr>
        <p:txBody>
          <a:bodyPr/>
          <a:lstStyle/>
          <a:p>
            <a:pPr algn="ctr"/>
            <a:r>
              <a:rPr lang="fa-IR" dirty="0"/>
              <a:t>مقدمه:</a:t>
            </a:r>
          </a:p>
        </p:txBody>
      </p:sp>
      <p:sp>
        <p:nvSpPr>
          <p:cNvPr id="3" name="Subtitle 2"/>
          <p:cNvSpPr>
            <a:spLocks noGrp="1"/>
          </p:cNvSpPr>
          <p:nvPr>
            <p:ph type="subTitle" idx="1"/>
          </p:nvPr>
        </p:nvSpPr>
        <p:spPr>
          <a:xfrm>
            <a:off x="3354442" y="2071678"/>
            <a:ext cx="5114778" cy="4786322"/>
          </a:xfrm>
        </p:spPr>
        <p:txBody>
          <a:bodyPr>
            <a:normAutofit/>
          </a:bodyPr>
          <a:lstStyle/>
          <a:p>
            <a:r>
              <a:rPr lang="fa-IR" sz="3200" dirty="0"/>
              <a:t>بخش سلامت یکی از بخش های بسیار مهم در اقتصاد ایران میباشد و تقاضا برای محصولات آن بیشتر به صورت تقاضای نهایی توسط افراد خانوارها و دیگر بخش ها مورد استفاده قرار میگیرد</a:t>
            </a:r>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3357554" y="188640"/>
            <a:ext cx="5114778" cy="4968552"/>
          </a:xfrm>
        </p:spPr>
        <p:txBody>
          <a:bodyPr>
            <a:normAutofit lnSpcReduction="10000"/>
          </a:bodyPr>
          <a:lstStyle/>
          <a:p>
            <a:r>
              <a:rPr lang="fa-IR" sz="3200" dirty="0"/>
              <a:t>سهم بهداشت و درمان از کل تولید ناخالص ملی در هر کشور متفاوت است.</a:t>
            </a:r>
          </a:p>
          <a:p>
            <a:r>
              <a:rPr lang="fa-IR" sz="3200" dirty="0"/>
              <a:t>مثلا:درکشورهای پیشرفته،بین10تا15درصد در کشورهای کمتر پیشرفته حدود8درصد و در کشورهای درحال توسعه حدود 3تا6 درصد و در کشورهای فقیر بین 1تا3 درصد  از تولید ناخالص و داخلی را شامل میشود.</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a:p>
        </p:txBody>
      </p:sp>
      <p:sp>
        <p:nvSpPr>
          <p:cNvPr id="3" name="Subtitle 2"/>
          <p:cNvSpPr>
            <a:spLocks noGrp="1"/>
          </p:cNvSpPr>
          <p:nvPr>
            <p:ph type="subTitle" idx="1"/>
          </p:nvPr>
        </p:nvSpPr>
        <p:spPr>
          <a:xfrm>
            <a:off x="3500430" y="1428736"/>
            <a:ext cx="5114778" cy="4141070"/>
          </a:xfrm>
        </p:spPr>
        <p:txBody>
          <a:bodyPr>
            <a:normAutofit lnSpcReduction="10000"/>
          </a:bodyPr>
          <a:lstStyle/>
          <a:p>
            <a:r>
              <a:rPr lang="fa-IR" sz="3200" dirty="0"/>
              <a:t>براساس مطالعات سازمان جهانی بهداشت در دهه 1990 متوسط سرانه هزینه های بهداشتی در کشورهای فقیر معادل 5دلار و در کشورهای پیشرفته صنعتی یعنی امریکا،ژاپن،کانادا و کشورهای اروپای غربی معادل 400دلار بوده است.</a:t>
            </a:r>
          </a:p>
        </p:txBody>
      </p:sp>
      <p:pic>
        <p:nvPicPr>
          <p:cNvPr id="7" name="Picture 6">
            <a:extLst>
              <a:ext uri="{FF2B5EF4-FFF2-40B4-BE49-F238E27FC236}">
                <a16:creationId xmlns:a16="http://schemas.microsoft.com/office/drawing/2014/main" xmlns="" id="{88BFFD62-C3E3-4A94-A13F-BA3422F063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293096"/>
            <a:ext cx="2699792" cy="256490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a:t> </a:t>
            </a:r>
          </a:p>
        </p:txBody>
      </p:sp>
      <p:sp>
        <p:nvSpPr>
          <p:cNvPr id="3" name="Subtitle 2"/>
          <p:cNvSpPr>
            <a:spLocks noGrp="1"/>
          </p:cNvSpPr>
          <p:nvPr>
            <p:ph type="subTitle" idx="1"/>
          </p:nvPr>
        </p:nvSpPr>
        <p:spPr>
          <a:xfrm>
            <a:off x="3214678" y="404664"/>
            <a:ext cx="5471968" cy="6120680"/>
          </a:xfrm>
        </p:spPr>
        <p:txBody>
          <a:bodyPr>
            <a:normAutofit fontScale="92500" lnSpcReduction="20000"/>
          </a:bodyPr>
          <a:lstStyle/>
          <a:p>
            <a:r>
              <a:rPr lang="fa-IR" sz="3200" dirty="0"/>
              <a:t>در سی ساله اخیر به سبب رشد و پیشرفت چشم گیر علوم پزشکی،ترویج بهداشت و توجه بیشتر سیاست گذاران و برنامه ریزان به این بخش و نیز افزایش اگاهی مردم،بخش بیشتری از درامد خانوارها صرف هزینه های بهداشت شخصی میشود اگرچه در این مورد امار دقیقی از کشورهای  درحال توسعه وجودندارد ولی مطالعات انجام شده در کشورهای پیشرفته نشان میدهد که این هزینه ها در3 دهه اخیر پیشرفت چشمگیری داشته است.</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a:p>
        </p:txBody>
      </p:sp>
      <p:sp>
        <p:nvSpPr>
          <p:cNvPr id="3" name="Subtitle 2"/>
          <p:cNvSpPr>
            <a:spLocks noGrp="1"/>
          </p:cNvSpPr>
          <p:nvPr>
            <p:ph type="subTitle" idx="1"/>
          </p:nvPr>
        </p:nvSpPr>
        <p:spPr>
          <a:xfrm>
            <a:off x="3366868" y="560833"/>
            <a:ext cx="5114778" cy="5791200"/>
          </a:xfrm>
        </p:spPr>
        <p:txBody>
          <a:bodyPr>
            <a:normAutofit fontScale="92500" lnSpcReduction="20000"/>
          </a:bodyPr>
          <a:lstStyle/>
          <a:p>
            <a:r>
              <a:rPr lang="fa-IR" sz="3200" dirty="0"/>
              <a:t>افزایش مخارج بهداشتی درمانی به تنهایی نمایان گر افزایش واقعی سرانه ی تعداد خدمات دریافتی نیست،بلکه بخش مهمی از افزایش هزینه ها به علت افزایش قیمت همان خدمات یا تغییر در نوع یا کیفیت خدمت عرضه شده است .</a:t>
            </a:r>
          </a:p>
          <a:p>
            <a:r>
              <a:rPr lang="fa-IR" sz="3200" dirty="0"/>
              <a:t>اگرچه درصد هزینه های دولت برای خدمات بهداشتی دولتی بسیار متغییر است اما میتوان گفت:که اکثرکشورها به طور متوسط حدود 5درصد از تولید ناخالص ملی خود را به بخش بهداشت اختصاص میدهند.</a:t>
            </a:r>
          </a:p>
          <a:p>
            <a:endParaRPr lang="fa-IR" sz="3200"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3571868" y="116632"/>
            <a:ext cx="4900400" cy="5810364"/>
          </a:xfrm>
        </p:spPr>
        <p:txBody>
          <a:bodyPr>
            <a:noAutofit/>
          </a:bodyPr>
          <a:lstStyle/>
          <a:p>
            <a:r>
              <a:rPr lang="fa-IR" sz="2000" dirty="0"/>
              <a:t>اعمال روشی واقعی که نشان دهنده ی سهم بهداشت از منابع ملی باشد دشوار است،کمیت و کیفیت خدمات بهداشتی ارائه شده که میزان ارتقای واقعی سطح بهداشت یک جامعه را نشان می دهد به اسانی قابل اندازه گیری نیست.و چون تنها معیار محاسباتی بازه اقتصادی پول است روشی نیست که بتواند بازده هزینه های بخش های بهداشت،اموزش و پرورش،کشاورزی،صنعت،حمل و نقل و...را در کل اقتصاد باهم مقایسه کند.کوشش های کم ثمری که برای بیان پولی ارزش فعالیتهای بهداشتی انجام شده(اگربیان پولی بهبود خدمات بهداشتی و افزایش طول عمر ممکن باشد.)قابل گسترش به تمام ابعاد خدمات بهداشتی درمانی نیست.میدانیم که پارامترها و عوامل متعددی در بهداشت دخیل اند:درامد بالاتر،تغذیه ی بهتر،مسکن راحت تر،سواد بیشتر ازجمله عواملی اند که ارتباط مستقیمی با مرگ و میر کمتر کودکان،طول عمر بیشتر و سایر شاخص های بهداشتی دارند.</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a:p>
        </p:txBody>
      </p:sp>
      <p:sp>
        <p:nvSpPr>
          <p:cNvPr id="3" name="Subtitle 2"/>
          <p:cNvSpPr>
            <a:spLocks noGrp="1"/>
          </p:cNvSpPr>
          <p:nvPr>
            <p:ph type="subTitle" idx="1"/>
          </p:nvPr>
        </p:nvSpPr>
        <p:spPr>
          <a:xfrm>
            <a:off x="3428992" y="1571612"/>
            <a:ext cx="5114778" cy="4212508"/>
          </a:xfrm>
        </p:spPr>
        <p:txBody>
          <a:bodyPr>
            <a:normAutofit fontScale="85000" lnSpcReduction="20000"/>
          </a:bodyPr>
          <a:lstStyle/>
          <a:p>
            <a:r>
              <a:rPr lang="fa-IR" sz="2800" dirty="0"/>
              <a:t>در اوضاعی که هیچ قانون مدون و عملی برای تعیین سهم بهداشت از منابع ملی وجود نداشته باشد اقتصاد دانان به ناچار از حربه ها و فشار های سیاسی استفاده میکنند.خدمات بهداشتی اغلب به جای ارضای خواسته ها و امیال در راستای ارضای </a:t>
            </a:r>
            <a:r>
              <a:rPr lang="fa-IR" sz="2800" dirty="0">
                <a:solidFill>
                  <a:srgbClr val="FF0000"/>
                </a:solidFill>
              </a:rPr>
              <a:t>نیازها </a:t>
            </a:r>
            <a:r>
              <a:rPr lang="fa-IR" sz="2800" dirty="0">
                <a:solidFill>
                  <a:schemeClr val="bg1"/>
                </a:solidFill>
              </a:rPr>
              <a:t>جهت</a:t>
            </a:r>
            <a:r>
              <a:rPr lang="fa-IR" sz="2800" dirty="0">
                <a:solidFill>
                  <a:srgbClr val="FF0000"/>
                </a:solidFill>
              </a:rPr>
              <a:t> </a:t>
            </a:r>
            <a:r>
              <a:rPr lang="fa-IR" sz="2800" dirty="0">
                <a:solidFill>
                  <a:schemeClr val="bg1"/>
                </a:solidFill>
              </a:rPr>
              <a:t>گیری شده اند خواسته ها در شکل  تقاضای بازار از طریق مکانیسم قیمت ها عمل میکنند که ظاهرا اثر مستقیم و ناچیزی بر عرصه ی خدمات بهداشتی میگذارد درصورت نبود بازاری سازمان یافته خواسته ها میتوانند به کمک تبلیغات سیاسی بر عرضه ی خدمات بهداشتی اثر بگذارند.</a:t>
            </a:r>
            <a:endParaRPr lang="fa-IR" sz="28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6868" y="428604"/>
            <a:ext cx="5105400" cy="1714512"/>
          </a:xfrm>
        </p:spPr>
        <p:txBody>
          <a:bodyPr/>
          <a:lstStyle/>
          <a:p>
            <a:pPr algn="ctr"/>
            <a:r>
              <a:rPr lang="fa-IR" sz="3600" dirty="0"/>
              <a:t>محاسبه ی درآمد ملی و درآمد شخصی و اثرات آن بر بهداشت:</a:t>
            </a:r>
          </a:p>
        </p:txBody>
      </p:sp>
      <p:sp>
        <p:nvSpPr>
          <p:cNvPr id="3" name="Subtitle 2"/>
          <p:cNvSpPr>
            <a:spLocks noGrp="1"/>
          </p:cNvSpPr>
          <p:nvPr>
            <p:ph type="subTitle" idx="1"/>
          </p:nvPr>
        </p:nvSpPr>
        <p:spPr>
          <a:xfrm>
            <a:off x="2643174" y="2643182"/>
            <a:ext cx="6500826" cy="4214818"/>
          </a:xfrm>
        </p:spPr>
        <p:txBody>
          <a:bodyPr>
            <a:normAutofit fontScale="92500" lnSpcReduction="10000"/>
          </a:bodyPr>
          <a:lstStyle/>
          <a:p>
            <a:r>
              <a:rPr lang="fa-IR" sz="2800" dirty="0"/>
              <a:t>برای فهم بهتر اثر در آمدهای شخصی و درآمدهای ملی بربهداشت بهتر است چند اصطلاح را توضیح دهیم:</a:t>
            </a:r>
          </a:p>
          <a:p>
            <a:r>
              <a:rPr lang="fa-IR" sz="2800" dirty="0"/>
              <a:t>*</a:t>
            </a:r>
            <a:r>
              <a:rPr lang="fa-IR" sz="2800" dirty="0">
                <a:solidFill>
                  <a:srgbClr val="FF0000"/>
                </a:solidFill>
              </a:rPr>
              <a:t>تولید ناخالص ملی:</a:t>
            </a:r>
            <a:r>
              <a:rPr lang="fa-IR" sz="2800" dirty="0">
                <a:solidFill>
                  <a:schemeClr val="bg1"/>
                </a:solidFill>
              </a:rPr>
              <a:t>ارزش پولی مجموع کالاها وخدمات تولید شده ی یک کشور در طول یک دوره ی معین</a:t>
            </a:r>
            <a:r>
              <a:rPr lang="fa-IR" sz="1200" dirty="0">
                <a:solidFill>
                  <a:schemeClr val="bg1"/>
                </a:solidFill>
              </a:rPr>
              <a:t>(معمولا یک سال)</a:t>
            </a:r>
            <a:r>
              <a:rPr lang="fa-IR" sz="2800" dirty="0">
                <a:solidFill>
                  <a:schemeClr val="bg1"/>
                </a:solidFill>
              </a:rPr>
              <a:t>یاکل محصولات برای مصرف داخلی به اضافه صادرات پس از کسر واردات برابر است با تولید ناخالص ملی</a:t>
            </a:r>
          </a:p>
          <a:p>
            <a:r>
              <a:rPr lang="fa-IR" sz="2800" dirty="0">
                <a:solidFill>
                  <a:schemeClr val="bg1"/>
                </a:solidFill>
              </a:rPr>
              <a:t>*</a:t>
            </a:r>
            <a:r>
              <a:rPr lang="fa-IR" sz="2800" dirty="0">
                <a:solidFill>
                  <a:srgbClr val="FF0000"/>
                </a:solidFill>
              </a:rPr>
              <a:t>تولید خالص ملی:</a:t>
            </a:r>
            <a:r>
              <a:rPr lang="fa-IR" sz="2800" dirty="0">
                <a:solidFill>
                  <a:schemeClr val="bg1"/>
                </a:solidFill>
              </a:rPr>
              <a:t>هرگاه استهلاک ماشینها و ابزار از تولید ناخالص ملی کسر شود تولید خالص ملی به دست می آید.</a:t>
            </a:r>
            <a:endParaRPr lang="fa-IR" sz="2800" dirty="0"/>
          </a:p>
          <a:p>
            <a:endParaRPr lang="fa-IR" sz="2800" dirty="0"/>
          </a:p>
          <a:p>
            <a:endParaRPr lang="fa-IR" sz="2800"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3354442" y="571480"/>
            <a:ext cx="5114778" cy="4069632"/>
          </a:xfrm>
        </p:spPr>
        <p:txBody>
          <a:bodyPr>
            <a:normAutofit fontScale="25000" lnSpcReduction="20000"/>
          </a:bodyPr>
          <a:lstStyle/>
          <a:p>
            <a:r>
              <a:rPr lang="fa-IR" dirty="0"/>
              <a:t>*</a:t>
            </a:r>
            <a:r>
              <a:rPr lang="fa-IR" sz="8600" dirty="0">
                <a:solidFill>
                  <a:srgbClr val="FF0000"/>
                </a:solidFill>
              </a:rPr>
              <a:t>درآمدملی:</a:t>
            </a:r>
            <a:r>
              <a:rPr lang="fa-IR" sz="8600" dirty="0">
                <a:solidFill>
                  <a:schemeClr val="bg1"/>
                </a:solidFill>
              </a:rPr>
              <a:t>کلیه ی درآمد اشخاص یک دولت ازجمله حقوق بگیران،مزد بگیران وافرادی که برای خود کار میکنند و سود های موسسه های تجاری درآمد ملی معمولا برحسب درآمد گروه ها با عوامل سهیم در تولید(هزینه ی عامل)سنجیده میشود.</a:t>
            </a:r>
          </a:p>
          <a:p>
            <a:r>
              <a:rPr lang="fa-IR" sz="8600" dirty="0">
                <a:solidFill>
                  <a:schemeClr val="bg1"/>
                </a:solidFill>
              </a:rPr>
              <a:t>*</a:t>
            </a:r>
            <a:r>
              <a:rPr lang="fa-IR" sz="8600" dirty="0">
                <a:solidFill>
                  <a:srgbClr val="FF0000"/>
                </a:solidFill>
              </a:rPr>
              <a:t>درآمد شخصی:</a:t>
            </a:r>
            <a:r>
              <a:rPr lang="fa-IR" sz="8600" dirty="0">
                <a:solidFill>
                  <a:schemeClr val="bg1"/>
                </a:solidFill>
              </a:rPr>
              <a:t>کل پولی که خانواده ها قبل از پرداخت مالیات دریافت میکنند درآمد شخصی نام دارد.وقتی حقوق دولت و شرکت ها و نیز پس انداز باسرمایه گذاری مجدد را از درامد ملی کسر کنیم،درآمد شخصی حاصل میشود.</a:t>
            </a:r>
          </a:p>
          <a:p>
            <a:r>
              <a:rPr lang="fa-IR" sz="8600" dirty="0">
                <a:solidFill>
                  <a:schemeClr val="bg1"/>
                </a:solidFill>
              </a:rPr>
              <a:t>*</a:t>
            </a:r>
            <a:r>
              <a:rPr lang="fa-IR" sz="8600" dirty="0">
                <a:solidFill>
                  <a:srgbClr val="FF0000"/>
                </a:solidFill>
              </a:rPr>
              <a:t>درآمد قابل تصرف:</a:t>
            </a:r>
            <a:r>
              <a:rPr lang="fa-IR" sz="8600" dirty="0">
                <a:solidFill>
                  <a:schemeClr val="bg1"/>
                </a:solidFill>
              </a:rPr>
              <a:t>برای تعیین درآمد واقعی یا به عبارت دیگر درآمد قابل خرج خانوارها،مالیات بر درآمدشامل سهم بیمه و بازنشستگی باید از درآمد شخصی کسر و درآمد انتقالی از دولت به آن اضافه شود.رقم حاصله درآمد قابل تصرف خواهد بود.</a:t>
            </a:r>
          </a:p>
        </p:txBody>
      </p:sp>
    </p:spTree>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circle(in)">
                                      <p:cBhvr>
                                        <p:cTn id="13" dur="20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6868" y="0"/>
            <a:ext cx="5105400" cy="1928802"/>
          </a:xfrm>
        </p:spPr>
        <p:txBody>
          <a:bodyPr/>
          <a:lstStyle/>
          <a:p>
            <a:pPr algn="ctr"/>
            <a:r>
              <a:rPr lang="fa-IR" dirty="0"/>
              <a:t>اثرات درآمد ملی و قابل تصرف دربهداشت:</a:t>
            </a:r>
          </a:p>
        </p:txBody>
      </p:sp>
      <p:sp>
        <p:nvSpPr>
          <p:cNvPr id="3" name="Subtitle 2"/>
          <p:cNvSpPr>
            <a:spLocks noGrp="1"/>
          </p:cNvSpPr>
          <p:nvPr>
            <p:ph type="subTitle" idx="1"/>
          </p:nvPr>
        </p:nvSpPr>
        <p:spPr>
          <a:xfrm>
            <a:off x="3354442" y="2071678"/>
            <a:ext cx="5114778" cy="4429156"/>
          </a:xfrm>
        </p:spPr>
        <p:txBody>
          <a:bodyPr>
            <a:normAutofit fontScale="92500" lnSpcReduction="10000"/>
          </a:bodyPr>
          <a:lstStyle/>
          <a:p>
            <a:r>
              <a:rPr lang="fa-IR" dirty="0"/>
              <a:t>درهیچ مکانی درآمد به تساوی توزیع نمیشود درهمه جا توده ی مردم تنها از درآمدی در حد(بخور نمیر)برخوردارند برخی دیگر درآمدی دارند که حداقل (زندگی و بهداشت)را برایشان فراهم میسازد و عده ی نسبتا کمی(آسایش و رفاه)دارند البته این واژه ها نسبی اند زیرا درآمدی که حداقل زندگی و بهداشت را در گذشته تامین میکرده ممکن است در تمدن امروزی درآمدی بخورونمیر باشد در واقع مقایسه ی توزیع درآمد و توزیع قدرت خرید حتی در عصر حاضر کار بی نهایت مشکلی میباشد.زیرا خواست ها و نیاز ها از منطقه ای به منطقه ی دیگر بشدت تغییر میکند.در مقایسه ی بین کشورها با یکدیگر به این نتیجه میرسیم که کل پرداخت های مربوط به بخش بهداشت،ارتباط نزدیکی با درآمد دارد.</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a:p>
        </p:txBody>
      </p:sp>
      <p:sp>
        <p:nvSpPr>
          <p:cNvPr id="3" name="Subtitle 2"/>
          <p:cNvSpPr>
            <a:spLocks noGrp="1"/>
          </p:cNvSpPr>
          <p:nvPr>
            <p:ph type="subTitle" idx="1"/>
          </p:nvPr>
        </p:nvSpPr>
        <p:spPr>
          <a:xfrm>
            <a:off x="3357554" y="260648"/>
            <a:ext cx="5390910" cy="5237720"/>
          </a:xfrm>
        </p:spPr>
        <p:txBody>
          <a:bodyPr>
            <a:noAutofit/>
          </a:bodyPr>
          <a:lstStyle/>
          <a:p>
            <a:r>
              <a:rPr lang="fa-IR" sz="1800" dirty="0"/>
              <a:t>برای مثال:کشورهای پیشرفته در مقایسه با کشورهای درحال توسعه درصد بیشتری از درآمد ملی خود را صرف بخش بهداشت و درمان میکنند برای درک بهتر قضیه میتوان چنین گفت:مردم کشورهایی که درآمد شخصی اندکی دارند بخش بزرگی از درآمد ناچیز خود را صرف تهیه ی غذا میکنند  درحالی که در کشورهای ثروتمند نظیر افراد غنی،بخش کوچکی از درآمد و منابع کلان خود را صرف خرید غذا میکند برای افراد فقیر تهیه ی نان مصرفی و غذای روزانه به سختی میسر است و بخش زیادی از درآمد ناچیز آنها را می بلعد ولی برای افراد توانگر تهیه ی فراوان انواع مواد غذایی مصرفی تنها بخش بسیار کوچکی از درآمدشان را در برمیگیرد بنابراین پرداخت کوچکترین مخارج بهداشتی برای تهیدستان به دشواری امکان پذیر و شاید خارج از توان آنان است.چنان که دکتر هیروشی ناکاجیما مدیر سابق سازمان جهانی بهداشت میگوید:</a:t>
            </a:r>
            <a:r>
              <a:rPr lang="fa-IR" sz="1800" dirty="0">
                <a:solidFill>
                  <a:srgbClr val="FF0000"/>
                </a:solidFill>
              </a:rPr>
              <a:t>اگر بتوانیم تنها 2دلار به هزینه های بهداشتی هر نفر در کشورهای درحال توسعه اضافه کنیم خواهیم توانست تمام کودکان آنها را واکسینه کنیم،بیماری فلج اطفال را ریشه کن کنیم و برای تمام بیماری های سل، مالاریا،عفونت های ریوی،اسهال،شیستوزومیا و امراض آمیزشی داروی لازم تهیه و در اختیارشان قرار دهیم.</a:t>
            </a:r>
            <a:endParaRPr lang="fa-IR" sz="1800" dirty="0"/>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5B08E6-6546-4494-BD01-9CBCAB15FB3F}"/>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xmlns="" id="{FBD95C28-7637-487A-8B9F-56EAB08E499E}"/>
              </a:ext>
            </a:extLst>
          </p:cNvPr>
          <p:cNvSpPr>
            <a:spLocks noGrp="1"/>
          </p:cNvSpPr>
          <p:nvPr>
            <p:ph type="subTitle" idx="1"/>
          </p:nvPr>
        </p:nvSpPr>
        <p:spPr>
          <a:xfrm>
            <a:off x="3354442" y="533400"/>
            <a:ext cx="5114778" cy="6207968"/>
          </a:xfrm>
        </p:spPr>
        <p:txBody>
          <a:bodyPr/>
          <a:lstStyle/>
          <a:p>
            <a:r>
              <a:rPr lang="fa-IR" dirty="0"/>
              <a:t>مقایسه و قضاوت درمورد رفع نیازهای اساسی باید بعداز ارزیابی شدت نیازهای گوناگون و بر اساس اولویت انجام پذیرد.</a:t>
            </a:r>
          </a:p>
          <a:p>
            <a:r>
              <a:rPr lang="fa-IR" dirty="0"/>
              <a:t>مقایسه ی سال به سال درآمد ملی اختصاص یافته به بخش بهداشت.آموزش و پرورش و سایر خدمات نیز مفید است وباید مشخص شود که چه نسبتی از منابع ملی به یک بخش خدماتی اختصاص یافته است جهت بهره برداری بهینه از منابعی که برای رشد اقتصادی در نظر گرفته شده اندطرح های دقیقی را باید پیش بینی کرد.</a:t>
            </a:r>
            <a:endParaRPr lang="en-US" dirty="0"/>
          </a:p>
        </p:txBody>
      </p:sp>
    </p:spTree>
    <p:extLst>
      <p:ext uri="{BB962C8B-B14F-4D97-AF65-F5344CB8AC3E}">
        <p14:creationId xmlns:p14="http://schemas.microsoft.com/office/powerpoint/2010/main" val="108601889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921F1D-18A2-4BE1-951B-C6C10B8ED7DE}"/>
              </a:ext>
            </a:extLst>
          </p:cNvPr>
          <p:cNvSpPr>
            <a:spLocks noGrp="1"/>
          </p:cNvSpPr>
          <p:nvPr>
            <p:ph type="title"/>
          </p:nvPr>
        </p:nvSpPr>
        <p:spPr/>
        <p:txBody>
          <a:bodyPr>
            <a:normAutofit/>
          </a:bodyPr>
          <a:lstStyle/>
          <a:p>
            <a:pPr algn="r"/>
            <a:r>
              <a:rPr lang="fa-IR" sz="2800" dirty="0"/>
              <a:t>محدودیت های محاسبه ی درآمد ملی</a:t>
            </a:r>
            <a:endParaRPr lang="en-US" sz="2800" dirty="0"/>
          </a:p>
        </p:txBody>
      </p:sp>
      <p:sp>
        <p:nvSpPr>
          <p:cNvPr id="12" name="Text Placeholder 11">
            <a:extLst>
              <a:ext uri="{FF2B5EF4-FFF2-40B4-BE49-F238E27FC236}">
                <a16:creationId xmlns:a16="http://schemas.microsoft.com/office/drawing/2014/main" xmlns="" id="{EF642BF2-5092-4979-B05B-06B6ADEEFB4F}"/>
              </a:ext>
            </a:extLst>
          </p:cNvPr>
          <p:cNvSpPr>
            <a:spLocks noGrp="1"/>
          </p:cNvSpPr>
          <p:nvPr>
            <p:ph type="body" idx="1"/>
          </p:nvPr>
        </p:nvSpPr>
        <p:spPr/>
        <p:txBody>
          <a:bodyPr/>
          <a:lstStyle/>
          <a:p>
            <a:endParaRPr lang="en-US"/>
          </a:p>
        </p:txBody>
      </p:sp>
      <p:sp>
        <p:nvSpPr>
          <p:cNvPr id="14" name="Text Placeholder 13">
            <a:extLst>
              <a:ext uri="{FF2B5EF4-FFF2-40B4-BE49-F238E27FC236}">
                <a16:creationId xmlns:a16="http://schemas.microsoft.com/office/drawing/2014/main" xmlns="" id="{53645CB9-D95B-417B-9B6F-C8E982F82970}"/>
              </a:ext>
            </a:extLst>
          </p:cNvPr>
          <p:cNvSpPr>
            <a:spLocks noGrp="1"/>
          </p:cNvSpPr>
          <p:nvPr>
            <p:ph type="body" sz="half" idx="3"/>
          </p:nvPr>
        </p:nvSpPr>
        <p:spPr/>
        <p:txBody>
          <a:bodyPr/>
          <a:lstStyle/>
          <a:p>
            <a:endParaRPr lang="en-US"/>
          </a:p>
        </p:txBody>
      </p:sp>
      <p:sp>
        <p:nvSpPr>
          <p:cNvPr id="13" name="Content Placeholder 12">
            <a:extLst>
              <a:ext uri="{FF2B5EF4-FFF2-40B4-BE49-F238E27FC236}">
                <a16:creationId xmlns:a16="http://schemas.microsoft.com/office/drawing/2014/main" xmlns="" id="{B33C700C-E303-45EC-A5F9-C5C453B20692}"/>
              </a:ext>
            </a:extLst>
          </p:cNvPr>
          <p:cNvSpPr>
            <a:spLocks noGrp="1"/>
          </p:cNvSpPr>
          <p:nvPr>
            <p:ph sz="quarter" idx="2"/>
          </p:nvPr>
        </p:nvSpPr>
        <p:spPr/>
        <p:txBody>
          <a:bodyPr/>
          <a:lstStyle/>
          <a:p>
            <a:endParaRPr lang="en-US"/>
          </a:p>
        </p:txBody>
      </p:sp>
      <p:sp>
        <p:nvSpPr>
          <p:cNvPr id="15" name="Content Placeholder 14">
            <a:extLst>
              <a:ext uri="{FF2B5EF4-FFF2-40B4-BE49-F238E27FC236}">
                <a16:creationId xmlns:a16="http://schemas.microsoft.com/office/drawing/2014/main" xmlns="" id="{19F384DA-0809-47A0-9408-CA3E5492BF3F}"/>
              </a:ext>
            </a:extLst>
          </p:cNvPr>
          <p:cNvSpPr>
            <a:spLocks noGrp="1"/>
          </p:cNvSpPr>
          <p:nvPr>
            <p:ph sz="quarter" idx="4"/>
          </p:nvPr>
        </p:nvSpPr>
        <p:spPr/>
        <p:txBody>
          <a:bodyPr/>
          <a:lstStyle/>
          <a:p>
            <a:endParaRPr lang="en-US"/>
          </a:p>
        </p:txBody>
      </p:sp>
      <p:graphicFrame>
        <p:nvGraphicFramePr>
          <p:cNvPr id="9" name="Table 9">
            <a:extLst>
              <a:ext uri="{FF2B5EF4-FFF2-40B4-BE49-F238E27FC236}">
                <a16:creationId xmlns:a16="http://schemas.microsoft.com/office/drawing/2014/main" xmlns="" id="{12CDB84B-685C-4D4D-A25E-DB1AD1438755}"/>
              </a:ext>
            </a:extLst>
          </p:cNvPr>
          <p:cNvGraphicFramePr>
            <a:graphicFrameLocks noGrp="1"/>
          </p:cNvGraphicFramePr>
          <p:nvPr>
            <p:extLst>
              <p:ext uri="{D42A27DB-BD31-4B8C-83A1-F6EECF244321}">
                <p14:modId xmlns:p14="http://schemas.microsoft.com/office/powerpoint/2010/main" val="3312324918"/>
              </p:ext>
            </p:extLst>
          </p:nvPr>
        </p:nvGraphicFramePr>
        <p:xfrm>
          <a:off x="457200" y="1711840"/>
          <a:ext cx="7519736" cy="4647365"/>
        </p:xfrm>
        <a:graphic>
          <a:graphicData uri="http://schemas.openxmlformats.org/drawingml/2006/table">
            <a:tbl>
              <a:tblPr firstRow="1" bandRow="1">
                <a:tableStyleId>{7DF18680-E054-41AD-8BC1-D1AEF772440D}</a:tableStyleId>
              </a:tblPr>
              <a:tblGrid>
                <a:gridCol w="318067">
                  <a:extLst>
                    <a:ext uri="{9D8B030D-6E8A-4147-A177-3AD203B41FA5}">
                      <a16:colId xmlns:a16="http://schemas.microsoft.com/office/drawing/2014/main" xmlns="" val="4248955666"/>
                    </a:ext>
                  </a:extLst>
                </a:gridCol>
                <a:gridCol w="7201669">
                  <a:extLst>
                    <a:ext uri="{9D8B030D-6E8A-4147-A177-3AD203B41FA5}">
                      <a16:colId xmlns:a16="http://schemas.microsoft.com/office/drawing/2014/main" xmlns="" val="627583668"/>
                    </a:ext>
                  </a:extLst>
                </a:gridCol>
              </a:tblGrid>
              <a:tr h="1102991">
                <a:tc>
                  <a:txBody>
                    <a:bodyPr/>
                    <a:lstStyle/>
                    <a:p>
                      <a:endParaRPr lang="en-US"/>
                    </a:p>
                  </a:txBody>
                  <a:tcPr/>
                </a:tc>
                <a:tc>
                  <a:txBody>
                    <a:bodyPr/>
                    <a:lstStyle/>
                    <a:p>
                      <a:r>
                        <a:rPr lang="fa-IR" sz="2400" b="1" dirty="0">
                          <a:solidFill>
                            <a:schemeClr val="bg2">
                              <a:lumMod val="10000"/>
                            </a:schemeClr>
                          </a:solidFill>
                        </a:rPr>
                        <a:t>خدماتی که بدون مزد انجام میشوند در محاسبات ملی نمی آیند</a:t>
                      </a:r>
                      <a:r>
                        <a:rPr lang="fa-IR" dirty="0"/>
                        <a:t>.</a:t>
                      </a:r>
                      <a:endParaRPr lang="en-US" dirty="0"/>
                    </a:p>
                  </a:txBody>
                  <a:tcPr/>
                </a:tc>
                <a:extLst>
                  <a:ext uri="{0D108BD9-81ED-4DB2-BD59-A6C34878D82A}">
                    <a16:rowId xmlns:a16="http://schemas.microsoft.com/office/drawing/2014/main" xmlns="" val="3534785725"/>
                  </a:ext>
                </a:extLst>
              </a:tr>
              <a:tr h="1338392">
                <a:tc>
                  <a:txBody>
                    <a:bodyPr/>
                    <a:lstStyle/>
                    <a:p>
                      <a:endParaRPr lang="en-US"/>
                    </a:p>
                  </a:txBody>
                  <a:tcPr/>
                </a:tc>
                <a:tc>
                  <a:txBody>
                    <a:bodyPr/>
                    <a:lstStyle/>
                    <a:p>
                      <a:r>
                        <a:rPr lang="fa-IR" sz="2000" b="1" i="1" u="sng" dirty="0">
                          <a:solidFill>
                            <a:schemeClr val="bg2">
                              <a:lumMod val="25000"/>
                            </a:schemeClr>
                          </a:solidFill>
                          <a:effectLst>
                            <a:outerShdw blurRad="38100" dist="38100" dir="2700000" algn="tl">
                              <a:srgbClr val="000000">
                                <a:alpha val="43137"/>
                              </a:srgbClr>
                            </a:outerShdw>
                          </a:effectLst>
                        </a:rPr>
                        <a:t>در درآمد ملی تمیز سرمایه گذاری از مصرف-یابه عبارت دیگر تمیزبین آنچه به عنوان سرمایه یا سرمایه گذاری شناخته میشود و آنچه تحت عنوان مصرف طبقه بندی میشود ناقص است</a:t>
                      </a:r>
                      <a:r>
                        <a:rPr lang="fa-IR" sz="2000" b="1" i="1" u="sng" dirty="0">
                          <a:solidFill>
                            <a:schemeClr val="bg1"/>
                          </a:solidFill>
                          <a:effectLst>
                            <a:outerShdw blurRad="38100" dist="38100" dir="2700000" algn="tl">
                              <a:srgbClr val="000000">
                                <a:alpha val="43137"/>
                              </a:srgbClr>
                            </a:outerShdw>
                          </a:effectLst>
                        </a:rPr>
                        <a:t>.</a:t>
                      </a:r>
                    </a:p>
                  </a:txBody>
                  <a:tcPr/>
                </a:tc>
                <a:extLst>
                  <a:ext uri="{0D108BD9-81ED-4DB2-BD59-A6C34878D82A}">
                    <a16:rowId xmlns:a16="http://schemas.microsoft.com/office/drawing/2014/main" xmlns="" val="291681220"/>
                  </a:ext>
                </a:extLst>
              </a:tr>
              <a:tr h="1102991">
                <a:tc>
                  <a:txBody>
                    <a:bodyPr/>
                    <a:lstStyle/>
                    <a:p>
                      <a:endParaRPr lang="en-US"/>
                    </a:p>
                  </a:txBody>
                  <a:tcPr/>
                </a:tc>
                <a:tc>
                  <a:txBody>
                    <a:bodyPr/>
                    <a:lstStyle/>
                    <a:p>
                      <a:r>
                        <a:rPr lang="fa-IR" sz="2400" b="1" dirty="0">
                          <a:solidFill>
                            <a:schemeClr val="tx2">
                              <a:lumMod val="50000"/>
                            </a:schemeClr>
                          </a:solidFill>
                        </a:rPr>
                        <a:t>عدم توجه به رفاه بهداشتی</a:t>
                      </a:r>
                      <a:endParaRPr lang="en-US" sz="2400" b="1" dirty="0">
                        <a:solidFill>
                          <a:schemeClr val="tx2">
                            <a:lumMod val="50000"/>
                          </a:schemeClr>
                        </a:solidFill>
                      </a:endParaRPr>
                    </a:p>
                  </a:txBody>
                  <a:tcPr/>
                </a:tc>
                <a:extLst>
                  <a:ext uri="{0D108BD9-81ED-4DB2-BD59-A6C34878D82A}">
                    <a16:rowId xmlns:a16="http://schemas.microsoft.com/office/drawing/2014/main" xmlns="" val="3598508852"/>
                  </a:ext>
                </a:extLst>
              </a:tr>
              <a:tr h="1102991">
                <a:tc>
                  <a:txBody>
                    <a:bodyPr/>
                    <a:lstStyle/>
                    <a:p>
                      <a:endParaRPr lang="en-US"/>
                    </a:p>
                  </a:txBody>
                  <a:tcPr/>
                </a:tc>
                <a:tc>
                  <a:txBody>
                    <a:bodyPr/>
                    <a:lstStyle/>
                    <a:p>
                      <a:r>
                        <a:rPr lang="fa-IR" sz="2400" b="1" i="1" dirty="0">
                          <a:solidFill>
                            <a:schemeClr val="bg2">
                              <a:lumMod val="75000"/>
                            </a:schemeClr>
                          </a:solidFill>
                        </a:rPr>
                        <a:t>عدم ثبت چگونگی توزیع درآمد</a:t>
                      </a:r>
                      <a:endParaRPr lang="en-US" sz="2400" b="1" i="1" dirty="0">
                        <a:solidFill>
                          <a:schemeClr val="accent2">
                            <a:lumMod val="50000"/>
                          </a:schemeClr>
                        </a:solidFill>
                      </a:endParaRPr>
                    </a:p>
                  </a:txBody>
                  <a:tcPr/>
                </a:tc>
                <a:extLst>
                  <a:ext uri="{0D108BD9-81ED-4DB2-BD59-A6C34878D82A}">
                    <a16:rowId xmlns:a16="http://schemas.microsoft.com/office/drawing/2014/main" xmlns="" val="2649897582"/>
                  </a:ext>
                </a:extLst>
              </a:tr>
            </a:tbl>
          </a:graphicData>
        </a:graphic>
      </p:graphicFrame>
    </p:spTree>
    <p:extLst>
      <p:ext uri="{BB962C8B-B14F-4D97-AF65-F5344CB8AC3E}">
        <p14:creationId xmlns:p14="http://schemas.microsoft.com/office/powerpoint/2010/main" val="261563292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D38F4-D6AE-4E9E-8FD0-09BCF4DD7DBF}"/>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xmlns="" id="{7E0BE3A2-FEFF-4751-BE62-12FD74083D21}"/>
              </a:ext>
            </a:extLst>
          </p:cNvPr>
          <p:cNvSpPr>
            <a:spLocks noGrp="1"/>
          </p:cNvSpPr>
          <p:nvPr>
            <p:ph type="body" idx="2"/>
          </p:nvPr>
        </p:nvSpPr>
        <p:spPr/>
        <p:txBody>
          <a:bodyPr/>
          <a:lstStyle/>
          <a:p>
            <a:endParaRPr lang="en-US"/>
          </a:p>
        </p:txBody>
      </p:sp>
      <p:sp>
        <p:nvSpPr>
          <p:cNvPr id="4" name="Content Placeholder 3">
            <a:extLst>
              <a:ext uri="{FF2B5EF4-FFF2-40B4-BE49-F238E27FC236}">
                <a16:creationId xmlns:a16="http://schemas.microsoft.com/office/drawing/2014/main" xmlns="" id="{25B11D2A-C9BD-4AF6-B0D6-3043413AD70D}"/>
              </a:ext>
            </a:extLst>
          </p:cNvPr>
          <p:cNvSpPr>
            <a:spLocks noGrp="1"/>
          </p:cNvSpPr>
          <p:nvPr>
            <p:ph sz="half" idx="1"/>
          </p:nvPr>
        </p:nvSpPr>
        <p:spPr>
          <a:xfrm>
            <a:off x="457200" y="404664"/>
            <a:ext cx="7239000" cy="6100688"/>
          </a:xfrm>
        </p:spPr>
        <p:txBody>
          <a:bodyPr>
            <a:normAutofit/>
          </a:bodyPr>
          <a:lstStyle/>
          <a:p>
            <a:r>
              <a:rPr lang="fa-IR" sz="2000" dirty="0">
                <a:solidFill>
                  <a:schemeClr val="tx2">
                    <a:lumMod val="60000"/>
                    <a:lumOff val="40000"/>
                  </a:schemeClr>
                </a:solidFill>
              </a:rPr>
              <a:t>تولید ناخالص ملی درآمد ملی برآوردهای نسبتا خامی برای ارزیابی تولید و درآمد به ویژه در کشورهای درحال توسعه اند و از آن جا که بیش تر داده های اساسی آماری برای ساختار محاسبات ملی در بسیاری از کشورهای در حال توسعه فراهم نیست بنابراین اکثر محاسبات بر مبنای حدس و گمان انجام میشوند.بدین ترتیب محاسبات را باید باتوجه به درک این محدودیت ها تفسیر کرد.</a:t>
            </a:r>
          </a:p>
          <a:p>
            <a:r>
              <a:rPr lang="fa-IR" sz="2000" dirty="0">
                <a:solidFill>
                  <a:schemeClr val="tx2">
                    <a:lumMod val="60000"/>
                    <a:lumOff val="40000"/>
                  </a:schemeClr>
                </a:solidFill>
              </a:rPr>
              <a:t>محاسبات تولید و درآمد ملی به هیچ وجه برای برنامه ریزی اقتصادی-اجتماعی کافی نیستند.پیش از برنامه ریزی می باید آمارهای دقیقی از وضعیت اقتصادی-اجتماعی مردم به دست آیند نیاز های واقعی برآورد شوند و سپس جهت رفع نیازها پیش بینی لازم بشود.</a:t>
            </a:r>
          </a:p>
        </p:txBody>
      </p:sp>
    </p:spTree>
    <p:extLst>
      <p:ext uri="{BB962C8B-B14F-4D97-AF65-F5344CB8AC3E}">
        <p14:creationId xmlns:p14="http://schemas.microsoft.com/office/powerpoint/2010/main" val="77414586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invX="1"/>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C639D4-9FCE-4F8C-8D05-73274279D673}"/>
              </a:ext>
            </a:extLst>
          </p:cNvPr>
          <p:cNvSpPr>
            <a:spLocks noGrp="1"/>
          </p:cNvSpPr>
          <p:nvPr>
            <p:ph type="ctrTitle"/>
          </p:nvPr>
        </p:nvSpPr>
        <p:spPr>
          <a:xfrm>
            <a:off x="3350143" y="261337"/>
            <a:ext cx="5105400" cy="1101248"/>
          </a:xfrm>
        </p:spPr>
        <p:txBody>
          <a:bodyPr/>
          <a:lstStyle/>
          <a:p>
            <a:r>
              <a:rPr lang="fa-IR" sz="4000" dirty="0"/>
              <a:t>تجزیه وتحلیل داده ها-ستانده ها:</a:t>
            </a:r>
            <a:endParaRPr lang="en-US" sz="4000" dirty="0"/>
          </a:p>
        </p:txBody>
      </p:sp>
      <p:sp>
        <p:nvSpPr>
          <p:cNvPr id="3" name="Subtitle 2">
            <a:extLst>
              <a:ext uri="{FF2B5EF4-FFF2-40B4-BE49-F238E27FC236}">
                <a16:creationId xmlns:a16="http://schemas.microsoft.com/office/drawing/2014/main" xmlns="" id="{AD52659E-DCA3-40B1-917E-EAF95307E5E2}"/>
              </a:ext>
            </a:extLst>
          </p:cNvPr>
          <p:cNvSpPr>
            <a:spLocks noGrp="1"/>
          </p:cNvSpPr>
          <p:nvPr>
            <p:ph type="subTitle" idx="1"/>
          </p:nvPr>
        </p:nvSpPr>
        <p:spPr>
          <a:xfrm>
            <a:off x="3354442" y="1634648"/>
            <a:ext cx="5682054" cy="4962704"/>
          </a:xfrm>
        </p:spPr>
        <p:txBody>
          <a:bodyPr>
            <a:normAutofit/>
          </a:bodyPr>
          <a:lstStyle/>
          <a:p>
            <a:r>
              <a:rPr lang="fa-IR" sz="3200" dirty="0"/>
              <a:t>عرضه و تقاضای کل جامعه برای کالاها وخدمات مختلف در اقتصاد کلان منعکس میشود به عبارت دیگراقتصاد کلان بازتاب کل فعالیتهای اقتصادی کوچک و بزرگی است که در یک کشور صورت میگیرند.یکی از روشهای معمول در تجزیه و تحلیل فعالیتهای اقتصادی کلان روش داده ها و ستانده ها است.</a:t>
            </a:r>
            <a:endParaRPr lang="en-US" sz="3200" dirty="0"/>
          </a:p>
        </p:txBody>
      </p:sp>
    </p:spTree>
    <p:extLst>
      <p:ext uri="{BB962C8B-B14F-4D97-AF65-F5344CB8AC3E}">
        <p14:creationId xmlns:p14="http://schemas.microsoft.com/office/powerpoint/2010/main" val="44971162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7200000" s="0" l="0"/>
                                      </p:by>
                                    </p:animClr>
                                    <p:animClr clrSpc="hsl" dir="cw">
                                      <p:cBhvr>
                                        <p:cTn id="7" dur="500" fill="hold"/>
                                        <p:tgtEl>
                                          <p:spTgt spid="2"/>
                                        </p:tgtEl>
                                        <p:attrNameLst>
                                          <p:attrName>fillcolor</p:attrName>
                                        </p:attrNameLst>
                                      </p:cBhvr>
                                      <p:by>
                                        <p:hsl h="7200000" s="0" l="0"/>
                                      </p:by>
                                    </p:animClr>
                                    <p:animClr clrSpc="hsl" dir="cw">
                                      <p:cBhvr>
                                        <p:cTn id="8" dur="500" fill="hold"/>
                                        <p:tgtEl>
                                          <p:spTgt spid="2"/>
                                        </p:tgtEl>
                                        <p:attrNameLst>
                                          <p:attrName>stroke.color</p:attrName>
                                        </p:attrNameLst>
                                      </p:cBhvr>
                                      <p:by>
                                        <p:hsl h="7200000" s="0" l="0"/>
                                      </p:by>
                                    </p:animClr>
                                    <p:set>
                                      <p:cBhvr>
                                        <p:cTn id="9"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F708B1-5078-4181-81B7-033C27419E95}"/>
              </a:ext>
            </a:extLst>
          </p:cNvPr>
          <p:cNvSpPr>
            <a:spLocks noGrp="1"/>
          </p:cNvSpPr>
          <p:nvPr>
            <p:ph type="ctrTitle"/>
          </p:nvPr>
        </p:nvSpPr>
        <p:spPr>
          <a:xfrm>
            <a:off x="3366868" y="-99392"/>
            <a:ext cx="5105400" cy="1296144"/>
          </a:xfrm>
        </p:spPr>
        <p:txBody>
          <a:bodyPr/>
          <a:lstStyle/>
          <a:p>
            <a:pPr algn="justLow"/>
            <a:r>
              <a:rPr lang="fa-IR" dirty="0"/>
              <a:t>معرفی داده-ستانده:</a:t>
            </a:r>
            <a:endParaRPr lang="en-US" dirty="0"/>
          </a:p>
        </p:txBody>
      </p:sp>
      <p:sp>
        <p:nvSpPr>
          <p:cNvPr id="3" name="Subtitle 2">
            <a:extLst>
              <a:ext uri="{FF2B5EF4-FFF2-40B4-BE49-F238E27FC236}">
                <a16:creationId xmlns:a16="http://schemas.microsoft.com/office/drawing/2014/main" xmlns="" id="{F601B962-52E8-424B-9216-89C2364913ED}"/>
              </a:ext>
            </a:extLst>
          </p:cNvPr>
          <p:cNvSpPr>
            <a:spLocks noGrp="1"/>
          </p:cNvSpPr>
          <p:nvPr>
            <p:ph type="subTitle" idx="1"/>
          </p:nvPr>
        </p:nvSpPr>
        <p:spPr>
          <a:xfrm>
            <a:off x="3354442" y="1196752"/>
            <a:ext cx="5610046" cy="5661248"/>
          </a:xfrm>
        </p:spPr>
        <p:txBody>
          <a:bodyPr>
            <a:normAutofit fontScale="77500" lnSpcReduction="20000"/>
          </a:bodyPr>
          <a:lstStyle/>
          <a:p>
            <a:r>
              <a:rPr lang="fa-IR" sz="2300" dirty="0"/>
              <a:t>جدول داده-ستانده به عنوان ابزار کاربردی اقتصاد در برنامه ریزی هاو تحلیل های اقتصادی جایگاه ویژه ای دارد.اهمیت داده ستانده و کاربردهای آن درحدی است که در حال حاضر کمتر کشوری را می توان یافت که حداقل یکبار مبادرت به تهیه آن نکرده باشد جدول داده ستانده علاوه بر اینکه ساختار تولید و مصرف اقتصاد کشور را نشان میدهد ابزاری را فراهم میکند که روابط متقابل بین بخش های اقتصادی را در تفصیلی ترین حد ممکن نشان دهد و به همین دلیل میتواند به سوالات بسیاری درباره ی ساختار اقتصادی یک کشور پاسخ دهد که به عنوان نمونه این جدول بیان میکند :چه محصولاتی در کشور تولید میشود،چه رشته فعالیتهایی تولید کننده آنها هستند،هریک از نهادها مصرف کننده چه محصولاتی هستند،ساختار تولید و مصرف رشته فعالیتها چگونه است و...</a:t>
            </a:r>
          </a:p>
          <a:p>
            <a:r>
              <a:rPr lang="fa-IR" sz="2300" dirty="0"/>
              <a:t>جدول داده ستانده در زمینه انواع تجزیه و تحلیل های اقتصادی ازجمله:ارتباط بین اجزای تقاضای نهایی و ستانده رشته فعالیتهای مختلف،ساختارتقاضا،تحلیل های قیمتی،تحلیل های ساختاری،تحلیل های انرژی تحلیل های محیط زیست  و... ابزاری قوی به شمار میرود.</a:t>
            </a:r>
          </a:p>
          <a:p>
            <a:r>
              <a:rPr lang="fa-IR" sz="2300" dirty="0"/>
              <a:t>آگاهی از پیشینه ی یک موضوع در درک بهتر آن موضوع میتواند مفید واقع شود جدول داده ستانده و تحلیل های مرتبط با آن یکی از زمینه های اقتصادی است که ریشه آن حتی به قبل از نوشته شدن کتاب ثروت ملل توسط آدام اسمیت در سال 1776میلادی برمیگردد.</a:t>
            </a:r>
            <a:r>
              <a:rPr lang="fa-IR" sz="2300" dirty="0">
                <a:solidFill>
                  <a:schemeClr val="bg1"/>
                </a:solidFill>
              </a:rPr>
              <a:t>ودر ایران مربوط به سال1344است که توسط وزارت اقتصاد تهیه شد</a:t>
            </a:r>
            <a:endParaRPr lang="en-US" sz="2300" dirty="0"/>
          </a:p>
        </p:txBody>
      </p:sp>
    </p:spTree>
    <p:extLst>
      <p:ext uri="{BB962C8B-B14F-4D97-AF65-F5344CB8AC3E}">
        <p14:creationId xmlns:p14="http://schemas.microsoft.com/office/powerpoint/2010/main" val="12576466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499734-C8A5-479D-B7F6-0522FA19744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9588FA5B-F86F-4E95-A521-EE1811C343D8}"/>
              </a:ext>
            </a:extLst>
          </p:cNvPr>
          <p:cNvSpPr>
            <a:spLocks noGrp="1"/>
          </p:cNvSpPr>
          <p:nvPr>
            <p:ph idx="1"/>
          </p:nvPr>
        </p:nvSpPr>
        <p:spPr>
          <a:xfrm>
            <a:off x="457200" y="320040"/>
            <a:ext cx="7239000" cy="6135696"/>
          </a:xfrm>
        </p:spPr>
        <p:txBody>
          <a:bodyPr/>
          <a:lstStyle/>
          <a:p>
            <a:r>
              <a:rPr lang="fa-IR" dirty="0"/>
              <a:t>روابط بین فعالیت های مختلف اقتصادی در طی زمان تحت تاثیر ارتقا و توسعه فن اوری،اعمال سیاست های اقتصادی و تغییر در قیمت های نسبی دچار دگرگونی میشوند.تکنیک </a:t>
            </a:r>
            <a:r>
              <a:rPr lang="fa-IR" dirty="0">
                <a:solidFill>
                  <a:schemeClr val="accent6"/>
                </a:solidFill>
              </a:rPr>
              <a:t>داده-ستانده</a:t>
            </a:r>
            <a:r>
              <a:rPr lang="fa-IR" dirty="0"/>
              <a:t> چارچوب تحلیلی قدرتمندی را به منظور مطالعه این تغییرات فراهم میسازد.بنابراین وجود و یادگیری این جدول ضروریست و کمک شایانی به اقتصاد دانان و سیاست گذاران کشورها میکند.</a:t>
            </a:r>
            <a:endParaRPr lang="en-US" dirty="0">
              <a:solidFill>
                <a:schemeClr val="accent6"/>
              </a:solidFill>
            </a:endParaRPr>
          </a:p>
        </p:txBody>
      </p:sp>
    </p:spTree>
    <p:extLst>
      <p:ext uri="{BB962C8B-B14F-4D97-AF65-F5344CB8AC3E}">
        <p14:creationId xmlns:p14="http://schemas.microsoft.com/office/powerpoint/2010/main" val="3060509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4AB3DA-5576-46EC-B6F9-E096039D1754}"/>
              </a:ext>
            </a:extLst>
          </p:cNvPr>
          <p:cNvSpPr>
            <a:spLocks noGrp="1"/>
          </p:cNvSpPr>
          <p:nvPr>
            <p:ph type="ctrTitle"/>
          </p:nvPr>
        </p:nvSpPr>
        <p:spPr>
          <a:xfrm>
            <a:off x="3563888" y="332656"/>
            <a:ext cx="5105400" cy="591344"/>
          </a:xfrm>
        </p:spPr>
        <p:txBody>
          <a:bodyPr/>
          <a:lstStyle/>
          <a:p>
            <a:r>
              <a:rPr lang="fa-IR" dirty="0"/>
              <a:t>نتیجه گیری:</a:t>
            </a:r>
            <a:endParaRPr lang="en-US" dirty="0"/>
          </a:p>
        </p:txBody>
      </p:sp>
      <p:sp>
        <p:nvSpPr>
          <p:cNvPr id="3" name="Subtitle 2">
            <a:extLst>
              <a:ext uri="{FF2B5EF4-FFF2-40B4-BE49-F238E27FC236}">
                <a16:creationId xmlns:a16="http://schemas.microsoft.com/office/drawing/2014/main" xmlns="" id="{E2006959-2A20-4BB3-AF32-B309163DC915}"/>
              </a:ext>
            </a:extLst>
          </p:cNvPr>
          <p:cNvSpPr>
            <a:spLocks noGrp="1"/>
          </p:cNvSpPr>
          <p:nvPr>
            <p:ph type="subTitle" idx="1"/>
          </p:nvPr>
        </p:nvSpPr>
        <p:spPr>
          <a:xfrm>
            <a:off x="3203848" y="1268760"/>
            <a:ext cx="5616624" cy="5472608"/>
          </a:xfrm>
        </p:spPr>
        <p:txBody>
          <a:bodyPr>
            <a:normAutofit/>
          </a:bodyPr>
          <a:lstStyle/>
          <a:p>
            <a:r>
              <a:rPr lang="fa-IR" dirty="0"/>
              <a:t>سلامت،بخش مهمی از رفاه است،پس بهبود در وضعیت سلامت را می توان بادلایل اقتصادی توجیه کرد.نکته حاِئزاهمیت آن است که بخش اعظم سرمایه گذاری های عمومی بهداشت(ریشه کن کردن بیماری ها،سلامت آب و...)از منظرعرضه و مدیریت کالاها و خدمات عمومی برعهده دولت می باشد.و بخش خصوصی تمایلی به آن ندارد،بنابراین مهم است وقتی این منابع از طریق بودجه ریزی سالانه در سطح استانی و ملی توزیع می گردد،بازخورد و اثر گذاری آن بر رشد اقتصادی منطقه </a:t>
            </a:r>
            <a:r>
              <a:rPr lang="fa-IR"/>
              <a:t>ای و بهره وری عوامل تولید ارزیابی شود.</a:t>
            </a:r>
            <a:endParaRPr lang="en-US" dirty="0"/>
          </a:p>
        </p:txBody>
      </p:sp>
    </p:spTree>
    <p:extLst>
      <p:ext uri="{BB962C8B-B14F-4D97-AF65-F5344CB8AC3E}">
        <p14:creationId xmlns:p14="http://schemas.microsoft.com/office/powerpoint/2010/main" val="887395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636518-A2CB-4471-B02F-016FE3DD535B}"/>
              </a:ext>
            </a:extLst>
          </p:cNvPr>
          <p:cNvSpPr>
            <a:spLocks noGrp="1"/>
          </p:cNvSpPr>
          <p:nvPr>
            <p:ph type="title"/>
          </p:nvPr>
        </p:nvSpPr>
        <p:spPr/>
        <p:txBody>
          <a:bodyPr>
            <a:normAutofit/>
          </a:bodyPr>
          <a:lstStyle/>
          <a:p>
            <a:r>
              <a:rPr lang="fa-IR" sz="4400" dirty="0"/>
              <a:t>باتشکر از توجه شما</a:t>
            </a:r>
            <a:endParaRPr lang="en-US" sz="4400" dirty="0"/>
          </a:p>
        </p:txBody>
      </p:sp>
    </p:spTree>
    <p:extLst>
      <p:ext uri="{BB962C8B-B14F-4D97-AF65-F5344CB8AC3E}">
        <p14:creationId xmlns:p14="http://schemas.microsoft.com/office/powerpoint/2010/main" val="101717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543</TotalTime>
  <Words>1753</Words>
  <Application>Microsoft Office PowerPoint</Application>
  <PresentationFormat>On-screen Show (4:3)</PresentationFormat>
  <Paragraphs>49</Paragraphs>
  <Slides>22</Slides>
  <Notes>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Opulent</vt:lpstr>
      <vt:lpstr>PowerPoint Presentation</vt:lpstr>
      <vt:lpstr>PowerPoint Presentation</vt:lpstr>
      <vt:lpstr>منابع:</vt:lpstr>
      <vt:lpstr>مقدمه:</vt:lpstr>
      <vt:lpstr>PowerPoint Presentation</vt:lpstr>
      <vt:lpstr>PowerPoint Presentation</vt:lpstr>
      <vt:lpstr> </vt:lpstr>
      <vt:lpstr>PowerPoint Presentation</vt:lpstr>
      <vt:lpstr>PowerPoint Presentation</vt:lpstr>
      <vt:lpstr>PowerPoint Presentation</vt:lpstr>
      <vt:lpstr>محاسبه ی درآمد ملی و درآمد شخصی و اثرات آن بر بهداشت:</vt:lpstr>
      <vt:lpstr>PowerPoint Presentation</vt:lpstr>
      <vt:lpstr>اثرات درآمد ملی و قابل تصرف دربهداشت:</vt:lpstr>
      <vt:lpstr>PowerPoint Presentation</vt:lpstr>
      <vt:lpstr>PowerPoint Presentation</vt:lpstr>
      <vt:lpstr>محدودیت های محاسبه ی درآمد ملی</vt:lpstr>
      <vt:lpstr>PowerPoint Presentation</vt:lpstr>
      <vt:lpstr>تجزیه وتحلیل داده ها-ستانده ها:</vt:lpstr>
      <vt:lpstr>معرفی داده-ستانده:</vt:lpstr>
      <vt:lpstr>PowerPoint Presentation</vt:lpstr>
      <vt:lpstr>نتیجه گیری:</vt:lpstr>
      <vt:lpstr>باتشکر از توجه شما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APPLE</dc:creator>
  <cp:lastModifiedBy>Windows User</cp:lastModifiedBy>
  <cp:revision>57</cp:revision>
  <dcterms:created xsi:type="dcterms:W3CDTF">2019-11-28T11:34:31Z</dcterms:created>
  <dcterms:modified xsi:type="dcterms:W3CDTF">2020-05-11T19:38:52Z</dcterms:modified>
</cp:coreProperties>
</file>