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413" r:id="rId4"/>
    <p:sldId id="2414" r:id="rId5"/>
    <p:sldId id="2380" r:id="rId6"/>
    <p:sldId id="2415" r:id="rId7"/>
    <p:sldId id="2416" r:id="rId8"/>
    <p:sldId id="1889" r:id="rId9"/>
    <p:sldId id="1975" r:id="rId10"/>
    <p:sldId id="2410" r:id="rId11"/>
    <p:sldId id="31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12" autoAdjust="0"/>
    <p:restoredTop sz="94660"/>
  </p:normalViewPr>
  <p:slideViewPr>
    <p:cSldViewPr snapToGrid="0">
      <p:cViewPr varScale="1">
        <p:scale>
          <a:sx n="88" d="100"/>
          <a:sy n="88" d="100"/>
        </p:scale>
        <p:origin x="52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327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124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893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979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674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126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955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446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428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529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527076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7811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83960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14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7602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54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EF892-430A-474E-B904-C522419F2D17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8572DE5-4DAF-4FA0-B152-CC250E3160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302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fa.wikipedia.org/wiki/%D9%86%D9%88%D8%AA%D8%B1%D9%88%D9%86" TargetMode="External"/><Relationship Id="rId2" Type="http://schemas.openxmlformats.org/officeDocument/2006/relationships/hyperlink" Target="https://fa.wikipedia.org/wiki/%D9%BE%D8%B1%D9%88%D8%AA%D9%88%D9%86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fa.wikipedia.org/wiki/%D9%88%D8%A7%D9%BE%D8%A7%D8%B4%DB%8C_%D8%A2%D9%84%D9%81%D8%A7" TargetMode="External"/><Relationship Id="rId4" Type="http://schemas.openxmlformats.org/officeDocument/2006/relationships/hyperlink" Target="https://fa.wikipedia.org/wiki/%D8%A7%D8%B3%D9%BE%DB%8C%D9%86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fa.wikipedia.org/wiki/%D8%AF%D9%88%D8%B1%D9%87_(%D8%AC%D8%AF%D9%88%D9%84_%D8%AA%D9%86%D8%A7%D9%88%D8%A8%DB%8C)" TargetMode="External"/><Relationship Id="rId13" Type="http://schemas.openxmlformats.org/officeDocument/2006/relationships/hyperlink" Target="https://fa.wikipedia.org/wiki/%D8%AC%D8%B1%D9%85_%D8%A7%D8%AA%D9%85%DB%8C" TargetMode="External"/><Relationship Id="rId18" Type="http://schemas.openxmlformats.org/officeDocument/2006/relationships/hyperlink" Target="https://fa.wikipedia.org/wiki/%D8%A7%D9%84%DA%A9%D8%AA%D8%B1%D9%88%D9%86" TargetMode="External"/><Relationship Id="rId3" Type="http://schemas.openxmlformats.org/officeDocument/2006/relationships/hyperlink" Target="https://fa.wikipedia.org/wiki/%D9%81%D9%87%D8%B1%D8%B3%D8%AA_%D8%B9%D9%86%D8%A7%D8%B5%D8%B1_%D8%A8%D8%B1_%D9%BE%D8%A7%DB%8C%D9%87_%D9%86%D9%85%D8%A7%D8%AF_%D8%B4%DB%8C%D9%85%DB%8C%D8%A7%DB%8C%DB%8C" TargetMode="External"/><Relationship Id="rId7" Type="http://schemas.openxmlformats.org/officeDocument/2006/relationships/hyperlink" Target="https://fa.wikipedia.org/wiki/%DA%AF%D8%B1%D9%88%D9%87%E2%80%8C%D9%87%D8%A7%DB%8C_%D8%AC%D8%AF%D9%88%D9%84_%D8%AA%D9%86%D8%A7%D9%88%D8%A8%DB%8C" TargetMode="External"/><Relationship Id="rId12" Type="http://schemas.openxmlformats.org/officeDocument/2006/relationships/hyperlink" Target="https://fa.wikipedia.org/wiki/%D8%A8%D9%84%D9%88%DA%A9_p" TargetMode="External"/><Relationship Id="rId17" Type="http://schemas.openxmlformats.org/officeDocument/2006/relationships/hyperlink" Target="https://fa.wikipedia.org/wiki/%D8%AA%D8%A7%D9%84%DB%8C%D9%85" TargetMode="External"/><Relationship Id="rId2" Type="http://schemas.openxmlformats.org/officeDocument/2006/relationships/hyperlink" Target="https://fa.wikipedia.org/wiki/%D9%81%D9%87%D8%B1%D8%B3%D8%AA_%D8%B9%D9%86%D8%A7%D8%B5%D8%B1_%D8%AC%D8%AF%D9%88%D9%84_%D8%AA%D9%86%D8%A7%D9%88%D8%A8%DB%8C" TargetMode="External"/><Relationship Id="rId16" Type="http://schemas.openxmlformats.org/officeDocument/2006/relationships/hyperlink" Target="https://fa.wikipedia.org/wiki/%D8%B1%D8%A7%D8%AF%D9%88%D9%8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a.wikipedia.org/wiki/%D8%B1%D8%A7%D9%87%D9%86%D9%85%D8%A7:Pronunciation_respelling_key" TargetMode="External"/><Relationship Id="rId11" Type="http://schemas.openxmlformats.org/officeDocument/2006/relationships/hyperlink" Target="https://fa.wikipedia.org/wiki/%D8%B9%D9%86%D8%B5%D8%B1_%D8%AF%D9%88%D8%B1%D9%87_%DB%B7" TargetMode="External"/><Relationship Id="rId5" Type="http://schemas.openxmlformats.org/officeDocument/2006/relationships/hyperlink" Target="https://fa.wikipedia.org/wiki/%D8%B1%D8%A7%D9%87%D9%86%D9%85%D8%A7:%D8%A7%D9%84%D9%81%D8%A8%D8%A7%DB%8C_%D8%A2%D9%88%D8%A7%D9%86%DA%AF%D8%A7%D8%B1%DB%8C_%D8%A8%DB%8C%D9%86%E2%80%8C%D8%A7%D9%84%D9%85%D9%84%D9%84%DB%8C_%D8%A7%D9%86%DA%AF%D9%84%DB%8C%D8%B3%DB%8C" TargetMode="External"/><Relationship Id="rId15" Type="http://schemas.openxmlformats.org/officeDocument/2006/relationships/hyperlink" Target="https://fa.wikipedia.org/wiki/%D8%A2%D8%B1%D8%A7%DB%8C%D8%B4_%D8%A7%D9%84%DA%A9%D8%AA%D8%B1%D9%88%D9%86%DB%8C" TargetMode="External"/><Relationship Id="rId10" Type="http://schemas.openxmlformats.org/officeDocument/2006/relationships/hyperlink" Target="https://fa.wikipedia.org/wiki/%D8%B9%D9%86%D8%B5%D8%B1_%DA%AF%D8%B1%D9%88%D9%87_%DB%B1%DB%B3" TargetMode="External"/><Relationship Id="rId19" Type="http://schemas.openxmlformats.org/officeDocument/2006/relationships/hyperlink" Target="https://fa.wikipedia.org/wiki/%D9%84%D8%A7%DB%8C%D9%87_%D8%A7%D9%84%DA%A9%D8%AA%D8%B1%D9%88%D9%86%DB%8C" TargetMode="External"/><Relationship Id="rId4" Type="http://schemas.openxmlformats.org/officeDocument/2006/relationships/hyperlink" Target="https://fa.wikipedia.org/wiki/%D8%B2%D8%A8%D8%A7%D9%86_%D8%A7%D9%86%DA%AF%D9%84%DB%8C%D8%B3%DB%8C" TargetMode="External"/><Relationship Id="rId9" Type="http://schemas.openxmlformats.org/officeDocument/2006/relationships/hyperlink" Target="https://fa.wikipedia.org/wiki/%D8%A8%D9%84%D9%88%DA%A9_%D8%AC%D8%AF%D9%88%D9%84_%D8%AA%D9%86%D8%A7%D9%88%D8%A8%DB%8C" TargetMode="External"/><Relationship Id="rId14" Type="http://schemas.openxmlformats.org/officeDocument/2006/relationships/hyperlink" Target="https://fa.wikipedia.org/wiki/%D8%AC%D8%B1%D9%85_%D9%85%D9%88%D9%84%DB%8C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fa.wikipedia.org/wiki/%D8%B4%D9%85%D8%A7%D8%B1%D9%87_%D8%AB%D8%A8%D8%AA_%D8%B3%DB%8C%E2%80%8C%D8%A7%DB%8C%E2%80%8C%D8%A7%D8%B3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fa.wikipedia.org/wiki/%D9%85%D8%AD%D8%B5%D9%88%D9%84_%D9%88%D8%A7%D9%BE%D8%A7%D8%B4%DB%8C" TargetMode="External"/><Relationship Id="rId3" Type="http://schemas.openxmlformats.org/officeDocument/2006/relationships/hyperlink" Target="https://fa.wikipedia.org/wiki/%D9%88%D9%81%D9%88%D8%B1_%D8%B7%D8%A8%DB%8C%D8%B9%DB%8C" TargetMode="External"/><Relationship Id="rId7" Type="http://schemas.openxmlformats.org/officeDocument/2006/relationships/hyperlink" Target="https://fa.wikipedia.org/wiki/%D8%A7%D9%84%DA%A9%D8%AA%D8%B1%D9%88%D9%86%E2%80%8C%D9%88%D9%84%D8%AA" TargetMode="External"/><Relationship Id="rId2" Type="http://schemas.openxmlformats.org/officeDocument/2006/relationships/hyperlink" Target="https://fa.wikipedia.org/wiki/%D8%A7%DB%8C%D8%B2%D9%88%D8%AA%D9%88%D9%B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a.wikipedia.org/wiki/%D8%A7%D9%86%D8%B1%DA%98%DB%8C_%D9%88%D8%A7%D9%BE%D8%A7%D8%B4%DB%8C" TargetMode="External"/><Relationship Id="rId5" Type="http://schemas.openxmlformats.org/officeDocument/2006/relationships/hyperlink" Target="https://fa.wikipedia.org/wiki/%D8%AD%D8%A7%D9%84%D8%AA_%D9%88%D8%A7%D9%BE%D8%A7%D8%B4%DB%8C" TargetMode="External"/><Relationship Id="rId10" Type="http://schemas.openxmlformats.org/officeDocument/2006/relationships/hyperlink" Target="https://fa.wikipedia.org/wiki/%D9%88%D8%A7%D9%BE%D8%A7%D8%B4%DB%8C_%D8%A2%D9%84%D9%81%D8%A7" TargetMode="External"/><Relationship Id="rId4" Type="http://schemas.openxmlformats.org/officeDocument/2006/relationships/hyperlink" Target="https://fa.wikipedia.org/wiki/%D9%86%DB%8C%D9%85%D9%87%E2%80%8C%D8%B9%D9%85%D8%B1" TargetMode="External"/><Relationship Id="rId9" Type="http://schemas.openxmlformats.org/officeDocument/2006/relationships/hyperlink" Target="https://fa.wikipedia.org/wiki/Synthetic_radioisotope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7974" y="253761"/>
            <a:ext cx="7766936" cy="4408390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به نام خدا</a:t>
            </a:r>
            <a:b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</a:br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/>
            </a:r>
            <a:b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</a:br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موضوع: </a:t>
            </a:r>
            <a:b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</a:br>
            <a:r>
              <a:rPr lang="fa-IR" dirty="0" smtClean="0">
                <a:solidFill>
                  <a:srgbClr val="0070C0"/>
                </a:solidFill>
                <a:cs typeface="B Nazanin" panose="00000400000000000000" pitchFamily="2" charset="-78"/>
              </a:rPr>
              <a:t>بررسی کامل عنصر </a:t>
            </a:r>
            <a:r>
              <a:rPr lang="fa-IR" dirty="0" smtClean="0">
                <a:solidFill>
                  <a:srgbClr val="0070C0"/>
                </a:solidFill>
                <a:cs typeface="B Nazanin" panose="00000400000000000000" pitchFamily="2" charset="-78"/>
              </a:rPr>
              <a:t>نیهونیوم</a:t>
            </a:r>
            <a:endParaRPr lang="en-US" dirty="0">
              <a:solidFill>
                <a:srgbClr val="0070C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02863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33082"/>
            <a:ext cx="8596668" cy="716924"/>
          </a:xfrm>
        </p:spPr>
        <p:txBody>
          <a:bodyPr/>
          <a:lstStyle/>
          <a:p>
            <a:pPr algn="just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اطلاعات اولیه: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57577" y="850006"/>
                <a:ext cx="9016425" cy="5537915"/>
              </a:xfrm>
            </p:spPr>
            <p:txBody>
              <a:bodyPr>
                <a:normAutofit/>
              </a:bodyPr>
              <a:lstStyle/>
              <a:p>
                <a:pPr marL="0" indent="0" algn="just" rtl="1">
                  <a:lnSpc>
                    <a:spcPct val="200000"/>
                  </a:lnSpc>
                  <a:buNone/>
                </a:pPr>
                <a:r>
                  <a:rPr lang="fa-IR" sz="2400" b="1" dirty="0">
                    <a:solidFill>
                      <a:schemeClr val="tx1"/>
                    </a:solidFill>
                    <a:cs typeface="B Nazanin" panose="00000400000000000000" pitchFamily="2" charset="-78"/>
                  </a:rPr>
                  <a:t>نیهونیوم </a:t>
                </a:r>
                <a14:m>
                  <m:oMath xmlns:m="http://schemas.openxmlformats.org/officeDocument/2006/math">
                    <m:r>
                      <a:rPr lang="fa-IR" sz="24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B Nazanin" panose="00000400000000000000" pitchFamily="2" charset="-78"/>
                      </a:rPr>
                      <m:t>(</m:t>
                    </m:r>
                    <m:r>
                      <a:rPr lang="en-US" sz="2400" b="1" i="1" dirty="0" err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B Nazanin" panose="00000400000000000000" pitchFamily="2" charset="-78"/>
                      </a:rPr>
                      <m:t>𝑵𝒊𝒉𝒐𝒏𝒊𝒖𝒎</m:t>
                    </m:r>
                    <m:r>
                      <a:rPr lang="en-US" sz="2400" b="1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B Nazanin" panose="00000400000000000000" pitchFamily="2" charset="-78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chemeClr val="tx1"/>
                    </a:solidFill>
                    <a:cs typeface="B Nazanin" panose="00000400000000000000" pitchFamily="2" charset="-78"/>
                  </a:rPr>
                  <a:t> </a:t>
                </a:r>
                <a:r>
                  <a:rPr lang="fa-IR" sz="2400" b="1" dirty="0">
                    <a:solidFill>
                      <a:schemeClr val="tx1"/>
                    </a:solidFill>
                    <a:cs typeface="B Nazanin" panose="00000400000000000000" pitchFamily="2" charset="-78"/>
                  </a:rPr>
                  <a:t>نام رسمی برای عنصری شیمیایی با نماد </a:t>
                </a:r>
                <a:r>
                  <a:rPr lang="en-US" sz="2400" b="1" dirty="0" err="1">
                    <a:solidFill>
                      <a:schemeClr val="tx1"/>
                    </a:solidFill>
                    <a:cs typeface="B Nazanin" panose="00000400000000000000" pitchFamily="2" charset="-78"/>
                  </a:rPr>
                  <a:t>Nh</a:t>
                </a:r>
                <a:r>
                  <a:rPr lang="en-US" sz="2400" b="1" dirty="0">
                    <a:solidFill>
                      <a:schemeClr val="tx1"/>
                    </a:solidFill>
                    <a:cs typeface="B Nazanin" panose="00000400000000000000" pitchFamily="2" charset="-78"/>
                  </a:rPr>
                  <a:t> </a:t>
                </a:r>
                <a:r>
                  <a:rPr lang="fa-IR" sz="2400" b="1" dirty="0">
                    <a:solidFill>
                      <a:schemeClr val="tx1"/>
                    </a:solidFill>
                    <a:cs typeface="B Nazanin" panose="00000400000000000000" pitchFamily="2" charset="-78"/>
                  </a:rPr>
                  <a:t>و عدد اتم ۱۱۳ است که در واکنش‌های هسته‌ای بدست می‌آید. اولین بار از واپاشی آن آن پنتیوم به دست آمد. تاکنون فقط هشت اتم از این عنصر دیده شده‌است.</a:t>
                </a:r>
                <a:endParaRPr lang="en-US" sz="2400" b="1" dirty="0">
                  <a:solidFill>
                    <a:schemeClr val="tx1"/>
                  </a:solidFill>
                  <a:cs typeface="B Nazanin" panose="00000400000000000000" pitchFamily="2" charset="-78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7577" y="850006"/>
                <a:ext cx="9016425" cy="5537915"/>
              </a:xfrm>
              <a:blipFill>
                <a:blip r:embed="rId2"/>
                <a:stretch>
                  <a:fillRect l="-1758" r="-10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52257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33082"/>
            <a:ext cx="8596668" cy="716924"/>
          </a:xfrm>
        </p:spPr>
        <p:txBody>
          <a:bodyPr/>
          <a:lstStyle/>
          <a:p>
            <a:pPr algn="just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اطلاعات اولیه: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577" y="850006"/>
            <a:ext cx="9016425" cy="5537915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200000"/>
              </a:lnSpc>
              <a:buNone/>
            </a:pPr>
            <a:r>
              <a:rPr lang="fa-IR" sz="2400" b="1" dirty="0">
                <a:solidFill>
                  <a:schemeClr val="tx1"/>
                </a:solidFill>
                <a:cs typeface="B Nazanin" panose="00000400000000000000" pitchFamily="2" charset="-78"/>
              </a:rPr>
              <a:t>این اتم برای اولین بار در سال ۲۰۰۳ میلادی در دوبنا، روسیه، توسط موسسه مشترک تحقیقات اتمی ساخته شد هرچند تاکنون در انتظار تأیید توسط اتحادیه بین‌المللی شیمی محض و کاربردی می‌باشد .</a:t>
            </a:r>
            <a:endParaRPr lang="en-US" sz="24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61247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33082"/>
            <a:ext cx="8596668" cy="716924"/>
          </a:xfrm>
        </p:spPr>
        <p:txBody>
          <a:bodyPr/>
          <a:lstStyle/>
          <a:p>
            <a:pPr algn="just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اطلاعات اولیه: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577" y="850006"/>
            <a:ext cx="9016425" cy="5537915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200000"/>
              </a:lnSpc>
              <a:buNone/>
            </a:pPr>
            <a:r>
              <a:rPr lang="fa-IR" sz="2400" b="1" dirty="0">
                <a:solidFill>
                  <a:schemeClr val="tx1"/>
                </a:solidFill>
                <a:cs typeface="B Nazanin" panose="00000400000000000000" pitchFamily="2" charset="-78"/>
              </a:rPr>
              <a:t>طبق محاسبات انجام شده، این اتم به اتم‌های هم ستون خود که شامل بور ، آلومینیم ، گالیم، ایندیم و تالیم می‌شود شباهت‌های ساختاری دارد هرچند در عین حال نشان داده شده‌است که تفاوت‌های بزرگ و مختلفی با آن‌ها دارد.</a:t>
            </a:r>
            <a:endParaRPr lang="en-US" sz="24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5107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33082"/>
            <a:ext cx="8596668" cy="716924"/>
          </a:xfrm>
        </p:spPr>
        <p:txBody>
          <a:bodyPr/>
          <a:lstStyle/>
          <a:p>
            <a:pPr algn="just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ایزوتوپ ها: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577" y="850006"/>
            <a:ext cx="9016425" cy="5537915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200000"/>
              </a:lnSpc>
              <a:buNone/>
            </a:pPr>
            <a:r>
              <a:rPr lang="fa-IR" sz="2400" b="1" dirty="0">
                <a:solidFill>
                  <a:schemeClr val="tx1"/>
                </a:solidFill>
                <a:cs typeface="B Nazanin" panose="00000400000000000000" pitchFamily="2" charset="-78"/>
              </a:rPr>
              <a:t>عنصر نیهونیوم عنصری مصنوعی است که در رآکتورهای هسته‌ای تولید می‌شود و در نتیجه هیچ ایزوتوپ پایداری نداشته و جرم اتمی استاندارد برای آن قابل تعریف نیست. </a:t>
            </a:r>
            <a:endParaRPr lang="en-US" sz="24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6263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33082"/>
            <a:ext cx="8596668" cy="716924"/>
          </a:xfrm>
        </p:spPr>
        <p:txBody>
          <a:bodyPr/>
          <a:lstStyle/>
          <a:p>
            <a:pPr algn="just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ایزوتوپ ها: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57577" y="850006"/>
                <a:ext cx="9016425" cy="5537915"/>
              </a:xfrm>
            </p:spPr>
            <p:txBody>
              <a:bodyPr>
                <a:normAutofit/>
              </a:bodyPr>
              <a:lstStyle/>
              <a:p>
                <a:pPr marL="0" indent="0" algn="just" rtl="1">
                  <a:lnSpc>
                    <a:spcPct val="200000"/>
                  </a:lnSpc>
                  <a:buNone/>
                </a:pPr>
                <a:r>
                  <a:rPr lang="fa-IR" sz="2400" b="1" dirty="0">
                    <a:solidFill>
                      <a:schemeClr val="tx1"/>
                    </a:solidFill>
                    <a:cs typeface="B Nazanin" panose="00000400000000000000" pitchFamily="2" charset="-78"/>
                  </a:rPr>
                  <a:t>نخستین ایزوتوپ شناسایی شده این عنصر ۲۸۴</a:t>
                </a:r>
                <a:r>
                  <a:rPr lang="en-US" sz="2400" b="1" dirty="0" err="1">
                    <a:solidFill>
                      <a:schemeClr val="tx1"/>
                    </a:solidFill>
                    <a:cs typeface="B Nazanin" panose="00000400000000000000" pitchFamily="2" charset="-78"/>
                  </a:rPr>
                  <a:t>Nh</a:t>
                </a:r>
                <a:r>
                  <a:rPr lang="en-US" sz="2400" b="1" dirty="0">
                    <a:solidFill>
                      <a:schemeClr val="tx1"/>
                    </a:solidFill>
                    <a:cs typeface="B Nazanin" panose="00000400000000000000" pitchFamily="2" charset="-78"/>
                  </a:rPr>
                  <a:t> </a:t>
                </a:r>
                <a:r>
                  <a:rPr lang="fa-IR" sz="2400" b="1" dirty="0">
                    <a:solidFill>
                      <a:schemeClr val="tx1"/>
                    </a:solidFill>
                    <a:cs typeface="B Nazanin" panose="00000400000000000000" pitchFamily="2" charset="-78"/>
                  </a:rPr>
                  <a:t>بود که در سال ۲۰۰۳ میلادی تولید و ردیابی شد. تاکنون ۶ ایزوتوپ </a:t>
                </a:r>
                <a14:m>
                  <m:oMath xmlns:m="http://schemas.openxmlformats.org/officeDocument/2006/math">
                    <m:r>
                      <a:rPr lang="fa-IR" sz="24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B Nazanin" panose="00000400000000000000" pitchFamily="2" charset="-78"/>
                      </a:rPr>
                      <m:t>(</m:t>
                    </m:r>
                    <m:r>
                      <a:rPr lang="fa-IR" sz="24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B Nazanin" panose="00000400000000000000" pitchFamily="2" charset="-78"/>
                      </a:rPr>
                      <m:t>۲۷۸</m:t>
                    </m:r>
                    <m:r>
                      <a:rPr lang="en-US" sz="2400" b="1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B Nazanin" panose="00000400000000000000" pitchFamily="2" charset="-78"/>
                      </a:rPr>
                      <m:t>𝑵𝒉</m:t>
                    </m:r>
                    <m:r>
                      <a:rPr lang="en-US" sz="2400" b="1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B Nazanin" panose="00000400000000000000" pitchFamily="2" charset="-78"/>
                      </a:rPr>
                      <m:t> </m:t>
                    </m:r>
                    <m:r>
                      <a:rPr lang="fa-IR" sz="2400" b="1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B Nazanin" panose="00000400000000000000" pitchFamily="2" charset="-78"/>
                      </a:rPr>
                      <m:t>تا</m:t>
                    </m:r>
                    <m:r>
                      <a:rPr lang="fa-IR" sz="2400" b="1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B Nazanin" panose="00000400000000000000" pitchFamily="2" charset="-78"/>
                      </a:rPr>
                      <m:t> </m:t>
                    </m:r>
                    <m:r>
                      <a:rPr lang="fa-IR" sz="2400" b="1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B Nazanin" panose="00000400000000000000" pitchFamily="2" charset="-78"/>
                      </a:rPr>
                      <m:t>۲۸۶</m:t>
                    </m:r>
                    <m:r>
                      <a:rPr lang="en-US" sz="2400" b="1" i="1" dirty="0" err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B Nazanin" panose="00000400000000000000" pitchFamily="2" charset="-78"/>
                      </a:rPr>
                      <m:t>𝑵𝒉</m:t>
                    </m:r>
                    <m:r>
                      <a:rPr lang="en-US" sz="2400" b="1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B Nazanin" panose="00000400000000000000" pitchFamily="2" charset="-78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chemeClr val="tx1"/>
                    </a:solidFill>
                    <a:cs typeface="B Nazanin" panose="00000400000000000000" pitchFamily="2" charset="-78"/>
                  </a:rPr>
                  <a:t> </a:t>
                </a:r>
                <a:r>
                  <a:rPr lang="fa-IR" sz="2400" b="1" dirty="0">
                    <a:solidFill>
                      <a:schemeClr val="tx1"/>
                    </a:solidFill>
                    <a:cs typeface="B Nazanin" panose="00000400000000000000" pitchFamily="2" charset="-78"/>
                  </a:rPr>
                  <a:t>از آن‌ان‌تریوم شناسایی شده است که پایدارترین ایزوتوپ در این میان ۲۸۶</a:t>
                </a:r>
                <a:r>
                  <a:rPr lang="en-US" sz="2400" b="1" dirty="0" err="1">
                    <a:solidFill>
                      <a:schemeClr val="tx1"/>
                    </a:solidFill>
                    <a:cs typeface="B Nazanin" panose="00000400000000000000" pitchFamily="2" charset="-78"/>
                  </a:rPr>
                  <a:t>Nh</a:t>
                </a:r>
                <a:r>
                  <a:rPr lang="en-US" sz="2400" b="1" dirty="0">
                    <a:solidFill>
                      <a:schemeClr val="tx1"/>
                    </a:solidFill>
                    <a:cs typeface="B Nazanin" panose="00000400000000000000" pitchFamily="2" charset="-78"/>
                  </a:rPr>
                  <a:t> </a:t>
                </a:r>
                <a:r>
                  <a:rPr lang="fa-IR" sz="2400" b="1" dirty="0">
                    <a:solidFill>
                      <a:schemeClr val="tx1"/>
                    </a:solidFill>
                    <a:cs typeface="B Nazanin" panose="00000400000000000000" pitchFamily="2" charset="-78"/>
                  </a:rPr>
                  <a:t>با نیمه عمر ۱۹٫۶ ثانیه است.</a:t>
                </a:r>
                <a:endParaRPr lang="en-US" sz="2400" b="1" dirty="0">
                  <a:solidFill>
                    <a:schemeClr val="tx1"/>
                  </a:solidFill>
                  <a:cs typeface="B Nazanin" panose="00000400000000000000" pitchFamily="2" charset="-78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7577" y="850006"/>
                <a:ext cx="9016425" cy="5537915"/>
              </a:xfrm>
              <a:blipFill>
                <a:blip r:embed="rId2"/>
                <a:stretch>
                  <a:fillRect l="-1758" r="-10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03028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33082"/>
            <a:ext cx="8596668" cy="716924"/>
          </a:xfrm>
        </p:spPr>
        <p:txBody>
          <a:bodyPr/>
          <a:lstStyle/>
          <a:p>
            <a:pPr algn="just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ایزوتوپ ها: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6417746"/>
              </p:ext>
            </p:extLst>
          </p:nvPr>
        </p:nvGraphicFramePr>
        <p:xfrm>
          <a:off x="566451" y="655323"/>
          <a:ext cx="8398448" cy="5926768"/>
        </p:xfrm>
        <a:graphic>
          <a:graphicData uri="http://schemas.openxmlformats.org/drawingml/2006/table">
            <a:tbl>
              <a:tblPr/>
              <a:tblGrid>
                <a:gridCol w="1049806">
                  <a:extLst>
                    <a:ext uri="{9D8B030D-6E8A-4147-A177-3AD203B41FA5}">
                      <a16:colId xmlns:a16="http://schemas.microsoft.com/office/drawing/2014/main" val="2159141916"/>
                    </a:ext>
                  </a:extLst>
                </a:gridCol>
                <a:gridCol w="1049806">
                  <a:extLst>
                    <a:ext uri="{9D8B030D-6E8A-4147-A177-3AD203B41FA5}">
                      <a16:colId xmlns:a16="http://schemas.microsoft.com/office/drawing/2014/main" val="1893526998"/>
                    </a:ext>
                  </a:extLst>
                </a:gridCol>
                <a:gridCol w="1049806">
                  <a:extLst>
                    <a:ext uri="{9D8B030D-6E8A-4147-A177-3AD203B41FA5}">
                      <a16:colId xmlns:a16="http://schemas.microsoft.com/office/drawing/2014/main" val="495595485"/>
                    </a:ext>
                  </a:extLst>
                </a:gridCol>
                <a:gridCol w="1049806">
                  <a:extLst>
                    <a:ext uri="{9D8B030D-6E8A-4147-A177-3AD203B41FA5}">
                      <a16:colId xmlns:a16="http://schemas.microsoft.com/office/drawing/2014/main" val="3924919592"/>
                    </a:ext>
                  </a:extLst>
                </a:gridCol>
                <a:gridCol w="1049806">
                  <a:extLst>
                    <a:ext uri="{9D8B030D-6E8A-4147-A177-3AD203B41FA5}">
                      <a16:colId xmlns:a16="http://schemas.microsoft.com/office/drawing/2014/main" val="715499836"/>
                    </a:ext>
                  </a:extLst>
                </a:gridCol>
                <a:gridCol w="1049806">
                  <a:extLst>
                    <a:ext uri="{9D8B030D-6E8A-4147-A177-3AD203B41FA5}">
                      <a16:colId xmlns:a16="http://schemas.microsoft.com/office/drawing/2014/main" val="3870728666"/>
                    </a:ext>
                  </a:extLst>
                </a:gridCol>
                <a:gridCol w="1049806">
                  <a:extLst>
                    <a:ext uri="{9D8B030D-6E8A-4147-A177-3AD203B41FA5}">
                      <a16:colId xmlns:a16="http://schemas.microsoft.com/office/drawing/2014/main" val="620495254"/>
                    </a:ext>
                  </a:extLst>
                </a:gridCol>
                <a:gridCol w="1049806">
                  <a:extLst>
                    <a:ext uri="{9D8B030D-6E8A-4147-A177-3AD203B41FA5}">
                      <a16:colId xmlns:a16="http://schemas.microsoft.com/office/drawing/2014/main" val="4163431867"/>
                    </a:ext>
                  </a:extLst>
                </a:gridCol>
              </a:tblGrid>
              <a:tr h="357341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9335" marR="89335" marT="44668" marB="44668"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9335" marR="89335" marT="44668" marB="44668"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9335" marR="89335" marT="44668" marB="44668"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9335" marR="89335" marT="44668" marB="44668"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9335" marR="89335" marT="44668" marB="44668"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9335" marR="89335" marT="44668" marB="44668"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9335" marR="89335" marT="44668" marB="44668"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9335" marR="89335" marT="44668" marB="44668"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5664839"/>
                  </a:ext>
                </a:extLst>
              </a:tr>
              <a:tr h="1429364">
                <a:tc>
                  <a:txBody>
                    <a:bodyPr/>
                    <a:lstStyle/>
                    <a:p>
                      <a:pPr algn="ctr"/>
                      <a:r>
                        <a:rPr lang="fa-IR" sz="1800">
                          <a:effectLst/>
                        </a:rPr>
                        <a:t>نماد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effectLst/>
                        </a:rPr>
                        <a:t>Z(</a:t>
                      </a:r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2" tooltip="پروتون"/>
                        </a:rPr>
                        <a:t>p</a:t>
                      </a:r>
                      <a:r>
                        <a:rPr lang="en-US" sz="1800">
                          <a:effectLst/>
                        </a:rPr>
                        <a:t>)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effectLst/>
                        </a:rPr>
                        <a:t>N(</a:t>
                      </a:r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3" tooltip="نوترون"/>
                        </a:rPr>
                        <a:t>n</a:t>
                      </a:r>
                      <a:r>
                        <a:rPr lang="en-US" sz="1800">
                          <a:effectLst/>
                        </a:rPr>
                        <a:t>)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800">
                          <a:effectLst/>
                        </a:rPr>
                        <a:t> </a:t>
                      </a:r>
                      <a:br>
                        <a:rPr lang="fa-IR" sz="1800">
                          <a:effectLst/>
                        </a:rPr>
                      </a:br>
                      <a:r>
                        <a:rPr lang="fa-IR" sz="1800">
                          <a:effectLst/>
                        </a:rPr>
                        <a:t>جرم ایزوتوپ (</a:t>
                      </a:r>
                      <a:r>
                        <a:rPr lang="en-US" sz="1800">
                          <a:effectLst/>
                        </a:rPr>
                        <a:t>u)</a:t>
                      </a:r>
                      <a:br>
                        <a:rPr lang="en-US" sz="1800">
                          <a:effectLst/>
                        </a:rPr>
                      </a:br>
                      <a:r>
                        <a:rPr lang="en-US" sz="1800">
                          <a:effectLst/>
                        </a:rPr>
                        <a:t> 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800">
                          <a:effectLst/>
                        </a:rPr>
                        <a:t>نیمه عمر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800">
                          <a:effectLst/>
                        </a:rPr>
                        <a:t>حالت واپاشی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800">
                          <a:effectLst/>
                        </a:rPr>
                        <a:t>ایزوتوپ دختر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800" u="none" strike="noStrike">
                          <a:solidFill>
                            <a:srgbClr val="0B0080"/>
                          </a:solidFill>
                          <a:effectLst/>
                          <a:hlinkClick r:id="rId4" tooltip="اسپین"/>
                        </a:rPr>
                        <a:t>اسپین</a:t>
                      </a:r>
                      <a:endParaRPr lang="fa-IR" sz="180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227861"/>
                  </a:ext>
                </a:extLst>
              </a:tr>
              <a:tr h="625347">
                <a:tc>
                  <a:txBody>
                    <a:bodyPr/>
                    <a:lstStyle/>
                    <a:p>
                      <a:r>
                        <a:rPr lang="en-US" sz="1800" baseline="30000">
                          <a:effectLst/>
                        </a:rPr>
                        <a:t>278</a:t>
                      </a:r>
                      <a:r>
                        <a:rPr lang="en-US" sz="1800">
                          <a:effectLst/>
                        </a:rPr>
                        <a:t>Nh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113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165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278.17058(20)#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340 µs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l-GR" sz="1800" u="none" strike="noStrike">
                          <a:solidFill>
                            <a:srgbClr val="0B0080"/>
                          </a:solidFill>
                          <a:effectLst/>
                          <a:hlinkClick r:id="rId5" tooltip="واپاشی آلفا"/>
                        </a:rPr>
                        <a:t>α</a:t>
                      </a:r>
                      <a:endParaRPr lang="el-GR" sz="180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30000">
                          <a:effectLst/>
                        </a:rPr>
                        <a:t>274</a:t>
                      </a:r>
                      <a:r>
                        <a:rPr lang="en-US" sz="1800">
                          <a:effectLst/>
                        </a:rPr>
                        <a:t>Rg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4251859"/>
                  </a:ext>
                </a:extLst>
              </a:tr>
              <a:tr h="625347">
                <a:tc>
                  <a:txBody>
                    <a:bodyPr/>
                    <a:lstStyle/>
                    <a:p>
                      <a:r>
                        <a:rPr lang="en-US" sz="1800" baseline="30000">
                          <a:effectLst/>
                        </a:rPr>
                        <a:t>282</a:t>
                      </a:r>
                      <a:r>
                        <a:rPr lang="en-US" sz="1800">
                          <a:effectLst/>
                        </a:rPr>
                        <a:t>Nh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113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169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282.17567(39)#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73 ms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l-GR" sz="1800">
                          <a:effectLst/>
                        </a:rPr>
                        <a:t>α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30000">
                          <a:effectLst/>
                        </a:rPr>
                        <a:t>278</a:t>
                      </a:r>
                      <a:r>
                        <a:rPr lang="en-US" sz="1800">
                          <a:effectLst/>
                        </a:rPr>
                        <a:t>Rg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071995"/>
                  </a:ext>
                </a:extLst>
              </a:tr>
              <a:tr h="625347">
                <a:tc>
                  <a:txBody>
                    <a:bodyPr/>
                    <a:lstStyle/>
                    <a:p>
                      <a:r>
                        <a:rPr lang="en-US" sz="1800" baseline="30000" dirty="0" smtClean="0">
                          <a:effectLst/>
                        </a:rPr>
                        <a:t>283</a:t>
                      </a:r>
                      <a:r>
                        <a:rPr lang="en-US" sz="1800" dirty="0" smtClean="0">
                          <a:effectLst/>
                        </a:rPr>
                        <a:t>Nh</a:t>
                      </a:r>
                      <a:endParaRPr lang="fa-IR" sz="1800" dirty="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effectLst/>
                        </a:rPr>
                        <a:t>113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170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283.17657(52)#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100(+490-45) ms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l-GR" sz="1800">
                          <a:effectLst/>
                        </a:rPr>
                        <a:t>α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30000">
                          <a:effectLst/>
                        </a:rPr>
                        <a:t>279</a:t>
                      </a:r>
                      <a:r>
                        <a:rPr lang="en-US" sz="1800">
                          <a:effectLst/>
                        </a:rPr>
                        <a:t>Rg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195629"/>
                  </a:ext>
                </a:extLst>
              </a:tr>
              <a:tr h="625347">
                <a:tc>
                  <a:txBody>
                    <a:bodyPr/>
                    <a:lstStyle/>
                    <a:p>
                      <a:r>
                        <a:rPr lang="en-US" sz="1800" baseline="30000" dirty="0" smtClean="0">
                          <a:effectLst/>
                        </a:rPr>
                        <a:t>284</a:t>
                      </a:r>
                      <a:r>
                        <a:rPr lang="en-US" sz="1800" dirty="0" smtClean="0">
                          <a:effectLst/>
                        </a:rPr>
                        <a:t>Nh</a:t>
                      </a:r>
                      <a:endParaRPr lang="fa-IR" sz="1800" dirty="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113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171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284.17873(62)#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0.48(+58-17) s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l-GR" sz="1800">
                          <a:effectLst/>
                        </a:rPr>
                        <a:t>α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30000">
                          <a:effectLst/>
                        </a:rPr>
                        <a:t>280</a:t>
                      </a:r>
                      <a:r>
                        <a:rPr lang="en-US" sz="1800">
                          <a:effectLst/>
                        </a:rPr>
                        <a:t>Rg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045358"/>
                  </a:ext>
                </a:extLst>
              </a:tr>
              <a:tr h="625347">
                <a:tc>
                  <a:txBody>
                    <a:bodyPr/>
                    <a:lstStyle/>
                    <a:p>
                      <a:r>
                        <a:rPr lang="en-US" sz="1800" baseline="30000" dirty="0" smtClean="0">
                          <a:effectLst/>
                        </a:rPr>
                        <a:t>285</a:t>
                      </a:r>
                      <a:r>
                        <a:rPr lang="en-US" sz="1800" dirty="0" smtClean="0">
                          <a:effectLst/>
                        </a:rPr>
                        <a:t>Nh</a:t>
                      </a:r>
                      <a:endParaRPr lang="fa-IR" sz="1800" dirty="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113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172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285.17973(89)#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effectLst/>
                        </a:rPr>
                        <a:t>5.5 </a:t>
                      </a:r>
                      <a:r>
                        <a:rPr lang="en-US" sz="1800" dirty="0" smtClean="0">
                          <a:effectLst/>
                        </a:rPr>
                        <a:t>s</a:t>
                      </a:r>
                      <a:endParaRPr lang="fa-IR" sz="1800" dirty="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l-GR" sz="1800">
                          <a:effectLst/>
                        </a:rPr>
                        <a:t>α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30000">
                          <a:effectLst/>
                        </a:rPr>
                        <a:t>281</a:t>
                      </a:r>
                      <a:r>
                        <a:rPr lang="en-US" sz="1800">
                          <a:effectLst/>
                        </a:rPr>
                        <a:t>Rg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703049"/>
                  </a:ext>
                </a:extLst>
              </a:tr>
              <a:tr h="625347">
                <a:tc>
                  <a:txBody>
                    <a:bodyPr/>
                    <a:lstStyle/>
                    <a:p>
                      <a:r>
                        <a:rPr lang="en-US" sz="1800" baseline="30000" dirty="0" smtClean="0">
                          <a:effectLst/>
                        </a:rPr>
                        <a:t>286</a:t>
                      </a:r>
                      <a:r>
                        <a:rPr lang="en-US" sz="1800" dirty="0" smtClean="0">
                          <a:effectLst/>
                        </a:rPr>
                        <a:t>Nh</a:t>
                      </a:r>
                      <a:endParaRPr lang="fa-IR" sz="1800" dirty="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113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173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</a:rPr>
                        <a:t>286.18221(72)#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effectLst/>
                        </a:rPr>
                        <a:t>19.6 </a:t>
                      </a:r>
                      <a:r>
                        <a:rPr lang="en-US" sz="1800" dirty="0" smtClean="0">
                          <a:effectLst/>
                        </a:rPr>
                        <a:t>s</a:t>
                      </a:r>
                      <a:endParaRPr lang="fa-IR" sz="1800" dirty="0">
                        <a:effectLst/>
                      </a:endParaRP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l-GR" sz="1800">
                          <a:effectLst/>
                        </a:rPr>
                        <a:t>α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30000">
                          <a:effectLst/>
                        </a:rPr>
                        <a:t>282</a:t>
                      </a:r>
                      <a:r>
                        <a:rPr lang="en-US" sz="1800">
                          <a:effectLst/>
                        </a:rPr>
                        <a:t>Rg</a:t>
                      </a:r>
                    </a:p>
                  </a:txBody>
                  <a:tcPr marL="89335" marR="89335" marT="44668" marB="44668" anchor="ctr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9335" marR="89335" marT="44668" marB="44668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341232762"/>
                  </a:ext>
                </a:extLst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003634" y="-323165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993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33082"/>
            <a:ext cx="8596668" cy="716924"/>
          </a:xfrm>
        </p:spPr>
        <p:txBody>
          <a:bodyPr/>
          <a:lstStyle/>
          <a:p>
            <a:pPr algn="just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ویژگی ‌های </a:t>
            </a:r>
            <a:r>
              <a:rPr lang="fa-IR" dirty="0">
                <a:solidFill>
                  <a:srgbClr val="FF0000"/>
                </a:solidFill>
                <a:cs typeface="B Nazanin" panose="00000400000000000000" pitchFamily="2" charset="-78"/>
              </a:rPr>
              <a:t>کلی: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758846"/>
              </p:ext>
            </p:extLst>
          </p:nvPr>
        </p:nvGraphicFramePr>
        <p:xfrm>
          <a:off x="677863" y="2470626"/>
          <a:ext cx="8596312" cy="3261360"/>
        </p:xfrm>
        <a:graphic>
          <a:graphicData uri="http://schemas.openxmlformats.org/drawingml/2006/table">
            <a:tbl>
              <a:tblPr/>
              <a:tblGrid>
                <a:gridCol w="4298156">
                  <a:extLst>
                    <a:ext uri="{9D8B030D-6E8A-4147-A177-3AD203B41FA5}">
                      <a16:colId xmlns:a16="http://schemas.microsoft.com/office/drawing/2014/main" val="2599026252"/>
                    </a:ext>
                  </a:extLst>
                </a:gridCol>
                <a:gridCol w="4298156">
                  <a:extLst>
                    <a:ext uri="{9D8B030D-6E8A-4147-A177-3AD203B41FA5}">
                      <a16:colId xmlns:a16="http://schemas.microsoft.com/office/drawing/2014/main" val="2879328794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 rtl="1" fontAlgn="t"/>
                      <a:r>
                        <a:rPr lang="fa-IR">
                          <a:effectLst/>
                        </a:rPr>
                        <a:t>ویژگی‌های کلی</a:t>
                      </a: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27581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2" tooltip="فهرست عناصر جدول تناوبی"/>
                        </a:rPr>
                        <a:t>نام</a:t>
                      </a:r>
                      <a:r>
                        <a:rPr lang="fa-IR">
                          <a:effectLst/>
                        </a:rPr>
                        <a:t>، </a:t>
                      </a:r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3" tooltip="فهرست عناصر بر پایه نماد شیمیایی"/>
                        </a:rPr>
                        <a:t>نماد</a:t>
                      </a:r>
                      <a:r>
                        <a:rPr lang="fa-IR">
                          <a:effectLst/>
                        </a:rPr>
                        <a:t>،</a:t>
                      </a:r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2" tooltip="فهرست عناصر جدول تناوبی"/>
                        </a:rPr>
                        <a:t>عدد</a:t>
                      </a:r>
                      <a:endParaRPr lang="fa-IR">
                        <a:effectLst/>
                      </a:endParaRP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>
                          <a:effectLst/>
                        </a:rPr>
                        <a:t>نیهونیوم، </a:t>
                      </a:r>
                      <a:r>
                        <a:rPr lang="en-US">
                          <a:effectLst/>
                        </a:rPr>
                        <a:t>Nh، 113</a:t>
                      </a: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8961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>
                          <a:effectLst/>
                        </a:rPr>
                        <a:t>تلفظ به </a:t>
                      </a:r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4" tooltip="زبان انگلیسی"/>
                        </a:rPr>
                        <a:t>انگلیسی</a:t>
                      </a:r>
                      <a:endParaRPr lang="fa-IR">
                        <a:effectLst/>
                      </a:endParaRP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u="none" strike="noStrike">
                          <a:solidFill>
                            <a:srgbClr val="0B0080"/>
                          </a:solidFill>
                          <a:effectLst/>
                          <a:hlinkClick r:id="rId5" tooltip="راهنما:الفبای آوانگاری بین‌المللی انگلیسی"/>
                        </a:rPr>
                        <a:t>‎/</a:t>
                      </a:r>
                      <a:r>
                        <a:rPr lang="en-US" b="1" u="none" strike="noStrike">
                          <a:solidFill>
                            <a:srgbClr val="DD3333"/>
                          </a:solidFill>
                          <a:effectLst/>
                          <a:hlinkClick r:id="rId5" tooltip="راهنما:الفبای آوانگاری بین‌المللی انگلیسی"/>
                        </a:rPr>
                        <a:t>[invalid input: 'ununtrium2009.ogg']</a:t>
                      </a:r>
                      <a:r>
                        <a:rPr lang="en-US" u="none" strike="noStrike">
                          <a:solidFill>
                            <a:srgbClr val="0B0080"/>
                          </a:solidFill>
                          <a:effectLst/>
                          <a:hlinkClick r:id="rId5" tooltip="راهنما:الفبای آوانگاری بین‌المللی انگلیسی"/>
                        </a:rPr>
                        <a:t>uːnˈuːntri.əm/‎</a:t>
                      </a:r>
                      <a:r>
                        <a:rPr lang="en-US">
                          <a:effectLst/>
                        </a:rPr>
                        <a:t/>
                      </a:r>
                      <a:br>
                        <a:rPr lang="en-US">
                          <a:effectLst/>
                        </a:rPr>
                      </a:br>
                      <a:r>
                        <a:rPr lang="en-US" i="1" u="none" strike="noStrike">
                          <a:solidFill>
                            <a:srgbClr val="0B0080"/>
                          </a:solidFill>
                          <a:effectLst/>
                          <a:hlinkClick r:id="rId6" tooltip="راهنما:Pronunciation respelling key"/>
                        </a:rPr>
                        <a:t>'oo</a:t>
                      </a:r>
                      <a:r>
                        <a:rPr lang="en-US" b="1" i="1" u="none" strike="noStrike">
                          <a:solidFill>
                            <a:srgbClr val="0B0080"/>
                          </a:solidFill>
                          <a:effectLst/>
                          <a:hlinkClick r:id="rId6" tooltip="راهنما:Pronunciation respelling key"/>
                        </a:rPr>
                        <a:t>n-'</a:t>
                      </a:r>
                      <a:r>
                        <a:rPr lang="en-US" i="1" u="none" strike="noStrike">
                          <a:solidFill>
                            <a:srgbClr val="0B0080"/>
                          </a:solidFill>
                          <a:effectLst/>
                          <a:hlinkClick r:id="rId6" tooltip="راهنما:Pronunciation respelling key"/>
                        </a:rPr>
                        <a:t>OO</a:t>
                      </a:r>
                      <a:r>
                        <a:rPr lang="en-US" b="1" i="1" u="none" strike="noStrike">
                          <a:solidFill>
                            <a:srgbClr val="0B0080"/>
                          </a:solidFill>
                          <a:effectLst/>
                          <a:hlinkClick r:id="rId6" tooltip="راهنما:Pronunciation respelling key"/>
                        </a:rPr>
                        <a:t>N</a:t>
                      </a:r>
                      <a:r>
                        <a:rPr lang="en-US" i="1" u="none" strike="noStrike">
                          <a:solidFill>
                            <a:srgbClr val="0B0080"/>
                          </a:solidFill>
                          <a:effectLst/>
                          <a:hlinkClick r:id="rId6" tooltip="راهنما:Pronunciation respelling key"/>
                        </a:rPr>
                        <a:t>-tree-əm</a:t>
                      </a:r>
                      <a:endParaRPr lang="en-US">
                        <a:effectLst/>
                      </a:endParaRP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0513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>
                          <a:effectLst/>
                        </a:rPr>
                        <a:t>توصیحات مربوط به گروه</a:t>
                      </a: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>
                          <a:effectLst/>
                        </a:rPr>
                        <a:t>presumably </a:t>
                      </a:r>
                      <a:r>
                        <a:rPr lang="fa-IR">
                          <a:effectLst/>
                        </a:rPr>
                        <a:t>فلزات دیگر</a:t>
                      </a: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367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7" tooltip="گروه‌های جدول تناوبی"/>
                        </a:rPr>
                        <a:t>گروه</a:t>
                      </a:r>
                      <a:r>
                        <a:rPr lang="fa-IR">
                          <a:effectLst/>
                        </a:rPr>
                        <a:t>،</a:t>
                      </a:r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8" tooltip="دوره (جدول تناوبی)"/>
                        </a:rPr>
                        <a:t>دوره</a:t>
                      </a:r>
                      <a:r>
                        <a:rPr lang="fa-IR">
                          <a:effectLst/>
                        </a:rPr>
                        <a:t>،</a:t>
                      </a:r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9" tooltip="بلوک جدول تناوبی"/>
                        </a:rPr>
                        <a:t>بلوک</a:t>
                      </a:r>
                      <a:endParaRPr lang="fa-IR">
                        <a:effectLst/>
                      </a:endParaRP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10" tooltip="عنصر گروه ۱۳"/>
                        </a:rPr>
                        <a:t>۱۳</a:t>
                      </a:r>
                      <a:r>
                        <a:rPr lang="fa-IR">
                          <a:effectLst/>
                        </a:rPr>
                        <a:t>، </a:t>
                      </a:r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11" tooltip="عنصر دوره ۷"/>
                        </a:rPr>
                        <a:t>۷</a:t>
                      </a:r>
                      <a:r>
                        <a:rPr lang="fa-IR">
                          <a:effectLst/>
                        </a:rPr>
                        <a:t>، </a:t>
                      </a:r>
                      <a:r>
                        <a:rPr lang="en-US" u="none" strike="noStrike">
                          <a:solidFill>
                            <a:srgbClr val="0B0080"/>
                          </a:solidFill>
                          <a:effectLst/>
                          <a:hlinkClick r:id="rId12" tooltip="بلوک p"/>
                        </a:rPr>
                        <a:t>p</a:t>
                      </a:r>
                      <a:endParaRPr lang="en-US">
                        <a:effectLst/>
                      </a:endParaRP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41202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13" tooltip="جرم اتمی"/>
                        </a:rPr>
                        <a:t>جرم اتمی استاندارد</a:t>
                      </a:r>
                      <a:endParaRPr lang="fa-IR">
                        <a:effectLst/>
                      </a:endParaRP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>
                          <a:effectLst/>
                        </a:rPr>
                        <a:t>[286] </a:t>
                      </a:r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14" tooltip="جرم مولی"/>
                        </a:rPr>
                        <a:t>گرم بر مول</a:t>
                      </a:r>
                      <a:endParaRPr lang="fa-IR">
                        <a:effectLst/>
                      </a:endParaRP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04459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15" tooltip="آرایش الکترونی"/>
                        </a:rPr>
                        <a:t>آرایش الکترونی</a:t>
                      </a:r>
                      <a:endParaRPr lang="fa-IR">
                        <a:effectLst/>
                      </a:endParaRP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>
                          <a:effectLst/>
                        </a:rPr>
                        <a:t>perhaps &amp;#91;</a:t>
                      </a:r>
                      <a:r>
                        <a:rPr lang="en-US" u="none" strike="noStrike">
                          <a:solidFill>
                            <a:srgbClr val="0B0080"/>
                          </a:solidFill>
                          <a:effectLst/>
                          <a:hlinkClick r:id="rId16" tooltip="رادون"/>
                        </a:rPr>
                        <a:t>Rn</a:t>
                      </a:r>
                      <a:r>
                        <a:rPr lang="en-US">
                          <a:effectLst/>
                        </a:rPr>
                        <a:t>&amp;#93; 5f</a:t>
                      </a:r>
                      <a:r>
                        <a:rPr lang="en-US" baseline="30000">
                          <a:effectLst/>
                        </a:rPr>
                        <a:t>14</a:t>
                      </a:r>
                      <a:r>
                        <a:rPr lang="en-US">
                          <a:effectLst/>
                        </a:rPr>
                        <a:t> 6d</a:t>
                      </a:r>
                      <a:r>
                        <a:rPr lang="en-US" baseline="30000">
                          <a:effectLst/>
                        </a:rPr>
                        <a:t>10</a:t>
                      </a:r>
                      <a:r>
                        <a:rPr lang="en-US">
                          <a:effectLst/>
                        </a:rPr>
                        <a:t> 7s</a:t>
                      </a:r>
                      <a:r>
                        <a:rPr lang="en-US" baseline="30000">
                          <a:effectLst/>
                        </a:rPr>
                        <a:t>2</a:t>
                      </a:r>
                      <a:r>
                        <a:rPr lang="en-US">
                          <a:effectLst/>
                        </a:rPr>
                        <a:t> 7p</a:t>
                      </a:r>
                      <a:r>
                        <a:rPr lang="en-US" baseline="30000">
                          <a:effectLst/>
                        </a:rPr>
                        <a:t>1</a:t>
                      </a:r>
                      <a:r>
                        <a:rPr lang="en-US">
                          <a:effectLst/>
                        </a:rPr>
                        <a:t/>
                      </a:r>
                      <a:br>
                        <a:rPr lang="en-US">
                          <a:effectLst/>
                        </a:rPr>
                      </a:br>
                      <a:r>
                        <a:rPr lang="en-US">
                          <a:effectLst/>
                        </a:rPr>
                        <a:t>(guess based on </a:t>
                      </a:r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17" tooltip="تالیم"/>
                        </a:rPr>
                        <a:t>تالیم</a:t>
                      </a:r>
                      <a:r>
                        <a:rPr lang="fa-IR">
                          <a:effectLst/>
                        </a:rPr>
                        <a:t>)</a:t>
                      </a: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83841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18" tooltip="الکترون"/>
                        </a:rPr>
                        <a:t>الکترون </a:t>
                      </a:r>
                      <a:r>
                        <a:rPr lang="fa-IR">
                          <a:effectLst/>
                        </a:rPr>
                        <a:t>به </a:t>
                      </a:r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19" tooltip="لایه الکترونی"/>
                        </a:rPr>
                        <a:t>لایه</a:t>
                      </a:r>
                      <a:endParaRPr lang="fa-IR">
                        <a:effectLst/>
                      </a:endParaRP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dirty="0">
                          <a:effectLst/>
                        </a:rPr>
                        <a:t>2, 8, 18, 32, 32, 18, 3</a:t>
                      </a: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8554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70698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33082"/>
            <a:ext cx="8596668" cy="716924"/>
          </a:xfrm>
        </p:spPr>
        <p:txBody>
          <a:bodyPr/>
          <a:lstStyle/>
          <a:p>
            <a:pPr algn="just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متفرقه: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5407700"/>
              </p:ext>
            </p:extLst>
          </p:nvPr>
        </p:nvGraphicFramePr>
        <p:xfrm>
          <a:off x="677863" y="3796506"/>
          <a:ext cx="8596312" cy="609600"/>
        </p:xfrm>
        <a:graphic>
          <a:graphicData uri="http://schemas.openxmlformats.org/drawingml/2006/table">
            <a:tbl>
              <a:tblPr/>
              <a:tblGrid>
                <a:gridCol w="4298156">
                  <a:extLst>
                    <a:ext uri="{9D8B030D-6E8A-4147-A177-3AD203B41FA5}">
                      <a16:colId xmlns:a16="http://schemas.microsoft.com/office/drawing/2014/main" val="3359617753"/>
                    </a:ext>
                  </a:extLst>
                </a:gridCol>
                <a:gridCol w="4298156">
                  <a:extLst>
                    <a:ext uri="{9D8B030D-6E8A-4147-A177-3AD203B41FA5}">
                      <a16:colId xmlns:a16="http://schemas.microsoft.com/office/drawing/2014/main" val="377607644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 rtl="1" fontAlgn="t"/>
                      <a:r>
                        <a:rPr lang="fa-IR">
                          <a:effectLst/>
                        </a:rPr>
                        <a:t>متفرقه</a:t>
                      </a: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69609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u="none" strike="noStrike">
                          <a:solidFill>
                            <a:srgbClr val="0B0080"/>
                          </a:solidFill>
                          <a:effectLst/>
                          <a:hlinkClick r:id="rId2" tooltip="شماره ثبت سی‌ای‌اس"/>
                        </a:rPr>
                        <a:t>عدد کاس</a:t>
                      </a:r>
                      <a:endParaRPr lang="fa-IR">
                        <a:effectLst/>
                      </a:endParaRP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dirty="0">
                          <a:effectLst/>
                        </a:rPr>
                        <a:t>54084-70-7</a:t>
                      </a:r>
                    </a:p>
                  </a:txBody>
                  <a:tcPr marL="15240" marR="15240" marT="15240" marB="15240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2798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28830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33082"/>
            <a:ext cx="8596668" cy="716924"/>
          </a:xfrm>
        </p:spPr>
        <p:txBody>
          <a:bodyPr/>
          <a:lstStyle/>
          <a:p>
            <a:pPr algn="just" rtl="1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پایدارترین ایزوتوپ ها: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501296"/>
              </p:ext>
            </p:extLst>
          </p:nvPr>
        </p:nvGraphicFramePr>
        <p:xfrm>
          <a:off x="677334" y="1097278"/>
          <a:ext cx="8693088" cy="5023605"/>
        </p:xfrm>
        <a:graphic>
          <a:graphicData uri="http://schemas.openxmlformats.org/drawingml/2006/table">
            <a:tbl>
              <a:tblPr/>
              <a:tblGrid>
                <a:gridCol w="1448848">
                  <a:extLst>
                    <a:ext uri="{9D8B030D-6E8A-4147-A177-3AD203B41FA5}">
                      <a16:colId xmlns:a16="http://schemas.microsoft.com/office/drawing/2014/main" val="1404654349"/>
                    </a:ext>
                  </a:extLst>
                </a:gridCol>
                <a:gridCol w="1448848">
                  <a:extLst>
                    <a:ext uri="{9D8B030D-6E8A-4147-A177-3AD203B41FA5}">
                      <a16:colId xmlns:a16="http://schemas.microsoft.com/office/drawing/2014/main" val="2738848630"/>
                    </a:ext>
                  </a:extLst>
                </a:gridCol>
                <a:gridCol w="1448848">
                  <a:extLst>
                    <a:ext uri="{9D8B030D-6E8A-4147-A177-3AD203B41FA5}">
                      <a16:colId xmlns:a16="http://schemas.microsoft.com/office/drawing/2014/main" val="4287410897"/>
                    </a:ext>
                  </a:extLst>
                </a:gridCol>
                <a:gridCol w="1448848">
                  <a:extLst>
                    <a:ext uri="{9D8B030D-6E8A-4147-A177-3AD203B41FA5}">
                      <a16:colId xmlns:a16="http://schemas.microsoft.com/office/drawing/2014/main" val="4238637651"/>
                    </a:ext>
                  </a:extLst>
                </a:gridCol>
                <a:gridCol w="1448848">
                  <a:extLst>
                    <a:ext uri="{9D8B030D-6E8A-4147-A177-3AD203B41FA5}">
                      <a16:colId xmlns:a16="http://schemas.microsoft.com/office/drawing/2014/main" val="2566838314"/>
                    </a:ext>
                  </a:extLst>
                </a:gridCol>
                <a:gridCol w="1448848">
                  <a:extLst>
                    <a:ext uri="{9D8B030D-6E8A-4147-A177-3AD203B41FA5}">
                      <a16:colId xmlns:a16="http://schemas.microsoft.com/office/drawing/2014/main" val="1936379694"/>
                    </a:ext>
                  </a:extLst>
                </a:gridCol>
              </a:tblGrid>
              <a:tr h="385042">
                <a:tc gridSpan="2">
                  <a:txBody>
                    <a:bodyPr/>
                    <a:lstStyle/>
                    <a:p>
                      <a:pPr algn="ctr" rtl="1" fontAlgn="t"/>
                      <a:r>
                        <a:rPr lang="fa-IR" sz="1800">
                          <a:effectLst/>
                        </a:rPr>
                        <a:t>پایدارترین ایزوتوپ‌ها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en-US" sz="1800"/>
                    </a:p>
                  </a:txBody>
                  <a:tcPr marL="47723" marR="47723" marT="23861" marB="23861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800"/>
                    </a:p>
                  </a:txBody>
                  <a:tcPr marL="47723" marR="47723" marT="23861" marB="23861"/>
                </a:tc>
                <a:tc>
                  <a:txBody>
                    <a:bodyPr/>
                    <a:lstStyle/>
                    <a:p>
                      <a:pPr algn="ctr" rtl="1"/>
                      <a:endParaRPr lang="en-US" sz="1800"/>
                    </a:p>
                  </a:txBody>
                  <a:tcPr marL="47723" marR="47723" marT="23861" marB="23861"/>
                </a:tc>
                <a:tc>
                  <a:txBody>
                    <a:bodyPr/>
                    <a:lstStyle/>
                    <a:p>
                      <a:pPr algn="ctr" rtl="1"/>
                      <a:endParaRPr lang="en-US" sz="1800"/>
                    </a:p>
                  </a:txBody>
                  <a:tcPr marL="47723" marR="47723" marT="23861" marB="23861"/>
                </a:tc>
                <a:extLst>
                  <a:ext uri="{0D108BD9-81ED-4DB2-BD59-A6C34878D82A}">
                    <a16:rowId xmlns:a16="http://schemas.microsoft.com/office/drawing/2014/main" val="3915266887"/>
                  </a:ext>
                </a:extLst>
              </a:tr>
              <a:tr h="749818">
                <a:tc gridSpan="2">
                  <a:txBody>
                    <a:bodyPr/>
                    <a:lstStyle/>
                    <a:p>
                      <a:pPr algn="ctr" rtl="1" fontAlgn="t"/>
                      <a:endParaRPr lang="fa-IR" sz="1800" dirty="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en-US" sz="1800" dirty="0"/>
                    </a:p>
                  </a:txBody>
                  <a:tcPr marL="47723" marR="47723" marT="23861" marB="23861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800"/>
                    </a:p>
                  </a:txBody>
                  <a:tcPr marL="47723" marR="47723" marT="23861" marB="23861"/>
                </a:tc>
                <a:tc>
                  <a:txBody>
                    <a:bodyPr/>
                    <a:lstStyle/>
                    <a:p>
                      <a:pPr algn="ctr" rtl="1"/>
                      <a:endParaRPr lang="en-US" sz="1800"/>
                    </a:p>
                  </a:txBody>
                  <a:tcPr marL="47723" marR="47723" marT="23861" marB="23861"/>
                </a:tc>
                <a:tc>
                  <a:txBody>
                    <a:bodyPr/>
                    <a:lstStyle/>
                    <a:p>
                      <a:pPr algn="ctr" rtl="1"/>
                      <a:endParaRPr lang="en-US" sz="1800"/>
                    </a:p>
                  </a:txBody>
                  <a:tcPr marL="47723" marR="47723" marT="23861" marB="23861"/>
                </a:tc>
                <a:extLst>
                  <a:ext uri="{0D108BD9-81ED-4DB2-BD59-A6C34878D82A}">
                    <a16:rowId xmlns:a16="http://schemas.microsoft.com/office/drawing/2014/main" val="3275076390"/>
                  </a:ext>
                </a:extLst>
              </a:tr>
              <a:tr h="243184">
                <a:tc gridSpan="2">
                  <a:txBody>
                    <a:bodyPr/>
                    <a:lstStyle/>
                    <a:p>
                      <a:pPr algn="ctr" rtl="1"/>
                      <a:endParaRPr lang="en-US" sz="1800"/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en-US" sz="1800"/>
                    </a:p>
                  </a:txBody>
                  <a:tcPr marL="47723" marR="47723" marT="23861" marB="23861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800"/>
                    </a:p>
                  </a:txBody>
                  <a:tcPr marL="47723" marR="47723" marT="23861" marB="23861"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800"/>
                    </a:p>
                  </a:txBody>
                  <a:tcPr marL="47723" marR="47723" marT="23861" marB="23861"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800"/>
                    </a:p>
                  </a:txBody>
                  <a:tcPr marL="47723" marR="47723" marT="23861" marB="23861"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465951"/>
                  </a:ext>
                </a:extLst>
              </a:tr>
              <a:tr h="567430"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800" u="none" strike="noStrike">
                          <a:solidFill>
                            <a:srgbClr val="0B0080"/>
                          </a:solidFill>
                          <a:effectLst/>
                          <a:hlinkClick r:id="rId2" tooltip="ایزوتوپ"/>
                        </a:rPr>
                        <a:t>ایزوتوپ</a:t>
                      </a:r>
                      <a:endParaRPr lang="fa-IR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3" tooltip="وفور طبیعی"/>
                        </a:rPr>
                        <a:t>NA</a:t>
                      </a:r>
                      <a:endParaRPr lang="en-US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800" u="none" strike="noStrike">
                          <a:solidFill>
                            <a:srgbClr val="0B0080"/>
                          </a:solidFill>
                          <a:effectLst/>
                          <a:hlinkClick r:id="rId4" tooltip="نیمه‌عمر"/>
                        </a:rPr>
                        <a:t>نیمه‌عمر</a:t>
                      </a:r>
                      <a:endParaRPr lang="fa-IR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5" tooltip="حالت واپاشی"/>
                        </a:rPr>
                        <a:t>DM</a:t>
                      </a:r>
                      <a:endParaRPr lang="en-US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6" tooltip="انرژی واپاشی"/>
                        </a:rPr>
                        <a:t>DE</a:t>
                      </a:r>
                      <a:r>
                        <a:rPr lang="en-US" sz="1800">
                          <a:effectLst/>
                        </a:rPr>
                        <a:t> (</a:t>
                      </a:r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7" tooltip="الکترون‌ولت"/>
                        </a:rPr>
                        <a:t>MeV</a:t>
                      </a:r>
                      <a:r>
                        <a:rPr lang="en-US" sz="1800">
                          <a:effectLst/>
                        </a:rPr>
                        <a:t>)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8" tooltip="محصول واپاشی"/>
                        </a:rPr>
                        <a:t>DP</a:t>
                      </a:r>
                      <a:endParaRPr lang="en-US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4564"/>
                  </a:ext>
                </a:extLst>
              </a:tr>
              <a:tr h="506633"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>
                          <a:effectLst/>
                        </a:rPr>
                        <a:t>287</a:t>
                      </a:r>
                      <a:r>
                        <a:rPr lang="en-US" sz="1800">
                          <a:effectLst/>
                        </a:rPr>
                        <a:t>Nh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9" tooltip="Synthetic radioisotope"/>
                        </a:rPr>
                        <a:t>syn</a:t>
                      </a:r>
                      <a:endParaRPr lang="en-US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20 m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800">
                          <a:effectLst/>
                        </a:rPr>
                        <a:t>نامعلوم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800">
                          <a:effectLst/>
                        </a:rPr>
                        <a:t>نامعلوم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800" baseline="30000">
                          <a:effectLst/>
                        </a:rPr>
                        <a:t>نامعلوم</a:t>
                      </a:r>
                      <a:r>
                        <a:rPr lang="fa-IR" sz="1800">
                          <a:effectLst/>
                        </a:rPr>
                        <a:t>نامعلوم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8872649"/>
                  </a:ext>
                </a:extLst>
              </a:tr>
              <a:tr h="385042"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>
                          <a:effectLst/>
                        </a:rPr>
                        <a:t>286</a:t>
                      </a:r>
                      <a:r>
                        <a:rPr lang="en-US" sz="1800">
                          <a:effectLst/>
                        </a:rPr>
                        <a:t>Nh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9" tooltip="Synthetic radioisotope"/>
                        </a:rPr>
                        <a:t>syn</a:t>
                      </a:r>
                      <a:endParaRPr lang="en-US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19.6 s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l-GR" sz="1800" u="none" strike="noStrike">
                          <a:solidFill>
                            <a:srgbClr val="0B0080"/>
                          </a:solidFill>
                          <a:effectLst/>
                          <a:hlinkClick r:id="rId10" tooltip="واپاشی آلفا"/>
                        </a:rPr>
                        <a:t>α</a:t>
                      </a:r>
                      <a:endParaRPr lang="el-GR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9.63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>
                          <a:effectLst/>
                        </a:rPr>
                        <a:t>282</a:t>
                      </a:r>
                      <a:r>
                        <a:rPr lang="en-US" sz="1800">
                          <a:effectLst/>
                        </a:rPr>
                        <a:t>Rg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5222132"/>
                  </a:ext>
                </a:extLst>
              </a:tr>
              <a:tr h="567430"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>
                          <a:effectLst/>
                        </a:rPr>
                        <a:t>285</a:t>
                      </a:r>
                      <a:r>
                        <a:rPr lang="en-US" sz="1800">
                          <a:effectLst/>
                        </a:rPr>
                        <a:t>Nh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9" tooltip="Synthetic radioisotope"/>
                        </a:rPr>
                        <a:t>syn</a:t>
                      </a:r>
                      <a:endParaRPr lang="en-US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~4.6 s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l-GR" sz="1800" u="none" strike="noStrike">
                          <a:solidFill>
                            <a:srgbClr val="0B0080"/>
                          </a:solidFill>
                          <a:effectLst/>
                          <a:hlinkClick r:id="rId10" tooltip="واپاشی آلفا"/>
                        </a:rPr>
                        <a:t>α</a:t>
                      </a:r>
                      <a:endParaRPr lang="el-GR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9.74,9.48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>
                          <a:effectLst/>
                        </a:rPr>
                        <a:t>281</a:t>
                      </a:r>
                      <a:r>
                        <a:rPr lang="en-US" sz="1800">
                          <a:effectLst/>
                        </a:rPr>
                        <a:t>Rg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7722561"/>
                  </a:ext>
                </a:extLst>
              </a:tr>
              <a:tr h="385042"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>
                          <a:effectLst/>
                        </a:rPr>
                        <a:t>284</a:t>
                      </a:r>
                      <a:r>
                        <a:rPr lang="en-US" sz="1800">
                          <a:effectLst/>
                        </a:rPr>
                        <a:t>Nh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9" tooltip="Synthetic radioisotope"/>
                        </a:rPr>
                        <a:t>syn</a:t>
                      </a:r>
                      <a:endParaRPr lang="en-US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0.49 s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l-GR" sz="1800" u="none" strike="noStrike">
                          <a:solidFill>
                            <a:srgbClr val="0B0080"/>
                          </a:solidFill>
                          <a:effectLst/>
                          <a:hlinkClick r:id="rId10" tooltip="واپاشی آلفا"/>
                        </a:rPr>
                        <a:t>α</a:t>
                      </a:r>
                      <a:endParaRPr lang="el-GR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10.00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>
                          <a:effectLst/>
                        </a:rPr>
                        <a:t>280</a:t>
                      </a:r>
                      <a:r>
                        <a:rPr lang="en-US" sz="1800">
                          <a:effectLst/>
                        </a:rPr>
                        <a:t>Rg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1328477"/>
                  </a:ext>
                </a:extLst>
              </a:tr>
              <a:tr h="385042"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>
                          <a:effectLst/>
                        </a:rPr>
                        <a:t>283</a:t>
                      </a:r>
                      <a:r>
                        <a:rPr lang="en-US" sz="1800">
                          <a:effectLst/>
                        </a:rPr>
                        <a:t>Nh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9" tooltip="Synthetic radioisotope"/>
                        </a:rPr>
                        <a:t>syn</a:t>
                      </a:r>
                      <a:endParaRPr lang="en-US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0.10 s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l-GR" sz="1800">
                          <a:effectLst/>
                        </a:rPr>
                        <a:t>α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10.12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>
                          <a:effectLst/>
                        </a:rPr>
                        <a:t>279</a:t>
                      </a:r>
                      <a:r>
                        <a:rPr lang="en-US" sz="1800">
                          <a:effectLst/>
                        </a:rPr>
                        <a:t>Rg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3944999"/>
                  </a:ext>
                </a:extLst>
              </a:tr>
              <a:tr h="385042"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>
                          <a:effectLst/>
                        </a:rPr>
                        <a:t>282</a:t>
                      </a:r>
                      <a:r>
                        <a:rPr lang="en-US" sz="1800">
                          <a:effectLst/>
                        </a:rPr>
                        <a:t>Nh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9" tooltip="Synthetic radioisotope"/>
                        </a:rPr>
                        <a:t>syn</a:t>
                      </a:r>
                      <a:endParaRPr lang="en-US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73 ms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l-GR" sz="1800">
                          <a:effectLst/>
                        </a:rPr>
                        <a:t>α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10.63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>
                          <a:effectLst/>
                        </a:rPr>
                        <a:t>278</a:t>
                      </a:r>
                      <a:r>
                        <a:rPr lang="en-US" sz="1800">
                          <a:effectLst/>
                        </a:rPr>
                        <a:t>Rg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1215544"/>
                  </a:ext>
                </a:extLst>
              </a:tr>
              <a:tr h="385042"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>
                          <a:effectLst/>
                        </a:rPr>
                        <a:t>278</a:t>
                      </a:r>
                      <a:r>
                        <a:rPr lang="en-US" sz="1800">
                          <a:effectLst/>
                        </a:rPr>
                        <a:t>Nh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u="none" strike="noStrike">
                          <a:solidFill>
                            <a:srgbClr val="0B0080"/>
                          </a:solidFill>
                          <a:effectLst/>
                          <a:hlinkClick r:id="rId9" tooltip="Synthetic radioisotope"/>
                        </a:rPr>
                        <a:t>syn</a:t>
                      </a:r>
                      <a:endParaRPr lang="en-US" sz="1800">
                        <a:effectLst/>
                      </a:endParaRP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0.34 ms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l-GR" sz="1800">
                          <a:effectLst/>
                        </a:rPr>
                        <a:t>α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>
                          <a:effectLst/>
                        </a:rPr>
                        <a:t>11.68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en-US" sz="1800" baseline="30000" dirty="0">
                          <a:effectLst/>
                        </a:rPr>
                        <a:t>274</a:t>
                      </a:r>
                      <a:r>
                        <a:rPr lang="en-US" sz="1800" dirty="0">
                          <a:effectLst/>
                        </a:rPr>
                        <a:t>Rg</a:t>
                      </a:r>
                    </a:p>
                  </a:txBody>
                  <a:tcPr marL="7954" marR="7954" marT="7954" marB="7954">
                    <a:lnL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4205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8657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877" y="937096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239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پایان</a:t>
            </a:r>
            <a:endParaRPr lang="en-US" sz="23900" b="1" dirty="0">
              <a:solidFill>
                <a:schemeClr val="accent5">
                  <a:lumMod val="60000"/>
                  <a:lumOff val="40000"/>
                </a:schemeClr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021775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6743</TotalTime>
  <Words>428</Words>
  <Application>Microsoft Office PowerPoint</Application>
  <PresentationFormat>Widescreen</PresentationFormat>
  <Paragraphs>134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B Nazanin</vt:lpstr>
      <vt:lpstr>Cambria Math</vt:lpstr>
      <vt:lpstr>Tahoma</vt:lpstr>
      <vt:lpstr>Trebuchet MS</vt:lpstr>
      <vt:lpstr>Wingdings 3</vt:lpstr>
      <vt:lpstr>Facet</vt:lpstr>
      <vt:lpstr>به نام خدا  موضوع:  بررسی کامل عنصر نیهونیوم</vt:lpstr>
      <vt:lpstr>اطلاعات اولیه:</vt:lpstr>
      <vt:lpstr>اطلاعات اولیه:</vt:lpstr>
      <vt:lpstr>اطلاعات اولیه:</vt:lpstr>
      <vt:lpstr>ایزوتوپ ها:</vt:lpstr>
      <vt:lpstr>ایزوتوپ ها:</vt:lpstr>
      <vt:lpstr>ایزوتوپ ها:</vt:lpstr>
      <vt:lpstr>ویژگی ‌های کلی:</vt:lpstr>
      <vt:lpstr>متفرقه:</vt:lpstr>
      <vt:lpstr>پایدارترین ایزوتوپ ها: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  موضوع: تاریخ و تمدن تیموریان</dc:title>
  <dc:creator>Milad</dc:creator>
  <cp:lastModifiedBy>Milad Almasi</cp:lastModifiedBy>
  <cp:revision>496</cp:revision>
  <dcterms:created xsi:type="dcterms:W3CDTF">2018-05-19T06:33:13Z</dcterms:created>
  <dcterms:modified xsi:type="dcterms:W3CDTF">2019-05-31T17:24:32Z</dcterms:modified>
</cp:coreProperties>
</file>