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0"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4" d="100"/>
          <a:sy n="74" d="100"/>
        </p:scale>
        <p:origin x="-55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26535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95578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45341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39747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10311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69567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46643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0939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6574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51189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dirty="0">
                <a:ln w="3175" cmpd="sng">
                  <a:noFill/>
                </a:ln>
                <a:solidFill>
                  <a:srgbClr val="A53010"/>
                </a:solidFill>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dirty="0">
                <a:ln w="3175" cmpd="sng">
                  <a:noFill/>
                </a:ln>
                <a:solidFill>
                  <a:srgbClr val="A53010"/>
                </a:solidFill>
                <a:latin typeface="Arial"/>
              </a:rPr>
              <a:t>”</a:t>
            </a:r>
          </a:p>
        </p:txBody>
      </p:sp>
    </p:spTree>
    <p:extLst>
      <p:ext uri="{BB962C8B-B14F-4D97-AF65-F5344CB8AC3E}">
        <p14:creationId xmlns:p14="http://schemas.microsoft.com/office/powerpoint/2010/main" val="28732055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648755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dirty="0">
                <a:ln w="3175" cmpd="sng">
                  <a:noFill/>
                </a:ln>
                <a:solidFill>
                  <a:srgbClr val="A53010"/>
                </a:solidFill>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dirty="0">
                <a:ln w="3175" cmpd="sng">
                  <a:noFill/>
                </a:ln>
                <a:solidFill>
                  <a:srgbClr val="A53010"/>
                </a:solidFill>
                <a:latin typeface="Arial"/>
              </a:rPr>
              <a:t>”</a:t>
            </a:r>
          </a:p>
        </p:txBody>
      </p:sp>
    </p:spTree>
    <p:extLst>
      <p:ext uri="{BB962C8B-B14F-4D97-AF65-F5344CB8AC3E}">
        <p14:creationId xmlns:p14="http://schemas.microsoft.com/office/powerpoint/2010/main" val="110146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527937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285108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6/16/2020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90864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B61BEF0D-F0BB-DE4B-95CE-6DB70DBA9567}" type="datetimeFigureOut">
              <a:rPr lang="en-US" dirty="0">
                <a:solidFill>
                  <a:prstClr val="black">
                    <a:tint val="75000"/>
                  </a:prstClr>
                </a:solidFill>
              </a:rPr>
              <a:pPr defTabSz="457200"/>
              <a:t>6/16/2020</a:t>
            </a:fld>
            <a:endParaRPr lang="en-US" dirty="0">
              <a:solidFill>
                <a:prstClr val="black">
                  <a:tint val="75000"/>
                </a:prstClr>
              </a:solidFill>
            </a:endParaRP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endParaRPr lang="en-US" dirty="0">
              <a:solidFill>
                <a:prstClr val="black">
                  <a:tint val="75000"/>
                </a:prstClr>
              </a:solidFill>
            </a:endParaRP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pPr defTabSz="457200"/>
            <a:fld id="{D57F1E4F-1CFF-5643-939E-217C01CDF565}" type="slidenum">
              <a:rPr lang="en-US" dirty="0"/>
              <a:pPr defTabSz="457200"/>
              <a:t>‹#›</a:t>
            </a:fld>
            <a:endParaRPr lang="en-US" dirty="0"/>
          </a:p>
        </p:txBody>
      </p:sp>
    </p:spTree>
    <p:extLst>
      <p:ext uri="{BB962C8B-B14F-4D97-AF65-F5344CB8AC3E}">
        <p14:creationId xmlns:p14="http://schemas.microsoft.com/office/powerpoint/2010/main" val="24657541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5178952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 عنصر دوم:هدف های آموزشی </a:t>
            </a:r>
          </a:p>
        </p:txBody>
      </p:sp>
      <p:sp>
        <p:nvSpPr>
          <p:cNvPr id="3" name="Content Placeholder 2"/>
          <p:cNvSpPr>
            <a:spLocks noGrp="1"/>
          </p:cNvSpPr>
          <p:nvPr>
            <p:ph idx="1"/>
          </p:nvPr>
        </p:nvSpPr>
        <p:spPr>
          <a:xfrm>
            <a:off x="2589212" y="1571223"/>
            <a:ext cx="8915400" cy="4339999"/>
          </a:xfrm>
        </p:spPr>
        <p:txBody>
          <a:bodyPr/>
          <a:lstStyle/>
          <a:p>
            <a:pPr marL="0" indent="0" algn="r">
              <a:buNone/>
            </a:pPr>
            <a:r>
              <a:rPr lang="fa-IR" b="1" u="sng" dirty="0" smtClean="0"/>
              <a:t>اهمیت اهداف در فرایند </a:t>
            </a:r>
            <a:r>
              <a:rPr lang="fa-IR" sz="2200" b="1" u="sng" dirty="0" smtClean="0"/>
              <a:t>طراحی</a:t>
            </a:r>
            <a:r>
              <a:rPr lang="fa-IR" b="1" u="sng" dirty="0" smtClean="0"/>
              <a:t> آموزشی</a:t>
            </a:r>
          </a:p>
          <a:p>
            <a:pPr lvl="0" algn="r">
              <a:buClr>
                <a:srgbClr val="A53010"/>
              </a:buClr>
            </a:pPr>
            <a:r>
              <a:rPr lang="fa-IR" dirty="0">
                <a:solidFill>
                  <a:prstClr val="black">
                    <a:lumMod val="75000"/>
                    <a:lumOff val="25000"/>
                  </a:prstClr>
                </a:solidFill>
              </a:rPr>
              <a:t>هدف آموزشی سنگ زیر بنای طراحی آموزشی است.</a:t>
            </a:r>
          </a:p>
          <a:p>
            <a:pPr algn="r"/>
            <a:r>
              <a:rPr lang="fa-IR" dirty="0" smtClean="0"/>
              <a:t> عدم دانستن وتوجه به اهداف؛ فرایند آموزشی را به ناموفقیت می رساند.</a:t>
            </a:r>
          </a:p>
          <a:p>
            <a:pPr algn="r"/>
            <a:r>
              <a:rPr lang="fa-IR" dirty="0" smtClean="0"/>
              <a:t>با تعیین اهداف در هر مرحله می توان در رساندن فرایند آموزشی  به نقطه مطلوب یاری کند.</a:t>
            </a:r>
          </a:p>
          <a:p>
            <a:pPr algn="r"/>
            <a:r>
              <a:rPr lang="fa-IR" dirty="0" smtClean="0"/>
              <a:t>ممکن است در جریان طراحی آموزشی بعضی از اهداف عقیم می مانند اما عدم تعیین اهداف کل فرایند را عقیم نگه می دارد.</a:t>
            </a:r>
          </a:p>
          <a:p>
            <a:pPr algn="r"/>
            <a:r>
              <a:rPr lang="fa-IR" dirty="0" smtClean="0"/>
              <a:t>بین وضعیت موجود ووضعیت مطلوب در هر سازمان فاصله ای هست وموفقیت در طی کردن این فاصله بوسیله تعیین اهداف حاصل می شود</a:t>
            </a:r>
          </a:p>
          <a:p>
            <a:pPr algn="r"/>
            <a:endParaRPr lang="fa-IR" dirty="0" smtClean="0"/>
          </a:p>
          <a:p>
            <a:endParaRPr lang="en-US" dirty="0"/>
          </a:p>
        </p:txBody>
      </p:sp>
    </p:spTree>
    <p:extLst>
      <p:ext uri="{BB962C8B-B14F-4D97-AF65-F5344CB8AC3E}">
        <p14:creationId xmlns:p14="http://schemas.microsoft.com/office/powerpoint/2010/main" val="4171797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انواع اهداف آموزشی </a:t>
            </a:r>
            <a:endParaRPr lang="en-US" dirty="0"/>
          </a:p>
        </p:txBody>
      </p:sp>
      <p:sp>
        <p:nvSpPr>
          <p:cNvPr id="3" name="Content Placeholder 2"/>
          <p:cNvSpPr>
            <a:spLocks noGrp="1"/>
          </p:cNvSpPr>
          <p:nvPr>
            <p:ph idx="1"/>
          </p:nvPr>
        </p:nvSpPr>
        <p:spPr>
          <a:xfrm>
            <a:off x="2589212" y="1429555"/>
            <a:ext cx="8915400" cy="5112913"/>
          </a:xfrm>
        </p:spPr>
        <p:txBody>
          <a:bodyPr/>
          <a:lstStyle/>
          <a:p>
            <a:pPr marL="0" indent="0" algn="r">
              <a:buNone/>
            </a:pPr>
            <a:r>
              <a:rPr lang="fa-IR" dirty="0" smtClean="0"/>
              <a:t>:1- </a:t>
            </a:r>
            <a:r>
              <a:rPr lang="fa-IR" b="1" dirty="0" smtClean="0"/>
              <a:t>اهداف غایی</a:t>
            </a:r>
            <a:r>
              <a:rPr lang="fa-IR" dirty="0" smtClean="0"/>
              <a:t>: این نوع اهداف در سطح کلان برنامه ریزان است وچندان ربطی به مجریان برنامه آموزشی بخصوص معلمان ندارد. نام دیگر این نوع اهداف مقاصد آموزشی است </a:t>
            </a:r>
          </a:p>
          <a:p>
            <a:pPr marL="0" indent="0" algn="r">
              <a:buNone/>
            </a:pPr>
            <a:endParaRPr lang="fa-IR" dirty="0" smtClean="0"/>
          </a:p>
          <a:p>
            <a:pPr marL="0" indent="0" algn="r">
              <a:buNone/>
            </a:pPr>
            <a:r>
              <a:rPr lang="fa-IR" dirty="0" smtClean="0"/>
              <a:t>2- </a:t>
            </a:r>
            <a:r>
              <a:rPr lang="fa-IR" b="1" dirty="0" smtClean="0"/>
              <a:t>اهداف کلی و اهداف جزئی</a:t>
            </a:r>
            <a:r>
              <a:rPr lang="fa-IR" dirty="0" smtClean="0"/>
              <a:t>:اهدافی هستند که باید در پایان یک دوره آموزشی تحقق یابند.این اهداف مبهم وکلی نوشته می شوند  ومعمولا بر اساس دیدگاه طراحی آموزشی نوشته می شوند که البته نباید مغایر اهداف غایی باشند ودر راستای هم نوشته شوند.</a:t>
            </a:r>
          </a:p>
          <a:p>
            <a:pPr marL="0" indent="0" algn="r">
              <a:buNone/>
            </a:pPr>
            <a:endParaRPr lang="fa-IR" dirty="0" smtClean="0"/>
          </a:p>
          <a:p>
            <a:pPr marL="0" indent="0" algn="r">
              <a:buNone/>
            </a:pPr>
            <a:r>
              <a:rPr lang="fa-IR" dirty="0" smtClean="0"/>
              <a:t>3- </a:t>
            </a:r>
            <a:r>
              <a:rPr lang="fa-IR" b="1" dirty="0" smtClean="0"/>
              <a:t>اهداف عینی</a:t>
            </a:r>
            <a:r>
              <a:rPr lang="fa-IR" dirty="0" smtClean="0"/>
              <a:t>: یا اهداف رفتاری که در واقع رفتارهای مورد انتظار رانشان میدهد در این نوع اهداف تمامی معیارهای لازم برای رسیدن به هدف باید عنوان شوند وبر اساس معیارهای تعیین شده در این نوع اهداف ارزشیابی پایانی صورت می گیرد.</a:t>
            </a:r>
            <a:endParaRPr lang="en-US" dirty="0"/>
          </a:p>
        </p:txBody>
      </p:sp>
    </p:spTree>
    <p:extLst>
      <p:ext uri="{BB962C8B-B14F-4D97-AF65-F5344CB8AC3E}">
        <p14:creationId xmlns:p14="http://schemas.microsoft.com/office/powerpoint/2010/main" val="798406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اجزاء وعناصر  اهداف عینی </a:t>
            </a:r>
            <a:endParaRPr lang="en-US" dirty="0"/>
          </a:p>
        </p:txBody>
      </p:sp>
      <p:sp>
        <p:nvSpPr>
          <p:cNvPr id="3" name="Content Placeholder 2"/>
          <p:cNvSpPr>
            <a:spLocks noGrp="1"/>
          </p:cNvSpPr>
          <p:nvPr>
            <p:ph idx="1"/>
          </p:nvPr>
        </p:nvSpPr>
        <p:spPr/>
        <p:txBody>
          <a:bodyPr/>
          <a:lstStyle/>
          <a:p>
            <a:pPr marL="0" indent="0" algn="r">
              <a:buNone/>
            </a:pPr>
            <a:r>
              <a:rPr lang="fa-IR" dirty="0" smtClean="0"/>
              <a:t>برای اهداف عینی تقسیم بندی های   مختلفی ارائه شده از جمله مهمترین این  تقسیم بندی ها  می توان به :رابرت میگر،گانیه،اشاره کرد.</a:t>
            </a:r>
          </a:p>
          <a:p>
            <a:pPr marL="0" indent="0" algn="r">
              <a:buNone/>
            </a:pPr>
            <a:r>
              <a:rPr lang="fa-IR" dirty="0" smtClean="0"/>
              <a:t>تقسیم بندی میگر</a:t>
            </a:r>
          </a:p>
          <a:p>
            <a:pPr marL="0" indent="0" algn="r">
              <a:buNone/>
            </a:pPr>
            <a:r>
              <a:rPr lang="fa-IR" dirty="0" smtClean="0"/>
              <a:t>1-رفتار:این بخش از هدف عینی ناظر به رفتاری که یادگیرنده در پایان قادر به انجام آن می شود.لذا اهداف برای نوشتن اهداف عینی باید از افعال عملکردی یا کنشی استفاده کنیم.نگارش اینگونه افعال علاوه بر اینکه هدف را روشن می کند از تفسیرهای مختلف نیز جلوگیری می کند.</a:t>
            </a:r>
          </a:p>
          <a:p>
            <a:pPr marL="0" indent="0" algn="r">
              <a:buNone/>
            </a:pPr>
            <a:r>
              <a:rPr lang="fa-IR" dirty="0" smtClean="0"/>
              <a:t>2-شرایط: امکانات ومحدودیت های که رفتار مورد انتظار در آن به وقوع می پیوندد.</a:t>
            </a:r>
          </a:p>
          <a:p>
            <a:pPr marL="0" indent="0" algn="r">
              <a:buNone/>
            </a:pPr>
            <a:r>
              <a:rPr lang="fa-IR" dirty="0" smtClean="0"/>
              <a:t>3- معیار: میزان استاندارد مورد انتظار برای ارزیابی نتایج نهایی آموزش را گویند.بعبارت دیگر،عنصر معیار ملاکی برای سنجش عملکرد یادگیرنده می باشد.</a:t>
            </a:r>
            <a:endParaRPr lang="en-US" dirty="0"/>
          </a:p>
        </p:txBody>
      </p:sp>
    </p:spTree>
    <p:extLst>
      <p:ext uri="{BB962C8B-B14F-4D97-AF65-F5344CB8AC3E}">
        <p14:creationId xmlns:p14="http://schemas.microsoft.com/office/powerpoint/2010/main" val="800005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مثال</a:t>
            </a:r>
            <a:endParaRPr lang="en-US" dirty="0"/>
          </a:p>
        </p:txBody>
      </p:sp>
      <p:sp>
        <p:nvSpPr>
          <p:cNvPr id="3" name="Content Placeholder 2"/>
          <p:cNvSpPr>
            <a:spLocks noGrp="1"/>
          </p:cNvSpPr>
          <p:nvPr>
            <p:ph idx="1"/>
          </p:nvPr>
        </p:nvSpPr>
        <p:spPr/>
        <p:txBody>
          <a:bodyPr>
            <a:normAutofit fontScale="92500" lnSpcReduction="10000"/>
          </a:bodyPr>
          <a:lstStyle/>
          <a:p>
            <a:pPr marL="0" indent="0" algn="r" rtl="1">
              <a:buNone/>
            </a:pPr>
            <a:r>
              <a:rPr lang="fa-IR" dirty="0" smtClean="0"/>
              <a:t>دانش آموز باید بتواند بااستفاده از چرتکه مسائل مربوط به بخش حساب ذهنی را بدون کمک مربی خود باحد اکثر دو خطا  در نیم ساعت انجام دهد.</a:t>
            </a:r>
          </a:p>
          <a:p>
            <a:pPr marL="0" indent="0" algn="r" rtl="1">
              <a:buNone/>
            </a:pPr>
            <a:endParaRPr lang="fa-IR" dirty="0"/>
          </a:p>
          <a:p>
            <a:pPr marL="0" indent="0" algn="r" rtl="1">
              <a:buNone/>
            </a:pPr>
            <a:r>
              <a:rPr lang="fa-IR" dirty="0" smtClean="0"/>
              <a:t>رفتار:محاسبات ذهنی</a:t>
            </a:r>
          </a:p>
          <a:p>
            <a:pPr marL="0" indent="0" algn="r" rtl="1">
              <a:buNone/>
            </a:pPr>
            <a:endParaRPr lang="fa-IR" dirty="0"/>
          </a:p>
          <a:p>
            <a:pPr marL="0" indent="0" algn="r" rtl="1">
              <a:buNone/>
            </a:pPr>
            <a:r>
              <a:rPr lang="fa-IR" dirty="0" smtClean="0"/>
              <a:t>شرایط: استفاده از چرتکه ،بدون کمک مربی</a:t>
            </a:r>
          </a:p>
          <a:p>
            <a:pPr marL="0" indent="0" algn="r" rtl="1">
              <a:buNone/>
            </a:pPr>
            <a:endParaRPr lang="fa-IR" dirty="0"/>
          </a:p>
          <a:p>
            <a:pPr marL="0" indent="0" algn="r" rtl="1">
              <a:buNone/>
            </a:pPr>
            <a:r>
              <a:rPr lang="fa-IR" dirty="0" smtClean="0"/>
              <a:t>معیار:حد اکثر دو خطا،در زمان نیم ساعت.</a:t>
            </a:r>
          </a:p>
          <a:p>
            <a:pPr marL="0" indent="0" algn="r" rtl="1">
              <a:buNone/>
            </a:pPr>
            <a:endParaRPr lang="fa-IR" dirty="0"/>
          </a:p>
          <a:p>
            <a:pPr marL="0" indent="0" algn="r" rtl="1">
              <a:buNone/>
            </a:pPr>
            <a:r>
              <a:rPr lang="fa-IR" dirty="0" smtClean="0"/>
              <a:t>در صورتیکه تمام عناصر مذکور رعایت شوند نتیجه ارزشیابی مثبت در غیر این صورت نتیجه منفی می باشد به عبارت دیگر،به اهداف عینی دست نیافتیم.</a:t>
            </a:r>
            <a:endParaRPr lang="en-US" dirty="0"/>
          </a:p>
        </p:txBody>
      </p:sp>
    </p:spTree>
    <p:extLst>
      <p:ext uri="{BB962C8B-B14F-4D97-AF65-F5344CB8AC3E}">
        <p14:creationId xmlns:p14="http://schemas.microsoft.com/office/powerpoint/2010/main" val="983912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تبدیل اهداف</a:t>
            </a:r>
            <a:endParaRPr lang="en-US" dirty="0"/>
          </a:p>
        </p:txBody>
      </p:sp>
      <p:sp>
        <p:nvSpPr>
          <p:cNvPr id="3" name="Content Placeholder 2"/>
          <p:cNvSpPr>
            <a:spLocks noGrp="1"/>
          </p:cNvSpPr>
          <p:nvPr>
            <p:ph idx="1"/>
          </p:nvPr>
        </p:nvSpPr>
        <p:spPr/>
        <p:txBody>
          <a:bodyPr/>
          <a:lstStyle/>
          <a:p>
            <a:pPr marL="0" indent="0" algn="r">
              <a:buNone/>
            </a:pPr>
            <a:r>
              <a:rPr lang="fa-IR" dirty="0" smtClean="0"/>
              <a:t>برای نگارش اهداف در طراحی آموزشی مراحل زیر را باید طی کنیم:</a:t>
            </a:r>
          </a:p>
          <a:p>
            <a:pPr marL="0" indent="0" algn="r">
              <a:buNone/>
            </a:pPr>
            <a:r>
              <a:rPr lang="fa-IR" dirty="0" smtClean="0"/>
              <a:t>1- تعیین اهداف کلی: تعیین این نوع اهداف به طراح آموزشی در مسیر خود جهت می دهد.</a:t>
            </a:r>
          </a:p>
          <a:p>
            <a:pPr marL="0" indent="0" algn="r">
              <a:buNone/>
            </a:pPr>
            <a:endParaRPr lang="fa-IR" dirty="0"/>
          </a:p>
          <a:p>
            <a:pPr marL="0" indent="0" algn="r">
              <a:buNone/>
            </a:pPr>
            <a:r>
              <a:rPr lang="fa-IR" dirty="0" smtClean="0"/>
              <a:t>2-تبدیل هدف های کلی به جزئی: هدف های جزئی از هدف های کلی سرچشمه می گیرند اما معمولا نسبت به آنها از محدودیت بیشتری برخوردار هستند. برای نگارش آنها باید از افعال کلی مانند :دانستن،فهمیدن،درک کردن،تمایل داشتن و... استفاده کرد.</a:t>
            </a:r>
          </a:p>
          <a:p>
            <a:pPr marL="0" indent="0" algn="r">
              <a:buNone/>
            </a:pPr>
            <a:endParaRPr lang="fa-IR" dirty="0"/>
          </a:p>
          <a:p>
            <a:pPr marL="0" indent="0" algn="r">
              <a:buNone/>
            </a:pPr>
            <a:r>
              <a:rPr lang="fa-IR" dirty="0" smtClean="0"/>
              <a:t>3-تبدیل هدف های جزئی به هدف های عینی: این نوع اهداف باید قابل فهم وروشن باشند از اینرو این نوع اهداف باید باافعالی بیان شوند که اعمال ورفتارهای خاصی را بیان می کنند. همچنین علاوه بر صراحت باید قابل مشاهده واندازه گیری باشند .مانند: تعریف کردن،نام بردن،توضیح دادن،حفظ کردن و...</a:t>
            </a:r>
          </a:p>
          <a:p>
            <a:pPr marL="0" indent="0" algn="r">
              <a:buNone/>
            </a:pPr>
            <a:endParaRPr lang="en-US" dirty="0"/>
          </a:p>
        </p:txBody>
      </p:sp>
    </p:spTree>
    <p:extLst>
      <p:ext uri="{BB962C8B-B14F-4D97-AF65-F5344CB8AC3E}">
        <p14:creationId xmlns:p14="http://schemas.microsoft.com/office/powerpoint/2010/main" val="1319823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589212" y="1905000"/>
            <a:ext cx="8915400" cy="4953000"/>
          </a:xfrm>
        </p:spPr>
        <p:txBody>
          <a:bodyPr>
            <a:normAutofit lnSpcReduction="10000"/>
          </a:bodyPr>
          <a:lstStyle/>
          <a:p>
            <a:pPr marL="0" indent="0" algn="r">
              <a:buNone/>
            </a:pPr>
            <a:r>
              <a:rPr lang="fa-IR" dirty="0" smtClean="0"/>
              <a:t>4- بازنگری وتنظیم مجدد اهداف آموزشی:در صورتیکه اهداف عینی تمام اهداف کلی را پوشش ندهد ویا رفتار مورد نظر را ارزیابی نمی کنند باید به تجدید نظر اهداف پرداخت. به عبارت دیگر، در هر کدام از مراحل ذکر شده ممکن است اشکالی پیش آید در این هنگام طراح اقدام به بازنگری وتنظیم مجدد اهداف می کند.</a:t>
            </a:r>
          </a:p>
          <a:p>
            <a:pPr marL="0" indent="0" algn="r">
              <a:buNone/>
            </a:pPr>
            <a:r>
              <a:rPr lang="fa-IR" dirty="0" smtClean="0"/>
              <a:t>مثال:  دانشن آموزان انواع کسرها را یاد بگیرند(هدف کلی)</a:t>
            </a:r>
          </a:p>
          <a:p>
            <a:pPr marL="0" indent="0" algn="r">
              <a:buNone/>
            </a:pPr>
            <a:r>
              <a:rPr lang="fa-IR" dirty="0" smtClean="0"/>
              <a:t>دانش آموزان نحوه جمع،تفریق وضرب کسرها را یادبگیرند.(هدف جزئی)</a:t>
            </a:r>
          </a:p>
          <a:p>
            <a:pPr marL="0" indent="0" algn="r">
              <a:buNone/>
            </a:pPr>
            <a:r>
              <a:rPr lang="fa-IR" dirty="0" smtClean="0"/>
              <a:t>دانش آموزان بتوانند حد اقل دو مسئله برای جمع،تفریق وضرب کسرها را حل کنند.(هدف عینی)</a:t>
            </a:r>
          </a:p>
          <a:p>
            <a:pPr marL="0" indent="0" algn="r">
              <a:buNone/>
            </a:pPr>
            <a:endParaRPr lang="fa-IR" dirty="0" smtClean="0"/>
          </a:p>
          <a:p>
            <a:pPr marL="0" indent="0" algn="r">
              <a:buNone/>
            </a:pPr>
            <a:r>
              <a:rPr lang="fa-IR" dirty="0" smtClean="0"/>
              <a:t>توجه :اهداف غایی معمولا توسط طراح آموزشی تعیین نمی شود .اینگونه اهداف از فلسفه کلی یک کشور ،ماهیت انسان وجهان  استخراج می شوند لذا طراح آموزشی در واقع بااستفاده از اینگونه اهداف به طراحی کل نظام آموزشی می پردازد.</a:t>
            </a:r>
          </a:p>
          <a:p>
            <a:pPr marL="0" indent="0" algn="r">
              <a:buNone/>
            </a:pPr>
            <a:r>
              <a:rPr lang="fa-IR" dirty="0" smtClean="0"/>
              <a:t>مثلا از مهمترین اهداف نظام تعلیم وتربیت تلاش برای آموزش نحوه ارتباط بین کل وجزء در زندگی افراد که این امر با آموزش درس کسر میسر می گردد وبعنوان هدف غایی یا آرمانی این درس می توان گفت.</a:t>
            </a:r>
            <a:endParaRPr lang="fa-IR" dirty="0"/>
          </a:p>
        </p:txBody>
      </p:sp>
    </p:spTree>
    <p:extLst>
      <p:ext uri="{BB962C8B-B14F-4D97-AF65-F5344CB8AC3E}">
        <p14:creationId xmlns:p14="http://schemas.microsoft.com/office/powerpoint/2010/main" val="116741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دامنه های  یادگیری انسان</a:t>
            </a:r>
            <a:endParaRPr lang="en-US" dirty="0"/>
          </a:p>
        </p:txBody>
      </p:sp>
      <p:sp>
        <p:nvSpPr>
          <p:cNvPr id="3" name="Content Placeholder 2"/>
          <p:cNvSpPr>
            <a:spLocks noGrp="1"/>
          </p:cNvSpPr>
          <p:nvPr>
            <p:ph idx="1"/>
          </p:nvPr>
        </p:nvSpPr>
        <p:spPr>
          <a:xfrm>
            <a:off x="2589212" y="1569493"/>
            <a:ext cx="8915400" cy="5404513"/>
          </a:xfrm>
        </p:spPr>
        <p:txBody>
          <a:bodyPr>
            <a:normAutofit fontScale="85000" lnSpcReduction="10000"/>
          </a:bodyPr>
          <a:lstStyle/>
          <a:p>
            <a:pPr marL="0" indent="0" algn="r">
              <a:buNone/>
            </a:pPr>
            <a:endParaRPr lang="fa-IR" dirty="0" smtClean="0"/>
          </a:p>
          <a:p>
            <a:pPr marL="0" indent="0" algn="r">
              <a:buNone/>
            </a:pPr>
            <a:r>
              <a:rPr lang="fa-IR" sz="3000" dirty="0" smtClean="0">
                <a:cs typeface="B Nazanin" panose="00000400000000000000" pitchFamily="2" charset="-78"/>
              </a:rPr>
              <a:t>یادگیری </a:t>
            </a:r>
            <a:r>
              <a:rPr lang="fa-IR" sz="3000" dirty="0">
                <a:cs typeface="B Nazanin" panose="00000400000000000000" pitchFamily="2" charset="-78"/>
              </a:rPr>
              <a:t>، طرح و انواع گوناگون دارد. ما موضوعات مختلفی چون حساب ، فیزیک ، شیمی را یاد می‌گیریم. همچنین دوست داشتن، ابراز محبت و کینه‌توزی را نیز یاد می‌گیریم و همینطور ورزش‌ها‌ی مختلف و حرفه‌های گوناگون را . بر این اساس ما می‌توانیم موضوعات مختلف زندگی را در دسته‌های جداگانه‌ای دسته‌بندی کنیم که شیوه یادگیری هر یک از این دسته‌ها و اهداف آموزشی آنها متفاوت خواهد بود. معروفترین طبقه‌بندی بر این محور طبقه‌بندی بلوم از اهداف آموزشی است. در این طبقه‌بندی ، اهداف آموزشی به سه دسته کلی </a:t>
            </a:r>
            <a:r>
              <a:rPr lang="fa-IR" sz="3000" dirty="0">
                <a:solidFill>
                  <a:srgbClr val="FF0000"/>
                </a:solidFill>
                <a:cs typeface="B Nazanin" panose="00000400000000000000" pitchFamily="2" charset="-78"/>
              </a:rPr>
              <a:t>شناختی</a:t>
            </a:r>
            <a:r>
              <a:rPr lang="fa-IR" sz="3000" dirty="0">
                <a:cs typeface="B Nazanin" panose="00000400000000000000" pitchFamily="2" charset="-78"/>
              </a:rPr>
              <a:t> ، </a:t>
            </a:r>
            <a:r>
              <a:rPr lang="fa-IR" sz="3000" dirty="0">
                <a:solidFill>
                  <a:srgbClr val="FF0000"/>
                </a:solidFill>
                <a:cs typeface="B Nazanin" panose="00000400000000000000" pitchFamily="2" charset="-78"/>
              </a:rPr>
              <a:t>عاطفی</a:t>
            </a:r>
            <a:r>
              <a:rPr lang="fa-IR" sz="3000" dirty="0">
                <a:cs typeface="B Nazanin" panose="00000400000000000000" pitchFamily="2" charset="-78"/>
              </a:rPr>
              <a:t> و </a:t>
            </a:r>
            <a:r>
              <a:rPr lang="fa-IR" sz="3000" dirty="0">
                <a:solidFill>
                  <a:srgbClr val="FF0000"/>
                </a:solidFill>
                <a:cs typeface="B Nazanin" panose="00000400000000000000" pitchFamily="2" charset="-78"/>
              </a:rPr>
              <a:t>روانی- حرکتی </a:t>
            </a:r>
            <a:r>
              <a:rPr lang="fa-IR" sz="3000" dirty="0">
                <a:cs typeface="B Nazanin" panose="00000400000000000000" pitchFamily="2" charset="-78"/>
              </a:rPr>
              <a:t>تقسیم می‌شوند و هر حوزه زیر گروه‌هایی را شامل می‌شود. </a:t>
            </a:r>
          </a:p>
          <a:p>
            <a:pPr marL="0" indent="0" algn="r">
              <a:buNone/>
            </a:pPr>
            <a:endParaRPr lang="fa-IR" sz="3000" dirty="0">
              <a:cs typeface="B Nazanin" panose="00000400000000000000" pitchFamily="2" charset="-78"/>
            </a:endParaRPr>
          </a:p>
          <a:p>
            <a:pPr marL="0" indent="0" algn="r">
              <a:buNone/>
            </a:pPr>
            <a:endParaRPr lang="en-US" dirty="0"/>
          </a:p>
        </p:txBody>
      </p:sp>
    </p:spTree>
    <p:extLst>
      <p:ext uri="{BB962C8B-B14F-4D97-AF65-F5344CB8AC3E}">
        <p14:creationId xmlns:p14="http://schemas.microsoft.com/office/powerpoint/2010/main" val="3894869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حوزه شناختی اهداف آموزشی</a:t>
            </a:r>
          </a:p>
        </p:txBody>
      </p:sp>
      <p:sp>
        <p:nvSpPr>
          <p:cNvPr id="3" name="Content Placeholder 2"/>
          <p:cNvSpPr>
            <a:spLocks noGrp="1"/>
          </p:cNvSpPr>
          <p:nvPr>
            <p:ph idx="1"/>
          </p:nvPr>
        </p:nvSpPr>
        <p:spPr/>
        <p:txBody>
          <a:bodyPr>
            <a:normAutofit/>
          </a:bodyPr>
          <a:lstStyle/>
          <a:p>
            <a:pPr marL="0" indent="0" algn="r">
              <a:lnSpc>
                <a:spcPct val="150000"/>
              </a:lnSpc>
              <a:buNone/>
            </a:pPr>
            <a:r>
              <a:rPr lang="fa-IR" dirty="0" smtClean="0"/>
              <a:t>هدف‌های </a:t>
            </a:r>
            <a:r>
              <a:rPr lang="fa-IR" dirty="0"/>
              <a:t>آموزشی حوزه شناختی به فرایندهایی چون دانستن، شناختن، فهمیدن، اندیشیدن، استدلال کردن و قضاوت کردن مربوط می‌شود. برای مثال وقتی معلمی از این بابت نگران است که یکی از دانش‌آموزان او در حل کردن مسائل درس ریاضی با مشکل مواجه است، نگرانی او به حوزه شناختی مربوط می‌شود. حوزه شناختی به دو بخش توانایی‌ها و مهارت‌های ذهنی و بخش دانش تقسیم می‌شود. در حوزه دانش ، دانش‌آموز باید بتواند اطلاعاتی را به ذهن خود بسپارد</a:t>
            </a:r>
            <a:r>
              <a:rPr lang="fa-IR" dirty="0" smtClean="0"/>
              <a:t>.</a:t>
            </a:r>
            <a:endParaRPr lang="en-US" dirty="0"/>
          </a:p>
        </p:txBody>
      </p:sp>
    </p:spTree>
    <p:extLst>
      <p:ext uri="{BB962C8B-B14F-4D97-AF65-F5344CB8AC3E}">
        <p14:creationId xmlns:p14="http://schemas.microsoft.com/office/powerpoint/2010/main" val="884155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algn="r">
              <a:buClr>
                <a:srgbClr val="A53010"/>
              </a:buClr>
              <a:buNone/>
            </a:pPr>
            <a:endParaRPr lang="fa-IR" dirty="0">
              <a:solidFill>
                <a:prstClr val="black">
                  <a:lumMod val="75000"/>
                  <a:lumOff val="25000"/>
                </a:prstClr>
              </a:solidFill>
            </a:endParaRPr>
          </a:p>
          <a:p>
            <a:pPr marL="0" lvl="0" indent="0" algn="r">
              <a:buClr>
                <a:srgbClr val="A53010"/>
              </a:buClr>
              <a:buNone/>
            </a:pPr>
            <a:r>
              <a:rPr lang="fa-IR" dirty="0">
                <a:solidFill>
                  <a:prstClr val="black">
                    <a:lumMod val="75000"/>
                    <a:lumOff val="25000"/>
                  </a:prstClr>
                </a:solidFill>
              </a:rPr>
              <a:t>مثل تعریف اصطلاحات علمی و فنی درس ، معانی لغات ، دانستن وقایع ، تاریخ‌ها ، مکانها و... در بخش مهارت‌های ذهنی ، دانش‌آموز باید بتواند به فهم مطالب نائل شود. مثلا بتواند یک بخش کلی از درس را فهمیده و به زبان خود خلاصه کند. همینطور بتواند مطالب یاد گرفته شده را به کار ببندد. مثلا قوانین مثلثات را در موقعیت‌های عملی به کار گیرد. یا اصول روان‌شناسی را در موقعیت‌های جدید اجتماعی به کار بگیرید، یا بتواند موضوعات را مورد داوری و ارزشیابی قرار دهد. تمامی این فرایندها به حوزه شناختی مربوط می‌شود که نشان می‌دهد فرد توانسته‌است دانش لازم را در زمینه خاصی کسب کند و بر اساس توانایی‌های ذهنی خود ، عملیات جدیدی را از لحاظ ذهنی انجام دهد، تحلیل کند ، ترکیب کند و ارزشیابی کند.</a:t>
            </a:r>
            <a:endParaRPr lang="en-US" dirty="0">
              <a:solidFill>
                <a:prstClr val="black">
                  <a:lumMod val="75000"/>
                  <a:lumOff val="25000"/>
                </a:prstClr>
              </a:solidFill>
            </a:endParaRPr>
          </a:p>
          <a:p>
            <a:pPr algn="r"/>
            <a:endParaRPr lang="en-US" dirty="0"/>
          </a:p>
        </p:txBody>
      </p:sp>
    </p:spTree>
    <p:extLst>
      <p:ext uri="{BB962C8B-B14F-4D97-AF65-F5344CB8AC3E}">
        <p14:creationId xmlns:p14="http://schemas.microsoft.com/office/powerpoint/2010/main" val="65644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a:t>حوزه عاطفی اهداف آموزشی</a:t>
            </a:r>
            <a:br>
              <a:rPr lang="fa-IR" b="1" dirty="0"/>
            </a:br>
            <a:r>
              <a:rPr lang="fa-IR" dirty="0"/>
              <a:t/>
            </a:r>
            <a:br>
              <a:rPr lang="fa-IR" dirty="0"/>
            </a:br>
            <a:endParaRPr lang="en-US" dirty="0"/>
          </a:p>
        </p:txBody>
      </p:sp>
      <p:sp>
        <p:nvSpPr>
          <p:cNvPr id="3" name="Content Placeholder 2"/>
          <p:cNvSpPr>
            <a:spLocks noGrp="1"/>
          </p:cNvSpPr>
          <p:nvPr>
            <p:ph idx="1"/>
          </p:nvPr>
        </p:nvSpPr>
        <p:spPr>
          <a:xfrm>
            <a:off x="2589212" y="1514901"/>
            <a:ext cx="8915400" cy="4396321"/>
          </a:xfrm>
        </p:spPr>
        <p:txBody>
          <a:bodyPr/>
          <a:lstStyle/>
          <a:p>
            <a:pPr marL="0" indent="0" algn="r">
              <a:lnSpc>
                <a:spcPct val="150000"/>
              </a:lnSpc>
              <a:buNone/>
            </a:pPr>
            <a:r>
              <a:rPr lang="fa-IR" dirty="0"/>
              <a:t>هدف‌های حوزه عاطفی به احساس ، نگرش ، انگیزش ، قدردانی ، ارزش‌گذاری و از این قبیل مربوط می‌شوند. برای مثال وقتی معلمی از این بابت نگران است که یکی از دانش‌آموزان او علاقه‌ای به درس ریاضی نشان نمی‌دهد، نگرانی او در رابطه با مشکل دانش‌آموز ، به حوزه عاطفی مربوط می‌شود. در این حوزه دانش‌آموز باید بتواند به موضوعات آموزشی نشان دهد، میل به پذیرش داشته‌باشد و توجه انتخابی داشته‌باشد. به مسائل واکنش نشان دهد و از این پاسخ‌دهی احساس خرسندی کند. نسبت به موضوعات ، ارزش مثبت قائل شود. از خود شوق و اشتیاق نشان دهد. </a:t>
            </a:r>
            <a:endParaRPr lang="en-US" dirty="0"/>
          </a:p>
        </p:txBody>
      </p:sp>
    </p:spTree>
    <p:extLst>
      <p:ext uri="{BB962C8B-B14F-4D97-AF65-F5344CB8AC3E}">
        <p14:creationId xmlns:p14="http://schemas.microsoft.com/office/powerpoint/2010/main" val="2344027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a:solidFill>
                  <a:srgbClr val="000000"/>
                </a:solidFill>
                <a:latin typeface="Tahoma" panose="020B0604030504040204" pitchFamily="34" charset="0"/>
              </a:rPr>
              <a:t>حوزه روانی- حرکتی اهداف آموزش</a:t>
            </a:r>
            <a:br>
              <a:rPr lang="fa-IR" b="1" dirty="0">
                <a:solidFill>
                  <a:srgbClr val="000000"/>
                </a:solidFill>
                <a:latin typeface="Tahoma" panose="020B0604030504040204" pitchFamily="34" charset="0"/>
              </a:rPr>
            </a:br>
            <a:r>
              <a:rPr lang="fa-IR" dirty="0"/>
              <a:t/>
            </a:r>
            <a:br>
              <a:rPr lang="fa-IR" dirty="0"/>
            </a:br>
            <a:endParaRPr lang="en-US" dirty="0"/>
          </a:p>
        </p:txBody>
      </p:sp>
      <p:sp>
        <p:nvSpPr>
          <p:cNvPr id="3" name="Content Placeholder 2"/>
          <p:cNvSpPr>
            <a:spLocks noGrp="1"/>
          </p:cNvSpPr>
          <p:nvPr>
            <p:ph idx="1"/>
          </p:nvPr>
        </p:nvSpPr>
        <p:spPr/>
        <p:txBody>
          <a:bodyPr/>
          <a:lstStyle/>
          <a:p>
            <a:pPr marL="0" indent="0" algn="r">
              <a:lnSpc>
                <a:spcPct val="150000"/>
              </a:lnSpc>
              <a:buNone/>
            </a:pPr>
            <a:r>
              <a:rPr lang="fa-IR" dirty="0"/>
              <a:t>هدف‌های حوزه روانی- حرکتی ، به حرکات و اعمال ماهرانه بدنی چون نوشتن ، تایپ کردن ، نواختن آلات موسیقی ، ورزش کردن و انجام دادن مشاغل و حرفه‌های گوناگونی که با فعالیت بدنی و روانی هر دو سروکار دارند، گفته می‌شود. زمانی که فرد می‌تواند حرکات مستقل بدنی را یاد بگیرد و یا مهارت‌های مختلفی را انجام دهد، اهداف حوزه روانی- حرکتی مورد نظر هستند. مثلا اینکه دانش‌آموز بتواند 100 متر را در 15 ثانیه بدود، یا دانش‌آموز بتواند نتی را که از پیانو می‌شنود با گیتار اجرا کند، یا بتواند با یک شخص ناشنوا از طریق اشارات سر و دست رابطه برقرار کند، شنا کردن انجام دهد و... </a:t>
            </a:r>
          </a:p>
        </p:txBody>
      </p:sp>
    </p:spTree>
    <p:extLst>
      <p:ext uri="{BB962C8B-B14F-4D97-AF65-F5344CB8AC3E}">
        <p14:creationId xmlns:p14="http://schemas.microsoft.com/office/powerpoint/2010/main" val="1705768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890791"/>
          </a:xfrm>
        </p:spPr>
        <p:txBody>
          <a:bodyPr>
            <a:normAutofit/>
          </a:bodyPr>
          <a:lstStyle/>
          <a:p>
            <a:pPr algn="ctr"/>
            <a:r>
              <a:rPr lang="fa-IR" sz="3300" dirty="0"/>
              <a:t>طبقه‌بندی اهداف آموزشی بر اساس انواع یادگیری</a:t>
            </a:r>
            <a:endParaRPr lang="en-US" sz="3300" dirty="0"/>
          </a:p>
        </p:txBody>
      </p:sp>
      <p:sp>
        <p:nvSpPr>
          <p:cNvPr id="3" name="Content Placeholder 2"/>
          <p:cNvSpPr>
            <a:spLocks noGrp="1"/>
          </p:cNvSpPr>
          <p:nvPr>
            <p:ph idx="1"/>
          </p:nvPr>
        </p:nvSpPr>
        <p:spPr>
          <a:xfrm>
            <a:off x="2592925" y="1514901"/>
            <a:ext cx="8915400" cy="5745708"/>
          </a:xfrm>
        </p:spPr>
        <p:txBody>
          <a:bodyPr>
            <a:noAutofit/>
          </a:bodyPr>
          <a:lstStyle/>
          <a:p>
            <a:pPr marL="0" indent="0" algn="r">
              <a:buNone/>
            </a:pPr>
            <a:r>
              <a:rPr lang="fa-IR" sz="3300" dirty="0">
                <a:solidFill>
                  <a:srgbClr val="FF0000"/>
                </a:solidFill>
                <a:cs typeface="B Nazanin" panose="00000400000000000000" pitchFamily="2" charset="-78"/>
              </a:rPr>
              <a:t>رابرت گانیه </a:t>
            </a:r>
            <a:r>
              <a:rPr lang="fa-IR" sz="2200" dirty="0">
                <a:cs typeface="B Nazanin" panose="00000400000000000000" pitchFamily="2" charset="-78"/>
              </a:rPr>
              <a:t>انواعی از یادگیری مطرح می‌کند که بر اساس آنها اهداف آموزشی را می‌توان طرح ریزی کرد و طبقه‌بندی نمود. یک هدف آموزشی ممکن است به یادگیری علامتی مربوط باشد یا یادگیری مفهوم و... . انواع یادگیری که اهداف آموزشی را می‌توان بر آن اساس طبقه‌بندی نمود، عبارتند از: </a:t>
            </a:r>
            <a:endParaRPr lang="en-US" sz="2200" dirty="0">
              <a:cs typeface="B Nazanin" panose="00000400000000000000" pitchFamily="2" charset="-78"/>
            </a:endParaRPr>
          </a:p>
          <a:p>
            <a:pPr marL="0" indent="0" algn="r">
              <a:buNone/>
            </a:pPr>
            <a:r>
              <a:rPr lang="fa-IR" sz="2200" dirty="0" smtClean="0">
                <a:cs typeface="B Nazanin" panose="00000400000000000000" pitchFamily="2" charset="-78"/>
              </a:rPr>
              <a:t>یادگیری </a:t>
            </a:r>
            <a:r>
              <a:rPr lang="fa-IR" sz="2200" dirty="0">
                <a:cs typeface="B Nazanin" panose="00000400000000000000" pitchFamily="2" charset="-78"/>
              </a:rPr>
              <a:t>علامتی</a:t>
            </a:r>
          </a:p>
          <a:p>
            <a:pPr marL="0" indent="0" algn="r">
              <a:buNone/>
            </a:pPr>
            <a:r>
              <a:rPr lang="fa-IR" sz="2200" dirty="0" smtClean="0">
                <a:cs typeface="B Nazanin" panose="00000400000000000000" pitchFamily="2" charset="-78"/>
              </a:rPr>
              <a:t>یادگیری </a:t>
            </a:r>
            <a:r>
              <a:rPr lang="fa-IR" sz="2200" dirty="0">
                <a:cs typeface="B Nazanin" panose="00000400000000000000" pitchFamily="2" charset="-78"/>
              </a:rPr>
              <a:t>محرک </a:t>
            </a:r>
            <a:r>
              <a:rPr lang="fa-IR" sz="2200" dirty="0" smtClean="0">
                <a:cs typeface="B Nazanin" panose="00000400000000000000" pitchFamily="2" charset="-78"/>
              </a:rPr>
              <a:t>پاسخ</a:t>
            </a:r>
            <a:endParaRPr lang="fa-IR" sz="2200" dirty="0">
              <a:cs typeface="B Nazanin" panose="00000400000000000000" pitchFamily="2" charset="-78"/>
            </a:endParaRPr>
          </a:p>
          <a:p>
            <a:pPr marL="0" indent="0" algn="r">
              <a:buNone/>
            </a:pPr>
            <a:r>
              <a:rPr lang="fa-IR" sz="2200" dirty="0">
                <a:cs typeface="B Nazanin" panose="00000400000000000000" pitchFamily="2" charset="-78"/>
              </a:rPr>
              <a:t>یادگیری </a:t>
            </a:r>
            <a:r>
              <a:rPr lang="fa-IR" sz="2200" dirty="0" smtClean="0">
                <a:cs typeface="B Nazanin" panose="00000400000000000000" pitchFamily="2" charset="-78"/>
              </a:rPr>
              <a:t>زنجیره‌ای</a:t>
            </a:r>
            <a:endParaRPr lang="fa-IR" sz="3300" dirty="0">
              <a:cs typeface="B Nazanin" panose="00000400000000000000" pitchFamily="2" charset="-78"/>
            </a:endParaRPr>
          </a:p>
          <a:p>
            <a:pPr marL="0" indent="0" algn="r">
              <a:buNone/>
            </a:pPr>
            <a:r>
              <a:rPr lang="fa-IR" sz="2200" dirty="0">
                <a:cs typeface="B Nazanin" panose="00000400000000000000" pitchFamily="2" charset="-78"/>
              </a:rPr>
              <a:t>یادگیری </a:t>
            </a:r>
            <a:r>
              <a:rPr lang="fa-IR" sz="2200" dirty="0" smtClean="0">
                <a:cs typeface="B Nazanin" panose="00000400000000000000" pitchFamily="2" charset="-78"/>
              </a:rPr>
              <a:t>کلامی</a:t>
            </a:r>
            <a:endParaRPr lang="fa-IR" sz="2200" dirty="0">
              <a:cs typeface="B Nazanin" panose="00000400000000000000" pitchFamily="2" charset="-78"/>
            </a:endParaRPr>
          </a:p>
          <a:p>
            <a:pPr marL="0" indent="0" algn="r">
              <a:buNone/>
            </a:pPr>
            <a:r>
              <a:rPr lang="fa-IR" sz="2200" dirty="0">
                <a:cs typeface="B Nazanin" panose="00000400000000000000" pitchFamily="2" charset="-78"/>
              </a:rPr>
              <a:t>یادگیری تمیز دادن </a:t>
            </a:r>
            <a:r>
              <a:rPr lang="fa-IR" sz="2200" dirty="0" smtClean="0">
                <a:cs typeface="B Nazanin" panose="00000400000000000000" pitchFamily="2" charset="-78"/>
              </a:rPr>
              <a:t>محرکات</a:t>
            </a:r>
            <a:endParaRPr lang="fa-IR" sz="2200" dirty="0">
              <a:cs typeface="B Nazanin" panose="00000400000000000000" pitchFamily="2" charset="-78"/>
            </a:endParaRPr>
          </a:p>
          <a:p>
            <a:pPr marL="0" indent="0" algn="r">
              <a:buNone/>
            </a:pPr>
            <a:r>
              <a:rPr lang="fa-IR" sz="2200" dirty="0">
                <a:cs typeface="B Nazanin" panose="00000400000000000000" pitchFamily="2" charset="-78"/>
              </a:rPr>
              <a:t>یادگیری </a:t>
            </a:r>
            <a:r>
              <a:rPr lang="fa-IR" sz="2200" dirty="0" smtClean="0">
                <a:cs typeface="B Nazanin" panose="00000400000000000000" pitchFamily="2" charset="-78"/>
              </a:rPr>
              <a:t>مفهوم</a:t>
            </a:r>
            <a:endParaRPr lang="fa-IR" sz="2200" dirty="0">
              <a:cs typeface="B Nazanin" panose="00000400000000000000" pitchFamily="2" charset="-78"/>
            </a:endParaRPr>
          </a:p>
          <a:p>
            <a:pPr marL="0" indent="0" algn="r">
              <a:buNone/>
            </a:pPr>
            <a:r>
              <a:rPr lang="fa-IR" sz="2200" dirty="0">
                <a:cs typeface="B Nazanin" panose="00000400000000000000" pitchFamily="2" charset="-78"/>
              </a:rPr>
              <a:t>یادگیری قاعده یا قانون- حل </a:t>
            </a:r>
            <a:r>
              <a:rPr lang="fa-IR" sz="2200" dirty="0" smtClean="0">
                <a:cs typeface="B Nazanin" panose="00000400000000000000" pitchFamily="2" charset="-78"/>
              </a:rPr>
              <a:t>مساله</a:t>
            </a:r>
            <a:endParaRPr lang="fa-IR" sz="2200" dirty="0">
              <a:cs typeface="B Nazanin" panose="00000400000000000000" pitchFamily="2" charset="-78"/>
            </a:endParaRPr>
          </a:p>
        </p:txBody>
      </p:sp>
    </p:spTree>
    <p:extLst>
      <p:ext uri="{BB962C8B-B14F-4D97-AF65-F5344CB8AC3E}">
        <p14:creationId xmlns:p14="http://schemas.microsoft.com/office/powerpoint/2010/main" val="1346722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lvl="0" indent="0" algn="r">
              <a:buClr>
                <a:srgbClr val="A53010"/>
              </a:buClr>
              <a:buNone/>
            </a:pPr>
            <a:r>
              <a:rPr lang="fa-IR" sz="2200" dirty="0">
                <a:solidFill>
                  <a:prstClr val="black">
                    <a:lumMod val="75000"/>
                    <a:lumOff val="25000"/>
                  </a:prstClr>
                </a:solidFill>
                <a:cs typeface="B Nazanin" panose="00000400000000000000" pitchFamily="2" charset="-78"/>
              </a:rPr>
              <a:t>مثال</a:t>
            </a:r>
          </a:p>
          <a:p>
            <a:pPr marL="0" lvl="0" indent="0" algn="r">
              <a:buClr>
                <a:srgbClr val="A53010"/>
              </a:buClr>
              <a:buNone/>
            </a:pPr>
            <a:r>
              <a:rPr lang="fa-IR" sz="2200" dirty="0">
                <a:solidFill>
                  <a:prstClr val="black">
                    <a:lumMod val="75000"/>
                    <a:lumOff val="25000"/>
                  </a:prstClr>
                </a:solidFill>
                <a:cs typeface="B Nazanin" panose="00000400000000000000" pitchFamily="2" charset="-78"/>
              </a:rPr>
              <a:t>هدف آموزشی این است که دانش‌آموز بتواند از میان شکل‌های مختلفی که در اختیار او گذاشته می‌شود، تمام شکل‌هایی را که نشان‌دهنده مثلث هستند، انتخاب کند. این هدف به یادگیری مفهوم مربوط می‌شود. یا اینکه دانش‌آموز بتواند برای هر کلمه انگلیسی که معلم در اختیار او می‌گذارد، معادل فارسی بگوید. این هدف نیز به یادگیری کلامی مربوط می‌شود</a:t>
            </a:r>
            <a:r>
              <a:rPr lang="fa-IR" sz="3300" dirty="0">
                <a:solidFill>
                  <a:prstClr val="black">
                    <a:lumMod val="75000"/>
                    <a:lumOff val="25000"/>
                  </a:prstClr>
                </a:solidFill>
                <a:cs typeface="B Nazanin" panose="00000400000000000000" pitchFamily="2" charset="-78"/>
              </a:rPr>
              <a:t>. </a:t>
            </a:r>
            <a:endParaRPr lang="en-US" sz="3300" dirty="0">
              <a:solidFill>
                <a:prstClr val="black">
                  <a:lumMod val="75000"/>
                  <a:lumOff val="25000"/>
                </a:prstClr>
              </a:solidFill>
              <a:cs typeface="B Nazanin" panose="00000400000000000000" pitchFamily="2" charset="-78"/>
            </a:endParaRPr>
          </a:p>
          <a:p>
            <a:pPr marL="0" indent="0" algn="r">
              <a:buNone/>
            </a:pPr>
            <a:endParaRPr lang="en-US" dirty="0"/>
          </a:p>
        </p:txBody>
      </p:sp>
    </p:spTree>
    <p:extLst>
      <p:ext uri="{BB962C8B-B14F-4D97-AF65-F5344CB8AC3E}">
        <p14:creationId xmlns:p14="http://schemas.microsoft.com/office/powerpoint/2010/main" val="392671448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65</TotalTime>
  <Words>1460</Words>
  <Application>Microsoft Office PowerPoint</Application>
  <PresentationFormat>Custom</PresentationFormat>
  <Paragraphs>66</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Wisp</vt:lpstr>
      <vt:lpstr>بنام خدا</vt:lpstr>
      <vt:lpstr> عنصر دوم:هدف های آموزشی </vt:lpstr>
      <vt:lpstr>انواع اهداف آموزشی </vt:lpstr>
      <vt:lpstr>اجزاء وعناصر  اهداف عینی </vt:lpstr>
      <vt:lpstr>مثال</vt:lpstr>
      <vt:lpstr>تبدیل اهداف</vt:lpstr>
      <vt:lpstr>PowerPoint Presentation</vt:lpstr>
      <vt:lpstr>دامنه های  یادگیری انسان</vt:lpstr>
      <vt:lpstr>حوزه شناختی اهداف آموزشی</vt:lpstr>
      <vt:lpstr>PowerPoint Presentation</vt:lpstr>
      <vt:lpstr>حوزه عاطفی اهداف آموزشی  </vt:lpstr>
      <vt:lpstr>حوزه روانی- حرکتی اهداف آموزش  </vt:lpstr>
      <vt:lpstr>طبقه‌بندی اهداف آموزشی بر اساس انواع یادگیری</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عنصر دوم:هدف های آموزشی </dc:title>
  <dc:creator>Eilia</dc:creator>
  <cp:lastModifiedBy>Windows User</cp:lastModifiedBy>
  <cp:revision>14</cp:revision>
  <dcterms:created xsi:type="dcterms:W3CDTF">2018-11-11T09:01:31Z</dcterms:created>
  <dcterms:modified xsi:type="dcterms:W3CDTF">2020-06-16T14:38:35Z</dcterms:modified>
</cp:coreProperties>
</file>