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7" r:id="rId4"/>
    <p:sldId id="289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06286" y="1128910"/>
            <a:ext cx="965577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علوم تجربی 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مبحث : </a:t>
            </a:r>
            <a:r>
              <a:rPr lang="fa-IR" sz="4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زندگی ما و گردش زمین 2</a:t>
            </a:r>
            <a:endParaRPr lang="fa-IR" sz="48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-1905" algn="ctr" rtl="1">
              <a:lnSpc>
                <a:spcPct val="200000"/>
              </a:lnSpc>
            </a:pP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656" y="1948461"/>
            <a:ext cx="11483439" cy="390106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درس در یک نگاه :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700" b="1" dirty="0">
                <a:cs typeface="B Nazanin" panose="00000400000000000000" pitchFamily="2" charset="-78"/>
              </a:rPr>
              <a:t>از آنجا که نور و گرمای زمین از خورشید تامین می شود تفاوت جهت تابش خورشید به زمین </a:t>
            </a:r>
            <a:r>
              <a:rPr lang="fa-IR" sz="2700" b="1" dirty="0" smtClean="0">
                <a:cs typeface="B Nazanin" panose="00000400000000000000" pitchFamily="2" charset="-78"/>
              </a:rPr>
              <a:t>باعث می </a:t>
            </a:r>
            <a:r>
              <a:rPr lang="fa-IR" sz="2700" b="1" dirty="0">
                <a:cs typeface="B Nazanin" panose="00000400000000000000" pitchFamily="2" charset="-78"/>
              </a:rPr>
              <a:t>شود که زمین یکنواخت گرم نشود. زیرا در زمستان  نور خورشید به طور مایل و در تابستان به </a:t>
            </a:r>
            <a:r>
              <a:rPr lang="fa-IR" sz="2700" b="1" dirty="0" smtClean="0">
                <a:cs typeface="B Nazanin" panose="00000400000000000000" pitchFamily="2" charset="-78"/>
              </a:rPr>
              <a:t>صورت </a:t>
            </a:r>
            <a:r>
              <a:rPr lang="fa-IR" sz="2700" b="1" dirty="0">
                <a:cs typeface="B Nazanin" panose="00000400000000000000" pitchFamily="2" charset="-78"/>
              </a:rPr>
              <a:t>مستقیم به زمین می تابد 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9987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8714" y="2303307"/>
            <a:ext cx="11059886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در نتیجه ی حرکت زمین به دور خورشید چهار فصل به وجود می </a:t>
            </a:r>
            <a:r>
              <a:rPr lang="fa-IR" sz="2800" b="1" dirty="0" smtClean="0">
                <a:cs typeface="B Nazanin" panose="00000400000000000000" pitchFamily="2" charset="-78"/>
              </a:rPr>
              <a:t>آید :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10" name="Curved Down Arrow 9"/>
          <p:cNvSpPr/>
          <p:nvPr/>
        </p:nvSpPr>
        <p:spPr>
          <a:xfrm flipH="1">
            <a:off x="947055" y="3336469"/>
            <a:ext cx="9339943" cy="2035629"/>
          </a:xfrm>
          <a:prstGeom prst="curvedDownArrow">
            <a:avLst>
              <a:gd name="adj1" fmla="val 25000"/>
              <a:gd name="adj2" fmla="val 50000"/>
              <a:gd name="adj3" fmla="val 303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Striped Right Arrow 10"/>
          <p:cNvSpPr/>
          <p:nvPr/>
        </p:nvSpPr>
        <p:spPr>
          <a:xfrm>
            <a:off x="598714" y="5127167"/>
            <a:ext cx="2764971" cy="1164771"/>
          </a:xfrm>
          <a:prstGeom prst="striped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triped Right Arrow 12"/>
          <p:cNvSpPr/>
          <p:nvPr/>
        </p:nvSpPr>
        <p:spPr>
          <a:xfrm>
            <a:off x="3363685" y="5127168"/>
            <a:ext cx="2764971" cy="1164771"/>
          </a:xfrm>
          <a:prstGeom prst="strip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triped Right Arrow 13"/>
          <p:cNvSpPr/>
          <p:nvPr/>
        </p:nvSpPr>
        <p:spPr>
          <a:xfrm>
            <a:off x="8882739" y="5127167"/>
            <a:ext cx="2764971" cy="1164771"/>
          </a:xfrm>
          <a:prstGeom prst="striped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triped Right Arrow 14"/>
          <p:cNvSpPr/>
          <p:nvPr/>
        </p:nvSpPr>
        <p:spPr>
          <a:xfrm>
            <a:off x="6128656" y="5127167"/>
            <a:ext cx="2764971" cy="1164771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91884" y="6030329"/>
            <a:ext cx="1589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بهار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50769" y="6030328"/>
            <a:ext cx="1589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تابستان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08913" y="6030328"/>
            <a:ext cx="1589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پائیز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795655" y="6030328"/>
            <a:ext cx="1589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زمستان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37501" y="5498879"/>
            <a:ext cx="2536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a-IR" sz="2000" b="1" dirty="0" smtClean="0">
                <a:cs typeface="B Nazanin" panose="00000400000000000000" pitchFamily="2" charset="-78"/>
              </a:rPr>
              <a:t>خرداد.اردیبهشت .فروردین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12026" y="5498879"/>
            <a:ext cx="2536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a-IR" sz="2000" b="1" dirty="0" smtClean="0">
                <a:cs typeface="B Nazanin" panose="00000400000000000000" pitchFamily="2" charset="-78"/>
              </a:rPr>
              <a:t>شهریور. مرداد .تیر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98125" y="5520402"/>
            <a:ext cx="2536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a-IR" sz="2000" b="1" dirty="0" smtClean="0">
                <a:cs typeface="B Nazanin" panose="00000400000000000000" pitchFamily="2" charset="-78"/>
              </a:rPr>
              <a:t>مهر.آبان .آذر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334498" y="5509497"/>
            <a:ext cx="2536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a-IR" sz="2000" b="1" dirty="0" smtClean="0">
                <a:cs typeface="B Nazanin" panose="00000400000000000000" pitchFamily="2" charset="-78"/>
              </a:rPr>
              <a:t>اسفند. بهمن .دی</a:t>
            </a:r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2727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656" y="1948461"/>
            <a:ext cx="11483439" cy="46166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نکات :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به حرکت هوا </a:t>
            </a:r>
            <a:r>
              <a:rPr lang="fa-IR" sz="2800" b="1" dirty="0" smtClean="0">
                <a:cs typeface="B Nazanin" panose="00000400000000000000" pitchFamily="2" charset="-78"/>
              </a:rPr>
              <a:t> ، </a:t>
            </a: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باد</a:t>
            </a:r>
            <a:r>
              <a:rPr lang="fa-IR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>
                <a:cs typeface="B Nazanin" panose="00000400000000000000" pitchFamily="2" charset="-78"/>
              </a:rPr>
              <a:t>می گویند  و همیشه بین یک محل گرم یک محل سرد به وجود می آید. 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به </a:t>
            </a:r>
            <a:r>
              <a:rPr lang="fa-IR" sz="2800" b="1" dirty="0">
                <a:cs typeface="B Nazanin" panose="00000400000000000000" pitchFamily="2" charset="-78"/>
              </a:rPr>
              <a:t>وسیله ای که جهت وزش  باد را نشان می دهد </a:t>
            </a: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باد نما </a:t>
            </a:r>
            <a:r>
              <a:rPr lang="fa-IR" sz="2800" b="1" dirty="0">
                <a:cs typeface="B Nazanin" panose="00000400000000000000" pitchFamily="2" charset="-78"/>
              </a:rPr>
              <a:t>می </a:t>
            </a:r>
            <a:r>
              <a:rPr lang="fa-IR" sz="2800" b="1" dirty="0" smtClean="0">
                <a:cs typeface="B Nazanin" panose="00000400000000000000" pitchFamily="2" charset="-78"/>
              </a:rPr>
              <a:t>گویند.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smtClean="0">
                <a:cs typeface="B Nazanin" panose="00000400000000000000" pitchFamily="2" charset="-78"/>
              </a:rPr>
              <a:t>وسیله </a:t>
            </a:r>
            <a:r>
              <a:rPr lang="fa-IR" sz="2800" b="1" dirty="0">
                <a:cs typeface="B Nazanin" panose="00000400000000000000" pitchFamily="2" charset="-78"/>
              </a:rPr>
              <a:t>ای که سرعت </a:t>
            </a:r>
            <a:r>
              <a:rPr lang="fa-IR" sz="2800" b="1" dirty="0" smtClean="0">
                <a:cs typeface="B Nazanin" panose="00000400000000000000" pitchFamily="2" charset="-78"/>
              </a:rPr>
              <a:t>باد </a:t>
            </a:r>
            <a:r>
              <a:rPr lang="fa-IR" sz="2800" b="1" dirty="0">
                <a:cs typeface="B Nazanin" panose="00000400000000000000" pitchFamily="2" charset="-78"/>
              </a:rPr>
              <a:t>را نشان می دهد را </a:t>
            </a: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باد سنج </a:t>
            </a:r>
            <a:r>
              <a:rPr lang="fa-IR" sz="2800" b="1" dirty="0">
                <a:cs typeface="B Nazanin" panose="00000400000000000000" pitchFamily="2" charset="-78"/>
              </a:rPr>
              <a:t>می گویند . </a:t>
            </a: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cs typeface="B Nazanin" panose="00000400000000000000" pitchFamily="2" charset="-78"/>
              </a:rPr>
              <a:t>به باد </a:t>
            </a:r>
            <a:r>
              <a:rPr lang="fa-IR" sz="2800" b="1" dirty="0" smtClean="0">
                <a:cs typeface="B Nazanin" panose="00000400000000000000" pitchFamily="2" charset="-78"/>
              </a:rPr>
              <a:t>شدید ، </a:t>
            </a: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طوفان</a:t>
            </a:r>
            <a:r>
              <a:rPr lang="fa-IR" sz="2800" b="1" dirty="0">
                <a:cs typeface="B Nazanin" panose="00000400000000000000" pitchFamily="2" charset="-78"/>
              </a:rPr>
              <a:t> می گویند که خسارت های زیادی به وجود می آورد 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19853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169</Words>
  <Application>Microsoft Office PowerPoint</Application>
  <PresentationFormat>Custom</PresentationFormat>
  <Paragraphs>21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103</cp:revision>
  <dcterms:created xsi:type="dcterms:W3CDTF">2015-07-06T05:06:21Z</dcterms:created>
  <dcterms:modified xsi:type="dcterms:W3CDTF">2020-01-07T06:45:08Z</dcterms:modified>
</cp:coreProperties>
</file>