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2" r:id="rId2"/>
    <p:sldId id="257" r:id="rId3"/>
    <p:sldId id="288" r:id="rId4"/>
    <p:sldId id="279" r:id="rId5"/>
    <p:sldId id="280" r:id="rId6"/>
    <p:sldId id="258" r:id="rId7"/>
    <p:sldId id="259" r:id="rId8"/>
    <p:sldId id="275" r:id="rId9"/>
    <p:sldId id="260" r:id="rId10"/>
    <p:sldId id="281" r:id="rId11"/>
    <p:sldId id="261" r:id="rId12"/>
    <p:sldId id="282" r:id="rId13"/>
    <p:sldId id="262" r:id="rId14"/>
    <p:sldId id="276" r:id="rId15"/>
    <p:sldId id="272" r:id="rId16"/>
    <p:sldId id="273" r:id="rId17"/>
    <p:sldId id="289" r:id="rId18"/>
    <p:sldId id="263" r:id="rId19"/>
    <p:sldId id="283" r:id="rId20"/>
    <p:sldId id="274" r:id="rId21"/>
    <p:sldId id="290" r:id="rId22"/>
    <p:sldId id="264" r:id="rId23"/>
    <p:sldId id="284" r:id="rId24"/>
    <p:sldId id="277" r:id="rId25"/>
    <p:sldId id="285" r:id="rId26"/>
    <p:sldId id="265" r:id="rId27"/>
    <p:sldId id="286" r:id="rId28"/>
    <p:sldId id="266" r:id="rId29"/>
    <p:sldId id="287" r:id="rId30"/>
    <p:sldId id="278" r:id="rId31"/>
    <p:sldId id="267" r:id="rId32"/>
    <p:sldId id="268"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p:cViewPr>
        <p:scale>
          <a:sx n="76" d="100"/>
          <a:sy n="76" d="100"/>
        </p:scale>
        <p:origin x="-120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D6EEBEC-1A28-42D0-A1CB-F83699F88C5C}"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6EEBEC-1A28-42D0-A1CB-F83699F88C5C}"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D6EEBEC-1A28-42D0-A1CB-F83699F88C5C}"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D6EEBEC-1A28-42D0-A1CB-F83699F88C5C}"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D6EEBEC-1A28-42D0-A1CB-F83699F88C5C}" type="datetimeFigureOut">
              <a:rPr lang="en-US" smtClean="0"/>
              <a:pPr/>
              <a:t>4/26/2020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D6EEBEC-1A28-42D0-A1CB-F83699F88C5C}" type="datetimeFigureOut">
              <a:rPr lang="en-US" smtClean="0"/>
              <a:pPr/>
              <a:t>4/26/2020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6EEBEC-1A28-42D0-A1CB-F83699F88C5C}" type="datetimeFigureOut">
              <a:rPr lang="en-US" smtClean="0"/>
              <a:pPr/>
              <a:t>4/26/2020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6EEBEC-1A28-42D0-A1CB-F83699F88C5C}"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6EEBEC-1A28-42D0-A1CB-F83699F88C5C}"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6EEBEC-1A28-42D0-A1CB-F83699F88C5C}"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6EEBEC-1A28-42D0-A1CB-F83699F88C5C}"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2DC535-2C45-4966-B942-38C636661CA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6EEBEC-1A28-42D0-A1CB-F83699F88C5C}" type="datetimeFigureOut">
              <a:rPr lang="en-US" smtClean="0"/>
              <a:pPr/>
              <a:t>4/26/2020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2DC535-2C45-4966-B942-38C636661CA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604734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84976" cy="6408712"/>
          </a:xfrm>
        </p:spPr>
        <p:txBody>
          <a:bodyPr>
            <a:normAutofit/>
          </a:bodyPr>
          <a:lstStyle/>
          <a:p>
            <a:pPr rtl="1"/>
            <a:r>
              <a:rPr lang="en-US" sz="1600" dirty="0"/>
              <a:t/>
            </a:r>
            <a:br>
              <a:rPr lang="en-US" sz="1600" dirty="0"/>
            </a:br>
            <a:r>
              <a:rPr lang="fa-IR" sz="7200" u="sng" dirty="0">
                <a:solidFill>
                  <a:srgbClr val="002060"/>
                </a:solidFill>
              </a:rPr>
              <a:t>عفونت های کلسترید </a:t>
            </a:r>
            <a:r>
              <a:rPr lang="fa-IR" sz="7200" u="sng" dirty="0" smtClean="0">
                <a:solidFill>
                  <a:srgbClr val="002060"/>
                </a:solidFill>
              </a:rPr>
              <a:t>یایی</a:t>
            </a:r>
            <a:r>
              <a:rPr lang="en-US" sz="1600" dirty="0"/>
              <a:t/>
            </a:r>
            <a:br>
              <a:rPr lang="en-US" sz="1600" dirty="0"/>
            </a:br>
            <a:r>
              <a:rPr lang="fa-IR" sz="1600" b="1" dirty="0" smtClean="0"/>
              <a:t/>
            </a:r>
            <a:br>
              <a:rPr lang="fa-IR" sz="1600" b="1" dirty="0" smtClean="0"/>
            </a:br>
            <a:r>
              <a:rPr lang="fa-IR" sz="1600" b="1" dirty="0" smtClean="0"/>
              <a:t/>
            </a:r>
            <a:br>
              <a:rPr lang="fa-IR" sz="1600" b="1" dirty="0" smtClean="0"/>
            </a:br>
            <a:r>
              <a:rPr lang="fa-IR" sz="1600" b="1" dirty="0" smtClean="0"/>
              <a:t/>
            </a:r>
            <a:br>
              <a:rPr lang="fa-IR" sz="1600" b="1" dirty="0" smtClean="0"/>
            </a:br>
            <a:endParaRPr lang="en-US"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363272" cy="6322714"/>
          </a:xfrm>
        </p:spPr>
        <p:txBody>
          <a:bodyPr>
            <a:normAutofit/>
          </a:bodyPr>
          <a:lstStyle/>
          <a:p>
            <a:pPr algn="r" rtl="1"/>
            <a:r>
              <a:rPr lang="fa-IR" sz="3600" dirty="0" smtClean="0">
                <a:solidFill>
                  <a:srgbClr val="002060"/>
                </a:solidFill>
              </a:rPr>
              <a:t>کزاز</a:t>
            </a:r>
            <a:r>
              <a:rPr lang="fa-IR" sz="3600" dirty="0" smtClean="0">
                <a:solidFill>
                  <a:srgbClr val="C00000"/>
                </a:solidFill>
              </a:rPr>
              <a:t/>
            </a:r>
            <a:br>
              <a:rPr lang="fa-IR" sz="3600" dirty="0" smtClean="0">
                <a:solidFill>
                  <a:srgbClr val="C00000"/>
                </a:solidFill>
              </a:rPr>
            </a:br>
            <a:r>
              <a:rPr lang="en-US" sz="1800" dirty="0"/>
              <a:t/>
            </a:r>
            <a:br>
              <a:rPr lang="en-US" sz="1800" dirty="0"/>
            </a:br>
            <a:r>
              <a:rPr lang="fa-IR" sz="3200" dirty="0"/>
              <a:t>کزاز یک بیماری</a:t>
            </a:r>
            <a:r>
              <a:rPr lang="fa-IR" sz="3200" dirty="0">
                <a:solidFill>
                  <a:srgbClr val="C00000"/>
                </a:solidFill>
              </a:rPr>
              <a:t> حاد </a:t>
            </a:r>
            <a:r>
              <a:rPr lang="fa-IR" sz="3200" dirty="0"/>
              <a:t>است که با </a:t>
            </a:r>
            <a:r>
              <a:rPr lang="fa-IR" sz="3200" dirty="0">
                <a:solidFill>
                  <a:srgbClr val="C00000"/>
                </a:solidFill>
              </a:rPr>
              <a:t>اسپاسم عضلات اسکلتی و اختلال سیستم عصبی اتونوم </a:t>
            </a:r>
            <a:r>
              <a:rPr lang="fa-IR" sz="3200" dirty="0"/>
              <a:t>تظاهر پیدا می کند. </a:t>
            </a:r>
            <a:r>
              <a:rPr lang="fa-IR" sz="3200" dirty="0" smtClean="0"/>
              <a:t/>
            </a:r>
            <a:br>
              <a:rPr lang="fa-IR" sz="3200" dirty="0" smtClean="0"/>
            </a:br>
            <a:r>
              <a:rPr lang="fa-IR" sz="3200" dirty="0"/>
              <a:t/>
            </a:r>
            <a:br>
              <a:rPr lang="fa-IR" sz="3200" dirty="0"/>
            </a:br>
            <a:r>
              <a:rPr lang="fa-IR" sz="3200" dirty="0"/>
              <a:t>این بیماری در نتیجه ی یک </a:t>
            </a:r>
            <a:r>
              <a:rPr lang="fa-IR" sz="3200" dirty="0">
                <a:solidFill>
                  <a:srgbClr val="C00000"/>
                </a:solidFill>
              </a:rPr>
              <a:t>سم عصبی قوی تولید شده توسط کلستریدیوم تتانی </a:t>
            </a:r>
            <a:r>
              <a:rPr lang="fa-IR" sz="3200" dirty="0"/>
              <a:t>ایجاد می شود و کاملاً </a:t>
            </a:r>
            <a:r>
              <a:rPr lang="fa-IR" sz="3200" dirty="0">
                <a:solidFill>
                  <a:srgbClr val="C00000"/>
                </a:solidFill>
              </a:rPr>
              <a:t>توسط واکسیناسیون قابل پیشگیری </a:t>
            </a:r>
            <a:r>
              <a:rPr lang="fa-IR" sz="3200" dirty="0"/>
              <a:t>است.</a:t>
            </a:r>
            <a:endParaRPr lang="en-US" sz="3200" dirty="0"/>
          </a:p>
        </p:txBody>
      </p:sp>
    </p:spTree>
    <p:extLst>
      <p:ext uri="{BB962C8B-B14F-4D97-AF65-F5344CB8AC3E}">
        <p14:creationId xmlns:p14="http://schemas.microsoft.com/office/powerpoint/2010/main" val="3281616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496944" cy="6178698"/>
          </a:xfrm>
        </p:spPr>
        <p:txBody>
          <a:bodyPr>
            <a:normAutofit/>
          </a:bodyPr>
          <a:lstStyle/>
          <a:p>
            <a:pPr algn="r" rtl="1"/>
            <a:r>
              <a:rPr lang="fa-IR" sz="3600" dirty="0" smtClean="0">
                <a:solidFill>
                  <a:srgbClr val="002060"/>
                </a:solidFill>
              </a:rPr>
              <a:t>تشخیص</a:t>
            </a:r>
            <a:r>
              <a:rPr lang="en-US" sz="3200" dirty="0" smtClean="0">
                <a:solidFill>
                  <a:srgbClr val="002060"/>
                </a:solidFill>
              </a:rPr>
              <a:t/>
            </a:r>
            <a:br>
              <a:rPr lang="en-US" sz="3200" dirty="0" smtClean="0">
                <a:solidFill>
                  <a:srgbClr val="002060"/>
                </a:solidFill>
              </a:rPr>
            </a:br>
            <a:r>
              <a:rPr lang="en-US" sz="1400" dirty="0"/>
              <a:t/>
            </a:r>
            <a:br>
              <a:rPr lang="en-US" sz="1400" dirty="0"/>
            </a:br>
            <a:r>
              <a:rPr lang="fa-IR" sz="2800" dirty="0"/>
              <a:t>کزاز بر اساس </a:t>
            </a:r>
            <a:r>
              <a:rPr lang="fa-IR" sz="2800" dirty="0">
                <a:solidFill>
                  <a:srgbClr val="C00000"/>
                </a:solidFill>
              </a:rPr>
              <a:t>تظاهرات بالینی</a:t>
            </a:r>
            <a:r>
              <a:rPr lang="fa-IR" sz="2800" dirty="0"/>
              <a:t>( بعضی مواقع بر اساس </a:t>
            </a:r>
            <a:r>
              <a:rPr lang="fa-IR" sz="2800" dirty="0">
                <a:solidFill>
                  <a:srgbClr val="C00000"/>
                </a:solidFill>
              </a:rPr>
              <a:t>آزمایشات قطعی کننده ی حمایتی وجود کلستریدیوم تتانی</a:t>
            </a:r>
            <a:r>
              <a:rPr lang="fa-IR" sz="2800" dirty="0"/>
              <a:t>) تشخیص داده می شود. </a:t>
            </a:r>
            <a:r>
              <a:rPr lang="fa-IR" sz="2800" dirty="0" smtClean="0"/>
              <a:t/>
            </a:r>
            <a:br>
              <a:rPr lang="fa-IR" sz="2800" dirty="0" smtClean="0"/>
            </a:br>
            <a:r>
              <a:rPr lang="fa-IR" sz="1400" b="1" dirty="0"/>
              <a:t/>
            </a:r>
            <a:br>
              <a:rPr lang="fa-IR" sz="1400" b="1" dirty="0"/>
            </a:br>
            <a:r>
              <a:rPr lang="fa-IR" sz="2800" dirty="0" smtClean="0"/>
              <a:t>تعریف </a:t>
            </a:r>
            <a:r>
              <a:rPr lang="fa-IR" sz="2800" dirty="0" smtClean="0">
                <a:solidFill>
                  <a:srgbClr val="C00000"/>
                </a:solidFill>
              </a:rPr>
              <a:t>کزازا</a:t>
            </a:r>
            <a:r>
              <a:rPr lang="fa-IR" sz="2800" dirty="0" smtClean="0"/>
              <a:t>ز نظر </a:t>
            </a:r>
            <a:r>
              <a:rPr lang="en-US" sz="2800" dirty="0" smtClean="0"/>
              <a:t>CDC</a:t>
            </a:r>
            <a:r>
              <a:rPr lang="fa-IR" sz="2800" dirty="0" smtClean="0">
                <a:solidFill>
                  <a:srgbClr val="C00000"/>
                </a:solidFill>
              </a:rPr>
              <a:t> </a:t>
            </a:r>
            <a:r>
              <a:rPr lang="fa-IR" sz="2800" dirty="0" smtClean="0"/>
              <a:t>: </a:t>
            </a:r>
            <a:r>
              <a:rPr lang="fa-IR" sz="2800" dirty="0" smtClean="0">
                <a:solidFill>
                  <a:srgbClr val="C00000"/>
                </a:solidFill>
              </a:rPr>
              <a:t>شروع </a:t>
            </a:r>
            <a:r>
              <a:rPr lang="fa-IR" sz="2800" dirty="0">
                <a:solidFill>
                  <a:srgbClr val="C00000"/>
                </a:solidFill>
              </a:rPr>
              <a:t>حاد هیپرتونی یا انقباضات عضلانی دردناک ( معمولاً عضلات فک و گردن) و اسپاسم های عضلانی جنرالیزه بدون</a:t>
            </a:r>
            <a:r>
              <a:rPr lang="fa-IR" sz="2800" dirty="0"/>
              <a:t> </a:t>
            </a:r>
            <a:r>
              <a:rPr lang="fa-IR" sz="2800" dirty="0">
                <a:solidFill>
                  <a:srgbClr val="C00000"/>
                </a:solidFill>
              </a:rPr>
              <a:t>وجود سایر علل واضح  </a:t>
            </a:r>
            <a:r>
              <a:rPr lang="fa-IR" sz="2800" dirty="0" smtClean="0"/>
              <a:t>طبی</a:t>
            </a:r>
            <a:endParaRPr lang="fa-IR" sz="2800" dirty="0"/>
          </a:p>
        </p:txBody>
      </p:sp>
    </p:spTree>
    <p:extLst>
      <p:ext uri="{BB962C8B-B14F-4D97-AF65-F5344CB8AC3E}">
        <p14:creationId xmlns:p14="http://schemas.microsoft.com/office/powerpoint/2010/main" val="24039374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5616624"/>
          </a:xfrm>
        </p:spPr>
        <p:txBody>
          <a:bodyPr>
            <a:normAutofit/>
          </a:bodyPr>
          <a:lstStyle/>
          <a:p>
            <a:pPr algn="r" rtl="1"/>
            <a:r>
              <a:rPr lang="fa-IR" sz="4000" dirty="0">
                <a:solidFill>
                  <a:srgbClr val="002060"/>
                </a:solidFill>
              </a:rPr>
              <a:t>اتیولوژی کزاز</a:t>
            </a:r>
            <a:r>
              <a:rPr lang="en-US" sz="1800" b="1" dirty="0"/>
              <a:t/>
            </a:r>
            <a:br>
              <a:rPr lang="en-US" sz="1800" b="1" dirty="0"/>
            </a:br>
            <a:r>
              <a:rPr lang="fa-IR" sz="3200" dirty="0"/>
              <a:t>کلستریدیوم تتانی یک </a:t>
            </a:r>
            <a:r>
              <a:rPr lang="fa-IR" sz="3200" dirty="0">
                <a:solidFill>
                  <a:srgbClr val="C00000"/>
                </a:solidFill>
              </a:rPr>
              <a:t>باسیل بی هوازی، گرم مثبت و تولید کننده ی اسپور </a:t>
            </a:r>
            <a:r>
              <a:rPr lang="fa-IR" sz="3200" dirty="0"/>
              <a:t>است که </a:t>
            </a:r>
            <a:r>
              <a:rPr lang="fa-IR" sz="3200" dirty="0">
                <a:solidFill>
                  <a:srgbClr val="C00000"/>
                </a:solidFill>
              </a:rPr>
              <a:t>اسپورهای</a:t>
            </a:r>
            <a:r>
              <a:rPr lang="fa-IR" sz="3200" dirty="0"/>
              <a:t> آن </a:t>
            </a:r>
            <a:r>
              <a:rPr lang="fa-IR" sz="3200" dirty="0">
                <a:solidFill>
                  <a:srgbClr val="C00000"/>
                </a:solidFill>
              </a:rPr>
              <a:t>بسیار مقاومند </a:t>
            </a:r>
            <a:r>
              <a:rPr lang="fa-IR" sz="3200" dirty="0"/>
              <a:t>و می توانند </a:t>
            </a:r>
            <a:r>
              <a:rPr lang="fa-IR" sz="3200" dirty="0">
                <a:solidFill>
                  <a:srgbClr val="C00000"/>
                </a:solidFill>
              </a:rPr>
              <a:t>به آسانی </a:t>
            </a:r>
            <a:r>
              <a:rPr lang="fa-IR" sz="3200" dirty="0"/>
              <a:t>در </a:t>
            </a:r>
            <a:r>
              <a:rPr lang="fa-IR" sz="3200" dirty="0">
                <a:solidFill>
                  <a:srgbClr val="C00000"/>
                </a:solidFill>
              </a:rPr>
              <a:t>محیط زنده </a:t>
            </a:r>
            <a:r>
              <a:rPr lang="fa-IR" sz="3200" dirty="0"/>
              <a:t>باقی بمانند. </a:t>
            </a:r>
            <a:br>
              <a:rPr lang="fa-IR" sz="3200" dirty="0"/>
            </a:br>
            <a:r>
              <a:rPr lang="fa-IR" sz="3200" dirty="0"/>
              <a:t>این اسپور ها به </a:t>
            </a:r>
            <a:r>
              <a:rPr lang="fa-IR" sz="3200" dirty="0">
                <a:solidFill>
                  <a:srgbClr val="C00000"/>
                </a:solidFill>
              </a:rPr>
              <a:t>جوشاندن و بسیاری از مواد پاک کننده مقاومند</a:t>
            </a:r>
            <a:r>
              <a:rPr lang="fa-IR" sz="3200" dirty="0"/>
              <a:t>. </a:t>
            </a:r>
            <a:br>
              <a:rPr lang="fa-IR" sz="3200" dirty="0"/>
            </a:br>
            <a:r>
              <a:rPr lang="fa-IR" sz="3200" dirty="0"/>
              <a:t>اسپورهای کلستریدیوم تتانی و باسیل کلستریدیوم تتانی در </a:t>
            </a:r>
            <a:r>
              <a:rPr lang="fa-IR" sz="3200" dirty="0">
                <a:solidFill>
                  <a:srgbClr val="C00000"/>
                </a:solidFill>
              </a:rPr>
              <a:t>سیستم های روده ای بسیاری از پستانداران زنده </a:t>
            </a:r>
            <a:r>
              <a:rPr lang="fa-IR" sz="3200" dirty="0"/>
              <a:t>می مانند بنابراین </a:t>
            </a:r>
            <a:r>
              <a:rPr lang="fa-IR" sz="3200" dirty="0">
                <a:solidFill>
                  <a:srgbClr val="C00000"/>
                </a:solidFill>
              </a:rPr>
              <a:t>حاملین مدفوعی این ارگانیسم </a:t>
            </a:r>
            <a:r>
              <a:rPr lang="fa-IR" sz="3200" dirty="0"/>
              <a:t>رایج هستند.</a:t>
            </a:r>
          </a:p>
        </p:txBody>
      </p:sp>
    </p:spTree>
    <p:extLst>
      <p:ext uri="{BB962C8B-B14F-4D97-AF65-F5344CB8AC3E}">
        <p14:creationId xmlns:p14="http://schemas.microsoft.com/office/powerpoint/2010/main" val="1486009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66730"/>
          </a:xfrm>
        </p:spPr>
        <p:txBody>
          <a:bodyPr>
            <a:normAutofit/>
          </a:bodyPr>
          <a:lstStyle/>
          <a:p>
            <a:pPr algn="r" rtl="1"/>
            <a:r>
              <a:rPr lang="fa-IR" sz="1800" b="1" dirty="0" smtClean="0">
                <a:solidFill>
                  <a:srgbClr val="C00000"/>
                </a:solidFill>
              </a:rPr>
              <a:t/>
            </a:r>
            <a:br>
              <a:rPr lang="fa-IR" sz="1800" b="1" dirty="0" smtClean="0">
                <a:solidFill>
                  <a:srgbClr val="C00000"/>
                </a:solidFill>
              </a:rPr>
            </a:br>
            <a:r>
              <a:rPr lang="fa-IR" sz="3100" dirty="0" smtClean="0"/>
              <a:t/>
            </a:r>
            <a:br>
              <a:rPr lang="fa-IR" sz="3100" dirty="0" smtClean="0"/>
            </a:br>
            <a:r>
              <a:rPr lang="fa-IR" sz="3100" dirty="0" smtClean="0"/>
              <a:t>در </a:t>
            </a:r>
            <a:r>
              <a:rPr lang="fa-IR" sz="3100" dirty="0"/>
              <a:t>یک </a:t>
            </a:r>
            <a:r>
              <a:rPr lang="fa-IR" sz="3100" dirty="0">
                <a:solidFill>
                  <a:srgbClr val="C00000"/>
                </a:solidFill>
              </a:rPr>
              <a:t>محیط بی هوازی </a:t>
            </a:r>
            <a:r>
              <a:rPr lang="fa-IR" sz="3100" dirty="0"/>
              <a:t>مناسب، </a:t>
            </a:r>
            <a:r>
              <a:rPr lang="fa-IR" sz="3100" dirty="0">
                <a:solidFill>
                  <a:srgbClr val="C00000"/>
                </a:solidFill>
              </a:rPr>
              <a:t>ارگانیسم ها رشد </a:t>
            </a:r>
            <a:r>
              <a:rPr lang="fa-IR" sz="3100" dirty="0" smtClean="0"/>
              <a:t>و تکثیر </a:t>
            </a:r>
            <a:r>
              <a:rPr lang="fa-IR" sz="3100" dirty="0"/>
              <a:t>می </a:t>
            </a:r>
            <a:r>
              <a:rPr lang="fa-IR" sz="3100" dirty="0" smtClean="0"/>
              <a:t>یابند </a:t>
            </a:r>
            <a:r>
              <a:rPr lang="fa-IR" sz="3100" dirty="0"/>
              <a:t>و </a:t>
            </a:r>
            <a:r>
              <a:rPr lang="fa-IR" sz="3100" dirty="0">
                <a:solidFill>
                  <a:srgbClr val="C00000"/>
                </a:solidFill>
              </a:rPr>
              <a:t>سم کزاز را آزاد </a:t>
            </a:r>
            <a:r>
              <a:rPr lang="fa-IR" sz="3100" dirty="0"/>
              <a:t>می کنند( یک اگزوتوکسین که وارد </a:t>
            </a:r>
            <a:r>
              <a:rPr lang="fa-IR" sz="3100" dirty="0">
                <a:solidFill>
                  <a:srgbClr val="C00000"/>
                </a:solidFill>
              </a:rPr>
              <a:t>سیستم عصبی </a:t>
            </a:r>
            <a:r>
              <a:rPr lang="fa-IR" sz="3100" dirty="0"/>
              <a:t>می شود و موجب بیماری می شود) . </a:t>
            </a:r>
            <a:r>
              <a:rPr lang="fa-IR" sz="1600" b="1" dirty="0" smtClean="0"/>
              <a:t/>
            </a:r>
            <a:br>
              <a:rPr lang="fa-IR" sz="1600" b="1" dirty="0" smtClean="0"/>
            </a:br>
            <a:r>
              <a:rPr lang="fa-IR" sz="3100" dirty="0" smtClean="0"/>
              <a:t>غلظت </a:t>
            </a:r>
            <a:r>
              <a:rPr lang="fa-IR" sz="3100" dirty="0"/>
              <a:t>های بسیار پایین از این سم بسیار قوی می تواند منجر به کزاز شود. </a:t>
            </a:r>
            <a:r>
              <a:rPr lang="fa-IR" sz="3100" dirty="0" smtClean="0"/>
              <a:t/>
            </a:r>
            <a:br>
              <a:rPr lang="fa-IR" sz="3100" dirty="0" smtClean="0"/>
            </a:br>
            <a:r>
              <a:rPr lang="fa-IR" sz="3100" dirty="0" smtClean="0"/>
              <a:t>در </a:t>
            </a:r>
            <a:r>
              <a:rPr lang="fa-IR" sz="3100" dirty="0"/>
              <a:t>تقریباً 20% موارد کزاز، </a:t>
            </a:r>
            <a:r>
              <a:rPr lang="fa-IR" sz="3100" dirty="0">
                <a:solidFill>
                  <a:srgbClr val="C00000"/>
                </a:solidFill>
              </a:rPr>
              <a:t>هیچ زخم سوراخ شونده ای به عنوان محل ورود یافت نمی شود. </a:t>
            </a:r>
            <a:r>
              <a:rPr lang="fa-IR" sz="3100" dirty="0" smtClean="0">
                <a:solidFill>
                  <a:srgbClr val="C00000"/>
                </a:solidFill>
              </a:rPr>
              <a:t/>
            </a:r>
            <a:br>
              <a:rPr lang="fa-IR" sz="3100" dirty="0" smtClean="0">
                <a:solidFill>
                  <a:srgbClr val="C00000"/>
                </a:solidFill>
              </a:rPr>
            </a:br>
            <a:r>
              <a:rPr lang="fa-IR" sz="1600" b="1" dirty="0" smtClean="0">
                <a:solidFill>
                  <a:srgbClr val="C00000"/>
                </a:solidFill>
              </a:rPr>
              <a:t/>
            </a:r>
            <a:br>
              <a:rPr lang="fa-IR" sz="1600" b="1" dirty="0" smtClean="0">
                <a:solidFill>
                  <a:srgbClr val="C00000"/>
                </a:solidFill>
              </a:rPr>
            </a:br>
            <a:r>
              <a:rPr lang="fa-IR" sz="2800" dirty="0">
                <a:solidFill>
                  <a:srgbClr val="C00000"/>
                </a:solidFill>
              </a:rPr>
              <a:t>خراشیدگی های سطحی اندامها رایج ترین محل های عفونت در بزرگسالان </a:t>
            </a:r>
            <a:r>
              <a:rPr lang="fa-IR" sz="2800" dirty="0"/>
              <a:t>می باشند.</a:t>
            </a:r>
            <a:r>
              <a:rPr lang="fa-IR" sz="2800" b="1" dirty="0"/>
              <a:t/>
            </a:r>
            <a:br>
              <a:rPr lang="fa-IR" sz="2800" b="1" dirty="0"/>
            </a:br>
            <a:r>
              <a:rPr lang="fa-IR" sz="2800" b="1" dirty="0"/>
              <a:t> </a:t>
            </a:r>
            <a:r>
              <a:rPr lang="fa-IR" sz="2800" dirty="0">
                <a:latin typeface="Times New Roman" panose="02020603050405020304" pitchFamily="18" charset="0"/>
                <a:cs typeface="Times New Roman" panose="02020603050405020304" pitchFamily="18" charset="0"/>
              </a:rPr>
              <a:t>عفونت های عمقی تر( </a:t>
            </a:r>
            <a:r>
              <a:rPr lang="fa-IR" sz="2800" dirty="0">
                <a:solidFill>
                  <a:srgbClr val="C00000"/>
                </a:solidFill>
                <a:latin typeface="Times New Roman" panose="02020603050405020304" pitchFamily="18" charset="0"/>
                <a:cs typeface="Times New Roman" panose="02020603050405020304" pitchFamily="18" charset="0"/>
              </a:rPr>
              <a:t>عفونت های مرتبط با شکستگی باز، سقط یا تزریق دارو</a:t>
            </a:r>
            <a:r>
              <a:rPr lang="fa-IR" sz="2800" dirty="0">
                <a:latin typeface="Times New Roman" panose="02020603050405020304" pitchFamily="18" charset="0"/>
                <a:cs typeface="Times New Roman" panose="02020603050405020304" pitchFamily="18" charset="0"/>
              </a:rPr>
              <a:t>) با </a:t>
            </a:r>
            <a:r>
              <a:rPr lang="fa-IR" sz="2800" dirty="0">
                <a:solidFill>
                  <a:srgbClr val="C00000"/>
                </a:solidFill>
                <a:latin typeface="Times New Roman" panose="02020603050405020304" pitchFamily="18" charset="0"/>
                <a:cs typeface="Times New Roman" panose="02020603050405020304" pitchFamily="18" charset="0"/>
              </a:rPr>
              <a:t>بیماری شدید تر </a:t>
            </a:r>
            <a:r>
              <a:rPr lang="fa-IR" sz="2800" dirty="0">
                <a:latin typeface="Times New Roman" panose="02020603050405020304" pitchFamily="18" charset="0"/>
                <a:cs typeface="Times New Roman" panose="02020603050405020304" pitchFamily="18" charset="0"/>
              </a:rPr>
              <a:t>و نتایج بدتری همراه هستند.</a:t>
            </a:r>
            <a:endParaRPr lang="en-US" sz="2800"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6408712"/>
          </a:xfrm>
        </p:spPr>
        <p:txBody>
          <a:bodyPr>
            <a:normAutofit/>
          </a:bodyPr>
          <a:lstStyle/>
          <a:p>
            <a:pPr algn="r" rtl="1"/>
            <a:r>
              <a:rPr lang="fa-IR" sz="3100" dirty="0" smtClean="0">
                <a:solidFill>
                  <a:srgbClr val="C00000"/>
                </a:solidFill>
              </a:rPr>
              <a:t/>
            </a:r>
            <a:br>
              <a:rPr lang="fa-IR" sz="3100" dirty="0" smtClean="0">
                <a:solidFill>
                  <a:srgbClr val="C00000"/>
                </a:solidFill>
              </a:rPr>
            </a:br>
            <a:r>
              <a:rPr lang="fa-IR" sz="2700" dirty="0" smtClean="0">
                <a:solidFill>
                  <a:srgbClr val="C00000"/>
                </a:solidFill>
                <a:latin typeface="Times New Roman" panose="02020603050405020304" pitchFamily="18" charset="0"/>
                <a:cs typeface="Times New Roman" panose="02020603050405020304" pitchFamily="18" charset="0"/>
              </a:rPr>
              <a:t/>
            </a:r>
            <a:br>
              <a:rPr lang="fa-IR" sz="2700" dirty="0" smtClean="0">
                <a:solidFill>
                  <a:srgbClr val="C00000"/>
                </a:solidFill>
                <a:latin typeface="Times New Roman" panose="02020603050405020304" pitchFamily="18" charset="0"/>
                <a:cs typeface="Times New Roman" panose="02020603050405020304" pitchFamily="18" charset="0"/>
              </a:rPr>
            </a:br>
            <a:r>
              <a:rPr lang="fa-IR" sz="3600" dirty="0" smtClean="0">
                <a:solidFill>
                  <a:srgbClr val="002060"/>
                </a:solidFill>
                <a:latin typeface="Times New Roman" panose="02020603050405020304" pitchFamily="18" charset="0"/>
                <a:cs typeface="Times New Roman" panose="02020603050405020304" pitchFamily="18" charset="0"/>
              </a:rPr>
              <a:t>اپیدمیولوژی کزاز</a:t>
            </a:r>
            <a:r>
              <a:rPr lang="en-US" sz="2700" dirty="0">
                <a:latin typeface="Times New Roman" panose="02020603050405020304" pitchFamily="18" charset="0"/>
                <a:cs typeface="Times New Roman" panose="02020603050405020304" pitchFamily="18" charset="0"/>
              </a:rPr>
              <a:t/>
            </a:r>
            <a:br>
              <a:rPr lang="en-US" sz="2700" dirty="0">
                <a:latin typeface="Times New Roman" panose="02020603050405020304" pitchFamily="18" charset="0"/>
                <a:cs typeface="Times New Roman" panose="02020603050405020304" pitchFamily="18" charset="0"/>
              </a:rPr>
            </a:br>
            <a:r>
              <a:rPr lang="fa-IR" sz="2700" dirty="0" smtClean="0">
                <a:latin typeface="Times New Roman" panose="02020603050405020304" pitchFamily="18" charset="0"/>
                <a:cs typeface="Times New Roman" panose="02020603050405020304" pitchFamily="18" charset="0"/>
              </a:rPr>
              <a:t/>
            </a:r>
            <a:br>
              <a:rPr lang="fa-IR" sz="2700" dirty="0" smtClean="0">
                <a:latin typeface="Times New Roman" panose="02020603050405020304" pitchFamily="18" charset="0"/>
                <a:cs typeface="Times New Roman" panose="02020603050405020304" pitchFamily="18" charset="0"/>
              </a:rPr>
            </a:br>
            <a:r>
              <a:rPr lang="fa-IR" sz="2700" dirty="0" smtClean="0">
                <a:latin typeface="Times New Roman" panose="02020603050405020304" pitchFamily="18" charset="0"/>
                <a:cs typeface="Times New Roman" panose="02020603050405020304" pitchFamily="18" charset="0"/>
              </a:rPr>
              <a:t> به دلیل بهبود پوشش </a:t>
            </a:r>
            <a:r>
              <a:rPr lang="fa-IR" sz="2700" dirty="0">
                <a:latin typeface="Times New Roman" panose="02020603050405020304" pitchFamily="18" charset="0"/>
                <a:cs typeface="Times New Roman" panose="02020603050405020304" pitchFamily="18" charset="0"/>
              </a:rPr>
              <a:t>واکسیناسیون </a:t>
            </a:r>
            <a:r>
              <a:rPr lang="fa-IR" sz="2700" dirty="0" smtClean="0">
                <a:latin typeface="Times New Roman" panose="02020603050405020304" pitchFamily="18" charset="0"/>
                <a:cs typeface="Times New Roman" panose="02020603050405020304" pitchFamily="18" charset="0"/>
              </a:rPr>
              <a:t>کزاز، </a:t>
            </a:r>
            <a:r>
              <a:rPr lang="fa-IR" sz="2700" dirty="0">
                <a:latin typeface="Times New Roman" panose="02020603050405020304" pitchFamily="18" charset="0"/>
                <a:cs typeface="Times New Roman" panose="02020603050405020304" pitchFamily="18" charset="0"/>
              </a:rPr>
              <a:t>تعداد موارد بیماری به ویژه در میان کودکان و نوزادان </a:t>
            </a:r>
            <a:r>
              <a:rPr lang="fa-IR" sz="2700" dirty="0" smtClean="0">
                <a:latin typeface="Times New Roman" panose="02020603050405020304" pitchFamily="18" charset="0"/>
                <a:cs typeface="Times New Roman" panose="02020603050405020304" pitchFamily="18" charset="0"/>
              </a:rPr>
              <a:t>کاهش یافته است</a:t>
            </a:r>
            <a:r>
              <a:rPr lang="fa-IR" sz="2700" dirty="0">
                <a:latin typeface="Times New Roman" panose="02020603050405020304" pitchFamily="18" charset="0"/>
                <a:cs typeface="Times New Roman" panose="02020603050405020304" pitchFamily="18" charset="0"/>
              </a:rPr>
              <a:t>. </a:t>
            </a:r>
            <a:r>
              <a:rPr lang="fa-IR" sz="2700" dirty="0" smtClean="0">
                <a:latin typeface="Times New Roman" panose="02020603050405020304" pitchFamily="18" charset="0"/>
                <a:cs typeface="Times New Roman" panose="02020603050405020304" pitchFamily="18" charset="0"/>
              </a:rPr>
              <a:t/>
            </a:r>
            <a:br>
              <a:rPr lang="fa-IR" sz="2700" dirty="0" smtClean="0">
                <a:latin typeface="Times New Roman" panose="02020603050405020304" pitchFamily="18" charset="0"/>
                <a:cs typeface="Times New Roman" panose="02020603050405020304" pitchFamily="18" charset="0"/>
              </a:rPr>
            </a:br>
            <a:r>
              <a:rPr lang="fa-IR" sz="2700" dirty="0">
                <a:latin typeface="Times New Roman" panose="02020603050405020304" pitchFamily="18" charset="0"/>
              </a:rPr>
              <a:t/>
            </a:r>
            <a:br>
              <a:rPr lang="fa-IR" sz="2700" dirty="0">
                <a:latin typeface="Times New Roman" panose="02020603050405020304" pitchFamily="18" charset="0"/>
              </a:rPr>
            </a:br>
            <a:r>
              <a:rPr lang="fa-IR" sz="2700" dirty="0" smtClean="0">
                <a:solidFill>
                  <a:srgbClr val="C00000"/>
                </a:solidFill>
                <a:latin typeface="Times New Roman" panose="02020603050405020304" pitchFamily="18" charset="0"/>
              </a:rPr>
              <a:t>افراد در </a:t>
            </a:r>
            <a:r>
              <a:rPr lang="fa-IR" sz="2700" dirty="0">
                <a:solidFill>
                  <a:srgbClr val="C00000"/>
                </a:solidFill>
                <a:latin typeface="Times New Roman" panose="02020603050405020304" pitchFamily="18" charset="0"/>
              </a:rPr>
              <a:t>معرض خطر</a:t>
            </a:r>
            <a:r>
              <a:rPr lang="fa-IR" sz="2700" dirty="0" smtClean="0">
                <a:latin typeface="Times New Roman" panose="02020603050405020304" pitchFamily="18" charset="0"/>
                <a:cs typeface="Times New Roman" panose="02020603050405020304" pitchFamily="18" charset="0"/>
              </a:rPr>
              <a:t/>
            </a:r>
            <a:br>
              <a:rPr lang="fa-IR" sz="2700" dirty="0" smtClean="0">
                <a:latin typeface="Times New Roman" panose="02020603050405020304" pitchFamily="18" charset="0"/>
                <a:cs typeface="Times New Roman" panose="02020603050405020304" pitchFamily="18" charset="0"/>
              </a:rPr>
            </a:br>
            <a:r>
              <a:rPr lang="fa-IR" sz="2700" dirty="0" smtClean="0">
                <a:latin typeface="Times New Roman" panose="02020603050405020304" pitchFamily="18" charset="0"/>
                <a:cs typeface="Times New Roman" panose="02020603050405020304" pitchFamily="18" charset="0"/>
              </a:rPr>
              <a:t> </a:t>
            </a:r>
            <a:r>
              <a:rPr lang="fa-IR" sz="2700" dirty="0">
                <a:solidFill>
                  <a:srgbClr val="C00000"/>
                </a:solidFill>
                <a:latin typeface="Times New Roman" panose="02020603050405020304" pitchFamily="18" charset="0"/>
                <a:cs typeface="Times New Roman" panose="02020603050405020304" pitchFamily="18" charset="0"/>
              </a:rPr>
              <a:t>افراد بالای 60 سال </a:t>
            </a:r>
            <a:r>
              <a:rPr lang="fa-IR" sz="2700" dirty="0" smtClean="0">
                <a:solidFill>
                  <a:srgbClr val="C00000"/>
                </a:solidFill>
                <a:latin typeface="Times New Roman" panose="02020603050405020304" pitchFamily="18" charset="0"/>
                <a:cs typeface="Times New Roman" panose="02020603050405020304" pitchFamily="18" charset="0"/>
              </a:rPr>
              <a:t>(</a:t>
            </a:r>
            <a:r>
              <a:rPr lang="fa-IR" sz="2700" dirty="0" smtClean="0">
                <a:latin typeface="Times New Roman" panose="02020603050405020304" pitchFamily="18" charset="0"/>
                <a:cs typeface="Times New Roman" panose="02020603050405020304" pitchFamily="18" charset="0"/>
              </a:rPr>
              <a:t>سطح </a:t>
            </a:r>
            <a:r>
              <a:rPr lang="fa-IR" sz="2700" dirty="0">
                <a:latin typeface="Times New Roman" panose="02020603050405020304" pitchFamily="18" charset="0"/>
                <a:cs typeface="Times New Roman" panose="02020603050405020304" pitchFamily="18" charset="0"/>
              </a:rPr>
              <a:t>آنتی بادی در آن ها به مرور زمان کاهش می </a:t>
            </a:r>
            <a:r>
              <a:rPr lang="fa-IR" sz="2700" dirty="0" smtClean="0">
                <a:latin typeface="Times New Roman" panose="02020603050405020304" pitchFamily="18" charset="0"/>
                <a:cs typeface="Times New Roman" panose="02020603050405020304" pitchFamily="18" charset="0"/>
              </a:rPr>
              <a:t>یابد).</a:t>
            </a:r>
            <a:br>
              <a:rPr lang="fa-IR" sz="2700" dirty="0" smtClean="0">
                <a:latin typeface="Times New Roman" panose="02020603050405020304" pitchFamily="18" charset="0"/>
                <a:cs typeface="Times New Roman" panose="02020603050405020304" pitchFamily="18" charset="0"/>
              </a:rPr>
            </a:br>
            <a:r>
              <a:rPr lang="fa-IR" sz="2700" dirty="0" smtClean="0">
                <a:latin typeface="Times New Roman" panose="02020603050405020304" pitchFamily="18" charset="0"/>
                <a:cs typeface="Times New Roman" panose="02020603050405020304" pitchFamily="18" charset="0"/>
              </a:rPr>
              <a:t> </a:t>
            </a:r>
            <a:r>
              <a:rPr lang="fa-IR" sz="2700" dirty="0">
                <a:solidFill>
                  <a:srgbClr val="C00000"/>
                </a:solidFill>
                <a:latin typeface="Times New Roman" panose="02020603050405020304" pitchFamily="18" charset="0"/>
                <a:cs typeface="Times New Roman" panose="02020603050405020304" pitchFamily="18" charset="0"/>
              </a:rPr>
              <a:t>معتادین تزریقی </a:t>
            </a:r>
            <a:r>
              <a:rPr lang="fa-IR" sz="2700" dirty="0">
                <a:latin typeface="Times New Roman" panose="02020603050405020304" pitchFamily="18" charset="0"/>
                <a:cs typeface="Times New Roman" panose="02020603050405020304" pitchFamily="18" charset="0"/>
              </a:rPr>
              <a:t>به ویژه آنهایی که </a:t>
            </a:r>
            <a:r>
              <a:rPr lang="fa-IR" sz="2700" dirty="0" smtClean="0">
                <a:latin typeface="Times New Roman" panose="02020603050405020304" pitchFamily="18" charset="0"/>
                <a:cs typeface="Times New Roman" panose="02020603050405020304" pitchFamily="18" charset="0"/>
              </a:rPr>
              <a:t>به </a:t>
            </a:r>
            <a:r>
              <a:rPr lang="fa-IR" sz="2700" dirty="0">
                <a:latin typeface="Times New Roman" panose="02020603050405020304" pitchFamily="18" charset="0"/>
                <a:cs typeface="Times New Roman" panose="02020603050405020304" pitchFamily="18" charset="0"/>
              </a:rPr>
              <a:t>صورت زیر جلدی تزریق می </a:t>
            </a:r>
            <a:r>
              <a:rPr lang="fa-IR" sz="2700" dirty="0" smtClean="0">
                <a:latin typeface="Times New Roman" panose="02020603050405020304" pitchFamily="18" charset="0"/>
                <a:cs typeface="Times New Roman" panose="02020603050405020304" pitchFamily="18" charset="0"/>
              </a:rPr>
              <a:t>کنند (علت </a:t>
            </a:r>
            <a:r>
              <a:rPr lang="fa-IR" sz="2700" dirty="0">
                <a:latin typeface="Times New Roman" panose="02020603050405020304" pitchFamily="18" charset="0"/>
                <a:cs typeface="Times New Roman" panose="02020603050405020304" pitchFamily="18" charset="0"/>
              </a:rPr>
              <a:t>آن </a:t>
            </a:r>
            <a:r>
              <a:rPr lang="fa-IR" sz="2700" dirty="0">
                <a:solidFill>
                  <a:srgbClr val="C00000"/>
                </a:solidFill>
                <a:latin typeface="Times New Roman" panose="02020603050405020304" pitchFamily="18" charset="0"/>
                <a:cs typeface="Times New Roman" panose="02020603050405020304" pitchFamily="18" charset="0"/>
              </a:rPr>
              <a:t>ترکیبی از آلودگی هروئین و واکسیناسیون ناکامل</a:t>
            </a:r>
            <a:r>
              <a:rPr lang="fa-IR" sz="2700" dirty="0">
                <a:latin typeface="Times New Roman" panose="02020603050405020304" pitchFamily="18" charset="0"/>
                <a:cs typeface="Times New Roman" panose="02020603050405020304" pitchFamily="18" charset="0"/>
              </a:rPr>
              <a:t> </a:t>
            </a:r>
            <a:r>
              <a:rPr lang="fa-IR" sz="2700" dirty="0" smtClean="0">
                <a:latin typeface="Times New Roman" panose="02020603050405020304" pitchFamily="18" charset="0"/>
                <a:cs typeface="Times New Roman" panose="02020603050405020304" pitchFamily="18" charset="0"/>
              </a:rPr>
              <a:t>باشد). </a:t>
            </a:r>
            <a:r>
              <a:rPr lang="fa-IR" sz="1600" b="1" dirty="0" smtClean="0"/>
              <a:t/>
            </a:r>
            <a:br>
              <a:rPr lang="fa-IR" sz="1600" b="1" dirty="0" smtClean="0"/>
            </a:br>
            <a:r>
              <a:rPr lang="en-US" sz="1600" dirty="0"/>
              <a:t/>
            </a:r>
            <a:br>
              <a:rPr lang="en-US" sz="1600" dirty="0"/>
            </a:br>
            <a:r>
              <a:rPr lang="en-US" sz="1600" dirty="0"/>
              <a:t/>
            </a:r>
            <a:br>
              <a:rPr lang="en-US" sz="1600" dirty="0"/>
            </a:b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706"/>
          </a:xfrm>
        </p:spPr>
        <p:txBody>
          <a:bodyPr>
            <a:normAutofit fontScale="90000"/>
          </a:bodyPr>
          <a:lstStyle/>
          <a:p>
            <a:pPr algn="r" rtl="1"/>
            <a:r>
              <a:rPr lang="fa-IR" sz="3600" b="1" dirty="0">
                <a:solidFill>
                  <a:srgbClr val="002060"/>
                </a:solidFill>
              </a:rPr>
              <a:t>بیماریزایی</a:t>
            </a:r>
            <a:r>
              <a:rPr lang="fa-IR" sz="3600" b="1" dirty="0">
                <a:solidFill>
                  <a:srgbClr val="C00000"/>
                </a:solidFill>
              </a:rPr>
              <a:t/>
            </a:r>
            <a:br>
              <a:rPr lang="fa-IR" sz="3600" b="1" dirty="0">
                <a:solidFill>
                  <a:srgbClr val="C00000"/>
                </a:solidFill>
              </a:rPr>
            </a:br>
            <a:r>
              <a:rPr lang="en-US" sz="3200" dirty="0"/>
              <a:t/>
            </a:r>
            <a:br>
              <a:rPr lang="en-US" sz="3200" dirty="0"/>
            </a:br>
            <a:r>
              <a:rPr lang="fa-IR" sz="3200" dirty="0"/>
              <a:t>کلستریدیوم تتانی </a:t>
            </a:r>
            <a:r>
              <a:rPr lang="fa-IR" sz="3200" dirty="0">
                <a:solidFill>
                  <a:srgbClr val="C00000"/>
                </a:solidFill>
              </a:rPr>
              <a:t>دو اگزوتوکسین </a:t>
            </a:r>
            <a:r>
              <a:rPr lang="fa-IR" sz="3200" dirty="0"/>
              <a:t>تولید می کند: </a:t>
            </a:r>
            <a:r>
              <a:rPr lang="fa-IR" sz="3200" dirty="0" smtClean="0"/>
              <a:t/>
            </a:r>
            <a:br>
              <a:rPr lang="fa-IR" sz="3200" dirty="0" smtClean="0"/>
            </a:br>
            <a:r>
              <a:rPr lang="fa-IR" sz="3200" dirty="0" smtClean="0">
                <a:solidFill>
                  <a:srgbClr val="C00000"/>
                </a:solidFill>
              </a:rPr>
              <a:t>تتانولیزین </a:t>
            </a:r>
            <a:r>
              <a:rPr lang="fa-IR" sz="3200" dirty="0"/>
              <a:t>و</a:t>
            </a:r>
            <a:r>
              <a:rPr lang="fa-IR" sz="3200" dirty="0">
                <a:solidFill>
                  <a:srgbClr val="C00000"/>
                </a:solidFill>
              </a:rPr>
              <a:t> تتانواسپاسمین</a:t>
            </a:r>
            <a:r>
              <a:rPr lang="fa-IR" sz="3200" dirty="0"/>
              <a:t>.</a:t>
            </a:r>
            <a:br>
              <a:rPr lang="fa-IR" sz="3200" dirty="0"/>
            </a:br>
            <a:r>
              <a:rPr lang="fa-IR" sz="3200" dirty="0"/>
              <a:t> تتانولیزین هیچ نقشی در بیماریزایی ایفا نمی کند. اما </a:t>
            </a:r>
            <a:r>
              <a:rPr lang="fa-IR" sz="3200" dirty="0" smtClean="0">
                <a:solidFill>
                  <a:srgbClr val="C00000"/>
                </a:solidFill>
              </a:rPr>
              <a:t>تتانواسپاسمین</a:t>
            </a:r>
            <a:br>
              <a:rPr lang="fa-IR" sz="3200" dirty="0" smtClean="0">
                <a:solidFill>
                  <a:srgbClr val="C00000"/>
                </a:solidFill>
              </a:rPr>
            </a:br>
            <a:r>
              <a:rPr lang="fa-IR" sz="3200" dirty="0" smtClean="0"/>
              <a:t>( </a:t>
            </a:r>
            <a:r>
              <a:rPr lang="fa-IR" sz="3200" dirty="0">
                <a:solidFill>
                  <a:srgbClr val="C00000"/>
                </a:solidFill>
              </a:rPr>
              <a:t>سم کزاز</a:t>
            </a:r>
            <a:r>
              <a:rPr lang="fa-IR" sz="3200" dirty="0"/>
              <a:t>)، یک </a:t>
            </a:r>
            <a:r>
              <a:rPr lang="fa-IR" sz="3200" dirty="0">
                <a:solidFill>
                  <a:srgbClr val="C00000"/>
                </a:solidFill>
              </a:rPr>
              <a:t>سم عصبی </a:t>
            </a:r>
            <a:r>
              <a:rPr lang="fa-IR" sz="3200" dirty="0"/>
              <a:t>است که </a:t>
            </a:r>
            <a:r>
              <a:rPr lang="fa-IR" sz="3200" dirty="0">
                <a:solidFill>
                  <a:srgbClr val="C00000"/>
                </a:solidFill>
              </a:rPr>
              <a:t>موجب تظاهرات بیماری </a:t>
            </a:r>
            <a:r>
              <a:rPr lang="fa-IR" sz="3200" dirty="0"/>
              <a:t>می شود. </a:t>
            </a:r>
            <a:br>
              <a:rPr lang="fa-IR" sz="3200" dirty="0"/>
            </a:br>
            <a:r>
              <a:rPr lang="fa-IR" sz="3200" dirty="0"/>
              <a:t>سم کزاز از طریق </a:t>
            </a:r>
            <a:r>
              <a:rPr lang="fa-IR" sz="3200" dirty="0">
                <a:solidFill>
                  <a:srgbClr val="C00000"/>
                </a:solidFill>
              </a:rPr>
              <a:t>انتقال داخل آکسونی به هسته ی حرکتی اعصاب جمجمه ای یا شاخ های قدامی نخاع منتقل</a:t>
            </a:r>
            <a:r>
              <a:rPr lang="fa-IR" sz="3200" dirty="0"/>
              <a:t> می شود که در نهایت منجر به جذب </a:t>
            </a:r>
            <a:r>
              <a:rPr lang="fa-IR" sz="3200" dirty="0">
                <a:solidFill>
                  <a:srgbClr val="C00000"/>
                </a:solidFill>
              </a:rPr>
              <a:t>سم به داخل عصب </a:t>
            </a:r>
            <a:r>
              <a:rPr lang="fa-IR" sz="3200" dirty="0"/>
              <a:t>می شود. این اتفاق </a:t>
            </a:r>
            <a:r>
              <a:rPr lang="fa-IR" sz="3200" dirty="0">
                <a:solidFill>
                  <a:srgbClr val="C00000"/>
                </a:solidFill>
              </a:rPr>
              <a:t>اکثراً در محل اتصال عصب به عضله رخ</a:t>
            </a:r>
            <a:r>
              <a:rPr lang="fa-IR" sz="3200" dirty="0"/>
              <a:t> می دهد</a:t>
            </a:r>
            <a:r>
              <a:rPr lang="fa-IR" sz="3200" dirty="0" smtClean="0"/>
              <a:t>.</a:t>
            </a:r>
            <a:br>
              <a:rPr lang="fa-IR" sz="3200" dirty="0" smtClean="0"/>
            </a:br>
            <a:r>
              <a:rPr lang="fa-IR" sz="3200" dirty="0" smtClean="0"/>
              <a:t> </a:t>
            </a:r>
            <a:r>
              <a:rPr lang="fa-IR" sz="3200" dirty="0"/>
              <a:t>نقاهت می تواند چندین هفته طول بکشد.</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28833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97634"/>
          </a:xfrm>
        </p:spPr>
        <p:txBody>
          <a:bodyPr>
            <a:normAutofit fontScale="90000"/>
          </a:bodyPr>
          <a:lstStyle/>
          <a:p>
            <a:pPr algn="r" rtl="1"/>
            <a:r>
              <a:rPr lang="fa-IR" sz="3600" b="1" dirty="0">
                <a:solidFill>
                  <a:srgbClr val="002060"/>
                </a:solidFill>
              </a:rPr>
              <a:t>تظاهرات </a:t>
            </a:r>
            <a:r>
              <a:rPr lang="fa-IR" sz="3600" b="1" dirty="0" smtClean="0">
                <a:solidFill>
                  <a:srgbClr val="002060"/>
                </a:solidFill>
              </a:rPr>
              <a:t>بالینی</a:t>
            </a:r>
            <a:r>
              <a:rPr lang="fa-IR" sz="1800" b="1" dirty="0" smtClean="0">
                <a:solidFill>
                  <a:srgbClr val="C00000"/>
                </a:solidFill>
              </a:rPr>
              <a:t/>
            </a:r>
            <a:br>
              <a:rPr lang="fa-IR" sz="1800" b="1" dirty="0" smtClean="0">
                <a:solidFill>
                  <a:srgbClr val="C00000"/>
                </a:solidFill>
              </a:rPr>
            </a:br>
            <a:r>
              <a:rPr lang="fa-IR" sz="2800" b="1" dirty="0" smtClean="0"/>
              <a:t>به </a:t>
            </a:r>
            <a:r>
              <a:rPr lang="fa-IR" sz="2800" b="1" dirty="0"/>
              <a:t>طور کلی به </a:t>
            </a:r>
            <a:r>
              <a:rPr lang="fa-IR" sz="2800" b="1" dirty="0">
                <a:solidFill>
                  <a:srgbClr val="C00000"/>
                </a:solidFill>
              </a:rPr>
              <a:t>تظاهرات عمومی و موضعی </a:t>
            </a:r>
            <a:r>
              <a:rPr lang="fa-IR" sz="2800" b="1" dirty="0"/>
              <a:t>تقسیم می شود. </a:t>
            </a:r>
            <a:r>
              <a:rPr lang="fa-IR" sz="2800" b="1" dirty="0" smtClean="0"/>
              <a:t/>
            </a:r>
            <a:br>
              <a:rPr lang="fa-IR" sz="2800" b="1" dirty="0" smtClean="0"/>
            </a:br>
            <a:r>
              <a:rPr lang="fa-IR" sz="2800" b="1" dirty="0" smtClean="0"/>
              <a:t>در </a:t>
            </a:r>
            <a:r>
              <a:rPr lang="fa-IR" sz="2800" b="1" dirty="0">
                <a:solidFill>
                  <a:srgbClr val="C00000"/>
                </a:solidFill>
              </a:rPr>
              <a:t>شکل ضعیف کزاز </a:t>
            </a:r>
            <a:r>
              <a:rPr lang="fa-IR" sz="2800" b="1" dirty="0" smtClean="0"/>
              <a:t>ممکن </a:t>
            </a:r>
            <a:r>
              <a:rPr lang="fa-IR" sz="2800" b="1" dirty="0"/>
              <a:t>است تنها </a:t>
            </a:r>
            <a:r>
              <a:rPr lang="fa-IR" sz="2800" b="1" dirty="0">
                <a:solidFill>
                  <a:srgbClr val="C00000"/>
                </a:solidFill>
              </a:rPr>
              <a:t>مناطق کوچکی </a:t>
            </a:r>
            <a:r>
              <a:rPr lang="fa-IR" sz="2800" b="1" dirty="0"/>
              <a:t>دچار</a:t>
            </a:r>
            <a:r>
              <a:rPr lang="fa-IR" sz="2800" b="1" dirty="0">
                <a:solidFill>
                  <a:srgbClr val="C00000"/>
                </a:solidFill>
              </a:rPr>
              <a:t> اسپاسم عضلانی </a:t>
            </a:r>
            <a:r>
              <a:rPr lang="fa-IR" sz="2800" b="1" dirty="0"/>
              <a:t>بارز باشند. </a:t>
            </a:r>
            <a:r>
              <a:rPr lang="fa-IR" sz="2800" b="1" dirty="0" smtClean="0"/>
              <a:t/>
            </a:r>
            <a:br>
              <a:rPr lang="fa-IR" sz="2800" b="1" dirty="0" smtClean="0"/>
            </a:br>
            <a:r>
              <a:rPr lang="fa-IR" sz="2800" b="1" dirty="0" smtClean="0"/>
              <a:t>ولی در صورت </a:t>
            </a:r>
            <a:r>
              <a:rPr lang="fa-IR" sz="2800" b="1" dirty="0" smtClean="0">
                <a:solidFill>
                  <a:srgbClr val="C00000"/>
                </a:solidFill>
              </a:rPr>
              <a:t>درگیری اعصاب </a:t>
            </a:r>
            <a:r>
              <a:rPr lang="fa-IR" sz="2800" b="1" dirty="0">
                <a:solidFill>
                  <a:srgbClr val="C00000"/>
                </a:solidFill>
              </a:rPr>
              <a:t>جمجمه </a:t>
            </a:r>
            <a:r>
              <a:rPr lang="fa-IR" sz="2800" b="1" dirty="0" smtClean="0">
                <a:solidFill>
                  <a:srgbClr val="C00000"/>
                </a:solidFill>
              </a:rPr>
              <a:t>ای</a:t>
            </a:r>
            <a:r>
              <a:rPr lang="fa-IR" sz="2800" b="1" dirty="0" smtClean="0"/>
              <a:t>،</a:t>
            </a:r>
            <a:r>
              <a:rPr lang="fa-IR" sz="2800" b="1" dirty="0" smtClean="0">
                <a:solidFill>
                  <a:srgbClr val="C00000"/>
                </a:solidFill>
              </a:rPr>
              <a:t>  عضلات </a:t>
            </a:r>
            <a:r>
              <a:rPr lang="fa-IR" sz="2800" b="1" dirty="0">
                <a:solidFill>
                  <a:srgbClr val="C00000"/>
                </a:solidFill>
              </a:rPr>
              <a:t>حنجره ای </a:t>
            </a:r>
            <a:r>
              <a:rPr lang="fa-IR" sz="2800" b="1" dirty="0"/>
              <a:t>دچار اسپاسم شده </a:t>
            </a:r>
            <a:r>
              <a:rPr lang="fa-IR" sz="2800" b="1" dirty="0" smtClean="0"/>
              <a:t>و متعاقب </a:t>
            </a:r>
            <a:r>
              <a:rPr lang="fa-IR" sz="2800" b="1" dirty="0"/>
              <a:t>آن بیمار دچار </a:t>
            </a:r>
            <a:r>
              <a:rPr lang="fa-IR" sz="2800" b="1" dirty="0">
                <a:solidFill>
                  <a:srgbClr val="C00000"/>
                </a:solidFill>
              </a:rPr>
              <a:t>آسپیراسیون یا انسداد راه هوایی </a:t>
            </a:r>
            <a:r>
              <a:rPr lang="fa-IR" sz="2800" b="1" dirty="0" smtClean="0"/>
              <a:t>می گردد </a:t>
            </a:r>
            <a:r>
              <a:rPr lang="fa-IR" sz="2800" b="1" dirty="0"/>
              <a:t>که در این صورت پیش آگهی بیماری ضعیف است. </a:t>
            </a:r>
            <a:r>
              <a:rPr lang="fa-IR" sz="2800" b="1" dirty="0" smtClean="0"/>
              <a:t/>
            </a:r>
            <a:br>
              <a:rPr lang="fa-IR" sz="2800" b="1" dirty="0" smtClean="0"/>
            </a:br>
            <a:r>
              <a:rPr lang="fa-IR" sz="2800" b="1" dirty="0" smtClean="0"/>
              <a:t>با </a:t>
            </a:r>
            <a:r>
              <a:rPr lang="fa-IR" sz="2800" b="1" dirty="0"/>
              <a:t>پیشرفت کزاز </a:t>
            </a:r>
            <a:r>
              <a:rPr lang="fa-IR" sz="2800" b="1" dirty="0">
                <a:solidFill>
                  <a:srgbClr val="C00000"/>
                </a:solidFill>
              </a:rPr>
              <a:t>علائم عمومی </a:t>
            </a:r>
            <a:r>
              <a:rPr lang="fa-IR" sz="2800" b="1" dirty="0"/>
              <a:t>اغلب ابتدا با </a:t>
            </a:r>
            <a:r>
              <a:rPr lang="fa-IR" sz="2800" b="1" dirty="0">
                <a:solidFill>
                  <a:srgbClr val="C00000"/>
                </a:solidFill>
              </a:rPr>
              <a:t>درگیری عضلات فک و صورت شروع می </a:t>
            </a:r>
            <a:r>
              <a:rPr lang="fa-IR" sz="2800" b="1" dirty="0"/>
              <a:t>شود. </a:t>
            </a:r>
            <a:r>
              <a:rPr lang="fa-IR" sz="2800" b="1" dirty="0" smtClean="0"/>
              <a:t/>
            </a:r>
            <a:br>
              <a:rPr lang="fa-IR" sz="2800" b="1" dirty="0" smtClean="0"/>
            </a:br>
            <a:r>
              <a:rPr lang="fa-IR" sz="2800" b="1" dirty="0" smtClean="0"/>
              <a:t>در </a:t>
            </a:r>
            <a:r>
              <a:rPr lang="fa-IR" sz="2800" b="1" dirty="0">
                <a:solidFill>
                  <a:srgbClr val="C00000"/>
                </a:solidFill>
              </a:rPr>
              <a:t>سنجش پیش آگهی</a:t>
            </a:r>
            <a:r>
              <a:rPr lang="fa-IR" sz="2800" b="1" dirty="0"/>
              <a:t>، سرعتی که کزاز به وجود می آید، حائز اهمیت است. </a:t>
            </a:r>
            <a:r>
              <a:rPr lang="fa-IR" sz="2800" b="1" dirty="0" smtClean="0"/>
              <a:t/>
            </a:r>
            <a:br>
              <a:rPr lang="fa-IR" sz="2800" b="1" dirty="0" smtClean="0"/>
            </a:br>
            <a:r>
              <a:rPr lang="fa-IR" sz="2800" b="1" dirty="0" smtClean="0"/>
              <a:t>دوره </a:t>
            </a:r>
            <a:r>
              <a:rPr lang="fa-IR" sz="2800" b="1" dirty="0"/>
              <a:t>ی کمون( از زمان ایجاد زخم تا اولین نشانه </a:t>
            </a:r>
            <a:r>
              <a:rPr lang="fa-IR" sz="2800" b="1" dirty="0" smtClean="0"/>
              <a:t>یا </a:t>
            </a:r>
            <a:r>
              <a:rPr lang="fa-IR" sz="2800" b="1" dirty="0"/>
              <a:t>اولین اسپاسم عمومی) اهمیت ویژه ای دارد و </a:t>
            </a:r>
            <a:r>
              <a:rPr lang="fa-IR" sz="2800" b="1" dirty="0">
                <a:solidFill>
                  <a:srgbClr val="C00000"/>
                </a:solidFill>
              </a:rPr>
              <a:t>زمان های کوتاه تر با پیش آگهی بدتر</a:t>
            </a:r>
            <a:r>
              <a:rPr lang="fa-IR" sz="2800" b="1" dirty="0"/>
              <a:t>ی</a:t>
            </a:r>
            <a:r>
              <a:rPr lang="fa-IR" sz="2800" b="1" dirty="0">
                <a:solidFill>
                  <a:srgbClr val="C00000"/>
                </a:solidFill>
              </a:rPr>
              <a:t> </a:t>
            </a:r>
            <a:r>
              <a:rPr lang="fa-IR" sz="2800" b="1" dirty="0"/>
              <a:t>همراهی دارند. </a:t>
            </a:r>
            <a:r>
              <a:rPr lang="fa-IR" sz="1600" b="1" dirty="0" smtClean="0"/>
              <a:t/>
            </a:r>
            <a:br>
              <a:rPr lang="fa-IR" sz="1600" b="1" dirty="0" smtClean="0"/>
            </a:br>
            <a:r>
              <a:rPr lang="en-US" sz="1600" dirty="0"/>
              <a:t/>
            </a:r>
            <a:br>
              <a:rPr lang="en-US" sz="1600" dirty="0"/>
            </a:b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78698"/>
          </a:xfrm>
        </p:spPr>
        <p:txBody>
          <a:bodyPr>
            <a:normAutofit/>
          </a:bodyPr>
          <a:lstStyle/>
          <a:p>
            <a:pPr algn="r" rtl="1"/>
            <a:r>
              <a:rPr lang="fa-IR" sz="2800" b="1" dirty="0"/>
              <a:t>رایج ترین نشانه های ابتدایی، </a:t>
            </a:r>
            <a:r>
              <a:rPr lang="fa-IR" sz="2800" b="1" dirty="0">
                <a:solidFill>
                  <a:srgbClr val="C00000"/>
                </a:solidFill>
              </a:rPr>
              <a:t>تریسموس( قفل شدن فک)، درد و سفتی عضلانی، درد پشت و بلع مشکل </a:t>
            </a:r>
            <a:r>
              <a:rPr lang="fa-IR" sz="2800" b="1" dirty="0"/>
              <a:t>می باشند. </a:t>
            </a:r>
            <a:br>
              <a:rPr lang="fa-IR" sz="2800" b="1" dirty="0"/>
            </a:br>
            <a:r>
              <a:rPr lang="fa-IR" sz="2800" b="1" dirty="0"/>
              <a:t>این یک واقعه ی </a:t>
            </a:r>
            <a:r>
              <a:rPr lang="fa-IR" sz="2800" b="1" dirty="0">
                <a:solidFill>
                  <a:srgbClr val="C00000"/>
                </a:solidFill>
              </a:rPr>
              <a:t>تهدید کننده ی حیات </a:t>
            </a:r>
            <a:r>
              <a:rPr lang="fa-IR" sz="2800" b="1" dirty="0"/>
              <a:t>است چرا که ممکن است که انسداد کامل راه هوایی رخ دهد. بدون حمایت تهویه ای، </a:t>
            </a:r>
            <a:r>
              <a:rPr lang="fa-IR" sz="2800" b="1" dirty="0">
                <a:solidFill>
                  <a:srgbClr val="C00000"/>
                </a:solidFill>
              </a:rPr>
              <a:t>نارسایی تنفسی رایج ترین علت مرگ در کزاز </a:t>
            </a:r>
            <a:r>
              <a:rPr lang="fa-IR" sz="2800" b="1" dirty="0"/>
              <a:t>است. </a:t>
            </a:r>
            <a:br>
              <a:rPr lang="fa-IR" sz="2800" b="1" dirty="0"/>
            </a:br>
            <a:r>
              <a:rPr lang="fa-IR" sz="2800" b="1" dirty="0">
                <a:solidFill>
                  <a:srgbClr val="C00000"/>
                </a:solidFill>
              </a:rPr>
              <a:t>اختلالات اتونومیک </a:t>
            </a:r>
            <a:r>
              <a:rPr lang="fa-IR" sz="2800" b="1" dirty="0"/>
              <a:t>حین هفته ی دوم کزاز شدید به حداکثر خود می رسد و مرگ ناشی از </a:t>
            </a:r>
            <a:r>
              <a:rPr lang="fa-IR" sz="2800" b="1" dirty="0">
                <a:solidFill>
                  <a:srgbClr val="C00000"/>
                </a:solidFill>
              </a:rPr>
              <a:t>وقایع قلبی- عروقی </a:t>
            </a:r>
            <a:r>
              <a:rPr lang="fa-IR" sz="2800" b="1" dirty="0"/>
              <a:t>به عنوان یک عامل خطر بزرگ مطرح می شود.</a:t>
            </a:r>
            <a:br>
              <a:rPr lang="fa-IR" sz="2800" b="1" dirty="0"/>
            </a:br>
            <a:r>
              <a:rPr lang="fa-IR" sz="2800" b="1" dirty="0"/>
              <a:t> </a:t>
            </a:r>
            <a:r>
              <a:rPr lang="fa-IR" sz="2800" b="1" dirty="0">
                <a:solidFill>
                  <a:srgbClr val="C00000"/>
                </a:solidFill>
              </a:rPr>
              <a:t>فشار خون </a:t>
            </a:r>
            <a:r>
              <a:rPr lang="fa-IR" sz="2800" b="1" dirty="0"/>
              <a:t>معمولا ً </a:t>
            </a:r>
            <a:r>
              <a:rPr lang="fa-IR" sz="2800" b="1" dirty="0">
                <a:solidFill>
                  <a:srgbClr val="C00000"/>
                </a:solidFill>
              </a:rPr>
              <a:t>متغیر</a:t>
            </a:r>
            <a:r>
              <a:rPr lang="fa-IR" sz="2800" b="1" dirty="0"/>
              <a:t>( با نوسانات سریع)، </a:t>
            </a:r>
            <a:r>
              <a:rPr lang="fa-IR" sz="2800" b="1" dirty="0">
                <a:solidFill>
                  <a:srgbClr val="C00000"/>
                </a:solidFill>
              </a:rPr>
              <a:t>برادیکاردی</a:t>
            </a:r>
            <a:r>
              <a:rPr lang="fa-IR" sz="2800" b="1" dirty="0"/>
              <a:t> و </a:t>
            </a:r>
            <a:r>
              <a:rPr lang="fa-IR" sz="2800" b="1" dirty="0">
                <a:solidFill>
                  <a:srgbClr val="C00000"/>
                </a:solidFill>
              </a:rPr>
              <a:t>بلوک قلبی </a:t>
            </a:r>
            <a:r>
              <a:rPr lang="fa-IR" sz="2800" b="1" dirty="0"/>
              <a:t>نیز می توانند رخ دهند. </a:t>
            </a:r>
            <a:r>
              <a:rPr lang="fa-IR" sz="2800" b="1" dirty="0" smtClean="0"/>
              <a:t/>
            </a:r>
            <a:br>
              <a:rPr lang="fa-IR" sz="2800" b="1" dirty="0" smtClean="0"/>
            </a:br>
            <a:r>
              <a:rPr lang="fa-IR" sz="2800" b="1" dirty="0" smtClean="0"/>
              <a:t>سایرعلائم </a:t>
            </a:r>
            <a:r>
              <a:rPr lang="fa-IR" sz="2800" b="1" dirty="0"/>
              <a:t>درگیری اتونومیک </a:t>
            </a:r>
            <a:r>
              <a:rPr lang="fa-IR" sz="2800" b="1" dirty="0" smtClean="0"/>
              <a:t>شامل:</a:t>
            </a:r>
            <a:br>
              <a:rPr lang="fa-IR" sz="2800" b="1" dirty="0" smtClean="0"/>
            </a:br>
            <a:r>
              <a:rPr lang="fa-IR" sz="2800" b="1" dirty="0" smtClean="0"/>
              <a:t> </a:t>
            </a:r>
            <a:r>
              <a:rPr lang="fa-IR" sz="2800" b="1" dirty="0">
                <a:solidFill>
                  <a:srgbClr val="C00000"/>
                </a:solidFill>
              </a:rPr>
              <a:t>بی تحرکی معدی-روده ای، تعریق، افزایش ترشحات نای و نارسایی کلیوی حاد </a:t>
            </a:r>
            <a:r>
              <a:rPr lang="fa-IR" sz="2800" b="1" dirty="0"/>
              <a:t>می باشند.</a:t>
            </a:r>
            <a:endParaRPr lang="fa-IR" sz="2800" dirty="0"/>
          </a:p>
        </p:txBody>
      </p:sp>
    </p:spTree>
    <p:extLst>
      <p:ext uri="{BB962C8B-B14F-4D97-AF65-F5344CB8AC3E}">
        <p14:creationId xmlns:p14="http://schemas.microsoft.com/office/powerpoint/2010/main" val="9909130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274638"/>
            <a:ext cx="8643998" cy="6297634"/>
          </a:xfrm>
        </p:spPr>
        <p:txBody>
          <a:bodyPr>
            <a:normAutofit/>
          </a:bodyPr>
          <a:lstStyle/>
          <a:p>
            <a:pPr algn="r" rtl="1"/>
            <a:r>
              <a:rPr lang="fa-IR" sz="3200" b="1" dirty="0" smtClean="0">
                <a:solidFill>
                  <a:srgbClr val="002060"/>
                </a:solidFill>
              </a:rPr>
              <a:t>تشخیص کزاز</a:t>
            </a:r>
            <a:r>
              <a:rPr lang="fa-IR" sz="2800" b="1" dirty="0" smtClean="0">
                <a:solidFill>
                  <a:srgbClr val="C00000"/>
                </a:solidFill>
              </a:rPr>
              <a:t/>
            </a:r>
            <a:br>
              <a:rPr lang="fa-IR" sz="2800" b="1" dirty="0" smtClean="0">
                <a:solidFill>
                  <a:srgbClr val="C00000"/>
                </a:solidFill>
              </a:rPr>
            </a:br>
            <a:r>
              <a:rPr lang="en-US" sz="2800" b="1" dirty="0"/>
              <a:t/>
            </a:r>
            <a:br>
              <a:rPr lang="en-US" sz="2800" b="1" dirty="0"/>
            </a:br>
            <a:r>
              <a:rPr lang="fa-IR" sz="2800" b="1" dirty="0"/>
              <a:t>تشخیص </a:t>
            </a:r>
            <a:r>
              <a:rPr lang="fa-IR" sz="2800" b="1" dirty="0">
                <a:solidFill>
                  <a:srgbClr val="C00000"/>
                </a:solidFill>
              </a:rPr>
              <a:t>کزاز بالینی </a:t>
            </a:r>
            <a:r>
              <a:rPr lang="fa-IR" sz="2800" b="1" dirty="0"/>
              <a:t>است</a:t>
            </a:r>
            <a:r>
              <a:rPr lang="fa-IR" sz="2800" b="1" dirty="0" smtClean="0"/>
              <a:t>.</a:t>
            </a:r>
            <a:br>
              <a:rPr lang="fa-IR" sz="2800" b="1" dirty="0" smtClean="0"/>
            </a:br>
            <a:r>
              <a:rPr lang="fa-IR" sz="2800" b="1" dirty="0" smtClean="0"/>
              <a:t> </a:t>
            </a:r>
            <a:r>
              <a:rPr lang="fa-IR" sz="2800" b="1" dirty="0"/>
              <a:t>کشت </a:t>
            </a:r>
            <a:r>
              <a:rPr lang="fa-IR" sz="2800" b="1" dirty="0">
                <a:solidFill>
                  <a:srgbClr val="C00000"/>
                </a:solidFill>
              </a:rPr>
              <a:t>کلستریدیوم تتانی از زخم سند قطعی کننده ی تشخیص </a:t>
            </a:r>
            <a:r>
              <a:rPr lang="fa-IR" sz="2800" b="1" dirty="0"/>
              <a:t>است.</a:t>
            </a:r>
            <a:r>
              <a:rPr lang="en-US" sz="2800" b="1" dirty="0"/>
              <a:t/>
            </a:r>
            <a:br>
              <a:rPr lang="en-US" sz="2800" b="1" dirty="0"/>
            </a:br>
            <a:r>
              <a:rPr lang="fa-IR" sz="2800" b="1" dirty="0" smtClean="0"/>
              <a:t/>
            </a:r>
            <a:br>
              <a:rPr lang="fa-IR" sz="2800" b="1" dirty="0" smtClean="0"/>
            </a:br>
            <a:r>
              <a:rPr lang="fa-IR" sz="2800" b="1" dirty="0" smtClean="0">
                <a:solidFill>
                  <a:srgbClr val="002060"/>
                </a:solidFill>
              </a:rPr>
              <a:t>درمان کزاز</a:t>
            </a:r>
            <a:r>
              <a:rPr lang="fa-IR" sz="2800" b="1" dirty="0" smtClean="0">
                <a:solidFill>
                  <a:srgbClr val="C00000"/>
                </a:solidFill>
              </a:rPr>
              <a:t/>
            </a:r>
            <a:br>
              <a:rPr lang="fa-IR" sz="2800" b="1" dirty="0" smtClean="0">
                <a:solidFill>
                  <a:srgbClr val="C00000"/>
                </a:solidFill>
              </a:rPr>
            </a:br>
            <a:r>
              <a:rPr lang="en-US" sz="2800" b="1" dirty="0"/>
              <a:t/>
            </a:r>
            <a:br>
              <a:rPr lang="en-US" sz="2800" b="1" dirty="0"/>
            </a:br>
            <a:r>
              <a:rPr lang="fa-IR" sz="2800" b="1" dirty="0"/>
              <a:t>زخم</a:t>
            </a:r>
            <a:r>
              <a:rPr lang="fa-IR" sz="2800" b="1" dirty="0">
                <a:solidFill>
                  <a:srgbClr val="C00000"/>
                </a:solidFill>
              </a:rPr>
              <a:t> نافذ باید شناسایی و تمیز </a:t>
            </a:r>
            <a:r>
              <a:rPr lang="fa-IR" sz="2800" b="1" dirty="0"/>
              <a:t>شود. </a:t>
            </a:r>
            <a:r>
              <a:rPr lang="fa-IR" sz="2800" b="1" dirty="0" smtClean="0"/>
              <a:t/>
            </a:r>
            <a:br>
              <a:rPr lang="fa-IR" sz="2800" b="1" dirty="0" smtClean="0"/>
            </a:br>
            <a:r>
              <a:rPr lang="fa-IR" sz="2800" b="1" dirty="0" smtClean="0"/>
              <a:t>برای </a:t>
            </a:r>
            <a:r>
              <a:rPr lang="fa-IR" sz="2800" b="1" dirty="0"/>
              <a:t>برداشت کانون بی هوازی عفونت، </a:t>
            </a:r>
            <a:r>
              <a:rPr lang="fa-IR" sz="2800" b="1" dirty="0">
                <a:solidFill>
                  <a:srgbClr val="C00000"/>
                </a:solidFill>
              </a:rPr>
              <a:t>قسمت های نکروتیک برداشته شود</a:t>
            </a:r>
            <a:r>
              <a:rPr lang="fa-IR" sz="2800" b="1" dirty="0"/>
              <a:t> تا از تولید بیشتر سم جلوگیری شود. </a:t>
            </a:r>
            <a:r>
              <a:rPr lang="fa-IR" sz="2800" b="1" dirty="0" smtClean="0"/>
              <a:t/>
            </a:r>
            <a:br>
              <a:rPr lang="fa-IR" sz="2800" b="1" dirty="0" smtClean="0"/>
            </a:br>
            <a:r>
              <a:rPr lang="fa-IR" sz="2800" b="1" dirty="0" smtClean="0">
                <a:solidFill>
                  <a:srgbClr val="C00000"/>
                </a:solidFill>
              </a:rPr>
              <a:t>مترونیدازول آنتی بیوتیک انتخابی </a:t>
            </a:r>
            <a:r>
              <a:rPr lang="fa-IR" sz="2800" b="1" dirty="0" smtClean="0"/>
              <a:t>است. </a:t>
            </a:r>
            <a:r>
              <a:rPr lang="fa-IR" sz="2800" b="1" dirty="0" smtClean="0">
                <a:solidFill>
                  <a:srgbClr val="C00000"/>
                </a:solidFill>
              </a:rPr>
              <a:t>داروی جایگزین پنی سیلین </a:t>
            </a:r>
            <a:r>
              <a:rPr lang="fa-IR" sz="2800" b="1" dirty="0" smtClean="0"/>
              <a:t>است. </a:t>
            </a:r>
            <a:br>
              <a:rPr lang="fa-IR" sz="2800" b="1" dirty="0" smtClean="0"/>
            </a:br>
            <a:r>
              <a:rPr lang="fa-IR" sz="1600" b="1" dirty="0" smtClean="0"/>
              <a:t/>
            </a:r>
            <a:br>
              <a:rPr lang="fa-IR" sz="1600" b="1" dirty="0" smtClean="0"/>
            </a:br>
            <a:r>
              <a:rPr lang="en-US" sz="1600" dirty="0"/>
              <a:t/>
            </a:r>
            <a:br>
              <a:rPr lang="en-US" sz="1600" dirty="0"/>
            </a:b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62674"/>
          </a:xfrm>
        </p:spPr>
        <p:txBody>
          <a:bodyPr>
            <a:normAutofit fontScale="90000"/>
          </a:bodyPr>
          <a:lstStyle/>
          <a:p>
            <a:pPr algn="r" rtl="1"/>
            <a:r>
              <a:rPr lang="fa-IR" sz="2800" b="1" dirty="0" smtClean="0">
                <a:solidFill>
                  <a:srgbClr val="C00000"/>
                </a:solidFill>
              </a:rPr>
              <a:t>برای </a:t>
            </a:r>
            <a:r>
              <a:rPr lang="fa-IR" sz="2800" b="1" dirty="0">
                <a:solidFill>
                  <a:srgbClr val="C00000"/>
                </a:solidFill>
              </a:rPr>
              <a:t>غیر فعال کردن هر گونه سم در گردش</a:t>
            </a:r>
            <a:r>
              <a:rPr lang="fa-IR" sz="2800" b="1" dirty="0"/>
              <a:t> و جلوگیری از جذب آن به سیستم عصبی </a:t>
            </a:r>
            <a:r>
              <a:rPr lang="fa-IR" sz="2800" b="1" dirty="0" smtClean="0"/>
              <a:t>باید</a:t>
            </a:r>
            <a:r>
              <a:rPr lang="fa-IR" sz="2800" b="1" dirty="0">
                <a:solidFill>
                  <a:srgbClr val="C00000"/>
                </a:solidFill>
              </a:rPr>
              <a:t> آنتی توکسین</a:t>
            </a:r>
            <a:r>
              <a:rPr lang="fa-IR" sz="2800" b="1" dirty="0" smtClean="0"/>
              <a:t> </a:t>
            </a:r>
            <a:r>
              <a:rPr lang="fa-IR" sz="2800" b="1" dirty="0"/>
              <a:t>داده شود.</a:t>
            </a:r>
            <a:br>
              <a:rPr lang="fa-IR" sz="2800" b="1" dirty="0"/>
            </a:br>
            <a:r>
              <a:rPr lang="fa-IR" sz="2800" b="1" dirty="0">
                <a:solidFill>
                  <a:srgbClr val="C00000"/>
                </a:solidFill>
              </a:rPr>
              <a:t>دو محصول </a:t>
            </a:r>
            <a:r>
              <a:rPr lang="fa-IR" sz="2800" b="1" dirty="0"/>
              <a:t>آن در دسترس می باشد: </a:t>
            </a:r>
            <a:br>
              <a:rPr lang="fa-IR" sz="2800" b="1" dirty="0"/>
            </a:br>
            <a:r>
              <a:rPr lang="fa-IR" sz="2800" b="1" dirty="0">
                <a:solidFill>
                  <a:srgbClr val="C00000"/>
                </a:solidFill>
              </a:rPr>
              <a:t>گلوبولین ایمنی کزاز انسانی(</a:t>
            </a:r>
            <a:r>
              <a:rPr lang="en-US" sz="2800" b="1" dirty="0">
                <a:solidFill>
                  <a:srgbClr val="C00000"/>
                </a:solidFill>
              </a:rPr>
              <a:t>TIG</a:t>
            </a:r>
            <a:r>
              <a:rPr lang="fa-IR" sz="2800" b="1" dirty="0">
                <a:solidFill>
                  <a:srgbClr val="C00000"/>
                </a:solidFill>
              </a:rPr>
              <a:t>) </a:t>
            </a:r>
            <a:r>
              <a:rPr lang="fa-IR" sz="2800" b="1" dirty="0"/>
              <a:t>و</a:t>
            </a:r>
            <a:r>
              <a:rPr lang="fa-IR" sz="2800" b="1" dirty="0">
                <a:solidFill>
                  <a:srgbClr val="C00000"/>
                </a:solidFill>
              </a:rPr>
              <a:t> آنتی توکسین اسبی</a:t>
            </a:r>
            <a:r>
              <a:rPr lang="fa-IR" sz="2800" b="1" dirty="0"/>
              <a:t>. </a:t>
            </a:r>
            <a:r>
              <a:rPr lang="en-US" sz="2800" b="1" dirty="0"/>
              <a:t/>
            </a:r>
            <a:br>
              <a:rPr lang="en-US" sz="2800" b="1" dirty="0"/>
            </a:br>
            <a:r>
              <a:rPr lang="en-US" sz="2800" b="1" dirty="0"/>
              <a:t> TIG</a:t>
            </a:r>
            <a:r>
              <a:rPr lang="fa-IR" sz="2800" b="1" dirty="0"/>
              <a:t>، </a:t>
            </a:r>
            <a:r>
              <a:rPr lang="fa-IR" sz="2800" b="1" dirty="0">
                <a:solidFill>
                  <a:srgbClr val="C00000"/>
                </a:solidFill>
              </a:rPr>
              <a:t>محصول  انتخابی </a:t>
            </a:r>
            <a:r>
              <a:rPr lang="fa-IR" sz="2800" b="1" dirty="0"/>
              <a:t>می باشد که با </a:t>
            </a:r>
            <a:r>
              <a:rPr lang="fa-IR" sz="2800" b="1" dirty="0">
                <a:solidFill>
                  <a:srgbClr val="C00000"/>
                </a:solidFill>
              </a:rPr>
              <a:t>احتمال کمتر</a:t>
            </a:r>
            <a:r>
              <a:rPr lang="fa-IR" sz="2800" b="1" dirty="0"/>
              <a:t>ی با </a:t>
            </a:r>
            <a:r>
              <a:rPr lang="fa-IR" sz="2800" b="1" dirty="0">
                <a:solidFill>
                  <a:srgbClr val="C00000"/>
                </a:solidFill>
              </a:rPr>
              <a:t>واکنش های آنافلاکتیک </a:t>
            </a:r>
            <a:r>
              <a:rPr lang="fa-IR" sz="2800" b="1" dirty="0"/>
              <a:t>همراه است. </a:t>
            </a:r>
            <a:br>
              <a:rPr lang="fa-IR" sz="2800" b="1" dirty="0"/>
            </a:br>
            <a:r>
              <a:rPr lang="fa-IR" sz="2800" b="1" dirty="0"/>
              <a:t>با </a:t>
            </a:r>
            <a:r>
              <a:rPr lang="fa-IR" sz="2800" b="1" dirty="0">
                <a:solidFill>
                  <a:srgbClr val="C00000"/>
                </a:solidFill>
              </a:rPr>
              <a:t>بنزودیازپین ها </a:t>
            </a:r>
            <a:r>
              <a:rPr lang="fa-IR" sz="2800" b="1" dirty="0" smtClean="0"/>
              <a:t>(آرام </a:t>
            </a:r>
            <a:r>
              <a:rPr lang="fa-IR" sz="2800" b="1" dirty="0"/>
              <a:t>بخشی </a:t>
            </a:r>
            <a:r>
              <a:rPr lang="fa-IR" sz="2800" b="1" dirty="0" smtClean="0"/>
              <a:t>قوی) اسپاسم </a:t>
            </a:r>
            <a:r>
              <a:rPr lang="fa-IR" sz="2800" b="1" dirty="0"/>
              <a:t>ها کنترل می شوند</a:t>
            </a:r>
            <a:r>
              <a:rPr lang="fa-IR" sz="2800" b="1" dirty="0" smtClean="0"/>
              <a:t>.</a:t>
            </a:r>
            <a:br>
              <a:rPr lang="fa-IR" sz="2800" b="1" dirty="0" smtClean="0"/>
            </a:br>
            <a:r>
              <a:rPr lang="fa-IR" sz="2800" b="1" dirty="0" smtClean="0"/>
              <a:t> </a:t>
            </a:r>
            <a:r>
              <a:rPr lang="fa-IR" sz="2800" b="1" dirty="0" smtClean="0">
                <a:solidFill>
                  <a:srgbClr val="C00000"/>
                </a:solidFill>
              </a:rPr>
              <a:t>کلرپرومازین </a:t>
            </a:r>
            <a:r>
              <a:rPr lang="fa-IR" sz="2800" b="1" dirty="0">
                <a:solidFill>
                  <a:srgbClr val="C00000"/>
                </a:solidFill>
              </a:rPr>
              <a:t>یا فنوباربیتال </a:t>
            </a:r>
            <a:r>
              <a:rPr lang="fa-IR" sz="2800" b="1" dirty="0"/>
              <a:t>به طور رایجی در تمام دنیا استفاده می شوند.</a:t>
            </a:r>
            <a:r>
              <a:rPr lang="en-US" sz="2800" b="1" dirty="0"/>
              <a:t/>
            </a:r>
            <a:br>
              <a:rPr lang="en-US" sz="2800" b="1" dirty="0"/>
            </a:br>
            <a:r>
              <a:rPr lang="fa-IR" sz="2800" b="1" dirty="0">
                <a:solidFill>
                  <a:srgbClr val="C00000"/>
                </a:solidFill>
              </a:rPr>
              <a:t>سولفات منیزیم </a:t>
            </a:r>
            <a:r>
              <a:rPr lang="fa-IR" sz="2800" b="1" dirty="0"/>
              <a:t>داخل وریدی به عنوان یک شل کننده ی عضلانی استفاده شده اند. </a:t>
            </a:r>
            <a:br>
              <a:rPr lang="fa-IR" sz="2800" b="1" dirty="0"/>
            </a:br>
            <a:r>
              <a:rPr lang="fa-IR" sz="2800" b="1" dirty="0">
                <a:solidFill>
                  <a:srgbClr val="C00000"/>
                </a:solidFill>
              </a:rPr>
              <a:t>مشکل اصلی </a:t>
            </a:r>
            <a:r>
              <a:rPr lang="fa-IR" sz="2800" b="1" dirty="0"/>
              <a:t>درمان با این داروها این است که دوره های لازم برای کنترل  اسپاسم ها، موجب </a:t>
            </a:r>
            <a:r>
              <a:rPr lang="fa-IR" sz="2800" b="1" dirty="0">
                <a:solidFill>
                  <a:srgbClr val="C00000"/>
                </a:solidFill>
              </a:rPr>
              <a:t>افت تنفسی </a:t>
            </a:r>
            <a:r>
              <a:rPr lang="fa-IR" sz="2800" b="1" dirty="0"/>
              <a:t>می گردند. بنابراین در مناطقی که فاقد امکاناتی نظیر </a:t>
            </a:r>
            <a:r>
              <a:rPr lang="fa-IR" sz="2800" b="1" dirty="0">
                <a:solidFill>
                  <a:srgbClr val="C00000"/>
                </a:solidFill>
              </a:rPr>
              <a:t>دستگاههای تهویه ی مکانیکی </a:t>
            </a:r>
            <a:r>
              <a:rPr lang="fa-IR" sz="2800" b="1" dirty="0"/>
              <a:t>هستند حفظ راه هوایی در حین </a:t>
            </a:r>
            <a:r>
              <a:rPr lang="fa-IR" sz="2800" b="1" dirty="0">
                <a:solidFill>
                  <a:srgbClr val="C00000"/>
                </a:solidFill>
              </a:rPr>
              <a:t>درمان با این داروها مشکل </a:t>
            </a:r>
            <a:r>
              <a:rPr lang="fa-IR" sz="2800" b="1" dirty="0"/>
              <a:t>است.  در این شرایط نارسایی تنفسی یک علت رایج مرگ است.</a:t>
            </a:r>
            <a:endParaRPr lang="fa-IR" sz="2800" dirty="0"/>
          </a:p>
        </p:txBody>
      </p:sp>
    </p:spTree>
    <p:extLst>
      <p:ext uri="{BB962C8B-B14F-4D97-AF65-F5344CB8AC3E}">
        <p14:creationId xmlns:p14="http://schemas.microsoft.com/office/powerpoint/2010/main" val="60268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26196"/>
          </a:xfrm>
        </p:spPr>
        <p:txBody>
          <a:bodyPr>
            <a:normAutofit fontScale="90000"/>
          </a:bodyPr>
          <a:lstStyle/>
          <a:p>
            <a:pPr algn="r" rtl="1"/>
            <a:r>
              <a:rPr lang="fa-IR" sz="2800" b="1" dirty="0" smtClean="0">
                <a:solidFill>
                  <a:srgbClr val="002060"/>
                </a:solidFill>
              </a:rPr>
              <a:t>اقدامات مناسب در </a:t>
            </a:r>
            <a:r>
              <a:rPr lang="fa-IR" sz="2800" b="1" dirty="0">
                <a:solidFill>
                  <a:srgbClr val="002060"/>
                </a:solidFill>
              </a:rPr>
              <a:t>کزاز </a:t>
            </a:r>
            <a:r>
              <a:rPr lang="fa-IR" sz="2800" b="1" dirty="0" smtClean="0">
                <a:solidFill>
                  <a:srgbClr val="002060"/>
                </a:solidFill>
              </a:rPr>
              <a:t>شدید</a:t>
            </a:r>
            <a:r>
              <a:rPr lang="fa-IR" sz="1600" dirty="0" smtClean="0"/>
              <a:t/>
            </a:r>
            <a:br>
              <a:rPr lang="fa-IR" sz="1600" dirty="0" smtClean="0"/>
            </a:br>
            <a:r>
              <a:rPr lang="fa-IR" sz="3100" dirty="0" smtClean="0"/>
              <a:t>1-  </a:t>
            </a:r>
            <a:r>
              <a:rPr lang="fa-IR" sz="3100" dirty="0">
                <a:solidFill>
                  <a:srgbClr val="C00000"/>
                </a:solidFill>
              </a:rPr>
              <a:t>تامین راه هوایی مطمئن برای بیمار </a:t>
            </a:r>
            <a:r>
              <a:rPr lang="fa-IR" sz="3100" dirty="0" smtClean="0">
                <a:solidFill>
                  <a:srgbClr val="C00000"/>
                </a:solidFill>
              </a:rPr>
              <a:t>( اولین گام)</a:t>
            </a:r>
            <a:br>
              <a:rPr lang="fa-IR" sz="3100" dirty="0" smtClean="0">
                <a:solidFill>
                  <a:srgbClr val="C00000"/>
                </a:solidFill>
              </a:rPr>
            </a:br>
            <a:r>
              <a:rPr lang="fa-IR" sz="3100" dirty="0" smtClean="0">
                <a:solidFill>
                  <a:srgbClr val="C00000"/>
                </a:solidFill>
              </a:rPr>
              <a:t>تراکئوستومی</a:t>
            </a:r>
            <a:r>
              <a:rPr lang="fa-IR" sz="3100" dirty="0">
                <a:solidFill>
                  <a:srgbClr val="C00000"/>
                </a:solidFill>
              </a:rPr>
              <a:t>، روش معمول تامین راه هوایی مطمئن در کزاز شدید </a:t>
            </a:r>
            <a:r>
              <a:rPr lang="fa-IR" sz="3100" dirty="0" smtClean="0"/>
              <a:t>است</a:t>
            </a:r>
            <a:r>
              <a:rPr lang="fa-IR" sz="3100" dirty="0"/>
              <a:t> </a:t>
            </a:r>
            <a:r>
              <a:rPr lang="fa-IR" sz="3100" dirty="0" smtClean="0"/>
              <a:t>(ترشحات </a:t>
            </a:r>
            <a:r>
              <a:rPr lang="fa-IR" sz="3100" dirty="0"/>
              <a:t>نای در کزاز افزایش می یابند و بلع دردناک ناشی از </a:t>
            </a:r>
            <a:r>
              <a:rPr lang="fa-IR" sz="3100" dirty="0">
                <a:solidFill>
                  <a:srgbClr val="C00000"/>
                </a:solidFill>
              </a:rPr>
              <a:t>درگیری حلق همراه با بیش فعالی عضلات حنجره لوله گذاری داخل تراشه</a:t>
            </a:r>
            <a:r>
              <a:rPr lang="fa-IR" sz="3100" dirty="0"/>
              <a:t> را با </a:t>
            </a:r>
            <a:r>
              <a:rPr lang="fa-IR" sz="3100" dirty="0">
                <a:solidFill>
                  <a:srgbClr val="C00000"/>
                </a:solidFill>
              </a:rPr>
              <a:t>مشکل</a:t>
            </a:r>
            <a:r>
              <a:rPr lang="fa-IR" sz="3100" dirty="0"/>
              <a:t> مواجه می </a:t>
            </a:r>
            <a:r>
              <a:rPr lang="fa-IR" sz="3100" dirty="0" smtClean="0"/>
              <a:t>کند).</a:t>
            </a:r>
            <a:br>
              <a:rPr lang="fa-IR" sz="3100" dirty="0" smtClean="0"/>
            </a:br>
            <a:r>
              <a:rPr lang="fa-IR" sz="3100" dirty="0" smtClean="0"/>
              <a:t>2- مهیا کردن </a:t>
            </a:r>
            <a:r>
              <a:rPr lang="fa-IR" sz="3100" dirty="0" smtClean="0">
                <a:solidFill>
                  <a:srgbClr val="C00000"/>
                </a:solidFill>
              </a:rPr>
              <a:t>محیط </a:t>
            </a:r>
            <a:r>
              <a:rPr lang="fa-IR" sz="3100" dirty="0">
                <a:solidFill>
                  <a:srgbClr val="C00000"/>
                </a:solidFill>
              </a:rPr>
              <a:t>آرام و ساکت </a:t>
            </a:r>
            <a:r>
              <a:rPr lang="fa-IR" sz="3100" dirty="0"/>
              <a:t>ج</a:t>
            </a:r>
            <a:r>
              <a:rPr lang="fa-IR" sz="3100" dirty="0" smtClean="0"/>
              <a:t>هت جلوگیری ازتحریک </a:t>
            </a:r>
            <a:r>
              <a:rPr lang="fa-IR" sz="3100" dirty="0"/>
              <a:t>اسپاسم </a:t>
            </a:r>
            <a:r>
              <a:rPr lang="fa-IR" sz="3100" dirty="0" smtClean="0"/>
              <a:t>ها</a:t>
            </a:r>
            <a:r>
              <a:rPr lang="fa-IR" sz="3100" dirty="0"/>
              <a:t/>
            </a:r>
            <a:br>
              <a:rPr lang="fa-IR" sz="3100" dirty="0"/>
            </a:br>
            <a:r>
              <a:rPr lang="fa-IR" sz="3100" dirty="0" smtClean="0"/>
              <a:t>3- </a:t>
            </a:r>
            <a:r>
              <a:rPr lang="fa-IR" sz="3100" dirty="0" smtClean="0">
                <a:solidFill>
                  <a:srgbClr val="C00000"/>
                </a:solidFill>
              </a:rPr>
              <a:t>پایدارنمودن  وضعیت قلبی-عروقی </a:t>
            </a:r>
            <a:r>
              <a:rPr lang="fa-IR" sz="3100" dirty="0"/>
              <a:t>با </a:t>
            </a:r>
            <a:r>
              <a:rPr lang="fa-IR" sz="3100" dirty="0">
                <a:solidFill>
                  <a:srgbClr val="C00000"/>
                </a:solidFill>
              </a:rPr>
              <a:t>افزایش آرام بخشی </a:t>
            </a:r>
            <a:r>
              <a:rPr lang="fa-IR" sz="3100" dirty="0"/>
              <a:t>با </a:t>
            </a:r>
            <a:r>
              <a:rPr lang="fa-IR" sz="3100" dirty="0">
                <a:solidFill>
                  <a:srgbClr val="C00000"/>
                </a:solidFill>
              </a:rPr>
              <a:t>سولفات منیزیم داخل وریدی و </a:t>
            </a:r>
            <a:r>
              <a:rPr lang="fa-IR" sz="3100" dirty="0" smtClean="0">
                <a:solidFill>
                  <a:srgbClr val="C00000"/>
                </a:solidFill>
              </a:rPr>
              <a:t>مورفین</a:t>
            </a:r>
            <a:r>
              <a:rPr lang="fa-IR" sz="2800" dirty="0" smtClean="0"/>
              <a:t/>
            </a:r>
            <a:br>
              <a:rPr lang="fa-IR" sz="2800" dirty="0" smtClean="0"/>
            </a:br>
            <a:r>
              <a:rPr lang="fa-IR" sz="2800" dirty="0" smtClean="0"/>
              <a:t>درمان </a:t>
            </a:r>
            <a:r>
              <a:rPr lang="fa-IR" sz="2800" dirty="0"/>
              <a:t>ناپایداری قلبی-عروقی در کزاز </a:t>
            </a:r>
            <a:r>
              <a:rPr lang="fa-IR" sz="2800" dirty="0" smtClean="0"/>
              <a:t>شدید </a:t>
            </a:r>
            <a:r>
              <a:rPr lang="fa-IR" sz="2800" dirty="0"/>
              <a:t>بسیار مشکل است. </a:t>
            </a:r>
            <a:r>
              <a:rPr lang="fa-IR" sz="2800" dirty="0" smtClean="0"/>
              <a:t/>
            </a:r>
            <a:br>
              <a:rPr lang="fa-IR" sz="2800" dirty="0" smtClean="0"/>
            </a:br>
            <a:r>
              <a:rPr lang="fa-IR" sz="1600" b="1" dirty="0" smtClean="0"/>
              <a:t/>
            </a:r>
            <a:br>
              <a:rPr lang="fa-IR" sz="1600" b="1" dirty="0" smtClean="0"/>
            </a:br>
            <a:r>
              <a:rPr lang="fa-IR" sz="3600" dirty="0">
                <a:solidFill>
                  <a:srgbClr val="002060"/>
                </a:solidFill>
              </a:rPr>
              <a:t>پیش آگهی</a:t>
            </a:r>
            <a:r>
              <a:rPr lang="en-US" sz="2200" dirty="0"/>
              <a:t/>
            </a:r>
            <a:br>
              <a:rPr lang="en-US" sz="2200" dirty="0"/>
            </a:br>
            <a:r>
              <a:rPr lang="fa-IR" sz="2200" dirty="0">
                <a:solidFill>
                  <a:srgbClr val="C00000"/>
                </a:solidFill>
              </a:rPr>
              <a:t>سریع ایجاد شدن کزاز با بیماری شدیدتر و نتایج ضعیف تر همراهی </a:t>
            </a:r>
            <a:r>
              <a:rPr lang="fa-IR" sz="2200" dirty="0"/>
              <a:t>دارد. باید به زمان شروع و طول مدت دوره ی کمون توجه کرد. </a:t>
            </a:r>
            <a:r>
              <a:rPr lang="en-US" sz="1600" b="1" dirty="0"/>
              <a:t/>
            </a:r>
            <a:br>
              <a:rPr lang="en-US" sz="1600" b="1" dirty="0"/>
            </a:br>
            <a:r>
              <a:rPr lang="en-US" sz="1600" dirty="0"/>
              <a:t/>
            </a:r>
            <a:br>
              <a:rPr lang="en-US" sz="1600" dirty="0"/>
            </a:br>
            <a:endParaRPr lang="en-US"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22714"/>
          </a:xfrm>
        </p:spPr>
        <p:txBody>
          <a:bodyPr>
            <a:normAutofit/>
          </a:bodyPr>
          <a:lstStyle/>
          <a:p>
            <a:pPr algn="r" rtl="1"/>
            <a:r>
              <a:rPr lang="fa-IR" sz="3200" b="1" dirty="0">
                <a:solidFill>
                  <a:srgbClr val="002060"/>
                </a:solidFill>
              </a:rPr>
              <a:t>پیشگیری</a:t>
            </a:r>
            <a:r>
              <a:rPr lang="en-US" sz="2800" b="1" dirty="0"/>
              <a:t/>
            </a:r>
            <a:br>
              <a:rPr lang="en-US" sz="2800" b="1" dirty="0"/>
            </a:br>
            <a:r>
              <a:rPr lang="fa-IR" sz="2800" b="1" dirty="0" smtClean="0"/>
              <a:t>1</a:t>
            </a:r>
            <a:r>
              <a:rPr lang="fa-IR" sz="2800" dirty="0" smtClean="0"/>
              <a:t>- </a:t>
            </a:r>
            <a:r>
              <a:rPr lang="fa-IR" sz="2800" dirty="0" smtClean="0">
                <a:solidFill>
                  <a:srgbClr val="C00000"/>
                </a:solidFill>
              </a:rPr>
              <a:t>مراقبت </a:t>
            </a:r>
            <a:r>
              <a:rPr lang="fa-IR" sz="2800" dirty="0">
                <a:solidFill>
                  <a:srgbClr val="C00000"/>
                </a:solidFill>
              </a:rPr>
              <a:t>صحیح از زخم </a:t>
            </a:r>
            <a:r>
              <a:rPr lang="fa-IR" sz="2800" dirty="0" smtClean="0"/>
              <a:t/>
            </a:r>
            <a:br>
              <a:rPr lang="fa-IR" sz="2800" dirty="0" smtClean="0"/>
            </a:br>
            <a:r>
              <a:rPr lang="fa-IR" sz="2800" dirty="0" smtClean="0"/>
              <a:t>2- </a:t>
            </a:r>
            <a:r>
              <a:rPr lang="fa-IR" sz="2800" dirty="0" smtClean="0">
                <a:solidFill>
                  <a:srgbClr val="C00000"/>
                </a:solidFill>
              </a:rPr>
              <a:t>ایمنی زایی</a:t>
            </a:r>
            <a:r>
              <a:rPr lang="en-US" sz="2800" dirty="0"/>
              <a:t/>
            </a:r>
            <a:br>
              <a:rPr lang="en-US" sz="2800" dirty="0"/>
            </a:br>
            <a:r>
              <a:rPr lang="fa-IR" sz="2800" dirty="0" smtClean="0"/>
              <a:t>افراد نیازمند به واکسیناسیون کزاز:</a:t>
            </a:r>
            <a:br>
              <a:rPr lang="fa-IR" sz="2800" dirty="0" smtClean="0"/>
            </a:br>
            <a:r>
              <a:rPr lang="fa-IR" sz="2800" dirty="0" smtClean="0"/>
              <a:t>  </a:t>
            </a:r>
            <a:r>
              <a:rPr lang="fa-IR" sz="2800" dirty="0">
                <a:solidFill>
                  <a:srgbClr val="C00000"/>
                </a:solidFill>
              </a:rPr>
              <a:t>زخم های مستعد به </a:t>
            </a:r>
            <a:r>
              <a:rPr lang="fa-IR" sz="2800" dirty="0" smtClean="0">
                <a:solidFill>
                  <a:srgbClr val="C00000"/>
                </a:solidFill>
              </a:rPr>
              <a:t>کزاز</a:t>
            </a:r>
            <a:r>
              <a:rPr lang="fa-IR" sz="2800" dirty="0" smtClean="0"/>
              <a:t>،</a:t>
            </a:r>
            <a:br>
              <a:rPr lang="fa-IR" sz="2800" dirty="0" smtClean="0"/>
            </a:br>
            <a:r>
              <a:rPr lang="fa-IR" sz="2800" dirty="0" smtClean="0">
                <a:solidFill>
                  <a:srgbClr val="C00000"/>
                </a:solidFill>
              </a:rPr>
              <a:t>واکسیناسیون </a:t>
            </a:r>
            <a:r>
              <a:rPr lang="fa-IR" sz="2800" dirty="0">
                <a:solidFill>
                  <a:srgbClr val="C00000"/>
                </a:solidFill>
              </a:rPr>
              <a:t>ناکامل یا نامشخص </a:t>
            </a:r>
            <a:r>
              <a:rPr lang="fa-IR" sz="2800" dirty="0" smtClean="0">
                <a:solidFill>
                  <a:srgbClr val="C00000"/>
                </a:solidFill>
              </a:rPr>
              <a:t/>
            </a:r>
            <a:br>
              <a:rPr lang="fa-IR" sz="2800" dirty="0" smtClean="0">
                <a:solidFill>
                  <a:srgbClr val="C00000"/>
                </a:solidFill>
              </a:rPr>
            </a:br>
            <a:r>
              <a:rPr lang="fa-IR" sz="2800" dirty="0" smtClean="0">
                <a:solidFill>
                  <a:srgbClr val="C00000"/>
                </a:solidFill>
              </a:rPr>
              <a:t>افرادی که </a:t>
            </a:r>
            <a:r>
              <a:rPr lang="fa-IR" sz="2800" dirty="0" smtClean="0"/>
              <a:t>از آخرین </a:t>
            </a:r>
            <a:r>
              <a:rPr lang="fa-IR" sz="2800" dirty="0"/>
              <a:t>دوز یادآورشان بیشتر از 10 </a:t>
            </a:r>
            <a:r>
              <a:rPr lang="fa-IR" sz="2800" dirty="0" smtClean="0"/>
              <a:t>سال گذشته باشد</a:t>
            </a:r>
            <a:r>
              <a:rPr lang="fa-IR" sz="2800" dirty="0"/>
              <a:t/>
            </a:r>
            <a:br>
              <a:rPr lang="fa-IR" sz="2800" dirty="0"/>
            </a:br>
            <a:r>
              <a:rPr lang="fa-IR" sz="2800" dirty="0"/>
              <a:t>بیمارانی که زخم هایی دارند که در طبقه بندی زخم های تمیز یا جزئی قرار نمی گیرند نیز باید تحت ایمنی سازی غیر فعال با </a:t>
            </a:r>
            <a:r>
              <a:rPr lang="en-US" sz="2800" dirty="0"/>
              <a:t>TIG</a:t>
            </a:r>
            <a:r>
              <a:rPr lang="fa-IR" sz="2800" dirty="0"/>
              <a:t> قرار گیرند.</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70929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hammd\Desktop\images.jpg"/>
          <p:cNvPicPr>
            <a:picLocks noChangeAspect="1" noChangeArrowheads="1"/>
          </p:cNvPicPr>
          <p:nvPr/>
        </p:nvPicPr>
        <p:blipFill>
          <a:blip r:embed="rId2"/>
          <a:srcRect/>
          <a:stretch>
            <a:fillRect/>
          </a:stretch>
        </p:blipFill>
        <p:spPr bwMode="auto">
          <a:xfrm>
            <a:off x="0" y="0"/>
            <a:ext cx="9144000" cy="664371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hammd\Desktop\32246_a1726bf1799357e14778987bc3770400.jpg"/>
          <p:cNvPicPr>
            <a:picLocks noChangeAspect="1" noChangeArrowheads="1"/>
          </p:cNvPicPr>
          <p:nvPr/>
        </p:nvPicPr>
        <p:blipFill>
          <a:blip r:embed="rId2"/>
          <a:srcRect/>
          <a:stretch>
            <a:fillRect/>
          </a:stretch>
        </p:blipFill>
        <p:spPr bwMode="auto">
          <a:xfrm>
            <a:off x="2786050" y="357166"/>
            <a:ext cx="2857500" cy="2743200"/>
          </a:xfrm>
          <a:prstGeom prst="rect">
            <a:avLst/>
          </a:prstGeom>
          <a:noFill/>
        </p:spPr>
      </p:pic>
      <p:pic>
        <p:nvPicPr>
          <p:cNvPr id="6148" name="Picture 4" descr="C:\Users\hammd\Desktop\92106247220242127229168652122217177109850.jpg"/>
          <p:cNvPicPr>
            <a:picLocks noChangeAspect="1" noChangeArrowheads="1"/>
          </p:cNvPicPr>
          <p:nvPr/>
        </p:nvPicPr>
        <p:blipFill>
          <a:blip r:embed="rId3"/>
          <a:srcRect/>
          <a:stretch>
            <a:fillRect/>
          </a:stretch>
        </p:blipFill>
        <p:spPr bwMode="auto">
          <a:xfrm>
            <a:off x="2928926" y="3857628"/>
            <a:ext cx="2714644" cy="2000264"/>
          </a:xfrm>
          <a:prstGeom prst="rect">
            <a:avLst/>
          </a:prstGeom>
          <a:noFill/>
        </p:spPr>
      </p:pic>
      <p:sp>
        <p:nvSpPr>
          <p:cNvPr id="5" name="Rectangle 4"/>
          <p:cNvSpPr/>
          <p:nvPr/>
        </p:nvSpPr>
        <p:spPr>
          <a:xfrm>
            <a:off x="4149608" y="3244334"/>
            <a:ext cx="844783" cy="369332"/>
          </a:xfrm>
          <a:prstGeom prst="rect">
            <a:avLst/>
          </a:prstGeom>
        </p:spPr>
        <p:txBody>
          <a:bodyPr wrap="none">
            <a:spAutoFit/>
          </a:bodyPr>
          <a:lstStyle/>
          <a:p>
            <a:r>
              <a:rPr lang="en-US" dirty="0" smtClean="0"/>
              <a:t>images</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706"/>
          </a:xfrm>
        </p:spPr>
        <p:txBody>
          <a:bodyPr>
            <a:normAutofit/>
          </a:bodyPr>
          <a:lstStyle/>
          <a:p>
            <a:pPr rtl="1"/>
            <a:r>
              <a:rPr lang="fa-IR" sz="7200" b="1" dirty="0">
                <a:solidFill>
                  <a:srgbClr val="002060"/>
                </a:solidFill>
              </a:rPr>
              <a:t>بوتولیسم</a:t>
            </a:r>
            <a:endParaRPr lang="en-US" sz="7200" dirty="0">
              <a:solidFill>
                <a:srgbClr val="002060"/>
              </a:solidFill>
            </a:endParaRPr>
          </a:p>
        </p:txBody>
      </p:sp>
    </p:spTree>
    <p:extLst>
      <p:ext uri="{BB962C8B-B14F-4D97-AF65-F5344CB8AC3E}">
        <p14:creationId xmlns:p14="http://schemas.microsoft.com/office/powerpoint/2010/main" val="2259182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54758"/>
          </a:xfrm>
        </p:spPr>
        <p:txBody>
          <a:bodyPr>
            <a:normAutofit fontScale="90000"/>
          </a:bodyPr>
          <a:lstStyle/>
          <a:p>
            <a:pPr algn="r" rtl="1"/>
            <a:r>
              <a:rPr lang="fa-IR" sz="1800" b="1" dirty="0" smtClean="0">
                <a:solidFill>
                  <a:srgbClr val="C00000"/>
                </a:solidFill>
              </a:rPr>
              <a:t/>
            </a:r>
            <a:br>
              <a:rPr lang="fa-IR" sz="1800" b="1" dirty="0" smtClean="0">
                <a:solidFill>
                  <a:srgbClr val="C00000"/>
                </a:solidFill>
              </a:rPr>
            </a:br>
            <a:r>
              <a:rPr lang="fa-IR" sz="1800" b="1" dirty="0" smtClean="0">
                <a:solidFill>
                  <a:srgbClr val="C00000"/>
                </a:solidFill>
              </a:rPr>
              <a:t/>
            </a:r>
            <a:br>
              <a:rPr lang="fa-IR" sz="1800" b="1" dirty="0" smtClean="0">
                <a:solidFill>
                  <a:srgbClr val="C00000"/>
                </a:solidFill>
              </a:rPr>
            </a:br>
            <a:r>
              <a:rPr lang="en-US" sz="1600" dirty="0"/>
              <a:t/>
            </a:r>
            <a:br>
              <a:rPr lang="en-US" sz="1600" dirty="0"/>
            </a:br>
            <a:r>
              <a:rPr lang="fa-IR" sz="3200" b="1" dirty="0">
                <a:solidFill>
                  <a:srgbClr val="C00000"/>
                </a:solidFill>
              </a:rPr>
              <a:t>سم بوتولیسم سمی ترین ماده شناخته شده </a:t>
            </a:r>
            <a:r>
              <a:rPr lang="fa-IR" sz="3200" b="1" dirty="0"/>
              <a:t>است</a:t>
            </a:r>
            <a:r>
              <a:rPr lang="fa-IR" sz="3200" b="1" dirty="0" smtClean="0"/>
              <a:t>.</a:t>
            </a:r>
            <a:br>
              <a:rPr lang="fa-IR" sz="3200" b="1" dirty="0" smtClean="0"/>
            </a:br>
            <a:r>
              <a:rPr lang="fa-IR" sz="3200" b="1" dirty="0" smtClean="0"/>
              <a:t> </a:t>
            </a:r>
            <a:r>
              <a:rPr lang="fa-IR" sz="3200" b="1" dirty="0"/>
              <a:t>این سم </a:t>
            </a:r>
            <a:r>
              <a:rPr lang="fa-IR" sz="3200" b="1" dirty="0">
                <a:solidFill>
                  <a:srgbClr val="C00000"/>
                </a:solidFill>
              </a:rPr>
              <a:t>توسط گونه های مختلفی از کلستریدیوم </a:t>
            </a:r>
            <a:r>
              <a:rPr lang="fa-IR" sz="3200" b="1" dirty="0"/>
              <a:t>های سمی تولید می شود که ارگانیسم های </a:t>
            </a:r>
            <a:r>
              <a:rPr lang="fa-IR" sz="3200" b="1" dirty="0">
                <a:solidFill>
                  <a:srgbClr val="C00000"/>
                </a:solidFill>
              </a:rPr>
              <a:t>گرم مثبت بی هوازی </a:t>
            </a:r>
            <a:r>
              <a:rPr lang="fa-IR" sz="3200" b="1" dirty="0"/>
              <a:t>هستند و تشکیل </a:t>
            </a:r>
            <a:r>
              <a:rPr lang="fa-IR" sz="3200" b="1" dirty="0">
                <a:solidFill>
                  <a:srgbClr val="C00000"/>
                </a:solidFill>
              </a:rPr>
              <a:t>اسپور</a:t>
            </a:r>
            <a:r>
              <a:rPr lang="fa-IR" sz="3200" b="1" dirty="0"/>
              <a:t>هایی می دهند که در همه جا وجود دارند. </a:t>
            </a:r>
            <a:r>
              <a:rPr lang="fa-IR" sz="3200" b="1" dirty="0" smtClean="0"/>
              <a:t/>
            </a:r>
            <a:br>
              <a:rPr lang="fa-IR" sz="3200" b="1" dirty="0" smtClean="0"/>
            </a:br>
            <a:r>
              <a:rPr lang="fa-IR" sz="3200" b="1" dirty="0" smtClean="0"/>
              <a:t>این </a:t>
            </a:r>
            <a:r>
              <a:rPr lang="fa-IR" sz="3200" b="1" dirty="0">
                <a:solidFill>
                  <a:srgbClr val="C00000"/>
                </a:solidFill>
              </a:rPr>
              <a:t>اسپورهای سخت </a:t>
            </a:r>
            <a:r>
              <a:rPr lang="fa-IR" sz="3200" b="1" dirty="0"/>
              <a:t>در </a:t>
            </a:r>
            <a:r>
              <a:rPr lang="fa-IR" sz="3200" b="1" dirty="0">
                <a:solidFill>
                  <a:srgbClr val="C00000"/>
                </a:solidFill>
              </a:rPr>
              <a:t>شرایط محیطی و اقدامات پخت و پز معمولی زنده می مانند</a:t>
            </a:r>
            <a:r>
              <a:rPr lang="fa-IR" sz="3200" b="1" dirty="0"/>
              <a:t>. </a:t>
            </a:r>
            <a:r>
              <a:rPr lang="fa-IR" sz="3200" b="1" dirty="0" smtClean="0"/>
              <a:t/>
            </a:r>
            <a:br>
              <a:rPr lang="fa-IR" sz="3200" b="1" dirty="0" smtClean="0"/>
            </a:br>
            <a:r>
              <a:rPr lang="fa-IR" sz="3200" b="1" dirty="0" smtClean="0"/>
              <a:t>با </a:t>
            </a:r>
            <a:r>
              <a:rPr lang="fa-IR" sz="3200" b="1" dirty="0"/>
              <a:t>این حال تولید سم نیاز به جوانه زدن اسپور دارد که در شرایط نادری اتفاق می افتد.  </a:t>
            </a:r>
            <a:r>
              <a:rPr lang="fa-IR" sz="3200" b="1" dirty="0" smtClean="0"/>
              <a:t/>
            </a:r>
            <a:br>
              <a:rPr lang="fa-IR" sz="3200" b="1" dirty="0" smtClean="0"/>
            </a:br>
            <a:r>
              <a:rPr lang="fa-IR" sz="3200" b="1" dirty="0" smtClean="0"/>
              <a:t>شرایطی </a:t>
            </a:r>
            <a:r>
              <a:rPr lang="fa-IR" sz="3200" b="1" dirty="0"/>
              <a:t>همچون </a:t>
            </a:r>
            <a:r>
              <a:rPr lang="fa-IR" sz="3200" b="1" dirty="0" smtClean="0"/>
              <a:t>:</a:t>
            </a:r>
            <a:br>
              <a:rPr lang="fa-IR" sz="3200" b="1" dirty="0" smtClean="0"/>
            </a:br>
            <a:r>
              <a:rPr lang="fa-IR" sz="3200" b="1" dirty="0" smtClean="0">
                <a:solidFill>
                  <a:srgbClr val="C00000"/>
                </a:solidFill>
              </a:rPr>
              <a:t>محیط </a:t>
            </a:r>
            <a:r>
              <a:rPr lang="fa-IR" sz="3200" b="1" dirty="0">
                <a:solidFill>
                  <a:srgbClr val="C00000"/>
                </a:solidFill>
              </a:rPr>
              <a:t>بی هوازی، </a:t>
            </a:r>
            <a:r>
              <a:rPr lang="en-US" sz="3200" b="1" dirty="0">
                <a:solidFill>
                  <a:srgbClr val="C00000"/>
                </a:solidFill>
              </a:rPr>
              <a:t>PH&gt;4/5</a:t>
            </a:r>
            <a:r>
              <a:rPr lang="fa-IR" sz="3200" b="1" dirty="0">
                <a:solidFill>
                  <a:srgbClr val="C00000"/>
                </a:solidFill>
              </a:rPr>
              <a:t>، غلظت پایین نمک یا شکر و دمای 120-4 درجه ی سانتیگراد </a:t>
            </a:r>
            <a:r>
              <a:rPr lang="fa-IR" sz="3200" b="1" dirty="0"/>
              <a:t>برای جوانه زدن اسپور لازم هستند. </a:t>
            </a:r>
            <a:r>
              <a:rPr lang="fa-IR" sz="3200" b="1" dirty="0" smtClean="0"/>
              <a:t/>
            </a:r>
            <a:br>
              <a:rPr lang="fa-IR" sz="3200" b="1" dirty="0" smtClean="0"/>
            </a:br>
            <a:r>
              <a:rPr lang="en-US" sz="1600" dirty="0"/>
              <a:t/>
            </a:r>
            <a:br>
              <a:rPr lang="en-US" sz="1600" dirty="0"/>
            </a:b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90666"/>
          </a:xfrm>
        </p:spPr>
        <p:txBody>
          <a:bodyPr>
            <a:normAutofit fontScale="90000"/>
          </a:bodyPr>
          <a:lstStyle/>
          <a:p>
            <a:pPr algn="r" rtl="1"/>
            <a:r>
              <a:rPr lang="fa-IR" sz="2800" b="1" dirty="0"/>
              <a:t> </a:t>
            </a:r>
            <a:r>
              <a:rPr lang="fa-IR" sz="2800" b="1" dirty="0" smtClean="0">
                <a:solidFill>
                  <a:srgbClr val="C00000"/>
                </a:solidFill>
              </a:rPr>
              <a:t>بوتولیسم</a:t>
            </a:r>
            <a:r>
              <a:rPr lang="fa-IR" sz="2800" b="1" dirty="0" smtClean="0"/>
              <a:t> یک بیماری نادر است که به طور طبیعی به صورت </a:t>
            </a:r>
            <a:r>
              <a:rPr lang="fa-IR" sz="2800" b="1" dirty="0" smtClean="0">
                <a:solidFill>
                  <a:srgbClr val="C00000"/>
                </a:solidFill>
              </a:rPr>
              <a:t>چهار سندرم </a:t>
            </a:r>
            <a:r>
              <a:rPr lang="fa-IR" sz="2800" b="1" dirty="0" smtClean="0"/>
              <a:t>رخ می دهد:</a:t>
            </a:r>
            <a:r>
              <a:rPr lang="en-US" sz="2800" b="1" dirty="0" smtClean="0"/>
              <a:t/>
            </a:r>
            <a:br>
              <a:rPr lang="en-US" sz="2800" b="1" dirty="0" smtClean="0"/>
            </a:br>
            <a:r>
              <a:rPr lang="fa-IR" sz="2800" b="1" dirty="0" smtClean="0"/>
              <a:t>- </a:t>
            </a:r>
            <a:r>
              <a:rPr lang="fa-IR" sz="2800" b="1" dirty="0" smtClean="0">
                <a:solidFill>
                  <a:srgbClr val="C00000"/>
                </a:solidFill>
              </a:rPr>
              <a:t>ناخوشی ناشی از خوردن سم در غذای آلوده</a:t>
            </a:r>
            <a:r>
              <a:rPr lang="en-US" sz="2800" b="1" dirty="0" smtClean="0">
                <a:solidFill>
                  <a:srgbClr val="C00000"/>
                </a:solidFill>
              </a:rPr>
              <a:t/>
            </a:r>
            <a:br>
              <a:rPr lang="en-US" sz="2800" b="1" dirty="0" smtClean="0">
                <a:solidFill>
                  <a:srgbClr val="C00000"/>
                </a:solidFill>
              </a:rPr>
            </a:br>
            <a:r>
              <a:rPr lang="fa-IR" sz="2800" b="1" dirty="0" smtClean="0">
                <a:solidFill>
                  <a:srgbClr val="C00000"/>
                </a:solidFill>
              </a:rPr>
              <a:t>- عفونت زخم ناشی از کلونیزاسیون زخم با کلستریدیای سمی همراه با تولید سم</a:t>
            </a:r>
            <a:r>
              <a:rPr lang="en-US" sz="2800" b="1" dirty="0" smtClean="0">
                <a:solidFill>
                  <a:srgbClr val="C00000"/>
                </a:solidFill>
              </a:rPr>
              <a:t/>
            </a:r>
            <a:br>
              <a:rPr lang="en-US" sz="2800" b="1" dirty="0" smtClean="0">
                <a:solidFill>
                  <a:srgbClr val="C00000"/>
                </a:solidFill>
              </a:rPr>
            </a:br>
            <a:r>
              <a:rPr lang="fa-IR" sz="2800" b="1" dirty="0" smtClean="0">
                <a:solidFill>
                  <a:srgbClr val="C00000"/>
                </a:solidFill>
              </a:rPr>
              <a:t>- بوتولیسم شیرخوارگی ناشی از کلونیزاسیون روده ی شیرخوار با کلستریدیای سمی همراه با تولید  سم</a:t>
            </a:r>
            <a:r>
              <a:rPr lang="en-US" sz="2800" b="1" dirty="0" smtClean="0">
                <a:solidFill>
                  <a:srgbClr val="C00000"/>
                </a:solidFill>
              </a:rPr>
              <a:t/>
            </a:r>
            <a:br>
              <a:rPr lang="en-US" sz="2800" b="1" dirty="0" smtClean="0">
                <a:solidFill>
                  <a:srgbClr val="C00000"/>
                </a:solidFill>
              </a:rPr>
            </a:br>
            <a:r>
              <a:rPr lang="fa-IR" sz="2800" b="1" dirty="0" smtClean="0">
                <a:solidFill>
                  <a:srgbClr val="C00000"/>
                </a:solidFill>
              </a:rPr>
              <a:t>- توکسمی روده ای بزرگسالان ناشی از کلونیزاسیون روده ی با کلستریدیای سمی همراه با تولید  سم</a:t>
            </a:r>
            <a:r>
              <a:rPr lang="fa-IR" sz="2800" b="1" dirty="0"/>
              <a:t/>
            </a:r>
            <a:br>
              <a:rPr lang="fa-IR" sz="2800" b="1" dirty="0"/>
            </a:br>
            <a:r>
              <a:rPr lang="fa-IR" sz="2800" b="1" dirty="0" smtClean="0"/>
              <a:t>بوتولیسم </a:t>
            </a:r>
            <a:r>
              <a:rPr lang="fa-IR" sz="2800" b="1" dirty="0"/>
              <a:t>در نتیجه ی </a:t>
            </a:r>
            <a:r>
              <a:rPr lang="fa-IR" sz="2800" b="1" dirty="0">
                <a:solidFill>
                  <a:srgbClr val="C00000"/>
                </a:solidFill>
              </a:rPr>
              <a:t>مهار آزادسازی استیل کولین توسط سم بوتولنیوم در محل اتصال عصب به عضله </a:t>
            </a:r>
            <a:r>
              <a:rPr lang="fa-IR" sz="2800" b="1" dirty="0"/>
              <a:t> ایجاد می شود.  </a:t>
            </a:r>
            <a:br>
              <a:rPr lang="fa-IR" sz="2800" b="1" dirty="0"/>
            </a:br>
            <a:r>
              <a:rPr lang="fa-IR" sz="2800" b="1" dirty="0"/>
              <a:t>تمام اشکال بوتولیسم به صورت یک سندرم بالینی </a:t>
            </a:r>
            <a:r>
              <a:rPr lang="fa-IR" sz="2800" b="1" dirty="0">
                <a:solidFill>
                  <a:srgbClr val="C00000"/>
                </a:solidFill>
              </a:rPr>
              <a:t>فلج قرینه اعصاب جمجمه ای </a:t>
            </a:r>
            <a:r>
              <a:rPr lang="fa-IR" sz="2800" b="1" dirty="0"/>
              <a:t>و پس از آن </a:t>
            </a:r>
            <a:r>
              <a:rPr lang="fa-IR" sz="2800" b="1" dirty="0">
                <a:solidFill>
                  <a:srgbClr val="C00000"/>
                </a:solidFill>
              </a:rPr>
              <a:t>فلج شل قرینه </a:t>
            </a:r>
            <a:r>
              <a:rPr lang="fa-IR" sz="2800" b="1" dirty="0" smtClean="0">
                <a:solidFill>
                  <a:srgbClr val="C00000"/>
                </a:solidFill>
              </a:rPr>
              <a:t>عضلات تنفسی  </a:t>
            </a:r>
            <a:r>
              <a:rPr lang="fa-IR" sz="2800" b="1" dirty="0">
                <a:solidFill>
                  <a:srgbClr val="C00000"/>
                </a:solidFill>
              </a:rPr>
              <a:t>پایین دنده ای </a:t>
            </a:r>
            <a:r>
              <a:rPr lang="fa-IR" sz="2800" b="1" dirty="0"/>
              <a:t>تظاهر پیدا می کنند که ممکن است به مشکلات تنفسی شدید و مرگ منجر شوند. </a:t>
            </a:r>
            <a:br>
              <a:rPr lang="fa-IR" sz="2800" b="1" dirty="0"/>
            </a:br>
            <a:r>
              <a:rPr lang="fa-IR" sz="2800" b="1" dirty="0"/>
              <a:t>هدف اصلی، مراقب</a:t>
            </a:r>
            <a:r>
              <a:rPr lang="fa-IR" sz="2800" b="1" dirty="0">
                <a:solidFill>
                  <a:srgbClr val="C00000"/>
                </a:solidFill>
              </a:rPr>
              <a:t>ت ویژه و درمان به موقع با آنتی توکسین بوتولینوم </a:t>
            </a:r>
            <a:r>
              <a:rPr lang="fa-IR" sz="2800" b="1" dirty="0"/>
              <a:t>می </a:t>
            </a:r>
            <a:r>
              <a:rPr lang="fa-IR" sz="2800" b="1" dirty="0" smtClean="0"/>
              <a:t>باشد</a:t>
            </a:r>
            <a:endParaRPr lang="fa-IR" sz="2800" dirty="0"/>
          </a:p>
        </p:txBody>
      </p:sp>
    </p:spTree>
    <p:extLst>
      <p:ext uri="{BB962C8B-B14F-4D97-AF65-F5344CB8AC3E}">
        <p14:creationId xmlns:p14="http://schemas.microsoft.com/office/powerpoint/2010/main" val="1166208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hammd\Desktop\images.jpg"/>
          <p:cNvPicPr>
            <a:picLocks noChangeAspect="1" noChangeArrowheads="1"/>
          </p:cNvPicPr>
          <p:nvPr/>
        </p:nvPicPr>
        <p:blipFill>
          <a:blip r:embed="rId2"/>
          <a:srcRect/>
          <a:stretch>
            <a:fillRect/>
          </a:stretch>
        </p:blipFill>
        <p:spPr bwMode="auto">
          <a:xfrm>
            <a:off x="642910" y="500042"/>
            <a:ext cx="2343150" cy="1952625"/>
          </a:xfrm>
          <a:prstGeom prst="rect">
            <a:avLst/>
          </a:prstGeom>
          <a:noFill/>
        </p:spPr>
      </p:pic>
      <p:pic>
        <p:nvPicPr>
          <p:cNvPr id="7171" name="Picture 3" descr="C:\Users\hammd\Desktop\images.jpg"/>
          <p:cNvPicPr>
            <a:picLocks noChangeAspect="1" noChangeArrowheads="1"/>
          </p:cNvPicPr>
          <p:nvPr/>
        </p:nvPicPr>
        <p:blipFill>
          <a:blip r:embed="rId3"/>
          <a:srcRect/>
          <a:stretch>
            <a:fillRect/>
          </a:stretch>
        </p:blipFill>
        <p:spPr bwMode="auto">
          <a:xfrm>
            <a:off x="3000364" y="2571744"/>
            <a:ext cx="2552700" cy="1790700"/>
          </a:xfrm>
          <a:prstGeom prst="rect">
            <a:avLst/>
          </a:prstGeom>
          <a:noFill/>
        </p:spPr>
      </p:pic>
      <p:pic>
        <p:nvPicPr>
          <p:cNvPr id="7172" name="Picture 4" descr="C:\Users\hammd\Desktop\81665247-70004726.jpg"/>
          <p:cNvPicPr>
            <a:picLocks noChangeAspect="1" noChangeArrowheads="1"/>
          </p:cNvPicPr>
          <p:nvPr/>
        </p:nvPicPr>
        <p:blipFill>
          <a:blip r:embed="rId4"/>
          <a:srcRect/>
          <a:stretch>
            <a:fillRect/>
          </a:stretch>
        </p:blipFill>
        <p:spPr bwMode="auto">
          <a:xfrm>
            <a:off x="5429256" y="4286257"/>
            <a:ext cx="3500462" cy="2286016"/>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6120680"/>
          </a:xfrm>
        </p:spPr>
        <p:txBody>
          <a:bodyPr>
            <a:normAutofit/>
          </a:bodyPr>
          <a:lstStyle/>
          <a:p>
            <a:pPr rtl="1"/>
            <a:r>
              <a:rPr lang="fa-IR" sz="7200" b="1" dirty="0">
                <a:solidFill>
                  <a:srgbClr val="002060"/>
                </a:solidFill>
              </a:rPr>
              <a:t>گانگرن گازی</a:t>
            </a:r>
            <a:endParaRPr lang="en-US" sz="7200" dirty="0">
              <a:solidFill>
                <a:srgbClr val="002060"/>
              </a:solidFill>
            </a:endParaRPr>
          </a:p>
        </p:txBody>
      </p:sp>
    </p:spTree>
    <p:extLst>
      <p:ext uri="{BB962C8B-B14F-4D97-AF65-F5344CB8AC3E}">
        <p14:creationId xmlns:p14="http://schemas.microsoft.com/office/powerpoint/2010/main" val="1435104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26196"/>
          </a:xfrm>
        </p:spPr>
        <p:txBody>
          <a:bodyPr>
            <a:normAutofit/>
          </a:bodyPr>
          <a:lstStyle/>
          <a:p>
            <a:pPr algn="r" rtl="1"/>
            <a:r>
              <a:rPr lang="fa-IR" sz="1800" b="1" dirty="0" smtClean="0">
                <a:solidFill>
                  <a:srgbClr val="C00000"/>
                </a:solidFill>
              </a:rPr>
              <a:t/>
            </a:r>
            <a:br>
              <a:rPr lang="fa-IR" sz="1800" b="1" dirty="0" smtClean="0">
                <a:solidFill>
                  <a:srgbClr val="C00000"/>
                </a:solidFill>
              </a:rPr>
            </a:br>
            <a:r>
              <a:rPr lang="fa-IR" sz="3200" dirty="0" smtClean="0">
                <a:solidFill>
                  <a:srgbClr val="C00000"/>
                </a:solidFill>
              </a:rPr>
              <a:t>جنس </a:t>
            </a:r>
            <a:r>
              <a:rPr lang="fa-IR" sz="3200" dirty="0">
                <a:solidFill>
                  <a:srgbClr val="C00000"/>
                </a:solidFill>
              </a:rPr>
              <a:t>کلستریدیوم </a:t>
            </a:r>
            <a:r>
              <a:rPr lang="fa-IR" sz="3200" dirty="0"/>
              <a:t>شامل </a:t>
            </a:r>
            <a:r>
              <a:rPr lang="fa-IR" sz="3200" dirty="0">
                <a:solidFill>
                  <a:srgbClr val="C00000"/>
                </a:solidFill>
              </a:rPr>
              <a:t>بیش از 60 گونه </a:t>
            </a:r>
            <a:r>
              <a:rPr lang="fa-IR" sz="3200" dirty="0"/>
              <a:t>است که ممکن است </a:t>
            </a:r>
            <a:r>
              <a:rPr lang="fa-IR" sz="3200" dirty="0">
                <a:solidFill>
                  <a:srgbClr val="C00000"/>
                </a:solidFill>
              </a:rPr>
              <a:t>همسفره میکروفلورهای روده ای </a:t>
            </a:r>
            <a:r>
              <a:rPr lang="fa-IR" sz="3200" dirty="0"/>
              <a:t>باشند یا </a:t>
            </a:r>
            <a:r>
              <a:rPr lang="fa-IR" sz="3200" dirty="0">
                <a:solidFill>
                  <a:srgbClr val="C00000"/>
                </a:solidFill>
              </a:rPr>
              <a:t>موجب انواعی از عفونت ها  در انسان و حیوان</a:t>
            </a:r>
            <a:r>
              <a:rPr lang="fa-IR" sz="3200" dirty="0"/>
              <a:t> از طریق تولید </a:t>
            </a:r>
            <a:r>
              <a:rPr lang="fa-IR" sz="3200" dirty="0" smtClean="0">
                <a:solidFill>
                  <a:srgbClr val="C00000"/>
                </a:solidFill>
              </a:rPr>
              <a:t>اگزوتوکسین </a:t>
            </a:r>
            <a:r>
              <a:rPr lang="fa-IR" sz="3200" dirty="0">
                <a:solidFill>
                  <a:srgbClr val="C00000"/>
                </a:solidFill>
              </a:rPr>
              <a:t>های پروتئینی </a:t>
            </a:r>
            <a:r>
              <a:rPr lang="fa-IR" sz="3200" dirty="0"/>
              <a:t>شوند. </a:t>
            </a:r>
            <a:r>
              <a:rPr lang="fa-IR" sz="3200" dirty="0" smtClean="0"/>
              <a:t/>
            </a:r>
            <a:br>
              <a:rPr lang="fa-IR" sz="3200" dirty="0" smtClean="0"/>
            </a:br>
            <a:r>
              <a:rPr lang="fa-IR" sz="3200" dirty="0" smtClean="0">
                <a:solidFill>
                  <a:srgbClr val="C00000"/>
                </a:solidFill>
              </a:rPr>
              <a:t>کلستریدیوم </a:t>
            </a:r>
            <a:r>
              <a:rPr lang="fa-IR" sz="3200" dirty="0">
                <a:solidFill>
                  <a:srgbClr val="C00000"/>
                </a:solidFill>
              </a:rPr>
              <a:t>تتانی و کلستریدیوم بوتولنیوم </a:t>
            </a:r>
            <a:r>
              <a:rPr lang="fa-IR" sz="3200" dirty="0"/>
              <a:t>موجب  بیماری بالینی اختصاصی از طریق </a:t>
            </a:r>
            <a:r>
              <a:rPr lang="fa-IR" sz="3200" dirty="0">
                <a:solidFill>
                  <a:srgbClr val="C00000"/>
                </a:solidFill>
              </a:rPr>
              <a:t>آزادسازی سموم بسیار </a:t>
            </a:r>
            <a:r>
              <a:rPr lang="fa-IR" sz="3200" dirty="0" smtClean="0">
                <a:solidFill>
                  <a:srgbClr val="C00000"/>
                </a:solidFill>
              </a:rPr>
              <a:t>قوی ولی </a:t>
            </a:r>
            <a:r>
              <a:rPr lang="fa-IR" sz="3200" dirty="0">
                <a:solidFill>
                  <a:srgbClr val="C00000"/>
                </a:solidFill>
              </a:rPr>
              <a:t>واحد </a:t>
            </a:r>
            <a:r>
              <a:rPr lang="fa-IR" sz="3200" dirty="0"/>
              <a:t>می گردند. </a:t>
            </a:r>
            <a:r>
              <a:rPr lang="fa-IR" sz="3200" dirty="0" smtClean="0"/>
              <a:t/>
            </a:r>
            <a:br>
              <a:rPr lang="fa-IR" sz="3200" dirty="0" smtClean="0"/>
            </a:br>
            <a:r>
              <a:rPr lang="fa-IR" sz="3200" dirty="0" smtClean="0"/>
              <a:t>در </a:t>
            </a:r>
            <a:r>
              <a:rPr lang="fa-IR" sz="3200" dirty="0"/>
              <a:t>حالیکه </a:t>
            </a:r>
            <a:r>
              <a:rPr lang="fa-IR" sz="3200" dirty="0">
                <a:solidFill>
                  <a:srgbClr val="C00000"/>
                </a:solidFill>
              </a:rPr>
              <a:t>کلستریدیوم پرفرنجنس</a:t>
            </a:r>
            <a:r>
              <a:rPr lang="fa-IR" sz="3200" dirty="0" smtClean="0">
                <a:solidFill>
                  <a:srgbClr val="C00000"/>
                </a:solidFill>
              </a:rPr>
              <a:t> </a:t>
            </a:r>
            <a:r>
              <a:rPr lang="fa-IR" sz="3200" dirty="0">
                <a:solidFill>
                  <a:srgbClr val="C00000"/>
                </a:solidFill>
              </a:rPr>
              <a:t>و کلستریدیوم سپتیکوم </a:t>
            </a:r>
            <a:r>
              <a:rPr lang="fa-IR" sz="3200" dirty="0"/>
              <a:t>موجب </a:t>
            </a:r>
            <a:r>
              <a:rPr lang="fa-IR" sz="3200" dirty="0">
                <a:solidFill>
                  <a:srgbClr val="C00000"/>
                </a:solidFill>
              </a:rPr>
              <a:t>عفونت های نکروز دهنده ی مهاجمی</a:t>
            </a:r>
            <a:r>
              <a:rPr lang="fa-IR" sz="3200" dirty="0"/>
              <a:t> می شوند که با </a:t>
            </a:r>
            <a:r>
              <a:rPr lang="fa-IR" sz="3200" dirty="0">
                <a:solidFill>
                  <a:srgbClr val="C00000"/>
                </a:solidFill>
              </a:rPr>
              <a:t>سموم متعددی </a:t>
            </a:r>
            <a:r>
              <a:rPr lang="fa-IR" sz="3200" dirty="0"/>
              <a:t>شامل </a:t>
            </a:r>
            <a:r>
              <a:rPr lang="fa-IR" sz="3200" dirty="0">
                <a:solidFill>
                  <a:srgbClr val="C00000"/>
                </a:solidFill>
              </a:rPr>
              <a:t>پروتئازها، فسفولیپازها و سیتوتوکسین های باکتریایی</a:t>
            </a:r>
            <a:r>
              <a:rPr lang="fa-IR" sz="3200" dirty="0"/>
              <a:t> مرتبطند</a:t>
            </a:r>
            <a:r>
              <a:rPr lang="fa-IR" sz="3200" dirty="0" smtClean="0"/>
              <a:t>.</a:t>
            </a:r>
            <a:r>
              <a:rPr lang="fa-IR" sz="2400" b="1" dirty="0" smtClean="0"/>
              <a:t/>
            </a:r>
            <a:br>
              <a:rPr lang="fa-IR" sz="2400" b="1" dirty="0" smtClean="0"/>
            </a:br>
            <a:endParaRPr lang="en-US"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pPr algn="r" rtl="1"/>
            <a:r>
              <a:rPr lang="fa-IR" sz="2800" b="1" dirty="0">
                <a:solidFill>
                  <a:srgbClr val="002060"/>
                </a:solidFill>
              </a:rPr>
              <a:t>گانگرن گازی </a:t>
            </a:r>
            <a:r>
              <a:rPr lang="fa-IR" sz="2800" b="1" dirty="0" smtClean="0">
                <a:solidFill>
                  <a:srgbClr val="002060"/>
                </a:solidFill>
              </a:rPr>
              <a:t>تروماتیک</a:t>
            </a:r>
            <a:r>
              <a:rPr lang="fa-IR" sz="2800" dirty="0">
                <a:solidFill>
                  <a:srgbClr val="C00000"/>
                </a:solidFill>
              </a:rPr>
              <a:t/>
            </a:r>
            <a:br>
              <a:rPr lang="fa-IR" sz="2800" dirty="0">
                <a:solidFill>
                  <a:srgbClr val="C00000"/>
                </a:solidFill>
              </a:rPr>
            </a:br>
            <a:r>
              <a:rPr lang="fa-IR" sz="2800" dirty="0">
                <a:solidFill>
                  <a:srgbClr val="C00000"/>
                </a:solidFill>
              </a:rPr>
              <a:t>میونکروز کلستریدیایی </a:t>
            </a:r>
            <a:r>
              <a:rPr lang="fa-IR" sz="2800" dirty="0"/>
              <a:t>(کلستریدیوم </a:t>
            </a:r>
            <a:r>
              <a:rPr lang="fa-IR" sz="2800" dirty="0">
                <a:solidFill>
                  <a:srgbClr val="C00000"/>
                </a:solidFill>
              </a:rPr>
              <a:t>پرفرنجنس</a:t>
            </a:r>
            <a:r>
              <a:rPr lang="fa-IR" sz="2800" dirty="0" smtClean="0"/>
              <a:t>) </a:t>
            </a:r>
            <a:r>
              <a:rPr lang="fa-IR" sz="2800" dirty="0"/>
              <a:t>یا همان </a:t>
            </a:r>
            <a:r>
              <a:rPr lang="fa-IR" sz="2800" dirty="0">
                <a:solidFill>
                  <a:srgbClr val="C00000"/>
                </a:solidFill>
              </a:rPr>
              <a:t>گانگرن گازی یکی از رایج ترین عفونت های باکتریایی گرم مثبت برق آسا در انسان </a:t>
            </a:r>
            <a:r>
              <a:rPr lang="fa-IR" sz="2800" dirty="0"/>
              <a:t>می باشد. </a:t>
            </a:r>
            <a:br>
              <a:rPr lang="fa-IR" sz="2800" dirty="0"/>
            </a:br>
            <a:r>
              <a:rPr lang="fa-IR" sz="2800" dirty="0" smtClean="0"/>
              <a:t/>
            </a:r>
            <a:br>
              <a:rPr lang="fa-IR" sz="2800" dirty="0" smtClean="0"/>
            </a:br>
            <a:r>
              <a:rPr lang="fa-IR" sz="2800" dirty="0">
                <a:solidFill>
                  <a:prstClr val="black"/>
                </a:solidFill>
              </a:rPr>
              <a:t>وضعیت هایی که مستعد کننده ی گانگرن گازی تروماتیک هستند شامل:</a:t>
            </a:r>
            <a:br>
              <a:rPr lang="fa-IR" sz="2800" dirty="0">
                <a:solidFill>
                  <a:prstClr val="black"/>
                </a:solidFill>
              </a:rPr>
            </a:br>
            <a:r>
              <a:rPr lang="fa-IR" sz="2800" dirty="0">
                <a:solidFill>
                  <a:prstClr val="black"/>
                </a:solidFill>
              </a:rPr>
              <a:t> - </a:t>
            </a:r>
            <a:r>
              <a:rPr lang="fa-IR" sz="2800" dirty="0">
                <a:solidFill>
                  <a:srgbClr val="C00000"/>
                </a:solidFill>
              </a:rPr>
              <a:t>آسیب از نوع خردشدگی</a:t>
            </a:r>
            <a:r>
              <a:rPr lang="fa-IR" sz="2800" dirty="0">
                <a:solidFill>
                  <a:prstClr val="black"/>
                </a:solidFill>
              </a:rPr>
              <a:t>،</a:t>
            </a:r>
            <a:br>
              <a:rPr lang="fa-IR" sz="2800" dirty="0">
                <a:solidFill>
                  <a:prstClr val="black"/>
                </a:solidFill>
              </a:rPr>
            </a:br>
            <a:r>
              <a:rPr lang="fa-IR" sz="2800" dirty="0">
                <a:solidFill>
                  <a:prstClr val="black"/>
                </a:solidFill>
              </a:rPr>
              <a:t> - </a:t>
            </a:r>
            <a:r>
              <a:rPr lang="fa-IR" sz="2800" dirty="0">
                <a:solidFill>
                  <a:srgbClr val="C00000"/>
                </a:solidFill>
              </a:rPr>
              <a:t>پارگی شریان های با اندازه ی بزرگ و متوسط </a:t>
            </a:r>
            <a:r>
              <a:rPr lang="fa-IR" sz="2800" dirty="0">
                <a:solidFill>
                  <a:prstClr val="black"/>
                </a:solidFill>
              </a:rPr>
              <a:t>و</a:t>
            </a:r>
            <a:br>
              <a:rPr lang="fa-IR" sz="2800" dirty="0">
                <a:solidFill>
                  <a:prstClr val="black"/>
                </a:solidFill>
              </a:rPr>
            </a:br>
            <a:r>
              <a:rPr lang="fa-IR" sz="2800" dirty="0">
                <a:solidFill>
                  <a:prstClr val="black"/>
                </a:solidFill>
              </a:rPr>
              <a:t> - </a:t>
            </a:r>
            <a:r>
              <a:rPr lang="fa-IR" sz="2800" dirty="0">
                <a:solidFill>
                  <a:srgbClr val="C00000"/>
                </a:solidFill>
              </a:rPr>
              <a:t>شکستگی های باز استخوان های دراز آلوده با خاک یا تکه های لباس حاوی </a:t>
            </a:r>
            <a:r>
              <a:rPr lang="fa-IR" sz="2800" dirty="0" smtClean="0">
                <a:solidFill>
                  <a:srgbClr val="C00000"/>
                </a:solidFill>
              </a:rPr>
              <a:t>اسپور</a:t>
            </a:r>
            <a:r>
              <a:rPr lang="fa-IR" sz="1800" dirty="0"/>
              <a:t/>
            </a:r>
            <a:br>
              <a:rPr lang="fa-IR" sz="1800" dirty="0"/>
            </a:br>
            <a:r>
              <a:rPr lang="en-US" sz="1800" dirty="0" smtClean="0"/>
              <a:t>   </a:t>
            </a:r>
            <a:r>
              <a:rPr lang="fa-IR" sz="2200" dirty="0" smtClean="0">
                <a:solidFill>
                  <a:srgbClr val="C00000"/>
                </a:solidFill>
              </a:rPr>
              <a:t>دوره </a:t>
            </a:r>
            <a:r>
              <a:rPr lang="fa-IR" sz="2200" dirty="0">
                <a:solidFill>
                  <a:srgbClr val="C00000"/>
                </a:solidFill>
              </a:rPr>
              <a:t>ی کمون </a:t>
            </a:r>
            <a:r>
              <a:rPr lang="fa-IR" sz="2200" dirty="0">
                <a:solidFill>
                  <a:prstClr val="black"/>
                </a:solidFill>
              </a:rPr>
              <a:t>برای </a:t>
            </a:r>
            <a:r>
              <a:rPr lang="fa-IR" sz="2200" dirty="0">
                <a:solidFill>
                  <a:srgbClr val="C00000"/>
                </a:solidFill>
              </a:rPr>
              <a:t>گانگرن گازی تروماتیک </a:t>
            </a:r>
            <a:r>
              <a:rPr lang="fa-IR" sz="2200" dirty="0">
                <a:solidFill>
                  <a:prstClr val="black"/>
                </a:solidFill>
              </a:rPr>
              <a:t>می تواند </a:t>
            </a:r>
            <a:r>
              <a:rPr lang="fa-IR" sz="2200" dirty="0">
                <a:solidFill>
                  <a:srgbClr val="C00000"/>
                </a:solidFill>
              </a:rPr>
              <a:t>تا 6 ساعت </a:t>
            </a:r>
            <a:r>
              <a:rPr lang="fa-IR" sz="2200" dirty="0">
                <a:solidFill>
                  <a:prstClr val="black"/>
                </a:solidFill>
              </a:rPr>
              <a:t>باشد.</a:t>
            </a:r>
            <a:endParaRPr lang="fa-IR" sz="2800" dirty="0"/>
          </a:p>
        </p:txBody>
      </p:sp>
    </p:spTree>
    <p:extLst>
      <p:ext uri="{BB962C8B-B14F-4D97-AF65-F5344CB8AC3E}">
        <p14:creationId xmlns:p14="http://schemas.microsoft.com/office/powerpoint/2010/main" val="9497733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22714"/>
          </a:xfrm>
        </p:spPr>
        <p:txBody>
          <a:bodyPr>
            <a:normAutofit/>
          </a:bodyPr>
          <a:lstStyle/>
          <a:p>
            <a:pPr algn="r" rtl="1"/>
            <a:r>
              <a:rPr lang="fa-IR" sz="4000" dirty="0">
                <a:solidFill>
                  <a:srgbClr val="002060"/>
                </a:solidFill>
              </a:rPr>
              <a:t>عوارض</a:t>
            </a:r>
            <a:r>
              <a:rPr lang="fa-IR" sz="2800" dirty="0"/>
              <a:t/>
            </a:r>
            <a:br>
              <a:rPr lang="fa-IR" sz="2800" dirty="0"/>
            </a:br>
            <a:r>
              <a:rPr lang="fa-IR" sz="2800" dirty="0"/>
              <a:t>گانگرن گازی با </a:t>
            </a:r>
            <a:r>
              <a:rPr lang="fa-IR" sz="2800" dirty="0">
                <a:solidFill>
                  <a:srgbClr val="C00000"/>
                </a:solidFill>
              </a:rPr>
              <a:t>باکتریمی، هایپوتانسیون و نارسایی چند ارگانی همراه </a:t>
            </a:r>
            <a:r>
              <a:rPr lang="fa-IR" sz="2800" dirty="0"/>
              <a:t>است و اگر درمان نشود به درجات مختلفی </a:t>
            </a:r>
            <a:r>
              <a:rPr lang="fa-IR" sz="2800" dirty="0">
                <a:solidFill>
                  <a:srgbClr val="C00000"/>
                </a:solidFill>
              </a:rPr>
              <a:t>مرگبار</a:t>
            </a:r>
            <a:r>
              <a:rPr lang="fa-IR" sz="2800" dirty="0"/>
              <a:t> است</a:t>
            </a:r>
            <a:r>
              <a:rPr lang="en-US" sz="2800" dirty="0"/>
              <a:t/>
            </a:r>
            <a:br>
              <a:rPr lang="en-US" sz="2800" dirty="0"/>
            </a:br>
            <a:r>
              <a:rPr lang="fa-IR" sz="2800" dirty="0"/>
              <a:t>ایجاد گانگرن گازی </a:t>
            </a:r>
            <a:r>
              <a:rPr lang="fa-IR" sz="2800" dirty="0" smtClean="0"/>
              <a:t>به </a:t>
            </a:r>
            <a:r>
              <a:rPr lang="fa-IR" sz="2800" dirty="0">
                <a:solidFill>
                  <a:srgbClr val="C00000"/>
                </a:solidFill>
              </a:rPr>
              <a:t>محیط بی هوازی و آلودگی زخم با اسپورها یا ارگانیسم های</a:t>
            </a:r>
            <a:r>
              <a:rPr lang="fa-IR" sz="2800" dirty="0"/>
              <a:t> </a:t>
            </a:r>
            <a:r>
              <a:rPr lang="fa-IR" sz="2800" dirty="0" smtClean="0">
                <a:solidFill>
                  <a:srgbClr val="C00000"/>
                </a:solidFill>
              </a:rPr>
              <a:t>زایا </a:t>
            </a:r>
            <a:r>
              <a:rPr lang="fa-IR" sz="2800" dirty="0"/>
              <a:t>نیاز </a:t>
            </a:r>
            <a:r>
              <a:rPr lang="fa-IR" sz="2800" dirty="0" smtClean="0"/>
              <a:t>دارد</a:t>
            </a:r>
            <a:r>
              <a:rPr lang="fa-IR" sz="2800" dirty="0"/>
              <a:t>. </a:t>
            </a:r>
            <a:br>
              <a:rPr lang="fa-IR" sz="2800" dirty="0"/>
            </a:br>
            <a:r>
              <a:rPr lang="fa-IR" sz="2800" dirty="0">
                <a:solidFill>
                  <a:srgbClr val="C00000"/>
                </a:solidFill>
              </a:rPr>
              <a:t>بافت مرده</a:t>
            </a:r>
            <a:r>
              <a:rPr lang="fa-IR" sz="2800" dirty="0"/>
              <a:t>، </a:t>
            </a:r>
            <a:r>
              <a:rPr lang="fa-IR" sz="2800" dirty="0">
                <a:solidFill>
                  <a:srgbClr val="C00000"/>
                </a:solidFill>
              </a:rPr>
              <a:t>اجسام خارجی</a:t>
            </a:r>
            <a:r>
              <a:rPr lang="fa-IR" sz="2800" dirty="0"/>
              <a:t> و </a:t>
            </a:r>
            <a:r>
              <a:rPr lang="fa-IR" sz="2800" dirty="0" smtClean="0">
                <a:solidFill>
                  <a:srgbClr val="C00000"/>
                </a:solidFill>
              </a:rPr>
              <a:t>ایسکمی</a:t>
            </a:r>
            <a:r>
              <a:rPr lang="fa-IR" sz="2800" dirty="0" smtClean="0"/>
              <a:t>، </a:t>
            </a:r>
            <a:r>
              <a:rPr lang="fa-IR" sz="2800" dirty="0"/>
              <a:t>سطح اکسیژن در دسترس موضعی را کاهش</a:t>
            </a:r>
            <a:r>
              <a:rPr lang="fa-IR" sz="2800" dirty="0">
                <a:solidFill>
                  <a:srgbClr val="C00000"/>
                </a:solidFill>
              </a:rPr>
              <a:t> </a:t>
            </a:r>
            <a:r>
              <a:rPr lang="fa-IR" sz="2800" dirty="0"/>
              <a:t>می دهند و </a:t>
            </a:r>
            <a:r>
              <a:rPr lang="fa-IR" sz="2800" dirty="0">
                <a:solidFill>
                  <a:srgbClr val="C00000"/>
                </a:solidFill>
              </a:rPr>
              <a:t>منجر به رشد سلولهای زایا و اسپورها </a:t>
            </a:r>
            <a:r>
              <a:rPr lang="fa-IR" sz="2800" dirty="0"/>
              <a:t>می گردند. </a:t>
            </a:r>
            <a:br>
              <a:rPr lang="fa-IR" sz="2800" dirty="0"/>
            </a:br>
            <a:r>
              <a:rPr lang="fa-IR" sz="2800" dirty="0">
                <a:solidFill>
                  <a:srgbClr val="C00000"/>
                </a:solidFill>
              </a:rPr>
              <a:t>حتی با درمان آنتی بیوتیکی مناسب و برنامه درمانی در واحد مراقبت ویژه</a:t>
            </a:r>
            <a:r>
              <a:rPr lang="fa-IR" sz="2800" dirty="0">
                <a:solidFill>
                  <a:prstClr val="black"/>
                </a:solidFill>
              </a:rPr>
              <a:t>، </a:t>
            </a:r>
            <a:r>
              <a:rPr lang="fa-IR" sz="2800" dirty="0">
                <a:solidFill>
                  <a:srgbClr val="C00000"/>
                </a:solidFill>
              </a:rPr>
              <a:t>تخریب بافتی</a:t>
            </a:r>
            <a:r>
              <a:rPr lang="fa-IR" sz="2800" dirty="0">
                <a:solidFill>
                  <a:prstClr val="black"/>
                </a:solidFill>
              </a:rPr>
              <a:t> می تواند به </a:t>
            </a:r>
            <a:r>
              <a:rPr lang="fa-IR" sz="2800" dirty="0">
                <a:solidFill>
                  <a:srgbClr val="C00000"/>
                </a:solidFill>
              </a:rPr>
              <a:t>سرعت پیشرفت </a:t>
            </a:r>
            <a:r>
              <a:rPr lang="fa-IR" sz="2800" dirty="0">
                <a:solidFill>
                  <a:prstClr val="black"/>
                </a:solidFill>
              </a:rPr>
              <a:t>کند.</a:t>
            </a:r>
            <a:r>
              <a:rPr lang="fa-IR" sz="2800" b="1" dirty="0"/>
              <a:t/>
            </a:r>
            <a:br>
              <a:rPr lang="fa-IR" sz="2800" b="1" dirty="0"/>
            </a:b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00637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02634"/>
          </a:xfrm>
        </p:spPr>
        <p:txBody>
          <a:bodyPr>
            <a:normAutofit/>
          </a:bodyPr>
          <a:lstStyle/>
          <a:p>
            <a:pPr algn="r" rtl="1"/>
            <a:r>
              <a:rPr lang="fa-IR" sz="3200" b="1" dirty="0">
                <a:solidFill>
                  <a:srgbClr val="002060"/>
                </a:solidFill>
              </a:rPr>
              <a:t>گانگرن گازی دیواره ی شکمی </a:t>
            </a:r>
            <a:r>
              <a:rPr lang="fa-IR" sz="2800" b="1" dirty="0">
                <a:solidFill>
                  <a:srgbClr val="002060"/>
                </a:solidFill>
              </a:rPr>
              <a:t>و پهلوها </a:t>
            </a:r>
            <a:r>
              <a:rPr lang="fa-IR" sz="2800" b="1" dirty="0" smtClean="0">
                <a:solidFill>
                  <a:srgbClr val="C00000"/>
                </a:solidFill>
              </a:rPr>
              <a:t/>
            </a:r>
            <a:br>
              <a:rPr lang="fa-IR" sz="2800" b="1" dirty="0" smtClean="0">
                <a:solidFill>
                  <a:srgbClr val="C00000"/>
                </a:solidFill>
              </a:rPr>
            </a:br>
            <a:r>
              <a:rPr lang="fa-IR" sz="2800" b="1" dirty="0">
                <a:solidFill>
                  <a:srgbClr val="C00000"/>
                </a:solidFill>
              </a:rPr>
              <a:t/>
            </a:r>
            <a:br>
              <a:rPr lang="fa-IR" sz="2800" b="1" dirty="0">
                <a:solidFill>
                  <a:srgbClr val="C00000"/>
                </a:solidFill>
              </a:rPr>
            </a:br>
            <a:r>
              <a:rPr lang="fa-IR" sz="2800" dirty="0"/>
              <a:t>بعد از </a:t>
            </a:r>
            <a:r>
              <a:rPr lang="fa-IR" sz="2800" dirty="0">
                <a:solidFill>
                  <a:srgbClr val="C00000"/>
                </a:solidFill>
              </a:rPr>
              <a:t>آسیب های نافذ</a:t>
            </a:r>
            <a:r>
              <a:rPr lang="fa-IR" sz="2800" dirty="0"/>
              <a:t>ی مانند </a:t>
            </a:r>
            <a:r>
              <a:rPr lang="fa-IR" sz="2800" dirty="0">
                <a:solidFill>
                  <a:srgbClr val="C00000"/>
                </a:solidFill>
              </a:rPr>
              <a:t>زخم چاقو یا گلوله ای </a:t>
            </a:r>
            <a:r>
              <a:rPr lang="fa-IR" sz="2800" dirty="0"/>
              <a:t>ایجاد می شود که می تواند </a:t>
            </a:r>
            <a:r>
              <a:rPr lang="fa-IR" sz="2800" dirty="0">
                <a:solidFill>
                  <a:srgbClr val="C00000"/>
                </a:solidFill>
              </a:rPr>
              <a:t>پیوستگی روده را به هم بریزد </a:t>
            </a:r>
            <a:r>
              <a:rPr lang="fa-IR" sz="2800" dirty="0"/>
              <a:t>و منجر به </a:t>
            </a:r>
            <a:r>
              <a:rPr lang="fa-IR" sz="2800" dirty="0">
                <a:solidFill>
                  <a:srgbClr val="C00000"/>
                </a:solidFill>
              </a:rPr>
              <a:t>نشت محتویات روده به داخل بافت های نرم</a:t>
            </a:r>
            <a:r>
              <a:rPr lang="fa-IR" sz="2800" dirty="0"/>
              <a:t> گردند</a:t>
            </a:r>
            <a:r>
              <a:rPr lang="fa-IR" sz="2800" dirty="0" smtClean="0"/>
              <a:t>.</a:t>
            </a:r>
            <a:r>
              <a:rPr lang="fa-IR" sz="2800" dirty="0"/>
              <a:t/>
            </a:r>
            <a:br>
              <a:rPr lang="fa-IR" sz="2800" dirty="0"/>
            </a:br>
            <a:endParaRPr lang="fa-IR" sz="2800" dirty="0"/>
          </a:p>
        </p:txBody>
      </p:sp>
    </p:spTree>
    <p:extLst>
      <p:ext uri="{BB962C8B-B14F-4D97-AF65-F5344CB8AC3E}">
        <p14:creationId xmlns:p14="http://schemas.microsoft.com/office/powerpoint/2010/main" val="4149484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26196"/>
          </a:xfrm>
        </p:spPr>
        <p:txBody>
          <a:bodyPr>
            <a:normAutofit/>
          </a:bodyPr>
          <a:lstStyle/>
          <a:p>
            <a:pPr algn="r" rtl="1"/>
            <a:r>
              <a:rPr lang="fa-IR" sz="2400" b="1" dirty="0" smtClean="0">
                <a:solidFill>
                  <a:srgbClr val="C00000"/>
                </a:solidFill>
              </a:rPr>
              <a:t/>
            </a:r>
            <a:br>
              <a:rPr lang="fa-IR" sz="2400" b="1" dirty="0" smtClean="0">
                <a:solidFill>
                  <a:srgbClr val="C00000"/>
                </a:solidFill>
              </a:rPr>
            </a:br>
            <a:r>
              <a:rPr lang="fa-IR" sz="2400" b="1" dirty="0" smtClean="0">
                <a:solidFill>
                  <a:srgbClr val="002060"/>
                </a:solidFill>
              </a:rPr>
              <a:t>گانگرن </a:t>
            </a:r>
            <a:r>
              <a:rPr lang="fa-IR" sz="2400" b="1" dirty="0">
                <a:solidFill>
                  <a:srgbClr val="002060"/>
                </a:solidFill>
              </a:rPr>
              <a:t>گازی پوستی ناشی از </a:t>
            </a:r>
            <a:r>
              <a:rPr lang="fa-IR" sz="2400" b="1" dirty="0" smtClean="0">
                <a:solidFill>
                  <a:srgbClr val="002060"/>
                </a:solidFill>
              </a:rPr>
              <a:t>کلستریدیوم </a:t>
            </a:r>
            <a:r>
              <a:rPr lang="fa-IR" sz="2400" b="1" dirty="0">
                <a:solidFill>
                  <a:srgbClr val="002060"/>
                </a:solidFill>
              </a:rPr>
              <a:t>پرفرنجنس، کلستریدیوم </a:t>
            </a:r>
            <a:r>
              <a:rPr lang="en-US" sz="2400" b="1" dirty="0" err="1">
                <a:solidFill>
                  <a:srgbClr val="002060"/>
                </a:solidFill>
              </a:rPr>
              <a:t>novyli</a:t>
            </a:r>
            <a:r>
              <a:rPr lang="fa-IR" sz="2400" b="1" dirty="0">
                <a:solidFill>
                  <a:srgbClr val="002060"/>
                </a:solidFill>
              </a:rPr>
              <a:t> و کلستریدیوم </a:t>
            </a:r>
            <a:r>
              <a:rPr lang="en-US" sz="2400" b="1" dirty="0" err="1" smtClean="0">
                <a:solidFill>
                  <a:srgbClr val="002060"/>
                </a:solidFill>
              </a:rPr>
              <a:t>sordelli</a:t>
            </a:r>
            <a:r>
              <a:rPr lang="fa-IR" sz="2400" b="1" dirty="0" smtClean="0">
                <a:solidFill>
                  <a:srgbClr val="002060"/>
                </a:solidFill>
              </a:rPr>
              <a:t> </a:t>
            </a:r>
            <a:r>
              <a:rPr lang="fa-IR" sz="1600" b="1" dirty="0" smtClean="0">
                <a:solidFill>
                  <a:srgbClr val="C00000"/>
                </a:solidFill>
              </a:rPr>
              <a:t/>
            </a:r>
            <a:br>
              <a:rPr lang="fa-IR" sz="1600" b="1" dirty="0" smtClean="0">
                <a:solidFill>
                  <a:srgbClr val="C00000"/>
                </a:solidFill>
              </a:rPr>
            </a:br>
            <a:r>
              <a:rPr lang="fa-IR" sz="1600" dirty="0" smtClean="0"/>
              <a:t/>
            </a:r>
            <a:br>
              <a:rPr lang="fa-IR" sz="1600" dirty="0" smtClean="0"/>
            </a:br>
            <a:r>
              <a:rPr lang="fa-IR" sz="2200" dirty="0" smtClean="0"/>
              <a:t>در </a:t>
            </a:r>
            <a:r>
              <a:rPr lang="fa-IR" sz="2200" dirty="0"/>
              <a:t>میان افرادی که </a:t>
            </a:r>
            <a:r>
              <a:rPr lang="fa-IR" sz="2200" dirty="0" smtClean="0">
                <a:solidFill>
                  <a:srgbClr val="C00000"/>
                </a:solidFill>
              </a:rPr>
              <a:t>ماده مخدر </a:t>
            </a:r>
            <a:r>
              <a:rPr lang="fa-IR" sz="2200" dirty="0">
                <a:solidFill>
                  <a:srgbClr val="C00000"/>
                </a:solidFill>
              </a:rPr>
              <a:t>زیر جلدی تزریق </a:t>
            </a:r>
            <a:r>
              <a:rPr lang="fa-IR" sz="2200" dirty="0"/>
              <a:t>می کنند گزارش شده است</a:t>
            </a:r>
            <a:r>
              <a:rPr lang="fa-IR" sz="2200" dirty="0" smtClean="0"/>
              <a:t>.</a:t>
            </a:r>
            <a:br>
              <a:rPr lang="fa-IR" sz="2200" dirty="0" smtClean="0"/>
            </a:br>
            <a:r>
              <a:rPr lang="fa-IR" sz="2200" dirty="0" smtClean="0"/>
              <a:t> </a:t>
            </a:r>
            <a:br>
              <a:rPr lang="fa-IR" sz="2200" dirty="0" smtClean="0"/>
            </a:br>
            <a:r>
              <a:rPr lang="fa-IR" sz="2200" dirty="0" smtClean="0"/>
              <a:t>عفونت </a:t>
            </a:r>
            <a:r>
              <a:rPr lang="fa-IR" sz="2200" dirty="0"/>
              <a:t>با </a:t>
            </a:r>
            <a:r>
              <a:rPr lang="fa-IR" sz="2200" dirty="0">
                <a:solidFill>
                  <a:srgbClr val="C00000"/>
                </a:solidFill>
              </a:rPr>
              <a:t>شروع سریع درد آزار دهنده در محل درگیر و ایجاد سریع زخم بدبوی حاوی ترشح سرمی خونی و حباب های هوا </a:t>
            </a:r>
            <a:r>
              <a:rPr lang="fa-IR" sz="2200" dirty="0"/>
              <a:t>مشخص می شود. </a:t>
            </a:r>
            <a:r>
              <a:rPr lang="fa-IR" sz="2200" dirty="0" smtClean="0"/>
              <a:t/>
            </a:r>
            <a:br>
              <a:rPr lang="fa-IR" sz="2200" dirty="0" smtClean="0"/>
            </a:br>
            <a:r>
              <a:rPr lang="fa-IR" sz="2200" dirty="0" smtClean="0">
                <a:solidFill>
                  <a:srgbClr val="C00000"/>
                </a:solidFill>
              </a:rPr>
              <a:t>ادم </a:t>
            </a:r>
            <a:r>
              <a:rPr lang="fa-IR" sz="2200" dirty="0">
                <a:solidFill>
                  <a:srgbClr val="C00000"/>
                </a:solidFill>
              </a:rPr>
              <a:t>وسفتی </a:t>
            </a:r>
            <a:r>
              <a:rPr lang="fa-IR" sz="2200" dirty="0" smtClean="0"/>
              <a:t>ایجاد </a:t>
            </a:r>
            <a:r>
              <a:rPr lang="fa-IR" sz="2200" dirty="0"/>
              <a:t>می شود و منجر به ایجاد </a:t>
            </a:r>
            <a:r>
              <a:rPr lang="fa-IR" sz="2200" dirty="0">
                <a:solidFill>
                  <a:srgbClr val="C00000"/>
                </a:solidFill>
              </a:rPr>
              <a:t>تاول های پوستی </a:t>
            </a:r>
            <a:r>
              <a:rPr lang="fa-IR" sz="2200" dirty="0"/>
              <a:t>حاوی مایع </a:t>
            </a:r>
            <a:r>
              <a:rPr lang="fa-IR" sz="2200" dirty="0" smtClean="0"/>
              <a:t>آبکی </a:t>
            </a:r>
            <a:r>
              <a:rPr lang="fa-IR" sz="2200" dirty="0"/>
              <a:t>یا خرمایی رنگ می گردد. </a:t>
            </a:r>
            <a:r>
              <a:rPr lang="fa-IR" sz="2200" dirty="0" smtClean="0"/>
              <a:t/>
            </a:r>
            <a:br>
              <a:rPr lang="fa-IR" sz="2200" dirty="0" smtClean="0"/>
            </a:br>
            <a:r>
              <a:rPr lang="fa-IR" sz="2200" dirty="0" smtClean="0">
                <a:solidFill>
                  <a:srgbClr val="C00000"/>
                </a:solidFill>
              </a:rPr>
              <a:t>با </a:t>
            </a:r>
            <a:r>
              <a:rPr lang="fa-IR" sz="2200" dirty="0">
                <a:solidFill>
                  <a:srgbClr val="C00000"/>
                </a:solidFill>
              </a:rPr>
              <a:t>وجود درمان آنتی بیوتیکی</a:t>
            </a:r>
            <a:r>
              <a:rPr lang="fa-IR" sz="2200" dirty="0"/>
              <a:t>، حاشیه ی بین بافت سالم و نکروتیک اغلب چندین اینچ در ساعت پیشرفت می کند و </a:t>
            </a:r>
            <a:r>
              <a:rPr lang="fa-IR" sz="2200" dirty="0">
                <a:solidFill>
                  <a:srgbClr val="C00000"/>
                </a:solidFill>
              </a:rPr>
              <a:t>قطع عضو همچنان بهترین مداخله </a:t>
            </a:r>
            <a:r>
              <a:rPr lang="fa-IR" sz="2200" dirty="0"/>
              <a:t>می باشد</a:t>
            </a:r>
            <a:r>
              <a:rPr lang="fa-IR" sz="2200" dirty="0" smtClean="0"/>
              <a:t>.</a:t>
            </a:r>
            <a:br>
              <a:rPr lang="fa-IR" sz="2200" dirty="0" smtClean="0"/>
            </a:br>
            <a:r>
              <a:rPr lang="fa-IR" sz="2200" dirty="0" smtClean="0">
                <a:solidFill>
                  <a:srgbClr val="C00000"/>
                </a:solidFill>
              </a:rPr>
              <a:t>شوک </a:t>
            </a:r>
            <a:r>
              <a:rPr lang="fa-IR" sz="2200" dirty="0">
                <a:solidFill>
                  <a:srgbClr val="C00000"/>
                </a:solidFill>
              </a:rPr>
              <a:t>و نارسایی ارگانی </a:t>
            </a:r>
            <a:r>
              <a:rPr lang="fa-IR" sz="2200" dirty="0" smtClean="0"/>
              <a:t>از عوارض گانگرن </a:t>
            </a:r>
            <a:r>
              <a:rPr lang="fa-IR" sz="2200" dirty="0"/>
              <a:t>گازی </a:t>
            </a:r>
            <a:r>
              <a:rPr lang="fa-IR" sz="2200" dirty="0" smtClean="0"/>
              <a:t>می باشند. </a:t>
            </a:r>
            <a:br>
              <a:rPr lang="fa-IR" sz="2200" dirty="0" smtClean="0"/>
            </a:br>
            <a:r>
              <a:rPr lang="fa-IR" sz="2200" dirty="0" smtClean="0"/>
              <a:t>زمانی که بیمار باکتریمیک شود، میزان مرگ و میر بیشتر </a:t>
            </a:r>
            <a:r>
              <a:rPr lang="fa-IR" sz="2200" dirty="0"/>
              <a:t>از 50% است</a:t>
            </a:r>
            <a:r>
              <a:rPr lang="fa-IR" sz="2200" dirty="0" smtClean="0"/>
              <a:t>.</a:t>
            </a:r>
            <a:r>
              <a:rPr lang="fa-IR" sz="1600" b="1" dirty="0" smtClean="0"/>
              <a:t/>
            </a:r>
            <a:br>
              <a:rPr lang="fa-IR" sz="1600" b="1" dirty="0" smtClean="0"/>
            </a:br>
            <a:r>
              <a:rPr lang="en-US" sz="1600" b="1" dirty="0"/>
              <a:t/>
            </a:r>
            <a:br>
              <a:rPr lang="en-US" sz="1600" b="1" dirty="0"/>
            </a:b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706"/>
          </a:xfrm>
        </p:spPr>
        <p:txBody>
          <a:bodyPr>
            <a:normAutofit/>
          </a:bodyPr>
          <a:lstStyle/>
          <a:p>
            <a:pPr algn="r" rtl="1"/>
            <a:r>
              <a:rPr lang="fa-IR" sz="2000" b="1" dirty="0">
                <a:solidFill>
                  <a:srgbClr val="002060"/>
                </a:solidFill>
              </a:rPr>
              <a:t>تشخیص</a:t>
            </a:r>
            <a:r>
              <a:rPr lang="fa-IR" sz="2000" b="1" dirty="0">
                <a:solidFill>
                  <a:srgbClr val="C00000"/>
                </a:solidFill>
              </a:rPr>
              <a:t/>
            </a:r>
            <a:br>
              <a:rPr lang="fa-IR" sz="2000" b="1" dirty="0">
                <a:solidFill>
                  <a:srgbClr val="C00000"/>
                </a:solidFill>
              </a:rPr>
            </a:br>
            <a:r>
              <a:rPr lang="en-US" sz="1800" b="1" dirty="0"/>
              <a:t/>
            </a:r>
            <a:br>
              <a:rPr lang="en-US" sz="1800" b="1" dirty="0"/>
            </a:br>
            <a:r>
              <a:rPr lang="fa-IR" sz="2800" dirty="0"/>
              <a:t>تشخیص گانگرن گازی :</a:t>
            </a:r>
            <a:br>
              <a:rPr lang="fa-IR" sz="2800" dirty="0"/>
            </a:br>
            <a:r>
              <a:rPr lang="fa-IR" sz="2800" dirty="0">
                <a:solidFill>
                  <a:srgbClr val="C00000"/>
                </a:solidFill>
              </a:rPr>
              <a:t>شروع عفونت قابل توجه در محل تروما</a:t>
            </a:r>
            <a:r>
              <a:rPr lang="fa-IR" sz="2800" dirty="0"/>
              <a:t>،</a:t>
            </a:r>
            <a:r>
              <a:rPr lang="fa-IR" sz="2800" dirty="0">
                <a:solidFill>
                  <a:srgbClr val="C00000"/>
                </a:solidFill>
              </a:rPr>
              <a:t> وجود حباب های گاز </a:t>
            </a:r>
            <a:r>
              <a:rPr lang="fa-IR" sz="2800" dirty="0"/>
              <a:t>و</a:t>
            </a:r>
            <a:r>
              <a:rPr lang="fa-IR" sz="2800" dirty="0">
                <a:solidFill>
                  <a:srgbClr val="C00000"/>
                </a:solidFill>
              </a:rPr>
              <a:t> پیشرفت سریع عفونت</a:t>
            </a:r>
            <a:r>
              <a:rPr lang="fa-IR" sz="2800" dirty="0"/>
              <a:t/>
            </a:r>
            <a:br>
              <a:rPr lang="fa-IR" sz="2800" dirty="0"/>
            </a:br>
            <a:r>
              <a:rPr lang="fa-IR" sz="2800" dirty="0">
                <a:solidFill>
                  <a:srgbClr val="C00000"/>
                </a:solidFill>
              </a:rPr>
              <a:t>رنگ آمیزی گرم ترشحات یا بیوپسی بافتی </a:t>
            </a:r>
            <a:r>
              <a:rPr lang="fa-IR" sz="2800" dirty="0"/>
              <a:t>معمولاً</a:t>
            </a:r>
            <a:r>
              <a:rPr lang="fa-IR" sz="2800" dirty="0">
                <a:solidFill>
                  <a:srgbClr val="C00000"/>
                </a:solidFill>
              </a:rPr>
              <a:t> قطعی کننده ی تشخیص </a:t>
            </a:r>
            <a:r>
              <a:rPr lang="fa-IR" sz="2800" dirty="0"/>
              <a:t>هستند</a:t>
            </a:r>
            <a:r>
              <a:rPr lang="fa-IR" sz="2800" dirty="0" smtClean="0"/>
              <a:t>.</a:t>
            </a:r>
            <a:br>
              <a:rPr lang="fa-IR" sz="2800" dirty="0" smtClean="0"/>
            </a:br>
            <a:r>
              <a:rPr lang="fa-IR" sz="1800" b="1" dirty="0"/>
              <a:t/>
            </a:r>
            <a:br>
              <a:rPr lang="fa-IR" sz="1800" b="1" dirty="0"/>
            </a:br>
            <a:r>
              <a:rPr lang="en-US" sz="1800" dirty="0"/>
              <a:t/>
            </a:r>
            <a:br>
              <a:rPr lang="en-US" sz="1800" dirty="0"/>
            </a:br>
            <a:endParaRPr lang="fa-IR" sz="2800" dirty="0"/>
          </a:p>
        </p:txBody>
      </p:sp>
    </p:spTree>
    <p:extLst>
      <p:ext uri="{BB962C8B-B14F-4D97-AF65-F5344CB8AC3E}">
        <p14:creationId xmlns:p14="http://schemas.microsoft.com/office/powerpoint/2010/main" val="42880352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97634"/>
          </a:xfrm>
        </p:spPr>
        <p:txBody>
          <a:bodyPr>
            <a:normAutofit fontScale="90000"/>
          </a:bodyPr>
          <a:lstStyle/>
          <a:p>
            <a:pPr algn="r" rtl="1"/>
            <a:r>
              <a:rPr lang="fa-IR" sz="3600" b="1" dirty="0">
                <a:solidFill>
                  <a:srgbClr val="C00000"/>
                </a:solidFill>
              </a:rPr>
              <a:t>گانگرن گازی خودبخودی( غیر تروماتیک</a:t>
            </a:r>
            <a:r>
              <a:rPr lang="fa-IR" sz="3600" b="1" dirty="0" smtClean="0">
                <a:solidFill>
                  <a:srgbClr val="C00000"/>
                </a:solidFill>
              </a:rPr>
              <a:t>)</a:t>
            </a:r>
            <a:r>
              <a:rPr lang="fa-IR" sz="2400" b="1" dirty="0" smtClean="0"/>
              <a:t/>
            </a:r>
            <a:br>
              <a:rPr lang="fa-IR" sz="2400" b="1" dirty="0" smtClean="0"/>
            </a:br>
            <a:r>
              <a:rPr lang="en-US" sz="2400" b="1" dirty="0"/>
              <a:t/>
            </a:r>
            <a:br>
              <a:rPr lang="en-US" sz="2400" b="1" dirty="0"/>
            </a:br>
            <a:r>
              <a:rPr lang="fa-IR" sz="3200" dirty="0"/>
              <a:t>به طور کلی </a:t>
            </a:r>
            <a:r>
              <a:rPr lang="fa-IR" sz="3200" dirty="0">
                <a:solidFill>
                  <a:srgbClr val="C00000"/>
                </a:solidFill>
              </a:rPr>
              <a:t>گانگرن گازی خودبخودی </a:t>
            </a:r>
            <a:r>
              <a:rPr lang="fa-IR" sz="3200" dirty="0"/>
              <a:t>از طریق </a:t>
            </a:r>
            <a:r>
              <a:rPr lang="fa-IR" sz="3200" dirty="0">
                <a:solidFill>
                  <a:srgbClr val="C00000"/>
                </a:solidFill>
              </a:rPr>
              <a:t>انتشار خونی عضله ی آلوده </a:t>
            </a:r>
            <a:r>
              <a:rPr lang="fa-IR" sz="3200" dirty="0"/>
              <a:t>به </a:t>
            </a:r>
            <a:r>
              <a:rPr lang="fa-IR" sz="3200" dirty="0" smtClean="0"/>
              <a:t>کلستریدیوم </a:t>
            </a:r>
            <a:r>
              <a:rPr lang="fa-IR" sz="3200" dirty="0"/>
              <a:t>پرفرنجنس، کلستریدیوم سپتیکوم، کلستریدیوم </a:t>
            </a:r>
            <a:r>
              <a:rPr lang="en-US" sz="3200" dirty="0" err="1"/>
              <a:t>Novyli</a:t>
            </a:r>
            <a:r>
              <a:rPr lang="fa-IR" sz="3200" dirty="0"/>
              <a:t> و گهگاهی کلستریدیوم ترتیوم </a:t>
            </a:r>
            <a:r>
              <a:rPr lang="fa-IR" sz="3200" dirty="0">
                <a:solidFill>
                  <a:srgbClr val="C00000"/>
                </a:solidFill>
              </a:rPr>
              <a:t>با منشائ </a:t>
            </a:r>
            <a:r>
              <a:rPr lang="fa-IR" sz="3200" dirty="0" smtClean="0">
                <a:solidFill>
                  <a:srgbClr val="C00000"/>
                </a:solidFill>
              </a:rPr>
              <a:t>گوارشی </a:t>
            </a:r>
            <a:r>
              <a:rPr lang="fa-IR" sz="3200" dirty="0" smtClean="0"/>
              <a:t>(بدخیمی کولون، بیماری التهابی رود ه، دیورتیکولیت، انتروکولیت نکروزان، التهاب سکوم یا ایلئیت دیستال یا بعد از جراحی گوارشی)  ایجاد </a:t>
            </a:r>
            <a:r>
              <a:rPr lang="fa-IR" sz="3200" dirty="0"/>
              <a:t>می شود. </a:t>
            </a:r>
            <a:r>
              <a:rPr lang="fa-IR" sz="3200" dirty="0" smtClean="0"/>
              <a:t/>
            </a:r>
            <a:br>
              <a:rPr lang="fa-IR" sz="3200" dirty="0" smtClean="0"/>
            </a:br>
            <a:r>
              <a:rPr lang="fa-IR" sz="3200" b="1" dirty="0" smtClean="0"/>
              <a:t/>
            </a:r>
            <a:br>
              <a:rPr lang="fa-IR" sz="3200" b="1" dirty="0" smtClean="0"/>
            </a:br>
            <a:r>
              <a:rPr lang="fa-IR" sz="3200" dirty="0" smtClean="0"/>
              <a:t>این </a:t>
            </a:r>
            <a:r>
              <a:rPr lang="fa-IR" sz="3200" dirty="0">
                <a:solidFill>
                  <a:srgbClr val="FF0000"/>
                </a:solidFill>
              </a:rPr>
              <a:t>پاتولوژی های گوارشی امکان دستیابی باکتری به جریان خون </a:t>
            </a:r>
            <a:r>
              <a:rPr lang="fa-IR" sz="3200" dirty="0"/>
              <a:t>را فراهم می کنند و به تبع آن کلستریدیوم سپتیکوم هوازی می تواند در بافت های طبیعی تکثیر شود. </a:t>
            </a:r>
            <a:r>
              <a:rPr lang="fa-IR" sz="2400" dirty="0" smtClean="0"/>
              <a:t/>
            </a:r>
            <a:br>
              <a:rPr lang="fa-IR" sz="2400" dirty="0" smtClean="0"/>
            </a:br>
            <a:r>
              <a:rPr lang="en-US" sz="1600" b="1" dirty="0"/>
              <a:t/>
            </a:r>
            <a:br>
              <a:rPr lang="en-US" sz="1600" b="1" dirty="0"/>
            </a:br>
            <a:r>
              <a:rPr lang="en-US" sz="1600" dirty="0"/>
              <a:t/>
            </a:r>
            <a:br>
              <a:rPr lang="en-US" sz="1600" dirty="0"/>
            </a:b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46650"/>
          </a:xfrm>
        </p:spPr>
        <p:txBody>
          <a:bodyPr>
            <a:normAutofit/>
          </a:bodyPr>
          <a:lstStyle/>
          <a:p>
            <a:pPr algn="r" rtl="1"/>
            <a:r>
              <a:rPr lang="fa-IR" sz="2800" dirty="0"/>
              <a:t> اولین نشانه </a:t>
            </a:r>
            <a:r>
              <a:rPr lang="fa-IR" sz="2800" dirty="0" smtClean="0">
                <a:solidFill>
                  <a:srgbClr val="C00000"/>
                </a:solidFill>
              </a:rPr>
              <a:t>گانگرن </a:t>
            </a:r>
            <a:r>
              <a:rPr lang="fa-IR" sz="2800" dirty="0">
                <a:solidFill>
                  <a:srgbClr val="C00000"/>
                </a:solidFill>
              </a:rPr>
              <a:t>گازی خودبخودی </a:t>
            </a:r>
            <a:r>
              <a:rPr lang="fa-IR" sz="2800" dirty="0"/>
              <a:t>ممکن </a:t>
            </a:r>
            <a:r>
              <a:rPr lang="fa-IR" sz="2800" dirty="0" smtClean="0"/>
              <a:t>است</a:t>
            </a:r>
            <a:r>
              <a:rPr lang="fa-IR" sz="2800" dirty="0">
                <a:solidFill>
                  <a:srgbClr val="C00000"/>
                </a:solidFill>
              </a:rPr>
              <a:t> شروع ناگهانی درد آزار دهنده در نبود </a:t>
            </a:r>
            <a:r>
              <a:rPr lang="fa-IR" sz="2800" dirty="0" smtClean="0">
                <a:solidFill>
                  <a:srgbClr val="C00000"/>
                </a:solidFill>
              </a:rPr>
              <a:t>تروما و</a:t>
            </a:r>
            <a:r>
              <a:rPr lang="fa-IR" sz="2800" dirty="0" smtClean="0"/>
              <a:t> </a:t>
            </a:r>
            <a:r>
              <a:rPr lang="fa-IR" sz="2800" dirty="0">
                <a:solidFill>
                  <a:srgbClr val="C00000"/>
                </a:solidFill>
              </a:rPr>
              <a:t>از دست دادن هوشیاری </a:t>
            </a:r>
            <a:r>
              <a:rPr lang="fa-IR" sz="2800" dirty="0" smtClean="0"/>
              <a:t>باشد</a:t>
            </a:r>
            <a:r>
              <a:rPr lang="fa-IR" sz="2800" dirty="0"/>
              <a:t>. </a:t>
            </a:r>
            <a:br>
              <a:rPr lang="fa-IR" sz="2800" dirty="0"/>
            </a:br>
            <a:r>
              <a:rPr lang="fa-IR" sz="2800" dirty="0"/>
              <a:t>این یافته ها به </a:t>
            </a:r>
            <a:r>
              <a:rPr lang="fa-IR" sz="2800" dirty="0">
                <a:solidFill>
                  <a:srgbClr val="C00000"/>
                </a:solidFill>
              </a:rPr>
              <a:t>همراه تب </a:t>
            </a:r>
            <a:r>
              <a:rPr lang="fa-IR" sz="2800" dirty="0"/>
              <a:t>باید </a:t>
            </a:r>
            <a:r>
              <a:rPr lang="fa-IR" sz="2800" dirty="0">
                <a:solidFill>
                  <a:srgbClr val="C00000"/>
                </a:solidFill>
              </a:rPr>
              <a:t>شک به گانگرن گازی خودبخودی </a:t>
            </a:r>
            <a:r>
              <a:rPr lang="fa-IR" sz="2800" dirty="0"/>
              <a:t>را افزایش دهد. </a:t>
            </a:r>
            <a:br>
              <a:rPr lang="fa-IR" sz="2800" dirty="0"/>
            </a:br>
            <a:r>
              <a:rPr lang="fa-IR" sz="2800" dirty="0"/>
              <a:t>عفونت با </a:t>
            </a:r>
            <a:r>
              <a:rPr lang="fa-IR" sz="2800" dirty="0">
                <a:solidFill>
                  <a:srgbClr val="C00000"/>
                </a:solidFill>
              </a:rPr>
              <a:t>پیشرفت سریع تخریب بافتی همراه با گاز قابل توجه در بافت </a:t>
            </a:r>
            <a:r>
              <a:rPr lang="fa-IR" sz="2800" dirty="0"/>
              <a:t>مشخص می شود. </a:t>
            </a:r>
            <a:br>
              <a:rPr lang="fa-IR" sz="2800" dirty="0"/>
            </a:br>
            <a:r>
              <a:rPr lang="fa-IR" sz="2800" dirty="0"/>
              <a:t>تورم افزایش می یابد و تاول با مایع شفاف، کدر، خونریزی دهنده یا ارغوانی پر می شود. </a:t>
            </a:r>
            <a:br>
              <a:rPr lang="fa-IR" sz="2800" dirty="0"/>
            </a:br>
            <a:r>
              <a:rPr lang="fa-IR" sz="2800" dirty="0">
                <a:solidFill>
                  <a:srgbClr val="C00000"/>
                </a:solidFill>
              </a:rPr>
              <a:t>پوست اطراف رنگ ارغوانی </a:t>
            </a:r>
            <a:r>
              <a:rPr lang="fa-IR" sz="2800" dirty="0"/>
              <a:t>دارد که ممکن است نشان دهنده ی </a:t>
            </a:r>
            <a:r>
              <a:rPr lang="fa-IR" sz="2800" dirty="0">
                <a:solidFill>
                  <a:srgbClr val="C00000"/>
                </a:solidFill>
              </a:rPr>
              <a:t>اختلال عروقی ناشی از انتشار سموم باکتریایی به داخل بافت های اطراف </a:t>
            </a:r>
            <a:r>
              <a:rPr lang="fa-IR" sz="2800" dirty="0"/>
              <a:t>باشد. تهاجم به بافت سالم به سرعت رخ می دهد و به سرعت منجر به </a:t>
            </a:r>
            <a:r>
              <a:rPr lang="fa-IR" sz="2800" dirty="0">
                <a:solidFill>
                  <a:srgbClr val="C00000"/>
                </a:solidFill>
              </a:rPr>
              <a:t>شوک و نارسانی چند ارگانی </a:t>
            </a:r>
            <a:r>
              <a:rPr lang="fa-IR" sz="2800" dirty="0"/>
              <a:t>می گردد. </a:t>
            </a:r>
            <a:r>
              <a:rPr lang="fa-IR" sz="2000" b="1" dirty="0"/>
              <a:t/>
            </a:r>
            <a:br>
              <a:rPr lang="fa-IR" sz="2000" b="1" dirty="0"/>
            </a:br>
            <a:r>
              <a:rPr lang="fa-IR" sz="2000" b="1" dirty="0"/>
              <a:t>میزان مرگ و میر در این زمان از 67% تا 100% در میان بزرگسالان متفاوت است. </a:t>
            </a:r>
            <a:endParaRPr lang="fa-IR" sz="2800" dirty="0"/>
          </a:p>
        </p:txBody>
      </p:sp>
    </p:spTree>
    <p:extLst>
      <p:ext uri="{BB962C8B-B14F-4D97-AF65-F5344CB8AC3E}">
        <p14:creationId xmlns:p14="http://schemas.microsoft.com/office/powerpoint/2010/main" val="34948448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706"/>
          </a:xfrm>
        </p:spPr>
        <p:txBody>
          <a:bodyPr>
            <a:normAutofit/>
          </a:bodyPr>
          <a:lstStyle/>
          <a:p>
            <a:pPr algn="r" rtl="1"/>
            <a:r>
              <a:rPr lang="fa-IR" sz="2800" b="1" dirty="0">
                <a:solidFill>
                  <a:srgbClr val="002060"/>
                </a:solidFill>
              </a:rPr>
              <a:t>بیماریزایی گانگرن گازی</a:t>
            </a:r>
            <a:r>
              <a:rPr lang="fa-IR" sz="2800" b="1" dirty="0">
                <a:solidFill>
                  <a:srgbClr val="C00000"/>
                </a:solidFill>
              </a:rPr>
              <a:t/>
            </a:r>
            <a:br>
              <a:rPr lang="fa-IR" sz="2800" b="1" dirty="0">
                <a:solidFill>
                  <a:srgbClr val="C00000"/>
                </a:solidFill>
              </a:rPr>
            </a:br>
            <a:r>
              <a:rPr lang="en-US" sz="2400" dirty="0"/>
              <a:t/>
            </a:r>
            <a:br>
              <a:rPr lang="en-US" sz="2400" dirty="0"/>
            </a:br>
            <a:r>
              <a:rPr lang="fa-IR" sz="2800" dirty="0"/>
              <a:t>در گانگرن گازی تروماتیک، </a:t>
            </a:r>
            <a:r>
              <a:rPr lang="fa-IR" sz="2800" dirty="0">
                <a:solidFill>
                  <a:srgbClr val="C00000"/>
                </a:solidFill>
              </a:rPr>
              <a:t>ارگانیسم ها به داخل بافت مرده وارد </a:t>
            </a:r>
            <a:r>
              <a:rPr lang="fa-IR" sz="2800" dirty="0"/>
              <a:t>می شوند. </a:t>
            </a:r>
            <a:r>
              <a:rPr lang="fa-IR" sz="2800" dirty="0" smtClean="0"/>
              <a:t/>
            </a:r>
            <a:br>
              <a:rPr lang="fa-IR" sz="2800" dirty="0" smtClean="0"/>
            </a:br>
            <a:r>
              <a:rPr lang="fa-IR" sz="2800" dirty="0" smtClean="0"/>
              <a:t>در </a:t>
            </a:r>
            <a:r>
              <a:rPr lang="fa-IR" sz="2800" dirty="0"/>
              <a:t>مورد کلستریدیوم پرفرنجنس و کلستریدیوم </a:t>
            </a:r>
            <a:r>
              <a:rPr lang="en-US" sz="2800" dirty="0" err="1"/>
              <a:t>Novyli</a:t>
            </a:r>
            <a:r>
              <a:rPr lang="fa-IR" sz="2800" dirty="0"/>
              <a:t> مهم است که مشخص شود </a:t>
            </a:r>
            <a:r>
              <a:rPr lang="fa-IR" sz="2800" dirty="0">
                <a:solidFill>
                  <a:srgbClr val="C00000"/>
                </a:solidFill>
              </a:rPr>
              <a:t>آیا تروما به حدی هست که جریان خون را قطع کند </a:t>
            </a:r>
            <a:r>
              <a:rPr lang="fa-IR" sz="2800" dirty="0"/>
              <a:t>و بنابراین موجب تثبیت یک محیط بی هوازی مطلوب برای رشد این گونه ها گردد یا خیر.</a:t>
            </a:r>
            <a:br>
              <a:rPr lang="fa-IR" sz="2800" dirty="0"/>
            </a:br>
            <a:r>
              <a:rPr lang="fa-IR" sz="2800" dirty="0"/>
              <a:t>این وضعیت ها الزاماً برای </a:t>
            </a:r>
            <a:r>
              <a:rPr lang="fa-IR" sz="2800" dirty="0">
                <a:solidFill>
                  <a:srgbClr val="C00000"/>
                </a:solidFill>
              </a:rPr>
              <a:t>گونه های هوازی تر </a:t>
            </a:r>
            <a:r>
              <a:rPr lang="fa-IR" sz="2800" dirty="0"/>
              <a:t>مانند کلستریدیوم سپتیکوم و کلستریدیوم ترتیوم لازم نیستند( این گونه ها </a:t>
            </a:r>
            <a:r>
              <a:rPr lang="fa-IR" sz="2800" dirty="0">
                <a:solidFill>
                  <a:srgbClr val="C00000"/>
                </a:solidFill>
              </a:rPr>
              <a:t>می توانند از ضایعات گوارشی به بافت های طبیعی وارد شوند</a:t>
            </a:r>
            <a:r>
              <a:rPr lang="fa-IR" sz="2800" dirty="0"/>
              <a:t>). </a:t>
            </a:r>
            <a:br>
              <a:rPr lang="fa-IR" sz="2800" dirty="0"/>
            </a:br>
            <a:r>
              <a:rPr lang="fa-IR" sz="2800" dirty="0"/>
              <a:t>هنگامی که ارگانیسم ها به داخل یک محیط مناسب وارد شوند، به صورت موضعی تکثیر می شوند و از خود اگزوتوکسین آزاد می کنند</a:t>
            </a:r>
            <a:r>
              <a:rPr lang="fa-IR" sz="2800" dirty="0" smtClean="0"/>
              <a:t>.</a:t>
            </a:r>
            <a:br>
              <a:rPr lang="fa-IR" sz="2800" dirty="0" smtClean="0"/>
            </a:b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37375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26196"/>
          </a:xfrm>
        </p:spPr>
        <p:txBody>
          <a:bodyPr>
            <a:normAutofit fontScale="90000"/>
          </a:bodyPr>
          <a:lstStyle/>
          <a:p>
            <a:pPr algn="r" rtl="1"/>
            <a:r>
              <a:rPr lang="fa-IR" sz="1600" b="1" dirty="0" smtClean="0"/>
              <a:t/>
            </a:r>
            <a:br>
              <a:rPr lang="fa-IR" sz="1600" b="1" dirty="0" smtClean="0"/>
            </a:br>
            <a:r>
              <a:rPr lang="en-US" sz="2800" dirty="0"/>
              <a:t/>
            </a:r>
            <a:br>
              <a:rPr lang="en-US" sz="2800" dirty="0"/>
            </a:br>
            <a:r>
              <a:rPr lang="fa-IR" sz="2800" b="1" dirty="0" smtClean="0">
                <a:solidFill>
                  <a:srgbClr val="002060"/>
                </a:solidFill>
              </a:rPr>
              <a:t>درمان گانگرن گازی</a:t>
            </a:r>
            <a:r>
              <a:rPr lang="fa-IR" sz="2800" b="1" dirty="0" smtClean="0">
                <a:solidFill>
                  <a:srgbClr val="C00000"/>
                </a:solidFill>
              </a:rPr>
              <a:t/>
            </a:r>
            <a:br>
              <a:rPr lang="fa-IR" sz="2800" b="1" dirty="0" smtClean="0">
                <a:solidFill>
                  <a:srgbClr val="C00000"/>
                </a:solidFill>
              </a:rPr>
            </a:br>
            <a:r>
              <a:rPr lang="fa-IR" sz="2800" b="1" dirty="0" smtClean="0">
                <a:solidFill>
                  <a:srgbClr val="C00000"/>
                </a:solidFill>
              </a:rPr>
              <a:t/>
            </a:r>
            <a:br>
              <a:rPr lang="fa-IR" sz="2800" b="1" dirty="0" smtClean="0">
                <a:solidFill>
                  <a:srgbClr val="C00000"/>
                </a:solidFill>
              </a:rPr>
            </a:br>
            <a:r>
              <a:rPr lang="fa-IR" sz="2700" dirty="0"/>
              <a:t>گانگرن گازی یک </a:t>
            </a:r>
            <a:r>
              <a:rPr lang="fa-IR" sz="2700" dirty="0">
                <a:solidFill>
                  <a:srgbClr val="C00000"/>
                </a:solidFill>
              </a:rPr>
              <a:t>اورژانس واقعی </a:t>
            </a:r>
            <a:r>
              <a:rPr lang="fa-IR" sz="2700" dirty="0"/>
              <a:t>است و نیاز به </a:t>
            </a:r>
            <a:r>
              <a:rPr lang="fa-IR" sz="2700" dirty="0">
                <a:solidFill>
                  <a:srgbClr val="C00000"/>
                </a:solidFill>
              </a:rPr>
              <a:t>دبریدمان و جراحی فوری </a:t>
            </a:r>
            <a:r>
              <a:rPr lang="fa-IR" sz="2700" dirty="0"/>
              <a:t>دارد.</a:t>
            </a:r>
            <a:r>
              <a:rPr lang="en-US" sz="2700" dirty="0"/>
              <a:t/>
            </a:r>
            <a:br>
              <a:rPr lang="en-US" sz="2700" dirty="0"/>
            </a:br>
            <a:r>
              <a:rPr lang="fa-IR" sz="2700" dirty="0" smtClean="0"/>
              <a:t>- بیماران </a:t>
            </a:r>
            <a:r>
              <a:rPr lang="fa-IR" sz="2700" dirty="0"/>
              <a:t>مشکوک به گانگرن( چه تروماتیک و چه خودبخودی) باید فوراً تحت </a:t>
            </a:r>
            <a:r>
              <a:rPr lang="fa-IR" sz="2700" dirty="0" smtClean="0"/>
              <a:t> </a:t>
            </a:r>
            <a:r>
              <a:rPr lang="fa-IR" sz="2700" dirty="0">
                <a:solidFill>
                  <a:srgbClr val="C00000"/>
                </a:solidFill>
              </a:rPr>
              <a:t>جراحی منطقه ی </a:t>
            </a:r>
            <a:r>
              <a:rPr lang="fa-IR" sz="2700" dirty="0" smtClean="0">
                <a:solidFill>
                  <a:srgbClr val="C00000"/>
                </a:solidFill>
              </a:rPr>
              <a:t>آلوده</a:t>
            </a:r>
            <a:r>
              <a:rPr lang="fa-IR" sz="2700" dirty="0" smtClean="0"/>
              <a:t/>
            </a:r>
            <a:br>
              <a:rPr lang="fa-IR" sz="2700" dirty="0" smtClean="0"/>
            </a:br>
            <a:r>
              <a:rPr lang="fa-IR" sz="2700" dirty="0" smtClean="0"/>
              <a:t>- </a:t>
            </a:r>
            <a:r>
              <a:rPr lang="fa-IR" sz="2700" dirty="0" smtClean="0">
                <a:solidFill>
                  <a:srgbClr val="C00000"/>
                </a:solidFill>
              </a:rPr>
              <a:t>دبریدمان </a:t>
            </a:r>
            <a:r>
              <a:rPr lang="fa-IR" sz="2700" dirty="0">
                <a:solidFill>
                  <a:srgbClr val="C00000"/>
                </a:solidFill>
              </a:rPr>
              <a:t>تمام بافت های مرده تا </a:t>
            </a:r>
            <a:r>
              <a:rPr lang="fa-IR" sz="2700" dirty="0" smtClean="0">
                <a:solidFill>
                  <a:srgbClr val="C00000"/>
                </a:solidFill>
              </a:rPr>
              <a:t>رسیدن به </a:t>
            </a:r>
            <a:r>
              <a:rPr lang="fa-IR" sz="2700" dirty="0">
                <a:solidFill>
                  <a:srgbClr val="C00000"/>
                </a:solidFill>
              </a:rPr>
              <a:t>بافت زنده و سالم </a:t>
            </a:r>
            <a:r>
              <a:rPr lang="fa-IR" sz="2700" dirty="0" smtClean="0"/>
              <a:t>و فراهم آوردن </a:t>
            </a:r>
            <a:r>
              <a:rPr lang="fa-IR" sz="2700" dirty="0"/>
              <a:t>شرایطی </a:t>
            </a:r>
            <a:r>
              <a:rPr lang="fa-IR" sz="2700" dirty="0" smtClean="0"/>
              <a:t>که </a:t>
            </a:r>
            <a:r>
              <a:rPr lang="fa-IR" sz="2700" dirty="0"/>
              <a:t>در آن ارگانیسم های بی هوازی نتوانند به تکثیر خود ادامه دهند. </a:t>
            </a:r>
            <a:r>
              <a:rPr lang="fa-IR" sz="2700" dirty="0" smtClean="0"/>
              <a:t/>
            </a:r>
            <a:br>
              <a:rPr lang="fa-IR" sz="2700" dirty="0" smtClean="0"/>
            </a:br>
            <a:r>
              <a:rPr lang="fa-IR" sz="2700" dirty="0" smtClean="0"/>
              <a:t>- </a:t>
            </a:r>
            <a:r>
              <a:rPr lang="fa-IR" sz="2700" dirty="0" smtClean="0">
                <a:solidFill>
                  <a:srgbClr val="C00000"/>
                </a:solidFill>
              </a:rPr>
              <a:t>به تاخیر انداختن بستن </a:t>
            </a:r>
            <a:r>
              <a:rPr lang="fa-IR" sz="2700" dirty="0">
                <a:solidFill>
                  <a:srgbClr val="C00000"/>
                </a:solidFill>
              </a:rPr>
              <a:t>زخم های تروماتیک یا شکستگی های پیچیده </a:t>
            </a:r>
            <a:r>
              <a:rPr lang="fa-IR" sz="2700" dirty="0" smtClean="0"/>
              <a:t>6-5 </a:t>
            </a:r>
            <a:r>
              <a:rPr lang="fa-IR" sz="2700" dirty="0"/>
              <a:t>روز تا زمانی که مشخص شود این مناطق عاری از عفونت </a:t>
            </a:r>
            <a:r>
              <a:rPr lang="fa-IR" sz="2700" dirty="0" smtClean="0"/>
              <a:t>هستند.</a:t>
            </a:r>
            <a:br>
              <a:rPr lang="fa-IR" sz="2700" dirty="0" smtClean="0"/>
            </a:br>
            <a:r>
              <a:rPr lang="fa-IR" sz="2700" dirty="0" smtClean="0">
                <a:solidFill>
                  <a:srgbClr val="C00000"/>
                </a:solidFill>
              </a:rPr>
              <a:t>درمان آنتی </a:t>
            </a:r>
            <a:r>
              <a:rPr lang="fa-IR" sz="2700" dirty="0">
                <a:solidFill>
                  <a:srgbClr val="C00000"/>
                </a:solidFill>
              </a:rPr>
              <a:t>بیوتیکی </a:t>
            </a:r>
            <a:r>
              <a:rPr lang="fa-IR" sz="2700" dirty="0"/>
              <a:t>گانگرن گازی تروماتیک یا خودبخودی شامل تجویز </a:t>
            </a:r>
            <a:r>
              <a:rPr lang="fa-IR" sz="2700" dirty="0">
                <a:solidFill>
                  <a:srgbClr val="C00000"/>
                </a:solidFill>
              </a:rPr>
              <a:t>پنی سیلین و کلینداماسین </a:t>
            </a:r>
            <a:r>
              <a:rPr lang="fa-IR" sz="2700" dirty="0"/>
              <a:t>به مدت 14-10 روز می باشد. </a:t>
            </a:r>
            <a:r>
              <a:rPr lang="fa-IR" sz="2700" dirty="0" smtClean="0"/>
              <a:t/>
            </a:r>
            <a:br>
              <a:rPr lang="fa-IR" sz="2700" dirty="0" smtClean="0"/>
            </a:br>
            <a:r>
              <a:rPr lang="fa-IR" sz="2700" dirty="0" smtClean="0"/>
              <a:t>ارزش </a:t>
            </a:r>
            <a:r>
              <a:rPr lang="fa-IR" sz="2700" dirty="0"/>
              <a:t>درمان کمکی با اکسیزن هایپرباریک برای گانگرن گازی هنوز مورد بحث است. </a:t>
            </a:r>
            <a:r>
              <a:rPr lang="fa-IR" sz="2700" dirty="0" smtClean="0"/>
              <a:t/>
            </a:r>
            <a:br>
              <a:rPr lang="fa-IR" sz="2700" dirty="0" smtClean="0"/>
            </a:br>
            <a:r>
              <a:rPr lang="fa-IR" sz="2700" dirty="0" smtClean="0"/>
              <a:t>در </a:t>
            </a:r>
            <a:r>
              <a:rPr lang="fa-IR" sz="2700" dirty="0"/>
              <a:t>خاتمه </a:t>
            </a:r>
            <a:r>
              <a:rPr lang="fa-IR" sz="2700" dirty="0">
                <a:solidFill>
                  <a:srgbClr val="C00000"/>
                </a:solidFill>
              </a:rPr>
              <a:t>گانگرن گازی یک عفونت به سرعت پیشرونده </a:t>
            </a:r>
            <a:r>
              <a:rPr lang="fa-IR" sz="2700" dirty="0"/>
              <a:t>است که </a:t>
            </a:r>
            <a:r>
              <a:rPr lang="fa-IR" sz="2700" dirty="0">
                <a:solidFill>
                  <a:srgbClr val="C00000"/>
                </a:solidFill>
              </a:rPr>
              <a:t>نتایج آن بستگی به شناسایی سریع، جراحی </a:t>
            </a:r>
            <a:r>
              <a:rPr lang="fa-IR" sz="2700" dirty="0" smtClean="0">
                <a:solidFill>
                  <a:srgbClr val="C00000"/>
                </a:solidFill>
              </a:rPr>
              <a:t>اورژانس </a:t>
            </a:r>
            <a:r>
              <a:rPr lang="fa-IR" sz="2700" dirty="0">
                <a:solidFill>
                  <a:srgbClr val="C00000"/>
                </a:solidFill>
              </a:rPr>
              <a:t>و تجویز به موقع آ</a:t>
            </a:r>
            <a:r>
              <a:rPr lang="fa-IR" sz="2700" dirty="0" smtClean="0">
                <a:solidFill>
                  <a:srgbClr val="C00000"/>
                </a:solidFill>
              </a:rPr>
              <a:t>نتی </a:t>
            </a:r>
            <a:r>
              <a:rPr lang="fa-IR" sz="2700" dirty="0">
                <a:solidFill>
                  <a:srgbClr val="C00000"/>
                </a:solidFill>
              </a:rPr>
              <a:t>بیوتیکی</a:t>
            </a:r>
            <a:r>
              <a:rPr lang="fa-IR" sz="2700" dirty="0"/>
              <a:t> دارد که تولید سم را مهار می کند. </a:t>
            </a:r>
            <a:r>
              <a:rPr lang="fa-IR" sz="2000" dirty="0" smtClean="0"/>
              <a:t/>
            </a:r>
            <a:br>
              <a:rPr lang="fa-IR" sz="2000" dirty="0" smtClean="0"/>
            </a:br>
            <a:r>
              <a:rPr lang="en-US" sz="1600" dirty="0"/>
              <a:t/>
            </a:r>
            <a:br>
              <a:rPr lang="en-US" sz="1600" dirty="0"/>
            </a:b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11882"/>
          </a:xfrm>
        </p:spPr>
        <p:txBody>
          <a:bodyPr>
            <a:normAutofit/>
          </a:bodyPr>
          <a:lstStyle/>
          <a:p>
            <a:pPr algn="r" rtl="1"/>
            <a:r>
              <a:rPr lang="fa-IR" sz="3200" b="1" dirty="0">
                <a:solidFill>
                  <a:srgbClr val="002060"/>
                </a:solidFill>
              </a:rPr>
              <a:t>پیش آگهی گانگرن </a:t>
            </a:r>
            <a:r>
              <a:rPr lang="fa-IR" sz="3200" b="1" dirty="0" smtClean="0">
                <a:solidFill>
                  <a:srgbClr val="002060"/>
                </a:solidFill>
              </a:rPr>
              <a:t>گازی</a:t>
            </a:r>
            <a:r>
              <a:rPr lang="fa-IR" sz="1800" b="1" dirty="0" smtClean="0">
                <a:solidFill>
                  <a:srgbClr val="C00000"/>
                </a:solidFill>
              </a:rPr>
              <a:t/>
            </a:r>
            <a:br>
              <a:rPr lang="fa-IR" sz="1800" b="1" dirty="0" smtClean="0">
                <a:solidFill>
                  <a:srgbClr val="C00000"/>
                </a:solidFill>
              </a:rPr>
            </a:br>
            <a:r>
              <a:rPr lang="en-US" sz="1600" b="1" dirty="0"/>
              <a:t/>
            </a:r>
            <a:br>
              <a:rPr lang="en-US" sz="1600" b="1" dirty="0"/>
            </a:br>
            <a:r>
              <a:rPr lang="fa-IR" sz="2800" dirty="0">
                <a:solidFill>
                  <a:srgbClr val="C00000"/>
                </a:solidFill>
              </a:rPr>
              <a:t>پیش آگهی بیماران </a:t>
            </a:r>
            <a:r>
              <a:rPr lang="fa-IR" sz="2800" dirty="0"/>
              <a:t>دچار گانگرن گازی زمانی </a:t>
            </a:r>
            <a:r>
              <a:rPr lang="fa-IR" sz="2800" dirty="0">
                <a:solidFill>
                  <a:srgbClr val="C00000"/>
                </a:solidFill>
              </a:rPr>
              <a:t>مطلوب تر </a:t>
            </a:r>
            <a:r>
              <a:rPr lang="fa-IR" sz="2800" dirty="0"/>
              <a:t>است که </a:t>
            </a:r>
            <a:r>
              <a:rPr lang="fa-IR" sz="2800" dirty="0">
                <a:solidFill>
                  <a:srgbClr val="C00000"/>
                </a:solidFill>
              </a:rPr>
              <a:t>عفونت اندامها را درگیر </a:t>
            </a:r>
            <a:r>
              <a:rPr lang="fa-IR" sz="2800" dirty="0"/>
              <a:t>کند تا </a:t>
            </a:r>
            <a:r>
              <a:rPr lang="fa-IR" sz="2800" dirty="0" smtClean="0"/>
              <a:t> اینکه </a:t>
            </a:r>
            <a:r>
              <a:rPr lang="fa-IR" sz="2800" dirty="0" smtClean="0">
                <a:solidFill>
                  <a:srgbClr val="C00000"/>
                </a:solidFill>
              </a:rPr>
              <a:t>تنه </a:t>
            </a:r>
            <a:r>
              <a:rPr lang="fa-IR" sz="2800" dirty="0">
                <a:solidFill>
                  <a:srgbClr val="C00000"/>
                </a:solidFill>
              </a:rPr>
              <a:t>یا ارگانهای احشایی </a:t>
            </a:r>
            <a:r>
              <a:rPr lang="fa-IR" sz="2800" dirty="0" smtClean="0"/>
              <a:t> را. چرا </a:t>
            </a:r>
            <a:r>
              <a:rPr lang="fa-IR" sz="2800" dirty="0"/>
              <a:t>که </a:t>
            </a:r>
            <a:r>
              <a:rPr lang="fa-IR" sz="2800" dirty="0">
                <a:solidFill>
                  <a:srgbClr val="C00000"/>
                </a:solidFill>
              </a:rPr>
              <a:t>دبریدمان مناطق اخیر مشکل تر </a:t>
            </a:r>
            <a:r>
              <a:rPr lang="fa-IR" sz="2800" dirty="0"/>
              <a:t>است. </a:t>
            </a:r>
            <a:r>
              <a:rPr lang="fa-IR" sz="2800" dirty="0" smtClean="0"/>
              <a:t/>
            </a:r>
            <a:br>
              <a:rPr lang="fa-IR" sz="2800" dirty="0" smtClean="0"/>
            </a:br>
            <a:r>
              <a:rPr lang="fa-IR" sz="2800" dirty="0" smtClean="0"/>
              <a:t>گانگرن </a:t>
            </a:r>
            <a:r>
              <a:rPr lang="fa-IR" sz="2800" dirty="0"/>
              <a:t>گازی </a:t>
            </a:r>
            <a:r>
              <a:rPr lang="fa-IR" sz="2800" dirty="0">
                <a:solidFill>
                  <a:srgbClr val="C00000"/>
                </a:solidFill>
              </a:rPr>
              <a:t>در بیماران دچار باکتریمی و همولیز داخل عروقی</a:t>
            </a:r>
            <a:r>
              <a:rPr lang="fa-IR" sz="2800" dirty="0"/>
              <a:t> همراه، </a:t>
            </a:r>
            <a:r>
              <a:rPr lang="fa-IR" sz="2800" dirty="0">
                <a:solidFill>
                  <a:srgbClr val="C00000"/>
                </a:solidFill>
              </a:rPr>
              <a:t>بیشترین احتمال پیشرفت به سمت شوک و مرگ </a:t>
            </a:r>
            <a:r>
              <a:rPr lang="fa-IR" sz="2800" dirty="0"/>
              <a:t>را دارد. </a:t>
            </a:r>
            <a:r>
              <a:rPr lang="fa-IR" sz="2800" dirty="0" smtClean="0"/>
              <a:t/>
            </a:r>
            <a:br>
              <a:rPr lang="fa-IR" sz="2800" dirty="0" smtClean="0"/>
            </a:br>
            <a:r>
              <a:rPr lang="fa-IR" sz="2800" dirty="0" smtClean="0"/>
              <a:t>کسانی </a:t>
            </a:r>
            <a:r>
              <a:rPr lang="fa-IR" sz="2800" dirty="0"/>
              <a:t>که از گانگرن گازی جان سالم به در می برند، ممکن است تحت دبریدمان های متعدد قرار گیرند و دوره های طولانی در بیمارستان بستری شوند و تحت بازتوانی قرار گیرند.           </a:t>
            </a:r>
            <a:r>
              <a:rPr lang="fa-IR" sz="1600" b="1" dirty="0" smtClean="0"/>
              <a:t/>
            </a:r>
            <a:br>
              <a:rPr lang="fa-IR" sz="1600" b="1" dirty="0" smtClean="0"/>
            </a:br>
            <a:r>
              <a:rPr lang="fa-IR" sz="1600" b="1" dirty="0"/>
              <a:t/>
            </a:r>
            <a:br>
              <a:rPr lang="fa-IR" sz="1600" b="1" dirty="0"/>
            </a:br>
            <a:r>
              <a:rPr lang="fa-IR" sz="1600" b="1" dirty="0" smtClean="0"/>
              <a:t>             </a:t>
            </a:r>
            <a:r>
              <a:rPr lang="en-US" sz="1600" b="1" dirty="0"/>
              <a:t/>
            </a:r>
            <a:br>
              <a:rPr lang="en-US" sz="1600" b="1" dirty="0"/>
            </a:br>
            <a:endParaRPr lang="en-US"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559</TotalTime>
  <Words>136</Words>
  <Application>Microsoft Office PowerPoint</Application>
  <PresentationFormat>On-screen Show (4:3)</PresentationFormat>
  <Paragraphs>30</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بنام خدا</vt:lpstr>
      <vt:lpstr> عفونت های کلسترید یایی    </vt:lpstr>
      <vt:lpstr>کزاز  کزاز یک بیماری حاد است که با اسپاسم عضلات اسکلتی و اختلال سیستم عصبی اتونوم تظاهر پیدا می کند.   این بیماری در نتیجه ی یک سم عصبی قوی تولید شده توسط کلستریدیوم تتانی ایجاد می شود و کاملاً توسط واکسیناسیون قابل پیشگیری است.</vt:lpstr>
      <vt:lpstr>تشخیص  کزاز بر اساس تظاهرات بالینی( بعضی مواقع بر اساس آزمایشات قطعی کننده ی حمایتی وجود کلستریدیوم تتانی) تشخیص داده می شود.   تعریف کزازاز نظر CDC : شروع حاد هیپرتونی یا انقباضات عضلانی دردناک ( معمولاً عضلات فک و گردن) و اسپاسم های عضلانی جنرالیزه بدون وجود سایر علل واضح  طبی</vt:lpstr>
      <vt:lpstr>اتیولوژی کزاز کلستریدیوم تتانی یک باسیل بی هوازی، گرم مثبت و تولید کننده ی اسپور است که اسپورهای آن بسیار مقاومند و می توانند به آسانی در محیط زنده باقی بمانند.  این اسپور ها به جوشاندن و بسیاری از مواد پاک کننده مقاومند.  اسپورهای کلستریدیوم تتانی و باسیل کلستریدیوم تتانی در سیستم های روده ای بسیاری از پستانداران زنده می مانند بنابراین حاملین مدفوعی این ارگانیسم رایج هستند.</vt:lpstr>
      <vt:lpstr>  در یک محیط بی هوازی مناسب، ارگانیسم ها رشد و تکثیر می یابند و سم کزاز را آزاد می کنند( یک اگزوتوکسین که وارد سیستم عصبی می شود و موجب بیماری می شود) .  غلظت های بسیار پایین از این سم بسیار قوی می تواند منجر به کزاز شود.  در تقریباً 20% موارد کزاز، هیچ زخم سوراخ شونده ای به عنوان محل ورود یافت نمی شود.   خراشیدگی های سطحی اندامها رایج ترین محل های عفونت در بزرگسالان می باشند.  عفونت های عمقی تر( عفونت های مرتبط با شکستگی باز، سقط یا تزریق دارو) با بیماری شدید تر و نتایج بدتری همراه هستند.</vt:lpstr>
      <vt:lpstr>  اپیدمیولوژی کزاز   به دلیل بهبود پوشش واکسیناسیون کزاز، تعداد موارد بیماری به ویژه در میان کودکان و نوزادان کاهش یافته است.   افراد در معرض خطر  افراد بالای 60 سال (سطح آنتی بادی در آن ها به مرور زمان کاهش می یابد).  معتادین تزریقی به ویژه آنهایی که به صورت زیر جلدی تزریق می کنند (علت آن ترکیبی از آلودگی هروئین و واکسیناسیون ناکامل باشد).    </vt:lpstr>
      <vt:lpstr>بیماریزایی  کلستریدیوم تتانی دو اگزوتوکسین تولید می کند:  تتانولیزین و تتانواسپاسمین.  تتانولیزین هیچ نقشی در بیماریزایی ایفا نمی کند. اما تتانواسپاسمین ( سم کزاز)، یک سم عصبی است که موجب تظاهرات بیماری می شود.  سم کزاز از طریق انتقال داخل آکسونی به هسته ی حرکتی اعصاب جمجمه ای یا شاخ های قدامی نخاع منتقل می شود که در نهایت منجر به جذب سم به داخل عصب می شود. این اتفاق اکثراً در محل اتصال عصب به عضله رخ می دهد.  نقاهت می تواند چندین هفته طول بکشد.</vt:lpstr>
      <vt:lpstr>تظاهرات بالینی به طور کلی به تظاهرات عمومی و موضعی تقسیم می شود.  در شکل ضعیف کزاز ممکن است تنها مناطق کوچکی دچار اسپاسم عضلانی بارز باشند.  ولی در صورت درگیری اعصاب جمجمه ای،  عضلات حنجره ای دچار اسپاسم شده و متعاقب آن بیمار دچار آسپیراسیون یا انسداد راه هوایی می گردد که در این صورت پیش آگهی بیماری ضعیف است.  با پیشرفت کزاز علائم عمومی اغلب ابتدا با درگیری عضلات فک و صورت شروع می شود.  در سنجش پیش آگهی، سرعتی که کزاز به وجود می آید، حائز اهمیت است.  دوره ی کمون( از زمان ایجاد زخم تا اولین نشانه یا اولین اسپاسم عمومی) اهمیت ویژه ای دارد و زمان های کوتاه تر با پیش آگهی بدتری همراهی دارند.   </vt:lpstr>
      <vt:lpstr>رایج ترین نشانه های ابتدایی، تریسموس( قفل شدن فک)، درد و سفتی عضلانی، درد پشت و بلع مشکل می باشند.  این یک واقعه ی تهدید کننده ی حیات است چرا که ممکن است که انسداد کامل راه هوایی رخ دهد. بدون حمایت تهویه ای، نارسایی تنفسی رایج ترین علت مرگ در کزاز است.  اختلالات اتونومیک حین هفته ی دوم کزاز شدید به حداکثر خود می رسد و مرگ ناشی از وقایع قلبی- عروقی به عنوان یک عامل خطر بزرگ مطرح می شود.  فشار خون معمولا ً متغیر( با نوسانات سریع)، برادیکاردی و بلوک قلبی نیز می توانند رخ دهند.  سایرعلائم درگیری اتونومیک شامل:  بی تحرکی معدی-روده ای، تعریق، افزایش ترشحات نای و نارسایی کلیوی حاد می باشند.</vt:lpstr>
      <vt:lpstr>تشخیص کزاز  تشخیص کزاز بالینی است.  کشت کلستریدیوم تتانی از زخم سند قطعی کننده ی تشخیص است.  درمان کزاز  زخم نافذ باید شناسایی و تمیز شود.  برای برداشت کانون بی هوازی عفونت، قسمت های نکروتیک برداشته شود تا از تولید بیشتر سم جلوگیری شود.  مترونیدازول آنتی بیوتیک انتخابی است. داروی جایگزین پنی سیلین است.    </vt:lpstr>
      <vt:lpstr>برای غیر فعال کردن هر گونه سم در گردش و جلوگیری از جذب آن به سیستم عصبی باید آنتی توکسین داده شود. دو محصول آن در دسترس می باشد:  گلوبولین ایمنی کزاز انسانی(TIG) و آنتی توکسین اسبی.   TIG، محصول  انتخابی می باشد که با احتمال کمتری با واکنش های آنافلاکتیک همراه است.  با بنزودیازپین ها (آرام بخشی قوی) اسپاسم ها کنترل می شوند.  کلرپرومازین یا فنوباربیتال به طور رایجی در تمام دنیا استفاده می شوند. سولفات منیزیم داخل وریدی به عنوان یک شل کننده ی عضلانی استفاده شده اند.  مشکل اصلی درمان با این داروها این است که دوره های لازم برای کنترل  اسپاسم ها، موجب افت تنفسی می گردند. بنابراین در مناطقی که فاقد امکاناتی نظیر دستگاههای تهویه ی مکانیکی هستند حفظ راه هوایی در حین درمان با این داروها مشکل است.  در این شرایط نارسایی تنفسی یک علت رایج مرگ است.</vt:lpstr>
      <vt:lpstr>اقدامات مناسب در کزاز شدید 1-  تامین راه هوایی مطمئن برای بیمار ( اولین گام) تراکئوستومی، روش معمول تامین راه هوایی مطمئن در کزاز شدید است (ترشحات نای در کزاز افزایش می یابند و بلع دردناک ناشی از درگیری حلق همراه با بیش فعالی عضلات حنجره لوله گذاری داخل تراشه را با مشکل مواجه می کند). 2- مهیا کردن محیط آرام و ساکت جهت جلوگیری ازتحریک اسپاسم ها 3- پایدارنمودن  وضعیت قلبی-عروقی با افزایش آرام بخشی با سولفات منیزیم داخل وریدی و مورفین درمان ناپایداری قلبی-عروقی در کزاز شدید بسیار مشکل است.   پیش آگهی سریع ایجاد شدن کزاز با بیماری شدیدتر و نتایج ضعیف تر همراهی دارد. باید به زمان شروع و طول مدت دوره ی کمون توجه کرد.   </vt:lpstr>
      <vt:lpstr>پیشگیری 1- مراقبت صحیح از زخم  2- ایمنی زایی افراد نیازمند به واکسیناسیون کزاز:   زخم های مستعد به کزاز، واکسیناسیون ناکامل یا نامشخص  افرادی که از آخرین دوز یادآورشان بیشتر از 10 سال گذشته باشد بیمارانی که زخم هایی دارند که در طبقه بندی زخم های تمیز یا جزئی قرار نمی گیرند نیز باید تحت ایمنی سازی غیر فعال با TIG قرار گیرند.</vt:lpstr>
      <vt:lpstr>PowerPoint Presentation</vt:lpstr>
      <vt:lpstr>PowerPoint Presentation</vt:lpstr>
      <vt:lpstr>بوتولیسم</vt:lpstr>
      <vt:lpstr>   سم بوتولیسم سمی ترین ماده شناخته شده است.  این سم توسط گونه های مختلفی از کلستریدیوم های سمی تولید می شود که ارگانیسم های گرم مثبت بی هوازی هستند و تشکیل اسپورهایی می دهند که در همه جا وجود دارند.  این اسپورهای سخت در شرایط محیطی و اقدامات پخت و پز معمولی زنده می مانند.  با این حال تولید سم نیاز به جوانه زدن اسپور دارد که در شرایط نادری اتفاق می افتد.   شرایطی همچون : محیط بی هوازی، PH&gt;4/5، غلظت پایین نمک یا شکر و دمای 120-4 درجه ی سانتیگراد برای جوانه زدن اسپور لازم هستند.   </vt:lpstr>
      <vt:lpstr> بوتولیسم یک بیماری نادر است که به طور طبیعی به صورت چهار سندرم رخ می دهد: - ناخوشی ناشی از خوردن سم در غذای آلوده - عفونت زخم ناشی از کلونیزاسیون زخم با کلستریدیای سمی همراه با تولید سم - بوتولیسم شیرخوارگی ناشی از کلونیزاسیون روده ی شیرخوار با کلستریدیای سمی همراه با تولید  سم - توکسمی روده ای بزرگسالان ناشی از کلونیزاسیون روده ی با کلستریدیای سمی همراه با تولید  سم بوتولیسم در نتیجه ی مهار آزادسازی استیل کولین توسط سم بوتولنیوم در محل اتصال عصب به عضله  ایجاد می شود.   تمام اشکال بوتولیسم به صورت یک سندرم بالینی فلج قرینه اعصاب جمجمه ای و پس از آن فلج شل قرینه عضلات تنفسی  پایین دنده ای تظاهر پیدا می کنند که ممکن است به مشکلات تنفسی شدید و مرگ منجر شوند.  هدف اصلی، مراقبت ویژه و درمان به موقع با آنتی توکسین بوتولینوم می باشد</vt:lpstr>
      <vt:lpstr>PowerPoint Presentation</vt:lpstr>
      <vt:lpstr>گانگرن گازی</vt:lpstr>
      <vt:lpstr> جنس کلستریدیوم شامل بیش از 60 گونه است که ممکن است همسفره میکروفلورهای روده ای باشند یا موجب انواعی از عفونت ها  در انسان و حیوان از طریق تولید اگزوتوکسین های پروتئینی شوند.  کلستریدیوم تتانی و کلستریدیوم بوتولنیوم موجب  بیماری بالینی اختصاصی از طریق آزادسازی سموم بسیار قوی ولی واحد می گردند.  در حالیکه کلستریدیوم پرفرنجنس و کلستریدیوم سپتیکوم موجب عفونت های نکروز دهنده ی مهاجمی می شوند که با سموم متعددی شامل پروتئازها، فسفولیپازها و سیتوتوکسین های باکتریایی مرتبطند. </vt:lpstr>
      <vt:lpstr>گانگرن گازی تروماتیک میونکروز کلستریدیایی (کلستریدیوم پرفرنجنس) یا همان گانگرن گازی یکی از رایج ترین عفونت های باکتریایی گرم مثبت برق آسا در انسان می باشد.   وضعیت هایی که مستعد کننده ی گانگرن گازی تروماتیک هستند شامل:  - آسیب از نوع خردشدگی،  - پارگی شریان های با اندازه ی بزرگ و متوسط و  - شکستگی های باز استخوان های دراز آلوده با خاک یا تکه های لباس حاوی اسپور    دوره ی کمون برای گانگرن گازی تروماتیک می تواند تا 6 ساعت باشد.</vt:lpstr>
      <vt:lpstr>عوارض گانگرن گازی با باکتریمی، هایپوتانسیون و نارسایی چند ارگانی همراه است و اگر درمان نشود به درجات مختلفی مرگبار است ایجاد گانگرن گازی به محیط بی هوازی و آلودگی زخم با اسپورها یا ارگانیسم های زایا نیاز دارد.  بافت مرده، اجسام خارجی و ایسکمی، سطح اکسیژن در دسترس موضعی را کاهش می دهند و منجر به رشد سلولهای زایا و اسپورها می گردند.  حتی با درمان آنتی بیوتیکی مناسب و برنامه درمانی در واحد مراقبت ویژه، تخریب بافتی می تواند به سرعت پیشرفت کند. </vt:lpstr>
      <vt:lpstr>گانگرن گازی دیواره ی شکمی و پهلوها   بعد از آسیب های نافذی مانند زخم چاقو یا گلوله ای ایجاد می شود که می تواند پیوستگی روده را به هم بریزد و منجر به نشت محتویات روده به داخل بافت های نرم گردند. </vt:lpstr>
      <vt:lpstr> گانگرن گازی پوستی ناشی از کلستریدیوم پرفرنجنس، کلستریدیوم novyli و کلستریدیوم sordelli   در میان افرادی که ماده مخدر زیر جلدی تزریق می کنند گزارش شده است.   عفونت با شروع سریع درد آزار دهنده در محل درگیر و ایجاد سریع زخم بدبوی حاوی ترشح سرمی خونی و حباب های هوا مشخص می شود.  ادم وسفتی ایجاد می شود و منجر به ایجاد تاول های پوستی حاوی مایع آبکی یا خرمایی رنگ می گردد.  با وجود درمان آنتی بیوتیکی، حاشیه ی بین بافت سالم و نکروتیک اغلب چندین اینچ در ساعت پیشرفت می کند و قطع عضو همچنان بهترین مداخله می باشد. شوک و نارسایی ارگانی از عوارض گانگرن گازی می باشند.  زمانی که بیمار باکتریمیک شود، میزان مرگ و میر بیشتر از 50% است.  </vt:lpstr>
      <vt:lpstr>تشخیص  تشخیص گانگرن گازی : شروع عفونت قابل توجه در محل تروما، وجود حباب های گاز و پیشرفت سریع عفونت رنگ آمیزی گرم ترشحات یا بیوپسی بافتی معمولاً قطعی کننده ی تشخیص هستند.   </vt:lpstr>
      <vt:lpstr>گانگرن گازی خودبخودی( غیر تروماتیک)  به طور کلی گانگرن گازی خودبخودی از طریق انتشار خونی عضله ی آلوده به کلستریدیوم پرفرنجنس، کلستریدیوم سپتیکوم، کلستریدیوم Novyli و گهگاهی کلستریدیوم ترتیوم با منشائ گوارشی (بدخیمی کولون، بیماری التهابی رود ه، دیورتیکولیت، انتروکولیت نکروزان، التهاب سکوم یا ایلئیت دیستال یا بعد از جراحی گوارشی)  ایجاد می شود.   این پاتولوژی های گوارشی امکان دستیابی باکتری به جریان خون را فراهم می کنند و به تبع آن کلستریدیوم سپتیکوم هوازی می تواند در بافت های طبیعی تکثیر شود.    </vt:lpstr>
      <vt:lpstr> اولین نشانه گانگرن گازی خودبخودی ممکن است شروع ناگهانی درد آزار دهنده در نبود تروما و از دست دادن هوشیاری باشد.  این یافته ها به همراه تب باید شک به گانگرن گازی خودبخودی را افزایش دهد.  عفونت با پیشرفت سریع تخریب بافتی همراه با گاز قابل توجه در بافت مشخص می شود.  تورم افزایش می یابد و تاول با مایع شفاف، کدر، خونریزی دهنده یا ارغوانی پر می شود.  پوست اطراف رنگ ارغوانی دارد که ممکن است نشان دهنده ی اختلال عروقی ناشی از انتشار سموم باکتریایی به داخل بافت های اطراف باشد. تهاجم به بافت سالم به سرعت رخ می دهد و به سرعت منجر به شوک و نارسانی چند ارگانی می گردد.  میزان مرگ و میر در این زمان از 67% تا 100% در میان بزرگسالان متفاوت است. </vt:lpstr>
      <vt:lpstr>بیماریزایی گانگرن گازی  در گانگرن گازی تروماتیک، ارگانیسم ها به داخل بافت مرده وارد می شوند.  در مورد کلستریدیوم پرفرنجنس و کلستریدیوم Novyli مهم است که مشخص شود آیا تروما به حدی هست که جریان خون را قطع کند و بنابراین موجب تثبیت یک محیط بی هوازی مطلوب برای رشد این گونه ها گردد یا خیر. این وضعیت ها الزاماً برای گونه های هوازی تر مانند کلستریدیوم سپتیکوم و کلستریدیوم ترتیوم لازم نیستند( این گونه ها می توانند از ضایعات گوارشی به بافت های طبیعی وارد شوند).  هنگامی که ارگانیسم ها به داخل یک محیط مناسب وارد شوند، به صورت موضعی تکثیر می شوند و از خود اگزوتوکسین آزاد می کنند. </vt:lpstr>
      <vt:lpstr>  درمان گانگرن گازی  گانگرن گازی یک اورژانس واقعی است و نیاز به دبریدمان و جراحی فوری دارد. - بیماران مشکوک به گانگرن( چه تروماتیک و چه خودبخودی) باید فوراً تحت  جراحی منطقه ی آلوده - دبریدمان تمام بافت های مرده تا رسیدن به بافت زنده و سالم و فراهم آوردن شرایطی که در آن ارگانیسم های بی هوازی نتوانند به تکثیر خود ادامه دهند.  - به تاخیر انداختن بستن زخم های تروماتیک یا شکستگی های پیچیده 6-5 روز تا زمانی که مشخص شود این مناطق عاری از عفونت هستند. درمان آنتی بیوتیکی گانگرن گازی تروماتیک یا خودبخودی شامل تجویز پنی سیلین و کلینداماسین به مدت 14-10 روز می باشد.  ارزش درمان کمکی با اکسیزن هایپرباریک برای گانگرن گازی هنوز مورد بحث است.  در خاتمه گانگرن گازی یک عفونت به سرعت پیشرونده است که نتایج آن بستگی به شناسایی سریع، جراحی اورژانس و تجویز به موقع آنتی بیوتیکی دارد که تولید سم را مهار می کند.   </vt:lpstr>
      <vt:lpstr>پیش آگهی گانگرن گازی  پیش آگهی بیماران دچار گانگرن گازی زمانی مطلوب تر است که عفونت اندامها را درگیر کند تا  اینکه تنه یا ارگانهای احشایی  را. چرا که دبریدمان مناطق اخیر مشکل تر است.  گانگرن گازی در بیماران دچار باکتریمی و همولیز داخل عروقی همراه، بیشترین احتمال پیشرفت به سمت شوک و مرگ را دارد.  کسانی که از گانگرن گازی جان سالم به در می برند، ممکن است تحت دبریدمان های متعدد قرار گیرند و دوره های طولانی در بیمارستان بستری شوند و تحت بازتوانی قرار گیرند.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hammd</dc:creator>
  <cp:lastModifiedBy>Windows User</cp:lastModifiedBy>
  <cp:revision>137</cp:revision>
  <dcterms:created xsi:type="dcterms:W3CDTF">2015-10-16T13:07:05Z</dcterms:created>
  <dcterms:modified xsi:type="dcterms:W3CDTF">2020-04-26T13:06:17Z</dcterms:modified>
</cp:coreProperties>
</file>