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3" r:id="rId58"/>
    <p:sldId id="314" r:id="rId59"/>
    <p:sldId id="315" r:id="rId60"/>
    <p:sldId id="316" r:id="rId61"/>
    <p:sldId id="317" r:id="rId62"/>
    <p:sldId id="318" r:id="rId63"/>
    <p:sldId id="319" r:id="rId6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553" autoAdjust="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CA63AFD-21DA-4C0F-A6AC-8D659D869DF7}" type="datetimeFigureOut">
              <a:rPr lang="fa-IR" smtClean="0"/>
              <a:pPr/>
              <a:t>26/06/1441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D214461-1B0F-4258-B66F-6EA1A389809E}" type="slidenum">
              <a:rPr lang="fa-IR" smtClean="0"/>
              <a:pPr/>
              <a:t>‹#›</a:t>
            </a:fld>
            <a:endParaRPr lang="fa-IR"/>
          </a:p>
        </p:txBody>
      </p:sp>
    </p:spTree>
    <p:extLst>
      <p:ext uri="{BB962C8B-B14F-4D97-AF65-F5344CB8AC3E}">
        <p14:creationId xmlns:p14="http://schemas.microsoft.com/office/powerpoint/2010/main" val="417830013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2D214461-1B0F-4258-B66F-6EA1A389809E}" type="slidenum">
              <a:rPr lang="fa-IR" smtClean="0"/>
              <a:pPr/>
              <a:t>26</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20B31DE-E268-498D-96E0-FC76D664CC8B}" type="datetimeFigureOut">
              <a:rPr lang="fa-IR" smtClean="0"/>
              <a:pPr/>
              <a:t>26/06/1441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17ADA1-2377-4253-8A01-0B0099587F6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20B31DE-E268-498D-96E0-FC76D664CC8B}" type="datetimeFigureOut">
              <a:rPr lang="fa-IR" smtClean="0"/>
              <a:pPr/>
              <a:t>26/06/1441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317ADA1-2377-4253-8A01-0B0099587F6C}"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00174"/>
            <a:ext cx="7772400" cy="3429024"/>
          </a:xfrm>
        </p:spPr>
        <p:txBody>
          <a:bodyPr>
            <a:normAutofit/>
          </a:bodyPr>
          <a:lstStyle/>
          <a:p>
            <a:r>
              <a:rPr lang="fa-IR" sz="6000" dirty="0" smtClean="0"/>
              <a:t>بسم الله الرحمن الرحيم </a:t>
            </a:r>
            <a:endParaRPr lang="fa-IR" sz="6000" dirty="0"/>
          </a:p>
        </p:txBody>
      </p:sp>
    </p:spTree>
  </p:cSld>
  <p:clrMapOvr>
    <a:masterClrMapping/>
  </p:clrMapOvr>
  <p:transition>
    <p:spli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cs typeface="+mn-cs"/>
              </a:rPr>
              <a:t>جفري يانگ :</a:t>
            </a:r>
            <a:endParaRPr lang="fa-IR" dirty="0">
              <a:solidFill>
                <a:srgbClr val="C00000"/>
              </a:solidFill>
              <a:cs typeface="+mn-cs"/>
            </a:endParaRPr>
          </a:p>
        </p:txBody>
      </p:sp>
      <p:pic>
        <p:nvPicPr>
          <p:cNvPr id="1028" name="Picture 4" descr="G:\طرحواره درماني\untitled5.png"/>
          <p:cNvPicPr>
            <a:picLocks noChangeAspect="1" noChangeArrowheads="1"/>
          </p:cNvPicPr>
          <p:nvPr/>
        </p:nvPicPr>
        <p:blipFill>
          <a:blip r:embed="rId2"/>
          <a:srcRect/>
          <a:stretch>
            <a:fillRect/>
          </a:stretch>
        </p:blipFill>
        <p:spPr bwMode="auto">
          <a:xfrm>
            <a:off x="0" y="1285860"/>
            <a:ext cx="9144000" cy="5572140"/>
          </a:xfrm>
          <a:prstGeom prst="rect">
            <a:avLst/>
          </a:prstGeom>
          <a:noFill/>
        </p:spPr>
      </p:pic>
      <p:sp>
        <p:nvSpPr>
          <p:cNvPr id="7" name="Rectangle 6"/>
          <p:cNvSpPr/>
          <p:nvPr/>
        </p:nvSpPr>
        <p:spPr>
          <a:xfrm>
            <a:off x="0" y="1571612"/>
            <a:ext cx="9144000" cy="3970318"/>
          </a:xfrm>
          <a:prstGeom prst="rect">
            <a:avLst/>
          </a:prstGeom>
        </p:spPr>
        <p:txBody>
          <a:bodyPr wrap="square">
            <a:spAutoFit/>
          </a:bodyPr>
          <a:lstStyle/>
          <a:p>
            <a:pPr>
              <a:buNone/>
            </a:pPr>
            <a:r>
              <a:rPr lang="fa-IR" sz="2800" dirty="0" smtClean="0">
                <a:solidFill>
                  <a:srgbClr val="00B0F0"/>
                </a:solidFill>
              </a:rPr>
              <a:t>جفري يانگ عضو هيئت علمي دپارتمان روانپزشكي كلمبياست. او بنيانگذارو رئيس مراكز شناخت درماني نيويورك و كانك تيكوت و انستيتو طرح واره درماني است </a:t>
            </a:r>
          </a:p>
          <a:p>
            <a:pPr>
              <a:buNone/>
            </a:pPr>
            <a:r>
              <a:rPr lang="fa-IR" sz="2800" dirty="0" smtClean="0">
                <a:solidFill>
                  <a:srgbClr val="00B0F0"/>
                </a:solidFill>
              </a:rPr>
              <a:t>اوبنيان گذار «طرحواره درماني»است .او علاه بر كتاب طرحواره درماني كتاب هاي ديگري از جمله كتاب (اختلالات شخصيت :رويكرد طرحواره محور)و كتاب (زندگي خود را دوباره بيافرينيد )كه كتاب خود ياري براي افرادعادي است ؛علاوه بر اين وي عضو هيئت تحريريه مجله هاي شناخت درماني و شناخت پژوهي و درمان شناختي و رفتاري است .</a:t>
            </a:r>
          </a:p>
          <a:p>
            <a:pPr>
              <a:buNone/>
            </a:pPr>
            <a:r>
              <a:rPr lang="fa-IR" sz="2800" dirty="0" smtClean="0">
                <a:solidFill>
                  <a:srgbClr val="00B0F0"/>
                </a:solidFill>
              </a:rPr>
              <a:t>دكتر ژانت كلوسكو و مارجوري ويشار ازهمكاران دكتر يانگ هستند . </a:t>
            </a:r>
            <a:endParaRPr lang="fa-IR" sz="2800" dirty="0">
              <a:solidFill>
                <a:srgbClr val="00B0F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28670"/>
          </a:xfrm>
        </p:spPr>
        <p:txBody>
          <a:bodyPr/>
          <a:lstStyle/>
          <a:p>
            <a:r>
              <a:rPr lang="fa-IR" dirty="0" smtClean="0">
                <a:solidFill>
                  <a:srgbClr val="C00000"/>
                </a:solidFill>
              </a:rPr>
              <a:t>طرح واره درماني </a:t>
            </a:r>
            <a:endParaRPr lang="fa-IR" dirty="0">
              <a:solidFill>
                <a:srgbClr val="C00000"/>
              </a:solidFill>
            </a:endParaRPr>
          </a:p>
        </p:txBody>
      </p:sp>
      <p:sp>
        <p:nvSpPr>
          <p:cNvPr id="3" name="Content Placeholder 2"/>
          <p:cNvSpPr>
            <a:spLocks noGrp="1"/>
          </p:cNvSpPr>
          <p:nvPr>
            <p:ph idx="1"/>
          </p:nvPr>
        </p:nvSpPr>
        <p:spPr>
          <a:xfrm>
            <a:off x="0" y="1142984"/>
            <a:ext cx="9144000" cy="5715016"/>
          </a:xfrm>
        </p:spPr>
        <p:txBody>
          <a:bodyPr>
            <a:normAutofit fontScale="92500" lnSpcReduction="10000"/>
          </a:bodyPr>
          <a:lstStyle/>
          <a:p>
            <a:pPr>
              <a:buNone/>
            </a:pPr>
            <a:r>
              <a:rPr lang="fa-IR" sz="2800" dirty="0" smtClean="0">
                <a:latin typeface="Times New Roman" pitchFamily="18" charset="0"/>
              </a:rPr>
              <a:t>طرحواره درماني كه توسط يانگ وهمكارانش بوجود آمده درماني نوين ويكپارچه است كه عمدتا بر اساس بسط وگسترش مفاهيم و روش هاي درمان شناختي –رفتاري كلاسيك بنا شده است .طرحواره درماني،اصول و مباني مكتب هاي شناحتي-رفتاري،دلبستگي،گشتالت،روابط شيئي،سازنده گرايي و روان درماني رادر قالب يك مدل درماني ومفهومي ارزشمند تلفيق كرده است  .</a:t>
            </a:r>
            <a:endParaRPr lang="fa-IR" sz="2800" dirty="0">
              <a:latin typeface="Times New Roman" pitchFamily="18" charset="0"/>
            </a:endParaRPr>
          </a:p>
          <a:p>
            <a:pPr>
              <a:buNone/>
            </a:pPr>
            <a:r>
              <a:rPr lang="fa-IR" sz="2800" b="1" dirty="0" smtClean="0">
                <a:latin typeface="Times New Roman" pitchFamily="18" charset="0"/>
              </a:rPr>
              <a:t>از شناخت درماني تا طرحواره درماني :</a:t>
            </a:r>
          </a:p>
          <a:p>
            <a:pPr>
              <a:buNone/>
            </a:pPr>
            <a:r>
              <a:rPr lang="fa-IR" sz="2800" dirty="0" smtClean="0">
                <a:latin typeface="Times New Roman" pitchFamily="18" charset="0"/>
              </a:rPr>
              <a:t>متخصصان رويكرد شناختي-رفتاري در تدوين درمانهاي اثر بخش براي اختلالات خلقي،اضطرابي،جنسي ،خوردن،جسماني سازي و سوءمصرف مواد ،پيشرفت قابل ملاحظه اي داشته اند .اين درمانها كوتاه مدت و هدف آن كاهش نشانه ها،مهارت آموزي وحل مسايل زندگي فعلي بيمار است ؛بااين حال بيماران ديگري هستند كه براي درمان شناختي –رفتاري مراجعه مي كنند ولي علائم مشخصي براي آماج درماني ندارند .مشكلات آنها ،مبهم وگنگ بوده .آنها بيماراني هستند كه مسائلشان رادرقالب مشكلا ت منش شناختي بروز مي دهندكاربرد رفتار درماني كلاسيك براي چنين بيماراني فوق العاده مشكل است ،چون معمولا ًعلائم محور</a:t>
            </a:r>
            <a:r>
              <a:rPr lang="en-US" sz="2800" dirty="0" smtClean="0">
                <a:latin typeface="Times New Roman" pitchFamily="18" charset="0"/>
              </a:rPr>
              <a:t>I</a:t>
            </a:r>
            <a:r>
              <a:rPr lang="fa-IR" sz="2800" dirty="0" smtClean="0">
                <a:latin typeface="Times New Roman" pitchFamily="18" charset="0"/>
              </a:rPr>
              <a:t>راندارند  يا اين كه همزمان چندين علامت دارند </a:t>
            </a:r>
            <a:endParaRPr lang="fa-IR" sz="2800" dirty="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تعريف يانگ از طرح واره :</a:t>
            </a:r>
            <a:endParaRPr lang="fa-IR" dirty="0"/>
          </a:p>
        </p:txBody>
      </p:sp>
      <p:sp>
        <p:nvSpPr>
          <p:cNvPr id="3" name="Content Placeholder 2"/>
          <p:cNvSpPr>
            <a:spLocks noGrp="1"/>
          </p:cNvSpPr>
          <p:nvPr>
            <p:ph idx="1"/>
          </p:nvPr>
        </p:nvSpPr>
        <p:spPr/>
        <p:txBody>
          <a:bodyPr>
            <a:normAutofit lnSpcReduction="10000"/>
          </a:bodyPr>
          <a:lstStyle/>
          <a:p>
            <a:r>
              <a:rPr lang="fa-IR" sz="2800" dirty="0" smtClean="0"/>
              <a:t>در بافتار روانشناسي وروان درماني ،طرح واره به عنوان هراصل سازمان بخش كلي در نظر گرفته مي شود كه براي درك تجارب زندگي فرد ضروري است ،بسياري از طرحواره ها در اوايل زندگي شكل مي گيرند  به حركت خود ادامه مي دهند وبه تجارب بعدي زندگي تحميل مي شوند </a:t>
            </a:r>
          </a:p>
          <a:p>
            <a:r>
              <a:rPr lang="fa-IR" sz="2800" dirty="0" smtClean="0"/>
              <a:t>يانگ معقد است كه برخي از اين طرح واره ها به ويژه آنها كه عمدتا در نتيجه تجارب ناگوار دوران كودكي شكل مي گيرند-ممكن است هسته اصلي اختلالات شخصيت مشكلات منش شناختي وبسياري از اختلالات مزمن محور</a:t>
            </a:r>
            <a:r>
              <a:rPr lang="en-US" sz="2800" dirty="0" smtClean="0">
                <a:latin typeface="Times New Roman" pitchFamily="18" charset="0"/>
              </a:rPr>
              <a:t> I</a:t>
            </a:r>
            <a:r>
              <a:rPr lang="fa-IR" sz="2800" dirty="0" smtClean="0"/>
              <a:t> قرار بگيرند . يانگ براي بررسي دقيق تر اين ايده ،مجموعه اي از طرح واره ها را بيان كرد كه به آنها طرح واره هاي ناسازگار اوليه مي گويند  </a:t>
            </a:r>
            <a:endParaRPr lang="fa-IR"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cs typeface="+mn-cs"/>
              </a:rPr>
              <a:t>طرحواره هاي ناسازگار اوليه خصوصيات زير را دارند </a:t>
            </a:r>
            <a:endParaRPr lang="fa-IR" sz="3200" dirty="0">
              <a:cs typeface="+mn-cs"/>
            </a:endParaRPr>
          </a:p>
        </p:txBody>
      </p:sp>
      <p:sp>
        <p:nvSpPr>
          <p:cNvPr id="3" name="Content Placeholder 2"/>
          <p:cNvSpPr>
            <a:spLocks noGrp="1"/>
          </p:cNvSpPr>
          <p:nvPr>
            <p:ph idx="1"/>
          </p:nvPr>
        </p:nvSpPr>
        <p:spPr>
          <a:xfrm>
            <a:off x="214282" y="1600200"/>
            <a:ext cx="8472518" cy="4525963"/>
          </a:xfrm>
        </p:spPr>
        <p:txBody>
          <a:bodyPr>
            <a:normAutofit/>
          </a:bodyPr>
          <a:lstStyle/>
          <a:p>
            <a:r>
              <a:rPr lang="fa-IR" sz="2800" dirty="0" smtClean="0"/>
              <a:t>الگو ها يا درون مايه هاي عميق و فراگيري هستند </a:t>
            </a:r>
          </a:p>
          <a:p>
            <a:r>
              <a:rPr lang="fa-IR" sz="2800" dirty="0" smtClean="0"/>
              <a:t>ازخاطرات ،هيجانها ،شناختواره ها و احساسات بدني تشكيل شده اند </a:t>
            </a:r>
          </a:p>
          <a:p>
            <a:r>
              <a:rPr lang="fa-IR" sz="2800" dirty="0" smtClean="0"/>
              <a:t>در دوران كودكي يا نوجواني شكل گرفته اند </a:t>
            </a:r>
          </a:p>
          <a:p>
            <a:r>
              <a:rPr lang="fa-IR" sz="2800" dirty="0" smtClean="0"/>
              <a:t>در سير زندگي تداوم دارند </a:t>
            </a:r>
          </a:p>
          <a:p>
            <a:r>
              <a:rPr lang="fa-IR" sz="2800" dirty="0" smtClean="0"/>
              <a:t>درباره خود ورابطه با ديگران هستند</a:t>
            </a:r>
          </a:p>
          <a:p>
            <a:r>
              <a:rPr lang="fa-IR" sz="2800" dirty="0" smtClean="0"/>
              <a:t>به شدت ناكارآمدند.</a:t>
            </a:r>
            <a:endParaRPr lang="fa-IR" sz="2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ريشه هاي تحولي طرح واره ها :</a:t>
            </a:r>
            <a:endParaRPr lang="fa-IR" dirty="0">
              <a:solidFill>
                <a:srgbClr val="C00000"/>
              </a:solidFill>
            </a:endParaRPr>
          </a:p>
        </p:txBody>
      </p:sp>
      <p:sp>
        <p:nvSpPr>
          <p:cNvPr id="3" name="Content Placeholder 2"/>
          <p:cNvSpPr>
            <a:spLocks noGrp="1"/>
          </p:cNvSpPr>
          <p:nvPr>
            <p:ph idx="1"/>
          </p:nvPr>
        </p:nvSpPr>
        <p:spPr>
          <a:xfrm>
            <a:off x="0" y="1600200"/>
            <a:ext cx="9001156" cy="5257800"/>
          </a:xfrm>
        </p:spPr>
        <p:txBody>
          <a:bodyPr>
            <a:normAutofit fontScale="92500" lnSpcReduction="10000"/>
          </a:bodyPr>
          <a:lstStyle/>
          <a:p>
            <a:r>
              <a:rPr lang="fa-IR" sz="3000" dirty="0" smtClean="0"/>
              <a:t>طرحواره ها به دليل ارضا نشدن نياز هاي هيجاني اساسي دوران كودكي به وجود آمده اند .انسان ها پنج نياز هيجاني اساسي دارند :</a:t>
            </a:r>
          </a:p>
          <a:p>
            <a:pPr marL="514350" indent="-514350">
              <a:buFont typeface="+mj-lt"/>
              <a:buAutoNum type="arabicPeriod"/>
            </a:pPr>
            <a:r>
              <a:rPr lang="fa-IR" sz="3000" dirty="0" smtClean="0"/>
              <a:t>دلبستگي ايمن به ديگران (شامل نياز به امنيت،ثبات،محبت وپذيرش)</a:t>
            </a:r>
          </a:p>
          <a:p>
            <a:pPr marL="514350" indent="-514350">
              <a:buFont typeface="+mj-lt"/>
              <a:buAutoNum type="arabicPeriod"/>
            </a:pPr>
            <a:r>
              <a:rPr lang="fa-IR" sz="3000" dirty="0" smtClean="0"/>
              <a:t>خودگرداني كفايت وهويت </a:t>
            </a:r>
          </a:p>
          <a:p>
            <a:pPr marL="514350" indent="-514350">
              <a:buFont typeface="+mj-lt"/>
              <a:buAutoNum type="arabicPeriod"/>
            </a:pPr>
            <a:r>
              <a:rPr lang="fa-IR" sz="3000" dirty="0" smtClean="0"/>
              <a:t>آزادي در بيان نيازها و هيجان هاي سالم </a:t>
            </a:r>
          </a:p>
          <a:p>
            <a:pPr marL="514350" indent="-514350">
              <a:buFont typeface="+mj-lt"/>
              <a:buAutoNum type="arabicPeriod"/>
            </a:pPr>
            <a:r>
              <a:rPr lang="fa-IR" sz="3000" dirty="0" smtClean="0"/>
              <a:t>خودانگيختگي وتفريح</a:t>
            </a:r>
          </a:p>
          <a:p>
            <a:pPr marL="514350" indent="-514350">
              <a:buFont typeface="+mj-lt"/>
              <a:buAutoNum type="arabicPeriod"/>
            </a:pPr>
            <a:r>
              <a:rPr lang="fa-IR" sz="3000" dirty="0" smtClean="0"/>
              <a:t>محدوديت هاي واقع بينانه و خويشتن داري .</a:t>
            </a:r>
          </a:p>
          <a:p>
            <a:pPr marL="514350" indent="-514350">
              <a:buNone/>
            </a:pPr>
            <a:r>
              <a:rPr lang="fa-IR" sz="3000" dirty="0" smtClean="0"/>
              <a:t>اين نيازها جهان شمول هستند .</a:t>
            </a:r>
          </a:p>
          <a:p>
            <a:pPr marL="514350" indent="-514350">
              <a:buNone/>
            </a:pPr>
            <a:r>
              <a:rPr lang="fa-IR" sz="3000" dirty="0" smtClean="0"/>
              <a:t>هدف طرح واره درماني ايناست كه به بيماران كمك كند تا راههاي سازگارانه تري براي ارضاءاين پنج نياز هيجاني بيابند. تمام مداخلات درماني  اين رويكرد ،ابزاري هستند براي رسيدن به اين هدف .</a:t>
            </a:r>
          </a:p>
          <a:p>
            <a:pPr marL="514350" indent="-514350">
              <a:buFont typeface="+mj-lt"/>
              <a:buAutoNum type="arabicPeriod"/>
            </a:pPr>
            <a:endParaRPr lang="fa-IR" sz="3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C00000"/>
                </a:solidFill>
                <a:cs typeface="+mn-cs"/>
              </a:rPr>
              <a:t>تجارب اوليه زندگي :</a:t>
            </a:r>
            <a:endParaRPr lang="fa-IR" dirty="0">
              <a:solidFill>
                <a:srgbClr val="C00000"/>
              </a:solidFill>
              <a:cs typeface="+mn-cs"/>
            </a:endParaRPr>
          </a:p>
        </p:txBody>
      </p:sp>
      <p:sp>
        <p:nvSpPr>
          <p:cNvPr id="3" name="Content Placeholder 2"/>
          <p:cNvSpPr>
            <a:spLocks noGrp="1"/>
          </p:cNvSpPr>
          <p:nvPr>
            <p:ph idx="1"/>
          </p:nvPr>
        </p:nvSpPr>
        <p:spPr>
          <a:xfrm>
            <a:off x="0" y="1428736"/>
            <a:ext cx="9144000" cy="5214974"/>
          </a:xfrm>
        </p:spPr>
        <p:txBody>
          <a:bodyPr>
            <a:normAutofit fontScale="92500" lnSpcReduction="10000"/>
          </a:bodyPr>
          <a:lstStyle/>
          <a:p>
            <a:r>
              <a:rPr lang="fa-IR" sz="2800" dirty="0" smtClean="0"/>
              <a:t>چهار دسته از تجارب اوليه زندگي روند اكتساب طرح واره هارا تسريع مي كنند:</a:t>
            </a:r>
          </a:p>
          <a:p>
            <a:pPr marL="514350" indent="-514350">
              <a:buFont typeface="+mj-lt"/>
              <a:buAutoNum type="arabicPeriod"/>
            </a:pPr>
            <a:r>
              <a:rPr lang="fa-IR" sz="2800" dirty="0" smtClean="0">
                <a:solidFill>
                  <a:schemeClr val="accent6">
                    <a:lumMod val="50000"/>
                  </a:schemeClr>
                </a:solidFill>
              </a:rPr>
              <a:t>ناكامي ناگوار نيازها </a:t>
            </a:r>
            <a:r>
              <a:rPr lang="fa-IR" sz="2800" dirty="0" smtClean="0"/>
              <a:t>:كودك تجارب خوشايندي را تجربه نمي كند درمحيط زندگي چنين كودكي ،ثبات،درك شدن،يا عشق وجود ندارد </a:t>
            </a:r>
          </a:p>
          <a:p>
            <a:pPr marL="514350" indent="-514350">
              <a:buFont typeface="+mj-lt"/>
              <a:buAutoNum type="arabicPeriod"/>
            </a:pPr>
            <a:r>
              <a:rPr lang="fa-IR" sz="2800" dirty="0" smtClean="0">
                <a:solidFill>
                  <a:schemeClr val="accent6">
                    <a:lumMod val="50000"/>
                  </a:schemeClr>
                </a:solidFill>
              </a:rPr>
              <a:t>آسيب ديدن وقرباني شدن </a:t>
            </a:r>
            <a:r>
              <a:rPr lang="fa-IR" sz="2800" dirty="0" smtClean="0"/>
              <a:t>:درچنين وضعيتي كودك آسيب مي بيند يا قرباني مي شود .</a:t>
            </a:r>
          </a:p>
          <a:p>
            <a:pPr marL="514350" indent="-514350">
              <a:buFont typeface="+mj-lt"/>
              <a:buAutoNum type="arabicPeriod"/>
            </a:pPr>
            <a:r>
              <a:rPr lang="fa-IR" sz="2800" dirty="0" smtClean="0">
                <a:solidFill>
                  <a:schemeClr val="accent6">
                    <a:lumMod val="50000"/>
                  </a:schemeClr>
                </a:solidFill>
              </a:rPr>
              <a:t>كودك زيادي چيزهاي خوب راتجربه مي كند </a:t>
            </a:r>
            <a:r>
              <a:rPr lang="fa-IR" sz="2800" dirty="0" smtClean="0"/>
              <a:t>:والدين براي رفاه كودك همه كار مي كنند ،در حالي كه تأمين رفاه و راحتي در حد متعادل براي رشد سالم كودك لازم است .</a:t>
            </a:r>
          </a:p>
          <a:p>
            <a:pPr marL="514350" indent="-514350">
              <a:buFont typeface="+mj-lt"/>
              <a:buAutoNum type="arabicPeriod"/>
            </a:pPr>
            <a:r>
              <a:rPr lang="fa-IR" sz="2800" dirty="0" smtClean="0">
                <a:solidFill>
                  <a:schemeClr val="accent6">
                    <a:lumMod val="50000"/>
                  </a:schemeClr>
                </a:solidFill>
              </a:rPr>
              <a:t>دروني سازي انتخابي ياهمانند سازي با افراد مهم زندگي است </a:t>
            </a:r>
            <a:r>
              <a:rPr lang="fa-IR" sz="2800" dirty="0" smtClean="0"/>
              <a:t>:كودك به طور انتخابي با افكار احساسات ،تجارب ورفتارهاي والدين خود همانندسازي  مي كند</a:t>
            </a:r>
          </a:p>
          <a:p>
            <a:pPr marL="514350" indent="-514350">
              <a:buNone/>
            </a:pPr>
            <a:r>
              <a:rPr lang="fa-IR" sz="2800" dirty="0" smtClean="0"/>
              <a:t>كودكان به طورانتخابي با جنبه هاي خاصي ازافراد مهم زندگيشان همانند سازي كرده وآنها را دروني سازي مي كنند.يانگ معتقد است كه خلق و خوي كودك تعيين مي كند كه آيا او با ويژگي هاي افراد مهم زندگيش همانند سازي كند يا خير</a:t>
            </a:r>
            <a:endParaRPr lang="fa-IR"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خلق وخوي هيجاني :</a:t>
            </a:r>
            <a:endParaRPr lang="fa-IR" dirty="0">
              <a:solidFill>
                <a:srgbClr val="C00000"/>
              </a:solidFill>
            </a:endParaRPr>
          </a:p>
        </p:txBody>
      </p:sp>
      <p:sp>
        <p:nvSpPr>
          <p:cNvPr id="3" name="Content Placeholder 2"/>
          <p:cNvSpPr>
            <a:spLocks noGrp="1"/>
          </p:cNvSpPr>
          <p:nvPr>
            <p:ph idx="1"/>
          </p:nvPr>
        </p:nvSpPr>
        <p:spPr>
          <a:xfrm>
            <a:off x="0" y="1500174"/>
            <a:ext cx="9144000" cy="5357826"/>
          </a:xfrm>
        </p:spPr>
        <p:txBody>
          <a:bodyPr>
            <a:normAutofit fontScale="92500"/>
          </a:bodyPr>
          <a:lstStyle/>
          <a:p>
            <a:r>
              <a:rPr lang="fa-IR" sz="2800" dirty="0" smtClean="0"/>
              <a:t>علاوه بر محيط زندگي اوليه كودك ،خلق وخوي هيجاني كودك در شكل گيري طرح واره ها تأثير بسزايي دارد.</a:t>
            </a:r>
          </a:p>
          <a:p>
            <a:r>
              <a:rPr lang="fa-IR" sz="2800" dirty="0" smtClean="0"/>
              <a:t>در قسمت پايين به برخي ابعاد خلق وخوي هيجاني اشاره مي شود كه به نظر يانگ اكثر آنها مادر زادي ونسبتاغير قابل تغيير،مگراز طريق روان درماني.</a:t>
            </a:r>
          </a:p>
          <a:p>
            <a:pPr>
              <a:buNone/>
            </a:pPr>
            <a:r>
              <a:rPr lang="fa-IR" sz="2800" dirty="0" smtClean="0"/>
              <a:t>                 پايدار                            بي ثبات </a:t>
            </a:r>
          </a:p>
          <a:p>
            <a:pPr>
              <a:buNone/>
            </a:pPr>
            <a:r>
              <a:rPr lang="fa-IR" sz="2800" dirty="0" smtClean="0"/>
              <a:t>                خوشبين                          افسرده خو  </a:t>
            </a:r>
          </a:p>
          <a:p>
            <a:pPr>
              <a:buNone/>
            </a:pPr>
            <a:r>
              <a:rPr lang="fa-IR" sz="2800" dirty="0"/>
              <a:t> </a:t>
            </a:r>
            <a:r>
              <a:rPr lang="fa-IR" sz="2800" dirty="0" smtClean="0"/>
              <a:t>               خونسرد                          مضطرب      </a:t>
            </a:r>
          </a:p>
          <a:p>
            <a:pPr>
              <a:buNone/>
            </a:pPr>
            <a:r>
              <a:rPr lang="fa-IR" sz="2800" dirty="0" smtClean="0"/>
              <a:t>                حواسپرت                        وسواسي           </a:t>
            </a:r>
          </a:p>
          <a:p>
            <a:pPr>
              <a:buNone/>
            </a:pPr>
            <a:r>
              <a:rPr lang="fa-IR" sz="2800" dirty="0" smtClean="0"/>
              <a:t>                پرخاشگر                         منفعل          </a:t>
            </a:r>
          </a:p>
          <a:p>
            <a:pPr>
              <a:buNone/>
            </a:pPr>
            <a:r>
              <a:rPr lang="fa-IR" sz="2800" dirty="0" smtClean="0"/>
              <a:t>                بازيگوش                         تحريك پذير      </a:t>
            </a:r>
          </a:p>
          <a:p>
            <a:pPr>
              <a:buNone/>
            </a:pPr>
            <a:r>
              <a:rPr lang="fa-IR" sz="2800" dirty="0" smtClean="0"/>
              <a:t>                اجتماعي                          خجالتي</a:t>
            </a:r>
          </a:p>
          <a:p>
            <a:pPr>
              <a:buNone/>
            </a:pPr>
            <a:endParaRPr lang="fa-IR" sz="2800" dirty="0"/>
          </a:p>
        </p:txBody>
      </p:sp>
      <p:cxnSp>
        <p:nvCxnSpPr>
          <p:cNvPr id="5" name="Straight Arrow Connector 4"/>
          <p:cNvCxnSpPr/>
          <p:nvPr/>
        </p:nvCxnSpPr>
        <p:spPr>
          <a:xfrm rot="10800000">
            <a:off x="4714876" y="4000504"/>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10800000">
            <a:off x="4714876" y="4500570"/>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10800000">
            <a:off x="4714876" y="4929198"/>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a:off x="4643438" y="5429264"/>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0800000">
            <a:off x="4643438" y="5929330"/>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10800000">
            <a:off x="4643438" y="6357958"/>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4714876" y="3500438"/>
            <a:ext cx="164307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dirty="0" smtClean="0">
                <a:cs typeface="+mn-cs"/>
              </a:rPr>
              <a:t>خلق وخوي هيجاني كودك در تعامل با وقايع دردناك دوران كودكي منجر به شكل گيري طرح واره ها مي شود </a:t>
            </a:r>
            <a:endParaRPr lang="fa-IR" sz="2800" dirty="0">
              <a:cs typeface="+mn-cs"/>
            </a:endParaRPr>
          </a:p>
        </p:txBody>
      </p:sp>
      <p:sp>
        <p:nvSpPr>
          <p:cNvPr id="3" name="Content Placeholder 2"/>
          <p:cNvSpPr>
            <a:spLocks noGrp="1"/>
          </p:cNvSpPr>
          <p:nvPr>
            <p:ph idx="1"/>
          </p:nvPr>
        </p:nvSpPr>
        <p:spPr>
          <a:xfrm>
            <a:off x="0" y="1357298"/>
            <a:ext cx="9144000" cy="5357850"/>
          </a:xfrm>
        </p:spPr>
        <p:txBody>
          <a:bodyPr>
            <a:normAutofit/>
          </a:bodyPr>
          <a:lstStyle/>
          <a:p>
            <a:r>
              <a:rPr lang="fa-IR" dirty="0" smtClean="0">
                <a:solidFill>
                  <a:srgbClr val="C00000"/>
                </a:solidFill>
              </a:rPr>
              <a:t>حوزه هاي طرح واره ها و طرح واره هاي ناسازگار اوليه :</a:t>
            </a:r>
          </a:p>
          <a:p>
            <a:pPr>
              <a:buNone/>
            </a:pPr>
            <a:r>
              <a:rPr lang="fa-IR" sz="2800" dirty="0" smtClean="0"/>
              <a:t>در مدل طرحواره درماني هيجده طرح واره بر طبق پنج نياز هيجاني ارضاء نشده تقسيم مي شوند كه ما آنها راحوزه هاي طرحواره مي ناميم</a:t>
            </a:r>
          </a:p>
          <a:p>
            <a:pPr marL="514350" indent="-514350">
              <a:buFont typeface="+mj-lt"/>
              <a:buAutoNum type="arabicPeriod"/>
            </a:pPr>
            <a:r>
              <a:rPr lang="fa-IR" sz="2800" dirty="0" smtClean="0"/>
              <a:t>حوزه اول </a:t>
            </a:r>
            <a:r>
              <a:rPr lang="fa-IR" dirty="0" smtClean="0"/>
              <a:t>:</a:t>
            </a:r>
            <a:r>
              <a:rPr lang="fa-IR" dirty="0" smtClean="0">
                <a:solidFill>
                  <a:schemeClr val="accent6">
                    <a:lumMod val="50000"/>
                  </a:schemeClr>
                </a:solidFill>
              </a:rPr>
              <a:t>بريدگي وطرد</a:t>
            </a:r>
            <a:r>
              <a:rPr lang="fa-IR" dirty="0" smtClean="0"/>
              <a:t>            5 طرحواره </a:t>
            </a:r>
          </a:p>
          <a:p>
            <a:pPr marL="514350" indent="-514350">
              <a:buFont typeface="+mj-lt"/>
              <a:buAutoNum type="arabicPeriod"/>
            </a:pPr>
            <a:r>
              <a:rPr lang="fa-IR" sz="2800" dirty="0" smtClean="0"/>
              <a:t>حوزه دوم </a:t>
            </a:r>
            <a:r>
              <a:rPr lang="fa-IR" dirty="0" smtClean="0"/>
              <a:t>:</a:t>
            </a:r>
            <a:r>
              <a:rPr lang="fa-IR" dirty="0" smtClean="0">
                <a:solidFill>
                  <a:schemeClr val="accent6">
                    <a:lumMod val="50000"/>
                  </a:schemeClr>
                </a:solidFill>
              </a:rPr>
              <a:t>خودگرداني وعملكرد مختل</a:t>
            </a:r>
            <a:r>
              <a:rPr lang="fa-IR" dirty="0" smtClean="0"/>
              <a:t>           4طرحواره </a:t>
            </a:r>
          </a:p>
          <a:p>
            <a:pPr marL="514350" indent="-514350">
              <a:buFont typeface="+mj-lt"/>
              <a:buAutoNum type="arabicPeriod"/>
            </a:pPr>
            <a:r>
              <a:rPr lang="fa-IR" sz="2800" dirty="0" smtClean="0"/>
              <a:t>حوزه سوم </a:t>
            </a:r>
            <a:r>
              <a:rPr lang="fa-IR" dirty="0" smtClean="0"/>
              <a:t>: </a:t>
            </a:r>
            <a:r>
              <a:rPr lang="fa-IR" dirty="0" smtClean="0">
                <a:solidFill>
                  <a:schemeClr val="accent6">
                    <a:lumMod val="50000"/>
                  </a:schemeClr>
                </a:solidFill>
              </a:rPr>
              <a:t>محدوديت هاي مختل</a:t>
            </a:r>
            <a:r>
              <a:rPr lang="fa-IR" dirty="0" smtClean="0"/>
              <a:t>          2 طرحواره</a:t>
            </a:r>
          </a:p>
          <a:p>
            <a:pPr marL="514350" indent="-514350">
              <a:buFont typeface="+mj-lt"/>
              <a:buAutoNum type="arabicPeriod"/>
            </a:pPr>
            <a:r>
              <a:rPr lang="fa-IR" sz="2800" dirty="0" smtClean="0"/>
              <a:t>حوزه چهارم </a:t>
            </a:r>
            <a:r>
              <a:rPr lang="fa-IR" dirty="0" smtClean="0"/>
              <a:t>: </a:t>
            </a:r>
            <a:r>
              <a:rPr lang="fa-IR" dirty="0" smtClean="0">
                <a:solidFill>
                  <a:schemeClr val="accent6">
                    <a:lumMod val="50000"/>
                  </a:schemeClr>
                </a:solidFill>
              </a:rPr>
              <a:t>ديگر جهت مندي</a:t>
            </a:r>
            <a:r>
              <a:rPr lang="fa-IR" dirty="0" smtClean="0"/>
              <a:t>           3طرحواره     </a:t>
            </a:r>
          </a:p>
          <a:p>
            <a:pPr marL="514350" indent="-514350">
              <a:buFont typeface="+mj-lt"/>
              <a:buAutoNum type="arabicPeriod"/>
            </a:pPr>
            <a:r>
              <a:rPr lang="fa-IR" sz="2800" dirty="0" smtClean="0"/>
              <a:t>حوزه پنجم</a:t>
            </a:r>
            <a:r>
              <a:rPr lang="fa-IR" dirty="0" smtClean="0"/>
              <a:t>: </a:t>
            </a:r>
            <a:r>
              <a:rPr lang="fa-IR" dirty="0" smtClean="0">
                <a:solidFill>
                  <a:schemeClr val="accent6">
                    <a:lumMod val="50000"/>
                  </a:schemeClr>
                </a:solidFill>
              </a:rPr>
              <a:t>گوش به زنگي بيش از حد وبازداري مختل</a:t>
            </a:r>
            <a:r>
              <a:rPr lang="fa-IR" dirty="0" smtClean="0"/>
              <a:t>           4طرحواره </a:t>
            </a:r>
            <a:endParaRPr lang="fa-IR" dirty="0"/>
          </a:p>
        </p:txBody>
      </p:sp>
      <p:cxnSp>
        <p:nvCxnSpPr>
          <p:cNvPr id="12" name="Straight Arrow Connector 11"/>
          <p:cNvCxnSpPr/>
          <p:nvPr/>
        </p:nvCxnSpPr>
        <p:spPr>
          <a:xfrm rot="10800000">
            <a:off x="4357686" y="3214686"/>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10800000">
            <a:off x="2643174" y="3857628"/>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0800000">
            <a:off x="3500430" y="5000636"/>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0800000">
            <a:off x="3286116" y="4357694"/>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500034" y="5572140"/>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FF00"/>
                </a:solidFill>
              </a:rPr>
              <a:t>بريدگي وطرد :</a:t>
            </a:r>
            <a:endParaRPr lang="fa-IR" dirty="0">
              <a:solidFill>
                <a:srgbClr val="FFFF00"/>
              </a:solidFill>
            </a:endParaRPr>
          </a:p>
        </p:txBody>
      </p:sp>
      <p:sp>
        <p:nvSpPr>
          <p:cNvPr id="3" name="Content Placeholder 2"/>
          <p:cNvSpPr>
            <a:spLocks noGrp="1"/>
          </p:cNvSpPr>
          <p:nvPr>
            <p:ph idx="1"/>
          </p:nvPr>
        </p:nvSpPr>
        <p:spPr>
          <a:xfrm>
            <a:off x="0" y="1600200"/>
            <a:ext cx="9144000" cy="5257800"/>
          </a:xfrm>
        </p:spPr>
        <p:txBody>
          <a:bodyPr>
            <a:normAutofit lnSpcReduction="10000"/>
          </a:bodyPr>
          <a:lstStyle/>
          <a:p>
            <a:r>
              <a:rPr lang="fa-IR" sz="2800" dirty="0" smtClean="0"/>
              <a:t>انتظار اينكه نيازهاي فرد براي امنيت ،ثبات، محبت، همدلي در ميان گذاشتن احساسات پذيرش و احترام به شيوه اي قابل پيش بيني ارضا نخواهد شد طرح واره هاي اين حوزه به طورمعمول در خانواده هايي به وجود مي آيد كه بي عاطفه ،سرد ،مضايقه گر ،منزوي، تند خو،غيرقابل پيش بيني يا بد رفتار هستند </a:t>
            </a:r>
          </a:p>
          <a:p>
            <a:pPr marL="514350" indent="-514350">
              <a:buFont typeface="+mj-lt"/>
              <a:buAutoNum type="arabicPeriod"/>
            </a:pPr>
            <a:r>
              <a:rPr lang="fa-IR" sz="2800" dirty="0" smtClean="0">
                <a:solidFill>
                  <a:srgbClr val="C00000"/>
                </a:solidFill>
              </a:rPr>
              <a:t>رهاشدگي/بي ثباتي </a:t>
            </a:r>
            <a:r>
              <a:rPr lang="fa-IR" sz="2800" dirty="0" smtClean="0"/>
              <a:t>:بي ثباتي يا بي اعتمادي نسبت به دريافت محبت و برقراري ارتباط با اطرافيان ،به طوري كه فرد احساس مي كند افراد مهم زندگي اش نمي توانند حمايت عاطفي وتشويقي لازم را به اوبدهند زيرا اين افراد بي ثبات، غيرقابل پيش بيني ،اعتماد ناپذير و نامنظم اند .فردي كه چنين طرحواره اي در ذهنش شكل گرفته باشد ،معتقد است هر لحظه امكان دارد افراد مهم زندگي اش بميرند يااين كه اورارها كنندو به فرد ديگري علاقمند شوند</a:t>
            </a:r>
          </a:p>
          <a:p>
            <a:pPr marL="514350" indent="-514350">
              <a:buNone/>
            </a:pPr>
            <a:endParaRPr lang="fa-IR"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00042"/>
            <a:ext cx="9144000" cy="6143668"/>
          </a:xfrm>
        </p:spPr>
        <p:txBody>
          <a:bodyPr>
            <a:normAutofit fontScale="92500" lnSpcReduction="10000"/>
          </a:bodyPr>
          <a:lstStyle/>
          <a:p>
            <a:pPr marL="514350" indent="-514350">
              <a:buNone/>
            </a:pPr>
            <a:r>
              <a:rPr lang="fa-IR" sz="2800" dirty="0" smtClean="0">
                <a:solidFill>
                  <a:srgbClr val="C00000"/>
                </a:solidFill>
              </a:rPr>
              <a:t>2. بي اعتمادي/ بدرفتاري :</a:t>
            </a:r>
          </a:p>
          <a:p>
            <a:pPr marL="514350" indent="-514350">
              <a:buNone/>
            </a:pPr>
            <a:r>
              <a:rPr lang="fa-IR" sz="2800" dirty="0" smtClean="0"/>
              <a:t>انتظار اين كه ديگران به انسان ضربه مي زنند،بد رفتارند ،انسان را سرافكنده مي كنند ،دروغ مي گويندودغل كاروسود جو هستند .چنين انتظاري باعث مي شودفرد وقايع پيرامون رابه گونه اي خاص ادراك كند :آسيبي كه به فرد وارد نموده اند ،عمدي بوده يا اينكه درنتيجه بي مبالاتي وغفلت مفرط پديد آمده است.ممكن است فرد احساس كند هميشه يك نفراو رامي دزدد ياحق او را مي خورد  .</a:t>
            </a:r>
          </a:p>
          <a:p>
            <a:pPr marL="514350" indent="-514350">
              <a:buNone/>
            </a:pPr>
            <a:r>
              <a:rPr lang="fa-IR" sz="2800" dirty="0" smtClean="0">
                <a:solidFill>
                  <a:srgbClr val="C00000"/>
                </a:solidFill>
              </a:rPr>
              <a:t>3.محروميت هيجاني: </a:t>
            </a:r>
          </a:p>
          <a:p>
            <a:pPr marL="514350" indent="-514350">
              <a:buNone/>
            </a:pPr>
            <a:r>
              <a:rPr lang="fa-IR" sz="2800" dirty="0" smtClean="0"/>
              <a:t>انتظار اين كه تمايلات و نيازهاي فرد به حمايت عاطفي به اندازه ي كافي از جانب ديگران ارضا نميشوند .سه نوع محروميت مهم وجود دارندكه عبارتند از:</a:t>
            </a:r>
          </a:p>
          <a:p>
            <a:pPr marL="514350" indent="-514350">
              <a:buNone/>
            </a:pPr>
            <a:r>
              <a:rPr lang="fa-IR" sz="2800" dirty="0" smtClean="0">
                <a:solidFill>
                  <a:schemeClr val="accent6">
                    <a:lumMod val="50000"/>
                  </a:schemeClr>
                </a:solidFill>
              </a:rPr>
              <a:t>الف)محروميت ازمحبت </a:t>
            </a:r>
            <a:r>
              <a:rPr lang="fa-IR" sz="2800" dirty="0" smtClean="0"/>
              <a:t>:فقدان توجه عطوفت ،ياهمراهي</a:t>
            </a:r>
          </a:p>
          <a:p>
            <a:pPr marL="514350" indent="-514350">
              <a:buNone/>
            </a:pPr>
            <a:r>
              <a:rPr lang="fa-IR" sz="2800" dirty="0" smtClean="0">
                <a:solidFill>
                  <a:schemeClr val="accent6">
                    <a:lumMod val="50000"/>
                  </a:schemeClr>
                </a:solidFill>
              </a:rPr>
              <a:t>ب)محروميت از همدلي</a:t>
            </a:r>
            <a:r>
              <a:rPr lang="fa-IR" sz="2800" dirty="0" smtClean="0"/>
              <a:t>:درك نشدن ،به حرف دل فرد گوش ندادن ،عدم خودافشايي يا در ميان نگذاشتن احساسات با فرد ديگري </a:t>
            </a:r>
          </a:p>
          <a:p>
            <a:pPr marL="514350" indent="-514350">
              <a:buNone/>
            </a:pPr>
            <a:r>
              <a:rPr lang="fa-IR" sz="2800" dirty="0" smtClean="0">
                <a:solidFill>
                  <a:schemeClr val="accent6">
                    <a:lumMod val="50000"/>
                  </a:schemeClr>
                </a:solidFill>
              </a:rPr>
              <a:t>د)محروميت از حمايت </a:t>
            </a:r>
            <a:r>
              <a:rPr lang="fa-IR" sz="2800" dirty="0" smtClean="0"/>
              <a:t>:نداشتن منبع قدرت ،جهت دهي يا راهنمايي نشدن ازسوي ديگران .</a:t>
            </a:r>
            <a:endParaRPr lang="fa-IR"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14290"/>
            <a:ext cx="9144000" cy="6429420"/>
          </a:xfrm>
        </p:spPr>
        <p:txBody>
          <a:bodyPr>
            <a:normAutofit lnSpcReduction="10000"/>
          </a:bodyPr>
          <a:lstStyle/>
          <a:p>
            <a:pPr>
              <a:buNone/>
            </a:pPr>
            <a:r>
              <a:rPr lang="fa-IR" dirty="0" smtClean="0">
                <a:solidFill>
                  <a:srgbClr val="C00000"/>
                </a:solidFill>
              </a:rPr>
              <a:t>4. نقص /شرم :</a:t>
            </a:r>
          </a:p>
          <a:p>
            <a:pPr>
              <a:buNone/>
            </a:pPr>
            <a:r>
              <a:rPr lang="fa-IR" dirty="0" smtClean="0"/>
              <a:t>احساس اين كه فرد درمهم ترين جنبه هاي شخصيتش ،انساني ناقص ،نامطلوب ،بد ،حقير وبي ارزش است يا اين كه در نظر افراد مهم زندگي اش فردي منفور ونامطلوب به حساب مي آيد .همچنين اين طرحواره حساسيت شديدي نسبت به انتقاد ،طرد،سرزنش،كم رويي،مقايسه هاي نابجا ،احساس نا امني در حضور ديگران و حس شرمندگي در ارتباط با عيب و نقص هاي دروني را در بر مي گيرد . اين نقاط ضعف ممكن است شخصي (تكانه هاي خشم،تمايلات جنسي غير قابل پذيرش،خود خواهي)يا عمومي باشند(ظاهر جسمي نامطلوب و مشكلات اجتماعي )</a:t>
            </a:r>
          </a:p>
          <a:p>
            <a:pPr>
              <a:buNone/>
            </a:pPr>
            <a:r>
              <a:rPr lang="fa-IR" dirty="0" smtClean="0">
                <a:solidFill>
                  <a:srgbClr val="C00000"/>
                </a:solidFill>
              </a:rPr>
              <a:t>5.انزواي اجتماعي /بيگانگي</a:t>
            </a:r>
          </a:p>
          <a:p>
            <a:pPr>
              <a:buNone/>
            </a:pPr>
            <a:r>
              <a:rPr lang="fa-IR" dirty="0" smtClean="0"/>
              <a:t>احساس اينكه فرد ازجهان كناره گيري كرده  وبا ديگران متفاوت است يا اينكه به جامعه و گروه خاصي تعلق ندارد. </a:t>
            </a:r>
          </a:p>
          <a:p>
            <a:pPr>
              <a:buNone/>
            </a:pPr>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FF00"/>
                </a:solidFill>
              </a:rPr>
              <a:t>حوزه خودگرداني وعملكرد مختل :</a:t>
            </a:r>
            <a:endParaRPr lang="fa-IR" dirty="0">
              <a:solidFill>
                <a:srgbClr val="FFFF00"/>
              </a:solidFill>
            </a:endParaRPr>
          </a:p>
        </p:txBody>
      </p:sp>
      <p:sp>
        <p:nvSpPr>
          <p:cNvPr id="3" name="Content Placeholder 2"/>
          <p:cNvSpPr>
            <a:spLocks noGrp="1"/>
          </p:cNvSpPr>
          <p:nvPr>
            <p:ph idx="1"/>
          </p:nvPr>
        </p:nvSpPr>
        <p:spPr>
          <a:xfrm>
            <a:off x="0" y="1600200"/>
            <a:ext cx="9144000" cy="4757758"/>
          </a:xfrm>
        </p:spPr>
        <p:txBody>
          <a:bodyPr/>
          <a:lstStyle/>
          <a:p>
            <a:r>
              <a:rPr lang="fa-IR" dirty="0" smtClean="0"/>
              <a:t>انتنظاراتي كه فرد از خود و محيط دارد با توانايي هاي محسوس او براي جدايي، بقا و عملكرد مستقل يا انجام موفقيت آميز كارها تداخل مي كنند .طرحواره هاي اين حوزه به طور معمول در خانواده هايي به وجود مي آيد كه اعتماد به نفس كودك را كاهش مي دهند،گرفتارند ،بيش از حد از كودك محافظت مي كنند يا اينكه نتوانسته اند كودك را به انجام كارهاي بيرون از خانواده تشويق كنند.</a:t>
            </a:r>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2852"/>
            <a:ext cx="9144000" cy="6715148"/>
          </a:xfrm>
        </p:spPr>
        <p:txBody>
          <a:bodyPr>
            <a:normAutofit fontScale="92500" lnSpcReduction="20000"/>
          </a:bodyPr>
          <a:lstStyle/>
          <a:p>
            <a:pPr>
              <a:buNone/>
            </a:pPr>
            <a:r>
              <a:rPr lang="fa-IR" dirty="0" smtClean="0">
                <a:solidFill>
                  <a:srgbClr val="C00000"/>
                </a:solidFill>
              </a:rPr>
              <a:t>6.وابستگي /بي كفايي :</a:t>
            </a:r>
          </a:p>
          <a:p>
            <a:pPr>
              <a:buNone/>
            </a:pPr>
            <a:r>
              <a:rPr lang="fa-IR" sz="2800" dirty="0" smtClean="0"/>
              <a:t>اعتقاد به اينكه فرد نمي تواند مسؤليت هاي روزمره را بدون كمك قابل ملاحظه ديگران در حدقابل قبولي انجام دهد . اين حالت اغلب به صورت درماندگي ظاهر مي شود .</a:t>
            </a:r>
          </a:p>
          <a:p>
            <a:pPr>
              <a:buNone/>
            </a:pPr>
            <a:r>
              <a:rPr lang="fa-IR" dirty="0" smtClean="0">
                <a:solidFill>
                  <a:srgbClr val="C00000"/>
                </a:solidFill>
              </a:rPr>
              <a:t>7.آسيب پذيري نسبت به ضرريا بيماري:</a:t>
            </a:r>
          </a:p>
          <a:p>
            <a:pPr>
              <a:buNone/>
            </a:pPr>
            <a:r>
              <a:rPr lang="fa-IR" sz="2800" dirty="0" smtClean="0"/>
              <a:t>ترس افراطي از اين كه فاجعه نزديك است و هر لحظه احتمال وقوع آن وجود دارد و اين كه فرد نميتواند از آن جلو گيري كند ترس ها بريك ياچند جنبه متمركزاند:ا</a:t>
            </a:r>
            <a:r>
              <a:rPr lang="fa-IR" sz="2800" dirty="0" smtClean="0">
                <a:solidFill>
                  <a:schemeClr val="accent6">
                    <a:lumMod val="50000"/>
                  </a:schemeClr>
                </a:solidFill>
              </a:rPr>
              <a:t>لف)</a:t>
            </a:r>
            <a:r>
              <a:rPr lang="fa-IR" sz="2800" dirty="0" smtClean="0"/>
              <a:t>حوادث پزشكي مانند حمله هاي قلبي وابتلا به ايدز</a:t>
            </a:r>
            <a:r>
              <a:rPr lang="fa-IR" sz="2800" dirty="0" smtClean="0">
                <a:solidFill>
                  <a:schemeClr val="accent6">
                    <a:lumMod val="50000"/>
                  </a:schemeClr>
                </a:solidFill>
              </a:rPr>
              <a:t>ب)</a:t>
            </a:r>
            <a:r>
              <a:rPr lang="fa-IR" sz="2800" dirty="0" smtClean="0"/>
              <a:t>وقايع هيجاني مانند ديوانه شدن ،</a:t>
            </a:r>
            <a:r>
              <a:rPr lang="fa-IR" sz="2800" dirty="0" smtClean="0">
                <a:solidFill>
                  <a:schemeClr val="accent6">
                    <a:lumMod val="50000"/>
                  </a:schemeClr>
                </a:solidFill>
              </a:rPr>
              <a:t>ج)</a:t>
            </a:r>
            <a:r>
              <a:rPr lang="fa-IR" sz="2800" dirty="0" smtClean="0"/>
              <a:t>سوانح محيطي مانند گير افتادن در آسانسور ،قرباني جنايت شدن ،سقوط هواپيما و زمين لرزه .</a:t>
            </a:r>
          </a:p>
          <a:p>
            <a:pPr>
              <a:buNone/>
            </a:pPr>
            <a:r>
              <a:rPr lang="fa-IR" dirty="0" smtClean="0">
                <a:solidFill>
                  <a:srgbClr val="C00000"/>
                </a:solidFill>
              </a:rPr>
              <a:t>8. خود تحول نيافته/ گرفتار :</a:t>
            </a:r>
          </a:p>
          <a:p>
            <a:pPr>
              <a:buNone/>
            </a:pPr>
            <a:r>
              <a:rPr lang="fa-IR" sz="2800" dirty="0" smtClean="0"/>
              <a:t>ارتباط عاطفي شديد و بيش از حد با يكي از افراد مهم زندگي (اغلب والدين)،به قيمت ازدست دادن فرديت يا رشداجتماعي طبيعي . فردي كه چنين طرحواره اي راداردممكن است احساس كند وجودش در ديگران ادغام شده و هويت جداگانه اي ندارد .اين طرحواره اغلب به صورت احساس پوچي و سردرگمي،جهت نداشتن و وبي هدفي و يا در موارد شديد به صورت شك وترديد در موجوديت وساختار وجودي فرد بروز مي كند.</a:t>
            </a:r>
            <a:endParaRPr lang="fa-IR"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2852"/>
            <a:ext cx="9144000" cy="6715148"/>
          </a:xfrm>
        </p:spPr>
        <p:txBody>
          <a:bodyPr>
            <a:normAutofit fontScale="92500" lnSpcReduction="10000"/>
          </a:bodyPr>
          <a:lstStyle/>
          <a:p>
            <a:pPr>
              <a:buNone/>
            </a:pPr>
            <a:r>
              <a:rPr lang="fa-IR" dirty="0" smtClean="0">
                <a:solidFill>
                  <a:srgbClr val="C00000"/>
                </a:solidFill>
              </a:rPr>
              <a:t>9.شكست :</a:t>
            </a:r>
          </a:p>
          <a:p>
            <a:pPr>
              <a:buNone/>
            </a:pPr>
            <a:r>
              <a:rPr lang="fa-IR" sz="2800" dirty="0" smtClean="0"/>
              <a:t>باور به اينكه فردشكست خورده است يادر آينده شكست خواهد خورد و اين كه شكست براي اواجتناب ناپذير است .فرد در مقايسه با هم سالانش در حوزه هاي پيشرفت (مثل تحصيل ،شغل ،ورزش و...)غالبا احساس بي كفايتي مي كند . اغلب شامل اين باور است كه شخص،ديوانه،بيا ستعداد،،نالايق ونادان است ونسبت به ديگرا ن،موفقيت كمتري دارد.</a:t>
            </a:r>
          </a:p>
          <a:p>
            <a:r>
              <a:rPr lang="fa-IR" dirty="0" smtClean="0">
                <a:solidFill>
                  <a:srgbClr val="FFFF00"/>
                </a:solidFill>
              </a:rPr>
              <a:t>حو زه محدوديت هاي مختل :</a:t>
            </a:r>
          </a:p>
          <a:p>
            <a:pPr>
              <a:buNone/>
            </a:pPr>
            <a:r>
              <a:rPr lang="fa-IR" sz="2800" dirty="0" smtClean="0"/>
              <a:t>نقص در محدوديت هاي دروني،احساس مسوليت درقبال ديگران يا جهت گيري نسبت به اهداف بلند مدت زندگي.اين طرحواره ها منجر به بروز مشكلاتي در رابطه با رعايت حقوق ديگران،همكاري با ديگران تعهد يا هدف گزيني ورسيدن به اهداف واقع بينانه مي شود .طرحوارههاي اين حوزه به طور معمول در خانواده هايي بوجود مي آيد كه به جاي انضباط ،مواجهه مناسب ،محدوديت هاي منطقي،مسوليت پذيري ،همكاري متقابل و هدف گزيني ؛وجه مشخصه آنها سهل انگاري افراطي،سردرگمي يا حس برتري است.دربرخي موارد،كودك ممكن است نتواند ناراحتي معمولي و عادي را تحمل كند يا اين كه ممكن است هدايت،جهت مندي وراهنمايي كافي دريافت نكرده باشد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buNone/>
            </a:pPr>
            <a:r>
              <a:rPr lang="fa-IR" dirty="0" smtClean="0">
                <a:solidFill>
                  <a:srgbClr val="C00000"/>
                </a:solidFill>
              </a:rPr>
              <a:t>10.استحقاق /بزرگ منشي:</a:t>
            </a:r>
          </a:p>
          <a:p>
            <a:pPr>
              <a:buNone/>
            </a:pPr>
            <a:r>
              <a:rPr lang="fa-IR" sz="2800" dirty="0" smtClean="0"/>
              <a:t>فردي كه چنين طرحواره اي دارد معتقد است نسبت به ديگران يك سرو گردن بالاتر است ،حقوق ويژه اي براي خودش قائل است و تعهدي نسبت به رعايت اصول روابط متقابل كه راهنماي تعاملات اجتماعي بهنجار هستند ندارد. چنين افرادي براي اينكه بتوانند كسب قدرت كنند وياديگران راكنترل نمايند ،تمركز افراطي بر برتري جويي دارند .گاهي اوقات براي اينكه فرد بتواند تمايلات خود را ارضا كند ،بدون همدلي با ديگران و يا بدون توجه به نيازها و احساسات آنها ،به رقابت افراطي يا كنترل رفتارهاي ديگران روي مي آورد .</a:t>
            </a:r>
          </a:p>
          <a:p>
            <a:pPr>
              <a:buNone/>
            </a:pPr>
            <a:r>
              <a:rPr lang="fa-IR" dirty="0" smtClean="0">
                <a:solidFill>
                  <a:srgbClr val="C00000"/>
                </a:solidFill>
              </a:rPr>
              <a:t>11. خويشتن - داري و خود- انضباطي ناكافي :</a:t>
            </a:r>
          </a:p>
          <a:p>
            <a:pPr>
              <a:buNone/>
            </a:pPr>
            <a:r>
              <a:rPr lang="fa-IR" sz="2800" dirty="0" smtClean="0"/>
              <a:t>مشكلات مستمر در خويشتن داري مناسب وتحمل نكردن ناكامي ها در راه دستيابي به اهداف شخصي يا ناتواني در جلوگيري از بيان هيجان ها و تكانه ها .فردي كه چنين طرحواره اي دارد ،درد را تحمل نمي كند ،از مسوليت پذيري گريزان است ،به هر قيمتي كه شده . از تعارض جلوگيري مي كند و زياد به خودش سخت نمي گيرد.اين عوامل باعث مي شوداز رضايت شخصي ،تعهد وانسجام شخصيتي چنين فردي جلوگيري شود  </a:t>
            </a:r>
            <a:endParaRPr lang="fa-IR" sz="2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68346"/>
          </a:xfrm>
        </p:spPr>
        <p:txBody>
          <a:bodyPr/>
          <a:lstStyle/>
          <a:p>
            <a:r>
              <a:rPr lang="fa-IR" dirty="0" smtClean="0">
                <a:solidFill>
                  <a:srgbClr val="FFFF00"/>
                </a:solidFill>
              </a:rPr>
              <a:t>حوزه ديگرجهت مندي </a:t>
            </a:r>
            <a:endParaRPr lang="fa-IR" dirty="0">
              <a:solidFill>
                <a:srgbClr val="FFFF00"/>
              </a:solidFill>
            </a:endParaRPr>
          </a:p>
        </p:txBody>
      </p:sp>
      <p:sp>
        <p:nvSpPr>
          <p:cNvPr id="3" name="Content Placeholder 2"/>
          <p:cNvSpPr>
            <a:spLocks noGrp="1"/>
          </p:cNvSpPr>
          <p:nvPr>
            <p:ph idx="1"/>
          </p:nvPr>
        </p:nvSpPr>
        <p:spPr>
          <a:xfrm>
            <a:off x="0" y="1000108"/>
            <a:ext cx="9144000" cy="5857892"/>
          </a:xfrm>
        </p:spPr>
        <p:txBody>
          <a:bodyPr>
            <a:normAutofit/>
          </a:bodyPr>
          <a:lstStyle/>
          <a:p>
            <a:r>
              <a:rPr lang="fa-IR" sz="2800" dirty="0" smtClean="0"/>
              <a:t>تمركز افراطي بر تمايلات احساسات و پاسخهاي ديگران به گونه اي كه نيازهاي خود فرد ناديده گرفته مي شود .اين كار به منظور دريافت عشق و پذيرش ،تداوم ارتباط باديگران يا اجتناب از انتقام وتلافي صورت مي گيرد .در اين طرحواره ها معمولا فرد هيجانات وتمايلات طبيعي خود را واپس ميزند و نسبت به آنها ناآگاه است.طرحواره هاي اين حوزه به طور معمول در خانواده هايي بوجود مي آيد كه كودك را باقيد و شرط پذيرفته اند :كودك به منظور دستيابي به توجه ،عشق وپذيرش ديگران بايد جنبه هاي مهم شخصيت خود را ناديده بگيرد . در بسياري از اين خانواده ها نيازها وتمايلات هيجاني والدين ومنزلت اجتماعي ،در مقايسه با نيازها واحساسات كودك از ارزش كمتري برخوردار است . </a:t>
            </a:r>
            <a:endParaRPr lang="fa-IR" sz="2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buNone/>
            </a:pPr>
            <a:r>
              <a:rPr lang="fa-IR" dirty="0" smtClean="0">
                <a:solidFill>
                  <a:srgbClr val="C00000"/>
                </a:solidFill>
              </a:rPr>
              <a:t>12. اطاعت :</a:t>
            </a:r>
          </a:p>
          <a:p>
            <a:pPr>
              <a:buNone/>
            </a:pPr>
            <a:r>
              <a:rPr lang="fa-IR" sz="2800" dirty="0" smtClean="0"/>
              <a:t>احساس اجبار نسبت به واگذاري افراطي كنترل خود به ديگران. اين كار معمولا براي اجتناب از خشم ،محروميت يا انتقام صورت مي گيرد.دو نوع از مهم ترين اطاعت ها عبارتند از</a:t>
            </a:r>
          </a:p>
          <a:p>
            <a:pPr>
              <a:buNone/>
            </a:pPr>
            <a:r>
              <a:rPr lang="fa-IR" sz="2800" dirty="0" smtClean="0">
                <a:solidFill>
                  <a:schemeClr val="accent6">
                    <a:lumMod val="50000"/>
                  </a:schemeClr>
                </a:solidFill>
              </a:rPr>
              <a:t>الف)اطاعت ازنياز ها </a:t>
            </a:r>
            <a:r>
              <a:rPr lang="fa-IR" sz="2800" dirty="0" smtClean="0"/>
              <a:t>:واپس زني تمايلات تصميمات و ترجيحات شخصي </a:t>
            </a:r>
          </a:p>
          <a:p>
            <a:pPr>
              <a:buNone/>
            </a:pPr>
            <a:r>
              <a:rPr lang="fa-IR" sz="2800" dirty="0" smtClean="0">
                <a:solidFill>
                  <a:schemeClr val="accent6">
                    <a:lumMod val="50000"/>
                  </a:schemeClr>
                </a:solidFill>
              </a:rPr>
              <a:t>ب)اطاعت ازهيجان ها </a:t>
            </a:r>
            <a:r>
              <a:rPr lang="fa-IR" sz="2800" dirty="0" smtClean="0"/>
              <a:t>:واپس زني هيجان ها بويژه خشم</a:t>
            </a:r>
          </a:p>
          <a:p>
            <a:pPr>
              <a:buNone/>
            </a:pPr>
            <a:r>
              <a:rPr lang="fa-IR" sz="2800" dirty="0" smtClean="0"/>
              <a:t>اين طرحواره اغلب به شكل اطاعت افراطي همراه با حساسيت بيش ازحد نسبت به احساسات ديگران  تجلي مي يابد .اين طرحواره به طور كلي منجر به خشمي مي شود كه در قالب يك سري نشانه هاي ناسازگارانه از جمله رفتار هاي منفعل پرخاشگرانه ،طغيان هاي عاطفي كنترل نشده ،علايم روان تني،كناره گيري ازعواطف ،برون ريزي و جلو گيري از سوءمصرف مواد آشكار مي شود . </a:t>
            </a:r>
            <a:endParaRPr lang="fa-IR"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buNone/>
            </a:pPr>
            <a:r>
              <a:rPr lang="fa-IR" dirty="0" smtClean="0">
                <a:solidFill>
                  <a:srgbClr val="C00000"/>
                </a:solidFill>
              </a:rPr>
              <a:t>13.ايثار :</a:t>
            </a:r>
          </a:p>
          <a:p>
            <a:pPr>
              <a:buNone/>
            </a:pPr>
            <a:r>
              <a:rPr lang="fa-IR" sz="2800" dirty="0" smtClean="0"/>
              <a:t>تمركز افراطي برارضا نيازها ي ديگران در زندگي روزمره كه به قيمت عدم ارضا نياز هاي خود فرد مي شود .دلايل اين كا رعبارتند از جلو گيري ازآسيب رساندن به ديگران ،جلو گيري ازاحساس گناه ناشي از خود خواهي يا تداوم ارتباط با افراد نيازمند اين امر اغلب از حساسيت بيش ازحد نسبت به درد و رنج ديگران ناشي مي شود .چنين طرحواره اي منجر به اين احساس مي شود كه نياز هاي فرد ايثارگر به قدر كافي ارضا نمي شوند و همچنين باعث رنجش افرادي مي شود كه او از آنها نگهداري مي كند .</a:t>
            </a:r>
          </a:p>
          <a:p>
            <a:pPr>
              <a:buNone/>
            </a:pPr>
            <a:r>
              <a:rPr lang="fa-IR" dirty="0" smtClean="0">
                <a:solidFill>
                  <a:srgbClr val="C00000"/>
                </a:solidFill>
              </a:rPr>
              <a:t>14. پذيرش جويي/ جلب توجه :</a:t>
            </a:r>
          </a:p>
          <a:p>
            <a:pPr>
              <a:buNone/>
            </a:pPr>
            <a:r>
              <a:rPr lang="fa-IR" sz="2800" dirty="0" smtClean="0"/>
              <a:t>تاكيد افراطي در كسب تأييد ،توجه وپذيرش ازسوي ديگران كه مانع شكل گيري معنايي مطمئن و واقعي از خود مي شود . احساس ارزشمندي فرد بيشتر به واكنش هاي ديگران وابسته است تا به تمايلات طبيعي خودش. گاهي اوقات اين طرحواره با تاكيد افراطي بر مقام و منزلت،قيافه وظاهر ،پذيرش اجتماعي ،پول يا پيشرفت مشخص مي شود و وسيله اي است براي دستيابي فرد به تاييد، تحسين وتوجه ديگران (هدف اوليه ازدستيابي به تاييد تحسين ،توجه ديگران ،كسب قدرت يا توانايي كنترل ديگران نيست ).</a:t>
            </a:r>
            <a:endParaRPr lang="fa-IR"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solidFill>
                  <a:srgbClr val="FFFF00"/>
                </a:solidFill>
              </a:rPr>
              <a:t>حوزه گوش به زنگي بيش ازحد وباز داري :</a:t>
            </a:r>
            <a:endParaRPr lang="fa-IR" sz="3200" dirty="0">
              <a:solidFill>
                <a:srgbClr val="FFFF00"/>
              </a:solidFill>
            </a:endParaRPr>
          </a:p>
        </p:txBody>
      </p:sp>
      <p:sp>
        <p:nvSpPr>
          <p:cNvPr id="3" name="Content Placeholder 2"/>
          <p:cNvSpPr>
            <a:spLocks noGrp="1"/>
          </p:cNvSpPr>
          <p:nvPr>
            <p:ph idx="1"/>
          </p:nvPr>
        </p:nvSpPr>
        <p:spPr>
          <a:xfrm>
            <a:off x="0" y="1428736"/>
            <a:ext cx="9144000" cy="5429264"/>
          </a:xfrm>
        </p:spPr>
        <p:txBody>
          <a:bodyPr>
            <a:normAutofit/>
          </a:bodyPr>
          <a:lstStyle/>
          <a:p>
            <a:r>
              <a:rPr lang="fa-IR" sz="2800" dirty="0" smtClean="0"/>
              <a:t>تاكيد افراطي بر واپس زني احساسات ،تكانه ها و انتخاب هاي خودانگيخته فرد يا برآورده ساختن قواعد وانتظارات انعطاف ناپذير ودروني شده درباره عملكرد و رفتار اخلاقي كه اغلب منجر به از بين رفتن خوشحالي ، ابراز عقيده ،آرامش خاطر ،روابط نزديك وسلامتي ميشود .طرحواره هاي اين حوزه به طور معمول در خانواده هايي بوجود مي آيد كه در آنها عصبانيت توقع وگاهي اوقات تنبيه مشاهده مي شود :در اين خانواده ها ،بر عملكرد عالي،بي نقص گرايي،وظيفه شناسي،پيروي از قوانين،پنهان سازي هيجان ها ،اجتناب از اشتباه تاكيد مي شود ،در عين حال كه به لذت ،خوشحالي و آرامش اهميت چنداني داده نمي شود .</a:t>
            </a:r>
            <a:endParaRPr lang="fa-IR"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126163"/>
          </a:xfrm>
        </p:spPr>
        <p:txBody>
          <a:bodyPr>
            <a:normAutofit lnSpcReduction="10000"/>
          </a:bodyPr>
          <a:lstStyle/>
          <a:p>
            <a:pPr>
              <a:buNone/>
            </a:pPr>
            <a:r>
              <a:rPr lang="fa-IR" dirty="0" smtClean="0">
                <a:solidFill>
                  <a:srgbClr val="C00000"/>
                </a:solidFill>
              </a:rPr>
              <a:t>15.منفي گرايي /بدبيني :</a:t>
            </a:r>
          </a:p>
          <a:p>
            <a:pPr>
              <a:buNone/>
            </a:pPr>
            <a:r>
              <a:rPr lang="fa-IR" sz="2800" dirty="0" smtClean="0"/>
              <a:t>تمركز عميق ومداوم بر جنبه هاي منفي زندگي ،همراه با دست كم گرفتن جنبه هاي مثبت وخوش بينانه زندگي يا غفلت ازآنها ،اين طرحواره معمولا شامل انتظارات افراطي در طيف وسيعي از موقعيت هاي كاري ،مالي و بين فردي است ..مشخصه اين بيماران نگراني مزمن ،گوش به زنگي،غر زدن يا بلاتكليفي است .</a:t>
            </a:r>
          </a:p>
          <a:p>
            <a:pPr>
              <a:buNone/>
            </a:pPr>
            <a:r>
              <a:rPr lang="fa-IR" dirty="0" smtClean="0">
                <a:solidFill>
                  <a:srgbClr val="C00000"/>
                </a:solidFill>
              </a:rPr>
              <a:t>16.بازداري هيجاني :</a:t>
            </a:r>
          </a:p>
          <a:p>
            <a:pPr>
              <a:buNone/>
            </a:pPr>
            <a:r>
              <a:rPr lang="fa-IR" sz="2800" dirty="0" smtClean="0"/>
              <a:t>بازداري افراطي اعمال احساسات و ارتباطات خودانگيخته به منظور اجتناب از طرد ديگران ،احساس شرمندگي و ازدست دادن كنترل برتكانه هاي شخصي صورت مي گيرد .معمولي ترين حوزه هايي كه بازداري در مورد آ›نها صورت مي گيرد عبارتنداز :</a:t>
            </a:r>
          </a:p>
          <a:p>
            <a:pPr>
              <a:buNone/>
            </a:pPr>
            <a:r>
              <a:rPr lang="fa-IR" sz="2800" dirty="0" smtClean="0">
                <a:solidFill>
                  <a:schemeClr val="accent6">
                    <a:lumMod val="50000"/>
                  </a:schemeClr>
                </a:solidFill>
              </a:rPr>
              <a:t>الف)</a:t>
            </a:r>
            <a:r>
              <a:rPr lang="fa-IR" sz="2800" dirty="0" smtClean="0"/>
              <a:t>بازداري از بروزخشم وپرخاشگري .</a:t>
            </a:r>
          </a:p>
          <a:p>
            <a:pPr>
              <a:buNone/>
            </a:pPr>
            <a:r>
              <a:rPr lang="fa-IR" sz="2800" dirty="0" smtClean="0">
                <a:solidFill>
                  <a:schemeClr val="accent6">
                    <a:lumMod val="50000"/>
                  </a:schemeClr>
                </a:solidFill>
              </a:rPr>
              <a:t>ب)</a:t>
            </a:r>
            <a:r>
              <a:rPr lang="fa-IR" sz="2800" dirty="0" smtClean="0"/>
              <a:t>بازداري از بيان تكانه هاي مثبت (از قبيل خوشحالي ،محبت ،برانگيختگي جنسي و بازي )</a:t>
            </a:r>
            <a:endParaRPr lang="fa-IR" sz="28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buNone/>
            </a:pPr>
            <a:r>
              <a:rPr lang="fa-IR" sz="2800" dirty="0" smtClean="0"/>
              <a:t>ج)بازداري از بيان آسيب پذيري يا بيان راحت وصريح احساسات ونيازهاي شخصي .</a:t>
            </a:r>
          </a:p>
          <a:p>
            <a:pPr>
              <a:buNone/>
            </a:pPr>
            <a:r>
              <a:rPr lang="fa-IR" sz="2800" dirty="0" smtClean="0"/>
              <a:t>د)تاكيدافراطي برعقلانيت و ناديده گرفتن هيجان ها .</a:t>
            </a:r>
          </a:p>
          <a:p>
            <a:pPr>
              <a:buNone/>
            </a:pPr>
            <a:r>
              <a:rPr lang="fa-IR" dirty="0" smtClean="0">
                <a:solidFill>
                  <a:srgbClr val="C00000"/>
                </a:solidFill>
              </a:rPr>
              <a:t>17. معيار هاي سرسختانه /عيب جويي افراطي :</a:t>
            </a:r>
          </a:p>
          <a:p>
            <a:pPr>
              <a:buNone/>
            </a:pPr>
            <a:r>
              <a:rPr lang="fa-IR" sz="2800" dirty="0" smtClean="0"/>
              <a:t>باور اساسي مبني براينكه فرد براسي رسيدن به معيار هاي بلند پروازانه درباره رفتار و عملكردخود ،بايد كوشش فراواني به خرج دهد و اين كار معمولا براي جلو گيري از انتقاد صورت مي گيرد . اين طرحواره به طورمعمول در خانواده هايي بوجود مي آيد كه تحت فشارند نسبت به خودشان وديگران بيش ازحد عيب جويي مي كنند و توقع دارند كارها با كيفيت عالي و كوتاهترين زمان انجام شود .اين طرحواره معمولا به شكل هاي زير بروز مي كند :</a:t>
            </a:r>
          </a:p>
          <a:p>
            <a:pPr>
              <a:buNone/>
            </a:pPr>
            <a:r>
              <a:rPr lang="fa-IR" sz="2800" dirty="0" smtClean="0">
                <a:solidFill>
                  <a:schemeClr val="accent6">
                    <a:lumMod val="50000"/>
                  </a:schemeClr>
                </a:solidFill>
              </a:rPr>
              <a:t>الف)بي نقص گرايي</a:t>
            </a:r>
            <a:r>
              <a:rPr lang="fa-IR" sz="2800" dirty="0" smtClean="0"/>
              <a:t>،توجه غير معمول به جزئيات يا ارزيابي كمتر ازحد عملكرد خود در مقايسه با عملكرد ديگران .</a:t>
            </a:r>
          </a:p>
          <a:p>
            <a:pPr>
              <a:buNone/>
            </a:pPr>
            <a:r>
              <a:rPr lang="fa-IR" sz="2800" dirty="0" smtClean="0">
                <a:solidFill>
                  <a:schemeClr val="accent6">
                    <a:lumMod val="50000"/>
                  </a:schemeClr>
                </a:solidFill>
              </a:rPr>
              <a:t>ب)قوانين غير قابل انعطاف و بايد ها </a:t>
            </a:r>
            <a:r>
              <a:rPr lang="fa-IR" sz="2800" dirty="0" smtClean="0"/>
              <a:t>،در بسياري از حوزه هاي زندگي از جمله معيارهاي بالا و غير واقع بينانه اخلاقي،فرهنگي ومذهبي.</a:t>
            </a:r>
          </a:p>
          <a:p>
            <a:pPr>
              <a:buNone/>
            </a:pPr>
            <a:r>
              <a:rPr lang="fa-IR" sz="2800" dirty="0" smtClean="0">
                <a:solidFill>
                  <a:schemeClr val="accent6">
                    <a:lumMod val="50000"/>
                  </a:schemeClr>
                </a:solidFill>
              </a:rPr>
              <a:t>ج)دغدغه زمان وكار آمدي </a:t>
            </a:r>
            <a:r>
              <a:rPr lang="fa-IR" sz="2800" dirty="0" smtClean="0"/>
              <a:t>به منظور انجام بيشتر كارها </a:t>
            </a:r>
            <a:endParaRPr lang="fa-IR" sz="2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688" y="1285860"/>
            <a:ext cx="8858312" cy="4525963"/>
          </a:xfrm>
        </p:spPr>
        <p:txBody>
          <a:bodyPr/>
          <a:lstStyle/>
          <a:p>
            <a:pPr>
              <a:buNone/>
            </a:pPr>
            <a:r>
              <a:rPr lang="fa-IR" dirty="0" smtClean="0">
                <a:solidFill>
                  <a:srgbClr val="C00000"/>
                </a:solidFill>
              </a:rPr>
              <a:t>18.تنبيه :</a:t>
            </a:r>
          </a:p>
          <a:p>
            <a:pPr>
              <a:buNone/>
            </a:pPr>
            <a:r>
              <a:rPr lang="fa-IR" sz="2800" dirty="0" smtClean="0"/>
              <a:t>باور اساسي مبني براينكه افراد بايد به خاطراشتباهاتشان شديداً تنبيه شوند. اغلب شامل احساس خشم ،نابردباري و بي صبري نسبت به كساني (ازجمله خود فرد )است كه طبق انتظارات ومعيار هاي او عمل نكرده اند.معمولا اين گونه افرادبه دليل در نظر نگرفتن شرايط ويژه ،ناديده گرفتن مشكلات ديگران و عدم همدلي با احساسات آنها ،نمي توانند از اشتباهات خودشان و ديگران چشم پوشي كنند .</a:t>
            </a:r>
            <a:endParaRPr lang="fa-IR"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solidFill>
                  <a:srgbClr val="C00000"/>
                </a:solidFill>
              </a:rPr>
              <a:t>طرح واره هاي شرطي در مقابل طرحواره هاي شرطي </a:t>
            </a:r>
            <a:endParaRPr lang="fa-IR" sz="3200" dirty="0">
              <a:solidFill>
                <a:srgbClr val="C00000"/>
              </a:solidFill>
            </a:endParaRPr>
          </a:p>
        </p:txBody>
      </p:sp>
      <p:sp>
        <p:nvSpPr>
          <p:cNvPr id="3" name="Content Placeholder 2"/>
          <p:cNvSpPr>
            <a:spLocks noGrp="1"/>
          </p:cNvSpPr>
          <p:nvPr>
            <p:ph idx="1"/>
          </p:nvPr>
        </p:nvSpPr>
        <p:spPr>
          <a:xfrm>
            <a:off x="0" y="1285860"/>
            <a:ext cx="9144000" cy="5572140"/>
          </a:xfrm>
        </p:spPr>
        <p:txBody>
          <a:bodyPr>
            <a:normAutofit/>
          </a:bodyPr>
          <a:lstStyle/>
          <a:p>
            <a:r>
              <a:rPr lang="fa-IR" sz="2800" dirty="0" smtClean="0"/>
              <a:t>به طور كلي طرحواره هايي كه در اوايل سير تحول انسان شكل مي گيرند و اغلب در محور ساختار شناختي قرار دارند ،باورهاي غيرشرطي درباره خود وديگران هستند .طرحواره هايي كه بعدا در سير تحول شكل مي گيرند شرطي اند .</a:t>
            </a:r>
          </a:p>
          <a:p>
            <a:r>
              <a:rPr lang="fa-IR" sz="2800" dirty="0" smtClean="0"/>
              <a:t>طرحواره هاي غير شرطي هيچ گونه راه گريزي درباره بيمار باقي نمي گزارند ؛اما طرحوارههاي شرطي ،روزنه اميدي براي بيمارفراهم مي كنند ،به طوريكه بيمار احساس مي كند توانايي تغيير نتيجه را دارد.</a:t>
            </a:r>
          </a:p>
          <a:p>
            <a:r>
              <a:rPr lang="fa-IR" sz="2800" dirty="0" smtClean="0"/>
              <a:t>طرحواره هاي شرطي </a:t>
            </a:r>
            <a:r>
              <a:rPr lang="fa-IR" sz="2000" dirty="0" smtClean="0"/>
              <a:t>:اطاعت</a:t>
            </a:r>
            <a:r>
              <a:rPr lang="fa-IR" sz="2000" dirty="0" smtClean="0">
                <a:solidFill>
                  <a:schemeClr val="accent6">
                    <a:lumMod val="50000"/>
                  </a:schemeClr>
                </a:solidFill>
              </a:rPr>
              <a:t> ،</a:t>
            </a:r>
            <a:r>
              <a:rPr lang="fa-IR" sz="2000" dirty="0" smtClean="0"/>
              <a:t>ايثار </a:t>
            </a:r>
            <a:r>
              <a:rPr lang="fa-IR" sz="2000" dirty="0" smtClean="0">
                <a:solidFill>
                  <a:schemeClr val="accent6">
                    <a:lumMod val="50000"/>
                  </a:schemeClr>
                </a:solidFill>
              </a:rPr>
              <a:t>،</a:t>
            </a:r>
            <a:r>
              <a:rPr lang="fa-IR" sz="2000" dirty="0" smtClean="0"/>
              <a:t>پذيرش جويي/جلب توجه </a:t>
            </a:r>
            <a:r>
              <a:rPr lang="fa-IR" sz="2000" dirty="0" smtClean="0">
                <a:solidFill>
                  <a:schemeClr val="accent6">
                    <a:lumMod val="50000"/>
                  </a:schemeClr>
                </a:solidFill>
              </a:rPr>
              <a:t>،</a:t>
            </a:r>
            <a:r>
              <a:rPr lang="fa-IR" sz="2000" dirty="0" smtClean="0"/>
              <a:t>بازداري هيجاني</a:t>
            </a:r>
            <a:r>
              <a:rPr lang="fa-IR" sz="2000" dirty="0" smtClean="0">
                <a:solidFill>
                  <a:schemeClr val="accent6">
                    <a:lumMod val="50000"/>
                  </a:schemeClr>
                </a:solidFill>
              </a:rPr>
              <a:t>،</a:t>
            </a:r>
            <a:r>
              <a:rPr lang="fa-IR" sz="2000" dirty="0" smtClean="0"/>
              <a:t>معيارهاي سر سختا نه / عيب جويي افراطي .</a:t>
            </a:r>
          </a:p>
          <a:p>
            <a:r>
              <a:rPr lang="fa-IR" sz="2800" dirty="0" smtClean="0"/>
              <a:t>طرحواره هاي غير شرطي :</a:t>
            </a:r>
            <a:r>
              <a:rPr lang="fa-IR" sz="2000" dirty="0" smtClean="0"/>
              <a:t>رهاشدگي/بي ثبات</a:t>
            </a:r>
            <a:r>
              <a:rPr lang="fa-IR" sz="2000" dirty="0" smtClean="0">
                <a:solidFill>
                  <a:schemeClr val="accent6">
                    <a:lumMod val="50000"/>
                  </a:schemeClr>
                </a:solidFill>
              </a:rPr>
              <a:t>،</a:t>
            </a:r>
            <a:r>
              <a:rPr lang="fa-IR" sz="2000" dirty="0" smtClean="0"/>
              <a:t>بي اعتمادي /بدرفتاري</a:t>
            </a:r>
            <a:r>
              <a:rPr lang="fa-IR" sz="2000" dirty="0" smtClean="0">
                <a:solidFill>
                  <a:schemeClr val="accent6">
                    <a:lumMod val="50000"/>
                  </a:schemeClr>
                </a:solidFill>
              </a:rPr>
              <a:t>،</a:t>
            </a:r>
            <a:r>
              <a:rPr lang="fa-IR" sz="2000" dirty="0" smtClean="0"/>
              <a:t>محروميت هيجاني </a:t>
            </a:r>
            <a:r>
              <a:rPr lang="fa-IR" sz="2000" dirty="0" smtClean="0">
                <a:solidFill>
                  <a:schemeClr val="accent6">
                    <a:lumMod val="50000"/>
                  </a:schemeClr>
                </a:solidFill>
              </a:rPr>
              <a:t>،</a:t>
            </a:r>
            <a:r>
              <a:rPr lang="fa-IR" sz="2000" dirty="0" smtClean="0"/>
              <a:t>نقص</a:t>
            </a:r>
            <a:r>
              <a:rPr lang="fa-IR" sz="2000" dirty="0" smtClean="0">
                <a:solidFill>
                  <a:schemeClr val="accent6">
                    <a:lumMod val="50000"/>
                  </a:schemeClr>
                </a:solidFill>
              </a:rPr>
              <a:t>،</a:t>
            </a:r>
            <a:r>
              <a:rPr lang="fa-IR" sz="2000" dirty="0" smtClean="0"/>
              <a:t>وابستگي /بي كفايتي</a:t>
            </a:r>
            <a:r>
              <a:rPr lang="fa-IR" sz="2000" dirty="0" smtClean="0">
                <a:solidFill>
                  <a:schemeClr val="accent6">
                    <a:lumMod val="50000"/>
                  </a:schemeClr>
                </a:solidFill>
              </a:rPr>
              <a:t>،</a:t>
            </a:r>
            <a:r>
              <a:rPr lang="fa-IR" sz="2000" dirty="0" smtClean="0"/>
              <a:t>آسيب پذيري نسبت به ضرر يا بيماري </a:t>
            </a:r>
            <a:r>
              <a:rPr lang="fa-IR" sz="2000" dirty="0" smtClean="0">
                <a:solidFill>
                  <a:schemeClr val="accent6">
                    <a:lumMod val="50000"/>
                  </a:schemeClr>
                </a:solidFill>
              </a:rPr>
              <a:t>،</a:t>
            </a:r>
            <a:r>
              <a:rPr lang="fa-IR" sz="2000" dirty="0" smtClean="0"/>
              <a:t>خود تحول نيافته /گرفتار </a:t>
            </a:r>
            <a:r>
              <a:rPr lang="fa-IR" sz="2000" dirty="0" smtClean="0">
                <a:solidFill>
                  <a:schemeClr val="accent6">
                    <a:lumMod val="50000"/>
                  </a:schemeClr>
                </a:solidFill>
              </a:rPr>
              <a:t>،</a:t>
            </a:r>
            <a:r>
              <a:rPr lang="fa-IR" sz="2000" dirty="0" smtClean="0"/>
              <a:t>شكست </a:t>
            </a:r>
            <a:r>
              <a:rPr lang="fa-IR" sz="2000" dirty="0" smtClean="0">
                <a:solidFill>
                  <a:schemeClr val="accent6">
                    <a:lumMod val="50000"/>
                  </a:schemeClr>
                </a:solidFill>
              </a:rPr>
              <a:t>،</a:t>
            </a:r>
            <a:r>
              <a:rPr lang="fa-IR" sz="2000" dirty="0" smtClean="0"/>
              <a:t>منفي گرايي/بد بيني</a:t>
            </a:r>
            <a:r>
              <a:rPr lang="fa-IR" sz="2000" dirty="0" smtClean="0">
                <a:solidFill>
                  <a:schemeClr val="accent6">
                    <a:lumMod val="50000"/>
                  </a:schemeClr>
                </a:solidFill>
              </a:rPr>
              <a:t>،</a:t>
            </a:r>
            <a:r>
              <a:rPr lang="fa-IR" sz="2000" dirty="0" smtClean="0"/>
              <a:t>تنبيه</a:t>
            </a:r>
            <a:r>
              <a:rPr lang="fa-IR" sz="2000" dirty="0" smtClean="0">
                <a:solidFill>
                  <a:schemeClr val="accent6">
                    <a:lumMod val="50000"/>
                  </a:schemeClr>
                </a:solidFill>
              </a:rPr>
              <a:t>،</a:t>
            </a:r>
            <a:r>
              <a:rPr lang="fa-IR" sz="2000" dirty="0" smtClean="0"/>
              <a:t>استحقاق</a:t>
            </a:r>
            <a:r>
              <a:rPr lang="fa-IR" sz="2000" dirty="0" smtClean="0">
                <a:solidFill>
                  <a:schemeClr val="accent6">
                    <a:lumMod val="50000"/>
                  </a:schemeClr>
                </a:solidFill>
              </a:rPr>
              <a:t>،</a:t>
            </a:r>
            <a:r>
              <a:rPr lang="fa-IR" sz="2000" dirty="0" smtClean="0"/>
              <a:t>خويشتن-داري/خود-انضباطي ناكافي .</a:t>
            </a:r>
            <a:endParaRPr lang="fa-IR"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عملكرد هاي طرحواره : </a:t>
            </a:r>
            <a:endParaRPr lang="fa-IR" dirty="0">
              <a:solidFill>
                <a:srgbClr val="C00000"/>
              </a:solidFill>
            </a:endParaRPr>
          </a:p>
        </p:txBody>
      </p:sp>
      <p:sp>
        <p:nvSpPr>
          <p:cNvPr id="3" name="Content Placeholder 2"/>
          <p:cNvSpPr>
            <a:spLocks noGrp="1"/>
          </p:cNvSpPr>
          <p:nvPr>
            <p:ph idx="1"/>
          </p:nvPr>
        </p:nvSpPr>
        <p:spPr/>
        <p:txBody>
          <a:bodyPr/>
          <a:lstStyle/>
          <a:p>
            <a:r>
              <a:rPr lang="fa-IR" dirty="0" smtClean="0"/>
              <a:t>دو عملكرد اصلي طرحواره عبارتنداز </a:t>
            </a:r>
            <a:r>
              <a:rPr lang="fa-IR" dirty="0" smtClean="0">
                <a:solidFill>
                  <a:schemeClr val="accent6">
                    <a:lumMod val="50000"/>
                  </a:schemeClr>
                </a:solidFill>
              </a:rPr>
              <a:t>تداوم طرح واره </a:t>
            </a:r>
            <a:r>
              <a:rPr lang="fa-IR" dirty="0" smtClean="0"/>
              <a:t>و </a:t>
            </a:r>
            <a:r>
              <a:rPr lang="fa-IR" dirty="0" smtClean="0">
                <a:solidFill>
                  <a:schemeClr val="accent6">
                    <a:lumMod val="50000"/>
                  </a:schemeClr>
                </a:solidFill>
              </a:rPr>
              <a:t>بهبود طرح واره </a:t>
            </a:r>
            <a:r>
              <a:rPr lang="fa-IR" dirty="0" smtClean="0"/>
              <a:t>. هر فكر احساس رفتار وتجربه مرتبط با طرح واره را مي توان تداوم بخش طرحواره (طرحواره را تثبيت و تقويت مي كند ) يا بهبود دهنده طرحواره (باعث ضعيف شدن آن مي شود ) در نظر گرفت .</a:t>
            </a:r>
            <a:endParaRPr lang="fa-I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سبك ها و و پاسخ هاي مقابله اي ناسازگار :</a:t>
            </a:r>
            <a:endParaRPr lang="fa-IR" dirty="0">
              <a:solidFill>
                <a:srgbClr val="C00000"/>
              </a:solidFill>
            </a:endParaRPr>
          </a:p>
        </p:txBody>
      </p:sp>
      <p:sp>
        <p:nvSpPr>
          <p:cNvPr id="3" name="Content Placeholder 2"/>
          <p:cNvSpPr>
            <a:spLocks noGrp="1"/>
          </p:cNvSpPr>
          <p:nvPr>
            <p:ph idx="1"/>
          </p:nvPr>
        </p:nvSpPr>
        <p:spPr>
          <a:xfrm>
            <a:off x="0" y="1357298"/>
            <a:ext cx="9144000" cy="5500702"/>
          </a:xfrm>
        </p:spPr>
        <p:txBody>
          <a:bodyPr>
            <a:normAutofit/>
          </a:bodyPr>
          <a:lstStyle/>
          <a:p>
            <a:r>
              <a:rPr lang="fa-IR" sz="2400" dirty="0" smtClean="0"/>
              <a:t>بيماران در اوايل زندگي به منظور انطباق باطرحواره ها ،پاسخ ها وسبك هاي مقابله اي ناسازگار را به وجود مي آورند تا مجبور نشوند هيجان هاي شديد و استيصال كننده را تجربه كنند . اين كار معمولا منجر به تداوم طرحواره مي شود . از اين رو </a:t>
            </a:r>
            <a:r>
              <a:rPr lang="fa-IR" sz="2400" dirty="0" smtClean="0">
                <a:solidFill>
                  <a:schemeClr val="accent6">
                    <a:lumMod val="50000"/>
                  </a:schemeClr>
                </a:solidFill>
              </a:rPr>
              <a:t>تمام سبك هاي مقابله اي در نقش فرآيند تداوم طرحواره ،عمل مي كنند.</a:t>
            </a:r>
          </a:p>
          <a:p>
            <a:r>
              <a:rPr lang="fa-IR" sz="2400" dirty="0" smtClean="0"/>
              <a:t>طرح واره درماني ،بين خود طرح واره وراهبردها ي مقابله اي افراد درمقابل طرح واره ،تفاوت قايل مي شود از اين رو در اين مدل </a:t>
            </a:r>
            <a:r>
              <a:rPr lang="fa-IR" sz="2400" dirty="0" smtClean="0">
                <a:solidFill>
                  <a:schemeClr val="accent6">
                    <a:lumMod val="50000"/>
                  </a:schemeClr>
                </a:solidFill>
              </a:rPr>
              <a:t>طرح واره ها فقط شامل خاطرات ،هيجان ها احساسا هاي بدني وشناحت واره ها هستند و به هيچ عنوان پاسخ هاي رفتاري فرد را دربر نمي گيرد . </a:t>
            </a:r>
          </a:p>
          <a:p>
            <a:r>
              <a:rPr lang="fa-IR" sz="2400" dirty="0" smtClean="0"/>
              <a:t>رفتار بخشي از طرحواره به شمارنمي آيد ،بلكه بخشي از پاسخ هاي مقابله اي است واز طرحواره نشأت مي گيرد </a:t>
            </a:r>
          </a:p>
          <a:p>
            <a:r>
              <a:rPr lang="fa-IR" sz="2400" dirty="0" smtClean="0"/>
              <a:t>دليل اصلي تفكيك بين طرحواره وسبك هاي مقابله اي ،اين است كه بيماران در موقعيت مختلف زندگي از سبك هاي رفتاري متفاوتي براي مقابله با طرح واره هاي يكسان استفاده مي كنند .</a:t>
            </a:r>
            <a:endParaRPr lang="fa-IR"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785794"/>
          </a:xfrm>
        </p:spPr>
        <p:txBody>
          <a:bodyPr>
            <a:normAutofit/>
          </a:bodyPr>
          <a:lstStyle/>
          <a:p>
            <a:r>
              <a:rPr lang="fa-IR" dirty="0" smtClean="0">
                <a:solidFill>
                  <a:srgbClr val="C00000"/>
                </a:solidFill>
              </a:rPr>
              <a:t>سه سبك مقابله اي ناسازگار</a:t>
            </a:r>
            <a:endParaRPr lang="fa-IR" dirty="0">
              <a:solidFill>
                <a:srgbClr val="C00000"/>
              </a:solidFill>
            </a:endParaRPr>
          </a:p>
        </p:txBody>
      </p:sp>
      <p:sp>
        <p:nvSpPr>
          <p:cNvPr id="3" name="Content Placeholder 2"/>
          <p:cNvSpPr>
            <a:spLocks noGrp="1"/>
          </p:cNvSpPr>
          <p:nvPr>
            <p:ph idx="1"/>
          </p:nvPr>
        </p:nvSpPr>
        <p:spPr>
          <a:xfrm>
            <a:off x="0" y="857232"/>
            <a:ext cx="9144000" cy="6000768"/>
          </a:xfrm>
        </p:spPr>
        <p:txBody>
          <a:bodyPr>
            <a:normAutofit lnSpcReduction="10000"/>
          </a:bodyPr>
          <a:lstStyle/>
          <a:p>
            <a:r>
              <a:rPr lang="fa-IR" sz="2800" dirty="0" smtClean="0"/>
              <a:t>تمام موجودات زنده درمقابل تهديد سه واكنش اساسي نشان مي دهند :جنگ ،گريز ،و ميخكوب شدن .اين سه واكنش با سه سبك مقابله اي جبران افراطي ،اجتناب  وتسليم همخواني دارند .</a:t>
            </a:r>
          </a:p>
          <a:p>
            <a:r>
              <a:rPr lang="fa-IR" sz="2800" dirty="0" smtClean="0">
                <a:solidFill>
                  <a:schemeClr val="accent6">
                    <a:lumMod val="50000"/>
                  </a:schemeClr>
                </a:solidFill>
              </a:rPr>
              <a:t>تسليم طرحواره </a:t>
            </a:r>
            <a:r>
              <a:rPr lang="fa-IR" sz="2800" dirty="0" smtClean="0"/>
              <a:t>:وقتي بيماران تسليم طرحواره مي شوند ،به درست بودن آن گردن مي نهند و هيچ وقت سعي نمي كنند با طرحواره بجنگند يا از آن اجتناب كنند ،بلكه مي پذيرند كه طرحواره درست است .</a:t>
            </a:r>
          </a:p>
          <a:p>
            <a:r>
              <a:rPr lang="fa-IR" sz="2800" dirty="0" smtClean="0">
                <a:solidFill>
                  <a:schemeClr val="accent6">
                    <a:lumMod val="50000"/>
                  </a:schemeClr>
                </a:solidFill>
              </a:rPr>
              <a:t>اجتناب طرحواره </a:t>
            </a:r>
            <a:r>
              <a:rPr lang="fa-IR" sz="2800" dirty="0" smtClean="0"/>
              <a:t>:وقتي بيماران سبك مقابله اي اجتناب را به كار مي برند ،سعي مي كنند زندگي خود را طوري تنظيم كنند كه طرحواره هيچ وقت فعال نشود .آنها مي كوشند با ناآگاهي زندگي كنند، انگار كه اصلا طرح واره وجود ندارد.</a:t>
            </a:r>
          </a:p>
          <a:p>
            <a:r>
              <a:rPr lang="fa-IR" sz="2800" dirty="0" smtClean="0">
                <a:solidFill>
                  <a:schemeClr val="accent6">
                    <a:lumMod val="50000"/>
                  </a:schemeClr>
                </a:solidFill>
              </a:rPr>
              <a:t>جبران افراطي طرحواره </a:t>
            </a:r>
            <a:r>
              <a:rPr lang="fa-IR" sz="2800" dirty="0" smtClean="0"/>
              <a:t>: وقتي بيماران ،سبك هاي مقابله اي جبران افراطي را به كار مي برند ،از طريق فكر احساس ،رفتار و روابط بين فردي به گونه اي با طرحواره مي جنگند كه انگار طرحواره متضادي دارند .آنها هنگام روبرو شدن با طرحواره دست به حمله متقابل مي زنند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126163"/>
          </a:xfrm>
        </p:spPr>
        <p:txBody>
          <a:bodyPr/>
          <a:lstStyle/>
          <a:p>
            <a:r>
              <a:rPr lang="fa-IR" dirty="0" smtClean="0">
                <a:solidFill>
                  <a:srgbClr val="C00000"/>
                </a:solidFill>
              </a:rPr>
              <a:t>پاسخ هاي مقابله اي :</a:t>
            </a:r>
          </a:p>
          <a:p>
            <a:pPr>
              <a:buNone/>
            </a:pPr>
            <a:r>
              <a:rPr lang="fa-IR" sz="2800" dirty="0" smtClean="0"/>
              <a:t>پاسخ هاي مقابله اي راهبردها يا رفتارهاي مشخصي هستند كه از طريق سه سبك رفتاري (جبران افراطي ،اجتناب وتسليم )به منصه ظهور مي رسند. پاسخ هاي مقابله اي عبارتند ازتمام پاسخ هايي كه كه در خزانه رفتاري فرد در مقابل تهديد وجود دارند .</a:t>
            </a:r>
          </a:p>
          <a:p>
            <a:pPr>
              <a:buNone/>
            </a:pPr>
            <a:r>
              <a:rPr lang="fa-IR" sz="2800" dirty="0" smtClean="0"/>
              <a:t>سبك مقابله اي مجموعه اي ازپاسخ هاي مقابله اي است كه فردبه طورويژه ،آنها را به منظور اجتناب،تسليم وجبران افراطي طرحواره به كار مي گيرد.</a:t>
            </a:r>
          </a:p>
          <a:p>
            <a:pPr>
              <a:buNone/>
            </a:pPr>
            <a:r>
              <a:rPr lang="fa-IR" sz="2800" dirty="0" smtClean="0"/>
              <a:t>به عنوان مثال فردي را درنظربگيريد كه تقريبا ازهر موقعيت برانگيزاننده طرحواره رهاشد گي اجتناب مي كند .وقتي دوستش اورا تهديد به قطع رابطه كرد آن قدر مشروب نوشيد كه ازحال رفت . در اين مثال ،اجتناب، سبك مقابله اي بيمار در برابر فعال سازي طرحواره و مشروب خوردن پاسخ مقابله اي اواست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ذهنيت طرحواره اي :</a:t>
            </a:r>
            <a:endParaRPr lang="fa-IR" dirty="0">
              <a:solidFill>
                <a:srgbClr val="C00000"/>
              </a:solidFill>
            </a:endParaRPr>
          </a:p>
        </p:txBody>
      </p:sp>
      <p:sp>
        <p:nvSpPr>
          <p:cNvPr id="3" name="Content Placeholder 2"/>
          <p:cNvSpPr>
            <a:spLocks noGrp="1"/>
          </p:cNvSpPr>
          <p:nvPr>
            <p:ph idx="1"/>
          </p:nvPr>
        </p:nvSpPr>
        <p:spPr>
          <a:xfrm>
            <a:off x="0" y="1428736"/>
            <a:ext cx="9001156" cy="5000660"/>
          </a:xfrm>
        </p:spPr>
        <p:txBody>
          <a:bodyPr>
            <a:normAutofit/>
          </a:bodyPr>
          <a:lstStyle/>
          <a:p>
            <a:r>
              <a:rPr lang="fa-IR" sz="2800" dirty="0" smtClean="0"/>
              <a:t>ذهنيت طرحواره اي عبارت است از طرحواره ها يا عملكرد هاي طرحواره اي (سازگار يا ناسازگار )كه در حال حاضر در سيستم پردازش اطلاعات فرد فعال شده اند .</a:t>
            </a:r>
          </a:p>
          <a:p>
            <a:r>
              <a:rPr lang="fa-IR" sz="2800" dirty="0" smtClean="0"/>
              <a:t>ذهنيت طرحواره اي حالتي است كه براي مدت كوتاهي بر ذهن فرد غلبه مي كند.اين حالت ممكن است سازكار يا ناسازگار باشد .اكثر افرادهميشه ازيك ذهنيت به ذهنيت ديگر برمي گردند بنابراين ذهنيت غالب به اين سـ‌ؤال پاسخ دهدكه بيمار در اين لحظه خاص ،چه طرحواره يا عملكردهاي طرحواره اي را دارد .</a:t>
            </a:r>
          </a:p>
          <a:p>
            <a:r>
              <a:rPr lang="fa-IR" sz="2800" dirty="0" smtClean="0"/>
              <a:t>ذهنيت ها به چهار گروه اصلي تقسيم شده اند : ذهنيت هاي </a:t>
            </a:r>
            <a:r>
              <a:rPr lang="fa-IR" sz="2800" dirty="0" smtClean="0">
                <a:solidFill>
                  <a:schemeClr val="accent6">
                    <a:lumMod val="50000"/>
                  </a:schemeClr>
                </a:solidFill>
              </a:rPr>
              <a:t>كودكانه</a:t>
            </a:r>
            <a:r>
              <a:rPr lang="fa-IR" sz="2800" dirty="0" smtClean="0"/>
              <a:t> ،ذهنيت هاي </a:t>
            </a:r>
            <a:r>
              <a:rPr lang="fa-IR" sz="2800" dirty="0" smtClean="0">
                <a:solidFill>
                  <a:schemeClr val="accent6">
                    <a:lumMod val="50000"/>
                  </a:schemeClr>
                </a:solidFill>
              </a:rPr>
              <a:t>مقابله اي ناكارآمد </a:t>
            </a:r>
            <a:r>
              <a:rPr lang="fa-IR" sz="2800" dirty="0" smtClean="0"/>
              <a:t>،ذهنيت هاي </a:t>
            </a:r>
            <a:r>
              <a:rPr lang="fa-IR" sz="2800" dirty="0" smtClean="0">
                <a:solidFill>
                  <a:schemeClr val="accent6">
                    <a:lumMod val="50000"/>
                  </a:schemeClr>
                </a:solidFill>
              </a:rPr>
              <a:t>والد ناكار آمد </a:t>
            </a:r>
            <a:r>
              <a:rPr lang="fa-IR" sz="2800" dirty="0" smtClean="0"/>
              <a:t>و ذهنيت </a:t>
            </a:r>
            <a:r>
              <a:rPr lang="fa-IR" sz="2800" dirty="0" smtClean="0">
                <a:solidFill>
                  <a:schemeClr val="accent6">
                    <a:lumMod val="50000"/>
                  </a:schemeClr>
                </a:solidFill>
              </a:rPr>
              <a:t>بزرگسال سالم . </a:t>
            </a:r>
            <a:endParaRPr lang="fa-IR" sz="28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ده ذهنيت طرح واره اي </a:t>
            </a:r>
            <a:endParaRPr lang="fa-IR" dirty="0">
              <a:solidFill>
                <a:srgbClr val="C00000"/>
              </a:solidFill>
            </a:endParaRPr>
          </a:p>
        </p:txBody>
      </p:sp>
      <p:sp>
        <p:nvSpPr>
          <p:cNvPr id="3" name="Content Placeholder 2"/>
          <p:cNvSpPr>
            <a:spLocks noGrp="1"/>
          </p:cNvSpPr>
          <p:nvPr>
            <p:ph idx="1"/>
          </p:nvPr>
        </p:nvSpPr>
        <p:spPr>
          <a:xfrm>
            <a:off x="0" y="1428736"/>
            <a:ext cx="9144000" cy="5429264"/>
          </a:xfrm>
        </p:spPr>
        <p:txBody>
          <a:bodyPr>
            <a:normAutofit/>
          </a:bodyPr>
          <a:lstStyle/>
          <a:p>
            <a:r>
              <a:rPr lang="fa-IR" sz="2800" dirty="0" smtClean="0"/>
              <a:t>چهار ذهنيت كودكانه :ذهنيت </a:t>
            </a:r>
            <a:r>
              <a:rPr lang="fa-IR" sz="2800" dirty="0" smtClean="0">
                <a:solidFill>
                  <a:schemeClr val="accent6">
                    <a:lumMod val="50000"/>
                  </a:schemeClr>
                </a:solidFill>
              </a:rPr>
              <a:t>كودك آسيب پذير </a:t>
            </a:r>
            <a:r>
              <a:rPr lang="fa-IR" sz="2800" dirty="0" smtClean="0"/>
              <a:t>،ذهنيت </a:t>
            </a:r>
            <a:r>
              <a:rPr lang="fa-IR" sz="2800" dirty="0" smtClean="0">
                <a:solidFill>
                  <a:schemeClr val="accent6">
                    <a:lumMod val="50000"/>
                  </a:schemeClr>
                </a:solidFill>
              </a:rPr>
              <a:t>كودك عصباني </a:t>
            </a:r>
            <a:r>
              <a:rPr lang="fa-IR" sz="2800" dirty="0" smtClean="0"/>
              <a:t>،ذهنيت </a:t>
            </a:r>
            <a:r>
              <a:rPr lang="fa-IR" sz="2800" dirty="0" smtClean="0">
                <a:solidFill>
                  <a:schemeClr val="accent6">
                    <a:lumMod val="50000"/>
                  </a:schemeClr>
                </a:solidFill>
              </a:rPr>
              <a:t>كودك تكانشي/بي انضباط </a:t>
            </a:r>
            <a:r>
              <a:rPr lang="fa-IR" sz="2800" dirty="0" smtClean="0"/>
              <a:t>و ذهنيت </a:t>
            </a:r>
            <a:r>
              <a:rPr lang="fa-IR" sz="2800" dirty="0" smtClean="0">
                <a:solidFill>
                  <a:schemeClr val="accent6">
                    <a:lumMod val="50000"/>
                  </a:schemeClr>
                </a:solidFill>
              </a:rPr>
              <a:t>كودك شاد</a:t>
            </a:r>
          </a:p>
          <a:p>
            <a:r>
              <a:rPr lang="fa-IR" sz="2800" dirty="0" smtClean="0"/>
              <a:t>سه ذهنيت مقابله اي ناكارآمد :</a:t>
            </a:r>
            <a:r>
              <a:rPr lang="fa-IR" sz="2800" dirty="0" smtClean="0">
                <a:solidFill>
                  <a:schemeClr val="accent6">
                    <a:lumMod val="50000"/>
                  </a:schemeClr>
                </a:solidFill>
              </a:rPr>
              <a:t>تسليم شده مطيع </a:t>
            </a:r>
            <a:r>
              <a:rPr lang="fa-IR" sz="2800" dirty="0" smtClean="0"/>
              <a:t>،</a:t>
            </a:r>
            <a:r>
              <a:rPr lang="fa-IR" sz="2800" dirty="0" smtClean="0">
                <a:solidFill>
                  <a:schemeClr val="accent6">
                    <a:lumMod val="50000"/>
                  </a:schemeClr>
                </a:solidFill>
              </a:rPr>
              <a:t>محافظ بي تفاوت </a:t>
            </a:r>
            <a:r>
              <a:rPr lang="fa-IR" sz="2800" dirty="0" smtClean="0"/>
              <a:t>و </a:t>
            </a:r>
            <a:r>
              <a:rPr lang="fa-IR" sz="2800" dirty="0" smtClean="0">
                <a:solidFill>
                  <a:schemeClr val="accent6">
                    <a:lumMod val="50000"/>
                  </a:schemeClr>
                </a:solidFill>
              </a:rPr>
              <a:t>جبران كننده افراطي </a:t>
            </a:r>
          </a:p>
          <a:p>
            <a:r>
              <a:rPr lang="fa-IR" sz="2800" dirty="0" smtClean="0"/>
              <a:t>دو ذهنيت والد ناكارامد :ذهنيت </a:t>
            </a:r>
            <a:r>
              <a:rPr lang="fa-IR" sz="2800" dirty="0" smtClean="0">
                <a:solidFill>
                  <a:schemeClr val="accent6">
                    <a:lumMod val="50000"/>
                  </a:schemeClr>
                </a:solidFill>
              </a:rPr>
              <a:t>والد تنبيه گر </a:t>
            </a:r>
            <a:r>
              <a:rPr lang="fa-IR" sz="2800" dirty="0" smtClean="0"/>
              <a:t>و ذهنيت </a:t>
            </a:r>
            <a:r>
              <a:rPr lang="fa-IR" sz="2800" dirty="0" smtClean="0">
                <a:solidFill>
                  <a:schemeClr val="accent6">
                    <a:lumMod val="50000"/>
                  </a:schemeClr>
                </a:solidFill>
              </a:rPr>
              <a:t>والد پر توقع </a:t>
            </a:r>
          </a:p>
          <a:p>
            <a:r>
              <a:rPr lang="fa-IR" sz="2800" dirty="0" smtClean="0"/>
              <a:t>ذهنيت </a:t>
            </a:r>
            <a:r>
              <a:rPr lang="fa-IR" sz="2800" dirty="0" smtClean="0">
                <a:solidFill>
                  <a:schemeClr val="accent6">
                    <a:lumMod val="50000"/>
                  </a:schemeClr>
                </a:solidFill>
              </a:rPr>
              <a:t>بزرگسال سالم  </a:t>
            </a:r>
            <a:r>
              <a:rPr lang="fa-IR" sz="2800" dirty="0" smtClean="0"/>
              <a:t>: اين ذهنيت همان ذهنيتي است كه سعي مي كنيم در فرايند درمان از طريق آموزش بيمار جهت تعديل، بهبود يااصلاح ساير ذهنيت ها آن را توانمند سازيم </a:t>
            </a:r>
            <a:endParaRPr lang="fa-IR"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فرايند درمان </a:t>
            </a:r>
            <a:endParaRPr lang="fa-IR" dirty="0">
              <a:solidFill>
                <a:srgbClr val="C00000"/>
              </a:solidFill>
            </a:endParaRPr>
          </a:p>
        </p:txBody>
      </p:sp>
      <p:sp>
        <p:nvSpPr>
          <p:cNvPr id="3" name="Content Placeholder 2"/>
          <p:cNvSpPr>
            <a:spLocks noGrp="1"/>
          </p:cNvSpPr>
          <p:nvPr>
            <p:ph idx="1"/>
          </p:nvPr>
        </p:nvSpPr>
        <p:spPr/>
        <p:txBody>
          <a:bodyPr>
            <a:normAutofit/>
          </a:bodyPr>
          <a:lstStyle/>
          <a:p>
            <a:r>
              <a:rPr lang="fa-IR" sz="4400" dirty="0" smtClean="0"/>
              <a:t>مرحله سنجش وآموزش </a:t>
            </a:r>
          </a:p>
          <a:p>
            <a:r>
              <a:rPr lang="fa-IR" sz="4400" dirty="0" smtClean="0"/>
              <a:t>مرحله تغيير </a:t>
            </a:r>
            <a:endParaRPr lang="fa-IR" sz="4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t>مرحله سنجش وآموزش درطرحواره درماني شش هدف عمده را دنبال مي كند </a:t>
            </a:r>
            <a:endParaRPr lang="fa-IR" sz="3200" dirty="0"/>
          </a:p>
        </p:txBody>
      </p:sp>
      <p:sp>
        <p:nvSpPr>
          <p:cNvPr id="3" name="Content Placeholder 2"/>
          <p:cNvSpPr>
            <a:spLocks noGrp="1"/>
          </p:cNvSpPr>
          <p:nvPr>
            <p:ph idx="1"/>
          </p:nvPr>
        </p:nvSpPr>
        <p:spPr>
          <a:xfrm>
            <a:off x="142844" y="1500174"/>
            <a:ext cx="8858312" cy="4625989"/>
          </a:xfrm>
        </p:spPr>
        <p:txBody>
          <a:bodyPr>
            <a:normAutofit/>
          </a:bodyPr>
          <a:lstStyle/>
          <a:p>
            <a:pPr marL="514350" indent="-514350">
              <a:buFont typeface="+mj-lt"/>
              <a:buAutoNum type="arabicPeriod"/>
            </a:pPr>
            <a:r>
              <a:rPr lang="fa-IR" sz="2800" dirty="0" smtClean="0"/>
              <a:t>شنااخت الگوهاي ناكارآمد زندگي </a:t>
            </a:r>
          </a:p>
          <a:p>
            <a:pPr marL="514350" indent="-514350">
              <a:buFont typeface="+mj-lt"/>
              <a:buAutoNum type="arabicPeriod"/>
            </a:pPr>
            <a:r>
              <a:rPr lang="fa-IR" sz="2800" dirty="0" smtClean="0"/>
              <a:t>شناخت و برانگيختن طرحواره هاي ناسازگار اوليه </a:t>
            </a:r>
          </a:p>
          <a:p>
            <a:pPr marL="514350" indent="-514350">
              <a:buFont typeface="+mj-lt"/>
              <a:buAutoNum type="arabicPeriod"/>
            </a:pPr>
            <a:r>
              <a:rPr lang="fa-IR" sz="2800" dirty="0" smtClean="0"/>
              <a:t>درك ريشه هاي تحولي طرحواره هادردوران كودكي ونوجواني</a:t>
            </a:r>
          </a:p>
          <a:p>
            <a:pPr marL="514350" indent="-514350">
              <a:buFont typeface="+mj-lt"/>
              <a:buAutoNum type="arabicPeriod"/>
            </a:pPr>
            <a:r>
              <a:rPr lang="fa-IR" sz="2800" dirty="0" smtClean="0"/>
              <a:t>شناخت پاسخ ها و سبك هاي مقابله اي</a:t>
            </a:r>
          </a:p>
          <a:p>
            <a:pPr marL="514350" indent="-514350">
              <a:buFont typeface="+mj-lt"/>
              <a:buAutoNum type="arabicPeriod"/>
            </a:pPr>
            <a:r>
              <a:rPr lang="fa-IR" sz="2800" dirty="0" smtClean="0"/>
              <a:t>سنجش خلق وخو</a:t>
            </a:r>
          </a:p>
          <a:p>
            <a:pPr marL="514350" indent="-514350">
              <a:buFont typeface="+mj-lt"/>
              <a:buAutoNum type="arabicPeriod"/>
            </a:pPr>
            <a:r>
              <a:rPr lang="fa-IR" sz="2800" dirty="0" smtClean="0"/>
              <a:t>جمع بندي:مفهوم سازي مشكل بيمار </a:t>
            </a:r>
            <a:endParaRPr lang="fa-IR" sz="28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642942"/>
          </a:xfrm>
        </p:spPr>
        <p:txBody>
          <a:bodyPr>
            <a:normAutofit fontScale="90000"/>
          </a:bodyPr>
          <a:lstStyle/>
          <a:p>
            <a:r>
              <a:rPr lang="fa-IR" dirty="0" smtClean="0">
                <a:solidFill>
                  <a:srgbClr val="FFFF00"/>
                </a:solidFill>
              </a:rPr>
              <a:t>فرايند دقيق سنجش وآموزش </a:t>
            </a:r>
            <a:endParaRPr lang="fa-IR" dirty="0">
              <a:solidFill>
                <a:srgbClr val="FFFF00"/>
              </a:solidFill>
            </a:endParaRPr>
          </a:p>
        </p:txBody>
      </p:sp>
      <p:sp>
        <p:nvSpPr>
          <p:cNvPr id="3" name="Content Placeholder 2"/>
          <p:cNvSpPr>
            <a:spLocks noGrp="1"/>
          </p:cNvSpPr>
          <p:nvPr>
            <p:ph idx="1"/>
          </p:nvPr>
        </p:nvSpPr>
        <p:spPr>
          <a:xfrm>
            <a:off x="0" y="642918"/>
            <a:ext cx="9144000" cy="6215082"/>
          </a:xfrm>
        </p:spPr>
        <p:txBody>
          <a:bodyPr>
            <a:normAutofit lnSpcReduction="10000"/>
          </a:bodyPr>
          <a:lstStyle/>
          <a:p>
            <a:r>
              <a:rPr lang="fa-IR" sz="2800" dirty="0" smtClean="0">
                <a:solidFill>
                  <a:srgbClr val="C00000"/>
                </a:solidFill>
              </a:rPr>
              <a:t>ارزيابي اوليه </a:t>
            </a:r>
            <a:r>
              <a:rPr lang="fa-IR" sz="2800" dirty="0" smtClean="0"/>
              <a:t>:هدف ارزيابي اوليه، شناخت مشكلات فعلي بيمار ،مشخص كردن اهداف درمان وسنجش تناسب بيمار براي طرحواره درماني است </a:t>
            </a:r>
          </a:p>
          <a:p>
            <a:r>
              <a:rPr lang="fa-IR" sz="2800" dirty="0" smtClean="0">
                <a:solidFill>
                  <a:srgbClr val="C00000"/>
                </a:solidFill>
              </a:rPr>
              <a:t>تمركز برتاريخچه زندگي</a:t>
            </a:r>
          </a:p>
          <a:p>
            <a:r>
              <a:rPr lang="fa-IR" sz="2800" dirty="0" smtClean="0">
                <a:solidFill>
                  <a:srgbClr val="C00000"/>
                </a:solidFill>
              </a:rPr>
              <a:t>پرسشنامه هاي طرحواره  </a:t>
            </a:r>
            <a:r>
              <a:rPr lang="fa-IR" sz="2800" dirty="0" smtClean="0"/>
              <a:t>:</a:t>
            </a:r>
          </a:p>
          <a:p>
            <a:pPr>
              <a:buNone/>
            </a:pPr>
            <a:r>
              <a:rPr lang="fa-IR" sz="2800" dirty="0" smtClean="0">
                <a:solidFill>
                  <a:schemeClr val="accent6">
                    <a:lumMod val="50000"/>
                  </a:schemeClr>
                </a:solidFill>
              </a:rPr>
              <a:t>الف-فرمهاي سنجش تاريخچه زندگي </a:t>
            </a:r>
            <a:r>
              <a:rPr lang="fa-IR" sz="2800" dirty="0" smtClean="0"/>
              <a:t>:</a:t>
            </a:r>
            <a:r>
              <a:rPr lang="fa-IR" sz="2400" dirty="0" smtClean="0"/>
              <a:t>اين فرم هااطلاعات جامعي از مشكلات فعلي بيمار ،علائم ،تاريخچه خانوادگي،تصاوير ذهني،شناختواره ها،روابط بين فردي،عوامل بيولوژيكي،خاطرات وتجارب مهم زندگي فرد فراهم مي كند.  اين پرسشنامه رامي توان به عنوان تكليف خانگي به بيمار داد</a:t>
            </a:r>
          </a:p>
          <a:p>
            <a:pPr>
              <a:buNone/>
            </a:pPr>
            <a:r>
              <a:rPr lang="fa-IR" sz="2800" dirty="0" smtClean="0">
                <a:solidFill>
                  <a:schemeClr val="accent6">
                    <a:lumMod val="50000"/>
                  </a:schemeClr>
                </a:solidFill>
              </a:rPr>
              <a:t>ب-پرسشنامه طرحواره يانگ(</a:t>
            </a:r>
            <a:r>
              <a:rPr lang="en-US" sz="2800" dirty="0" smtClean="0">
                <a:solidFill>
                  <a:schemeClr val="accent6">
                    <a:lumMod val="50000"/>
                  </a:schemeClr>
                </a:solidFill>
              </a:rPr>
              <a:t>YSQ</a:t>
            </a:r>
            <a:r>
              <a:rPr lang="fa-IR" sz="2800" dirty="0" smtClean="0">
                <a:solidFill>
                  <a:schemeClr val="accent6">
                    <a:lumMod val="50000"/>
                  </a:schemeClr>
                </a:solidFill>
              </a:rPr>
              <a:t>): </a:t>
            </a:r>
            <a:r>
              <a:rPr lang="fa-IR" sz="2400" dirty="0" smtClean="0"/>
              <a:t>ابزاري خود- گزارشي دهي است .بيمار براساس توصيف هرجمله خودش رادر يك مقياس ليكرت شش درجه اي مي سنجد .</a:t>
            </a:r>
          </a:p>
          <a:p>
            <a:pPr>
              <a:buNone/>
            </a:pPr>
            <a:r>
              <a:rPr lang="fa-IR" sz="2400" dirty="0" smtClean="0"/>
              <a:t>سؤالات پرسشنامه براساس طرحواره ها دسته بني مي شوند .كد دوحرفي كه پس ازچند جمله مي آيد  به درمانگر نشان مي دهدكه اين سؤالها مربوط به كدام طرحواره اند. معمولا درمانگربراي تفسير به سؤالات هر طرحواره به صورت جداگانه توجه مي كند و سوال هاي كه در آن بيمار نمره بالايي راگرفته را مشخص مي كند . اگر بيماري سه يا چها نمره بالا در يك طرحواره داشته باشد معمولا ازنظر باليني به اين معناست كه طرحواره درذهن بيمار وجود دارد.</a:t>
            </a:r>
            <a:endParaRPr lang="fa-IR" sz="24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92500"/>
          </a:bodyPr>
          <a:lstStyle/>
          <a:p>
            <a:r>
              <a:rPr lang="fa-IR" sz="2800" dirty="0" smtClean="0"/>
              <a:t>درمانگر به بيمار كمك مي كند كه براي هرطرحواره اي كه در آن نمره بالايي كسب كرده است اسم خاصي بگذارد ؛علاوه بر اين بيمار را تشويق مي كند كه با خواندن كتاب </a:t>
            </a:r>
            <a:r>
              <a:rPr lang="fa-IR" sz="2800" dirty="0" smtClean="0">
                <a:solidFill>
                  <a:srgbClr val="FFFF00"/>
                </a:solidFill>
              </a:rPr>
              <a:t>زندگي خود را دوباره بيافرينيد </a:t>
            </a:r>
            <a:r>
              <a:rPr lang="fa-IR" sz="2800" dirty="0" smtClean="0"/>
              <a:t>اطلاعات بيشتري درباره طرح واره به دست بياورد .</a:t>
            </a:r>
          </a:p>
          <a:p>
            <a:r>
              <a:rPr lang="fa-IR" sz="2800" dirty="0" smtClean="0">
                <a:solidFill>
                  <a:schemeClr val="accent6">
                    <a:lumMod val="50000"/>
                  </a:schemeClr>
                </a:solidFill>
              </a:rPr>
              <a:t>ج-پرسشنامه سبك فرزند پروري يانگ (</a:t>
            </a:r>
            <a:r>
              <a:rPr lang="en-US" sz="2800" dirty="0" smtClean="0">
                <a:solidFill>
                  <a:schemeClr val="accent6">
                    <a:lumMod val="50000"/>
                  </a:schemeClr>
                </a:solidFill>
              </a:rPr>
              <a:t>YPI</a:t>
            </a:r>
            <a:r>
              <a:rPr lang="fa-IR" sz="2800" dirty="0" smtClean="0">
                <a:solidFill>
                  <a:schemeClr val="accent6">
                    <a:lumMod val="50000"/>
                  </a:schemeClr>
                </a:solidFill>
              </a:rPr>
              <a:t>) </a:t>
            </a:r>
            <a:r>
              <a:rPr lang="fa-IR" sz="2800" dirty="0" smtClean="0"/>
              <a:t>:يكي از ابزارهاي مهم براي شناخت ريشه هاي تحولي طرح واره هاست .</a:t>
            </a:r>
            <a:r>
              <a:rPr lang="en-US" sz="2800" dirty="0" smtClean="0"/>
              <a:t>YPI</a:t>
            </a:r>
            <a:r>
              <a:rPr lang="fa-IR" sz="2800" dirty="0" smtClean="0"/>
              <a:t>،72 سؤال دارد كه پاسخ دهندگان ،رفتارهاي مختلف پدر ومادرشان را درجه بندي مي كنند.معمولا بعد از تكميل </a:t>
            </a:r>
            <a:r>
              <a:rPr lang="en-US" sz="2800" dirty="0" smtClean="0"/>
              <a:t>YSQ</a:t>
            </a:r>
            <a:r>
              <a:rPr lang="fa-IR" sz="2800" dirty="0" smtClean="0"/>
              <a:t>،به فاصله چند هفته ميتوان</a:t>
            </a:r>
            <a:r>
              <a:rPr lang="en-US" sz="2800" dirty="0" smtClean="0"/>
              <a:t>YPI</a:t>
            </a:r>
            <a:r>
              <a:rPr lang="fa-IR" sz="2800" dirty="0" smtClean="0"/>
              <a:t>رابه عنوان تكليف خانگي به بيماران داد.كه اين كار معمولا درجلسه پنجم يا ششم صورت مي گيرد .</a:t>
            </a:r>
          </a:p>
          <a:p>
            <a:r>
              <a:rPr lang="fa-IR" sz="2800" dirty="0" smtClean="0">
                <a:solidFill>
                  <a:schemeClr val="accent6">
                    <a:lumMod val="50000"/>
                  </a:schemeClr>
                </a:solidFill>
              </a:rPr>
              <a:t>د)پرسشنامه اجتناب يانگ – راي : </a:t>
            </a:r>
            <a:r>
              <a:rPr lang="fa-IR" sz="2800" dirty="0" smtClean="0"/>
              <a:t>اين پرسشنامه 41 سؤال دارد و براي سنجش اجتناب طرحواره طراحي شده است . در اين پرسشنامه سؤالاتي وجود دارد مانند :وقتي تنها هستم،زمان زيادي را صرف تماشاي تلوزيون مي كنم ،سعي مي كنم به مسايلي كه مرا ناراحت مي كند فكر نكنم و...</a:t>
            </a:r>
          </a:p>
          <a:p>
            <a:r>
              <a:rPr lang="fa-IR" sz="2800" dirty="0" smtClean="0">
                <a:solidFill>
                  <a:schemeClr val="accent6">
                    <a:lumMod val="50000"/>
                  </a:schemeClr>
                </a:solidFill>
              </a:rPr>
              <a:t>ه)پرسشنامه جبران يانگ </a:t>
            </a:r>
            <a:r>
              <a:rPr lang="fa-IR" sz="2800" dirty="0" smtClean="0"/>
              <a:t>: اين پرسشنامه 48 سؤال دارد و براي سنجش جبران افراطي طرحواره طراحي شده است .در اين پرسشنامه سؤالاتي وجود دارد مثل نگرانم مبادا اشتباه تصميم بگيرم ،قوانين را دوست ندارم و...</a:t>
            </a:r>
            <a:endParaRPr lang="fa-IR"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42918"/>
          </a:xfrm>
        </p:spPr>
        <p:txBody>
          <a:bodyPr>
            <a:normAutofit/>
          </a:bodyPr>
          <a:lstStyle/>
          <a:p>
            <a:r>
              <a:rPr lang="fa-IR" sz="3200" dirty="0" smtClean="0">
                <a:solidFill>
                  <a:srgbClr val="C00000"/>
                </a:solidFill>
              </a:rPr>
              <a:t>سنجش ازطريق تصوير سازي ذهني</a:t>
            </a:r>
            <a:r>
              <a:rPr lang="fa-IR" sz="2800" dirty="0" smtClean="0">
                <a:solidFill>
                  <a:srgbClr val="C00000"/>
                </a:solidFill>
              </a:rPr>
              <a:t> </a:t>
            </a:r>
            <a:endParaRPr lang="fa-IR" sz="2800" dirty="0">
              <a:solidFill>
                <a:srgbClr val="C00000"/>
              </a:solidFill>
            </a:endParaRPr>
          </a:p>
        </p:txBody>
      </p:sp>
      <p:sp>
        <p:nvSpPr>
          <p:cNvPr id="3" name="Content Placeholder 2"/>
          <p:cNvSpPr>
            <a:spLocks noGrp="1"/>
          </p:cNvSpPr>
          <p:nvPr>
            <p:ph idx="1"/>
          </p:nvPr>
        </p:nvSpPr>
        <p:spPr>
          <a:xfrm>
            <a:off x="0" y="714356"/>
            <a:ext cx="9144000" cy="6143644"/>
          </a:xfrm>
        </p:spPr>
        <p:txBody>
          <a:bodyPr>
            <a:normAutofit/>
          </a:bodyPr>
          <a:lstStyle/>
          <a:p>
            <a:r>
              <a:rPr lang="fa-IR" sz="2800" dirty="0" smtClean="0"/>
              <a:t>از طريق مراحل قبل درمانگر وبيمار به يك درك عقلاني از طرحواره ها وسبك هاي مقابله اي بيمار دست مي يابند .گام بعدي ،برانگيختن طرحواره هاي بيمار در جلسه درمان است به گونه اي كه بيمار و درمانگر بتوانند آنها را احساس كنند.بيمار اين كار را از طريق تصوير سازي ذهني انجام مي دهد.</a:t>
            </a:r>
          </a:p>
          <a:p>
            <a:r>
              <a:rPr lang="fa-IR" sz="2800" dirty="0" smtClean="0"/>
              <a:t>اين فرايند راباارائه منطق استفاده از تصوير سازي ذهني براي بيماران شروع مي كنيم :تصوير سازي ذهني به ما كمك ميكند تا طرحواره هارا درك كنيم ريشه هاي تحولي آنها رابشناسيم و اين طرحواره ها رابه مشكلات فعلي ربط دهيم .</a:t>
            </a:r>
          </a:p>
          <a:p>
            <a:r>
              <a:rPr lang="fa-IR" sz="2800" dirty="0" smtClean="0"/>
              <a:t>دستور العملي براي تصوير سازي ذهني:</a:t>
            </a:r>
          </a:p>
          <a:p>
            <a:pPr marL="514350" indent="-514350">
              <a:buFont typeface="+mj-lt"/>
              <a:buAutoNum type="arabicPeriod"/>
            </a:pPr>
            <a:r>
              <a:rPr lang="fa-IR" sz="2400" dirty="0" smtClean="0"/>
              <a:t>چشم هايتان را ببنديد .خود را در يك محيط امن تصور كنيد .از تصوير ذهني استفاده كنيد نه از افكار يا كلمات .اجازه دهيد تا تصوير ذهي خودش به ذهنتان بيايد .به تصوير ذهني به دقت نگاه كنيد .ببينيد چه چيزي را تصور كرده ايد . چه احساسي داريد؟از اين آرامش لذت ببريد و در محيط امن خوداحساس امنيت كنيد .</a:t>
            </a:r>
            <a:endParaRPr lang="fa-IR"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pPr marL="514350" indent="-514350">
              <a:buNone/>
            </a:pPr>
            <a:r>
              <a:rPr lang="fa-IR" sz="2400" dirty="0" smtClean="0"/>
              <a:t>2.چشم هايتان را همچنان بسته نگه داريد و تصوير ذهني قبلي را دراز ذهنتان پاك كنيد . حالا خودتان رادر دوران كودكي ودريك موقعيت ناراحت كننده با يكي از والدينتان تجسم كنيد . چي مي بينيد ؟كجا هستيد ؟چند سال داريد ؟چه اتفاقي افتاد؟</a:t>
            </a:r>
          </a:p>
          <a:p>
            <a:pPr marL="514350" indent="-514350">
              <a:buNone/>
            </a:pPr>
            <a:r>
              <a:rPr lang="fa-IR" sz="2400" dirty="0" smtClean="0"/>
              <a:t>3.چه احساسي داريد؟به چي فكر ميكنيد؟والدينتان چه احساسي دارند ؟چه فكري دارند ؟</a:t>
            </a:r>
          </a:p>
          <a:p>
            <a:pPr marL="514350" indent="-514350">
              <a:buNone/>
            </a:pPr>
            <a:r>
              <a:rPr lang="fa-IR" sz="2400" dirty="0" smtClean="0"/>
              <a:t>4.چي مي گوئيد؟والدينتان چي مي گويند؟</a:t>
            </a:r>
          </a:p>
          <a:p>
            <a:pPr marL="514350" indent="-514350">
              <a:buNone/>
            </a:pPr>
            <a:r>
              <a:rPr lang="fa-IR" sz="2400" dirty="0" smtClean="0"/>
              <a:t>5.آنچه را كه دوست داريد دروالدينتان تغيير كند يا اينكه والدينتان متفاوت باشند،حتي اگر غير ممكن به نظر برسد ،بگوييد؟مثلا بيشتر قدر شما را بدانند ؟شما را بيشتر درك كنند ؟حالا با زبان كودكانه به والدينتان بگوئيد دوست داريد چه چيزهايي تغيير كند .</a:t>
            </a:r>
          </a:p>
          <a:p>
            <a:pPr marL="514350" indent="-514350">
              <a:buNone/>
            </a:pPr>
            <a:r>
              <a:rPr lang="fa-IR" sz="2400" dirty="0" smtClean="0"/>
              <a:t>6.والدينتان چه واكنشي نشان دادند ؟بعد چه اتفاقي افتاد ؟. درپايان چه احساسي داريد ؟</a:t>
            </a:r>
          </a:p>
          <a:p>
            <a:pPr marL="514350" indent="-514350">
              <a:buNone/>
            </a:pPr>
            <a:r>
              <a:rPr lang="fa-IR" sz="2400" dirty="0" smtClean="0"/>
              <a:t>7. چشم هايتان را همچنان بسته نگه داريد .احساسي كه در اين تصوير به عنوان يك كودك  را از ذهنتان پاك كنيد و موقعيتي اززندگي فعلي خود تجسم كنيد كه همين احساس را داشته ايد .چه اتفاقي مي افتد ؟چه فكري داريد ؟چه احساسي داريد ؟يا صداي بلند بگوييد ؟اگر فرد ديگري درتصوير ذهني وجود دارد ،بگوييد اين شخص چگونه تغيير كند .اين شخص درمقابل پيشنهاد شما چه واكنشي نشان داد؟</a:t>
            </a:r>
          </a:p>
          <a:p>
            <a:pPr marL="514350" indent="-514350">
              <a:buNone/>
            </a:pPr>
            <a:r>
              <a:rPr lang="fa-IR" sz="2400" dirty="0" smtClean="0"/>
              <a:t>8.تصوير ذهني را ازذهن خود پاك كنيد وبه محيط امن خود بازگرديد.از احساس آرامش لذت ببريد .چشمان خود را باز كنيد .</a:t>
            </a:r>
            <a:endParaRPr lang="fa-I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r>
              <a:rPr lang="fa-IR" sz="2800" dirty="0" smtClean="0"/>
              <a:t>اجتناب از طرحواره يكي از شايع ترين موانع انجام تصوير سازي ذهني در مرحله سنجش است .روشهايي وجود داردكه به كمك آنها مي توان بر اجتناب طرحواره در حين كار بر تصاوير ذهني غلبه كرد .</a:t>
            </a:r>
          </a:p>
          <a:p>
            <a:pPr marL="514350" indent="-514350">
              <a:buFont typeface="+mj-lt"/>
              <a:buAutoNum type="arabicPeriod"/>
            </a:pPr>
            <a:r>
              <a:rPr lang="fa-IR" sz="2800" dirty="0" smtClean="0"/>
              <a:t>آموزش بيمار درزمينه خصوصي كار بر روي تصاوير ذهني </a:t>
            </a:r>
          </a:p>
          <a:p>
            <a:pPr marL="514350" indent="-514350">
              <a:buFont typeface="+mj-lt"/>
              <a:buAutoNum type="arabicPeriod"/>
            </a:pPr>
            <a:r>
              <a:rPr lang="fa-IR" sz="2800" dirty="0" smtClean="0"/>
              <a:t>بررسي مزايا ومعايب انجام تمرين </a:t>
            </a:r>
          </a:p>
          <a:p>
            <a:pPr marL="514350" indent="-514350">
              <a:buFont typeface="+mj-lt"/>
              <a:buAutoNum type="arabicPeriod"/>
            </a:pPr>
            <a:r>
              <a:rPr lang="fa-IR" sz="2800" dirty="0" smtClean="0"/>
              <a:t>شروع با تصاوير آرام بخش و ادامه كار با موضوعات اضطراب انگيز تر </a:t>
            </a:r>
          </a:p>
          <a:p>
            <a:pPr marL="514350" indent="-514350">
              <a:buFont typeface="+mj-lt"/>
              <a:buAutoNum type="arabicPeriod"/>
            </a:pPr>
            <a:r>
              <a:rPr lang="fa-IR" sz="2800" dirty="0" smtClean="0"/>
              <a:t>برقراري گقتگو با بخش اجتنابي بيمار</a:t>
            </a:r>
          </a:p>
          <a:p>
            <a:pPr marL="514350" indent="-514350">
              <a:buFont typeface="+mj-lt"/>
              <a:buAutoNum type="arabicPeriod"/>
            </a:pPr>
            <a:r>
              <a:rPr lang="fa-IR" sz="2800" dirty="0" smtClean="0"/>
              <a:t>استفاده از تكنيك هاي نظم بخشي عاطفي بيمار مثل آرامش آموزي </a:t>
            </a:r>
          </a:p>
          <a:p>
            <a:pPr marL="514350" indent="-514350">
              <a:buFont typeface="+mj-lt"/>
              <a:buAutoNum type="arabicPeriod"/>
            </a:pPr>
            <a:r>
              <a:rPr lang="fa-IR" sz="2800" dirty="0" smtClean="0"/>
              <a:t>شروع كار با تجويز داروهاي روان گردان </a:t>
            </a:r>
            <a:endParaRPr lang="fa-IR" sz="28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سنجش خلق وخوي هيجاني </a:t>
            </a:r>
            <a:endParaRPr lang="fa-IR" dirty="0">
              <a:solidFill>
                <a:srgbClr val="C00000"/>
              </a:solidFill>
            </a:endParaRPr>
          </a:p>
        </p:txBody>
      </p:sp>
      <p:sp>
        <p:nvSpPr>
          <p:cNvPr id="3" name="Content Placeholder 2"/>
          <p:cNvSpPr>
            <a:spLocks noGrp="1"/>
          </p:cNvSpPr>
          <p:nvPr>
            <p:ph idx="1"/>
          </p:nvPr>
        </p:nvSpPr>
        <p:spPr/>
        <p:txBody>
          <a:bodyPr>
            <a:normAutofit/>
          </a:bodyPr>
          <a:lstStyle/>
          <a:p>
            <a:r>
              <a:rPr lang="fa-IR" sz="2800" dirty="0" smtClean="0"/>
              <a:t>خلقو خوي هيجاني هفت بعد دارد كه قبلا اشاره شد </a:t>
            </a:r>
          </a:p>
          <a:p>
            <a:r>
              <a:rPr lang="fa-IR" sz="2800" dirty="0" smtClean="0"/>
              <a:t>خلق وخوي در سبك مقابله اي افراد براي كنار آمدن با طرحواره هايشان تأثير شگرفي دارد.</a:t>
            </a:r>
          </a:p>
          <a:p>
            <a:r>
              <a:rPr lang="fa-IR" sz="2800" dirty="0" smtClean="0"/>
              <a:t>احساس هاي دراز مدت و با ثبات تري كه در اوايل زندگي شروع شده اند ،به احتمال قوي جزئي ازخلق و خوي بيمار محسوب مي شوند و نه پاسخي در مقابل وقايع زندگي.</a:t>
            </a:r>
            <a:endParaRPr lang="fa-IR" sz="28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74638"/>
            <a:ext cx="8643998" cy="1143000"/>
          </a:xfrm>
        </p:spPr>
        <p:txBody>
          <a:bodyPr>
            <a:normAutofit/>
          </a:bodyPr>
          <a:lstStyle/>
          <a:p>
            <a:r>
              <a:rPr lang="fa-IR" sz="3200" dirty="0" smtClean="0">
                <a:solidFill>
                  <a:srgbClr val="C00000"/>
                </a:solidFill>
              </a:rPr>
              <a:t>تكميل مفهوم سازي مشكل بيمار در قالب رويكردطرح واره محور</a:t>
            </a:r>
            <a:endParaRPr lang="fa-IR" sz="3200" dirty="0">
              <a:solidFill>
                <a:srgbClr val="C00000"/>
              </a:solidFill>
            </a:endParaRPr>
          </a:p>
        </p:txBody>
      </p:sp>
      <p:sp>
        <p:nvSpPr>
          <p:cNvPr id="3" name="Content Placeholder 2"/>
          <p:cNvSpPr>
            <a:spLocks noGrp="1"/>
          </p:cNvSpPr>
          <p:nvPr>
            <p:ph idx="1"/>
          </p:nvPr>
        </p:nvSpPr>
        <p:spPr>
          <a:xfrm>
            <a:off x="0" y="1428736"/>
            <a:ext cx="9144000" cy="5429264"/>
          </a:xfrm>
        </p:spPr>
        <p:txBody>
          <a:bodyPr>
            <a:normAutofit/>
          </a:bodyPr>
          <a:lstStyle/>
          <a:p>
            <a:r>
              <a:rPr lang="fa-IR" sz="2800" dirty="0" smtClean="0"/>
              <a:t>گام نهايي قبل از شروع مرحله تغيير اين است كه درمانگر مفهوم سازي مشكل بيمار را با استفاده از فرم مفهوم سازي مشكل در رويكرد طرحواره درماني براي او جمع بندي كند . اين مفهوم سازي با توجه به اطلاعاتي كه طي فرايند درمان به دست مي آيد مي تواند بازنگري واصلاح شود </a:t>
            </a:r>
          </a:p>
          <a:p>
            <a:r>
              <a:rPr lang="fa-IR" sz="2800" dirty="0" smtClean="0"/>
              <a:t>در اين فرم مسائلي ازقبيل طرحواره هاي بيمار ،ارتباط اين طرحواره به مشكلات فعلي ،ريشه هاي تحولي طرحواره ،خاطرات مهم،تحريف هاي شناختي اصلي ،رفتار هاي مقابله اي ،اثرات طرحواره ها بررابطه درماني و راهبرد هاي تغيير گنجانده شده است .</a:t>
            </a:r>
            <a:endParaRPr lang="fa-IR" sz="28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مرحله تغيير </a:t>
            </a:r>
            <a:endParaRPr lang="fa-IR" dirty="0">
              <a:solidFill>
                <a:srgbClr val="C00000"/>
              </a:solidFill>
            </a:endParaRPr>
          </a:p>
        </p:txBody>
      </p:sp>
      <p:sp>
        <p:nvSpPr>
          <p:cNvPr id="3" name="Content Placeholder 2"/>
          <p:cNvSpPr>
            <a:spLocks noGrp="1"/>
          </p:cNvSpPr>
          <p:nvPr>
            <p:ph idx="1"/>
          </p:nvPr>
        </p:nvSpPr>
        <p:spPr/>
        <p:txBody>
          <a:bodyPr/>
          <a:lstStyle/>
          <a:p>
            <a:r>
              <a:rPr lang="fa-IR" dirty="0" smtClean="0"/>
              <a:t>اين مرحله راهبردهاي :</a:t>
            </a:r>
          </a:p>
          <a:p>
            <a:pPr marL="514350" indent="-514350">
              <a:buFont typeface="+mj-lt"/>
              <a:buAutoNum type="arabicPeriod"/>
            </a:pPr>
            <a:r>
              <a:rPr lang="fa-IR" dirty="0" smtClean="0">
                <a:solidFill>
                  <a:schemeClr val="accent6">
                    <a:lumMod val="50000"/>
                  </a:schemeClr>
                </a:solidFill>
              </a:rPr>
              <a:t>شناختي </a:t>
            </a:r>
          </a:p>
          <a:p>
            <a:pPr marL="514350" indent="-514350">
              <a:buFont typeface="+mj-lt"/>
              <a:buAutoNum type="arabicPeriod"/>
            </a:pPr>
            <a:r>
              <a:rPr lang="fa-IR" dirty="0" smtClean="0">
                <a:solidFill>
                  <a:schemeClr val="accent6">
                    <a:lumMod val="50000"/>
                  </a:schemeClr>
                </a:solidFill>
              </a:rPr>
              <a:t>تجربي </a:t>
            </a:r>
          </a:p>
          <a:p>
            <a:pPr marL="514350" indent="-514350">
              <a:buFont typeface="+mj-lt"/>
              <a:buAutoNum type="arabicPeriod"/>
            </a:pPr>
            <a:r>
              <a:rPr lang="fa-IR" dirty="0" smtClean="0">
                <a:solidFill>
                  <a:schemeClr val="accent6">
                    <a:lumMod val="50000"/>
                  </a:schemeClr>
                </a:solidFill>
              </a:rPr>
              <a:t>رفتاري (الگو شكني رفتاري)</a:t>
            </a:r>
          </a:p>
          <a:p>
            <a:pPr marL="514350" indent="-514350">
              <a:buFont typeface="+mj-lt"/>
              <a:buAutoNum type="arabicPeriod"/>
            </a:pPr>
            <a:r>
              <a:rPr lang="fa-IR" dirty="0" smtClean="0">
                <a:solidFill>
                  <a:schemeClr val="accent6">
                    <a:lumMod val="50000"/>
                  </a:schemeClr>
                </a:solidFill>
              </a:rPr>
              <a:t>بين فردي (رابطه درماني )</a:t>
            </a:r>
          </a:p>
          <a:p>
            <a:pPr marL="514350" indent="-514350">
              <a:buNone/>
            </a:pPr>
            <a:r>
              <a:rPr lang="fa-IR" dirty="0" smtClean="0"/>
              <a:t>رادر برمي گيرد كه هدفشان اصلاح طرحواره ها،سبك هاي مقابله اي و ذهنيت هاست .</a:t>
            </a:r>
            <a:endParaRPr lang="fa-I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85860"/>
            <a:ext cx="9144000" cy="5572140"/>
          </a:xfrm>
        </p:spPr>
        <p:txBody>
          <a:bodyPr>
            <a:normAutofit/>
          </a:bodyPr>
          <a:lstStyle/>
          <a:p>
            <a:r>
              <a:rPr lang="fa-IR" sz="2800" dirty="0" smtClean="0"/>
              <a:t>بيماران از طريق راهبردهاي شناختي مي فهمند طرحواره نادرست است و حتي ممكن است بفهمند طرحواره غلط يا به شدت اغراق آميز است </a:t>
            </a:r>
          </a:p>
          <a:p>
            <a:r>
              <a:rPr lang="fa-IR" sz="2800" dirty="0" smtClean="0">
                <a:solidFill>
                  <a:schemeClr val="accent6">
                    <a:lumMod val="50000"/>
                  </a:schemeClr>
                </a:solidFill>
              </a:rPr>
              <a:t>سبك درماني :</a:t>
            </a:r>
          </a:p>
          <a:p>
            <a:pPr>
              <a:buNone/>
            </a:pPr>
            <a:r>
              <a:rPr lang="fa-IR" sz="2800" dirty="0" smtClean="0"/>
              <a:t>سبك درماني كه طرحواره درمانگران بايد به كارببرند </a:t>
            </a:r>
            <a:r>
              <a:rPr lang="fa-IR" sz="2800" dirty="0" smtClean="0">
                <a:solidFill>
                  <a:srgbClr val="FFFF00"/>
                </a:solidFill>
              </a:rPr>
              <a:t>روياروسازي همدلانه </a:t>
            </a:r>
            <a:r>
              <a:rPr lang="fa-IR" sz="2800" dirty="0" smtClean="0"/>
              <a:t>يا واقعيت آزمايي همدلانه است .روياروسازي همدلانه در مرحله شناختي درمان بدين معناست كه درمانگر بادلايلي كه بيماران براي نحوه ايجادباور هاي خود ذكر مي كنند (كه اين دلايل بر اساس تجارب اوليه دوران كودكي شكل گرفته اند)همدلي مي نمايد ،در حالي كه همزمان بيماران را با اين واقعيت روبرومي كند كه باورهايشان درست نيستند .</a:t>
            </a:r>
            <a:endParaRPr lang="fa-IR" sz="28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تكنيك هاي شناختي :</a:t>
            </a:r>
            <a:endParaRPr lang="fa-IR" dirty="0">
              <a:solidFill>
                <a:srgbClr val="C00000"/>
              </a:solidFill>
            </a:endParaRPr>
          </a:p>
        </p:txBody>
      </p:sp>
      <p:sp>
        <p:nvSpPr>
          <p:cNvPr id="3" name="Content Placeholder 2"/>
          <p:cNvSpPr>
            <a:spLocks noGrp="1"/>
          </p:cNvSpPr>
          <p:nvPr>
            <p:ph idx="1"/>
          </p:nvPr>
        </p:nvSpPr>
        <p:spPr/>
        <p:txBody>
          <a:bodyPr/>
          <a:lstStyle/>
          <a:p>
            <a:pPr marL="514350" indent="-514350">
              <a:buFont typeface="+mj-lt"/>
              <a:buAutoNum type="arabicPeriod"/>
            </a:pPr>
            <a:r>
              <a:rPr lang="fa-IR" dirty="0" smtClean="0"/>
              <a:t>آزمون اعتبار طرحواره </a:t>
            </a:r>
          </a:p>
          <a:p>
            <a:pPr marL="514350" indent="-514350">
              <a:buFont typeface="+mj-lt"/>
              <a:buAutoNum type="arabicPeriod"/>
            </a:pPr>
            <a:r>
              <a:rPr lang="fa-IR" dirty="0" smtClean="0"/>
              <a:t>تعريف جديدازشواهد تأييد كننده طرح واره </a:t>
            </a:r>
          </a:p>
          <a:p>
            <a:pPr marL="514350" indent="-514350">
              <a:buFont typeface="+mj-lt"/>
              <a:buAutoNum type="arabicPeriod"/>
            </a:pPr>
            <a:r>
              <a:rPr lang="fa-IR" dirty="0" smtClean="0"/>
              <a:t>ارزيابي مزايا ومعايب سبك هاي مقابله اي بيمار </a:t>
            </a:r>
          </a:p>
          <a:p>
            <a:pPr marL="514350" indent="-514350">
              <a:buFont typeface="+mj-lt"/>
              <a:buAutoNum type="arabicPeriod"/>
            </a:pPr>
            <a:r>
              <a:rPr lang="fa-IR" dirty="0" smtClean="0"/>
              <a:t>برقراري گفتگو بين جنبه سالم و جنبه طرحواره </a:t>
            </a:r>
          </a:p>
          <a:p>
            <a:pPr marL="514350" indent="-514350">
              <a:buFont typeface="+mj-lt"/>
              <a:buAutoNum type="arabicPeriod"/>
            </a:pPr>
            <a:r>
              <a:rPr lang="fa-IR" dirty="0" smtClean="0"/>
              <a:t>تدوين وساخت كارت هاي آموزشي </a:t>
            </a:r>
          </a:p>
          <a:p>
            <a:pPr marL="514350" indent="-514350">
              <a:buFont typeface="+mj-lt"/>
              <a:buAutoNum type="arabicPeriod"/>
            </a:pPr>
            <a:r>
              <a:rPr lang="fa-IR" dirty="0" smtClean="0"/>
              <a:t>تكميل فرم ثبت طرحواره </a:t>
            </a:r>
            <a:endParaRPr lang="fa-I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آزمون اعتبار طرحواره :</a:t>
            </a:r>
            <a:endParaRPr lang="fa-IR" dirty="0">
              <a:solidFill>
                <a:srgbClr val="C00000"/>
              </a:solidFill>
            </a:endParaRPr>
          </a:p>
        </p:txBody>
      </p:sp>
      <p:sp>
        <p:nvSpPr>
          <p:cNvPr id="3" name="Content Placeholder 2"/>
          <p:cNvSpPr>
            <a:spLocks noGrp="1"/>
          </p:cNvSpPr>
          <p:nvPr>
            <p:ph idx="1"/>
          </p:nvPr>
        </p:nvSpPr>
        <p:spPr>
          <a:xfrm>
            <a:off x="0" y="1428736"/>
            <a:ext cx="9144000" cy="5429264"/>
          </a:xfrm>
        </p:spPr>
        <p:txBody>
          <a:bodyPr/>
          <a:lstStyle/>
          <a:p>
            <a:r>
              <a:rPr lang="fa-IR" dirty="0" smtClean="0"/>
              <a:t>درمانگر وبيمار شواهد زندگي گذشته و فعلي بيمار كه از طرحواره حمايت مي كنند را جمع آوري كرده وسپس به جمع كردن شواهد رد كننده طرحواره مي پردازند .</a:t>
            </a:r>
          </a:p>
          <a:p>
            <a:r>
              <a:rPr lang="fa-IR" dirty="0" smtClean="0"/>
              <a:t>پس از نوشتن اين فهرست ،بيماران متوجه ميشوند چگونه شواهد رد كننده طرح واره را ناديده مي گرفته اند . درمانگر نشان مي دهد كه دست كم گرفتن شواهد عليه طرحواره ،چگونه وبه چه راحتي مي تواند منجر به تداوم طرحواره شود .</a:t>
            </a:r>
            <a:endParaRPr lang="fa-I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solidFill>
                  <a:srgbClr val="C00000"/>
                </a:solidFill>
              </a:rPr>
              <a:t>تعريف جديد از شواهد تأييد كننده  طرح واره :</a:t>
            </a:r>
            <a:endParaRPr lang="fa-IR" dirty="0">
              <a:solidFill>
                <a:srgbClr val="C00000"/>
              </a:solidFill>
            </a:endParaRPr>
          </a:p>
        </p:txBody>
      </p:sp>
      <p:sp>
        <p:nvSpPr>
          <p:cNvPr id="3" name="Content Placeholder 2"/>
          <p:cNvSpPr>
            <a:spLocks noGrp="1"/>
          </p:cNvSpPr>
          <p:nvPr>
            <p:ph idx="1"/>
          </p:nvPr>
        </p:nvSpPr>
        <p:spPr>
          <a:xfrm>
            <a:off x="0" y="1500174"/>
            <a:ext cx="9144000" cy="5357826"/>
          </a:xfrm>
        </p:spPr>
        <p:txBody>
          <a:bodyPr>
            <a:normAutofit/>
          </a:bodyPr>
          <a:lstStyle/>
          <a:p>
            <a:r>
              <a:rPr lang="fa-IR" sz="2800" dirty="0" smtClean="0"/>
              <a:t>گام بعدي تهيه فهرستي از شواهد تأييد كننده طرح واره و نگاه كردن از زاويه هاي ديگري به اين شواهد است .درمانگر ،وقايعي راكه بيمار تأييد كننده طرحواره به شمار مي آورد مد نظر قرار مي دهد ولي در سير درمان به بيمار كمك مي كند تا آنها را به علل ديگري اسناد بدهد .</a:t>
            </a:r>
          </a:p>
          <a:p>
            <a:r>
              <a:rPr lang="fa-IR" sz="2800" dirty="0" smtClean="0"/>
              <a:t>اگر شواهد مختص دوران كودكي هستند ،درمانگر آنها را در چارچوب مشكلات والدين يا سيستم خانوادگي تعريف مي كند .اگر شواهد به بعد از دوران كودكي بيمار ،اختصاص دارند ،درمانگر آنها رابه فرايند تداوم طرح واره كه منجر به پيش گويي خود-كامبخش مي شود اسناد مي دهد . چنين كاري باعث مي شود بيمار نگرش جديدي به مسأ له پيدا كند .</a:t>
            </a:r>
            <a:endParaRPr lang="fa-IR" sz="28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42918"/>
          </a:xfrm>
        </p:spPr>
        <p:txBody>
          <a:bodyPr>
            <a:normAutofit/>
          </a:bodyPr>
          <a:lstStyle/>
          <a:p>
            <a:r>
              <a:rPr lang="fa-IR" sz="3200" dirty="0" smtClean="0">
                <a:solidFill>
                  <a:srgbClr val="C00000"/>
                </a:solidFill>
              </a:rPr>
              <a:t>ارزيابي مزايا ومعايب پاسخ هاي مقابله اي بيمار :</a:t>
            </a:r>
            <a:endParaRPr lang="fa-IR" sz="3200" dirty="0">
              <a:solidFill>
                <a:srgbClr val="C00000"/>
              </a:solidFill>
            </a:endParaRPr>
          </a:p>
        </p:txBody>
      </p:sp>
      <p:sp>
        <p:nvSpPr>
          <p:cNvPr id="3" name="Content Placeholder 2"/>
          <p:cNvSpPr>
            <a:spLocks noGrp="1"/>
          </p:cNvSpPr>
          <p:nvPr>
            <p:ph idx="1"/>
          </p:nvPr>
        </p:nvSpPr>
        <p:spPr>
          <a:xfrm>
            <a:off x="0" y="1285860"/>
            <a:ext cx="9144000" cy="5286412"/>
          </a:xfrm>
        </p:spPr>
        <p:txBody>
          <a:bodyPr>
            <a:normAutofit/>
          </a:bodyPr>
          <a:lstStyle/>
          <a:p>
            <a:r>
              <a:rPr lang="fa-IR" sz="2800" dirty="0" smtClean="0"/>
              <a:t>درمانگر وبيمار ،طرحواره ها و پاسخ هاي مقابله اي بيمار را بررسي كرده و مزايا و معايب آن را مي نويسند .</a:t>
            </a:r>
          </a:p>
          <a:p>
            <a:r>
              <a:rPr lang="fa-IR" sz="2800" dirty="0" smtClean="0"/>
              <a:t>هدف اين است كه بيماران ماهيت خود- آسيب رسان سبك هاي مقابلهاي شان را بشناسند و به وجود آنها پي ببرند </a:t>
            </a:r>
          </a:p>
          <a:p>
            <a:r>
              <a:rPr lang="fa-IR" sz="2800" dirty="0" smtClean="0"/>
              <a:t>درمانگر همچنين اين نكته را خاطر نشان مي سازد كه سبك هاي مقابله اي بيماران در دوران كودكي ،سازگار بوده اند ،اما در بزرگسالي و خارج ازبافت خانواده اصلي ،حالت ناسازگار پيدا كرده اند .</a:t>
            </a:r>
            <a:endParaRPr lang="fa-IR" sz="28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solidFill>
                  <a:srgbClr val="C00000"/>
                </a:solidFill>
              </a:rPr>
              <a:t>برقراري گفتگو بين جنبه طرحواره و جنبه سالم :</a:t>
            </a:r>
            <a:endParaRPr lang="fa-IR" sz="3200" dirty="0">
              <a:solidFill>
                <a:srgbClr val="C00000"/>
              </a:solidFill>
            </a:endParaRPr>
          </a:p>
        </p:txBody>
      </p:sp>
      <p:sp>
        <p:nvSpPr>
          <p:cNvPr id="3" name="Content Placeholder 2"/>
          <p:cNvSpPr>
            <a:spLocks noGrp="1"/>
          </p:cNvSpPr>
          <p:nvPr>
            <p:ph idx="1"/>
          </p:nvPr>
        </p:nvSpPr>
        <p:spPr>
          <a:xfrm>
            <a:off x="0" y="1285860"/>
            <a:ext cx="9144000" cy="5572140"/>
          </a:xfrm>
        </p:spPr>
        <p:txBody>
          <a:bodyPr>
            <a:normAutofit/>
          </a:bodyPr>
          <a:lstStyle/>
          <a:p>
            <a:r>
              <a:rPr lang="fa-IR" sz="2800" dirty="0" smtClean="0"/>
              <a:t>درمانگر با استفاده از تكنيك صندلي خالي كه در گشتالت درماني استفاده مي شود به بيماران آموزش مي دهد نقش هر دو جنبه را ايفا كنند :درروي يك صندلي نقش جنبه طرحواره ودر روي صندلي ديگر نقش جنبه سالم .</a:t>
            </a:r>
          </a:p>
          <a:p>
            <a:r>
              <a:rPr lang="fa-IR" sz="2800" dirty="0" smtClean="0"/>
              <a:t>از آنجايي كه بيماران در بيان جنبه سالم تجربه اندكي دارند ،درمانگر ابتدا نقش جنبه سالم و بيمار نقش جنبه طرحواره را بازي مي كند .</a:t>
            </a:r>
          </a:p>
          <a:p>
            <a:r>
              <a:rPr lang="fa-IR" sz="2800" dirty="0" smtClean="0"/>
              <a:t>درمانگراز بيماران مي خواهد اين گفتگو را تاجايي ادامه دهند كه بتوانند نقش جنبه سالم را با اطمينان واعتماد بازي كنند </a:t>
            </a:r>
            <a:endParaRPr lang="fa-IR" sz="28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كارت هاي آموزشي :</a:t>
            </a:r>
            <a:endParaRPr lang="fa-IR" dirty="0">
              <a:solidFill>
                <a:srgbClr val="C00000"/>
              </a:solidFill>
            </a:endParaRPr>
          </a:p>
        </p:txBody>
      </p:sp>
      <p:sp>
        <p:nvSpPr>
          <p:cNvPr id="3" name="Content Placeholder 2"/>
          <p:cNvSpPr>
            <a:spLocks noGrp="1"/>
          </p:cNvSpPr>
          <p:nvPr>
            <p:ph idx="1"/>
          </p:nvPr>
        </p:nvSpPr>
        <p:spPr>
          <a:xfrm>
            <a:off x="0" y="1500174"/>
            <a:ext cx="9144000" cy="5357826"/>
          </a:xfrm>
        </p:spPr>
        <p:txBody>
          <a:bodyPr>
            <a:normAutofit/>
          </a:bodyPr>
          <a:lstStyle/>
          <a:p>
            <a:r>
              <a:rPr lang="fa-IR" sz="2800" dirty="0" smtClean="0"/>
              <a:t>پس از تكميل فرآيند بازسازي طرحواره ،درمانگر وبيمار ،كارت آموزشي  طرح واره را مي نويسند.</a:t>
            </a:r>
          </a:p>
          <a:p>
            <a:r>
              <a:rPr lang="fa-IR" sz="2800" dirty="0" smtClean="0"/>
              <a:t>كارت آموزشي طرحواره خلاصه اي از پاسخ هاي سالم به موقعيت هاي فعال ساز طرحواره است </a:t>
            </a:r>
          </a:p>
          <a:p>
            <a:r>
              <a:rPr lang="fa-IR" sz="2800" dirty="0" smtClean="0"/>
              <a:t>درمانگر دراين مرحله از درمان نقش فعالي بازي مي كند زيرا جنبه سالم بيمار آنقدر قوي نيست كه پاسخ متقاعد كننده اي به طرحواره بدهد .</a:t>
            </a:r>
          </a:p>
          <a:p>
            <a:r>
              <a:rPr lang="fa-IR" sz="2800" dirty="0" smtClean="0"/>
              <a:t>معمولا درمانگر دستور نوشتن كارت آموزشي را مي دهد و بيمار آنها را روي كارت مي نويسد .</a:t>
            </a:r>
            <a:endParaRPr lang="fa-IR" sz="28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642942"/>
          </a:xfrm>
        </p:spPr>
        <p:txBody>
          <a:bodyPr>
            <a:normAutofit fontScale="90000"/>
          </a:bodyPr>
          <a:lstStyle/>
          <a:p>
            <a:r>
              <a:rPr lang="fa-IR" dirty="0" smtClean="0">
                <a:solidFill>
                  <a:srgbClr val="C00000"/>
                </a:solidFill>
              </a:rPr>
              <a:t>فرم ثبت طرح واره </a:t>
            </a:r>
            <a:endParaRPr lang="fa-IR" dirty="0">
              <a:solidFill>
                <a:srgbClr val="C00000"/>
              </a:solidFill>
            </a:endParaRPr>
          </a:p>
        </p:txBody>
      </p:sp>
      <p:sp>
        <p:nvSpPr>
          <p:cNvPr id="3" name="Content Placeholder 2"/>
          <p:cNvSpPr>
            <a:spLocks noGrp="1"/>
          </p:cNvSpPr>
          <p:nvPr>
            <p:ph idx="1"/>
          </p:nvPr>
        </p:nvSpPr>
        <p:spPr>
          <a:xfrm>
            <a:off x="0" y="1071546"/>
            <a:ext cx="9144000" cy="5786454"/>
          </a:xfrm>
        </p:spPr>
        <p:txBody>
          <a:bodyPr>
            <a:normAutofit/>
          </a:bodyPr>
          <a:lstStyle/>
          <a:p>
            <a:r>
              <a:rPr lang="fa-IR" sz="2800" dirty="0" smtClean="0"/>
              <a:t>فرم ثبت طرحواره در مقايسه با كارت آموزشي ،تكنيكي پيشرفته تر است . با استفاده از كارت آموزشي درمانگر وبيمار قبل از قبل از روبروشدن بيماربا موقعيت خاص برانگيزاننده طرح واره ،پاسخ سالمي را طرح ريزي مي كنند و بيمار به هنگام نياز ،قبل يا درحين واقعه آن را مطالعه مي كند اما با استفاده از فرم ثبت طرحواره ،بيماران درسيرزندگي روزمره كه طرح واره هايشان برانگيخته مي شود ،خودشان پاسخ سالمي را طرح ريزي مي كنند .</a:t>
            </a:r>
          </a:p>
          <a:p>
            <a:r>
              <a:rPr lang="fa-IR" sz="2800" dirty="0" smtClean="0"/>
              <a:t>درمانگر به بيمار توصيه مي كند كپي هايي ازفرم ثبت طرحواره داشته باشد وهرجا كه لازم شد  براي رسيدن به يك راه حل درست آن را تكميل كند </a:t>
            </a:r>
          </a:p>
          <a:p>
            <a:r>
              <a:rPr lang="fa-IR" sz="2800" dirty="0" smtClean="0"/>
              <a:t>در فرم ثبت طرح واره از بيمار خواسته مي شود اين موارد را بنويسد : وقايع برانگيزاننده </a:t>
            </a:r>
            <a:r>
              <a:rPr lang="fa-IR" sz="2800" dirty="0" smtClean="0">
                <a:solidFill>
                  <a:srgbClr val="7030A0"/>
                </a:solidFill>
              </a:rPr>
              <a:t>،</a:t>
            </a:r>
            <a:r>
              <a:rPr lang="fa-IR" sz="2800" dirty="0" smtClean="0"/>
              <a:t>هيجان ها </a:t>
            </a:r>
            <a:r>
              <a:rPr lang="fa-IR" sz="2800" dirty="0" smtClean="0">
                <a:solidFill>
                  <a:srgbClr val="7030A0"/>
                </a:solidFill>
              </a:rPr>
              <a:t>،</a:t>
            </a:r>
            <a:r>
              <a:rPr lang="fa-IR" sz="2800" dirty="0" smtClean="0"/>
              <a:t>افكار </a:t>
            </a:r>
            <a:r>
              <a:rPr lang="fa-IR" sz="2800" dirty="0" smtClean="0">
                <a:solidFill>
                  <a:srgbClr val="7030A0"/>
                </a:solidFill>
              </a:rPr>
              <a:t>،</a:t>
            </a:r>
            <a:r>
              <a:rPr lang="fa-IR" sz="2800" dirty="0" smtClean="0"/>
              <a:t>رفتارها</a:t>
            </a:r>
            <a:r>
              <a:rPr lang="fa-IR" sz="2800" dirty="0" smtClean="0">
                <a:solidFill>
                  <a:srgbClr val="7030A0"/>
                </a:solidFill>
              </a:rPr>
              <a:t>،</a:t>
            </a:r>
            <a:r>
              <a:rPr lang="fa-IR" sz="2800" dirty="0" smtClean="0"/>
              <a:t>طرح واره ها</a:t>
            </a:r>
            <a:r>
              <a:rPr lang="fa-IR" sz="2800" dirty="0" smtClean="0">
                <a:solidFill>
                  <a:srgbClr val="7030A0"/>
                </a:solidFill>
              </a:rPr>
              <a:t>،</a:t>
            </a:r>
            <a:r>
              <a:rPr lang="fa-IR" sz="2800" dirty="0" smtClean="0"/>
              <a:t>ديدگاه سالم ،دل مشغولي هاي واقه بينانه </a:t>
            </a:r>
            <a:r>
              <a:rPr lang="fa-IR" sz="2800" dirty="0" smtClean="0">
                <a:solidFill>
                  <a:srgbClr val="7030A0"/>
                </a:solidFill>
              </a:rPr>
              <a:t>،</a:t>
            </a:r>
            <a:r>
              <a:rPr lang="fa-IR" sz="2800" dirty="0" smtClean="0"/>
              <a:t>واكنش هاي شديد </a:t>
            </a:r>
            <a:r>
              <a:rPr lang="fa-IR" sz="2800" dirty="0" smtClean="0">
                <a:solidFill>
                  <a:srgbClr val="7030A0"/>
                </a:solidFill>
              </a:rPr>
              <a:t>،</a:t>
            </a:r>
            <a:r>
              <a:rPr lang="fa-IR" sz="2800" dirty="0" smtClean="0"/>
              <a:t>و رفتار هاي سالم . </a:t>
            </a:r>
            <a:endParaRPr lang="fa-IR" sz="28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r>
              <a:rPr lang="fa-IR" dirty="0" smtClean="0">
                <a:solidFill>
                  <a:srgbClr val="C00000"/>
                </a:solidFill>
              </a:rPr>
              <a:t>تكنيك هاي تجربي : </a:t>
            </a:r>
            <a:endParaRPr lang="fa-IR" dirty="0">
              <a:solidFill>
                <a:srgbClr val="C00000"/>
              </a:solidFill>
            </a:endParaRPr>
          </a:p>
        </p:txBody>
      </p:sp>
      <p:sp>
        <p:nvSpPr>
          <p:cNvPr id="3" name="Content Placeholder 2"/>
          <p:cNvSpPr>
            <a:spLocks noGrp="1"/>
          </p:cNvSpPr>
          <p:nvPr>
            <p:ph idx="1"/>
          </p:nvPr>
        </p:nvSpPr>
        <p:spPr>
          <a:xfrm>
            <a:off x="0" y="1142984"/>
            <a:ext cx="9144000" cy="5715016"/>
          </a:xfrm>
        </p:spPr>
        <p:txBody>
          <a:bodyPr>
            <a:normAutofit/>
          </a:bodyPr>
          <a:lstStyle/>
          <a:p>
            <a:r>
              <a:rPr lang="fa-IR" sz="2800" dirty="0" smtClean="0"/>
              <a:t>تكنيك هاي تجربي دو هدف عمده دارند :</a:t>
            </a:r>
          </a:p>
          <a:p>
            <a:r>
              <a:rPr lang="fa-IR" sz="2800" dirty="0" smtClean="0"/>
              <a:t>الف)برانگيختن هيجان هاي مرتبط با طرح واره هاي </a:t>
            </a:r>
          </a:p>
          <a:p>
            <a:r>
              <a:rPr lang="fa-IR" sz="2800" dirty="0" smtClean="0"/>
              <a:t>ب)بازوالديني بيمار به منظور بهبود هيجان ها وارضا نسبي نيازهاي برآورده نشده دوران كودكي </a:t>
            </a:r>
          </a:p>
          <a:p>
            <a:r>
              <a:rPr lang="fa-IR" sz="2800" dirty="0" smtClean="0"/>
              <a:t>تصوير سازي ذهني به منظور سنجش،به درمانگر وبيمار كمك ميكند طرحواره هاي اصلي و ريشه هاي تحولي را بشناسند و آنها را به مشكلات فعلي زندگي بيمار ربط دهندوهمچنين به بيمار كمك مي كند تاازشناخت عقلاني طرحواره ها به سمت تجربه كردن هيجاني طرحواره ها حركت كند. </a:t>
            </a:r>
            <a:endParaRPr lang="fa-IR" sz="2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28670"/>
          </a:xfrm>
        </p:spPr>
        <p:txBody>
          <a:bodyPr>
            <a:normAutofit fontScale="90000"/>
          </a:bodyPr>
          <a:lstStyle/>
          <a:p>
            <a:r>
              <a:rPr lang="fa-IR" sz="3200" dirty="0" smtClean="0"/>
              <a:t>استفاده از تكنيك هاي تجربي به منظور تغيير به ترتيب زير انجام مي گيرد</a:t>
            </a:r>
            <a:endParaRPr lang="fa-IR" sz="3200" dirty="0"/>
          </a:p>
        </p:txBody>
      </p:sp>
      <p:sp>
        <p:nvSpPr>
          <p:cNvPr id="3" name="Content Placeholder 2"/>
          <p:cNvSpPr>
            <a:spLocks noGrp="1"/>
          </p:cNvSpPr>
          <p:nvPr>
            <p:ph idx="1"/>
          </p:nvPr>
        </p:nvSpPr>
        <p:spPr>
          <a:xfrm>
            <a:off x="0" y="1142984"/>
            <a:ext cx="9001156" cy="4983179"/>
          </a:xfrm>
        </p:spPr>
        <p:txBody>
          <a:bodyPr/>
          <a:lstStyle/>
          <a:p>
            <a:pPr marL="514350" indent="-514350">
              <a:buFont typeface="+mj-lt"/>
              <a:buAutoNum type="arabicPeriod"/>
            </a:pPr>
            <a:r>
              <a:rPr lang="fa-IR" dirty="0" smtClean="0">
                <a:solidFill>
                  <a:srgbClr val="C00000"/>
                </a:solidFill>
              </a:rPr>
              <a:t>ارائه منطق استفاده ازچنين تكنيك هايي</a:t>
            </a:r>
          </a:p>
          <a:p>
            <a:pPr marL="514350" indent="-514350">
              <a:buFont typeface="+mj-lt"/>
              <a:buAutoNum type="arabicPeriod"/>
            </a:pPr>
            <a:r>
              <a:rPr lang="fa-IR" dirty="0" smtClean="0">
                <a:solidFill>
                  <a:srgbClr val="C00000"/>
                </a:solidFill>
              </a:rPr>
              <a:t>انجام گفتگوهاي خيالي</a:t>
            </a:r>
          </a:p>
          <a:p>
            <a:pPr marL="514350" indent="-514350">
              <a:buFont typeface="+mj-lt"/>
              <a:buAutoNum type="arabicPeriod"/>
            </a:pPr>
            <a:r>
              <a:rPr lang="fa-IR" dirty="0" smtClean="0">
                <a:solidFill>
                  <a:srgbClr val="C00000"/>
                </a:solidFill>
              </a:rPr>
              <a:t>بازوالديني درحين كاربا تصاوير ذهني</a:t>
            </a:r>
          </a:p>
          <a:p>
            <a:pPr marL="514350" indent="-514350">
              <a:buFont typeface="+mj-lt"/>
              <a:buAutoNum type="arabicPeriod"/>
            </a:pPr>
            <a:r>
              <a:rPr lang="fa-IR" dirty="0" smtClean="0">
                <a:solidFill>
                  <a:srgbClr val="C00000"/>
                </a:solidFill>
              </a:rPr>
              <a:t>تصويرسازي ذهني وقايع آسيب زا </a:t>
            </a:r>
          </a:p>
          <a:p>
            <a:pPr marL="514350" indent="-514350">
              <a:buFont typeface="+mj-lt"/>
              <a:buAutoNum type="arabicPeriod"/>
            </a:pPr>
            <a:r>
              <a:rPr lang="fa-IR" dirty="0" smtClean="0">
                <a:solidFill>
                  <a:srgbClr val="C00000"/>
                </a:solidFill>
              </a:rPr>
              <a:t>نوشتن نامه به عنوان تكليف خانگي </a:t>
            </a:r>
          </a:p>
          <a:p>
            <a:pPr marL="514350" indent="-514350">
              <a:buFont typeface="+mj-lt"/>
              <a:buAutoNum type="arabicPeriod"/>
            </a:pPr>
            <a:r>
              <a:rPr lang="fa-IR" dirty="0" smtClean="0">
                <a:solidFill>
                  <a:srgbClr val="C00000"/>
                </a:solidFill>
              </a:rPr>
              <a:t>تصوير سازي ذهني به منظور الگو شكني </a:t>
            </a:r>
            <a:endParaRPr lang="fa-IR" dirty="0">
              <a:solidFill>
                <a:srgbClr val="C00000"/>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14290"/>
            <a:ext cx="9144000" cy="6643710"/>
          </a:xfrm>
        </p:spPr>
        <p:txBody>
          <a:bodyPr>
            <a:normAutofit lnSpcReduction="10000"/>
          </a:bodyPr>
          <a:lstStyle/>
          <a:p>
            <a:r>
              <a:rPr lang="fa-IR" sz="2800" dirty="0" smtClean="0">
                <a:solidFill>
                  <a:srgbClr val="C00000"/>
                </a:solidFill>
              </a:rPr>
              <a:t>منطق استفاده از تكنيك هاي تجربي </a:t>
            </a:r>
            <a:r>
              <a:rPr lang="fa-IR" sz="2800" dirty="0" smtClean="0"/>
              <a:t>،جنگيدن با طرحواره ها در سطح عاطفي است </a:t>
            </a:r>
          </a:p>
          <a:p>
            <a:r>
              <a:rPr lang="fa-IR" sz="2800" dirty="0" smtClean="0"/>
              <a:t>بعد از مرحله شناختي بيماران مي گويند :ازنظر منطقي مي دانم طرحواره نادرست است ولي هنوز هم احساسم تغييري نكرده است</a:t>
            </a:r>
          </a:p>
          <a:p>
            <a:r>
              <a:rPr lang="fa-IR" sz="2800" dirty="0" smtClean="0"/>
              <a:t>شروع استفاده از تكنيك هاي تجربي به بيمار كمك مي كند  تا با طرحواره هاي خود در سطح هيجاني مبارزه كند . </a:t>
            </a:r>
          </a:p>
          <a:p>
            <a:r>
              <a:rPr lang="fa-IR" sz="2800" dirty="0" smtClean="0">
                <a:solidFill>
                  <a:srgbClr val="C00000"/>
                </a:solidFill>
              </a:rPr>
              <a:t>گفتگوي خيالي </a:t>
            </a:r>
            <a:r>
              <a:rPr lang="fa-IR" sz="2800" dirty="0" smtClean="0"/>
              <a:t>:به بيمار آموزش مي دهيم در تصوير ذهني،هم باافرادي كه دردوران كودكي با عث ايجاد طرحواره وهم با با كساني كه درزندگي فعلي منجر به تقويت طرحواره ها شده اند گفتگو كند .</a:t>
            </a:r>
          </a:p>
          <a:p>
            <a:r>
              <a:rPr lang="fa-IR" sz="2800" dirty="0" smtClean="0"/>
              <a:t>والدين نقش هاي اولي هستند كه در گفتكوي خيالي از آنها استفاده مي كنيم به بيماران كمك مي كنيم تا نيازهاي ارضا نشده خود را بشناسند و خشم خود را درتصوير ذهني نسبت به والدين ابراز كنند </a:t>
            </a:r>
          </a:p>
          <a:p>
            <a:r>
              <a:rPr lang="fa-IR" sz="2800" dirty="0" smtClean="0"/>
              <a:t>ابراز خشم نسبت به والدين در جلسه درمان ،شاخص ترين مسأله در تكنيك هاي تجربي است </a:t>
            </a:r>
          </a:p>
          <a:p>
            <a:r>
              <a:rPr lang="fa-IR" sz="2800" dirty="0" smtClean="0"/>
              <a:t>خشم پايگاه هيجاني قدرتمندي براي جنگيدن عليه طرحواره ها است .</a:t>
            </a:r>
          </a:p>
          <a:p>
            <a:endParaRPr lang="fa-IR" sz="2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كار با تصاوير ذهني به منظور باز والديني </a:t>
            </a:r>
            <a:endParaRPr lang="fa-IR" dirty="0">
              <a:solidFill>
                <a:srgbClr val="C00000"/>
              </a:solidFill>
            </a:endParaRPr>
          </a:p>
        </p:txBody>
      </p:sp>
      <p:sp>
        <p:nvSpPr>
          <p:cNvPr id="3" name="Content Placeholder 2"/>
          <p:cNvSpPr>
            <a:spLocks noGrp="1"/>
          </p:cNvSpPr>
          <p:nvPr>
            <p:ph idx="1"/>
          </p:nvPr>
        </p:nvSpPr>
        <p:spPr>
          <a:xfrm>
            <a:off x="0" y="1357298"/>
            <a:ext cx="9144000" cy="5500702"/>
          </a:xfrm>
        </p:spPr>
        <p:txBody>
          <a:bodyPr>
            <a:normAutofit fontScale="92500" lnSpcReduction="10000"/>
          </a:bodyPr>
          <a:lstStyle/>
          <a:p>
            <a:pPr marL="514350" indent="-514350">
              <a:buFont typeface="+mj-lt"/>
              <a:buAutoNum type="arabicPeriod"/>
            </a:pPr>
            <a:r>
              <a:rPr lang="fa-IR" sz="2800" dirty="0" smtClean="0"/>
              <a:t>اجازه خواستن درمانگر براي وارد شدن به تصوير ذهني و صحبت مستقيم با كودك آسيب پذير </a:t>
            </a:r>
          </a:p>
          <a:p>
            <a:pPr marL="514350" indent="-514350">
              <a:buFont typeface="+mj-lt"/>
              <a:buAutoNum type="arabicPeriod"/>
            </a:pPr>
            <a:r>
              <a:rPr lang="fa-IR" sz="2800" dirty="0" smtClean="0"/>
              <a:t>باز والديني كودك آسيب پذير توسط درمانگر </a:t>
            </a:r>
          </a:p>
          <a:p>
            <a:pPr marL="514350" indent="-514350">
              <a:buFont typeface="+mj-lt"/>
              <a:buAutoNum type="arabicPeriod"/>
            </a:pPr>
            <a:r>
              <a:rPr lang="fa-IR" sz="2800" dirty="0" smtClean="0"/>
              <a:t>مدل سازي نقش بزرگسال سالم توسط درمانگر و باز والديني كودك آسيب پذير .</a:t>
            </a:r>
          </a:p>
          <a:p>
            <a:pPr marL="514350" indent="-514350"/>
            <a:r>
              <a:rPr lang="fa-IR" sz="2800" dirty="0" smtClean="0"/>
              <a:t>هدف اين است كه ذهنيت بزرگسال سالم بيمار درتصوير ذهني ،نيازهاي هيجاني كودك آسيب پذير را ارضا كند .</a:t>
            </a:r>
          </a:p>
          <a:p>
            <a:pPr marL="514350" indent="-514350"/>
            <a:r>
              <a:rPr lang="fa-IR" sz="2800" dirty="0" smtClean="0">
                <a:solidFill>
                  <a:srgbClr val="C00000"/>
                </a:solidFill>
              </a:rPr>
              <a:t>خاطرات آسيب زا :</a:t>
            </a:r>
            <a:r>
              <a:rPr lang="fa-IR" sz="2800" dirty="0" smtClean="0"/>
              <a:t>بيماران به راحتي نمي توانند تصوير سازي خاطرات آسيب زا را تحمل كنند زيرا عواطف شديد تري به دنبال دارد وآسب رواني ناشي از آن بيشتر است </a:t>
            </a:r>
          </a:p>
          <a:p>
            <a:pPr marL="514350" indent="-514350"/>
            <a:r>
              <a:rPr lang="fa-IR" sz="2800" dirty="0" smtClean="0"/>
              <a:t>در اين مورد دو هدف عمده را دنبال مي كنيم :اول،كمك به بيمار براي بيرون ريختن عواطف بلوكه شده  يا سوگ مهلك  مرتبط با حادثه آسيب زا .دوم،با وارد كردن بزرگسال سالم در تصوير ذهني بيمار زمينه حمايت وكسب آرامش او فراهم شود </a:t>
            </a:r>
            <a:endParaRPr lang="fa-IR" sz="2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126163"/>
          </a:xfrm>
        </p:spPr>
        <p:txBody>
          <a:bodyPr>
            <a:normAutofit lnSpcReduction="10000"/>
          </a:bodyPr>
          <a:lstStyle/>
          <a:p>
            <a:r>
              <a:rPr lang="fa-IR" sz="2800" dirty="0" smtClean="0"/>
              <a:t>منطق نوشتن </a:t>
            </a:r>
            <a:r>
              <a:rPr lang="fa-IR" sz="2800" dirty="0" smtClean="0">
                <a:solidFill>
                  <a:srgbClr val="C00000"/>
                </a:solidFill>
              </a:rPr>
              <a:t>نامه به والدين </a:t>
            </a:r>
            <a:r>
              <a:rPr lang="fa-IR" sz="2800" dirty="0" smtClean="0"/>
              <a:t>،اين است كه بيماران آنچه را درمورد والدين خود در نتيجه استفاده ازتكنيك هاي شناختي وتجربي يادگرفته اند جمع بندي كنند .بيماران مي توانند از نامه ها به عنوان فرصتي براي شناخت احساسات خود و بيان حقوقشان استفاده كنند </a:t>
            </a:r>
          </a:p>
          <a:p>
            <a:r>
              <a:rPr lang="fa-IR" sz="2800" dirty="0" smtClean="0"/>
              <a:t>در اكثر موارد به بيماران تأكيد مي كنيم نامه ها را براي والدين خود نفرستند </a:t>
            </a:r>
          </a:p>
          <a:p>
            <a:r>
              <a:rPr lang="fa-IR" sz="2800" dirty="0" smtClean="0"/>
              <a:t>در </a:t>
            </a:r>
            <a:r>
              <a:rPr lang="fa-IR" sz="2800" dirty="0" smtClean="0">
                <a:solidFill>
                  <a:srgbClr val="C00000"/>
                </a:solidFill>
              </a:rPr>
              <a:t>تصوير سازي ذهني به منظور الگو شكني </a:t>
            </a:r>
            <a:r>
              <a:rPr lang="fa-IR" sz="2800" dirty="0" smtClean="0"/>
              <a:t>به بيماران كمك مي كنيم تا دست از سبك هاي مقابله اي اجتناب و جبران افراطي خود بردارند وراههاي جديدي براي برقراري ارتباط پيدا كنند .</a:t>
            </a:r>
          </a:p>
          <a:p>
            <a:r>
              <a:rPr lang="fa-IR" sz="2800" dirty="0" smtClean="0"/>
              <a:t>راههاي غلبه بر اجراي موانع اجراي تكنيك هاي رفتاري بويژه اجتناب طرحواره:آموزش بيمار درباره منطق كار</a:t>
            </a:r>
            <a:r>
              <a:rPr lang="fa-IR" sz="2800" dirty="0" smtClean="0">
                <a:solidFill>
                  <a:schemeClr val="accent6">
                    <a:lumMod val="50000"/>
                  </a:schemeClr>
                </a:solidFill>
              </a:rPr>
              <a:t>،</a:t>
            </a:r>
            <a:r>
              <a:rPr lang="fa-IR" sz="2800" dirty="0" smtClean="0"/>
              <a:t> اجازه گرفتن از بيماربراي چند دقيقه صبر كردن به منظور ايجاد تصوير ذهني </a:t>
            </a:r>
            <a:r>
              <a:rPr lang="fa-IR" sz="2800" dirty="0" smtClean="0">
                <a:solidFill>
                  <a:schemeClr val="accent6">
                    <a:lumMod val="50000"/>
                  </a:schemeClr>
                </a:solidFill>
              </a:rPr>
              <a:t>،</a:t>
            </a:r>
            <a:r>
              <a:rPr lang="fa-IR" sz="2800" dirty="0" smtClean="0"/>
              <a:t>استفاده ازتصوير سازي آرام بخش و افزايش تدريجي شدت عواطف در تصوير سازي ذهني </a:t>
            </a:r>
            <a:r>
              <a:rPr lang="fa-IR" sz="2800" dirty="0" smtClean="0">
                <a:solidFill>
                  <a:schemeClr val="accent6">
                    <a:lumMod val="50000"/>
                  </a:schemeClr>
                </a:solidFill>
              </a:rPr>
              <a:t>،</a:t>
            </a:r>
            <a:r>
              <a:rPr lang="fa-IR" sz="2800" dirty="0" smtClean="0"/>
              <a:t>دارو درماني ،كار با بدن و برقراري گفتگو با ذهنيت محافظ بي تفاوت . </a:t>
            </a:r>
            <a:endParaRPr lang="fa-IR" sz="2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785818"/>
          </a:xfrm>
        </p:spPr>
        <p:txBody>
          <a:bodyPr/>
          <a:lstStyle/>
          <a:p>
            <a:r>
              <a:rPr lang="fa-IR" dirty="0" smtClean="0"/>
              <a:t>الگو شكني رفتاري </a:t>
            </a:r>
            <a:endParaRPr lang="fa-IR" dirty="0"/>
          </a:p>
        </p:txBody>
      </p:sp>
      <p:sp>
        <p:nvSpPr>
          <p:cNvPr id="3" name="Content Placeholder 2"/>
          <p:cNvSpPr>
            <a:spLocks noGrp="1"/>
          </p:cNvSpPr>
          <p:nvPr>
            <p:ph idx="1"/>
          </p:nvPr>
        </p:nvSpPr>
        <p:spPr>
          <a:xfrm>
            <a:off x="214282" y="1643050"/>
            <a:ext cx="8715436" cy="5000660"/>
          </a:xfrm>
        </p:spPr>
        <p:txBody>
          <a:bodyPr>
            <a:normAutofit/>
          </a:bodyPr>
          <a:lstStyle/>
          <a:p>
            <a:r>
              <a:rPr lang="fa-IR" sz="2800" dirty="0" smtClean="0"/>
              <a:t>اين مرحله طولاني ترين و در برخي موارد حساس ترين بخش طرحواره درماني است بدون انجام اين مرحله ،احتمال عود اختلال بالا است .</a:t>
            </a:r>
          </a:p>
          <a:p>
            <a:r>
              <a:rPr lang="fa-IR" sz="2800" dirty="0" smtClean="0"/>
              <a:t>درمانگر هر جا كه لازم باشد از تكنيك هاي كلاسيك رفتار درماني مانند آرامش آموزي ،جرأت آموزي ،كنترل خشم ،كنترل خشم ،و... استفاده كند </a:t>
            </a:r>
          </a:p>
          <a:p>
            <a:r>
              <a:rPr lang="fa-IR" sz="2800" dirty="0" smtClean="0"/>
              <a:t>آماج هاي مرحله رفتاري درمان ،سبك هاي مقابله اي هستند .</a:t>
            </a:r>
          </a:p>
          <a:p>
            <a:r>
              <a:rPr lang="fa-IR" sz="2800" dirty="0" smtClean="0"/>
              <a:t>اگر بيمار بتواند طرحواره هاي خود و ريشه هاي تحولي آنها رابشناسد و آنها رااز نظر شناختي وهيجاني شكست دهد ،مي توان نتيجه گرفت كه بيمار براي شروع مرحله الگوشكني رفتاري آماده است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r>
              <a:rPr lang="fa-IR" sz="2800" dirty="0" smtClean="0">
                <a:solidFill>
                  <a:srgbClr val="FF0000"/>
                </a:solidFill>
              </a:rPr>
              <a:t>گام اول </a:t>
            </a:r>
            <a:r>
              <a:rPr lang="fa-IR" sz="2800" dirty="0" smtClean="0"/>
              <a:t>براي درمانگر وبيمار تهيه فهرستي جامع از رفتارهاي خاص به منظور تعيين آماج احتمالي تغيير .</a:t>
            </a:r>
          </a:p>
          <a:p>
            <a:r>
              <a:rPr lang="fa-IR" sz="2800" dirty="0" smtClean="0"/>
              <a:t>براي تهيه اين فهرست ميتوان از منابع اطلاعاتي زيادي استفاده كرد مانند: مفهوم سازي مشكل بيمار كه در مرحله سنجش بدست آمده است </a:t>
            </a:r>
            <a:r>
              <a:rPr lang="fa-IR" sz="2800" dirty="0" smtClean="0">
                <a:solidFill>
                  <a:schemeClr val="accent6">
                    <a:lumMod val="50000"/>
                  </a:schemeClr>
                </a:solidFill>
              </a:rPr>
              <a:t>،</a:t>
            </a:r>
            <a:r>
              <a:rPr lang="fa-IR" sz="2800" dirty="0" smtClean="0"/>
              <a:t>توصيف دقيق رفتار هاي مشكل ساز </a:t>
            </a:r>
            <a:r>
              <a:rPr lang="fa-IR" sz="2800" dirty="0" smtClean="0">
                <a:solidFill>
                  <a:schemeClr val="accent6">
                    <a:lumMod val="50000"/>
                  </a:schemeClr>
                </a:solidFill>
              </a:rPr>
              <a:t>،</a:t>
            </a:r>
            <a:r>
              <a:rPr lang="fa-IR" sz="2800" dirty="0" smtClean="0"/>
              <a:t>تصوير ذهني موقعيت هاي مشكل آفرين </a:t>
            </a:r>
            <a:r>
              <a:rPr lang="fa-IR" sz="2800" dirty="0" smtClean="0">
                <a:solidFill>
                  <a:schemeClr val="accent6">
                    <a:lumMod val="50000"/>
                  </a:schemeClr>
                </a:solidFill>
              </a:rPr>
              <a:t>،</a:t>
            </a:r>
            <a:r>
              <a:rPr lang="fa-IR" sz="2800" dirty="0" smtClean="0"/>
              <a:t>رابطه درماني </a:t>
            </a:r>
            <a:r>
              <a:rPr lang="fa-IR" sz="2800" dirty="0" smtClean="0">
                <a:solidFill>
                  <a:schemeClr val="accent6">
                    <a:lumMod val="50000"/>
                  </a:schemeClr>
                </a:solidFill>
              </a:rPr>
              <a:t>،</a:t>
            </a:r>
            <a:r>
              <a:rPr lang="fa-IR" sz="2800" dirty="0" smtClean="0"/>
              <a:t>رابطه با افراد مهم زندگي و پرسشنامه هاي طرحواره ها .</a:t>
            </a:r>
          </a:p>
          <a:p>
            <a:r>
              <a:rPr lang="fa-IR" sz="2800" dirty="0" smtClean="0">
                <a:solidFill>
                  <a:srgbClr val="C00000"/>
                </a:solidFill>
              </a:rPr>
              <a:t>اولويت بندي رفتار ها براي الگو شكني :</a:t>
            </a:r>
            <a:r>
              <a:rPr lang="fa-IR" sz="2800" dirty="0" smtClean="0"/>
              <a:t>درمانگر وبيمار فهرستي از رفتار هاي جديد تهيه كرده و در مورد مزايا ومعايب هر يك از آنها به بحث وتبادل نظرمي پردازند .آنها درباره چگونگي جانشين سازي رفتار هاي سالم به جاي رفتار هاي مشكل ساز به يك جمع بندي مي رسند و بدين ترتيب هدف هاي رفتاري درمان را مشخص مي كنند .</a:t>
            </a:r>
          </a:p>
          <a:p>
            <a:r>
              <a:rPr lang="fa-IR" sz="2800" dirty="0" smtClean="0"/>
              <a:t>هدف كلي رويكرد طرحواره درماني ،تلاش براي تغيير رفتار ها در موقعيت فعلي زندگي است پيش از آنكه تغييرات مهم زندگي در دستور كار قرار بگيرند </a:t>
            </a:r>
            <a:endParaRPr lang="fa-IR" sz="28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r>
              <a:rPr lang="fa-IR" sz="2800" dirty="0" smtClean="0"/>
              <a:t>درمانگر درمرحله الگوشكني رفتاري كار را با مشكل سازترين رفتار شروع مي كند </a:t>
            </a:r>
          </a:p>
          <a:p>
            <a:r>
              <a:rPr lang="fa-IR" sz="2800" dirty="0" smtClean="0"/>
              <a:t>وقتي درمانگر وبيمار رفتار آماجي خاصي را برگزيدند ،درمانگر به بيمار كمك مي كند تا </a:t>
            </a:r>
            <a:r>
              <a:rPr lang="fa-IR" sz="2800" dirty="0" smtClean="0">
                <a:solidFill>
                  <a:srgbClr val="C00000"/>
                </a:solidFill>
              </a:rPr>
              <a:t>انگيزه هاي اوبراي تغيير رفتار افزايش يابد </a:t>
            </a:r>
            <a:r>
              <a:rPr lang="fa-IR" sz="2800" dirty="0" smtClean="0"/>
              <a:t>:</a:t>
            </a:r>
          </a:p>
          <a:p>
            <a:r>
              <a:rPr lang="fa-IR" sz="2800" dirty="0" smtClean="0"/>
              <a:t>ارتباط دادن رفتار آماجي با ريشه هاي تحولي آن در دوران كودكي .</a:t>
            </a:r>
          </a:p>
          <a:p>
            <a:r>
              <a:rPr lang="fa-IR" sz="2800" dirty="0" smtClean="0"/>
              <a:t>بازنگري مزاياومعايب ادامه رفتار </a:t>
            </a:r>
          </a:p>
          <a:p>
            <a:r>
              <a:rPr lang="fa-IR" sz="2800" dirty="0" smtClean="0">
                <a:solidFill>
                  <a:srgbClr val="C00000"/>
                </a:solidFill>
              </a:rPr>
              <a:t>تهيه كارت آموزشي : </a:t>
            </a:r>
            <a:r>
              <a:rPr lang="fa-IR" sz="2800" dirty="0" smtClean="0"/>
              <a:t>اغلب اوقات در مانگروبيمار براي رفتار مشكل ساز كارت آموزشي تهيه مي كنند .</a:t>
            </a:r>
          </a:p>
          <a:p>
            <a:r>
              <a:rPr lang="fa-IR" sz="2800" dirty="0" smtClean="0">
                <a:solidFill>
                  <a:srgbClr val="C00000"/>
                </a:solidFill>
              </a:rPr>
              <a:t>تمرين رفتار هاي سالم از طريق تصوير سازي ذهني و ايفاي نقش :</a:t>
            </a:r>
            <a:r>
              <a:rPr lang="fa-IR" sz="2800" dirty="0" smtClean="0"/>
              <a:t>بيمار موقعيت مشكل ساز را از طريق تصوير سازي ذهني بررسي مي كند ودر جلسه درمان با درمانگر به ايفاي نقش مي پردازد .</a:t>
            </a:r>
          </a:p>
          <a:p>
            <a:r>
              <a:rPr lang="fa-IR" sz="2800" dirty="0" smtClean="0">
                <a:solidFill>
                  <a:srgbClr val="C00000"/>
                </a:solidFill>
              </a:rPr>
              <a:t>توافق درانجام تكاليف خانگي </a:t>
            </a:r>
            <a:r>
              <a:rPr lang="fa-IR" sz="2800" dirty="0" smtClean="0"/>
              <a:t>:بيمار تكاليف خانگي را يادداشت مي كند ،اصل آن را نزد خود نگه مي دارد و يك كپي از آن را به درمانگر مي دهد </a:t>
            </a:r>
          </a:p>
          <a:p>
            <a:r>
              <a:rPr lang="fa-IR" sz="2800" dirty="0" smtClean="0"/>
              <a:t>تكليف بايد عيني و اختصاصي باشد. </a:t>
            </a:r>
            <a:endParaRPr lang="fa-IR" sz="28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2852"/>
            <a:ext cx="9144000" cy="6715148"/>
          </a:xfrm>
        </p:spPr>
        <p:txBody>
          <a:bodyPr>
            <a:normAutofit/>
          </a:bodyPr>
          <a:lstStyle/>
          <a:p>
            <a:r>
              <a:rPr lang="fa-IR" sz="2800" dirty="0" smtClean="0">
                <a:solidFill>
                  <a:srgbClr val="C00000"/>
                </a:solidFill>
              </a:rPr>
              <a:t>مرور وبررسي تكاليف خانگي </a:t>
            </a:r>
            <a:r>
              <a:rPr lang="fa-IR" sz="2800" dirty="0" smtClean="0"/>
              <a:t>:درمانگر وبيمار جلسه بعد رابامرور وبررسي تكاليف خانگي جلسه قبل آغاز مي كنند .</a:t>
            </a:r>
          </a:p>
          <a:p>
            <a:r>
              <a:rPr lang="fa-IR" sz="2800" dirty="0" smtClean="0"/>
              <a:t>نكته مهم اين است كه درمانگر تكاليف خانگي راپيگيري كند </a:t>
            </a:r>
          </a:p>
          <a:p>
            <a:r>
              <a:rPr lang="fa-IR" sz="2800" dirty="0" smtClean="0"/>
              <a:t>احتمالا توجه وتشويق درمانگر ،مهم ترين عامل تقويت كننده براي انجام تكاليف خانگي است ،بويژه درمراحل اوليه  الگوشكني رفتاري .</a:t>
            </a:r>
          </a:p>
          <a:p>
            <a:r>
              <a:rPr lang="fa-IR" sz="2800" dirty="0" smtClean="0"/>
              <a:t>براي </a:t>
            </a:r>
            <a:r>
              <a:rPr lang="fa-IR" sz="2800" dirty="0" smtClean="0">
                <a:solidFill>
                  <a:srgbClr val="C00000"/>
                </a:solidFill>
              </a:rPr>
              <a:t>غلبه بر موانع تغيير رفتار </a:t>
            </a:r>
            <a:r>
              <a:rPr lang="fa-IR" sz="2800" dirty="0" smtClean="0"/>
              <a:t>،چند پيشنهاد داريم . اول اينكه درمانگر وبيمار بايد مانع درمان را مفهوم سلزي كنند .مانع معمولا يك ذهنيت است و درمانگر وبيمار مي توانند براي روبرو شدن با اين ذهنيت هم پيمان شوند. بيمار مي تواند بين جنبه سالم و جنبه مانع گفتگويي برقرار كند . درمانگر وبيمار مي توانند يك كارت آموزشي نيز تهيه كنند كه بيمار آن را مطالعه كند ،درمانگر مي تواند وابستگي هايي را براي انجام ندادن تكاليف خانگي رفتاري در نظر بگيرد.</a:t>
            </a:r>
            <a:endParaRPr lang="fa-IR" sz="28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رابطه درماني </a:t>
            </a:r>
            <a:endParaRPr lang="fa-IR" dirty="0">
              <a:solidFill>
                <a:srgbClr val="C00000"/>
              </a:solidFill>
            </a:endParaRPr>
          </a:p>
        </p:txBody>
      </p:sp>
      <p:sp>
        <p:nvSpPr>
          <p:cNvPr id="3" name="Content Placeholder 2"/>
          <p:cNvSpPr>
            <a:spLocks noGrp="1"/>
          </p:cNvSpPr>
          <p:nvPr>
            <p:ph idx="1"/>
          </p:nvPr>
        </p:nvSpPr>
        <p:spPr>
          <a:xfrm>
            <a:off x="0" y="1500174"/>
            <a:ext cx="9001156" cy="5357826"/>
          </a:xfrm>
        </p:spPr>
        <p:txBody>
          <a:bodyPr>
            <a:normAutofit/>
          </a:bodyPr>
          <a:lstStyle/>
          <a:p>
            <a:r>
              <a:rPr lang="fa-IR" sz="2800" dirty="0" smtClean="0"/>
              <a:t>رابطه درماني در رويكرد طرحواره درماني دو ويژگي مشخص دارد</a:t>
            </a:r>
          </a:p>
          <a:p>
            <a:pPr marL="514350" indent="-514350">
              <a:buFont typeface="+mj-lt"/>
              <a:buAutoNum type="arabicPeriod"/>
            </a:pPr>
            <a:r>
              <a:rPr lang="fa-IR" sz="2800" dirty="0" smtClean="0">
                <a:solidFill>
                  <a:schemeClr val="accent6">
                    <a:lumMod val="50000"/>
                  </a:schemeClr>
                </a:solidFill>
              </a:rPr>
              <a:t>روياروسازي همدلانه </a:t>
            </a:r>
          </a:p>
          <a:p>
            <a:pPr marL="514350" indent="-514350">
              <a:buFont typeface="+mj-lt"/>
              <a:buAutoNum type="arabicPeriod"/>
            </a:pPr>
            <a:r>
              <a:rPr lang="fa-IR" sz="2800" dirty="0" smtClean="0">
                <a:solidFill>
                  <a:schemeClr val="accent6">
                    <a:lumMod val="50000"/>
                  </a:schemeClr>
                </a:solidFill>
              </a:rPr>
              <a:t>استفاده ازباز والديني حدومرز دار </a:t>
            </a:r>
          </a:p>
          <a:p>
            <a:pPr marL="514350" indent="-514350"/>
            <a:r>
              <a:rPr lang="fa-IR" sz="2800" dirty="0" smtClean="0"/>
              <a:t>روياروسازي همدلانه يا واقعيت آزمايي همدلانه يعني بيان درك دلايل تداوم طرحواره هاي بيمار و همزمان روياروسازي او براي تغيير </a:t>
            </a:r>
          </a:p>
          <a:p>
            <a:pPr marL="514350" indent="-514350"/>
            <a:r>
              <a:rPr lang="fa-IR" sz="2800" dirty="0" smtClean="0"/>
              <a:t>باز والديني حدو مرز دار در واقع فراهم نمودن چيزي است كه بيمار به آن نياز دارد،ولي در دوران كودكي از سوي والدينش ارضا نشده است .</a:t>
            </a:r>
          </a:p>
          <a:p>
            <a:pPr marL="514350" indent="-514350"/>
            <a:endParaRPr lang="fa-IR" sz="28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رابطه درماني در مرحله سنجش وآموزش </a:t>
            </a:r>
            <a:endParaRPr lang="fa-IR" dirty="0"/>
          </a:p>
        </p:txBody>
      </p:sp>
      <p:sp>
        <p:nvSpPr>
          <p:cNvPr id="3" name="Content Placeholder 2"/>
          <p:cNvSpPr>
            <a:spLocks noGrp="1"/>
          </p:cNvSpPr>
          <p:nvPr>
            <p:ph idx="1"/>
          </p:nvPr>
        </p:nvSpPr>
        <p:spPr>
          <a:xfrm>
            <a:off x="142844" y="1714488"/>
            <a:ext cx="9001156" cy="4857784"/>
          </a:xfrm>
        </p:spPr>
        <p:txBody>
          <a:bodyPr>
            <a:normAutofit/>
          </a:bodyPr>
          <a:lstStyle/>
          <a:p>
            <a:r>
              <a:rPr lang="fa-IR" sz="2800" dirty="0" smtClean="0"/>
              <a:t>رابطه درماني درمرحله سنجش و آموزش ابزار قدرتمندي براي شناخت طرحواره هاو آموزش به بينار است </a:t>
            </a:r>
          </a:p>
          <a:p>
            <a:r>
              <a:rPr lang="fa-IR" sz="2800" dirty="0" smtClean="0"/>
              <a:t>درمانگر ابتدا به برقراري رابطه سالم با بيمار مي پردازد </a:t>
            </a:r>
          </a:p>
          <a:p>
            <a:r>
              <a:rPr lang="fa-IR" sz="2800" dirty="0" smtClean="0"/>
              <a:t>مشكل او راضابطه بندي مي كند </a:t>
            </a:r>
          </a:p>
          <a:p>
            <a:r>
              <a:rPr lang="fa-IR" sz="2800" dirty="0" smtClean="0"/>
              <a:t>تصميم مي گيرد چه نوع سبك بازوالديني حدومرز داري براي بيمار مناسب است</a:t>
            </a:r>
          </a:p>
          <a:p>
            <a:r>
              <a:rPr lang="fa-IR" sz="2800" dirty="0" smtClean="0"/>
              <a:t>تعيين مي كند كدام يك از طرحواره هاي خودش در فرايند درمان مشكل ايجاد مي كند .</a:t>
            </a:r>
            <a:endParaRPr lang="fa-IR" sz="28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a:bodyPr>
          <a:lstStyle/>
          <a:p>
            <a:r>
              <a:rPr lang="fa-IR" sz="2800" dirty="0" smtClean="0"/>
              <a:t>رابطه درماني درتمام مكاتب درماني با </a:t>
            </a:r>
            <a:r>
              <a:rPr lang="fa-IR" sz="2800" dirty="0" smtClean="0">
                <a:solidFill>
                  <a:srgbClr val="C00000"/>
                </a:solidFill>
              </a:rPr>
              <a:t>برقراري تفاهم </a:t>
            </a:r>
            <a:r>
              <a:rPr lang="fa-IR" sz="2800" dirty="0" smtClean="0"/>
              <a:t>شروع مي شود. درمانگر سعي مي كند عواملي را كه راجرز ذكر كرده است مانند همدلي ،گرمي وصداقت را وارد رابطه درماني مند .</a:t>
            </a:r>
          </a:p>
          <a:p>
            <a:r>
              <a:rPr lang="fa-IR" sz="2800" dirty="0" smtClean="0">
                <a:solidFill>
                  <a:srgbClr val="C00000"/>
                </a:solidFill>
              </a:rPr>
              <a:t>ضابطه بندي درمانگر ازمشكل بيمار </a:t>
            </a:r>
            <a:r>
              <a:rPr lang="fa-IR" sz="2800" dirty="0" smtClean="0"/>
              <a:t>:</a:t>
            </a:r>
          </a:p>
          <a:p>
            <a:pPr>
              <a:buNone/>
            </a:pPr>
            <a:r>
              <a:rPr lang="fa-IR" sz="2800" dirty="0" smtClean="0"/>
              <a:t>وقتي طرحواره هاي بيمار فعال مي شود درمانگر به بيمار كمك مي كند تا اين طرحواره ها رابشناسد </a:t>
            </a:r>
          </a:p>
          <a:p>
            <a:pPr>
              <a:buNone/>
            </a:pPr>
            <a:r>
              <a:rPr lang="fa-IR" sz="2800" dirty="0" smtClean="0"/>
              <a:t>وقتي رابطه درماني باعث فعال شدن يكي ازطرحواره ها مي شود موقعيتي شبيه به مفهوم انتقال در ديدگاه فرويد پيش مي آيد:بيمار به درمانگر به گونه اي پاسخ مي دهد كه انگار درمانگر يكي از نمادهاي مهم زندگي گذشته بيمار است .</a:t>
            </a:r>
          </a:p>
          <a:p>
            <a:pPr>
              <a:buNone/>
            </a:pPr>
            <a:r>
              <a:rPr lang="fa-IR" sz="2800" dirty="0" smtClean="0"/>
              <a:t>در طرحواره درماني برخلاف روانكاوي كه بيمار ازطريق انتقال به صورت تلويحي به حل وفصل مشكلات عاطفي خود مي پردازد  ،به گونه اي مستقيم و روشن درباره طرحواره و سبك هاي مقابله اي بيمار بحث مي كند.</a:t>
            </a:r>
          </a:p>
          <a:p>
            <a:pPr>
              <a:buNone/>
            </a:pPr>
            <a:endParaRPr lang="fa-IR" sz="28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نيازهاي بازوالديني بيمار </a:t>
            </a:r>
            <a:endParaRPr lang="fa-IR" dirty="0">
              <a:solidFill>
                <a:srgbClr val="C00000"/>
              </a:solidFill>
            </a:endParaRPr>
          </a:p>
        </p:txBody>
      </p:sp>
      <p:sp>
        <p:nvSpPr>
          <p:cNvPr id="3" name="Content Placeholder 2"/>
          <p:cNvSpPr>
            <a:spLocks noGrp="1"/>
          </p:cNvSpPr>
          <p:nvPr>
            <p:ph idx="1"/>
          </p:nvPr>
        </p:nvSpPr>
        <p:spPr>
          <a:xfrm>
            <a:off x="0" y="1600200"/>
            <a:ext cx="9144000" cy="5257800"/>
          </a:xfrm>
        </p:spPr>
        <p:txBody>
          <a:bodyPr>
            <a:normAutofit/>
          </a:bodyPr>
          <a:lstStyle/>
          <a:p>
            <a:r>
              <a:rPr lang="fa-IR" dirty="0" smtClean="0"/>
              <a:t>درمانگر مي تواند ازراههاي زير به نياز هاي بازوالديني بيمار پي ببرد :تاريخچه دوران كودكي ،مشكلات بين فردي ،پرسشنامه ها و تمرين هاي تصوير سازي ذهني و گاهي اوقات رفتار بيمار در رابطه درماني به عنوان بهترين منبع اطلاعات .</a:t>
            </a:r>
          </a:p>
          <a:p>
            <a:r>
              <a:rPr lang="fa-IR" dirty="0" smtClean="0"/>
              <a:t>انعطاف پذيري ويژگي اساسي يك طرحواره درمانگرايده آل است. </a:t>
            </a:r>
          </a:p>
          <a:p>
            <a:r>
              <a:rPr lang="fa-IR" dirty="0" smtClean="0"/>
              <a:t>طرحواره درمانگر خوب بايد مانند يك والد خوب بتواند ،در چارچوب رابطه درماني بخشي ازنيازهاي هيجاني اساسي بيمار را ارضا كند .</a:t>
            </a:r>
            <a:endParaRPr lang="fa-I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C00000"/>
                </a:solidFill>
              </a:rPr>
              <a:t>طرحواره ها وسبك ها ي مقابله اي درمانگر </a:t>
            </a:r>
            <a:endParaRPr lang="fa-IR" dirty="0">
              <a:solidFill>
                <a:srgbClr val="C00000"/>
              </a:solidFill>
            </a:endParaRPr>
          </a:p>
        </p:txBody>
      </p:sp>
      <p:sp>
        <p:nvSpPr>
          <p:cNvPr id="3" name="Content Placeholder 2"/>
          <p:cNvSpPr>
            <a:spLocks noGrp="1"/>
          </p:cNvSpPr>
          <p:nvPr>
            <p:ph idx="1"/>
          </p:nvPr>
        </p:nvSpPr>
        <p:spPr>
          <a:xfrm>
            <a:off x="0" y="1600200"/>
            <a:ext cx="9144000" cy="4900634"/>
          </a:xfrm>
        </p:spPr>
        <p:txBody>
          <a:bodyPr>
            <a:normAutofit lnSpcReduction="10000"/>
          </a:bodyPr>
          <a:lstStyle/>
          <a:p>
            <a:r>
              <a:rPr lang="fa-IR" sz="2800" dirty="0" smtClean="0"/>
              <a:t>در مانگران درابتداي درمان بايد نسبت به فعال شدن طرحواره هاي خود درباره يك بيمار خاص آگاه باشند.</a:t>
            </a:r>
          </a:p>
          <a:p>
            <a:r>
              <a:rPr lang="fa-IR" sz="2800" dirty="0" smtClean="0"/>
              <a:t>درمانگران مي توانند دردرمان هربيمارچند سؤال جدي ازخودشان بپرسند :</a:t>
            </a:r>
          </a:p>
          <a:p>
            <a:r>
              <a:rPr lang="fa-IR" sz="2800" dirty="0" smtClean="0"/>
              <a:t>آيادركار با بيمار طرحواره هاي من فعال شده اند ؟ كدام طرحواره ؟</a:t>
            </a:r>
          </a:p>
          <a:p>
            <a:r>
              <a:rPr lang="fa-IR" sz="2800" dirty="0" smtClean="0"/>
              <a:t>چگونه بافعال شدن طرحواره مقابله كنم ؟</a:t>
            </a:r>
          </a:p>
          <a:p>
            <a:r>
              <a:rPr lang="fa-IR" sz="2800" dirty="0" smtClean="0"/>
              <a:t>آيا كاري انجام داده ام كه به بيمار آسيب برساند ؟</a:t>
            </a:r>
          </a:p>
          <a:p>
            <a:r>
              <a:rPr lang="fa-IR" sz="2800" dirty="0" smtClean="0"/>
              <a:t>آيا ميتوانم باز والديني حد ومرزدارمتناسب بانيازهاي بيمار را براي او فراهم كنم ؟ و...</a:t>
            </a:r>
          </a:p>
          <a:p>
            <a:r>
              <a:rPr lang="fa-IR" sz="2800" dirty="0" smtClean="0"/>
              <a:t>روياروسازي همدلانه وباز والديني حد ومرز دار درمراحل تغيير و به هنگام انجام تكنيك هاي شناختي،تجربي والگوشكني رفتاري در كنار يكديگر و به طور متناوب به كار برده مي شوند.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000108"/>
            <a:ext cx="8229600" cy="4525963"/>
          </a:xfrm>
        </p:spPr>
        <p:txBody>
          <a:bodyPr>
            <a:noAutofit/>
          </a:bodyPr>
          <a:lstStyle/>
          <a:p>
            <a:pPr algn="ctr">
              <a:buNone/>
            </a:pPr>
            <a:r>
              <a:rPr lang="fa-IR" sz="23900" dirty="0" smtClean="0"/>
              <a:t>پايان </a:t>
            </a:r>
            <a:endParaRPr lang="fa-IR" sz="23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1536</TotalTime>
  <Words>7375</Words>
  <Application>Microsoft Office PowerPoint</Application>
  <PresentationFormat>On-screen Show (4:3)</PresentationFormat>
  <Paragraphs>310</Paragraphs>
  <Slides>63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63</vt:i4>
      </vt:variant>
    </vt:vector>
  </HeadingPairs>
  <TitlesOfParts>
    <vt:vector size="67" baseType="lpstr">
      <vt:lpstr>Arial</vt:lpstr>
      <vt:lpstr>Calibri</vt:lpstr>
      <vt:lpstr>Times New Roman</vt:lpstr>
      <vt:lpstr>Office Theme</vt:lpstr>
      <vt:lpstr>بسم الله الرحمن الرحيم </vt:lpstr>
      <vt:lpstr>جفري يانگ :</vt:lpstr>
      <vt:lpstr>طرح واره درماني </vt:lpstr>
      <vt:lpstr>تعريف يانگ از طرح واره :</vt:lpstr>
      <vt:lpstr>طرحواره هاي ناسازگار اوليه خصوصيات زير را دارند </vt:lpstr>
      <vt:lpstr>ريشه هاي تحولي طرح واره ها :</vt:lpstr>
      <vt:lpstr>تجارب اوليه زندگي :</vt:lpstr>
      <vt:lpstr>خلق وخوي هيجاني :</vt:lpstr>
      <vt:lpstr>خلق وخوي هيجاني كودك در تعامل با وقايع دردناك دوران كودكي منجر به شكل گيري طرح واره ها مي شود </vt:lpstr>
      <vt:lpstr>بريدگي وطرد :</vt:lpstr>
      <vt:lpstr>PowerPoint Presentation</vt:lpstr>
      <vt:lpstr>PowerPoint Presentation</vt:lpstr>
      <vt:lpstr>حوزه خودگرداني وعملكرد مختل :</vt:lpstr>
      <vt:lpstr>PowerPoint Presentation</vt:lpstr>
      <vt:lpstr>PowerPoint Presentation</vt:lpstr>
      <vt:lpstr>PowerPoint Presentation</vt:lpstr>
      <vt:lpstr>حوزه ديگرجهت مندي </vt:lpstr>
      <vt:lpstr>PowerPoint Presentation</vt:lpstr>
      <vt:lpstr>PowerPoint Presentation</vt:lpstr>
      <vt:lpstr>حوزه گوش به زنگي بيش ازحد وباز داري :</vt:lpstr>
      <vt:lpstr>PowerPoint Presentation</vt:lpstr>
      <vt:lpstr>PowerPoint Presentation</vt:lpstr>
      <vt:lpstr>PowerPoint Presentation</vt:lpstr>
      <vt:lpstr>طرح واره هاي شرطي در مقابل طرحواره هاي شرطي </vt:lpstr>
      <vt:lpstr>عملكرد هاي طرحواره : </vt:lpstr>
      <vt:lpstr>سبك ها و و پاسخ هاي مقابله اي ناسازگار :</vt:lpstr>
      <vt:lpstr>سه سبك مقابله اي ناسازگار</vt:lpstr>
      <vt:lpstr>PowerPoint Presentation</vt:lpstr>
      <vt:lpstr>ذهنيت طرحواره اي :</vt:lpstr>
      <vt:lpstr>ده ذهنيت طرح واره اي </vt:lpstr>
      <vt:lpstr>فرايند درمان </vt:lpstr>
      <vt:lpstr>مرحله سنجش وآموزش درطرحواره درماني شش هدف عمده را دنبال مي كند </vt:lpstr>
      <vt:lpstr>فرايند دقيق سنجش وآموزش </vt:lpstr>
      <vt:lpstr>PowerPoint Presentation</vt:lpstr>
      <vt:lpstr>سنجش ازطريق تصوير سازي ذهني </vt:lpstr>
      <vt:lpstr>PowerPoint Presentation</vt:lpstr>
      <vt:lpstr>PowerPoint Presentation</vt:lpstr>
      <vt:lpstr>سنجش خلق وخوي هيجاني </vt:lpstr>
      <vt:lpstr>تكميل مفهوم سازي مشكل بيمار در قالب رويكردطرح واره محور</vt:lpstr>
      <vt:lpstr>مرحله تغيير </vt:lpstr>
      <vt:lpstr>PowerPoint Presentation</vt:lpstr>
      <vt:lpstr>تكنيك هاي شناختي :</vt:lpstr>
      <vt:lpstr>آزمون اعتبار طرحواره :</vt:lpstr>
      <vt:lpstr>تعريف جديد از شواهد تأييد كننده  طرح واره :</vt:lpstr>
      <vt:lpstr>ارزيابي مزايا ومعايب پاسخ هاي مقابله اي بيمار :</vt:lpstr>
      <vt:lpstr>برقراري گفتگو بين جنبه طرحواره و جنبه سالم :</vt:lpstr>
      <vt:lpstr>كارت هاي آموزشي :</vt:lpstr>
      <vt:lpstr>فرم ثبت طرح واره </vt:lpstr>
      <vt:lpstr>تكنيك هاي تجربي : </vt:lpstr>
      <vt:lpstr>استفاده از تكنيك هاي تجربي به منظور تغيير به ترتيب زير انجام مي گيرد</vt:lpstr>
      <vt:lpstr>PowerPoint Presentation</vt:lpstr>
      <vt:lpstr>كار با تصاوير ذهني به منظور باز والديني </vt:lpstr>
      <vt:lpstr>PowerPoint Presentation</vt:lpstr>
      <vt:lpstr>الگو شكني رفتاري </vt:lpstr>
      <vt:lpstr>PowerPoint Presentation</vt:lpstr>
      <vt:lpstr>PowerPoint Presentation</vt:lpstr>
      <vt:lpstr>PowerPoint Presentation</vt:lpstr>
      <vt:lpstr>رابطه درماني </vt:lpstr>
      <vt:lpstr>رابطه درماني در مرحله سنجش وآموزش </vt:lpstr>
      <vt:lpstr>PowerPoint Presentation</vt:lpstr>
      <vt:lpstr>نيازهاي بازوالديني بيمار </vt:lpstr>
      <vt:lpstr>طرحواره ها وسبك ها ي مقابله اي درمانگر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Naslejavan</dc:creator>
  <cp:lastModifiedBy>Windows User</cp:lastModifiedBy>
  <cp:revision>287</cp:revision>
  <dcterms:created xsi:type="dcterms:W3CDTF">2012-12-12T17:24:11Z</dcterms:created>
  <dcterms:modified xsi:type="dcterms:W3CDTF">2020-02-20T16:34:55Z</dcterms:modified>
</cp:coreProperties>
</file>