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44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662E5B2-2376-4928-9D33-B6E4338FDC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662E5B2-2376-4928-9D33-B6E4338FDC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662E5B2-2376-4928-9D33-B6E4338FDC2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078949C-4DB5-4782-8102-EFA2B5EFECAC}" type="datetimeFigureOut">
              <a:rPr lang="fa-IR" smtClean="0"/>
              <a:pPr/>
              <a:t>28/06/1441</a:t>
            </a:fld>
            <a:endParaRPr lang="fa-IR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662E5B2-2376-4928-9D33-B6E4338FDC2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1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52800" y="914400"/>
            <a:ext cx="2008883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4000" dirty="0" smtClean="0">
                <a:solidFill>
                  <a:srgbClr val="FF0000"/>
                </a:solidFill>
                <a:latin typeface="Titr" pitchFamily="2" charset="-78"/>
                <a:cs typeface="B Titr" pitchFamily="2" charset="-78"/>
              </a:rPr>
              <a:t>به نام خدا</a:t>
            </a:r>
            <a:endParaRPr lang="fa-IR" sz="4000" dirty="0">
              <a:solidFill>
                <a:srgbClr val="FF0000"/>
              </a:solidFill>
              <a:latin typeface="Titr" pitchFamily="2" charset="-78"/>
              <a:cs typeface="B 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00166" y="3857628"/>
            <a:ext cx="5410455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4800" dirty="0" smtClean="0">
                <a:solidFill>
                  <a:srgbClr val="0070C0"/>
                </a:solidFill>
                <a:latin typeface="Titr" pitchFamily="2" charset="-78"/>
                <a:cs typeface="B Titr" pitchFamily="2" charset="-78"/>
              </a:rPr>
              <a:t>ضرب کسر و عدد مخلوط</a:t>
            </a:r>
            <a:endParaRPr lang="fa-IR" sz="4800" dirty="0">
              <a:solidFill>
                <a:srgbClr val="0070C0"/>
              </a:solidFill>
              <a:latin typeface="Titr" pitchFamily="2" charset="-78"/>
              <a:cs typeface="B Tit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7554" y="2357430"/>
            <a:ext cx="1794082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4000" dirty="0" smtClean="0">
                <a:solidFill>
                  <a:srgbClr val="00B050"/>
                </a:solidFill>
                <a:latin typeface="Titr" pitchFamily="2" charset="-78"/>
                <a:cs typeface="B Titr" pitchFamily="2" charset="-78"/>
              </a:rPr>
              <a:t>فصل اول</a:t>
            </a:r>
            <a:endParaRPr lang="fa-IR" sz="4000" dirty="0">
              <a:solidFill>
                <a:srgbClr val="00B050"/>
              </a:solidFill>
              <a:latin typeface="Titr" pitchFamily="2" charset="-78"/>
              <a:cs typeface="B Titr" pitchFamily="2" charset="-78"/>
            </a:endParaRPr>
          </a:p>
        </p:txBody>
      </p:sp>
    </p:spTree>
  </p:cSld>
  <p:clrMapOvr>
    <a:masterClrMapping/>
  </p:clrMapOvr>
  <p:transition spd="slow">
    <p:fade/>
    <p:sndAc>
      <p:stSnd>
        <p:snd r:embed="rId2" name="chime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00430" y="571480"/>
            <a:ext cx="5208478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/>
          <a:p>
            <a:r>
              <a:rPr lang="fa-IR" sz="2400" dirty="0" smtClean="0">
                <a:latin typeface="Titr" pitchFamily="2" charset="-78"/>
                <a:cs typeface="B Titr" pitchFamily="2" charset="-78"/>
              </a:rPr>
              <a:t>ضرب کسر در کسر از طریق محاسبه ی مساحت</a:t>
            </a:r>
            <a:endParaRPr lang="fa-IR" sz="2400" dirty="0">
              <a:latin typeface="Titr" pitchFamily="2" charset="-78"/>
              <a:cs typeface="B Titr" pitchFamily="2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28728" y="3286124"/>
          <a:ext cx="5500725" cy="3071836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83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67959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7959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7959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7959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85786" y="1285860"/>
            <a:ext cx="356188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1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642910" y="1785926"/>
            <a:ext cx="71438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14348" y="1857364"/>
            <a:ext cx="452368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3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00864" y="1571612"/>
            <a:ext cx="349775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800" dirty="0" smtClean="0">
                <a:latin typeface="Titr" pitchFamily="2" charset="-78"/>
                <a:cs typeface="B Titr" pitchFamily="2" charset="-78"/>
              </a:rPr>
              <a:t>×</a:t>
            </a:r>
            <a:endParaRPr lang="fa-IR" sz="2800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857356" y="1785926"/>
            <a:ext cx="71438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143240" y="1785926"/>
            <a:ext cx="71438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928794" y="1857364"/>
            <a:ext cx="439544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4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000232" y="1285860"/>
            <a:ext cx="3561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1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428992" y="1285860"/>
            <a:ext cx="2143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1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214678" y="1857364"/>
            <a:ext cx="3561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1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84854" y="1428736"/>
            <a:ext cx="479618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600" dirty="0" smtClean="0">
                <a:cs typeface="B Titr" pitchFamily="2" charset="-78"/>
              </a:rPr>
              <a:t>=</a:t>
            </a:r>
            <a:endParaRPr lang="fa-IR" sz="3600" dirty="0">
              <a:cs typeface="B Titr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643306" y="1857364"/>
            <a:ext cx="7143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2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57224" y="3214686"/>
            <a:ext cx="292068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000" dirty="0" smtClean="0">
                <a:latin typeface="Titr" pitchFamily="2" charset="-78"/>
                <a:cs typeface="B Titr" pitchFamily="2" charset="-78"/>
              </a:rPr>
              <a:t>1</a:t>
            </a:r>
            <a:endParaRPr lang="fa-IR" sz="20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214546" y="2500306"/>
            <a:ext cx="2118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2143108" y="2857496"/>
            <a:ext cx="35719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85786" y="3571876"/>
            <a:ext cx="42862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2143108" y="2928934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3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857224" y="3643314"/>
            <a:ext cx="3273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4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</p:spTree>
  </p:cSld>
  <p:clrMapOvr>
    <a:masterClrMapping/>
  </p:clrMapOvr>
  <p:transition spd="slow">
    <p:push dir="d"/>
    <p:sndAc>
      <p:stSnd>
        <p:snd r:embed="rId2" name="cashreg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00298" y="500042"/>
            <a:ext cx="619592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800" dirty="0" smtClean="0">
                <a:solidFill>
                  <a:srgbClr val="FF0000"/>
                </a:solidFill>
                <a:latin typeface="Titr" pitchFamily="2" charset="-78"/>
                <a:cs typeface="B Titr" pitchFamily="2" charset="-78"/>
              </a:rPr>
              <a:t>ضرب دو عدد مخلوط از روش محاسبه ی مساحت</a:t>
            </a:r>
            <a:endParaRPr lang="fa-IR" sz="2800" dirty="0">
              <a:solidFill>
                <a:srgbClr val="FF0000"/>
              </a:solidFill>
              <a:latin typeface="Titr" pitchFamily="2" charset="-78"/>
              <a:cs typeface="B 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57422" y="1928802"/>
            <a:ext cx="405881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2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7158" y="1500174"/>
            <a:ext cx="405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2</a:t>
            </a:r>
            <a:endParaRPr lang="fa-IR" sz="3200" dirty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1357298"/>
            <a:ext cx="356188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1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714348" y="1857364"/>
            <a:ext cx="71438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214546" y="1857364"/>
            <a:ext cx="71438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643042" y="4143380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57356" y="1571612"/>
            <a:ext cx="3561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1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143240" y="1571612"/>
            <a:ext cx="4796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600" dirty="0" smtClean="0">
                <a:latin typeface="Titr" pitchFamily="2" charset="-78"/>
                <a:cs typeface="B Titr" pitchFamily="2" charset="-78"/>
              </a:rPr>
              <a:t>=</a:t>
            </a:r>
            <a:endParaRPr lang="fa-IR" sz="36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8662" y="1928802"/>
            <a:ext cx="40290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3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81920" y="1643050"/>
            <a:ext cx="3738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×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14546" y="1357298"/>
            <a:ext cx="5000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1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2143108" y="3571876"/>
          <a:ext cx="4021370" cy="250033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559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89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33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38147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2183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2928926" y="3143248"/>
            <a:ext cx="28084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14876" y="3143248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715008" y="3000372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643042" y="5286388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286512" y="435769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715008" y="6143644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357950" y="542926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43042" y="5715016"/>
            <a:ext cx="30970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2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357950" y="5786454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2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1643042" y="5643578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6357950" y="5715016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5715008" y="6429396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715008" y="3286124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715008" y="6488668"/>
            <a:ext cx="33534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3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715008" y="3286124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3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</p:spTree>
  </p:cSld>
  <p:clrMapOvr>
    <a:masterClrMapping/>
  </p:clrMapOvr>
  <p:transition spd="slow">
    <p:cover/>
    <p:sndAc>
      <p:stSnd>
        <p:snd r:embed="rId2" name="camera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7158" y="150017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857224" y="928670"/>
          <a:ext cx="4021370" cy="250033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559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89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33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38147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2183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643042" y="500042"/>
            <a:ext cx="28084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28992" y="500042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29124" y="357166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7158" y="2643182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00628" y="1714488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72066" y="2786058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158" y="3071810"/>
            <a:ext cx="30970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2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72066" y="3143248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2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57158" y="3000372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072066" y="3071810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500562" y="3714752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429124" y="642918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500562" y="3786190"/>
            <a:ext cx="33534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3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29124" y="642918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3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14546" y="4929198"/>
            <a:ext cx="6027612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1">
            <a:spAutoFit/>
          </a:bodyPr>
          <a:lstStyle/>
          <a:p>
            <a:r>
              <a:rPr lang="fa-IR" sz="2400" dirty="0" smtClean="0">
                <a:latin typeface="Titr" pitchFamily="2" charset="-78"/>
                <a:cs typeface="B Titr" pitchFamily="2" charset="-78"/>
              </a:rPr>
              <a:t>به محاسبه ی مساحت شکل در صفحه ی بعد توجه کنید .</a:t>
            </a:r>
            <a:endParaRPr lang="fa-IR" sz="24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00562" y="3429000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</p:spTree>
  </p:cSld>
  <p:clrMapOvr>
    <a:masterClrMapping/>
  </p:clrMapOvr>
  <p:transition spd="slow">
    <p:checker/>
    <p:sndAc>
      <p:stSnd>
        <p:snd r:embed="rId2" name="chimes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14480" y="1142984"/>
            <a:ext cx="30970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2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7158" y="928670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2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4348" y="714356"/>
            <a:ext cx="28084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642910" y="1071546"/>
            <a:ext cx="42862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43042" y="1071546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357290" y="928670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14546" y="785794"/>
            <a:ext cx="4475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=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10" y="1142984"/>
            <a:ext cx="40290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3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16423" y="928670"/>
            <a:ext cx="292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×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43042" y="71435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85786" y="3571876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85720" y="3571876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57158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29124" y="3571876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2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500034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+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1000100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+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1428728" y="335756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1357290" y="371475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1428728" y="3786190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3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785918" y="3500438"/>
            <a:ext cx="58862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/>
            <a:r>
              <a:rPr lang="fa-IR" dirty="0" smtClean="0">
                <a:cs typeface="B Titr" pitchFamily="2" charset="-78"/>
              </a:rPr>
              <a:t>         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2143108" y="3357562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2143108" y="3786190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2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>
            <a:off x="2143108" y="3714752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Rectangle 55"/>
          <p:cNvSpPr/>
          <p:nvPr/>
        </p:nvSpPr>
        <p:spPr>
          <a:xfrm>
            <a:off x="1785918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+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500298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+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2857488" y="3357562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2857488" y="3786190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2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60" name="Straight Connector 59"/>
          <p:cNvCxnSpPr/>
          <p:nvPr/>
        </p:nvCxnSpPr>
        <p:spPr>
          <a:xfrm>
            <a:off x="2857488" y="3714752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Rectangle 60"/>
          <p:cNvSpPr/>
          <p:nvPr/>
        </p:nvSpPr>
        <p:spPr>
          <a:xfrm>
            <a:off x="3214678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+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3643306" y="335756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3643306" y="378619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6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64" name="Straight Connector 63"/>
          <p:cNvCxnSpPr/>
          <p:nvPr/>
        </p:nvCxnSpPr>
        <p:spPr>
          <a:xfrm>
            <a:off x="3571868" y="371475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4071934" y="3429000"/>
            <a:ext cx="4475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B Titr" pitchFamily="2" charset="-78"/>
              </a:rPr>
              <a:t>=</a:t>
            </a:r>
            <a:endParaRPr lang="fa-IR" sz="32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4643438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+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5072066" y="335756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2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5072066" y="378619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6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69" name="Straight Connector 68"/>
          <p:cNvCxnSpPr/>
          <p:nvPr/>
        </p:nvCxnSpPr>
        <p:spPr>
          <a:xfrm>
            <a:off x="5000628" y="371475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0" name="Rectangle 69"/>
          <p:cNvSpPr/>
          <p:nvPr/>
        </p:nvSpPr>
        <p:spPr>
          <a:xfrm>
            <a:off x="5857884" y="335756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3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5857884" y="378619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6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72" name="Straight Connector 71"/>
          <p:cNvCxnSpPr/>
          <p:nvPr/>
        </p:nvCxnSpPr>
        <p:spPr>
          <a:xfrm>
            <a:off x="5786446" y="371475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3" name="Rectangle 72"/>
          <p:cNvSpPr/>
          <p:nvPr/>
        </p:nvSpPr>
        <p:spPr>
          <a:xfrm>
            <a:off x="6643702" y="335756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3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6643702" y="378619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6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75" name="Straight Connector 74"/>
          <p:cNvCxnSpPr/>
          <p:nvPr/>
        </p:nvCxnSpPr>
        <p:spPr>
          <a:xfrm>
            <a:off x="6572264" y="371475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6" name="Rectangle 75"/>
          <p:cNvSpPr/>
          <p:nvPr/>
        </p:nvSpPr>
        <p:spPr>
          <a:xfrm>
            <a:off x="5429256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+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6215074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+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7358082" y="335756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7358082" y="378619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6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80" name="Straight Connector 79"/>
          <p:cNvCxnSpPr/>
          <p:nvPr/>
        </p:nvCxnSpPr>
        <p:spPr>
          <a:xfrm>
            <a:off x="7286644" y="371475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Rectangle 80"/>
          <p:cNvSpPr/>
          <p:nvPr/>
        </p:nvSpPr>
        <p:spPr>
          <a:xfrm>
            <a:off x="7000892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+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7786710" y="3500438"/>
            <a:ext cx="413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 smtClean="0">
                <a:latin typeface="Titr" pitchFamily="2" charset="-78"/>
                <a:cs typeface="B Titr" pitchFamily="2" charset="-78"/>
              </a:rPr>
              <a:t>=</a:t>
            </a:r>
            <a:endParaRPr lang="fa-IR" sz="28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2500298" y="2000240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1142976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3286116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1571604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1928794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785786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3500430" y="2214554"/>
            <a:ext cx="3113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×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5974207" y="2214554"/>
            <a:ext cx="292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×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2187993" y="2214554"/>
            <a:ext cx="292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×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1402175" y="2214554"/>
            <a:ext cx="292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×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616357" y="2214554"/>
            <a:ext cx="292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×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928662" y="2214554"/>
            <a:ext cx="370614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000" dirty="0" smtClean="0">
                <a:latin typeface="Titr" pitchFamily="2" charset="-78"/>
                <a:cs typeface="B Titr" pitchFamily="2" charset="-78"/>
              </a:rPr>
              <a:t>+</a:t>
            </a:r>
            <a:endParaRPr lang="fa-IR" sz="20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3000364" y="2214554"/>
            <a:ext cx="3706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latin typeface="Titr" pitchFamily="2" charset="-78"/>
                <a:cs typeface="B Titr" pitchFamily="2" charset="-78"/>
              </a:rPr>
              <a:t>+</a:t>
            </a:r>
            <a:endParaRPr lang="fa-IR" sz="20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1714480" y="2214554"/>
            <a:ext cx="3706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latin typeface="Titr" pitchFamily="2" charset="-78"/>
                <a:cs typeface="B Titr" pitchFamily="2" charset="-78"/>
              </a:rPr>
              <a:t>+</a:t>
            </a:r>
            <a:endParaRPr lang="fa-IR" sz="20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5286380" y="2214554"/>
            <a:ext cx="3706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latin typeface="Titr" pitchFamily="2" charset="-78"/>
                <a:cs typeface="B Titr" pitchFamily="2" charset="-78"/>
              </a:rPr>
              <a:t>+</a:t>
            </a:r>
            <a:endParaRPr lang="fa-IR" sz="2000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99" name="Straight Connector 98"/>
          <p:cNvCxnSpPr/>
          <p:nvPr/>
        </p:nvCxnSpPr>
        <p:spPr>
          <a:xfrm>
            <a:off x="2428860" y="2357430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0" name="Rectangle 99"/>
          <p:cNvSpPr/>
          <p:nvPr/>
        </p:nvSpPr>
        <p:spPr>
          <a:xfrm>
            <a:off x="2500298" y="2428868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3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786182" y="2000240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3786182" y="2428868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2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786182" y="2357430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4" name="Rectangle 103"/>
          <p:cNvSpPr/>
          <p:nvPr/>
        </p:nvSpPr>
        <p:spPr>
          <a:xfrm>
            <a:off x="4429124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05" name="Rectangle 104"/>
          <p:cNvSpPr/>
          <p:nvPr/>
        </p:nvSpPr>
        <p:spPr>
          <a:xfrm>
            <a:off x="4643438" y="2214554"/>
            <a:ext cx="3113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×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4143372" y="2214554"/>
            <a:ext cx="3706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latin typeface="Titr" pitchFamily="2" charset="-78"/>
                <a:cs typeface="B Titr" pitchFamily="2" charset="-78"/>
              </a:rPr>
              <a:t>+</a:t>
            </a:r>
            <a:endParaRPr lang="fa-IR" sz="20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07" name="Rectangle 106"/>
          <p:cNvSpPr/>
          <p:nvPr/>
        </p:nvSpPr>
        <p:spPr>
          <a:xfrm>
            <a:off x="4929190" y="2000240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4929190" y="2428868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2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109" name="Straight Connector 108"/>
          <p:cNvCxnSpPr/>
          <p:nvPr/>
        </p:nvCxnSpPr>
        <p:spPr>
          <a:xfrm>
            <a:off x="4929190" y="2357430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0" name="Rectangle 109"/>
          <p:cNvSpPr/>
          <p:nvPr/>
        </p:nvSpPr>
        <p:spPr>
          <a:xfrm>
            <a:off x="5643570" y="2000240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5643570" y="2428868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2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112" name="Straight Connector 111"/>
          <p:cNvCxnSpPr/>
          <p:nvPr/>
        </p:nvCxnSpPr>
        <p:spPr>
          <a:xfrm>
            <a:off x="5643570" y="2357430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3" name="Rectangle 112"/>
          <p:cNvSpPr/>
          <p:nvPr/>
        </p:nvSpPr>
        <p:spPr>
          <a:xfrm>
            <a:off x="6286512" y="2000240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1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14" name="Rectangle 113"/>
          <p:cNvSpPr/>
          <p:nvPr/>
        </p:nvSpPr>
        <p:spPr>
          <a:xfrm>
            <a:off x="6286512" y="2428868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3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115" name="Straight Connector 114"/>
          <p:cNvCxnSpPr/>
          <p:nvPr/>
        </p:nvCxnSpPr>
        <p:spPr>
          <a:xfrm>
            <a:off x="6215074" y="2357430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6" name="Rectangle 115"/>
          <p:cNvSpPr/>
          <p:nvPr/>
        </p:nvSpPr>
        <p:spPr>
          <a:xfrm>
            <a:off x="6704825" y="2143116"/>
            <a:ext cx="413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 smtClean="0">
                <a:latin typeface="Titr" pitchFamily="2" charset="-78"/>
                <a:cs typeface="B Titr" pitchFamily="2" charset="-78"/>
              </a:rPr>
              <a:t>=</a:t>
            </a:r>
            <a:endParaRPr lang="fa-IR" sz="28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613151" y="5000636"/>
            <a:ext cx="30970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+mj-lt"/>
                <a:cs typeface="B Titr" pitchFamily="2" charset="-78"/>
              </a:rPr>
              <a:t>2</a:t>
            </a:r>
            <a:endParaRPr lang="fa-IR" dirty="0">
              <a:latin typeface="+mj-lt"/>
              <a:cs typeface="B Titr" pitchFamily="2" charset="-78"/>
            </a:endParaRPr>
          </a:p>
        </p:txBody>
      </p:sp>
      <p:sp>
        <p:nvSpPr>
          <p:cNvPr id="118" name="Rectangle 117"/>
          <p:cNvSpPr/>
          <p:nvPr/>
        </p:nvSpPr>
        <p:spPr>
          <a:xfrm>
            <a:off x="857224" y="500063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+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19" name="Rectangle 118"/>
          <p:cNvSpPr/>
          <p:nvPr/>
        </p:nvSpPr>
        <p:spPr>
          <a:xfrm>
            <a:off x="1285852" y="478632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9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1285852" y="521495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6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121" name="Straight Connector 120"/>
          <p:cNvCxnSpPr/>
          <p:nvPr/>
        </p:nvCxnSpPr>
        <p:spPr>
          <a:xfrm>
            <a:off x="1214414" y="514351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" name="Rectangle 121"/>
          <p:cNvSpPr/>
          <p:nvPr/>
        </p:nvSpPr>
        <p:spPr>
          <a:xfrm>
            <a:off x="1785918" y="4929198"/>
            <a:ext cx="413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 smtClean="0">
                <a:latin typeface="Titr" pitchFamily="2" charset="-78"/>
                <a:cs typeface="B Titr" pitchFamily="2" charset="-78"/>
              </a:rPr>
              <a:t>=</a:t>
            </a:r>
            <a:endParaRPr lang="fa-IR" sz="2800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2117460" y="4929198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3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25" name="Rectangle 124"/>
          <p:cNvSpPr/>
          <p:nvPr/>
        </p:nvSpPr>
        <p:spPr>
          <a:xfrm>
            <a:off x="2500298" y="478632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3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sp>
        <p:nvSpPr>
          <p:cNvPr id="126" name="Rectangle 125"/>
          <p:cNvSpPr/>
          <p:nvPr/>
        </p:nvSpPr>
        <p:spPr>
          <a:xfrm>
            <a:off x="2500298" y="521495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B Titr" pitchFamily="2" charset="-78"/>
              </a:rPr>
              <a:t>6</a:t>
            </a:r>
            <a:endParaRPr lang="fa-IR" dirty="0">
              <a:latin typeface="Titr" pitchFamily="2" charset="-78"/>
              <a:cs typeface="B Titr" pitchFamily="2" charset="-78"/>
            </a:endParaRPr>
          </a:p>
        </p:txBody>
      </p:sp>
      <p:cxnSp>
        <p:nvCxnSpPr>
          <p:cNvPr id="127" name="Straight Connector 126"/>
          <p:cNvCxnSpPr/>
          <p:nvPr/>
        </p:nvCxnSpPr>
        <p:spPr>
          <a:xfrm>
            <a:off x="2428860" y="514351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8" name="TextBox 127"/>
          <p:cNvSpPr txBox="1"/>
          <p:nvPr/>
        </p:nvSpPr>
        <p:spPr>
          <a:xfrm>
            <a:off x="3571868" y="785794"/>
            <a:ext cx="5046379" cy="461665"/>
          </a:xfrm>
          <a:prstGeom prst="rect">
            <a:avLst/>
          </a:prstGeom>
          <a:solidFill>
            <a:srgbClr val="FFFF00"/>
          </a:solidFill>
          <a:ln>
            <a:solidFill>
              <a:srgbClr val="92D050"/>
            </a:solidFill>
          </a:ln>
        </p:spPr>
        <p:txBody>
          <a:bodyPr wrap="square" rtlCol="1">
            <a:spAutoFit/>
          </a:bodyPr>
          <a:lstStyle/>
          <a:p>
            <a:r>
              <a:rPr lang="fa-IR" sz="2400" dirty="0" smtClean="0">
                <a:solidFill>
                  <a:srgbClr val="FF0000"/>
                </a:solidFill>
                <a:latin typeface="Titr" pitchFamily="2" charset="-78"/>
                <a:cs typeface="B Titr" pitchFamily="2" charset="-78"/>
              </a:rPr>
              <a:t>ضرب اعداد مخلوط به روش گسترده نویسی</a:t>
            </a:r>
            <a:endParaRPr lang="fa-IR" sz="2400" dirty="0">
              <a:solidFill>
                <a:srgbClr val="FF0000"/>
              </a:solidFill>
              <a:latin typeface="Titr" pitchFamily="2" charset="-78"/>
              <a:cs typeface="B Titr" pitchFamily="2" charset="-78"/>
            </a:endParaRPr>
          </a:p>
        </p:txBody>
      </p:sp>
    </p:spTree>
  </p:cSld>
  <p:clrMapOvr>
    <a:masterClrMapping/>
  </p:clrMapOvr>
  <p:transition spd="slow">
    <p:wheel spokes="3"/>
    <p:sndAc>
      <p:stSnd>
        <p:snd r:embed="rId2" name="chimes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357158" y="357166"/>
            <a:ext cx="8429684" cy="6143668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smtClean="0">
                <a:cs typeface="B Titr" pitchFamily="2" charset="-78"/>
              </a:rPr>
              <a:t>[[</a:t>
            </a:r>
            <a:endParaRPr lang="fa-IR" dirty="0" smtClean="0">
              <a:cs typeface="B Titr" pitchFamily="2" charset="-78"/>
            </a:endParaRPr>
          </a:p>
          <a:p>
            <a:pPr algn="ctr"/>
            <a:endParaRPr lang="fa-IR" dirty="0">
              <a:cs typeface="B Tit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5984" y="3000372"/>
            <a:ext cx="42148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a-IR" sz="4800" dirty="0">
              <a:solidFill>
                <a:srgbClr val="FF0000"/>
              </a:solidFill>
              <a:latin typeface="Aharoni" pitchFamily="2" charset="-79"/>
              <a:cs typeface="B Titr" pitchFamily="2" charset="-78"/>
            </a:endParaRPr>
          </a:p>
        </p:txBody>
      </p:sp>
    </p:spTree>
  </p:cSld>
  <p:clrMapOvr>
    <a:masterClrMapping/>
  </p:clrMapOvr>
  <p:transition spd="slow">
    <p:blinds/>
    <p:sndAc>
      <p:stSnd>
        <p:snd r:embed="rId2" name="explode.wav"/>
      </p:stSnd>
    </p:sndAc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ضرب_كسر_و_عدد_مخلوط__از_راه_مساحت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ضرب_كسر_و_عدد_مخلوط__از_راه_مساحت</Template>
  <TotalTime>6</TotalTime>
  <Words>169</Words>
  <Application>Microsoft Office PowerPoint</Application>
  <PresentationFormat>On-screen Show (4:3)</PresentationFormat>
  <Paragraphs>129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Aharoni</vt:lpstr>
      <vt:lpstr>B Titr</vt:lpstr>
      <vt:lpstr>Franklin Gothic Book</vt:lpstr>
      <vt:lpstr>Franklin Gothic Medium</vt:lpstr>
      <vt:lpstr>Tahoma</vt:lpstr>
      <vt:lpstr>Titr</vt:lpstr>
      <vt:lpstr>Wingdings 2</vt:lpstr>
      <vt:lpstr>ضرب_كسر_و_عدد_مخلوط__از_راه_مساحت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Parsian</dc:creator>
  <cp:lastModifiedBy>Windows User</cp:lastModifiedBy>
  <cp:revision>4</cp:revision>
  <dcterms:created xsi:type="dcterms:W3CDTF">2015-04-12T10:29:36Z</dcterms:created>
  <dcterms:modified xsi:type="dcterms:W3CDTF">2020-02-22T17:43:45Z</dcterms:modified>
</cp:coreProperties>
</file>