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F9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fld id="{5CE1DB36-FDFF-4E00-9565-F0BF3B5555AE}" type="datetimeFigureOut">
              <a:rPr lang="en-US" smtClean="0"/>
              <a:pPr/>
              <a:t>5/5/2018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255197E0-A046-4C34-AD44-8EBE80F366D8}"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CE1DB36-FDFF-4E00-9565-F0BF3B5555AE}" type="datetimeFigureOut">
              <a:rPr lang="en-US" smtClean="0"/>
              <a:pPr/>
              <a:t>5/5/2018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CE1DB36-FDFF-4E00-9565-F0BF3B5555AE}" type="datetimeFigureOut">
              <a:rPr lang="en-US" smtClean="0"/>
              <a:pPr/>
              <a:t>5/5/2018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5197E0-A046-4C34-AD44-8EBE80F366D8}"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CE1DB36-FDFF-4E00-9565-F0BF3B5555AE}" type="datetimeFigureOut">
              <a:rPr lang="en-US" smtClean="0"/>
              <a:pPr/>
              <a:t>5/5/2018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CE1DB36-FDFF-4E00-9565-F0BF3B5555AE}" type="datetimeFigureOut">
              <a:rPr lang="en-US" smtClean="0"/>
              <a:pPr/>
              <a:t>5/5/2018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5197E0-A046-4C34-AD44-8EBE80F366D8}"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CE1DB36-FDFF-4E00-9565-F0BF3B5555AE}" type="datetimeFigureOut">
              <a:rPr lang="en-US" smtClean="0"/>
              <a:pPr/>
              <a:t>5/5/2018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1DB36-FDFF-4E00-9565-F0BF3B5555AE}" type="datetimeFigureOut">
              <a:rPr lang="en-US" smtClean="0"/>
              <a:pPr/>
              <a:t>5/5/2018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CE1DB36-FDFF-4E00-9565-F0BF3B5555AE}" type="datetimeFigureOut">
              <a:rPr lang="en-US" smtClean="0"/>
              <a:pPr/>
              <a:t>5/5/2018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p>
            <a:fld id="{5CE1DB36-FDFF-4E00-9565-F0BF3B5555AE}" type="datetimeFigureOut">
              <a:rPr lang="en-US" smtClean="0"/>
              <a:pPr/>
              <a:t>5/5/2018</a:t>
            </a:fld>
            <a:endParaRPr lang="en-US"/>
          </a:p>
        </p:txBody>
      </p:sp>
      <p:sp>
        <p:nvSpPr>
          <p:cNvPr id="6" name="Footer Placeholder 5"/>
          <p:cNvSpPr>
            <a:spLocks noGrp="1"/>
          </p:cNvSpPr>
          <p:nvPr>
            <p:ph type="ftr" sz="quarter" idx="11"/>
          </p:nvPr>
        </p:nvSpPr>
        <p:spPr>
          <a:xfrm>
            <a:off x="914400" y="55499"/>
            <a:ext cx="5562600" cy="365125"/>
          </a:xfrm>
        </p:spPr>
        <p:txBody>
          <a:bodyPr/>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CE1DB36-FDFF-4E00-9565-F0BF3B5555AE}" type="datetimeFigureOut">
              <a:rPr lang="en-US" smtClean="0"/>
              <a:pPr/>
              <a:t>5/5/2018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CE1DB36-FDFF-4E00-9565-F0BF3B5555AE}" type="datetimeFigureOut">
              <a:rPr lang="en-US" smtClean="0"/>
              <a:pPr/>
              <a:t>5/5/2018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5197E0-A046-4C34-AD44-8EBE80F366D8}" type="slidenum">
              <a:rPr lang="en-US" smtClean="0"/>
              <a:pPr/>
              <a:t>‹#›</a:t>
            </a:fld>
            <a:endParaRPr lang="en-US"/>
          </a:p>
        </p:txBody>
      </p:sp>
    </p:spTree>
  </p:cSld>
  <p:clrMapOvr>
    <a:masterClrMapping/>
  </p:clrMapOvr>
  <p:transition spd="med">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5CE1DB36-FDFF-4E00-9565-F0BF3B5555AE}" type="datetimeFigureOut">
              <a:rPr lang="en-US" smtClean="0"/>
              <a:pPr/>
              <a:t>5/5/2018</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255197E0-A046-4C34-AD44-8EBE80F366D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comb/>
  </p:transition>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447800"/>
            <a:ext cx="7772400" cy="899160"/>
          </a:xfrm>
        </p:spPr>
        <p:txBody>
          <a:bodyPr>
            <a:normAutofit/>
          </a:bodyPr>
          <a:lstStyle/>
          <a:p>
            <a:pPr algn="ctr" rtl="1"/>
            <a:r>
              <a:rPr lang="fa-IR" sz="4400" dirty="0" smtClean="0">
                <a:solidFill>
                  <a:srgbClr val="86F973"/>
                </a:solidFill>
                <a:cs typeface="B Titr" pitchFamily="2" charset="-78"/>
              </a:rPr>
              <a:t>اقتصاد كشاورزي</a:t>
            </a:r>
            <a:endParaRPr lang="en-US" sz="4400" dirty="0">
              <a:solidFill>
                <a:srgbClr val="86F973"/>
              </a:solidFill>
              <a:cs typeface="B Titr" pitchFamily="2" charset="-78"/>
            </a:endParaRPr>
          </a:p>
        </p:txBody>
      </p:sp>
      <p:sp>
        <p:nvSpPr>
          <p:cNvPr id="45059" name="Rectangle 3"/>
          <p:cNvSpPr>
            <a:spLocks noChangeArrowheads="1"/>
          </p:cNvSpPr>
          <p:nvPr/>
        </p:nvSpPr>
        <p:spPr bwMode="auto">
          <a:xfrm>
            <a:off x="3920060" y="206514"/>
            <a:ext cx="1718740"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a-IR" sz="40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به نام خدا</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 calcmode="lin" valueType="num">
                                      <p:cBhvr>
                                        <p:cTn id="7" dur="1000" fill="hold"/>
                                        <p:tgtEl>
                                          <p:spTgt spid="45059"/>
                                        </p:tgtEl>
                                        <p:attrNameLst>
                                          <p:attrName>ppt_x</p:attrName>
                                        </p:attrNameLst>
                                      </p:cBhvr>
                                      <p:tavLst>
                                        <p:tav tm="0">
                                          <p:val>
                                            <p:strVal val="#ppt_x-.2"/>
                                          </p:val>
                                        </p:tav>
                                        <p:tav tm="100000">
                                          <p:val>
                                            <p:strVal val="#ppt_x"/>
                                          </p:val>
                                        </p:tav>
                                      </p:tavLst>
                                    </p:anim>
                                    <p:anim calcmode="lin" valueType="num">
                                      <p:cBhvr>
                                        <p:cTn id="8" dur="1000" fill="hold"/>
                                        <p:tgtEl>
                                          <p:spTgt spid="45059"/>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059"/>
                                        </p:tgtEl>
                                      </p:cBhvr>
                                    </p:animEffect>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505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600200"/>
            <a:ext cx="8153400" cy="5029200"/>
          </a:xfrm>
        </p:spPr>
        <p:txBody>
          <a:bodyPr>
            <a:noAutofit/>
          </a:bodyPr>
          <a:lstStyle/>
          <a:p>
            <a:pPr algn="r" rtl="1"/>
            <a:r>
              <a:rPr lang="fa-IR" sz="3200" dirty="0" smtClean="0">
                <a:cs typeface="B Zar" pitchFamily="2" charset="-78"/>
              </a:rPr>
              <a:t>به طور کلی نان فانتزی را می توان به 2 گروه نان سفید وتیره تقسیم کرد:نان سفید و تیره .</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 سفید  شامل نان ساندویچی ,همبرگر,فرانسوی.</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 تیره شامل نانهایی که با ارد چاودار و سبوس دار تهیه شده باشد.</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نانهایی که امروزه در بازار ایران رونق دارد شامل: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1-</a:t>
            </a:r>
            <a:r>
              <a:rPr lang="en-US" sz="3200" dirty="0" smtClean="0">
                <a:solidFill>
                  <a:srgbClr val="86F973"/>
                </a:solidFill>
                <a:cs typeface="B Zar" pitchFamily="2" charset="-78"/>
              </a:rPr>
              <a:t> </a:t>
            </a:r>
            <a:r>
              <a:rPr lang="fa-IR" sz="3200" dirty="0" smtClean="0">
                <a:cs typeface="B Zar" pitchFamily="2" charset="-78"/>
              </a:rPr>
              <a:t>نان دیابت                     </a:t>
            </a:r>
            <a:r>
              <a:rPr lang="fa-IR" sz="3200" dirty="0" smtClean="0">
                <a:solidFill>
                  <a:srgbClr val="86F973"/>
                </a:solidFill>
                <a:cs typeface="B Zar" pitchFamily="2" charset="-78"/>
              </a:rPr>
              <a:t>2-</a:t>
            </a:r>
            <a:r>
              <a:rPr lang="en-US" sz="3200" dirty="0" smtClean="0">
                <a:cs typeface="B Zar" pitchFamily="2" charset="-78"/>
              </a:rPr>
              <a:t> </a:t>
            </a:r>
            <a:r>
              <a:rPr lang="fa-IR" sz="3200" dirty="0" smtClean="0">
                <a:cs typeface="B Zar" pitchFamily="2" charset="-78"/>
              </a:rPr>
              <a:t>نان ترکیبی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3-</a:t>
            </a:r>
            <a:r>
              <a:rPr lang="en-US" sz="3200" dirty="0" smtClean="0">
                <a:cs typeface="B Zar" pitchFamily="2" charset="-78"/>
              </a:rPr>
              <a:t> </a:t>
            </a:r>
            <a:r>
              <a:rPr lang="fa-IR" sz="3200" dirty="0" smtClean="0">
                <a:cs typeface="B Zar" pitchFamily="2" charset="-78"/>
              </a:rPr>
              <a:t>نان چاودار                   </a:t>
            </a:r>
            <a:r>
              <a:rPr lang="fa-IR" sz="3200" dirty="0" smtClean="0">
                <a:solidFill>
                  <a:srgbClr val="86F973"/>
                </a:solidFill>
                <a:cs typeface="B Zar" pitchFamily="2" charset="-78"/>
              </a:rPr>
              <a:t>4-</a:t>
            </a:r>
            <a:r>
              <a:rPr lang="en-US" sz="3200" dirty="0" smtClean="0">
                <a:cs typeface="B Zar" pitchFamily="2" charset="-78"/>
              </a:rPr>
              <a:t> </a:t>
            </a:r>
            <a:r>
              <a:rPr lang="fa-IR" sz="3200" dirty="0" smtClean="0">
                <a:cs typeface="B Zar" pitchFamily="2" charset="-78"/>
              </a:rPr>
              <a:t>نان سوبیتال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5-</a:t>
            </a:r>
            <a:r>
              <a:rPr lang="en-US" sz="3200" dirty="0" smtClean="0">
                <a:solidFill>
                  <a:srgbClr val="86F973"/>
                </a:solidFill>
                <a:cs typeface="B Zar" pitchFamily="2" charset="-78"/>
              </a:rPr>
              <a:t> </a:t>
            </a:r>
            <a:r>
              <a:rPr lang="fa-IR" sz="3200" dirty="0" smtClean="0">
                <a:cs typeface="B Zar" pitchFamily="2" charset="-78"/>
              </a:rPr>
              <a:t>نان سلیات</a:t>
            </a:r>
            <a:r>
              <a:rPr lang="en-US" sz="3200" dirty="0" smtClean="0">
                <a:cs typeface="B Zar" pitchFamily="2" charset="-78"/>
              </a:rPr>
              <a:t/>
            </a:r>
            <a:br>
              <a:rPr lang="en-US" sz="3200" dirty="0" smtClean="0">
                <a:cs typeface="B Zar" pitchFamily="2" charset="-78"/>
              </a:rPr>
            </a:br>
            <a:endParaRPr lang="en-US" sz="3200" dirty="0">
              <a:cs typeface="B Zar" pitchFamily="2" charset="-78"/>
            </a:endParaRPr>
          </a:p>
        </p:txBody>
      </p:sp>
      <p:sp>
        <p:nvSpPr>
          <p:cNvPr id="3" name="Subtitle 2"/>
          <p:cNvSpPr>
            <a:spLocks noGrp="1"/>
          </p:cNvSpPr>
          <p:nvPr>
            <p:ph type="subTitle" idx="1"/>
          </p:nvPr>
        </p:nvSpPr>
        <p:spPr>
          <a:xfrm>
            <a:off x="762000" y="533400"/>
            <a:ext cx="8077200" cy="762000"/>
          </a:xfrm>
        </p:spPr>
        <p:txBody>
          <a:bodyPr>
            <a:normAutofit fontScale="92500" lnSpcReduction="20000"/>
          </a:bodyPr>
          <a:lstStyle/>
          <a:p>
            <a:pPr algn="ctr" rtl="1"/>
            <a:r>
              <a:rPr lang="fa-IR" sz="5400" b="1" dirty="0" smtClean="0">
                <a:solidFill>
                  <a:srgbClr val="86F973"/>
                </a:solidFill>
                <a:cs typeface="B Titr" pitchFamily="2" charset="-78"/>
              </a:rPr>
              <a:t>مقدمه</a:t>
            </a:r>
            <a:endParaRPr lang="en-US" sz="5400" dirty="0" smtClean="0">
              <a:solidFill>
                <a:srgbClr val="86F973"/>
              </a:solidFill>
              <a:cs typeface="B Titr" pitchFamily="2" charset="-78"/>
            </a:endParaRPr>
          </a:p>
          <a:p>
            <a:pPr algn="r" rtl="1"/>
            <a:endParaRPr lang="en-US" dirty="0"/>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0" fill="hold">
                            <p:stCondLst>
                              <p:cond delay="2800"/>
                            </p:stCondLst>
                            <p:childTnLst>
                              <p:par>
                                <p:cTn id="11" presetID="51"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155" decel="100000"/>
                                        <p:tgtEl>
                                          <p:spTgt spid="2"/>
                                        </p:tgtEl>
                                      </p:cBhvr>
                                    </p:animEffect>
                                    <p:animScale>
                                      <p:cBhvr>
                                        <p:cTn id="14" dur="1155" decel="100000"/>
                                        <p:tgtEl>
                                          <p:spTgt spid="2"/>
                                        </p:tgtEl>
                                      </p:cBhvr>
                                      <p:from x="10000" y="10000"/>
                                      <p:to x="200000" y="450000"/>
                                    </p:animScale>
                                    <p:animScale>
                                      <p:cBhvr>
                                        <p:cTn id="15" dur="1845" accel="100000" fill="hold">
                                          <p:stCondLst>
                                            <p:cond delay="1155"/>
                                          </p:stCondLst>
                                        </p:cTn>
                                        <p:tgtEl>
                                          <p:spTgt spid="2"/>
                                        </p:tgtEl>
                                      </p:cBhvr>
                                      <p:from x="200000" y="450000"/>
                                      <p:to x="100000" y="100000"/>
                                    </p:animScale>
                                    <p:set>
                                      <p:cBhvr>
                                        <p:cTn id="16" dur="1155" fill="hold"/>
                                        <p:tgtEl>
                                          <p:spTgt spid="2"/>
                                        </p:tgtEl>
                                        <p:attrNameLst>
                                          <p:attrName>ppt_x</p:attrName>
                                        </p:attrNameLst>
                                      </p:cBhvr>
                                      <p:to>
                                        <p:strVal val="(0.5)"/>
                                      </p:to>
                                    </p:set>
                                    <p:anim from="(0.5)" to="(#ppt_x)" calcmode="lin" valueType="num">
                                      <p:cBhvr>
                                        <p:cTn id="17" dur="1845" accel="100000" fill="hold">
                                          <p:stCondLst>
                                            <p:cond delay="1155"/>
                                          </p:stCondLst>
                                        </p:cTn>
                                        <p:tgtEl>
                                          <p:spTgt spid="2"/>
                                        </p:tgtEl>
                                        <p:attrNameLst>
                                          <p:attrName>ppt_x</p:attrName>
                                        </p:attrNameLst>
                                      </p:cBhvr>
                                    </p:anim>
                                    <p:set>
                                      <p:cBhvr>
                                        <p:cTn id="18" dur="1155" fill="hold"/>
                                        <p:tgtEl>
                                          <p:spTgt spid="2"/>
                                        </p:tgtEl>
                                        <p:attrNameLst>
                                          <p:attrName>ppt_y</p:attrName>
                                        </p:attrNameLst>
                                      </p:cBhvr>
                                      <p:to>
                                        <p:strVal val="(#ppt_y+0.4)"/>
                                      </p:to>
                                    </p:set>
                                    <p:anim from="(#ppt_y+0.4)" to="(#ppt_y)" calcmode="lin" valueType="num">
                                      <p:cBhvr>
                                        <p:cTn id="19" dur="1845" accel="100000" fill="hold">
                                          <p:stCondLst>
                                            <p:cond delay="1155"/>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5105400"/>
            <a:ext cx="8229600" cy="1600200"/>
          </a:xfrm>
        </p:spPr>
        <p:txBody>
          <a:bodyPr>
            <a:noAutofit/>
          </a:bodyPr>
          <a:lstStyle/>
          <a:p>
            <a:pPr algn="r" rtl="1"/>
            <a:r>
              <a:rPr lang="fa-IR" sz="2400" dirty="0" smtClean="0">
                <a:solidFill>
                  <a:srgbClr val="FFC000"/>
                </a:solidFill>
                <a:cs typeface="B Zar" pitchFamily="2" charset="-78"/>
              </a:rPr>
              <a:t>5-</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سلیات:</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از جمله نانهای رژیمی است که خوردن آن به افرادی که به گلوتن حساسیت دارند توصیه می شود.این نان فاقد آرد گندم است وبا ارد برنج تهیه میشود.از لحاظ بعضی املاح پائین  است به همین دلیل به ان فیبرکس اضافه میکنند. </a:t>
            </a:r>
            <a:endParaRPr lang="en-US" sz="2400" dirty="0">
              <a:cs typeface="B Zar" pitchFamily="2" charset="-78"/>
            </a:endParaRPr>
          </a:p>
        </p:txBody>
      </p:sp>
      <p:sp>
        <p:nvSpPr>
          <p:cNvPr id="4" name="Rectangle 3"/>
          <p:cNvSpPr/>
          <p:nvPr/>
        </p:nvSpPr>
        <p:spPr>
          <a:xfrm>
            <a:off x="838200" y="152400"/>
            <a:ext cx="7924800" cy="1200329"/>
          </a:xfrm>
          <a:prstGeom prst="rect">
            <a:avLst/>
          </a:prstGeom>
        </p:spPr>
        <p:txBody>
          <a:bodyPr wrap="square">
            <a:spAutoFit/>
          </a:bodyPr>
          <a:lstStyle/>
          <a:p>
            <a:pPr algn="r" rtl="1"/>
            <a:r>
              <a:rPr lang="fa-IR" sz="2400" dirty="0" smtClean="0">
                <a:solidFill>
                  <a:srgbClr val="FFC000"/>
                </a:solidFill>
                <a:cs typeface="B Zar" pitchFamily="2" charset="-78"/>
              </a:rPr>
              <a:t>1-</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دیابت:</a:t>
            </a:r>
            <a:r>
              <a:rPr lang="en-US" sz="2400" dirty="0" smtClean="0">
                <a:solidFill>
                  <a:schemeClr val="accent1">
                    <a:lumMod val="60000"/>
                    <a:lumOff val="40000"/>
                  </a:schemeClr>
                </a:solidFill>
                <a:cs typeface="B Zar" pitchFamily="2" charset="-78"/>
              </a:rPr>
              <a:t> </a:t>
            </a:r>
          </a:p>
          <a:p>
            <a:pPr algn="ctr" rtl="1"/>
            <a:r>
              <a:rPr lang="fa-IR" sz="2400" dirty="0" smtClean="0">
                <a:cs typeface="B Zar" pitchFamily="2" charset="-78"/>
              </a:rPr>
              <a:t>این نان مخصوص افراد دیابتی است ودرآن از آرد چاودار,جو,زیره,سبوس مالت و پوسته سویا استفاده میکنند.</a:t>
            </a:r>
            <a:endParaRPr lang="en-US" sz="2400" dirty="0" smtClean="0">
              <a:cs typeface="B Zar" pitchFamily="2" charset="-78"/>
            </a:endParaRPr>
          </a:p>
        </p:txBody>
      </p:sp>
      <p:sp>
        <p:nvSpPr>
          <p:cNvPr id="5" name="Rectangle 4"/>
          <p:cNvSpPr/>
          <p:nvPr/>
        </p:nvSpPr>
        <p:spPr>
          <a:xfrm>
            <a:off x="685800" y="1219200"/>
            <a:ext cx="8077200" cy="1200329"/>
          </a:xfrm>
          <a:prstGeom prst="rect">
            <a:avLst/>
          </a:prstGeom>
        </p:spPr>
        <p:txBody>
          <a:bodyPr wrap="square">
            <a:spAutoFit/>
          </a:bodyPr>
          <a:lstStyle/>
          <a:p>
            <a:pPr algn="r" rtl="1"/>
            <a:r>
              <a:rPr lang="fa-IR" sz="2400" dirty="0" smtClean="0">
                <a:solidFill>
                  <a:srgbClr val="FFC000"/>
                </a:solidFill>
                <a:cs typeface="B Zar" pitchFamily="2" charset="-78"/>
              </a:rPr>
              <a:t>2-</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ترکیبی:</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نانهایی هستند که در آنها از مواد مختلف خوراکی استفاده میکنند مثلا نان سیر وزیتون,نان گردو,نان سیب و کشمش,نان بلغور گندم وجو.</a:t>
            </a:r>
            <a:endParaRPr lang="en-US" sz="2400" dirty="0" smtClean="0">
              <a:cs typeface="B Zar" pitchFamily="2" charset="-78"/>
            </a:endParaRPr>
          </a:p>
        </p:txBody>
      </p:sp>
      <p:sp>
        <p:nvSpPr>
          <p:cNvPr id="6" name="Rectangle 5"/>
          <p:cNvSpPr/>
          <p:nvPr/>
        </p:nvSpPr>
        <p:spPr>
          <a:xfrm>
            <a:off x="457200" y="2362200"/>
            <a:ext cx="8382000" cy="1569660"/>
          </a:xfrm>
          <a:prstGeom prst="rect">
            <a:avLst/>
          </a:prstGeom>
        </p:spPr>
        <p:txBody>
          <a:bodyPr wrap="square">
            <a:spAutoFit/>
          </a:bodyPr>
          <a:lstStyle/>
          <a:p>
            <a:pPr algn="r" rtl="1"/>
            <a:r>
              <a:rPr lang="fa-IR" sz="2400" dirty="0" smtClean="0">
                <a:solidFill>
                  <a:srgbClr val="FFC000"/>
                </a:solidFill>
                <a:cs typeface="B Zar" pitchFamily="2" charset="-78"/>
              </a:rPr>
              <a:t>3-</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چاودار:</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این نان از نوعی غله به نام چاودار(گندم سیاه)تهیه شده است.باعث کاهش کلسترول وخطر بیماریهای قلبی وعروقی شده و دارای ویتامین گروه ب و ای است. این باعث ایجاد حس سیری در شخص شده و برای رژیم لاغری مناسب است.</a:t>
            </a:r>
            <a:endParaRPr lang="en-US" sz="2400" dirty="0" smtClean="0">
              <a:cs typeface="B Zar" pitchFamily="2" charset="-78"/>
            </a:endParaRPr>
          </a:p>
        </p:txBody>
      </p:sp>
      <p:sp>
        <p:nvSpPr>
          <p:cNvPr id="7" name="Rectangle 6"/>
          <p:cNvSpPr/>
          <p:nvPr/>
        </p:nvSpPr>
        <p:spPr>
          <a:xfrm>
            <a:off x="762000" y="3962400"/>
            <a:ext cx="8153400" cy="1200329"/>
          </a:xfrm>
          <a:prstGeom prst="rect">
            <a:avLst/>
          </a:prstGeom>
        </p:spPr>
        <p:txBody>
          <a:bodyPr wrap="square">
            <a:spAutoFit/>
          </a:bodyPr>
          <a:lstStyle/>
          <a:p>
            <a:pPr algn="r" rtl="1"/>
            <a:r>
              <a:rPr lang="fa-IR" sz="2400" dirty="0" smtClean="0">
                <a:solidFill>
                  <a:srgbClr val="FFC000"/>
                </a:solidFill>
                <a:cs typeface="B Zar" pitchFamily="2" charset="-78"/>
              </a:rPr>
              <a:t>4-</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سوبیتال:</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این نان سیاه رنگ است.با انواع دانههای روغنی مانند کنجد,افتابگردانو بذرک تهیه میشود.این نان دارای مقداری امگا 3 است.</a:t>
            </a:r>
            <a:endParaRPr lang="en-US" sz="2400" dirty="0" smtClean="0">
              <a:cs typeface="B Za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1200" fill="hold">
                                          <p:stCondLst>
                                            <p:cond delay="0"/>
                                          </p:stCondLst>
                                        </p:cTn>
                                        <p:tgtEl>
                                          <p:spTgt spid="4"/>
                                        </p:tgtEl>
                                        <p:attrNameLst>
                                          <p:attrName>ppt_x</p:attrName>
                                        </p:attrNameLst>
                                      </p:cBhvr>
                                    </p:anim>
                                    <p:anim from="0" to="-1.0" calcmode="lin" valueType="num">
                                      <p:cBhvr>
                                        <p:cTn id="8" dur="400" decel="50000" autoRev="1" fill="hold">
                                          <p:stCondLst>
                                            <p:cond delay="1200"/>
                                          </p:stCondLst>
                                        </p:cTn>
                                        <p:tgtEl>
                                          <p:spTgt spid="4"/>
                                        </p:tgtEl>
                                        <p:attrNameLst>
                                          <p:attrName>xshear</p:attrName>
                                        </p:attrNameLst>
                                      </p:cBhvr>
                                    </p:anim>
                                    <p:animScale>
                                      <p:cBhvr>
                                        <p:cTn id="9" dur="400" decel="100000" autoRev="1" fill="hold">
                                          <p:stCondLst>
                                            <p:cond delay="1200"/>
                                          </p:stCondLst>
                                        </p:cTn>
                                        <p:tgtEl>
                                          <p:spTgt spid="4"/>
                                        </p:tgtEl>
                                      </p:cBhvr>
                                      <p:from x="100000" y="100000"/>
                                      <p:to x="80000" y="100000"/>
                                    </p:animScale>
                                    <p:anim by="(#ppt_h/3+#ppt_w*0.1)" calcmode="lin" valueType="num">
                                      <p:cBhvr additive="sum">
                                        <p:cTn id="10" dur="400" decel="100000" autoRev="1" fill="hold">
                                          <p:stCondLst>
                                            <p:cond delay="1200"/>
                                          </p:stCondLst>
                                        </p:cTn>
                                        <p:tgtEl>
                                          <p:spTgt spid="4"/>
                                        </p:tgtEl>
                                        <p:attrNameLst>
                                          <p:attrName>ppt_x</p:attrName>
                                        </p:attrNameLst>
                                      </p:cBhvr>
                                    </p:anim>
                                  </p:childTnLst>
                                </p:cTn>
                              </p:par>
                            </p:childTnLst>
                          </p:cTn>
                        </p:par>
                        <p:par>
                          <p:cTn id="11" fill="hold">
                            <p:stCondLst>
                              <p:cond delay="2000"/>
                            </p:stCondLst>
                            <p:childTnLst>
                              <p:par>
                                <p:cTn id="12" presetID="2"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4000"/>
                            </p:stCondLst>
                            <p:childTnLst>
                              <p:par>
                                <p:cTn id="17" presetID="25"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0"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1"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 calcmode="lin" valueType="num">
                                      <p:cBhvr>
                                        <p:cTn id="23"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4"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5"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6" dur="2000" decel="50000">
                                          <p:stCondLst>
                                            <p:cond delay="0"/>
                                          </p:stCondLst>
                                        </p:cTn>
                                        <p:tgtEl>
                                          <p:spTgt spid="6"/>
                                        </p:tgtEl>
                                      </p:cBhvr>
                                    </p:animEffect>
                                  </p:childTnLst>
                                </p:cTn>
                              </p:par>
                            </p:childTnLst>
                          </p:cTn>
                        </p:par>
                        <p:par>
                          <p:cTn id="27" fill="hold">
                            <p:stCondLst>
                              <p:cond delay="6000"/>
                            </p:stCondLst>
                            <p:childTnLst>
                              <p:par>
                                <p:cTn id="28" presetID="34"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from="(-#ppt_w/2)" to="(#ppt_x)" calcmode="lin" valueType="num">
                                      <p:cBhvr>
                                        <p:cTn id="30" dur="1200" fill="hold">
                                          <p:stCondLst>
                                            <p:cond delay="0"/>
                                          </p:stCondLst>
                                        </p:cTn>
                                        <p:tgtEl>
                                          <p:spTgt spid="7"/>
                                        </p:tgtEl>
                                        <p:attrNameLst>
                                          <p:attrName>ppt_x</p:attrName>
                                        </p:attrNameLst>
                                      </p:cBhvr>
                                    </p:anim>
                                    <p:anim from="0" to="-1.0" calcmode="lin" valueType="num">
                                      <p:cBhvr>
                                        <p:cTn id="31" dur="400" decel="50000" autoRev="1" fill="hold">
                                          <p:stCondLst>
                                            <p:cond delay="1200"/>
                                          </p:stCondLst>
                                        </p:cTn>
                                        <p:tgtEl>
                                          <p:spTgt spid="7"/>
                                        </p:tgtEl>
                                        <p:attrNameLst>
                                          <p:attrName>xshear</p:attrName>
                                        </p:attrNameLst>
                                      </p:cBhvr>
                                    </p:anim>
                                    <p:animScale>
                                      <p:cBhvr>
                                        <p:cTn id="32" dur="400" decel="100000" autoRev="1" fill="hold">
                                          <p:stCondLst>
                                            <p:cond delay="1200"/>
                                          </p:stCondLst>
                                        </p:cTn>
                                        <p:tgtEl>
                                          <p:spTgt spid="7"/>
                                        </p:tgtEl>
                                      </p:cBhvr>
                                      <p:from x="100000" y="100000"/>
                                      <p:to x="80000" y="100000"/>
                                    </p:animScale>
                                    <p:anim by="(#ppt_h/3+#ppt_w*0.1)" calcmode="lin" valueType="num">
                                      <p:cBhvr additive="sum">
                                        <p:cTn id="33" dur="400" decel="100000" autoRev="1" fill="hold">
                                          <p:stCondLst>
                                            <p:cond delay="1200"/>
                                          </p:stCondLst>
                                        </p:cTn>
                                        <p:tgtEl>
                                          <p:spTgt spid="7"/>
                                        </p:tgtEl>
                                        <p:attrNameLst>
                                          <p:attrName>ppt_x</p:attrName>
                                        </p:attrNameLst>
                                      </p:cBhvr>
                                    </p:anim>
                                  </p:childTnLst>
                                </p:cTn>
                              </p:par>
                            </p:childTnLst>
                          </p:cTn>
                        </p:par>
                        <p:par>
                          <p:cTn id="34" fill="hold">
                            <p:stCondLst>
                              <p:cond delay="8000"/>
                            </p:stCondLst>
                            <p:childTnLst>
                              <p:par>
                                <p:cTn id="35" presetID="15" presetClass="entr" presetSubtype="0" fill="hold" grpId="0" nodeType="after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 calcmode="lin" valueType="num">
                                      <p:cBhvr>
                                        <p:cTn id="3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39" dur="2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10000"/>
                            </p:stCondLst>
                            <p:childTnLst>
                              <p:par>
                                <p:cTn id="42" presetID="15" presetClass="entr" presetSubtype="0" fill="hold" grpId="0" nodeType="after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 calcmode="lin" valueType="num">
                                      <p:cBhvr>
                                        <p:cTn id="4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46" dur="2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47" dur="2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24000"/>
            <a:ext cx="7772400" cy="4794504"/>
          </a:xfrm>
        </p:spPr>
        <p:txBody>
          <a:bodyPr/>
          <a:lstStyle/>
          <a:p>
            <a:pPr algn="ctr" rtl="1"/>
            <a:r>
              <a:rPr lang="fa-IR" sz="2800" dirty="0" smtClean="0">
                <a:cs typeface="B Zar" pitchFamily="2" charset="-78"/>
              </a:rPr>
              <a:t>واژه نانوایی در واقع عبارت است از عملیات حرارت دادن فرآورده های خمیری در یک فر ، ولی چون مراحل متعددی قبل از حرارت دادن در فر وجود دارد ، واژه نانوایی به تمام علم و تکنولوژی قبل از مرحله حرارت دادن و همچنین بعد از آن اطلاق می شود .</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باتوجه به این که انواع زیادی از فرآورده های نانوای وجود دارند ، درجه بندی آن بر حسب فرمولاسیون آماده سازی و ویژگی های محصول امکان پذیر نمی باشد . از این رو محصولات را بر اساس روش ور آوردن تقسیم بندی می کنند . چنین تقسیم می کنند . چنین تقسیم بندی را می توان به شرح ذیل انجام داد . </a:t>
            </a:r>
            <a:endParaRPr lang="en-US" sz="2800" dirty="0">
              <a:cs typeface="B Zar" pitchFamily="2" charset="-78"/>
            </a:endParaRPr>
          </a:p>
        </p:txBody>
      </p:sp>
      <p:sp>
        <p:nvSpPr>
          <p:cNvPr id="3" name="Subtitle 2"/>
          <p:cNvSpPr>
            <a:spLocks noGrp="1"/>
          </p:cNvSpPr>
          <p:nvPr>
            <p:ph type="subTitle" idx="1"/>
          </p:nvPr>
        </p:nvSpPr>
        <p:spPr>
          <a:xfrm>
            <a:off x="914400" y="381000"/>
            <a:ext cx="7772400" cy="914400"/>
          </a:xfrm>
        </p:spPr>
        <p:txBody>
          <a:bodyPr/>
          <a:lstStyle/>
          <a:p>
            <a:pPr algn="ctr" rtl="1"/>
            <a:r>
              <a:rPr lang="fa-IR" sz="2800" dirty="0" smtClean="0">
                <a:solidFill>
                  <a:srgbClr val="86F973"/>
                </a:solidFill>
                <a:cs typeface="B Titr" pitchFamily="2" charset="-78"/>
              </a:rPr>
              <a:t>9 – </a:t>
            </a:r>
            <a:r>
              <a:rPr lang="fa-IR" sz="2800" dirty="0" smtClean="0">
                <a:solidFill>
                  <a:srgbClr val="FFC000"/>
                </a:solidFill>
                <a:cs typeface="B Titr" pitchFamily="2" charset="-78"/>
              </a:rPr>
              <a:t>مشخصات محصول ، فرآیند و روش تولید محصول :</a:t>
            </a:r>
            <a:endParaRPr lang="en-US" sz="2800" dirty="0" smtClean="0">
              <a:solidFill>
                <a:srgbClr val="FFC000"/>
              </a:solidFill>
              <a:cs typeface="B Titr" pitchFamily="2" charset="-78"/>
            </a:endParaRPr>
          </a:p>
          <a:p>
            <a:pPr algn="ctr" rtl="1"/>
            <a:endParaRPr lang="en-US" dirty="0"/>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par>
                          <p:cTn id="21" fill="hold">
                            <p:stCondLst>
                              <p:cond delay="2000"/>
                            </p:stCondLst>
                            <p:childTnLst>
                              <p:par>
                                <p:cTn id="22" presetID="29"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2000" fill="hold"/>
                                        <p:tgtEl>
                                          <p:spTgt spid="2"/>
                                        </p:tgtEl>
                                        <p:attrNameLst>
                                          <p:attrName>ppt_x</p:attrName>
                                        </p:attrNameLst>
                                      </p:cBhvr>
                                      <p:tavLst>
                                        <p:tav tm="0">
                                          <p:val>
                                            <p:strVal val="#ppt_x-.2"/>
                                          </p:val>
                                        </p:tav>
                                        <p:tav tm="100000">
                                          <p:val>
                                            <p:strVal val="#ppt_x"/>
                                          </p:val>
                                        </p:tav>
                                      </p:tavLst>
                                    </p:anim>
                                    <p:anim calcmode="lin" valueType="num">
                                      <p:cBhvr>
                                        <p:cTn id="25"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733800"/>
            <a:ext cx="7772400" cy="2584704"/>
          </a:xfrm>
        </p:spPr>
        <p:txBody>
          <a:bodyPr/>
          <a:lstStyle/>
          <a:p>
            <a:pPr algn="r" rtl="1"/>
            <a:r>
              <a:rPr lang="fa-IR" sz="2800" dirty="0" smtClean="0">
                <a:solidFill>
                  <a:srgbClr val="FFC000"/>
                </a:solidFill>
                <a:cs typeface="B Zar" pitchFamily="2" charset="-78"/>
              </a:rPr>
              <a:t>-</a:t>
            </a:r>
            <a:r>
              <a:rPr lang="fa-IR" sz="2800" dirty="0" smtClean="0">
                <a:cs typeface="B Zar" pitchFamily="2" charset="-78"/>
              </a:rPr>
              <a:t> کالاهای ور آمده با هوا ، شامل آنژل و کیکهای اسفنجی و نان های فانتزی .</a:t>
            </a:r>
            <a:r>
              <a:rPr lang="en-US" sz="2800" dirty="0" smtClean="0">
                <a:cs typeface="B Zar" pitchFamily="2" charset="-78"/>
              </a:rPr>
              <a:t/>
            </a:r>
            <a:br>
              <a:rPr lang="en-US" sz="2800" dirty="0" smtClean="0">
                <a:cs typeface="B Zar" pitchFamily="2" charset="-78"/>
              </a:rPr>
            </a:br>
            <a:r>
              <a:rPr lang="fa-IR" sz="2800" dirty="0" smtClean="0">
                <a:solidFill>
                  <a:srgbClr val="FFC000"/>
                </a:solidFill>
                <a:cs typeface="B Zar" pitchFamily="2" charset="-78"/>
              </a:rPr>
              <a:t>-</a:t>
            </a:r>
            <a:r>
              <a:rPr lang="fa-IR" sz="2800" dirty="0" smtClean="0">
                <a:cs typeface="B Zar" pitchFamily="2" charset="-78"/>
              </a:rPr>
              <a:t> کالاهای نیمه ورد آمده ، شامل خمیر پای و بعضی از کراکرهای که در اثر بخار متصاعد شده و گازهای در طی پخت کمی حالت ور آمدن به وجود می آورند . در این جا کالای ور آمده با هوا مانند نان فانتزی مورد برسی قرار می گیرد .</a:t>
            </a:r>
            <a:endParaRPr lang="en-US" sz="2800" dirty="0">
              <a:cs typeface="B Zar" pitchFamily="2" charset="-78"/>
            </a:endParaRPr>
          </a:p>
        </p:txBody>
      </p:sp>
      <p:sp>
        <p:nvSpPr>
          <p:cNvPr id="3" name="Subtitle 2"/>
          <p:cNvSpPr>
            <a:spLocks noGrp="1"/>
          </p:cNvSpPr>
          <p:nvPr>
            <p:ph type="subTitle" idx="1"/>
          </p:nvPr>
        </p:nvSpPr>
        <p:spPr>
          <a:xfrm>
            <a:off x="914400" y="381000"/>
            <a:ext cx="7772400" cy="3276600"/>
          </a:xfrm>
        </p:spPr>
        <p:txBody>
          <a:bodyPr>
            <a:normAutofit/>
          </a:bodyPr>
          <a:lstStyle/>
          <a:p>
            <a:pPr algn="r" rtl="1"/>
            <a:r>
              <a:rPr lang="fa-IR" sz="3200" dirty="0" smtClean="0">
                <a:solidFill>
                  <a:srgbClr val="FFC000"/>
                </a:solidFill>
                <a:cs typeface="B Zar" pitchFamily="2" charset="-78"/>
              </a:rPr>
              <a:t>-</a:t>
            </a:r>
            <a:r>
              <a:rPr lang="fa-IR" sz="3200" dirty="0" smtClean="0">
                <a:cs typeface="B Zar" pitchFamily="2" charset="-78"/>
              </a:rPr>
              <a:t> کالای ور آمده با مخمره شامل نان و خمیر های شرین بوده به وسیله گاز کربنیک عمل می نماید . </a:t>
            </a:r>
            <a:endParaRPr lang="en-US" sz="3200" dirty="0" smtClean="0">
              <a:cs typeface="B Zar" pitchFamily="2" charset="-78"/>
            </a:endParaRPr>
          </a:p>
          <a:p>
            <a:pPr algn="r" rtl="1"/>
            <a:r>
              <a:rPr lang="fa-IR" sz="3200" dirty="0" smtClean="0">
                <a:solidFill>
                  <a:srgbClr val="FFC000"/>
                </a:solidFill>
                <a:cs typeface="B Zar" pitchFamily="2" charset="-78"/>
              </a:rPr>
              <a:t>-</a:t>
            </a:r>
            <a:r>
              <a:rPr lang="fa-IR" sz="3200" dirty="0" smtClean="0">
                <a:cs typeface="B Zar" pitchFamily="2" charset="-78"/>
              </a:rPr>
              <a:t> کالای ور آمده با مواد شیمیایی ، شامل کیک های لایه ای دونات و بیسکوییت ، ور آمده این فرآورده ها به کمک گاز کربنیک حاصل از پودر های نانوایی و عمل شیمیایی انجام می گیرد .</a:t>
            </a:r>
            <a:endParaRPr lang="en-US" sz="3200" dirty="0" smtClean="0">
              <a:cs typeface="B Za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2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4" dur="2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3">
                                            <p:txEl>
                                              <p:pRg st="1" end="1"/>
                                            </p:txEl>
                                          </p:spTgt>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000" fill="hold"/>
                                        <p:tgtEl>
                                          <p:spTgt spid="2"/>
                                        </p:tgtEl>
                                        <p:attrNameLst>
                                          <p:attrName>ppt_x</p:attrName>
                                        </p:attrNameLst>
                                      </p:cBhvr>
                                      <p:tavLst>
                                        <p:tav tm="0">
                                          <p:val>
                                            <p:strVal val="#ppt_x-.2"/>
                                          </p:val>
                                        </p:tav>
                                        <p:tav tm="100000">
                                          <p:val>
                                            <p:strVal val="#ppt_x"/>
                                          </p:val>
                                        </p:tav>
                                      </p:tavLst>
                                    </p:anim>
                                    <p:anim calcmode="lin" valueType="num">
                                      <p:cBhvr>
                                        <p:cTn id="20"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06902" y="1351672"/>
            <a:ext cx="7903698" cy="4896728"/>
          </a:xfrm>
        </p:spPr>
        <p:txBody>
          <a:bodyPr>
            <a:noAutofit/>
          </a:bodyPr>
          <a:lstStyle/>
          <a:p>
            <a:pPr algn="ctr" rtl="1"/>
            <a:r>
              <a:rPr lang="fa-IR" sz="3600" dirty="0" smtClean="0">
                <a:solidFill>
                  <a:srgbClr val="FFC000"/>
                </a:solidFill>
                <a:cs typeface="B Zar" pitchFamily="2" charset="-78"/>
              </a:rPr>
              <a:t>-</a:t>
            </a:r>
            <a:r>
              <a:rPr lang="fa-IR" sz="3600" dirty="0" smtClean="0">
                <a:cs typeface="B Zar" pitchFamily="2" charset="-78"/>
              </a:rPr>
              <a:t> به سه روش سنتی ، نیمه اتوماتیک ، و اتوماتیک می توان انواع نان فانتزی را تولید نمود که این طرح با استفاده از نیروی ماهر و دستگاههای نسبتا مدرن برای تهیه خمیر و پخت نان از روش نیمه اتوماتیک استفاده می گردد .</a:t>
            </a:r>
            <a:endParaRPr lang="en-US" sz="3600" dirty="0" smtClean="0">
              <a:cs typeface="B Zar" pitchFamily="2" charset="-78"/>
            </a:endParaRPr>
          </a:p>
          <a:p>
            <a:pPr algn="ctr" rtl="1"/>
            <a:r>
              <a:rPr lang="fa-IR" sz="3600" dirty="0" smtClean="0">
                <a:solidFill>
                  <a:srgbClr val="FFC000"/>
                </a:solidFill>
                <a:cs typeface="B Zar" pitchFamily="2" charset="-78"/>
              </a:rPr>
              <a:t>-</a:t>
            </a:r>
            <a:r>
              <a:rPr lang="fa-IR" sz="3600" dirty="0" smtClean="0">
                <a:cs typeface="B Zar" pitchFamily="2" charset="-78"/>
              </a:rPr>
              <a:t> ابتدا مواد اولیه الک و سپس مخلوط می گردند . سپس وارد دستگاه رول کن خمیر می شود که بعد عمل پخت انجام می شود . بعد از عمل پخت انجام می شود . بعد از عمل پخت کنترل می گیرد . بعد از آن محصول بسته بندی و سپس وارد انبار می شود .</a:t>
            </a:r>
            <a:endParaRPr lang="en-US" sz="3600" dirty="0">
              <a:cs typeface="B Zar" pitchFamily="2" charset="-78"/>
            </a:endParaRPr>
          </a:p>
        </p:txBody>
      </p:sp>
      <p:sp>
        <p:nvSpPr>
          <p:cNvPr id="3" name="Title 2"/>
          <p:cNvSpPr>
            <a:spLocks noGrp="1"/>
          </p:cNvSpPr>
          <p:nvPr>
            <p:ph type="title"/>
          </p:nvPr>
        </p:nvSpPr>
        <p:spPr/>
        <p:txBody>
          <a:bodyPr/>
          <a:lstStyle/>
          <a:p>
            <a:pPr algn="ctr" rtl="1"/>
            <a:r>
              <a:rPr lang="fa-IR" sz="4000" dirty="0" smtClean="0">
                <a:solidFill>
                  <a:srgbClr val="86F973"/>
                </a:solidFill>
                <a:cs typeface="B Titr" pitchFamily="2" charset="-78"/>
              </a:rPr>
              <a:t>- روش تولید :</a:t>
            </a:r>
            <a:endParaRPr lang="en-US" sz="4000" dirty="0">
              <a:solidFill>
                <a:srgbClr val="86F973"/>
              </a:solidFill>
              <a:cs typeface="B Tit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37" presetClass="entr" presetSubtype="0" fill="hold" grpId="0"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anim calcmode="lin" valueType="num">
                                      <p:cBhvr>
                                        <p:cTn id="13"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1800" decel="100000" fill="hold"/>
                                        <p:tgtEl>
                                          <p:spTgt spid="2">
                                            <p:txEl>
                                              <p:pRg st="0" end="0"/>
                                            </p:txEl>
                                          </p:spTgt>
                                        </p:tgtEl>
                                        <p:attrNameLst>
                                          <p:attrName>ppt_y</p:attrName>
                                        </p:attrNameLst>
                                      </p:cBhvr>
                                      <p:tavLst>
                                        <p:tav tm="0">
                                          <p:val>
                                            <p:strVal val="#ppt_y+1"/>
                                          </p:val>
                                        </p:tav>
                                        <p:tav tm="100000">
                                          <p:val>
                                            <p:strVal val="#ppt_y-.03"/>
                                          </p:val>
                                        </p:tav>
                                      </p:tavLst>
                                    </p:anim>
                                    <p:anim calcmode="lin" valueType="num">
                                      <p:cBhvr>
                                        <p:cTn id="15" dur="200" accel="100000" fill="hold">
                                          <p:stCondLst>
                                            <p:cond delay="1800"/>
                                          </p:stCondLst>
                                        </p:cTn>
                                        <p:tgtEl>
                                          <p:spTgt spid="2">
                                            <p:txEl>
                                              <p:pRg st="0" end="0"/>
                                            </p:txEl>
                                          </p:spTgt>
                                        </p:tgtEl>
                                        <p:attrNameLst>
                                          <p:attrName>ppt_y</p:attrName>
                                        </p:attrNameLst>
                                      </p:cBhvr>
                                      <p:tavLst>
                                        <p:tav tm="0">
                                          <p:val>
                                            <p:strVal val="#ppt_y-.03"/>
                                          </p:val>
                                        </p:tav>
                                        <p:tav tm="100000">
                                          <p:val>
                                            <p:strVal val="#ppt_y"/>
                                          </p:val>
                                        </p:tav>
                                      </p:tavLst>
                                    </p:anim>
                                  </p:childTnLst>
                                </p:cTn>
                              </p:par>
                            </p:childTnLst>
                          </p:cTn>
                        </p:par>
                        <p:par>
                          <p:cTn id="16" fill="hold">
                            <p:stCondLst>
                              <p:cond delay="4000"/>
                            </p:stCondLst>
                            <p:childTnLst>
                              <p:par>
                                <p:cTn id="17" presetID="37" presetClass="entr" presetSubtype="0" fill="hold" grpId="0"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2000"/>
                                        <p:tgtEl>
                                          <p:spTgt spid="2">
                                            <p:txEl>
                                              <p:pRg st="1" end="1"/>
                                            </p:txEl>
                                          </p:spTgt>
                                        </p:tgtEl>
                                      </p:cBhvr>
                                    </p:animEffect>
                                    <p:anim calcmode="lin" valueType="num">
                                      <p:cBhvr>
                                        <p:cTn id="20"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800" decel="100000" fill="hold"/>
                                        <p:tgtEl>
                                          <p:spTgt spid="2">
                                            <p:txEl>
                                              <p:pRg st="1" end="1"/>
                                            </p:txEl>
                                          </p:spTgt>
                                        </p:tgtEl>
                                        <p:attrNameLst>
                                          <p:attrName>ppt_y</p:attrName>
                                        </p:attrNameLst>
                                      </p:cBhvr>
                                      <p:tavLst>
                                        <p:tav tm="0">
                                          <p:val>
                                            <p:strVal val="#ppt_y+1"/>
                                          </p:val>
                                        </p:tav>
                                        <p:tav tm="100000">
                                          <p:val>
                                            <p:strVal val="#ppt_y-.03"/>
                                          </p:val>
                                        </p:tav>
                                      </p:tavLst>
                                    </p:anim>
                                    <p:anim calcmode="lin" valueType="num">
                                      <p:cBhvr>
                                        <p:cTn id="22" dur="200" accel="100000" fill="hold">
                                          <p:stCondLst>
                                            <p:cond delay="1800"/>
                                          </p:stCondLst>
                                        </p:cTn>
                                        <p:tgtEl>
                                          <p:spTgt spid="2">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609600"/>
          <a:ext cx="8382000" cy="5598942"/>
        </p:xfrm>
        <a:graphic>
          <a:graphicData uri="http://schemas.openxmlformats.org/drawingml/2006/table">
            <a:tbl>
              <a:tblPr rtl="1"/>
              <a:tblGrid>
                <a:gridCol w="4191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860451">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مشخصات طرح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نام مجری طرح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نوع محصول تولیدی : نان صنعتی ( فانتزی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ظرفیت اسمی :         5000 تن در سال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ظرفیت عملی :        5000 تن در سال</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نوع طرح :               ایجاد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زمین و ساختمان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مساحت زمین :                                2000 متر مربع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مساحت کل ساختمان :                    700 متر مربع</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0"/>
                  </a:ext>
                </a:extLst>
              </a:tr>
              <a:tr h="1456007">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شاخصهای عملیاتی :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تعداد روز کاری :                          250 روز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تعداد نوبت کاری در روز :             3  نوبت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زمان نوبت کاری :                          8 ساعت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تعداد کارکنان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تولیدی :                   10 نفر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غیر تولیدی :              5  نفر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1"/>
                  </a:ext>
                </a:extLst>
              </a:tr>
              <a:tr h="1941342">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مواد اولیه و محل تامین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داخلی :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خارجی :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تاسیسات عمومی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برق :                100 کیلو وات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آب :                   4/3  اینچ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سوخت :                 گاز طبیعی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2"/>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600" decel="100000"/>
                                        <p:tgtEl>
                                          <p:spTgt spid="2"/>
                                        </p:tgtEl>
                                      </p:cBhvr>
                                    </p:animEffect>
                                    <p:anim calcmode="lin" valueType="num">
                                      <p:cBhvr>
                                        <p:cTn id="8" dur="1600" decel="100000" fill="hold"/>
                                        <p:tgtEl>
                                          <p:spTgt spid="2"/>
                                        </p:tgtEl>
                                        <p:attrNameLst>
                                          <p:attrName>style.rotation</p:attrName>
                                        </p:attrNameLst>
                                      </p:cBhvr>
                                      <p:tavLst>
                                        <p:tav tm="0">
                                          <p:val>
                                            <p:fltVal val="-90"/>
                                          </p:val>
                                        </p:tav>
                                        <p:tav tm="100000">
                                          <p:val>
                                            <p:fltVal val="0"/>
                                          </p:val>
                                        </p:tav>
                                      </p:tavLst>
                                    </p:anim>
                                    <p:anim calcmode="lin" valueType="num">
                                      <p:cBhvr>
                                        <p:cTn id="9" dur="1600" decel="100000" fill="hold"/>
                                        <p:tgtEl>
                                          <p:spTgt spid="2"/>
                                        </p:tgtEl>
                                        <p:attrNameLst>
                                          <p:attrName>ppt_x</p:attrName>
                                        </p:attrNameLst>
                                      </p:cBhvr>
                                      <p:tavLst>
                                        <p:tav tm="0">
                                          <p:val>
                                            <p:strVal val="#ppt_x+0.4"/>
                                          </p:val>
                                        </p:tav>
                                        <p:tav tm="100000">
                                          <p:val>
                                            <p:strVal val="#ppt_x-0.05"/>
                                          </p:val>
                                        </p:tav>
                                      </p:tavLst>
                                    </p:anim>
                                    <p:anim calcmode="lin" valueType="num">
                                      <p:cBhvr>
                                        <p:cTn id="10" dur="1600" decel="100000" fill="hold"/>
                                        <p:tgtEl>
                                          <p:spTgt spid="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2819400" y="609600"/>
            <a:ext cx="3048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1-</a:t>
            </a:r>
            <a:r>
              <a:rPr kumimoji="0" lang="fa-IR"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 مشخصات مجری طرح :</a:t>
            </a:r>
            <a:endParaRPr kumimoji="0" lang="fa-IR"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6" name="Table 5"/>
          <p:cNvGraphicFramePr>
            <a:graphicFrameLocks noGrp="1"/>
          </p:cNvGraphicFramePr>
          <p:nvPr/>
        </p:nvGraphicFramePr>
        <p:xfrm>
          <a:off x="457200" y="1295400"/>
          <a:ext cx="8153400" cy="1542118"/>
        </p:xfrm>
        <a:graphic>
          <a:graphicData uri="http://schemas.openxmlformats.org/drawingml/2006/table">
            <a:tbl>
              <a:tblPr rtl="1"/>
              <a:tblGrid>
                <a:gridCol w="5359578">
                  <a:extLst>
                    <a:ext uri="{9D8B030D-6E8A-4147-A177-3AD203B41FA5}">
                      <a16:colId xmlns:a16="http://schemas.microsoft.com/office/drawing/2014/main" val="20000"/>
                    </a:ext>
                  </a:extLst>
                </a:gridCol>
                <a:gridCol w="2793822">
                  <a:extLst>
                    <a:ext uri="{9D8B030D-6E8A-4147-A177-3AD203B41FA5}">
                      <a16:colId xmlns:a16="http://schemas.microsoft.com/office/drawing/2014/main" val="20001"/>
                    </a:ext>
                  </a:extLst>
                </a:gridCol>
              </a:tblGrid>
              <a:tr h="771059">
                <a:tc>
                  <a:txBody>
                    <a:bodyPr/>
                    <a:lstStyle/>
                    <a:p>
                      <a:pPr marL="0" marR="0" algn="ctr" rtl="1">
                        <a:spcBef>
                          <a:spcPts val="0"/>
                        </a:spcBef>
                        <a:spcAft>
                          <a:spcPts val="0"/>
                        </a:spcAft>
                      </a:pPr>
                      <a:r>
                        <a:rPr lang="fa-IR" sz="3200" dirty="0">
                          <a:solidFill>
                            <a:schemeClr val="tx1"/>
                          </a:solidFill>
                          <a:latin typeface="Times New Roman"/>
                          <a:ea typeface="Times New Roman"/>
                          <a:cs typeface="B Zar"/>
                        </a:rPr>
                        <a:t>نام شرکت</a:t>
                      </a:r>
                      <a:endParaRPr lang="en-US" sz="3200" dirty="0">
                        <a:solidFill>
                          <a:schemeClr val="tx1"/>
                        </a:solidFill>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3200" dirty="0">
                          <a:solidFill>
                            <a:schemeClr val="tx1"/>
                          </a:solidFill>
                          <a:latin typeface="Times New Roman"/>
                          <a:ea typeface="Times New Roman"/>
                          <a:cs typeface="B Zar"/>
                        </a:rPr>
                        <a:t>شماره ثبت</a:t>
                      </a:r>
                      <a:endParaRPr lang="en-US" sz="3200" dirty="0">
                        <a:solidFill>
                          <a:schemeClr val="tx1"/>
                        </a:solidFill>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0"/>
                  </a:ext>
                </a:extLst>
              </a:tr>
              <a:tr h="771059">
                <a:tc>
                  <a:txBody>
                    <a:bodyPr/>
                    <a:lstStyle/>
                    <a:p>
                      <a:pPr marL="0" marR="0" algn="ctr" rtl="1">
                        <a:spcBef>
                          <a:spcPts val="0"/>
                        </a:spcBef>
                        <a:spcAft>
                          <a:spcPts val="0"/>
                        </a:spcAft>
                      </a:pPr>
                      <a:endParaRPr lang="fa-IR" sz="3200" dirty="0">
                        <a:solidFill>
                          <a:schemeClr val="tx1"/>
                        </a:solidFill>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endParaRPr lang="fa-IR" sz="3200" dirty="0">
                        <a:solidFill>
                          <a:schemeClr val="tx1"/>
                        </a:solidFill>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1"/>
                  </a:ext>
                </a:extLst>
              </a:tr>
            </a:tbl>
          </a:graphicData>
        </a:graphic>
      </p:graphicFrame>
      <p:sp>
        <p:nvSpPr>
          <p:cNvPr id="19459" name="Rectangle 3"/>
          <p:cNvSpPr>
            <a:spLocks noChangeArrowheads="1"/>
          </p:cNvSpPr>
          <p:nvPr/>
        </p:nvSpPr>
        <p:spPr bwMode="auto">
          <a:xfrm>
            <a:off x="3200400" y="3124200"/>
            <a:ext cx="2438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2-</a:t>
            </a:r>
            <a:r>
              <a:rPr kumimoji="0" lang="fa-IR" sz="2400"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 مشخصات طرح :</a:t>
            </a:r>
            <a:endParaRPr kumimoji="0" lang="fa-IR" sz="2400"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8" name="Table 7"/>
          <p:cNvGraphicFramePr>
            <a:graphicFrameLocks noGrp="1"/>
          </p:cNvGraphicFramePr>
          <p:nvPr/>
        </p:nvGraphicFramePr>
        <p:xfrm>
          <a:off x="381003" y="3657600"/>
          <a:ext cx="8458197" cy="2880360"/>
        </p:xfrm>
        <a:graphic>
          <a:graphicData uri="http://schemas.openxmlformats.org/drawingml/2006/table">
            <a:tbl>
              <a:tblPr rtl="1"/>
              <a:tblGrid>
                <a:gridCol w="2154803">
                  <a:extLst>
                    <a:ext uri="{9D8B030D-6E8A-4147-A177-3AD203B41FA5}">
                      <a16:colId xmlns:a16="http://schemas.microsoft.com/office/drawing/2014/main" val="20000"/>
                    </a:ext>
                  </a:extLst>
                </a:gridCol>
                <a:gridCol w="2171232">
                  <a:extLst>
                    <a:ext uri="{9D8B030D-6E8A-4147-A177-3AD203B41FA5}">
                      <a16:colId xmlns:a16="http://schemas.microsoft.com/office/drawing/2014/main" val="20001"/>
                    </a:ext>
                  </a:extLst>
                </a:gridCol>
                <a:gridCol w="2066081">
                  <a:extLst>
                    <a:ext uri="{9D8B030D-6E8A-4147-A177-3AD203B41FA5}">
                      <a16:colId xmlns:a16="http://schemas.microsoft.com/office/drawing/2014/main" val="20002"/>
                    </a:ext>
                  </a:extLst>
                </a:gridCol>
                <a:gridCol w="2066081">
                  <a:extLst>
                    <a:ext uri="{9D8B030D-6E8A-4147-A177-3AD203B41FA5}">
                      <a16:colId xmlns:a16="http://schemas.microsoft.com/office/drawing/2014/main" val="20003"/>
                    </a:ext>
                  </a:extLst>
                </a:gridCol>
              </a:tblGrid>
              <a:tr h="1358660">
                <a:tc>
                  <a:txBody>
                    <a:bodyPr/>
                    <a:lstStyle/>
                    <a:p>
                      <a:pPr marL="0" marR="0" algn="ctr" rtl="1">
                        <a:spcBef>
                          <a:spcPts val="0"/>
                        </a:spcBef>
                        <a:spcAft>
                          <a:spcPts val="0"/>
                        </a:spcAft>
                      </a:pPr>
                      <a:r>
                        <a:rPr lang="fa-IR" sz="2800" dirty="0">
                          <a:latin typeface="Times New Roman"/>
                          <a:ea typeface="Times New Roman"/>
                          <a:cs typeface="B Zar"/>
                        </a:rPr>
                        <a:t>عنوان طرح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آدرس محل اجرای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مواد استفاده از </a:t>
                      </a:r>
                      <a:endParaRPr lang="en-US" sz="2800" dirty="0">
                        <a:latin typeface="Times New Roman"/>
                        <a:ea typeface="Times New Roman"/>
                        <a:cs typeface="Arial"/>
                      </a:endParaRPr>
                    </a:p>
                    <a:p>
                      <a:pPr marL="0" marR="0" algn="ctr" rtl="1">
                        <a:spcBef>
                          <a:spcPts val="0"/>
                        </a:spcBef>
                        <a:spcAft>
                          <a:spcPts val="0"/>
                        </a:spcAft>
                      </a:pPr>
                      <a:r>
                        <a:rPr lang="fa-IR" sz="2800" dirty="0">
                          <a:latin typeface="Times New Roman"/>
                          <a:ea typeface="Times New Roman"/>
                          <a:cs typeface="B Zar"/>
                        </a:rPr>
                        <a:t>تهسیلات بانکی </a:t>
                      </a:r>
                      <a:endParaRPr lang="en-US" sz="2800" dirty="0">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وضعیت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0"/>
                  </a:ext>
                </a:extLst>
              </a:tr>
              <a:tr h="1521700">
                <a:tc>
                  <a:txBody>
                    <a:bodyPr/>
                    <a:lstStyle/>
                    <a:p>
                      <a:pPr marL="0" marR="0" algn="ctr" rtl="1">
                        <a:spcBef>
                          <a:spcPts val="0"/>
                        </a:spcBef>
                        <a:spcAft>
                          <a:spcPts val="0"/>
                        </a:spcAft>
                      </a:pPr>
                      <a:r>
                        <a:rPr lang="fa-IR" sz="2800" dirty="0">
                          <a:latin typeface="Times New Roman"/>
                          <a:ea typeface="Times New Roman"/>
                          <a:cs typeface="B Zar"/>
                        </a:rPr>
                        <a:t>تولید و بسته بندی نان صنعتی </a:t>
                      </a:r>
                      <a:endParaRPr lang="en-US" sz="2800" dirty="0">
                        <a:latin typeface="Times New Roman"/>
                        <a:ea typeface="Times New Roman"/>
                        <a:cs typeface="Arial"/>
                      </a:endParaRPr>
                    </a:p>
                    <a:p>
                      <a:pPr marL="0" marR="0" algn="ctr" rtl="1">
                        <a:spcBef>
                          <a:spcPts val="0"/>
                        </a:spcBef>
                        <a:spcAft>
                          <a:spcPts val="0"/>
                        </a:spcAft>
                      </a:pPr>
                      <a:r>
                        <a:rPr lang="fa-IR" sz="2800" dirty="0">
                          <a:latin typeface="Times New Roman"/>
                          <a:ea typeface="Times New Roman"/>
                          <a:cs typeface="B Zar"/>
                        </a:rPr>
                        <a:t>( فانتزی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endParaRPr lang="fa-IR" sz="2800" dirty="0">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سرمایه ثابت و در گردش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مطالعات اولیه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1600" decel="100000"/>
                                        <p:tgtEl>
                                          <p:spTgt spid="19458"/>
                                        </p:tgtEl>
                                      </p:cBhvr>
                                    </p:animEffect>
                                    <p:anim calcmode="lin" valueType="num">
                                      <p:cBhvr>
                                        <p:cTn id="8" dur="1600" decel="100000" fill="hold"/>
                                        <p:tgtEl>
                                          <p:spTgt spid="19458"/>
                                        </p:tgtEl>
                                        <p:attrNameLst>
                                          <p:attrName>style.rotation</p:attrName>
                                        </p:attrNameLst>
                                      </p:cBhvr>
                                      <p:tavLst>
                                        <p:tav tm="0">
                                          <p:val>
                                            <p:fltVal val="-90"/>
                                          </p:val>
                                        </p:tav>
                                        <p:tav tm="100000">
                                          <p:val>
                                            <p:fltVal val="0"/>
                                          </p:val>
                                        </p:tav>
                                      </p:tavLst>
                                    </p:anim>
                                    <p:anim calcmode="lin" valueType="num">
                                      <p:cBhvr>
                                        <p:cTn id="9" dur="1600" decel="100000" fill="hold"/>
                                        <p:tgtEl>
                                          <p:spTgt spid="19458"/>
                                        </p:tgtEl>
                                        <p:attrNameLst>
                                          <p:attrName>ppt_x</p:attrName>
                                        </p:attrNameLst>
                                      </p:cBhvr>
                                      <p:tavLst>
                                        <p:tav tm="0">
                                          <p:val>
                                            <p:strVal val="#ppt_x+0.4"/>
                                          </p:val>
                                        </p:tav>
                                        <p:tav tm="100000">
                                          <p:val>
                                            <p:strVal val="#ppt_x-0.05"/>
                                          </p:val>
                                        </p:tav>
                                      </p:tavLst>
                                    </p:anim>
                                    <p:anim calcmode="lin" valueType="num">
                                      <p:cBhvr>
                                        <p:cTn id="10" dur="1600" decel="100000" fill="hold"/>
                                        <p:tgtEl>
                                          <p:spTgt spid="19458"/>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9458"/>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9458"/>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29"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par>
                          <p:cTn id="19" fill="hold">
                            <p:stCondLst>
                              <p:cond delay="4000"/>
                            </p:stCondLst>
                            <p:childTnLst>
                              <p:par>
                                <p:cTn id="20" presetID="26" presetClass="entr" presetSubtype="0" fill="hold" grpId="0" nodeType="afterEffect">
                                  <p:stCondLst>
                                    <p:cond delay="0"/>
                                  </p:stCondLst>
                                  <p:childTnLst>
                                    <p:set>
                                      <p:cBhvr>
                                        <p:cTn id="21" dur="1" fill="hold">
                                          <p:stCondLst>
                                            <p:cond delay="0"/>
                                          </p:stCondLst>
                                        </p:cTn>
                                        <p:tgtEl>
                                          <p:spTgt spid="19459"/>
                                        </p:tgtEl>
                                        <p:attrNameLst>
                                          <p:attrName>style.visibility</p:attrName>
                                        </p:attrNameLst>
                                      </p:cBhvr>
                                      <p:to>
                                        <p:strVal val="visible"/>
                                      </p:to>
                                    </p:set>
                                    <p:animEffect transition="in" filter="wipe(down)">
                                      <p:cBhvr>
                                        <p:cTn id="22" dur="580">
                                          <p:stCondLst>
                                            <p:cond delay="0"/>
                                          </p:stCondLst>
                                        </p:cTn>
                                        <p:tgtEl>
                                          <p:spTgt spid="19459"/>
                                        </p:tgtEl>
                                      </p:cBhvr>
                                    </p:animEffect>
                                    <p:anim calcmode="lin" valueType="num">
                                      <p:cBhvr>
                                        <p:cTn id="23" dur="1822" tmFilter="0,0; 0.14,0.36; 0.43,0.73; 0.71,0.91; 1.0,1.0">
                                          <p:stCondLst>
                                            <p:cond delay="0"/>
                                          </p:stCondLst>
                                        </p:cTn>
                                        <p:tgtEl>
                                          <p:spTgt spid="19459"/>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9459"/>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9459"/>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9459"/>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9459"/>
                                        </p:tgtEl>
                                        <p:attrNameLst>
                                          <p:attrName>ppt_y</p:attrName>
                                        </p:attrNameLst>
                                      </p:cBhvr>
                                      <p:tavLst>
                                        <p:tav tm="0" fmla="#ppt_y-sin(pi*$)/81">
                                          <p:val>
                                            <p:fltVal val="0"/>
                                          </p:val>
                                        </p:tav>
                                        <p:tav tm="100000">
                                          <p:val>
                                            <p:fltVal val="1"/>
                                          </p:val>
                                        </p:tav>
                                      </p:tavLst>
                                    </p:anim>
                                    <p:animScale>
                                      <p:cBhvr>
                                        <p:cTn id="28" dur="26">
                                          <p:stCondLst>
                                            <p:cond delay="650"/>
                                          </p:stCondLst>
                                        </p:cTn>
                                        <p:tgtEl>
                                          <p:spTgt spid="19459"/>
                                        </p:tgtEl>
                                      </p:cBhvr>
                                      <p:to x="100000" y="60000"/>
                                    </p:animScale>
                                    <p:animScale>
                                      <p:cBhvr>
                                        <p:cTn id="29" dur="166" decel="50000">
                                          <p:stCondLst>
                                            <p:cond delay="676"/>
                                          </p:stCondLst>
                                        </p:cTn>
                                        <p:tgtEl>
                                          <p:spTgt spid="19459"/>
                                        </p:tgtEl>
                                      </p:cBhvr>
                                      <p:to x="100000" y="100000"/>
                                    </p:animScale>
                                    <p:animScale>
                                      <p:cBhvr>
                                        <p:cTn id="30" dur="26">
                                          <p:stCondLst>
                                            <p:cond delay="1312"/>
                                          </p:stCondLst>
                                        </p:cTn>
                                        <p:tgtEl>
                                          <p:spTgt spid="19459"/>
                                        </p:tgtEl>
                                      </p:cBhvr>
                                      <p:to x="100000" y="80000"/>
                                    </p:animScale>
                                    <p:animScale>
                                      <p:cBhvr>
                                        <p:cTn id="31" dur="166" decel="50000">
                                          <p:stCondLst>
                                            <p:cond delay="1338"/>
                                          </p:stCondLst>
                                        </p:cTn>
                                        <p:tgtEl>
                                          <p:spTgt spid="19459"/>
                                        </p:tgtEl>
                                      </p:cBhvr>
                                      <p:to x="100000" y="100000"/>
                                    </p:animScale>
                                    <p:animScale>
                                      <p:cBhvr>
                                        <p:cTn id="32" dur="26">
                                          <p:stCondLst>
                                            <p:cond delay="1642"/>
                                          </p:stCondLst>
                                        </p:cTn>
                                        <p:tgtEl>
                                          <p:spTgt spid="19459"/>
                                        </p:tgtEl>
                                      </p:cBhvr>
                                      <p:to x="100000" y="90000"/>
                                    </p:animScale>
                                    <p:animScale>
                                      <p:cBhvr>
                                        <p:cTn id="33" dur="166" decel="50000">
                                          <p:stCondLst>
                                            <p:cond delay="1668"/>
                                          </p:stCondLst>
                                        </p:cTn>
                                        <p:tgtEl>
                                          <p:spTgt spid="19459"/>
                                        </p:tgtEl>
                                      </p:cBhvr>
                                      <p:to x="100000" y="100000"/>
                                    </p:animScale>
                                    <p:animScale>
                                      <p:cBhvr>
                                        <p:cTn id="34" dur="26">
                                          <p:stCondLst>
                                            <p:cond delay="1808"/>
                                          </p:stCondLst>
                                        </p:cTn>
                                        <p:tgtEl>
                                          <p:spTgt spid="19459"/>
                                        </p:tgtEl>
                                      </p:cBhvr>
                                      <p:to x="100000" y="95000"/>
                                    </p:animScale>
                                    <p:animScale>
                                      <p:cBhvr>
                                        <p:cTn id="35" dur="166" decel="50000">
                                          <p:stCondLst>
                                            <p:cond delay="1834"/>
                                          </p:stCondLst>
                                        </p:cTn>
                                        <p:tgtEl>
                                          <p:spTgt spid="19459"/>
                                        </p:tgtEl>
                                      </p:cBhvr>
                                      <p:to x="100000" y="100000"/>
                                    </p:animScale>
                                  </p:childTnLst>
                                </p:cTn>
                              </p:par>
                            </p:childTnLst>
                          </p:cTn>
                        </p:par>
                        <p:par>
                          <p:cTn id="36" fill="hold">
                            <p:stCondLst>
                              <p:cond delay="6000"/>
                            </p:stCondLst>
                            <p:childTnLst>
                              <p:par>
                                <p:cTn id="37" presetID="35"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style.rotation</p:attrName>
                                        </p:attrNameLst>
                                      </p:cBhvr>
                                      <p:tavLst>
                                        <p:tav tm="0">
                                          <p:val>
                                            <p:fltVal val="720"/>
                                          </p:val>
                                        </p:tav>
                                        <p:tav tm="100000">
                                          <p:val>
                                            <p:fltVal val="0"/>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09600"/>
            <a:ext cx="7772400" cy="685800"/>
          </a:xfrm>
        </p:spPr>
        <p:txBody>
          <a:bodyPr>
            <a:normAutofit/>
          </a:bodyPr>
          <a:lstStyle/>
          <a:p>
            <a:pPr algn="ctr" rtl="1"/>
            <a:r>
              <a:rPr lang="fa-IR" sz="3200" dirty="0" smtClean="0">
                <a:solidFill>
                  <a:srgbClr val="86F973"/>
                </a:solidFill>
                <a:cs typeface="B Titr" pitchFamily="2" charset="-78"/>
              </a:rPr>
              <a:t>3-</a:t>
            </a:r>
            <a:r>
              <a:rPr lang="fa-IR" sz="3200" dirty="0" smtClean="0">
                <a:solidFill>
                  <a:srgbClr val="FFC000"/>
                </a:solidFill>
                <a:cs typeface="B Titr" pitchFamily="2" charset="-78"/>
              </a:rPr>
              <a:t> خلاصه بر آورد مالی طرح : ( به میلیون ریال )</a:t>
            </a:r>
            <a:endParaRPr lang="en-US" sz="3200" dirty="0" smtClean="0">
              <a:solidFill>
                <a:srgbClr val="FFC000"/>
              </a:solidFill>
              <a:cs typeface="B Titr" pitchFamily="2" charset="-78"/>
            </a:endParaRPr>
          </a:p>
        </p:txBody>
      </p:sp>
      <p:graphicFrame>
        <p:nvGraphicFramePr>
          <p:cNvPr id="4" name="Table 3"/>
          <p:cNvGraphicFramePr>
            <a:graphicFrameLocks noGrp="1"/>
          </p:cNvGraphicFramePr>
          <p:nvPr/>
        </p:nvGraphicFramePr>
        <p:xfrm>
          <a:off x="838198" y="1676400"/>
          <a:ext cx="7543802" cy="4724400"/>
        </p:xfrm>
        <a:graphic>
          <a:graphicData uri="http://schemas.openxmlformats.org/drawingml/2006/table">
            <a:tbl>
              <a:tblPr rtl="1"/>
              <a:tblGrid>
                <a:gridCol w="1077686">
                  <a:extLst>
                    <a:ext uri="{9D8B030D-6E8A-4147-A177-3AD203B41FA5}">
                      <a16:colId xmlns:a16="http://schemas.microsoft.com/office/drawing/2014/main" val="20000"/>
                    </a:ext>
                  </a:extLst>
                </a:gridCol>
                <a:gridCol w="1077686">
                  <a:extLst>
                    <a:ext uri="{9D8B030D-6E8A-4147-A177-3AD203B41FA5}">
                      <a16:colId xmlns:a16="http://schemas.microsoft.com/office/drawing/2014/main" val="20001"/>
                    </a:ext>
                  </a:extLst>
                </a:gridCol>
                <a:gridCol w="1077686">
                  <a:extLst>
                    <a:ext uri="{9D8B030D-6E8A-4147-A177-3AD203B41FA5}">
                      <a16:colId xmlns:a16="http://schemas.microsoft.com/office/drawing/2014/main" val="20002"/>
                    </a:ext>
                  </a:extLst>
                </a:gridCol>
                <a:gridCol w="1077686">
                  <a:extLst>
                    <a:ext uri="{9D8B030D-6E8A-4147-A177-3AD203B41FA5}">
                      <a16:colId xmlns:a16="http://schemas.microsoft.com/office/drawing/2014/main" val="20003"/>
                    </a:ext>
                  </a:extLst>
                </a:gridCol>
                <a:gridCol w="1077686">
                  <a:extLst>
                    <a:ext uri="{9D8B030D-6E8A-4147-A177-3AD203B41FA5}">
                      <a16:colId xmlns:a16="http://schemas.microsoft.com/office/drawing/2014/main" val="20004"/>
                    </a:ext>
                  </a:extLst>
                </a:gridCol>
                <a:gridCol w="1077686">
                  <a:extLst>
                    <a:ext uri="{9D8B030D-6E8A-4147-A177-3AD203B41FA5}">
                      <a16:colId xmlns:a16="http://schemas.microsoft.com/office/drawing/2014/main" val="20005"/>
                    </a:ext>
                  </a:extLst>
                </a:gridCol>
                <a:gridCol w="1077686">
                  <a:extLst>
                    <a:ext uri="{9D8B030D-6E8A-4147-A177-3AD203B41FA5}">
                      <a16:colId xmlns:a16="http://schemas.microsoft.com/office/drawing/2014/main" val="20006"/>
                    </a:ext>
                  </a:extLst>
                </a:gridCol>
              </a:tblGrid>
              <a:tr h="1574800">
                <a:tc>
                  <a:txBody>
                    <a:bodyPr/>
                    <a:lstStyle/>
                    <a:p>
                      <a:pPr marL="0" marR="0" algn="ctr" rtl="1">
                        <a:spcBef>
                          <a:spcPts val="0"/>
                        </a:spcBef>
                        <a:spcAft>
                          <a:spcPts val="0"/>
                        </a:spcAft>
                      </a:pPr>
                      <a:r>
                        <a:rPr lang="fa-IR" sz="2400" dirty="0">
                          <a:latin typeface="Times New Roman"/>
                          <a:ea typeface="Times New Roman"/>
                          <a:cs typeface="B Zar"/>
                        </a:rPr>
                        <a:t>سرمایه ثابت طرح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سرمایه در گردش طرح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میزان تهسیلات مورد نیاز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هزینه کل سرمایه گذاری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هزینه تولید سالیانه </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سود ویژه سالیانه </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کل فروش سالیانه</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0"/>
                  </a:ext>
                </a:extLst>
              </a:tr>
              <a:tr h="1574800">
                <a:tc rowSpan="2">
                  <a:txBody>
                    <a:bodyPr/>
                    <a:lstStyle/>
                    <a:p>
                      <a:pPr marL="0" marR="0" algn="ctr" rtl="1">
                        <a:spcBef>
                          <a:spcPts val="0"/>
                        </a:spcBef>
                        <a:spcAft>
                          <a:spcPts val="0"/>
                        </a:spcAft>
                      </a:pPr>
                      <a:r>
                        <a:rPr lang="fa-IR" sz="2400">
                          <a:latin typeface="Times New Roman"/>
                          <a:ea typeface="Times New Roman"/>
                          <a:cs typeface="B Zar"/>
                        </a:rPr>
                        <a:t>2000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سرمایه ثابت </a:t>
                      </a:r>
                      <a:endParaRPr lang="en-US" sz="2400" dirty="0">
                        <a:latin typeface="Times New Roman"/>
                        <a:ea typeface="Times New Roman"/>
                        <a:cs typeface="Arial"/>
                      </a:endParaRPr>
                    </a:p>
                    <a:p>
                      <a:pPr marL="0" marR="0" algn="ctr" rtl="1">
                        <a:spcBef>
                          <a:spcPts val="0"/>
                        </a:spcBef>
                        <a:spcAft>
                          <a:spcPts val="0"/>
                        </a:spcAft>
                      </a:pPr>
                      <a:r>
                        <a:rPr lang="fa-IR" sz="2400" dirty="0">
                          <a:latin typeface="Times New Roman"/>
                          <a:ea typeface="Times New Roman"/>
                          <a:cs typeface="B Zar"/>
                        </a:rPr>
                        <a:t>1400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2400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1921.1</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550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2500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1"/>
                  </a:ext>
                </a:extLst>
              </a:tr>
              <a:tr h="1574800">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سرمایه در گردش 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4"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2667000"/>
            <a:ext cx="7772400" cy="838200"/>
          </a:xfrm>
        </p:spPr>
        <p:txBody>
          <a:bodyPr/>
          <a:lstStyle/>
          <a:p>
            <a:pPr algn="ctr"/>
            <a:r>
              <a:rPr lang="fa-IR" sz="2400" dirty="0" smtClean="0">
                <a:solidFill>
                  <a:srgbClr val="86F973"/>
                </a:solidFill>
                <a:cs typeface="B Titr" pitchFamily="2" charset="-78"/>
              </a:rPr>
              <a:t>2-4 </a:t>
            </a:r>
            <a:r>
              <a:rPr lang="fa-IR" sz="2400" dirty="0" smtClean="0">
                <a:solidFill>
                  <a:srgbClr val="FFC000"/>
                </a:solidFill>
                <a:cs typeface="B Titr" pitchFamily="2" charset="-78"/>
              </a:rPr>
              <a:t>هزینه محوطه سازی ، تسطیح و دیوارکشی </a:t>
            </a:r>
            <a:r>
              <a:rPr lang="fa-IR" sz="2400" dirty="0" smtClean="0">
                <a:solidFill>
                  <a:srgbClr val="86F973"/>
                </a:solidFill>
                <a:cs typeface="B Titr" pitchFamily="2" charset="-78"/>
              </a:rPr>
              <a:t>:</a:t>
            </a:r>
            <a:endParaRPr lang="en-US" sz="2400" dirty="0">
              <a:solidFill>
                <a:srgbClr val="86F973"/>
              </a:solidFill>
              <a:cs typeface="B Titr" pitchFamily="2" charset="-78"/>
            </a:endParaRPr>
          </a:p>
        </p:txBody>
      </p:sp>
      <p:sp>
        <p:nvSpPr>
          <p:cNvPr id="3" name="Subtitle 2"/>
          <p:cNvSpPr>
            <a:spLocks noGrp="1"/>
          </p:cNvSpPr>
          <p:nvPr>
            <p:ph type="subTitle" idx="1"/>
          </p:nvPr>
        </p:nvSpPr>
        <p:spPr>
          <a:xfrm>
            <a:off x="914400" y="228600"/>
            <a:ext cx="7772400" cy="1051560"/>
          </a:xfrm>
        </p:spPr>
        <p:txBody>
          <a:bodyPr>
            <a:noAutofit/>
          </a:bodyPr>
          <a:lstStyle/>
          <a:p>
            <a:pPr algn="ctr" rtl="1"/>
            <a:r>
              <a:rPr lang="fa-IR" sz="3200" dirty="0" smtClean="0">
                <a:solidFill>
                  <a:srgbClr val="FFC000"/>
                </a:solidFill>
                <a:cs typeface="B Titr" pitchFamily="2" charset="-78"/>
              </a:rPr>
              <a:t>برآورد سرمایه ثابت طرح :</a:t>
            </a:r>
            <a:endParaRPr lang="en-US" sz="3200" dirty="0" smtClean="0">
              <a:solidFill>
                <a:srgbClr val="FFC000"/>
              </a:solidFill>
              <a:cs typeface="B Titr" pitchFamily="2" charset="-78"/>
            </a:endParaRPr>
          </a:p>
          <a:p>
            <a:pPr algn="ctr" rtl="1"/>
            <a:r>
              <a:rPr lang="fa-IR" sz="3200" dirty="0" smtClean="0">
                <a:solidFill>
                  <a:srgbClr val="86F973"/>
                </a:solidFill>
                <a:cs typeface="B Titr" pitchFamily="2" charset="-78"/>
              </a:rPr>
              <a:t>1-4</a:t>
            </a:r>
            <a:r>
              <a:rPr lang="fa-IR" sz="3200" dirty="0" smtClean="0">
                <a:solidFill>
                  <a:srgbClr val="FFC000"/>
                </a:solidFill>
                <a:cs typeface="B Titr" pitchFamily="2" charset="-78"/>
              </a:rPr>
              <a:t> هزینه زمین :</a:t>
            </a:r>
            <a:endParaRPr lang="en-US" sz="3200" dirty="0" smtClean="0">
              <a:solidFill>
                <a:srgbClr val="FFC000"/>
              </a:solidFill>
              <a:cs typeface="B Titr" pitchFamily="2" charset="-78"/>
            </a:endParaRPr>
          </a:p>
        </p:txBody>
      </p:sp>
      <p:graphicFrame>
        <p:nvGraphicFramePr>
          <p:cNvPr id="4" name="Table 3"/>
          <p:cNvGraphicFramePr>
            <a:graphicFrameLocks noGrp="1"/>
          </p:cNvGraphicFramePr>
          <p:nvPr/>
        </p:nvGraphicFramePr>
        <p:xfrm>
          <a:off x="533400" y="1219200"/>
          <a:ext cx="8229600" cy="1219202"/>
        </p:xfrm>
        <a:graphic>
          <a:graphicData uri="http://schemas.openxmlformats.org/drawingml/2006/table">
            <a:tbl>
              <a:tblPr rtl="1"/>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609601">
                <a:tc>
                  <a:txBody>
                    <a:bodyPr/>
                    <a:lstStyle/>
                    <a:p>
                      <a:pPr marL="0" marR="0" algn="ctr" rtl="1">
                        <a:spcBef>
                          <a:spcPts val="0"/>
                        </a:spcBef>
                        <a:spcAft>
                          <a:spcPts val="0"/>
                        </a:spcAft>
                      </a:pPr>
                      <a:r>
                        <a:rPr lang="fa-IR" sz="2000" dirty="0">
                          <a:latin typeface="Times New Roman"/>
                          <a:ea typeface="Times New Roman"/>
                          <a:cs typeface="B Zar"/>
                        </a:rPr>
                        <a:t>مساحت زمین ( متر مربع ) </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قیمت واحد ( هزلر ریال )</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a:latin typeface="Times New Roman"/>
                          <a:ea typeface="Times New Roman"/>
                          <a:cs typeface="B Zar"/>
                        </a:rPr>
                        <a:t>قیمت کل ( میلیون ریال )</a:t>
                      </a:r>
                      <a:endParaRPr lang="en-US" sz="20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a:latin typeface="Times New Roman"/>
                          <a:ea typeface="Times New Roman"/>
                          <a:cs typeface="B Zar"/>
                        </a:rPr>
                        <a:t>توضیحات </a:t>
                      </a:r>
                      <a:endParaRPr lang="en-US" sz="20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extLst>
                  <a:ext uri="{0D108BD9-81ED-4DB2-BD59-A6C34878D82A}">
                    <a16:rowId xmlns:a16="http://schemas.microsoft.com/office/drawing/2014/main" val="10000"/>
                  </a:ext>
                </a:extLst>
              </a:tr>
              <a:tr h="609601">
                <a:tc>
                  <a:txBody>
                    <a:bodyPr/>
                    <a:lstStyle/>
                    <a:p>
                      <a:pPr marL="0" marR="0" algn="ctr" rtl="1">
                        <a:spcBef>
                          <a:spcPts val="0"/>
                        </a:spcBef>
                        <a:spcAft>
                          <a:spcPts val="0"/>
                        </a:spcAft>
                      </a:pPr>
                      <a:r>
                        <a:rPr lang="fa-IR" sz="2000" dirty="0">
                          <a:latin typeface="Times New Roman"/>
                          <a:ea typeface="Times New Roman"/>
                          <a:cs typeface="B Zar"/>
                        </a:rPr>
                        <a:t>2000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50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100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endParaRPr lang="fa-IR" sz="2000" dirty="0">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685800" y="3428998"/>
          <a:ext cx="8229600" cy="3197717"/>
        </p:xfrm>
        <a:graphic>
          <a:graphicData uri="http://schemas.openxmlformats.org/drawingml/2006/table">
            <a:tbl>
              <a:tblPr rtl="1"/>
              <a:tblGrid>
                <a:gridCol w="530942">
                  <a:extLst>
                    <a:ext uri="{9D8B030D-6E8A-4147-A177-3AD203B41FA5}">
                      <a16:colId xmlns:a16="http://schemas.microsoft.com/office/drawing/2014/main" val="20000"/>
                    </a:ext>
                  </a:extLst>
                </a:gridCol>
                <a:gridCol w="3477571">
                  <a:extLst>
                    <a:ext uri="{9D8B030D-6E8A-4147-A177-3AD203B41FA5}">
                      <a16:colId xmlns:a16="http://schemas.microsoft.com/office/drawing/2014/main" val="20001"/>
                    </a:ext>
                  </a:extLst>
                </a:gridCol>
                <a:gridCol w="1461535">
                  <a:extLst>
                    <a:ext uri="{9D8B030D-6E8A-4147-A177-3AD203B41FA5}">
                      <a16:colId xmlns:a16="http://schemas.microsoft.com/office/drawing/2014/main" val="20002"/>
                    </a:ext>
                  </a:extLst>
                </a:gridCol>
                <a:gridCol w="1357973">
                  <a:extLst>
                    <a:ext uri="{9D8B030D-6E8A-4147-A177-3AD203B41FA5}">
                      <a16:colId xmlns:a16="http://schemas.microsoft.com/office/drawing/2014/main" val="20003"/>
                    </a:ext>
                  </a:extLst>
                </a:gridCol>
                <a:gridCol w="1401579">
                  <a:extLst>
                    <a:ext uri="{9D8B030D-6E8A-4147-A177-3AD203B41FA5}">
                      <a16:colId xmlns:a16="http://schemas.microsoft.com/office/drawing/2014/main" val="20004"/>
                    </a:ext>
                  </a:extLst>
                </a:gridCol>
              </a:tblGrid>
              <a:tr h="1368917">
                <a:tc>
                  <a:txBody>
                    <a:bodyPr/>
                    <a:lstStyle/>
                    <a:p>
                      <a:pPr marL="71755" marR="71755" algn="ctr" rtl="1">
                        <a:spcBef>
                          <a:spcPts val="0"/>
                        </a:spcBef>
                        <a:spcAft>
                          <a:spcPts val="0"/>
                        </a:spcAft>
                      </a:pPr>
                      <a:r>
                        <a:rPr lang="fa-IR" sz="2400" dirty="0">
                          <a:latin typeface="Times New Roman"/>
                          <a:ea typeface="Times New Roman"/>
                          <a:cs typeface="B Zar"/>
                        </a:rPr>
                        <a:t>ردیف </a:t>
                      </a:r>
                      <a:endParaRPr lang="en-US" sz="2400" dirty="0">
                        <a:latin typeface="Times New Roman"/>
                        <a:ea typeface="Times New Roman"/>
                        <a:cs typeface="Arial"/>
                      </a:endParaRPr>
                    </a:p>
                  </a:txBody>
                  <a:tcPr marL="62257" marR="62257"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شرح فعالیت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مقدار </a:t>
                      </a:r>
                      <a:r>
                        <a:rPr lang="fa-IR" sz="2400" dirty="0" smtClean="0">
                          <a:latin typeface="Times New Roman"/>
                          <a:ea typeface="Times New Roman"/>
                          <a:cs typeface="B Zar"/>
                        </a:rPr>
                        <a:t>کار</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 متر مربع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قیمت واحد </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ریال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قیمت کل (میلیون ریال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0"/>
                  </a:ext>
                </a:extLst>
              </a:tr>
              <a:tr h="351057">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dirty="0">
                          <a:latin typeface="Times New Roman"/>
                          <a:ea typeface="Times New Roman"/>
                          <a:cs typeface="B Zar"/>
                        </a:rPr>
                        <a:t>خاکبرداری و تسطیح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5000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1"/>
                  </a:ext>
                </a:extLst>
              </a:tr>
              <a:tr h="351057">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حصار کشی دور به ارتفاع 2 متر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220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800000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176</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2"/>
                  </a:ext>
                </a:extLst>
              </a:tr>
              <a:tr h="351057">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ایجاد فضای سبز ، روشنایی و غیر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45000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18</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3"/>
                  </a:ext>
                </a:extLst>
              </a:tr>
              <a:tr h="351057">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جدول کشی و حیاط سازی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200000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80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4"/>
                  </a:ext>
                </a:extLst>
              </a:tr>
              <a:tr h="351057">
                <a:tc gridSpan="4">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284</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extLst>
                  <a:ext uri="{0D108BD9-81ED-4DB2-BD59-A6C34878D82A}">
                    <a16:rowId xmlns:a16="http://schemas.microsoft.com/office/drawing/2014/main" val="10005"/>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2000"/>
                                        <p:tgtEl>
                                          <p:spTgt spid="3">
                                            <p:txEl>
                                              <p:pRg st="1" end="1"/>
                                            </p:txEl>
                                          </p:spTgt>
                                        </p:tgtEl>
                                      </p:cBhvr>
                                    </p:animEffect>
                                  </p:childTnLst>
                                </p:cTn>
                              </p:par>
                            </p:childTnLst>
                          </p:cTn>
                        </p:par>
                        <p:par>
                          <p:cTn id="13" fill="hold">
                            <p:stCondLst>
                              <p:cond delay="2000"/>
                            </p:stCondLst>
                            <p:childTnLst>
                              <p:par>
                                <p:cTn id="14" presetID="2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2000"/>
                                        <p:tgtEl>
                                          <p:spTgt spid="4"/>
                                        </p:tgtEl>
                                      </p:cBhvr>
                                    </p:animEffect>
                                  </p:childTnLst>
                                </p:cTn>
                              </p:par>
                            </p:childTnLst>
                          </p:cTn>
                        </p:par>
                        <p:par>
                          <p:cTn id="17" fill="hold">
                            <p:stCondLst>
                              <p:cond delay="4000"/>
                            </p:stCondLst>
                            <p:childTnLst>
                              <p:par>
                                <p:cTn id="18" presetID="53"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2000" fill="hold"/>
                                        <p:tgtEl>
                                          <p:spTgt spid="2"/>
                                        </p:tgtEl>
                                        <p:attrNameLst>
                                          <p:attrName>ppt_w</p:attrName>
                                        </p:attrNameLst>
                                      </p:cBhvr>
                                      <p:tavLst>
                                        <p:tav tm="0">
                                          <p:val>
                                            <p:fltVal val="0"/>
                                          </p:val>
                                        </p:tav>
                                        <p:tav tm="100000">
                                          <p:val>
                                            <p:strVal val="#ppt_w"/>
                                          </p:val>
                                        </p:tav>
                                      </p:tavLst>
                                    </p:anim>
                                    <p:anim calcmode="lin" valueType="num">
                                      <p:cBhvr>
                                        <p:cTn id="21" dur="2000" fill="hold"/>
                                        <p:tgtEl>
                                          <p:spTgt spid="2"/>
                                        </p:tgtEl>
                                        <p:attrNameLst>
                                          <p:attrName>ppt_h</p:attrName>
                                        </p:attrNameLst>
                                      </p:cBhvr>
                                      <p:tavLst>
                                        <p:tav tm="0">
                                          <p:val>
                                            <p:fltVal val="0"/>
                                          </p:val>
                                        </p:tav>
                                        <p:tav tm="100000">
                                          <p:val>
                                            <p:strVal val="#ppt_h"/>
                                          </p:val>
                                        </p:tav>
                                      </p:tavLst>
                                    </p:anim>
                                    <p:animEffect transition="in" filter="fade">
                                      <p:cBhvr>
                                        <p:cTn id="22" dur="2000"/>
                                        <p:tgtEl>
                                          <p:spTgt spid="2"/>
                                        </p:tgtEl>
                                      </p:cBhvr>
                                    </p:animEffect>
                                  </p:childTnLst>
                                </p:cTn>
                              </p:par>
                            </p:childTnLst>
                          </p:cTn>
                        </p:par>
                        <p:par>
                          <p:cTn id="23" fill="hold">
                            <p:stCondLst>
                              <p:cond delay="6000"/>
                            </p:stCondLst>
                            <p:childTnLst>
                              <p:par>
                                <p:cTn id="24" presetID="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85800"/>
            <a:ext cx="7772400" cy="533400"/>
          </a:xfrm>
        </p:spPr>
        <p:txBody>
          <a:bodyPr>
            <a:normAutofit lnSpcReduction="10000"/>
          </a:bodyPr>
          <a:lstStyle/>
          <a:p>
            <a:pPr algn="ctr" rtl="1"/>
            <a:r>
              <a:rPr lang="fa-IR" sz="3200" dirty="0" smtClean="0">
                <a:solidFill>
                  <a:srgbClr val="86F973"/>
                </a:solidFill>
                <a:cs typeface="B Titr" pitchFamily="2" charset="-78"/>
              </a:rPr>
              <a:t>3-4</a:t>
            </a:r>
            <a:r>
              <a:rPr lang="fa-IR" sz="3200" dirty="0" smtClean="0">
                <a:solidFill>
                  <a:srgbClr val="FFC000"/>
                </a:solidFill>
                <a:cs typeface="B Titr" pitchFamily="2" charset="-78"/>
              </a:rPr>
              <a:t> هزینه ساختمان سازی :</a:t>
            </a:r>
            <a:endParaRPr lang="en-US" sz="3200" dirty="0" smtClean="0">
              <a:solidFill>
                <a:srgbClr val="FFC000"/>
              </a:solidFill>
              <a:cs typeface="B Titr" pitchFamily="2" charset="-78"/>
            </a:endParaRPr>
          </a:p>
          <a:p>
            <a:pPr algn="l" rtl="1"/>
            <a:endParaRPr lang="en-US" dirty="0"/>
          </a:p>
        </p:txBody>
      </p:sp>
      <p:graphicFrame>
        <p:nvGraphicFramePr>
          <p:cNvPr id="4" name="Table 3"/>
          <p:cNvGraphicFramePr>
            <a:graphicFrameLocks noGrp="1"/>
          </p:cNvGraphicFramePr>
          <p:nvPr/>
        </p:nvGraphicFramePr>
        <p:xfrm>
          <a:off x="533399" y="1143000"/>
          <a:ext cx="8305801" cy="5592690"/>
        </p:xfrm>
        <a:graphic>
          <a:graphicData uri="http://schemas.openxmlformats.org/drawingml/2006/table">
            <a:tbl>
              <a:tblPr rtl="1"/>
              <a:tblGrid>
                <a:gridCol w="853824">
                  <a:extLst>
                    <a:ext uri="{9D8B030D-6E8A-4147-A177-3AD203B41FA5}">
                      <a16:colId xmlns:a16="http://schemas.microsoft.com/office/drawing/2014/main" val="20000"/>
                    </a:ext>
                  </a:extLst>
                </a:gridCol>
                <a:gridCol w="1408693">
                  <a:extLst>
                    <a:ext uri="{9D8B030D-6E8A-4147-A177-3AD203B41FA5}">
                      <a16:colId xmlns:a16="http://schemas.microsoft.com/office/drawing/2014/main" val="20001"/>
                    </a:ext>
                  </a:extLst>
                </a:gridCol>
                <a:gridCol w="1007214">
                  <a:extLst>
                    <a:ext uri="{9D8B030D-6E8A-4147-A177-3AD203B41FA5}">
                      <a16:colId xmlns:a16="http://schemas.microsoft.com/office/drawing/2014/main" val="20002"/>
                    </a:ext>
                  </a:extLst>
                </a:gridCol>
                <a:gridCol w="1007214">
                  <a:extLst>
                    <a:ext uri="{9D8B030D-6E8A-4147-A177-3AD203B41FA5}">
                      <a16:colId xmlns:a16="http://schemas.microsoft.com/office/drawing/2014/main" val="20003"/>
                    </a:ext>
                  </a:extLst>
                </a:gridCol>
                <a:gridCol w="1007214">
                  <a:extLst>
                    <a:ext uri="{9D8B030D-6E8A-4147-A177-3AD203B41FA5}">
                      <a16:colId xmlns:a16="http://schemas.microsoft.com/office/drawing/2014/main" val="20004"/>
                    </a:ext>
                  </a:extLst>
                </a:gridCol>
                <a:gridCol w="1007214">
                  <a:extLst>
                    <a:ext uri="{9D8B030D-6E8A-4147-A177-3AD203B41FA5}">
                      <a16:colId xmlns:a16="http://schemas.microsoft.com/office/drawing/2014/main" val="20005"/>
                    </a:ext>
                  </a:extLst>
                </a:gridCol>
                <a:gridCol w="1007214">
                  <a:extLst>
                    <a:ext uri="{9D8B030D-6E8A-4147-A177-3AD203B41FA5}">
                      <a16:colId xmlns:a16="http://schemas.microsoft.com/office/drawing/2014/main" val="20006"/>
                    </a:ext>
                  </a:extLst>
                </a:gridCol>
                <a:gridCol w="1007214">
                  <a:extLst>
                    <a:ext uri="{9D8B030D-6E8A-4147-A177-3AD203B41FA5}">
                      <a16:colId xmlns:a16="http://schemas.microsoft.com/office/drawing/2014/main" val="20007"/>
                    </a:ext>
                  </a:extLst>
                </a:gridCol>
              </a:tblGrid>
              <a:tr h="774036">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2034" marR="6203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شرح فعالیت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gridSpan="2">
                  <a:txBody>
                    <a:bodyPr/>
                    <a:lstStyle/>
                    <a:p>
                      <a:pPr marL="0" marR="0" algn="ctr" rtl="1">
                        <a:spcBef>
                          <a:spcPts val="0"/>
                        </a:spcBef>
                        <a:spcAft>
                          <a:spcPts val="0"/>
                        </a:spcAft>
                      </a:pPr>
                      <a:r>
                        <a:rPr lang="fa-IR" sz="2400" dirty="0">
                          <a:latin typeface="Times New Roman"/>
                          <a:ea typeface="Times New Roman"/>
                          <a:cs typeface="B Zar"/>
                        </a:rPr>
                        <a:t>سطح زیر بنا </a:t>
                      </a:r>
                      <a:endParaRPr lang="en-US" sz="2400" dirty="0">
                        <a:latin typeface="Times New Roman"/>
                        <a:ea typeface="Times New Roman"/>
                        <a:cs typeface="Arial"/>
                      </a:endParaRPr>
                    </a:p>
                    <a:p>
                      <a:pPr marL="0" marR="0" algn="ctr" rtl="1">
                        <a:spcBef>
                          <a:spcPts val="0"/>
                        </a:spcBef>
                        <a:spcAft>
                          <a:spcPts val="0"/>
                        </a:spcAft>
                      </a:pPr>
                      <a:r>
                        <a:rPr lang="fa-IR" sz="2400" dirty="0">
                          <a:latin typeface="Times New Roman"/>
                          <a:ea typeface="Times New Roman"/>
                          <a:cs typeface="B Zar"/>
                        </a:rPr>
                        <a:t>( متر مربع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نوع ساختمان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قیمت واحد </a:t>
                      </a:r>
                      <a:endParaRPr lang="en-US" sz="2400">
                        <a:latin typeface="Times New Roman"/>
                        <a:ea typeface="Times New Roman"/>
                        <a:cs typeface="Arial"/>
                      </a:endParaRPr>
                    </a:p>
                    <a:p>
                      <a:pPr marL="0" marR="0" algn="ctr" rtl="1">
                        <a:spcBef>
                          <a:spcPts val="0"/>
                        </a:spcBef>
                        <a:spcAft>
                          <a:spcPts val="0"/>
                        </a:spcAft>
                      </a:pPr>
                      <a:r>
                        <a:rPr lang="fa-IR" sz="2400">
                          <a:latin typeface="Times New Roman"/>
                          <a:ea typeface="Times New Roman"/>
                          <a:cs typeface="B Zar"/>
                        </a:rPr>
                        <a:t>( ریال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gridSpan="2">
                  <a:txBody>
                    <a:bodyPr/>
                    <a:lstStyle/>
                    <a:p>
                      <a:pPr marL="0" marR="0" algn="ctr" rtl="1">
                        <a:spcBef>
                          <a:spcPts val="0"/>
                        </a:spcBef>
                        <a:spcAft>
                          <a:spcPts val="0"/>
                        </a:spcAft>
                      </a:pPr>
                      <a:r>
                        <a:rPr lang="fa-IR" sz="2400">
                          <a:latin typeface="Times New Roman"/>
                          <a:ea typeface="Times New Roman"/>
                          <a:cs typeface="B Zar"/>
                        </a:rPr>
                        <a:t>قیمت کل ( میلیون ریال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extLst>
                  <a:ext uri="{0D108BD9-81ED-4DB2-BD59-A6C34878D82A}">
                    <a16:rowId xmlns:a16="http://schemas.microsoft.com/office/drawing/2014/main" val="10000"/>
                  </a:ext>
                </a:extLst>
              </a:tr>
              <a:tr h="695022">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a:latin typeface="Times New Roman"/>
                          <a:ea typeface="Times New Roman"/>
                          <a:cs typeface="B Zar"/>
                        </a:rPr>
                        <a:t>انجام شده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a:latin typeface="Times New Roman"/>
                          <a:ea typeface="Times New Roman"/>
                          <a:cs typeface="B Zar"/>
                        </a:rPr>
                        <a:t>انجام شده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1"/>
                  </a:ext>
                </a:extLst>
              </a:tr>
              <a:tr h="695022">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تولید</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سوله بهداشتی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480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2"/>
                  </a:ext>
                </a:extLst>
              </a:tr>
              <a:tr h="695022">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اداری</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100</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آجرو سیمان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1000000</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3"/>
                  </a:ext>
                </a:extLst>
              </a:tr>
              <a:tr h="695022">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نگهبانی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1000000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4"/>
                  </a:ext>
                </a:extLst>
              </a:tr>
              <a:tr h="387018">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آزمایشگاه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36</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5"/>
                  </a:ext>
                </a:extLst>
              </a:tr>
              <a:tr h="695022">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dirty="0">
                          <a:latin typeface="Times New Roman"/>
                          <a:ea typeface="Times New Roman"/>
                          <a:cs typeface="B Zar"/>
                        </a:rPr>
                        <a:t>انبار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150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سوله بهداشتی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180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extLst>
                  <a:ext uri="{0D108BD9-81ED-4DB2-BD59-A6C34878D82A}">
                    <a16:rowId xmlns:a16="http://schemas.microsoft.com/office/drawing/2014/main" val="10006"/>
                  </a:ext>
                </a:extLst>
              </a:tr>
              <a:tr h="387018">
                <a:tc gridSpan="2">
                  <a:txBody>
                    <a:bodyPr/>
                    <a:lstStyle/>
                    <a:p>
                      <a:pPr marL="0" marR="0" algn="ctr" rtl="1">
                        <a:spcBef>
                          <a:spcPts val="0"/>
                        </a:spcBef>
                        <a:spcAft>
                          <a:spcPts val="0"/>
                        </a:spcAft>
                      </a:pPr>
                      <a:r>
                        <a:rPr lang="fa-IR" sz="2400">
                          <a:latin typeface="Times New Roman"/>
                          <a:ea typeface="Times New Roman"/>
                          <a:cs typeface="B Zar"/>
                        </a:rPr>
                        <a:t>جمع کل زیر بنا</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gridSpan="6">
                  <a:txBody>
                    <a:bodyPr/>
                    <a:lstStyle/>
                    <a:p>
                      <a:pPr marL="0" marR="0" algn="ctr" rtl="1">
                        <a:spcBef>
                          <a:spcPts val="0"/>
                        </a:spcBef>
                        <a:spcAft>
                          <a:spcPts val="0"/>
                        </a:spcAft>
                      </a:pPr>
                      <a:r>
                        <a:rPr lang="fa-IR" sz="2400" dirty="0">
                          <a:latin typeface="Times New Roman"/>
                          <a:ea typeface="Times New Roman"/>
                          <a:cs typeface="B Zar"/>
                        </a:rPr>
                        <a:t>700 متر مربع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87018">
                <a:tc gridSpan="6">
                  <a:txBody>
                    <a:bodyPr/>
                    <a:lstStyle/>
                    <a:p>
                      <a:pPr marL="0" marR="0" algn="ctr" rtl="1">
                        <a:spcBef>
                          <a:spcPts val="0"/>
                        </a:spcBef>
                        <a:spcAft>
                          <a:spcPts val="0"/>
                        </a:spcAft>
                      </a:pPr>
                      <a:r>
                        <a:rPr lang="fa-IR" sz="2400" dirty="0">
                          <a:latin typeface="Times New Roman"/>
                          <a:ea typeface="Times New Roman"/>
                          <a:cs typeface="B Zar"/>
                        </a:rPr>
                        <a:t>جمع کل هزینه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816</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0" fill="hold">
                            <p:stCondLst>
                              <p:cond delay="5800"/>
                            </p:stCondLst>
                            <p:childTnLst>
                              <p:par>
                                <p:cTn id="11" presetID="2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anim calcmode="lin" valueType="num">
                                      <p:cBhvr>
                                        <p:cTn id="17"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20" dur="2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990600"/>
          </a:xfrm>
        </p:spPr>
        <p:txBody>
          <a:bodyPr>
            <a:normAutofit lnSpcReduction="10000"/>
          </a:bodyPr>
          <a:lstStyle/>
          <a:p>
            <a:pPr algn="ctr" rtl="1"/>
            <a:r>
              <a:rPr lang="fa-IR" sz="3200" dirty="0" smtClean="0">
                <a:solidFill>
                  <a:srgbClr val="86F973"/>
                </a:solidFill>
                <a:cs typeface="B Titr" pitchFamily="2" charset="-78"/>
              </a:rPr>
              <a:t>4-4</a:t>
            </a:r>
            <a:r>
              <a:rPr lang="fa-IR" sz="3200" dirty="0" smtClean="0">
                <a:solidFill>
                  <a:srgbClr val="FFC000"/>
                </a:solidFill>
                <a:cs typeface="B Titr" pitchFamily="2" charset="-78"/>
              </a:rPr>
              <a:t> هزینه ماشین آلات ، تجهیزات و ابزار تولیدی :</a:t>
            </a:r>
            <a:endParaRPr lang="en-US" sz="3200" dirty="0" smtClean="0">
              <a:solidFill>
                <a:srgbClr val="FFC000"/>
              </a:solidFill>
              <a:cs typeface="B Titr" pitchFamily="2" charset="-78"/>
            </a:endParaRPr>
          </a:p>
          <a:p>
            <a:pPr algn="ctr" rtl="1"/>
            <a:r>
              <a:rPr lang="fa-IR" sz="3200" dirty="0" smtClean="0">
                <a:solidFill>
                  <a:srgbClr val="FFC000"/>
                </a:solidFill>
                <a:cs typeface="B Titr" pitchFamily="2" charset="-78"/>
              </a:rPr>
              <a:t> </a:t>
            </a:r>
            <a:r>
              <a:rPr lang="fa-IR" sz="3200" dirty="0" smtClean="0">
                <a:solidFill>
                  <a:srgbClr val="86F973"/>
                </a:solidFill>
                <a:cs typeface="B Titr" pitchFamily="2" charset="-78"/>
              </a:rPr>
              <a:t>(</a:t>
            </a:r>
            <a:r>
              <a:rPr lang="fa-IR" sz="3200" dirty="0" smtClean="0">
                <a:solidFill>
                  <a:srgbClr val="FFC000"/>
                </a:solidFill>
                <a:cs typeface="B Titr" pitchFamily="2" charset="-78"/>
              </a:rPr>
              <a:t> به انضمام هزینه نصب و راه اندازی </a:t>
            </a:r>
            <a:r>
              <a:rPr lang="fa-IR" sz="3200" dirty="0" smtClean="0">
                <a:solidFill>
                  <a:srgbClr val="86F973"/>
                </a:solidFill>
                <a:cs typeface="B Titr" pitchFamily="2" charset="-78"/>
              </a:rPr>
              <a:t>)</a:t>
            </a:r>
            <a:endParaRPr lang="en-US" sz="32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457199" y="1447797"/>
          <a:ext cx="8458201" cy="5213821"/>
        </p:xfrm>
        <a:graphic>
          <a:graphicData uri="http://schemas.openxmlformats.org/drawingml/2006/table">
            <a:tbl>
              <a:tblPr rtl="1"/>
              <a:tblGrid>
                <a:gridCol w="384464">
                  <a:extLst>
                    <a:ext uri="{9D8B030D-6E8A-4147-A177-3AD203B41FA5}">
                      <a16:colId xmlns:a16="http://schemas.microsoft.com/office/drawing/2014/main" val="20000"/>
                    </a:ext>
                  </a:extLst>
                </a:gridCol>
                <a:gridCol w="1730086">
                  <a:extLst>
                    <a:ext uri="{9D8B030D-6E8A-4147-A177-3AD203B41FA5}">
                      <a16:colId xmlns:a16="http://schemas.microsoft.com/office/drawing/2014/main" val="20001"/>
                    </a:ext>
                  </a:extLst>
                </a:gridCol>
                <a:gridCol w="1670939">
                  <a:extLst>
                    <a:ext uri="{9D8B030D-6E8A-4147-A177-3AD203B41FA5}">
                      <a16:colId xmlns:a16="http://schemas.microsoft.com/office/drawing/2014/main" val="20002"/>
                    </a:ext>
                  </a:extLst>
                </a:gridCol>
                <a:gridCol w="739354">
                  <a:extLst>
                    <a:ext uri="{9D8B030D-6E8A-4147-A177-3AD203B41FA5}">
                      <a16:colId xmlns:a16="http://schemas.microsoft.com/office/drawing/2014/main" val="20003"/>
                    </a:ext>
                  </a:extLst>
                </a:gridCol>
                <a:gridCol w="761533">
                  <a:extLst>
                    <a:ext uri="{9D8B030D-6E8A-4147-A177-3AD203B41FA5}">
                      <a16:colId xmlns:a16="http://schemas.microsoft.com/office/drawing/2014/main" val="20004"/>
                    </a:ext>
                  </a:extLst>
                </a:gridCol>
                <a:gridCol w="1057275">
                  <a:extLst>
                    <a:ext uri="{9D8B030D-6E8A-4147-A177-3AD203B41FA5}">
                      <a16:colId xmlns:a16="http://schemas.microsoft.com/office/drawing/2014/main" val="20005"/>
                    </a:ext>
                  </a:extLst>
                </a:gridCol>
                <a:gridCol w="1057275">
                  <a:extLst>
                    <a:ext uri="{9D8B030D-6E8A-4147-A177-3AD203B41FA5}">
                      <a16:colId xmlns:a16="http://schemas.microsoft.com/office/drawing/2014/main" val="20006"/>
                    </a:ext>
                  </a:extLst>
                </a:gridCol>
                <a:gridCol w="1057275">
                  <a:extLst>
                    <a:ext uri="{9D8B030D-6E8A-4147-A177-3AD203B41FA5}">
                      <a16:colId xmlns:a16="http://schemas.microsoft.com/office/drawing/2014/main" val="20007"/>
                    </a:ext>
                  </a:extLst>
                </a:gridCol>
              </a:tblGrid>
              <a:tr h="1157423">
                <a:tc>
                  <a:txBody>
                    <a:bodyPr/>
                    <a:lstStyle/>
                    <a:p>
                      <a:pPr marL="71755" marR="71755" algn="ctr" rtl="1">
                        <a:spcBef>
                          <a:spcPts val="0"/>
                        </a:spcBef>
                        <a:spcAft>
                          <a:spcPts val="0"/>
                        </a:spcAft>
                      </a:pPr>
                      <a:r>
                        <a:rPr lang="fa-IR" sz="1800" dirty="0">
                          <a:latin typeface="Times New Roman"/>
                          <a:ea typeface="Times New Roman"/>
                          <a:cs typeface="B Zar"/>
                        </a:rPr>
                        <a:t>ردیف </a:t>
                      </a:r>
                      <a:endParaRPr lang="en-US" sz="1800" dirty="0">
                        <a:latin typeface="Times New Roman"/>
                        <a:ea typeface="Times New Roman"/>
                        <a:cs typeface="Arial"/>
                      </a:endParaRPr>
                    </a:p>
                  </a:txBody>
                  <a:tcPr marL="63944" marR="6394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نام ماشین آلات و تجهیزات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مشخصات فنی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gridSpan="2">
                  <a:txBody>
                    <a:bodyPr/>
                    <a:lstStyle/>
                    <a:p>
                      <a:pPr marL="0" marR="0" algn="ctr" rtl="1">
                        <a:spcBef>
                          <a:spcPts val="0"/>
                        </a:spcBef>
                        <a:spcAft>
                          <a:spcPts val="0"/>
                        </a:spcAft>
                      </a:pPr>
                      <a:r>
                        <a:rPr lang="fa-IR" sz="1800">
                          <a:latin typeface="Times New Roman"/>
                          <a:ea typeface="Times New Roman"/>
                          <a:cs typeface="B Zar"/>
                        </a:rPr>
                        <a:t>تعداد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c>
                  <a:txBody>
                    <a:bodyPr/>
                    <a:lstStyle/>
                    <a:p>
                      <a:pPr marL="0" marR="0" algn="ctr" rtl="1">
                        <a:spcBef>
                          <a:spcPts val="0"/>
                        </a:spcBef>
                        <a:spcAft>
                          <a:spcPts val="0"/>
                        </a:spcAft>
                      </a:pPr>
                      <a:r>
                        <a:rPr lang="fa-IR" sz="1800">
                          <a:latin typeface="Times New Roman"/>
                          <a:ea typeface="Times New Roman"/>
                          <a:cs typeface="B Zar"/>
                        </a:rPr>
                        <a:t>قیمت واحد </a:t>
                      </a:r>
                      <a:endParaRPr lang="en-US" sz="1800">
                        <a:latin typeface="Times New Roman"/>
                        <a:ea typeface="Times New Roman"/>
                        <a:cs typeface="Arial"/>
                      </a:endParaRPr>
                    </a:p>
                    <a:p>
                      <a:pPr marL="0" marR="0" algn="ctr" rtl="1">
                        <a:spcBef>
                          <a:spcPts val="0"/>
                        </a:spcBef>
                        <a:spcAft>
                          <a:spcPts val="0"/>
                        </a:spcAft>
                      </a:pPr>
                      <a:r>
                        <a:rPr lang="fa-IR" sz="1800">
                          <a:latin typeface="Times New Roman"/>
                          <a:ea typeface="Times New Roman"/>
                          <a:cs typeface="B Zar"/>
                        </a:rPr>
                        <a:t>( میلیون ریال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gridSpan="2">
                  <a:txBody>
                    <a:bodyPr/>
                    <a:lstStyle/>
                    <a:p>
                      <a:pPr marL="0" marR="0" algn="ctr" rtl="1">
                        <a:spcBef>
                          <a:spcPts val="0"/>
                        </a:spcBef>
                        <a:spcAft>
                          <a:spcPts val="0"/>
                        </a:spcAft>
                      </a:pPr>
                      <a:r>
                        <a:rPr lang="fa-IR" sz="1800">
                          <a:latin typeface="Times New Roman"/>
                          <a:ea typeface="Times New Roman"/>
                          <a:cs typeface="B Zar"/>
                        </a:rPr>
                        <a:t>قیمت کل ( میلیون ریال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extLst>
                  <a:ext uri="{0D108BD9-81ED-4DB2-BD59-A6C34878D82A}">
                    <a16:rowId xmlns:a16="http://schemas.microsoft.com/office/drawing/2014/main" val="10000"/>
                  </a:ext>
                </a:extLst>
              </a:tr>
              <a:tr h="293949">
                <a:tc>
                  <a:txBody>
                    <a:bodyPr/>
                    <a:lstStyle/>
                    <a:p>
                      <a:pPr marL="0" marR="0" algn="ctr" rtl="1">
                        <a:spcBef>
                          <a:spcPts val="0"/>
                        </a:spcBef>
                        <a:spcAft>
                          <a:spcPts val="0"/>
                        </a:spcAft>
                      </a:pPr>
                      <a:r>
                        <a:rPr lang="fa-IR" sz="1800">
                          <a:latin typeface="Times New Roman"/>
                          <a:ea typeface="Times New Roman"/>
                          <a:cs typeface="B Zar"/>
                        </a:rPr>
                        <a:t>1</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ماشین پخت نان ( فر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1"/>
                  </a:ext>
                </a:extLst>
              </a:tr>
              <a:tr h="293949">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میکسر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2"/>
                  </a:ext>
                </a:extLst>
              </a:tr>
              <a:tr h="293949">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خمیر گیر</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10</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3"/>
                  </a:ext>
                </a:extLst>
              </a:tr>
              <a:tr h="293949">
                <a:tc>
                  <a:txBody>
                    <a:bodyPr/>
                    <a:lstStyle/>
                    <a:p>
                      <a:pPr marL="0" marR="0" algn="ctr" rtl="1">
                        <a:spcBef>
                          <a:spcPts val="0"/>
                        </a:spcBef>
                        <a:spcAft>
                          <a:spcPts val="0"/>
                        </a:spcAft>
                      </a:pPr>
                      <a:r>
                        <a:rPr lang="fa-IR" sz="1800">
                          <a:latin typeface="Times New Roman"/>
                          <a:ea typeface="Times New Roman"/>
                          <a:cs typeface="B Zar"/>
                        </a:rPr>
                        <a:t>4</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تونل گرمخانه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2</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4"/>
                  </a:ext>
                </a:extLst>
              </a:tr>
              <a:tr h="293949">
                <a:tc>
                  <a:txBody>
                    <a:bodyPr/>
                    <a:lstStyle/>
                    <a:p>
                      <a:pPr marL="0" marR="0" algn="ctr" rtl="1">
                        <a:spcBef>
                          <a:spcPts val="0"/>
                        </a:spcBef>
                        <a:spcAft>
                          <a:spcPts val="0"/>
                        </a:spcAft>
                      </a:pPr>
                      <a:r>
                        <a:rPr lang="fa-IR" sz="1800" dirty="0">
                          <a:latin typeface="Times New Roman"/>
                          <a:ea typeface="Times New Roman"/>
                          <a:cs typeface="B Zar"/>
                        </a:rPr>
                        <a:t>5</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چاپ گیر و قالب گیر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5"/>
                  </a:ext>
                </a:extLst>
              </a:tr>
              <a:tr h="293949">
                <a:tc>
                  <a:txBody>
                    <a:bodyPr/>
                    <a:lstStyle/>
                    <a:p>
                      <a:pPr marL="0" marR="0" algn="ctr" rtl="1">
                        <a:spcBef>
                          <a:spcPts val="0"/>
                        </a:spcBef>
                        <a:spcAft>
                          <a:spcPts val="0"/>
                        </a:spcAft>
                      </a:pPr>
                      <a:r>
                        <a:rPr lang="fa-IR" sz="1800">
                          <a:latin typeface="Times New Roman"/>
                          <a:ea typeface="Times New Roman"/>
                          <a:cs typeface="B Zar"/>
                        </a:rPr>
                        <a:t>6</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دستگاه برش نان</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6</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6"/>
                  </a:ext>
                </a:extLst>
              </a:tr>
              <a:tr h="293949">
                <a:tc>
                  <a:txBody>
                    <a:bodyPr/>
                    <a:lstStyle/>
                    <a:p>
                      <a:pPr marL="0" marR="0" algn="ctr" rtl="1">
                        <a:spcBef>
                          <a:spcPts val="0"/>
                        </a:spcBef>
                        <a:spcAft>
                          <a:spcPts val="0"/>
                        </a:spcAft>
                      </a:pPr>
                      <a:r>
                        <a:rPr lang="fa-IR" sz="1800">
                          <a:latin typeface="Times New Roman"/>
                          <a:ea typeface="Times New Roman"/>
                          <a:cs typeface="B Zar"/>
                        </a:rPr>
                        <a:t>7</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بسته بندی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7"/>
                  </a:ext>
                </a:extLst>
              </a:tr>
              <a:tr h="293949">
                <a:tc>
                  <a:txBody>
                    <a:bodyPr/>
                    <a:lstStyle/>
                    <a:p>
                      <a:pPr marL="0" marR="0" algn="ctr" rtl="1">
                        <a:spcBef>
                          <a:spcPts val="0"/>
                        </a:spcBef>
                        <a:spcAft>
                          <a:spcPts val="0"/>
                        </a:spcAft>
                      </a:pPr>
                      <a:r>
                        <a:rPr lang="fa-IR" sz="1800">
                          <a:latin typeface="Times New Roman"/>
                          <a:ea typeface="Times New Roman"/>
                          <a:cs typeface="B Zar"/>
                        </a:rPr>
                        <a:t>8</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میز کار استیل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8"/>
                  </a:ext>
                </a:extLst>
              </a:tr>
              <a:tr h="790743">
                <a:tc>
                  <a:txBody>
                    <a:bodyPr/>
                    <a:lstStyle/>
                    <a:p>
                      <a:pPr marL="0" marR="0" algn="ctr" rtl="1">
                        <a:spcBef>
                          <a:spcPts val="0"/>
                        </a:spcBef>
                        <a:spcAft>
                          <a:spcPts val="0"/>
                        </a:spcAft>
                      </a:pPr>
                      <a:r>
                        <a:rPr lang="fa-IR" sz="1800">
                          <a:latin typeface="Times New Roman"/>
                          <a:ea typeface="Times New Roman"/>
                          <a:cs typeface="B Zar"/>
                        </a:rPr>
                        <a:t>9</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ماشین آلات و تجهیزات تمیرگاه و آزمایشگاه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09"/>
                  </a:ext>
                </a:extLst>
              </a:tr>
              <a:tr h="587897">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پیش بینی نشده </a:t>
                      </a:r>
                      <a:endParaRPr lang="en-US" sz="1800">
                        <a:latin typeface="Times New Roman"/>
                        <a:ea typeface="Times New Roman"/>
                        <a:cs typeface="Arial"/>
                      </a:endParaRPr>
                    </a:p>
                    <a:p>
                      <a:pPr marL="0" marR="0" algn="ctr" rtl="1">
                        <a:spcBef>
                          <a:spcPts val="0"/>
                        </a:spcBef>
                        <a:spcAft>
                          <a:spcPts val="0"/>
                        </a:spcAft>
                      </a:pPr>
                      <a:r>
                        <a:rPr lang="fa-IR" sz="1800">
                          <a:latin typeface="Times New Roman"/>
                          <a:ea typeface="Times New Roman"/>
                          <a:cs typeface="B Zar"/>
                        </a:rPr>
                        <a:t>(5% موارد فوق)</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19</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extLst>
                  <a:ext uri="{0D108BD9-81ED-4DB2-BD59-A6C34878D82A}">
                    <a16:rowId xmlns:a16="http://schemas.microsoft.com/office/drawing/2014/main" val="10010"/>
                  </a:ext>
                </a:extLst>
              </a:tr>
              <a:tr h="293949">
                <a:tc gridSpan="6">
                  <a:txBody>
                    <a:bodyPr/>
                    <a:lstStyle/>
                    <a:p>
                      <a:pPr marL="0" marR="0" algn="ctr" rtl="1">
                        <a:spcBef>
                          <a:spcPts val="0"/>
                        </a:spcBef>
                        <a:spcAft>
                          <a:spcPts val="0"/>
                        </a:spcAft>
                      </a:pPr>
                      <a:r>
                        <a:rPr lang="fa-IR" sz="1800" dirty="0">
                          <a:latin typeface="Times New Roman"/>
                          <a:ea typeface="Times New Roman"/>
                          <a:cs typeface="B Zar"/>
                        </a:rPr>
                        <a:t>جمع کل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1800" dirty="0">
                          <a:latin typeface="Times New Roman"/>
                          <a:ea typeface="Times New Roman"/>
                          <a:cs typeface="B Zar"/>
                        </a:rPr>
                        <a:t>390</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extLst>
                  <a:ext uri="{0D108BD9-81ED-4DB2-BD59-A6C34878D82A}">
                    <a16:rowId xmlns:a16="http://schemas.microsoft.com/office/drawing/2014/main" val="1001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25"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9" dur="10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0" dur="1000" accel="50000" fill="hold">
                                          <p:stCondLst>
                                            <p:cond delay="10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2" dur="10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3" dur="10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4" dur="1000" accel="50000" fill="hold">
                                          <p:stCondLst>
                                            <p:cond delay="10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5" dur="2000" decel="50000">
                                          <p:stCondLst>
                                            <p:cond delay="0"/>
                                          </p:stCondLst>
                                        </p:cTn>
                                        <p:tgtEl>
                                          <p:spTgt spid="3">
                                            <p:txEl>
                                              <p:pRg st="1" end="1"/>
                                            </p:txEl>
                                          </p:spTgt>
                                        </p:tgtEl>
                                      </p:cBhvr>
                                    </p:animEffect>
                                  </p:childTnLst>
                                </p:cTn>
                              </p:par>
                            </p:childTnLst>
                          </p:cTn>
                        </p:par>
                        <p:par>
                          <p:cTn id="26" fill="hold">
                            <p:stCondLst>
                              <p:cond delay="4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fltVal val="0"/>
                                          </p:val>
                                        </p:tav>
                                        <p:tav tm="100000">
                                          <p:val>
                                            <p:strVal val="#ppt_w"/>
                                          </p:val>
                                        </p:tav>
                                      </p:tavLst>
                                    </p:anim>
                                    <p:anim calcmode="lin" valueType="num">
                                      <p:cBhvr>
                                        <p:cTn id="30" dur="2000" fill="hold"/>
                                        <p:tgtEl>
                                          <p:spTgt spid="4"/>
                                        </p:tgtEl>
                                        <p:attrNameLst>
                                          <p:attrName>ppt_h</p:attrName>
                                        </p:attrNameLst>
                                      </p:cBhvr>
                                      <p:tavLst>
                                        <p:tav tm="0">
                                          <p:val>
                                            <p:fltVal val="0"/>
                                          </p:val>
                                        </p:tav>
                                        <p:tav tm="100000">
                                          <p:val>
                                            <p:strVal val="#ppt_h"/>
                                          </p:val>
                                        </p:tav>
                                      </p:tavLst>
                                    </p:anim>
                                    <p:anim calcmode="lin" valueType="num">
                                      <p:cBhvr>
                                        <p:cTn id="31" dur="2000" fill="hold"/>
                                        <p:tgtEl>
                                          <p:spTgt spid="4"/>
                                        </p:tgtEl>
                                        <p:attrNameLst>
                                          <p:attrName>style.rotation</p:attrName>
                                        </p:attrNameLst>
                                      </p:cBhvr>
                                      <p:tavLst>
                                        <p:tav tm="0">
                                          <p:val>
                                            <p:fltVal val="90"/>
                                          </p:val>
                                        </p:tav>
                                        <p:tav tm="100000">
                                          <p:val>
                                            <p:fltVal val="0"/>
                                          </p:val>
                                        </p:tav>
                                      </p:tavLst>
                                    </p:anim>
                                    <p:animEffect transition="in" filter="fade">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99160"/>
          </a:xfrm>
        </p:spPr>
        <p:txBody>
          <a:bodyPr/>
          <a:lstStyle/>
          <a:p>
            <a:pPr algn="ctr"/>
            <a:r>
              <a:rPr lang="fa-IR" sz="4400" dirty="0" smtClean="0">
                <a:solidFill>
                  <a:srgbClr val="86F973"/>
                </a:solidFill>
                <a:cs typeface="B Titr" pitchFamily="2" charset="-78"/>
              </a:rPr>
              <a:t>5-4</a:t>
            </a:r>
            <a:r>
              <a:rPr lang="fa-IR" sz="4400" dirty="0" smtClean="0">
                <a:solidFill>
                  <a:srgbClr val="FFC000"/>
                </a:solidFill>
                <a:cs typeface="B Titr" pitchFamily="2" charset="-78"/>
              </a:rPr>
              <a:t> هزینه تاسیسات :</a:t>
            </a:r>
            <a:endParaRPr lang="en-US" sz="4400" dirty="0" smtClean="0">
              <a:solidFill>
                <a:srgbClr val="FFC000"/>
              </a:solidFill>
              <a:cs typeface="B Titr" pitchFamily="2" charset="-78"/>
            </a:endParaRPr>
          </a:p>
          <a:p>
            <a:pPr algn="r"/>
            <a:endParaRPr lang="en-US" dirty="0"/>
          </a:p>
        </p:txBody>
      </p:sp>
      <p:graphicFrame>
        <p:nvGraphicFramePr>
          <p:cNvPr id="4" name="Table 3"/>
          <p:cNvGraphicFramePr>
            <a:graphicFrameLocks noGrp="1"/>
          </p:cNvGraphicFramePr>
          <p:nvPr/>
        </p:nvGraphicFramePr>
        <p:xfrm>
          <a:off x="457200" y="1523998"/>
          <a:ext cx="8534400" cy="4953004"/>
        </p:xfrm>
        <a:graphic>
          <a:graphicData uri="http://schemas.openxmlformats.org/drawingml/2006/table">
            <a:tbl>
              <a:tblPr rtl="1"/>
              <a:tblGrid>
                <a:gridCol w="518446">
                  <a:extLst>
                    <a:ext uri="{9D8B030D-6E8A-4147-A177-3AD203B41FA5}">
                      <a16:colId xmlns:a16="http://schemas.microsoft.com/office/drawing/2014/main" val="20000"/>
                    </a:ext>
                  </a:extLst>
                </a:gridCol>
                <a:gridCol w="5164507">
                  <a:extLst>
                    <a:ext uri="{9D8B030D-6E8A-4147-A177-3AD203B41FA5}">
                      <a16:colId xmlns:a16="http://schemas.microsoft.com/office/drawing/2014/main" val="20001"/>
                    </a:ext>
                  </a:extLst>
                </a:gridCol>
                <a:gridCol w="2851447">
                  <a:extLst>
                    <a:ext uri="{9D8B030D-6E8A-4147-A177-3AD203B41FA5}">
                      <a16:colId xmlns:a16="http://schemas.microsoft.com/office/drawing/2014/main" val="20002"/>
                    </a:ext>
                  </a:extLst>
                </a:gridCol>
              </a:tblGrid>
              <a:tr h="1622734">
                <a:tc>
                  <a:txBody>
                    <a:bodyPr/>
                    <a:lstStyle/>
                    <a:p>
                      <a:pPr marL="71755" marR="71755" algn="ctr" rtl="1">
                        <a:spcBef>
                          <a:spcPts val="0"/>
                        </a:spcBef>
                        <a:spcAft>
                          <a:spcPts val="0"/>
                        </a:spcAft>
                      </a:pPr>
                      <a:r>
                        <a:rPr lang="fa-IR" sz="3200" dirty="0">
                          <a:latin typeface="Times New Roman"/>
                          <a:ea typeface="Times New Roman"/>
                          <a:cs typeface="B Zar"/>
                        </a:rPr>
                        <a:t>ردیف</a:t>
                      </a:r>
                      <a:endParaRPr lang="en-US" sz="3200" dirty="0">
                        <a:latin typeface="Times New Roman"/>
                        <a:ea typeface="Times New Roman"/>
                        <a:cs typeface="Arial"/>
                      </a:endParaRPr>
                    </a:p>
                  </a:txBody>
                  <a:tcPr marL="64093" marR="64093"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dirty="0">
                          <a:latin typeface="Times New Roman"/>
                          <a:ea typeface="Times New Roman"/>
                          <a:cs typeface="B Zar"/>
                        </a:rPr>
                        <a:t>عنوان</a:t>
                      </a:r>
                      <a:endParaRPr lang="en-US" sz="3200" dirty="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هزینه ( میلیون ریال )</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0"/>
                  </a:ext>
                </a:extLst>
              </a:tr>
              <a:tr h="555045">
                <a:tc>
                  <a:txBody>
                    <a:bodyPr/>
                    <a:lstStyle/>
                    <a:p>
                      <a:pPr marL="0" marR="0" algn="ctr" rtl="1">
                        <a:spcBef>
                          <a:spcPts val="0"/>
                        </a:spcBef>
                        <a:spcAft>
                          <a:spcPts val="0"/>
                        </a:spcAft>
                      </a:pPr>
                      <a:r>
                        <a:rPr lang="fa-IR" sz="3200">
                          <a:latin typeface="Times New Roman"/>
                          <a:ea typeface="Times New Roman"/>
                          <a:cs typeface="B Zar"/>
                        </a:rPr>
                        <a:t>1</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dirty="0">
                          <a:latin typeface="Times New Roman"/>
                          <a:ea typeface="Times New Roman"/>
                          <a:cs typeface="B Zar"/>
                        </a:rPr>
                        <a:t>انشعاب برق ، ترانس و احداث شبکه </a:t>
                      </a:r>
                      <a:endParaRPr lang="en-US" sz="3200" dirty="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50</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1"/>
                  </a:ext>
                </a:extLst>
              </a:tr>
              <a:tr h="555045">
                <a:tc>
                  <a:txBody>
                    <a:bodyPr/>
                    <a:lstStyle/>
                    <a:p>
                      <a:pPr marL="0" marR="0" algn="ctr" rtl="1">
                        <a:spcBef>
                          <a:spcPts val="0"/>
                        </a:spcBef>
                        <a:spcAft>
                          <a:spcPts val="0"/>
                        </a:spcAft>
                      </a:pPr>
                      <a:r>
                        <a:rPr lang="fa-IR" sz="3200">
                          <a:latin typeface="Times New Roman"/>
                          <a:ea typeface="Times New Roman"/>
                          <a:cs typeface="B Zar"/>
                        </a:rPr>
                        <a:t>2</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dirty="0">
                          <a:latin typeface="Times New Roman"/>
                          <a:ea typeface="Times New Roman"/>
                          <a:cs typeface="B Zar"/>
                        </a:rPr>
                        <a:t>انشعاب آب و لوله کشی مربوطه </a:t>
                      </a:r>
                      <a:endParaRPr lang="en-US" sz="3200" dirty="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35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2"/>
                  </a:ext>
                </a:extLst>
              </a:tr>
              <a:tr h="555045">
                <a:tc>
                  <a:txBody>
                    <a:bodyPr/>
                    <a:lstStyle/>
                    <a:p>
                      <a:pPr marL="0" marR="0" algn="ctr" rtl="1">
                        <a:spcBef>
                          <a:spcPts val="0"/>
                        </a:spcBef>
                        <a:spcAft>
                          <a:spcPts val="0"/>
                        </a:spcAft>
                      </a:pPr>
                      <a:r>
                        <a:rPr lang="fa-IR" sz="3200">
                          <a:latin typeface="Times New Roman"/>
                          <a:ea typeface="Times New Roman"/>
                          <a:cs typeface="B Zar"/>
                        </a:rPr>
                        <a:t>3</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سیستم گرمایش و سرمایش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7</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3"/>
                  </a:ext>
                </a:extLst>
              </a:tr>
              <a:tr h="555045">
                <a:tc>
                  <a:txBody>
                    <a:bodyPr/>
                    <a:lstStyle/>
                    <a:p>
                      <a:pPr marL="0" marR="0" algn="ctr" rtl="1">
                        <a:spcBef>
                          <a:spcPts val="0"/>
                        </a:spcBef>
                        <a:spcAft>
                          <a:spcPts val="0"/>
                        </a:spcAft>
                      </a:pPr>
                      <a:r>
                        <a:rPr lang="fa-IR" sz="3200">
                          <a:latin typeface="Times New Roman"/>
                          <a:ea typeface="Times New Roman"/>
                          <a:cs typeface="B Zar"/>
                        </a:rPr>
                        <a:t>4</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اطفا ، حریق و کمکهای اولیه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10</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4"/>
                  </a:ext>
                </a:extLst>
              </a:tr>
              <a:tr h="555045">
                <a:tc>
                  <a:txBody>
                    <a:bodyPr/>
                    <a:lstStyle/>
                    <a:p>
                      <a:pPr marL="0" marR="0" algn="ctr" rtl="1">
                        <a:spcBef>
                          <a:spcPts val="0"/>
                        </a:spcBef>
                        <a:spcAft>
                          <a:spcPts val="0"/>
                        </a:spcAft>
                      </a:pPr>
                      <a:r>
                        <a:rPr lang="fa-IR" sz="3200">
                          <a:latin typeface="Times New Roman"/>
                          <a:ea typeface="Times New Roman"/>
                          <a:cs typeface="B Zar"/>
                        </a:rPr>
                        <a:t>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انشعاب گاز و لوله کشی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25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5"/>
                  </a:ext>
                </a:extLst>
              </a:tr>
              <a:tr h="555045">
                <a:tc gridSpan="2">
                  <a:txBody>
                    <a:bodyPr/>
                    <a:lstStyle/>
                    <a:p>
                      <a:pPr marL="0" marR="0" algn="ctr" rtl="1">
                        <a:spcBef>
                          <a:spcPts val="0"/>
                        </a:spcBef>
                        <a:spcAft>
                          <a:spcPts val="0"/>
                        </a:spcAft>
                      </a:pPr>
                      <a:r>
                        <a:rPr lang="fa-IR" sz="3200">
                          <a:latin typeface="Times New Roman"/>
                          <a:ea typeface="Times New Roman"/>
                          <a:cs typeface="B Zar"/>
                        </a:rPr>
                        <a:t>جمع کل</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hMerge="1">
                  <a:txBody>
                    <a:bodyPr/>
                    <a:lstStyle/>
                    <a:p>
                      <a:endParaRPr lang="en-US"/>
                    </a:p>
                  </a:txBody>
                  <a:tcPr/>
                </a:tc>
                <a:tc>
                  <a:txBody>
                    <a:bodyPr/>
                    <a:lstStyle/>
                    <a:p>
                      <a:pPr marL="0" marR="0" algn="ctr" rtl="1">
                        <a:spcBef>
                          <a:spcPts val="0"/>
                        </a:spcBef>
                        <a:spcAft>
                          <a:spcPts val="0"/>
                        </a:spcAft>
                      </a:pPr>
                      <a:r>
                        <a:rPr lang="fa-IR" sz="3200" dirty="0">
                          <a:latin typeface="Times New Roman"/>
                          <a:ea typeface="Times New Roman"/>
                          <a:cs typeface="B Zar"/>
                        </a:rPr>
                        <a:t>127</a:t>
                      </a:r>
                      <a:endParaRPr lang="en-US" sz="3200" dirty="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extLst>
                  <a:ext uri="{0D108BD9-81ED-4DB2-BD59-A6C34878D82A}">
                    <a16:rowId xmlns:a16="http://schemas.microsoft.com/office/drawing/2014/main" val="10006"/>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85800"/>
            <a:ext cx="7772400" cy="838200"/>
          </a:xfrm>
        </p:spPr>
        <p:txBody>
          <a:bodyPr/>
          <a:lstStyle/>
          <a:p>
            <a:pPr algn="ctr" rtl="1"/>
            <a:r>
              <a:rPr lang="fa-IR" sz="3200" dirty="0" smtClean="0">
                <a:solidFill>
                  <a:srgbClr val="86F973"/>
                </a:solidFill>
                <a:cs typeface="B Titr" pitchFamily="2" charset="-78"/>
              </a:rPr>
              <a:t>6-4</a:t>
            </a:r>
            <a:r>
              <a:rPr lang="fa-IR" sz="3200" dirty="0" smtClean="0">
                <a:cs typeface="B Titr" pitchFamily="2" charset="-78"/>
              </a:rPr>
              <a:t> </a:t>
            </a:r>
            <a:r>
              <a:rPr lang="fa-IR" sz="3200" dirty="0" smtClean="0">
                <a:solidFill>
                  <a:srgbClr val="FFC000"/>
                </a:solidFill>
                <a:cs typeface="B Titr" pitchFamily="2" charset="-78"/>
              </a:rPr>
              <a:t>هزینه اثاثیه و لوازم اداری :</a:t>
            </a:r>
            <a:endParaRPr lang="en-US" sz="3200" dirty="0" smtClean="0">
              <a:solidFill>
                <a:srgbClr val="FFC000"/>
              </a:solidFill>
              <a:cs typeface="B Titr" pitchFamily="2" charset="-78"/>
            </a:endParaRPr>
          </a:p>
          <a:p>
            <a:pPr algn="ctr"/>
            <a:endParaRPr lang="en-US" dirty="0"/>
          </a:p>
        </p:txBody>
      </p:sp>
      <p:graphicFrame>
        <p:nvGraphicFramePr>
          <p:cNvPr id="4" name="Table 3"/>
          <p:cNvGraphicFramePr>
            <a:graphicFrameLocks noGrp="1"/>
          </p:cNvGraphicFramePr>
          <p:nvPr/>
        </p:nvGraphicFramePr>
        <p:xfrm>
          <a:off x="533400" y="1295400"/>
          <a:ext cx="8382001" cy="5419615"/>
        </p:xfrm>
        <a:graphic>
          <a:graphicData uri="http://schemas.openxmlformats.org/drawingml/2006/table">
            <a:tbl>
              <a:tblPr rtl="1"/>
              <a:tblGrid>
                <a:gridCol w="570493">
                  <a:extLst>
                    <a:ext uri="{9D8B030D-6E8A-4147-A177-3AD203B41FA5}">
                      <a16:colId xmlns:a16="http://schemas.microsoft.com/office/drawing/2014/main" val="20000"/>
                    </a:ext>
                  </a:extLst>
                </a:gridCol>
                <a:gridCol w="3256419">
                  <a:extLst>
                    <a:ext uri="{9D8B030D-6E8A-4147-A177-3AD203B41FA5}">
                      <a16:colId xmlns:a16="http://schemas.microsoft.com/office/drawing/2014/main" val="20001"/>
                    </a:ext>
                  </a:extLst>
                </a:gridCol>
                <a:gridCol w="777785">
                  <a:extLst>
                    <a:ext uri="{9D8B030D-6E8A-4147-A177-3AD203B41FA5}">
                      <a16:colId xmlns:a16="http://schemas.microsoft.com/office/drawing/2014/main" val="20002"/>
                    </a:ext>
                  </a:extLst>
                </a:gridCol>
                <a:gridCol w="593525">
                  <a:extLst>
                    <a:ext uri="{9D8B030D-6E8A-4147-A177-3AD203B41FA5}">
                      <a16:colId xmlns:a16="http://schemas.microsoft.com/office/drawing/2014/main" val="20003"/>
                    </a:ext>
                  </a:extLst>
                </a:gridCol>
                <a:gridCol w="1316387">
                  <a:extLst>
                    <a:ext uri="{9D8B030D-6E8A-4147-A177-3AD203B41FA5}">
                      <a16:colId xmlns:a16="http://schemas.microsoft.com/office/drawing/2014/main" val="20004"/>
                    </a:ext>
                  </a:extLst>
                </a:gridCol>
                <a:gridCol w="1075433">
                  <a:extLst>
                    <a:ext uri="{9D8B030D-6E8A-4147-A177-3AD203B41FA5}">
                      <a16:colId xmlns:a16="http://schemas.microsoft.com/office/drawing/2014/main" val="20005"/>
                    </a:ext>
                  </a:extLst>
                </a:gridCol>
                <a:gridCol w="791959">
                  <a:extLst>
                    <a:ext uri="{9D8B030D-6E8A-4147-A177-3AD203B41FA5}">
                      <a16:colId xmlns:a16="http://schemas.microsoft.com/office/drawing/2014/main" val="20006"/>
                    </a:ext>
                  </a:extLst>
                </a:gridCol>
              </a:tblGrid>
              <a:tr h="732857">
                <a:tc rowSpan="2">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a:txBody>
                    <a:bodyPr/>
                    <a:lstStyle/>
                    <a:p>
                      <a:pPr marL="0" marR="0" algn="ctr" rtl="1">
                        <a:spcBef>
                          <a:spcPts val="0"/>
                        </a:spcBef>
                        <a:spcAft>
                          <a:spcPts val="0"/>
                        </a:spcAft>
                      </a:pPr>
                      <a:r>
                        <a:rPr lang="fa-IR" sz="2000" dirty="0">
                          <a:latin typeface="Times New Roman"/>
                          <a:ea typeface="Times New Roman"/>
                          <a:cs typeface="B Zar"/>
                        </a:rPr>
                        <a:t>شرح</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gridSpan="2">
                  <a:txBody>
                    <a:bodyPr/>
                    <a:lstStyle/>
                    <a:p>
                      <a:pPr marL="0" marR="0" algn="ctr" rtl="1">
                        <a:spcBef>
                          <a:spcPts val="0"/>
                        </a:spcBef>
                        <a:spcAft>
                          <a:spcPts val="0"/>
                        </a:spcAft>
                      </a:pPr>
                      <a:r>
                        <a:rPr lang="fa-IR" sz="2000">
                          <a:latin typeface="Times New Roman"/>
                          <a:ea typeface="Times New Roman"/>
                          <a:cs typeface="B Zar"/>
                        </a:rPr>
                        <a:t>تعداد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000" dirty="0">
                          <a:latin typeface="Times New Roman"/>
                          <a:ea typeface="Times New Roman"/>
                          <a:cs typeface="B Zar"/>
                        </a:rPr>
                        <a:t>قیمت </a:t>
                      </a:r>
                      <a:r>
                        <a:rPr lang="fa-IR" sz="2000" dirty="0" smtClean="0">
                          <a:latin typeface="Times New Roman"/>
                          <a:ea typeface="Times New Roman"/>
                          <a:cs typeface="B Zar"/>
                        </a:rPr>
                        <a:t>واحد</a:t>
                      </a:r>
                      <a:endParaRPr lang="en-US" sz="2000" dirty="0" smtClean="0">
                        <a:latin typeface="Times New Roman"/>
                        <a:ea typeface="Times New Roman"/>
                        <a:cs typeface="B Zar"/>
                      </a:endParaRPr>
                    </a:p>
                    <a:p>
                      <a:pPr marL="0" marR="0" algn="ctr" rtl="1">
                        <a:spcBef>
                          <a:spcPts val="0"/>
                        </a:spcBef>
                        <a:spcAft>
                          <a:spcPts val="0"/>
                        </a:spcAft>
                      </a:pPr>
                      <a:r>
                        <a:rPr lang="fa-IR" sz="2000" dirty="0" smtClean="0">
                          <a:latin typeface="Times New Roman"/>
                          <a:ea typeface="Times New Roman"/>
                          <a:cs typeface="B Zar"/>
                        </a:rPr>
                        <a:t> </a:t>
                      </a:r>
                      <a:r>
                        <a:rPr lang="fa-IR" sz="2000" dirty="0">
                          <a:latin typeface="Times New Roman"/>
                          <a:ea typeface="Times New Roman"/>
                          <a:cs typeface="B Zar"/>
                        </a:rPr>
                        <a:t>( ریال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gridSpan="2">
                  <a:txBody>
                    <a:bodyPr/>
                    <a:lstStyle/>
                    <a:p>
                      <a:pPr marL="0" marR="0" algn="ctr" rtl="1">
                        <a:spcBef>
                          <a:spcPts val="0"/>
                        </a:spcBef>
                        <a:spcAft>
                          <a:spcPts val="0"/>
                        </a:spcAft>
                      </a:pPr>
                      <a:r>
                        <a:rPr lang="fa-IR" sz="2000" dirty="0">
                          <a:latin typeface="Times New Roman"/>
                          <a:ea typeface="Times New Roman"/>
                          <a:cs typeface="B Zar"/>
                        </a:rPr>
                        <a:t>قیمت کل </a:t>
                      </a:r>
                      <a:endParaRPr lang="en-US" sz="2000" dirty="0" smtClean="0">
                        <a:latin typeface="Times New Roman"/>
                        <a:ea typeface="Times New Roman"/>
                        <a:cs typeface="B Zar"/>
                      </a:endParaRPr>
                    </a:p>
                    <a:p>
                      <a:pPr marL="0" marR="0" algn="ctr" rtl="1">
                        <a:spcBef>
                          <a:spcPts val="0"/>
                        </a:spcBef>
                        <a:spcAft>
                          <a:spcPts val="0"/>
                        </a:spcAft>
                      </a:pPr>
                      <a:r>
                        <a:rPr lang="fa-IR" sz="2000" dirty="0" smtClean="0">
                          <a:latin typeface="Times New Roman"/>
                          <a:ea typeface="Times New Roman"/>
                          <a:cs typeface="B Zar"/>
                        </a:rPr>
                        <a:t>( </a:t>
                      </a:r>
                      <a:r>
                        <a:rPr lang="fa-IR" sz="2000" dirty="0">
                          <a:latin typeface="Times New Roman"/>
                          <a:ea typeface="Times New Roman"/>
                          <a:cs typeface="B Zar"/>
                        </a:rPr>
                        <a:t>میلیون ریال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hMerge="1">
                  <a:txBody>
                    <a:bodyPr/>
                    <a:lstStyle/>
                    <a:p>
                      <a:endParaRPr lang="en-US"/>
                    </a:p>
                  </a:txBody>
                  <a:tcPr/>
                </a:tc>
                <a:extLst>
                  <a:ext uri="{0D108BD9-81ED-4DB2-BD59-A6C34878D82A}">
                    <a16:rowId xmlns:a16="http://schemas.microsoft.com/office/drawing/2014/main" val="10000"/>
                  </a:ext>
                </a:extLst>
              </a:tr>
              <a:tr h="732857">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مورد نیاز</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1"/>
                  </a:ext>
                </a:extLst>
              </a:tr>
              <a:tr h="371589">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گوشی تلفن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2"/>
                  </a:ext>
                </a:extLst>
              </a:tr>
              <a:tr h="371589">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میز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3"/>
                  </a:ext>
                </a:extLst>
              </a:tr>
              <a:tr h="371589">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صندلی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150000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4"/>
                  </a:ext>
                </a:extLst>
              </a:tr>
              <a:tr h="371589">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ماشین حساب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5"/>
                  </a:ext>
                </a:extLst>
              </a:tr>
              <a:tr h="371589">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دستگاه فاکس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6"/>
                  </a:ext>
                </a:extLst>
              </a:tr>
              <a:tr h="371589">
                <a:tc>
                  <a:txBody>
                    <a:bodyPr/>
                    <a:lstStyle/>
                    <a:p>
                      <a:pPr marL="0" marR="0" algn="ctr" rtl="1">
                        <a:spcBef>
                          <a:spcPts val="0"/>
                        </a:spcBef>
                        <a:spcAft>
                          <a:spcPts val="0"/>
                        </a:spcAft>
                      </a:pPr>
                      <a:r>
                        <a:rPr lang="fa-IR" sz="2000">
                          <a:latin typeface="Times New Roman"/>
                          <a:ea typeface="Times New Roman"/>
                          <a:cs typeface="B Zar"/>
                        </a:rPr>
                        <a:t>6</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لوازم بهداشتی سروسها</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7"/>
                  </a:ext>
                </a:extLst>
              </a:tr>
              <a:tr h="371589">
                <a:tc>
                  <a:txBody>
                    <a:bodyPr/>
                    <a:lstStyle/>
                    <a:p>
                      <a:pPr marL="0" marR="0" algn="ctr" rtl="1">
                        <a:spcBef>
                          <a:spcPts val="0"/>
                        </a:spcBef>
                        <a:spcAft>
                          <a:spcPts val="0"/>
                        </a:spcAft>
                      </a:pPr>
                      <a:r>
                        <a:rPr lang="fa-IR" sz="2000">
                          <a:latin typeface="Times New Roman"/>
                          <a:ea typeface="Times New Roman"/>
                          <a:cs typeface="B Zar"/>
                        </a:rPr>
                        <a:t>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وسایل انفور ماتیک ( رایانه با چاپگر و میز کار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8"/>
                  </a:ext>
                </a:extLst>
              </a:tr>
              <a:tr h="371589">
                <a:tc>
                  <a:txBody>
                    <a:bodyPr/>
                    <a:lstStyle/>
                    <a:p>
                      <a:pPr marL="0" marR="0" algn="ctr" rtl="1">
                        <a:spcBef>
                          <a:spcPts val="0"/>
                        </a:spcBef>
                        <a:spcAft>
                          <a:spcPts val="0"/>
                        </a:spcAft>
                      </a:pPr>
                      <a:r>
                        <a:rPr lang="fa-IR" sz="2000">
                          <a:latin typeface="Times New Roman"/>
                          <a:ea typeface="Times New Roman"/>
                          <a:cs typeface="B Zar"/>
                        </a:rPr>
                        <a:t>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دستگاه کپی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09"/>
                  </a:ext>
                </a:extLst>
              </a:tr>
              <a:tr h="371589">
                <a:tc>
                  <a:txBody>
                    <a:bodyPr/>
                    <a:lstStyle/>
                    <a:p>
                      <a:pPr marL="0" marR="0" algn="ctr" rtl="1">
                        <a:spcBef>
                          <a:spcPts val="0"/>
                        </a:spcBef>
                        <a:spcAft>
                          <a:spcPts val="0"/>
                        </a:spcAft>
                      </a:pPr>
                      <a:r>
                        <a:rPr lang="fa-IR" sz="2000">
                          <a:latin typeface="Times New Roman"/>
                          <a:ea typeface="Times New Roman"/>
                          <a:cs typeface="B Zar"/>
                        </a:rPr>
                        <a:t>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سایر ( لوازم التحریر و ....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extLst>
                  <a:ext uri="{0D108BD9-81ED-4DB2-BD59-A6C34878D82A}">
                    <a16:rowId xmlns:a16="http://schemas.microsoft.com/office/drawing/2014/main" val="10010"/>
                  </a:ext>
                </a:extLst>
              </a:tr>
              <a:tr h="371589">
                <a:tc gridSpan="5">
                  <a:txBody>
                    <a:bodyPr/>
                    <a:lstStyle/>
                    <a:p>
                      <a:pPr marL="0" marR="0" algn="ctr" rtl="1">
                        <a:spcBef>
                          <a:spcPts val="0"/>
                        </a:spcBef>
                        <a:spcAft>
                          <a:spcPts val="0"/>
                        </a:spcAft>
                      </a:pPr>
                      <a:r>
                        <a:rPr lang="fa-IR" sz="2000" dirty="0">
                          <a:latin typeface="Times New Roman"/>
                          <a:ea typeface="Times New Roman"/>
                          <a:cs typeface="B Zar"/>
                        </a:rPr>
                        <a:t>جمع کل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000" dirty="0">
                          <a:latin typeface="Times New Roman"/>
                          <a:ea typeface="Times New Roman"/>
                          <a:cs typeface="B Zar"/>
                        </a:rPr>
                        <a:t>3/45</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1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0" fill="hold">
                            <p:stCondLst>
                              <p:cond delay="7000"/>
                            </p:stCondLst>
                            <p:childTnLst>
                              <p:par>
                                <p:cTn id="11" presetID="5"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38200"/>
          </a:xfrm>
        </p:spPr>
        <p:txBody>
          <a:bodyPr/>
          <a:lstStyle/>
          <a:p>
            <a:pPr algn="ctr" rtl="1"/>
            <a:r>
              <a:rPr lang="fa-IR" sz="3200" dirty="0" smtClean="0">
                <a:solidFill>
                  <a:srgbClr val="86F973"/>
                </a:solidFill>
                <a:cs typeface="B Titr" pitchFamily="2" charset="-78"/>
              </a:rPr>
              <a:t>7-4</a:t>
            </a:r>
            <a:r>
              <a:rPr lang="fa-IR" sz="3200" dirty="0" smtClean="0">
                <a:solidFill>
                  <a:srgbClr val="FFC000"/>
                </a:solidFill>
                <a:cs typeface="B Titr" pitchFamily="2" charset="-78"/>
              </a:rPr>
              <a:t> وسائل حمل و نقل داخل و خارج کارخانه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533401" y="1524000"/>
          <a:ext cx="8381999" cy="4724402"/>
        </p:xfrm>
        <a:graphic>
          <a:graphicData uri="http://schemas.openxmlformats.org/drawingml/2006/table">
            <a:tbl>
              <a:tblPr rtl="1"/>
              <a:tblGrid>
                <a:gridCol w="460354">
                  <a:extLst>
                    <a:ext uri="{9D8B030D-6E8A-4147-A177-3AD203B41FA5}">
                      <a16:colId xmlns:a16="http://schemas.microsoft.com/office/drawing/2014/main" val="20000"/>
                    </a:ext>
                  </a:extLst>
                </a:gridCol>
                <a:gridCol w="2184915">
                  <a:extLst>
                    <a:ext uri="{9D8B030D-6E8A-4147-A177-3AD203B41FA5}">
                      <a16:colId xmlns:a16="http://schemas.microsoft.com/office/drawing/2014/main" val="20001"/>
                    </a:ext>
                  </a:extLst>
                </a:gridCol>
                <a:gridCol w="956122">
                  <a:extLst>
                    <a:ext uri="{9D8B030D-6E8A-4147-A177-3AD203B41FA5}">
                      <a16:colId xmlns:a16="http://schemas.microsoft.com/office/drawing/2014/main" val="20002"/>
                    </a:ext>
                  </a:extLst>
                </a:gridCol>
                <a:gridCol w="2390304">
                  <a:extLst>
                    <a:ext uri="{9D8B030D-6E8A-4147-A177-3AD203B41FA5}">
                      <a16:colId xmlns:a16="http://schemas.microsoft.com/office/drawing/2014/main" val="20003"/>
                    </a:ext>
                  </a:extLst>
                </a:gridCol>
                <a:gridCol w="1115475">
                  <a:extLst>
                    <a:ext uri="{9D8B030D-6E8A-4147-A177-3AD203B41FA5}">
                      <a16:colId xmlns:a16="http://schemas.microsoft.com/office/drawing/2014/main" val="20004"/>
                    </a:ext>
                  </a:extLst>
                </a:gridCol>
                <a:gridCol w="1274829">
                  <a:extLst>
                    <a:ext uri="{9D8B030D-6E8A-4147-A177-3AD203B41FA5}">
                      <a16:colId xmlns:a16="http://schemas.microsoft.com/office/drawing/2014/main" val="20005"/>
                    </a:ext>
                  </a:extLst>
                </a:gridCol>
              </a:tblGrid>
              <a:tr h="1341730">
                <a:tc rowSpan="2">
                  <a:txBody>
                    <a:bodyPr/>
                    <a:lstStyle/>
                    <a:p>
                      <a:pPr marL="71755" marR="71755" algn="ctr" rtl="1">
                        <a:spcBef>
                          <a:spcPts val="0"/>
                        </a:spcBef>
                        <a:spcAft>
                          <a:spcPts val="0"/>
                        </a:spcAft>
                      </a:pPr>
                      <a:r>
                        <a:rPr lang="fa-IR" sz="2800" dirty="0">
                          <a:latin typeface="Times New Roman"/>
                          <a:ea typeface="Times New Roman"/>
                          <a:cs typeface="B Zar"/>
                        </a:rPr>
                        <a:t>ردیف</a:t>
                      </a:r>
                      <a:endParaRPr lang="en-US" sz="28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a:latin typeface="Times New Roman"/>
                          <a:ea typeface="Times New Roman"/>
                          <a:cs typeface="B Zar"/>
                        </a:rPr>
                        <a:t>شرح وسائل</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dirty="0">
                          <a:latin typeface="Times New Roman"/>
                          <a:ea typeface="Times New Roman"/>
                          <a:cs typeface="B Zar"/>
                        </a:rPr>
                        <a:t>تعداد</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dirty="0">
                          <a:latin typeface="Times New Roman"/>
                          <a:ea typeface="Times New Roman"/>
                          <a:cs typeface="B Zar"/>
                        </a:rPr>
                        <a:t>قیمت واحد ( ریال )</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gridSpan="2">
                  <a:txBody>
                    <a:bodyPr/>
                    <a:lstStyle/>
                    <a:p>
                      <a:pPr marL="0" marR="0" algn="ctr" rtl="1">
                        <a:spcBef>
                          <a:spcPts val="0"/>
                        </a:spcBef>
                        <a:spcAft>
                          <a:spcPts val="0"/>
                        </a:spcAft>
                      </a:pPr>
                      <a:r>
                        <a:rPr lang="fa-IR" sz="2800">
                          <a:latin typeface="Times New Roman"/>
                          <a:ea typeface="Times New Roman"/>
                          <a:cs typeface="B Zar"/>
                        </a:rPr>
                        <a:t>قیمت کل (میلیون ریال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0"/>
                  </a:ext>
                </a:extLst>
              </a:tr>
              <a:tr h="134173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800">
                          <a:latin typeface="Times New Roman"/>
                          <a:ea typeface="Times New Roman"/>
                          <a:cs typeface="B Zar"/>
                        </a:rPr>
                        <a:t>مورد نیاز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1"/>
                  </a:ext>
                </a:extLst>
              </a:tr>
              <a:tr h="680314">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جک دستی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6000000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extLst>
                  <a:ext uri="{0D108BD9-81ED-4DB2-BD59-A6C34878D82A}">
                    <a16:rowId xmlns:a16="http://schemas.microsoft.com/office/drawing/2014/main" val="10002"/>
                  </a:ext>
                </a:extLst>
              </a:tr>
              <a:tr h="680314">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نیسان وانت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80000000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80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extLst>
                  <a:ext uri="{0D108BD9-81ED-4DB2-BD59-A6C34878D82A}">
                    <a16:rowId xmlns:a16="http://schemas.microsoft.com/office/drawing/2014/main" val="10003"/>
                  </a:ext>
                </a:extLst>
              </a:tr>
              <a:tr h="680314">
                <a:tc gridSpan="4">
                  <a:txBody>
                    <a:bodyPr/>
                    <a:lstStyle/>
                    <a:p>
                      <a:pPr marL="0" marR="0" algn="ctr" rtl="1">
                        <a:spcBef>
                          <a:spcPts val="0"/>
                        </a:spcBef>
                        <a:spcAft>
                          <a:spcPts val="0"/>
                        </a:spcAft>
                      </a:pPr>
                      <a:r>
                        <a:rPr lang="fa-IR" sz="2800" dirty="0">
                          <a:latin typeface="Times New Roman"/>
                          <a:ea typeface="Times New Roman"/>
                          <a:cs typeface="B Zar"/>
                        </a:rPr>
                        <a:t>جمع کل </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800" dirty="0">
                          <a:latin typeface="Times New Roman"/>
                          <a:ea typeface="Times New Roman"/>
                          <a:cs typeface="B Zar"/>
                        </a:rPr>
                        <a:t>92</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4"/>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822960"/>
          </a:xfrm>
        </p:spPr>
        <p:txBody>
          <a:bodyPr/>
          <a:lstStyle/>
          <a:p>
            <a:pPr algn="ctr" rtl="1"/>
            <a:r>
              <a:rPr lang="fa-IR" sz="3200" dirty="0" smtClean="0">
                <a:solidFill>
                  <a:srgbClr val="86F973"/>
                </a:solidFill>
                <a:cs typeface="B Titr" pitchFamily="2" charset="-78"/>
              </a:rPr>
              <a:t>8-4 </a:t>
            </a:r>
            <a:r>
              <a:rPr lang="fa-IR" sz="3200" dirty="0" smtClean="0">
                <a:solidFill>
                  <a:srgbClr val="FFC000"/>
                </a:solidFill>
                <a:cs typeface="B Titr" pitchFamily="2" charset="-78"/>
              </a:rPr>
              <a:t>هزینه های قبل از بهره برداری طرح :</a:t>
            </a:r>
            <a:endParaRPr lang="en-US" sz="3200" dirty="0" smtClean="0">
              <a:solidFill>
                <a:srgbClr val="FFC000"/>
              </a:solidFill>
              <a:cs typeface="B Titr" pitchFamily="2" charset="-78"/>
            </a:endParaRPr>
          </a:p>
          <a:p>
            <a:pPr algn="r" rtl="1"/>
            <a:endParaRPr lang="en-US" dirty="0"/>
          </a:p>
        </p:txBody>
      </p:sp>
      <p:graphicFrame>
        <p:nvGraphicFramePr>
          <p:cNvPr id="4" name="Table 3"/>
          <p:cNvGraphicFramePr>
            <a:graphicFrameLocks noGrp="1"/>
          </p:cNvGraphicFramePr>
          <p:nvPr/>
        </p:nvGraphicFramePr>
        <p:xfrm>
          <a:off x="533399" y="1295401"/>
          <a:ext cx="8229601" cy="5338022"/>
        </p:xfrm>
        <a:graphic>
          <a:graphicData uri="http://schemas.openxmlformats.org/drawingml/2006/table">
            <a:tbl>
              <a:tblPr rtl="1"/>
              <a:tblGrid>
                <a:gridCol w="559766">
                  <a:extLst>
                    <a:ext uri="{9D8B030D-6E8A-4147-A177-3AD203B41FA5}">
                      <a16:colId xmlns:a16="http://schemas.microsoft.com/office/drawing/2014/main" val="20000"/>
                    </a:ext>
                  </a:extLst>
                </a:gridCol>
                <a:gridCol w="4853622">
                  <a:extLst>
                    <a:ext uri="{9D8B030D-6E8A-4147-A177-3AD203B41FA5}">
                      <a16:colId xmlns:a16="http://schemas.microsoft.com/office/drawing/2014/main" val="20001"/>
                    </a:ext>
                  </a:extLst>
                </a:gridCol>
                <a:gridCol w="1564563">
                  <a:extLst>
                    <a:ext uri="{9D8B030D-6E8A-4147-A177-3AD203B41FA5}">
                      <a16:colId xmlns:a16="http://schemas.microsoft.com/office/drawing/2014/main" val="20002"/>
                    </a:ext>
                  </a:extLst>
                </a:gridCol>
                <a:gridCol w="1251650">
                  <a:extLst>
                    <a:ext uri="{9D8B030D-6E8A-4147-A177-3AD203B41FA5}">
                      <a16:colId xmlns:a16="http://schemas.microsoft.com/office/drawing/2014/main" val="20003"/>
                    </a:ext>
                  </a:extLst>
                </a:gridCol>
              </a:tblGrid>
              <a:tr h="1707162">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شرح</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برآورد کل هزینه ( میلیون ریال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extLst>
                  <a:ext uri="{0D108BD9-81ED-4DB2-BD59-A6C34878D82A}">
                    <a16:rowId xmlns:a16="http://schemas.microsoft.com/office/drawing/2014/main" val="10000"/>
                  </a:ext>
                </a:extLst>
              </a:tr>
              <a:tr h="691407">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تهیه طرح ، اخذ مجوزهای قانونی ، حق ثبت و قرار دادهای بانکی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1"/>
                  </a:ext>
                </a:extLst>
              </a:tr>
              <a:tr h="433564">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مشاوره و مطالعات </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2"/>
                  </a:ext>
                </a:extLst>
              </a:tr>
              <a:tr h="433564">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را اندازی و تولید آزمایشی ( 15 روز کاری )</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3"/>
                  </a:ext>
                </a:extLst>
              </a:tr>
              <a:tr h="433564">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آموزش و پرسنل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4"/>
                  </a:ext>
                </a:extLst>
              </a:tr>
              <a:tr h="433564">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جمع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5"/>
                  </a:ext>
                </a:extLst>
              </a:tr>
              <a:tr h="691407">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کسر می شود در آمد حاصل از فروش محصولات دوره آزمایشی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extLst>
                  <a:ext uri="{0D108BD9-81ED-4DB2-BD59-A6C34878D82A}">
                    <a16:rowId xmlns:a16="http://schemas.microsoft.com/office/drawing/2014/main" val="10006"/>
                  </a:ext>
                </a:extLst>
              </a:tr>
              <a:tr h="433564">
                <a:tc gridSpan="2">
                  <a:txBody>
                    <a:bodyPr/>
                    <a:lstStyle/>
                    <a:p>
                      <a:pPr marL="0" marR="0" algn="ctr" rtl="1">
                        <a:spcBef>
                          <a:spcPts val="0"/>
                        </a:spcBef>
                        <a:spcAft>
                          <a:spcPts val="0"/>
                        </a:spcAft>
                      </a:pPr>
                      <a:r>
                        <a:rPr lang="fa-IR" sz="2400">
                          <a:latin typeface="Times New Roman"/>
                          <a:ea typeface="Times New Roman"/>
                          <a:cs typeface="B Zar"/>
                        </a:rPr>
                        <a:t>خالص هزینه های قبل از بهره برداری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50</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par>
                          <p:cTn id="15" fill="hold">
                            <p:stCondLst>
                              <p:cond delay="1000"/>
                            </p:stCondLst>
                            <p:childTnLst>
                              <p:par>
                                <p:cTn id="16" presetID="50" presetClass="entr" presetSubtype="0"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strVal val="#ppt_w+.3"/>
                                          </p:val>
                                        </p:tav>
                                        <p:tav tm="100000">
                                          <p:val>
                                            <p:strVal val="#ppt_w"/>
                                          </p:val>
                                        </p:tav>
                                      </p:tavLst>
                                    </p:anim>
                                    <p:anim calcmode="lin" valueType="num">
                                      <p:cBhvr>
                                        <p:cTn id="19" dur="1000" fill="hold"/>
                                        <p:tgtEl>
                                          <p:spTgt spid="4"/>
                                        </p:tgtEl>
                                        <p:attrNameLst>
                                          <p:attrName>ppt_h</p:attrName>
                                        </p:attrNameLst>
                                      </p:cBhvr>
                                      <p:tavLst>
                                        <p:tav tm="0">
                                          <p:val>
                                            <p:strVal val="#ppt_h"/>
                                          </p:val>
                                        </p:tav>
                                        <p:tav tm="100000">
                                          <p:val>
                                            <p:strVal val="#ppt_h"/>
                                          </p:val>
                                        </p:tav>
                                      </p:tavLst>
                                    </p:anim>
                                    <p:animEffect transition="in" filter="fade">
                                      <p:cBhvr>
                                        <p:cTn id="2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1828800"/>
            <a:ext cx="7772400" cy="594360"/>
          </a:xfrm>
        </p:spPr>
        <p:txBody>
          <a:bodyPr>
            <a:normAutofit lnSpcReduction="10000"/>
          </a:bodyPr>
          <a:lstStyle/>
          <a:p>
            <a:pPr algn="ctr" rtl="1"/>
            <a:r>
              <a:rPr lang="fa-IR" sz="3600" dirty="0" smtClean="0">
                <a:solidFill>
                  <a:srgbClr val="86F973"/>
                </a:solidFill>
                <a:cs typeface="B Titr" pitchFamily="2" charset="-78"/>
              </a:rPr>
              <a:t>9-4 </a:t>
            </a:r>
            <a:r>
              <a:rPr lang="fa-IR" sz="3600" dirty="0" smtClean="0">
                <a:solidFill>
                  <a:srgbClr val="FFC000"/>
                </a:solidFill>
                <a:cs typeface="B Titr" pitchFamily="2" charset="-78"/>
              </a:rPr>
              <a:t>هزینه های پیش بینی نشده طرح :</a:t>
            </a:r>
            <a:endParaRPr lang="en-US" sz="3600" dirty="0" smtClean="0">
              <a:solidFill>
                <a:srgbClr val="FFC000"/>
              </a:solidFill>
              <a:cs typeface="B Titr" pitchFamily="2" charset="-78"/>
            </a:endParaRPr>
          </a:p>
          <a:p>
            <a:pPr algn="ctr" rtl="1"/>
            <a:endParaRPr lang="en-US" dirty="0"/>
          </a:p>
        </p:txBody>
      </p:sp>
      <p:graphicFrame>
        <p:nvGraphicFramePr>
          <p:cNvPr id="4" name="Table 3"/>
          <p:cNvGraphicFramePr>
            <a:graphicFrameLocks noGrp="1"/>
          </p:cNvGraphicFramePr>
          <p:nvPr/>
        </p:nvGraphicFramePr>
        <p:xfrm>
          <a:off x="533400" y="3200400"/>
          <a:ext cx="8153400" cy="1584961"/>
        </p:xfrm>
        <a:graphic>
          <a:graphicData uri="http://schemas.openxmlformats.org/drawingml/2006/table">
            <a:tbl>
              <a:tblPr rtl="1"/>
              <a:tblGrid>
                <a:gridCol w="4076700">
                  <a:extLst>
                    <a:ext uri="{9D8B030D-6E8A-4147-A177-3AD203B41FA5}">
                      <a16:colId xmlns:a16="http://schemas.microsoft.com/office/drawing/2014/main" val="20000"/>
                    </a:ext>
                  </a:extLst>
                </a:gridCol>
                <a:gridCol w="4076700">
                  <a:extLst>
                    <a:ext uri="{9D8B030D-6E8A-4147-A177-3AD203B41FA5}">
                      <a16:colId xmlns:a16="http://schemas.microsoft.com/office/drawing/2014/main" val="20001"/>
                    </a:ext>
                  </a:extLst>
                </a:gridCol>
              </a:tblGrid>
              <a:tr h="609601">
                <a:tc>
                  <a:txBody>
                    <a:bodyPr/>
                    <a:lstStyle/>
                    <a:p>
                      <a:pPr marL="0" marR="0" algn="ctr" rtl="1">
                        <a:spcBef>
                          <a:spcPts val="0"/>
                        </a:spcBef>
                        <a:spcAft>
                          <a:spcPts val="0"/>
                        </a:spcAft>
                      </a:pPr>
                      <a:r>
                        <a:rPr lang="fa-IR" sz="3200" dirty="0">
                          <a:latin typeface="Times New Roman"/>
                          <a:ea typeface="Times New Roman"/>
                          <a:cs typeface="B Zar"/>
                        </a:rPr>
                        <a:t>معادل 5 درصد از هزینه های طرح </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95</a:t>
                      </a:r>
                      <a:endParaRPr lang="en-US" sz="32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0"/>
                  </a:ext>
                </a:extLst>
              </a:tr>
              <a:tr h="609601">
                <a:tc>
                  <a:txBody>
                    <a:bodyPr/>
                    <a:lstStyle/>
                    <a:p>
                      <a:pPr marL="0" marR="0" algn="ctr" rtl="1">
                        <a:spcBef>
                          <a:spcPts val="0"/>
                        </a:spcBef>
                        <a:spcAft>
                          <a:spcPts val="0"/>
                        </a:spcAft>
                      </a:pPr>
                      <a:r>
                        <a:rPr lang="fa-IR" sz="3200" dirty="0">
                          <a:latin typeface="Times New Roman"/>
                          <a:ea typeface="Times New Roman"/>
                          <a:cs typeface="B Zar"/>
                        </a:rPr>
                        <a:t>جمع کل </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3200" dirty="0">
                          <a:latin typeface="Times New Roman"/>
                          <a:ea typeface="Times New Roman"/>
                          <a:cs typeface="B Zar"/>
                        </a:rPr>
                        <a:t>95</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457200"/>
            <a:ext cx="7772400" cy="670560"/>
          </a:xfrm>
        </p:spPr>
        <p:txBody>
          <a:bodyPr/>
          <a:lstStyle/>
          <a:p>
            <a:pPr algn="ctr" rtl="1"/>
            <a:r>
              <a:rPr lang="fa-IR" sz="3200" dirty="0" smtClean="0">
                <a:solidFill>
                  <a:srgbClr val="86F973"/>
                </a:solidFill>
                <a:cs typeface="B Titr" pitchFamily="2" charset="-78"/>
              </a:rPr>
              <a:t>10-4 </a:t>
            </a:r>
            <a:r>
              <a:rPr lang="fa-IR" sz="3200" dirty="0" smtClean="0">
                <a:solidFill>
                  <a:srgbClr val="FFC000"/>
                </a:solidFill>
                <a:cs typeface="B Titr" pitchFamily="2" charset="-78"/>
              </a:rPr>
              <a:t>برآورد هزینه های ثابت طرح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685801" y="1219200"/>
          <a:ext cx="8001000" cy="5410198"/>
        </p:xfrm>
        <a:graphic>
          <a:graphicData uri="http://schemas.openxmlformats.org/drawingml/2006/table">
            <a:tbl>
              <a:tblPr rtl="1"/>
              <a:tblGrid>
                <a:gridCol w="534062">
                  <a:extLst>
                    <a:ext uri="{9D8B030D-6E8A-4147-A177-3AD203B41FA5}">
                      <a16:colId xmlns:a16="http://schemas.microsoft.com/office/drawing/2014/main" val="20000"/>
                    </a:ext>
                  </a:extLst>
                </a:gridCol>
                <a:gridCol w="4630762">
                  <a:extLst>
                    <a:ext uri="{9D8B030D-6E8A-4147-A177-3AD203B41FA5}">
                      <a16:colId xmlns:a16="http://schemas.microsoft.com/office/drawing/2014/main" val="20001"/>
                    </a:ext>
                  </a:extLst>
                </a:gridCol>
                <a:gridCol w="1492724">
                  <a:extLst>
                    <a:ext uri="{9D8B030D-6E8A-4147-A177-3AD203B41FA5}">
                      <a16:colId xmlns:a16="http://schemas.microsoft.com/office/drawing/2014/main" val="20002"/>
                    </a:ext>
                  </a:extLst>
                </a:gridCol>
                <a:gridCol w="1343452">
                  <a:extLst>
                    <a:ext uri="{9D8B030D-6E8A-4147-A177-3AD203B41FA5}">
                      <a16:colId xmlns:a16="http://schemas.microsoft.com/office/drawing/2014/main" val="20003"/>
                    </a:ext>
                  </a:extLst>
                </a:gridCol>
              </a:tblGrid>
              <a:tr h="762454">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8239" marR="6823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هزینه های سرمایه گذاری</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gridSpan="2">
                  <a:txBody>
                    <a:bodyPr/>
                    <a:lstStyle/>
                    <a:p>
                      <a:pPr marL="0" marR="0" algn="ctr" rtl="1">
                        <a:spcBef>
                          <a:spcPts val="0"/>
                        </a:spcBef>
                        <a:spcAft>
                          <a:spcPts val="0"/>
                        </a:spcAft>
                      </a:pPr>
                      <a:r>
                        <a:rPr lang="fa-IR" sz="2400" dirty="0">
                          <a:latin typeface="Times New Roman"/>
                          <a:ea typeface="Times New Roman"/>
                          <a:cs typeface="B Zar"/>
                        </a:rPr>
                        <a:t>برآورد کل هزینه </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میلیون ریال )</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0"/>
                  </a:ext>
                </a:extLst>
              </a:tr>
              <a:tr h="762454">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1"/>
                  </a:ext>
                </a:extLst>
              </a:tr>
              <a:tr h="388529">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زمین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2"/>
                  </a:ext>
                </a:extLst>
              </a:tr>
              <a:tr h="388529">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محوطه سازی </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3"/>
                  </a:ext>
                </a:extLst>
              </a:tr>
              <a:tr h="388529">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ساختمان سازی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4"/>
                  </a:ext>
                </a:extLst>
              </a:tr>
              <a:tr h="388529">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ماشین آلات و تجهیزات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5"/>
                  </a:ext>
                </a:extLst>
              </a:tr>
              <a:tr h="388529">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تاسیسات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6"/>
                  </a:ext>
                </a:extLst>
              </a:tr>
              <a:tr h="388529">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اثاثیه و لوازم اداری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7"/>
                  </a:ext>
                </a:extLst>
              </a:tr>
              <a:tr h="388529">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وسایل حمل و نقل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8"/>
                  </a:ext>
                </a:extLst>
              </a:tr>
              <a:tr h="388529">
                <a:tc>
                  <a:txBody>
                    <a:bodyPr/>
                    <a:lstStyle/>
                    <a:p>
                      <a:pPr marL="0" marR="0" algn="ctr" rtl="1">
                        <a:spcBef>
                          <a:spcPts val="0"/>
                        </a:spcBef>
                        <a:spcAft>
                          <a:spcPts val="0"/>
                        </a:spcAft>
                      </a:pPr>
                      <a:r>
                        <a:rPr lang="fa-IR" sz="2400">
                          <a:latin typeface="Times New Roman"/>
                          <a:ea typeface="Times New Roman"/>
                          <a:cs typeface="B Zar"/>
                        </a:rPr>
                        <a:t>8</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های قبل از بهره برداری طرح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09"/>
                  </a:ext>
                </a:extLst>
              </a:tr>
              <a:tr h="388529">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های پیش بینی نشده طرح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7/95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extLst>
                  <a:ext uri="{0D108BD9-81ED-4DB2-BD59-A6C34878D82A}">
                    <a16:rowId xmlns:a16="http://schemas.microsoft.com/office/drawing/2014/main" val="10010"/>
                  </a:ext>
                </a:extLst>
              </a:tr>
              <a:tr h="388529">
                <a:tc gridSpan="2">
                  <a:txBody>
                    <a:bodyPr/>
                    <a:lstStyle/>
                    <a:p>
                      <a:pPr marL="0" marR="0" algn="ctr" rtl="1">
                        <a:spcBef>
                          <a:spcPts val="0"/>
                        </a:spcBef>
                        <a:spcAft>
                          <a:spcPts val="0"/>
                        </a:spcAft>
                      </a:pPr>
                      <a:endParaRPr lang="fa-IR" sz="2400">
                        <a:latin typeface="Times New Roman"/>
                        <a:ea typeface="Times New Roman"/>
                        <a:cs typeface="B Zar"/>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2000</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1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09600"/>
            <a:ext cx="7772400" cy="594360"/>
          </a:xfrm>
        </p:spPr>
        <p:txBody>
          <a:bodyPr>
            <a:normAutofit/>
          </a:bodyPr>
          <a:lstStyle/>
          <a:p>
            <a:pPr algn="ctr" rtl="1"/>
            <a:r>
              <a:rPr lang="fa-IR" sz="3200" dirty="0" smtClean="0">
                <a:solidFill>
                  <a:srgbClr val="86F973"/>
                </a:solidFill>
                <a:cs typeface="B Titr" pitchFamily="2" charset="-78"/>
              </a:rPr>
              <a:t>5 – </a:t>
            </a:r>
            <a:r>
              <a:rPr lang="fa-IR" sz="3200" dirty="0" smtClean="0">
                <a:solidFill>
                  <a:srgbClr val="FFC000"/>
                </a:solidFill>
                <a:cs typeface="B Titr" pitchFamily="2" charset="-78"/>
              </a:rPr>
              <a:t>بر آورد هزینه نگهداری و تعمیرات طرح :</a:t>
            </a:r>
            <a:endParaRPr lang="en-US" sz="3200" dirty="0" smtClean="0">
              <a:solidFill>
                <a:srgbClr val="FFC000"/>
              </a:solidFill>
              <a:cs typeface="B Titr" pitchFamily="2" charset="-78"/>
            </a:endParaRPr>
          </a:p>
          <a:p>
            <a:endParaRPr lang="en-US" sz="3200" dirty="0"/>
          </a:p>
        </p:txBody>
      </p:sp>
      <p:graphicFrame>
        <p:nvGraphicFramePr>
          <p:cNvPr id="4" name="Table 3"/>
          <p:cNvGraphicFramePr>
            <a:graphicFrameLocks noGrp="1"/>
          </p:cNvGraphicFramePr>
          <p:nvPr/>
        </p:nvGraphicFramePr>
        <p:xfrm>
          <a:off x="533400" y="990600"/>
          <a:ext cx="8229599" cy="5783236"/>
        </p:xfrm>
        <a:graphic>
          <a:graphicData uri="http://schemas.openxmlformats.org/drawingml/2006/table">
            <a:tbl>
              <a:tblPr rtl="1"/>
              <a:tblGrid>
                <a:gridCol w="544189">
                  <a:extLst>
                    <a:ext uri="{9D8B030D-6E8A-4147-A177-3AD203B41FA5}">
                      <a16:colId xmlns:a16="http://schemas.microsoft.com/office/drawing/2014/main" val="20000"/>
                    </a:ext>
                  </a:extLst>
                </a:gridCol>
                <a:gridCol w="1980715">
                  <a:extLst>
                    <a:ext uri="{9D8B030D-6E8A-4147-A177-3AD203B41FA5}">
                      <a16:colId xmlns:a16="http://schemas.microsoft.com/office/drawing/2014/main" val="20001"/>
                    </a:ext>
                  </a:extLst>
                </a:gridCol>
                <a:gridCol w="1216821">
                  <a:extLst>
                    <a:ext uri="{9D8B030D-6E8A-4147-A177-3AD203B41FA5}">
                      <a16:colId xmlns:a16="http://schemas.microsoft.com/office/drawing/2014/main" val="20002"/>
                    </a:ext>
                  </a:extLst>
                </a:gridCol>
                <a:gridCol w="1064719">
                  <a:extLst>
                    <a:ext uri="{9D8B030D-6E8A-4147-A177-3AD203B41FA5}">
                      <a16:colId xmlns:a16="http://schemas.microsoft.com/office/drawing/2014/main" val="20003"/>
                    </a:ext>
                  </a:extLst>
                </a:gridCol>
                <a:gridCol w="1064719">
                  <a:extLst>
                    <a:ext uri="{9D8B030D-6E8A-4147-A177-3AD203B41FA5}">
                      <a16:colId xmlns:a16="http://schemas.microsoft.com/office/drawing/2014/main" val="20004"/>
                    </a:ext>
                  </a:extLst>
                </a:gridCol>
                <a:gridCol w="1064719">
                  <a:extLst>
                    <a:ext uri="{9D8B030D-6E8A-4147-A177-3AD203B41FA5}">
                      <a16:colId xmlns:a16="http://schemas.microsoft.com/office/drawing/2014/main" val="20005"/>
                    </a:ext>
                  </a:extLst>
                </a:gridCol>
                <a:gridCol w="1293717">
                  <a:extLst>
                    <a:ext uri="{9D8B030D-6E8A-4147-A177-3AD203B41FA5}">
                      <a16:colId xmlns:a16="http://schemas.microsoft.com/office/drawing/2014/main" val="20006"/>
                    </a:ext>
                  </a:extLst>
                </a:gridCol>
              </a:tblGrid>
              <a:tr h="993200">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7601" marR="6760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ارزش دارایی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درصد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هزینه نت سالیانه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extLst>
                  <a:ext uri="{0D108BD9-81ED-4DB2-BD59-A6C34878D82A}">
                    <a16:rowId xmlns:a16="http://schemas.microsoft.com/office/drawing/2014/main" val="10000"/>
                  </a:ext>
                </a:extLst>
              </a:tr>
              <a:tr h="993200">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مورد نیاز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extLst>
                  <a:ext uri="{0D108BD9-81ED-4DB2-BD59-A6C34878D82A}">
                    <a16:rowId xmlns:a16="http://schemas.microsoft.com/office/drawing/2014/main" val="10001"/>
                  </a:ext>
                </a:extLst>
              </a:tr>
              <a:tr h="510886">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محوطه سازی</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2"/>
                  </a:ext>
                </a:extLst>
              </a:tr>
              <a:tr h="510886">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ساختمان سازی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3"/>
                  </a:ext>
                </a:extLst>
              </a:tr>
              <a:tr h="510886">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ماشین آلات و تجهیزات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4"/>
                  </a:ext>
                </a:extLst>
              </a:tr>
              <a:tr h="510886">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تاسیسات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5"/>
                  </a:ext>
                </a:extLst>
              </a:tr>
              <a:tr h="510886">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وسائل حمل و نقل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6"/>
                  </a:ext>
                </a:extLst>
              </a:tr>
              <a:tr h="510886">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اثاثیه و لوازم اداری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7"/>
                  </a:ext>
                </a:extLst>
              </a:tr>
              <a:tr h="510886">
                <a:tc gridSpan="5">
                  <a:txBody>
                    <a:bodyPr/>
                    <a:lstStyle/>
                    <a:p>
                      <a:pPr marL="0" marR="0" algn="ctr" rtl="1">
                        <a:spcBef>
                          <a:spcPts val="0"/>
                        </a:spcBef>
                        <a:spcAft>
                          <a:spcPts val="0"/>
                        </a:spcAft>
                      </a:pPr>
                      <a:r>
                        <a:rPr lang="fa-IR" sz="2400" dirty="0">
                          <a:latin typeface="Times New Roman"/>
                          <a:ea typeface="Times New Roman"/>
                          <a:cs typeface="B Zar"/>
                        </a:rPr>
                        <a:t>جمع کل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68</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34"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from="(-#ppt_w/2)" to="(#ppt_x)" calcmode="lin" valueType="num">
                                      <p:cBhvr>
                                        <p:cTn id="18" dur="1200" fill="hold">
                                          <p:stCondLst>
                                            <p:cond delay="0"/>
                                          </p:stCondLst>
                                        </p:cTn>
                                        <p:tgtEl>
                                          <p:spTgt spid="4"/>
                                        </p:tgtEl>
                                        <p:attrNameLst>
                                          <p:attrName>ppt_x</p:attrName>
                                        </p:attrNameLst>
                                      </p:cBhvr>
                                    </p:anim>
                                    <p:anim from="0" to="-1.0" calcmode="lin" valueType="num">
                                      <p:cBhvr>
                                        <p:cTn id="19" dur="400" decel="50000" autoRev="1" fill="hold">
                                          <p:stCondLst>
                                            <p:cond delay="1200"/>
                                          </p:stCondLst>
                                        </p:cTn>
                                        <p:tgtEl>
                                          <p:spTgt spid="4"/>
                                        </p:tgtEl>
                                        <p:attrNameLst>
                                          <p:attrName>xshear</p:attrName>
                                        </p:attrNameLst>
                                      </p:cBhvr>
                                    </p:anim>
                                    <p:animScale>
                                      <p:cBhvr>
                                        <p:cTn id="20" dur="400" decel="100000" autoRev="1" fill="hold">
                                          <p:stCondLst>
                                            <p:cond delay="1200"/>
                                          </p:stCondLst>
                                        </p:cTn>
                                        <p:tgtEl>
                                          <p:spTgt spid="4"/>
                                        </p:tgtEl>
                                      </p:cBhvr>
                                      <p:from x="100000" y="100000"/>
                                      <p:to x="80000" y="100000"/>
                                    </p:animScale>
                                    <p:anim by="(#ppt_h/3+#ppt_w*0.1)" calcmode="lin" valueType="num">
                                      <p:cBhvr additive="sum">
                                        <p:cTn id="21" dur="400" decel="100000" autoRev="1" fill="hold">
                                          <p:stCondLst>
                                            <p:cond delay="12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670560"/>
          </a:xfrm>
        </p:spPr>
        <p:txBody>
          <a:bodyPr>
            <a:normAutofit lnSpcReduction="10000"/>
          </a:bodyPr>
          <a:lstStyle/>
          <a:p>
            <a:pPr algn="ctr" rtl="1"/>
            <a:r>
              <a:rPr lang="fa-IR" sz="4000" dirty="0" smtClean="0">
                <a:solidFill>
                  <a:srgbClr val="86F973"/>
                </a:solidFill>
                <a:cs typeface="B Titr" pitchFamily="2" charset="-78"/>
              </a:rPr>
              <a:t>6 – </a:t>
            </a:r>
            <a:r>
              <a:rPr lang="fa-IR" sz="4000" dirty="0" smtClean="0">
                <a:solidFill>
                  <a:srgbClr val="FFC000"/>
                </a:solidFill>
                <a:cs typeface="B Titr" pitchFamily="2" charset="-78"/>
              </a:rPr>
              <a:t>برآورد هزینه استهلاک طرح :</a:t>
            </a:r>
            <a:endParaRPr lang="en-US" sz="4000" dirty="0" smtClean="0">
              <a:solidFill>
                <a:srgbClr val="FFC000"/>
              </a:solidFill>
              <a:cs typeface="B Titr" pitchFamily="2" charset="-78"/>
            </a:endParaRPr>
          </a:p>
          <a:p>
            <a:endParaRPr lang="en-US" dirty="0">
              <a:solidFill>
                <a:srgbClr val="FFC000"/>
              </a:solidFill>
              <a:cs typeface="B Titr" pitchFamily="2" charset="-78"/>
            </a:endParaRPr>
          </a:p>
        </p:txBody>
      </p:sp>
      <p:graphicFrame>
        <p:nvGraphicFramePr>
          <p:cNvPr id="4" name="Table 3"/>
          <p:cNvGraphicFramePr>
            <a:graphicFrameLocks noGrp="1"/>
          </p:cNvGraphicFramePr>
          <p:nvPr/>
        </p:nvGraphicFramePr>
        <p:xfrm>
          <a:off x="457198" y="1044926"/>
          <a:ext cx="8458201" cy="5660674"/>
        </p:xfrm>
        <a:graphic>
          <a:graphicData uri="http://schemas.openxmlformats.org/drawingml/2006/table">
            <a:tbl>
              <a:tblPr rtl="1"/>
              <a:tblGrid>
                <a:gridCol w="559306">
                  <a:extLst>
                    <a:ext uri="{9D8B030D-6E8A-4147-A177-3AD203B41FA5}">
                      <a16:colId xmlns:a16="http://schemas.microsoft.com/office/drawing/2014/main" val="20000"/>
                    </a:ext>
                  </a:extLst>
                </a:gridCol>
                <a:gridCol w="2035734">
                  <a:extLst>
                    <a:ext uri="{9D8B030D-6E8A-4147-A177-3AD203B41FA5}">
                      <a16:colId xmlns:a16="http://schemas.microsoft.com/office/drawing/2014/main" val="20001"/>
                    </a:ext>
                  </a:extLst>
                </a:gridCol>
                <a:gridCol w="1250622">
                  <a:extLst>
                    <a:ext uri="{9D8B030D-6E8A-4147-A177-3AD203B41FA5}">
                      <a16:colId xmlns:a16="http://schemas.microsoft.com/office/drawing/2014/main" val="20002"/>
                    </a:ext>
                  </a:extLst>
                </a:gridCol>
                <a:gridCol w="1094295">
                  <a:extLst>
                    <a:ext uri="{9D8B030D-6E8A-4147-A177-3AD203B41FA5}">
                      <a16:colId xmlns:a16="http://schemas.microsoft.com/office/drawing/2014/main" val="20003"/>
                    </a:ext>
                  </a:extLst>
                </a:gridCol>
                <a:gridCol w="1094295">
                  <a:extLst>
                    <a:ext uri="{9D8B030D-6E8A-4147-A177-3AD203B41FA5}">
                      <a16:colId xmlns:a16="http://schemas.microsoft.com/office/drawing/2014/main" val="20004"/>
                    </a:ext>
                  </a:extLst>
                </a:gridCol>
                <a:gridCol w="1094295">
                  <a:extLst>
                    <a:ext uri="{9D8B030D-6E8A-4147-A177-3AD203B41FA5}">
                      <a16:colId xmlns:a16="http://schemas.microsoft.com/office/drawing/2014/main" val="20005"/>
                    </a:ext>
                  </a:extLst>
                </a:gridCol>
                <a:gridCol w="1329654">
                  <a:extLst>
                    <a:ext uri="{9D8B030D-6E8A-4147-A177-3AD203B41FA5}">
                      <a16:colId xmlns:a16="http://schemas.microsoft.com/office/drawing/2014/main" val="20006"/>
                    </a:ext>
                  </a:extLst>
                </a:gridCol>
              </a:tblGrid>
              <a:tr h="897194">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7601" marR="6760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ارزش دارایی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درصد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هزینه نت سالیانه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0"/>
                  </a:ext>
                </a:extLst>
              </a:tr>
              <a:tr h="897194">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مورد نیاز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1"/>
                  </a:ext>
                </a:extLst>
              </a:tr>
              <a:tr h="461501">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محوطه سازی</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6</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2"/>
                  </a:ext>
                </a:extLst>
              </a:tr>
              <a:tr h="461501">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ساختمان سازی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3"/>
                  </a:ext>
                </a:extLst>
              </a:tr>
              <a:tr h="461501">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ماشین آلات و تجهیزات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4"/>
                  </a:ext>
                </a:extLst>
              </a:tr>
              <a:tr h="461501">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تاسیسات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5"/>
                  </a:ext>
                </a:extLst>
              </a:tr>
              <a:tr h="461501">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وسائل حمل و نقل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6"/>
                  </a:ext>
                </a:extLst>
              </a:tr>
              <a:tr h="461501">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اثاثیه و لوازم اداری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7"/>
                  </a:ext>
                </a:extLst>
              </a:tr>
              <a:tr h="461501">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پیش بینی نشده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extLst>
                  <a:ext uri="{0D108BD9-81ED-4DB2-BD59-A6C34878D82A}">
                    <a16:rowId xmlns:a16="http://schemas.microsoft.com/office/drawing/2014/main" val="10008"/>
                  </a:ext>
                </a:extLst>
              </a:tr>
              <a:tr h="267684">
                <a:tc gridSpan="5">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7/133</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6"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304800"/>
            <a:ext cx="7772400" cy="899160"/>
          </a:xfrm>
        </p:spPr>
        <p:txBody>
          <a:bodyPr>
            <a:normAutofit fontScale="55000" lnSpcReduction="20000"/>
          </a:bodyPr>
          <a:lstStyle/>
          <a:p>
            <a:pPr algn="ctr" rtl="1"/>
            <a:r>
              <a:rPr lang="fa-IR" sz="5100" dirty="0" smtClean="0">
                <a:solidFill>
                  <a:srgbClr val="86F973"/>
                </a:solidFill>
                <a:cs typeface="B Titr" pitchFamily="2" charset="-78"/>
              </a:rPr>
              <a:t>7 – </a:t>
            </a:r>
            <a:r>
              <a:rPr lang="fa-IR" sz="5100" dirty="0" smtClean="0">
                <a:solidFill>
                  <a:srgbClr val="FFC000"/>
                </a:solidFill>
                <a:cs typeface="B Titr" pitchFamily="2" charset="-78"/>
              </a:rPr>
              <a:t>بر آورد سرمایه در گردش طرح :</a:t>
            </a:r>
            <a:endParaRPr lang="en-US" sz="5100" dirty="0" smtClean="0">
              <a:solidFill>
                <a:srgbClr val="FFC000"/>
              </a:solidFill>
              <a:cs typeface="B Titr" pitchFamily="2" charset="-78"/>
            </a:endParaRPr>
          </a:p>
          <a:p>
            <a:pPr algn="ctr" rtl="1"/>
            <a:endParaRPr lang="en-US" sz="3400" dirty="0" smtClean="0">
              <a:solidFill>
                <a:srgbClr val="FFC000"/>
              </a:solidFill>
              <a:cs typeface="B Titr" pitchFamily="2" charset="-78"/>
            </a:endParaRPr>
          </a:p>
          <a:p>
            <a:pPr algn="ctr" rtl="1"/>
            <a:r>
              <a:rPr lang="fa-IR" sz="2800" dirty="0" smtClean="0">
                <a:solidFill>
                  <a:srgbClr val="86F973"/>
                </a:solidFill>
                <a:cs typeface="B Titr" pitchFamily="2" charset="-78"/>
              </a:rPr>
              <a:t>1-7</a:t>
            </a:r>
            <a:r>
              <a:rPr lang="fa-IR" sz="2800" dirty="0" smtClean="0">
                <a:solidFill>
                  <a:srgbClr val="FFC000"/>
                </a:solidFill>
                <a:cs typeface="B Titr" pitchFamily="2" charset="-78"/>
              </a:rPr>
              <a:t> هزینه حقوق و دستمزه پرسنل :</a:t>
            </a:r>
            <a:endParaRPr lang="en-US" sz="2800" dirty="0" smtClean="0">
              <a:solidFill>
                <a:srgbClr val="FFC000"/>
              </a:solidFill>
              <a:cs typeface="B Titr" pitchFamily="2" charset="-78"/>
            </a:endParaRPr>
          </a:p>
          <a:p>
            <a:endParaRPr lang="en-US" dirty="0">
              <a:solidFill>
                <a:srgbClr val="FFC000"/>
              </a:solidFill>
              <a:cs typeface="B Titr" pitchFamily="2" charset="-78"/>
            </a:endParaRPr>
          </a:p>
        </p:txBody>
      </p:sp>
      <p:graphicFrame>
        <p:nvGraphicFramePr>
          <p:cNvPr id="4" name="Table 3"/>
          <p:cNvGraphicFramePr>
            <a:graphicFrameLocks noGrp="1"/>
          </p:cNvGraphicFramePr>
          <p:nvPr/>
        </p:nvGraphicFramePr>
        <p:xfrm>
          <a:off x="533400" y="1143000"/>
          <a:ext cx="8305800" cy="5486401"/>
        </p:xfrm>
        <a:graphic>
          <a:graphicData uri="http://schemas.openxmlformats.org/drawingml/2006/table">
            <a:tbl>
              <a:tblPr rtl="1"/>
              <a:tblGrid>
                <a:gridCol w="544255">
                  <a:extLst>
                    <a:ext uri="{9D8B030D-6E8A-4147-A177-3AD203B41FA5}">
                      <a16:colId xmlns:a16="http://schemas.microsoft.com/office/drawing/2014/main" val="20000"/>
                    </a:ext>
                  </a:extLst>
                </a:gridCol>
                <a:gridCol w="2133073">
                  <a:extLst>
                    <a:ext uri="{9D8B030D-6E8A-4147-A177-3AD203B41FA5}">
                      <a16:colId xmlns:a16="http://schemas.microsoft.com/office/drawing/2014/main" val="20001"/>
                    </a:ext>
                  </a:extLst>
                </a:gridCol>
                <a:gridCol w="1169640">
                  <a:extLst>
                    <a:ext uri="{9D8B030D-6E8A-4147-A177-3AD203B41FA5}">
                      <a16:colId xmlns:a16="http://schemas.microsoft.com/office/drawing/2014/main" val="20002"/>
                    </a:ext>
                  </a:extLst>
                </a:gridCol>
                <a:gridCol w="1872777">
                  <a:extLst>
                    <a:ext uri="{9D8B030D-6E8A-4147-A177-3AD203B41FA5}">
                      <a16:colId xmlns:a16="http://schemas.microsoft.com/office/drawing/2014/main" val="20003"/>
                    </a:ext>
                  </a:extLst>
                </a:gridCol>
                <a:gridCol w="2586055">
                  <a:extLst>
                    <a:ext uri="{9D8B030D-6E8A-4147-A177-3AD203B41FA5}">
                      <a16:colId xmlns:a16="http://schemas.microsoft.com/office/drawing/2014/main" val="20004"/>
                    </a:ext>
                  </a:extLst>
                </a:gridCol>
              </a:tblGrid>
              <a:tr h="1642636">
                <a:tc>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6989" marR="6698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dirty="0">
                          <a:latin typeface="Times New Roman"/>
                          <a:ea typeface="Times New Roman"/>
                          <a:cs typeface="B Zar"/>
                        </a:rPr>
                        <a:t>سمت نیروی انسانی</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تعداد مورد نیاز</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dirty="0">
                          <a:latin typeface="Times New Roman"/>
                          <a:ea typeface="Times New Roman"/>
                          <a:cs typeface="B Zar"/>
                        </a:rPr>
                        <a:t>حقوق ماهیانه</a:t>
                      </a:r>
                      <a:endParaRPr lang="en-US" sz="2000" dirty="0">
                        <a:latin typeface="Times New Roman"/>
                        <a:ea typeface="Times New Roman"/>
                        <a:cs typeface="Arial"/>
                      </a:endParaRPr>
                    </a:p>
                    <a:p>
                      <a:pPr marL="0" marR="0" algn="ctr" rtl="1">
                        <a:spcBef>
                          <a:spcPts val="0"/>
                        </a:spcBef>
                        <a:spcAft>
                          <a:spcPts val="0"/>
                        </a:spcAft>
                      </a:pPr>
                      <a:r>
                        <a:rPr lang="fa-IR" sz="2000" dirty="0">
                          <a:latin typeface="Times New Roman"/>
                          <a:ea typeface="Times New Roman"/>
                          <a:cs typeface="B Zar"/>
                        </a:rPr>
                        <a:t> ( هزار ریال )</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حقوق و مزایای سالیانه ( 14 ماه ) </a:t>
                      </a:r>
                      <a:endParaRPr lang="en-US" sz="2000">
                        <a:latin typeface="Times New Roman"/>
                        <a:ea typeface="Times New Roman"/>
                        <a:cs typeface="Arial"/>
                      </a:endParaRPr>
                    </a:p>
                    <a:p>
                      <a:pPr marL="0" marR="0" algn="ctr" rtl="1">
                        <a:spcBef>
                          <a:spcPts val="0"/>
                        </a:spcBef>
                        <a:spcAft>
                          <a:spcPts val="0"/>
                        </a:spcAft>
                      </a:pPr>
                      <a:r>
                        <a:rPr lang="fa-IR" sz="2000">
                          <a:latin typeface="Times New Roman"/>
                          <a:ea typeface="Times New Roman"/>
                          <a:cs typeface="B Zar"/>
                        </a:rPr>
                        <a:t>( میلیون ریال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0"/>
                  </a:ext>
                </a:extLst>
              </a:tr>
              <a:tr h="427085">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مدیر کارخانه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6000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84</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1"/>
                  </a:ext>
                </a:extLst>
              </a:tr>
              <a:tr h="427085">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مسول فنی و مدیر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2"/>
                  </a:ext>
                </a:extLst>
              </a:tr>
              <a:tr h="427085">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مدیر فروش و تدارکات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28</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3"/>
                  </a:ext>
                </a:extLst>
              </a:tr>
              <a:tr h="427085">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کارگر ساده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7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1800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4/176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4"/>
                  </a:ext>
                </a:extLst>
              </a:tr>
              <a:tr h="427085">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کارگر ماهر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1900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2/53</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5"/>
                  </a:ext>
                </a:extLst>
              </a:tr>
              <a:tr h="427085">
                <a:tc>
                  <a:txBody>
                    <a:bodyPr/>
                    <a:lstStyle/>
                    <a:p>
                      <a:pPr marL="0" marR="0" algn="ctr" rtl="1">
                        <a:spcBef>
                          <a:spcPts val="0"/>
                        </a:spcBef>
                        <a:spcAft>
                          <a:spcPts val="0"/>
                        </a:spcAft>
                      </a:pPr>
                      <a:r>
                        <a:rPr lang="fa-IR" sz="2000">
                          <a:latin typeface="Times New Roman"/>
                          <a:ea typeface="Times New Roman"/>
                          <a:cs typeface="B Zar"/>
                        </a:rPr>
                        <a:t>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اداری و خدمات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 نفر</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1900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8/79</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6"/>
                  </a:ext>
                </a:extLst>
              </a:tr>
              <a:tr h="427085">
                <a:tc gridSpan="2">
                  <a:txBody>
                    <a:bodyPr/>
                    <a:lstStyle/>
                    <a:p>
                      <a:pPr marL="0" marR="0" algn="ctr" rtl="1">
                        <a:spcBef>
                          <a:spcPts val="0"/>
                        </a:spcBef>
                        <a:spcAft>
                          <a:spcPts val="0"/>
                        </a:spcAft>
                      </a:pPr>
                      <a:r>
                        <a:rPr lang="fa-IR" sz="2000">
                          <a:latin typeface="Times New Roman"/>
                          <a:ea typeface="Times New Roman"/>
                          <a:cs typeface="B Zar"/>
                        </a:rPr>
                        <a:t>جمع کل</a:t>
                      </a:r>
                      <a:endParaRPr lang="en-US" sz="200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15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endParaRPr lang="fa-IR" sz="2000">
                        <a:latin typeface="Times New Roman"/>
                        <a:ea typeface="Times New Roman"/>
                        <a:cs typeface="B Zar"/>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4/477</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7"/>
                  </a:ext>
                </a:extLst>
              </a:tr>
              <a:tr h="427085">
                <a:tc gridSpan="4">
                  <a:txBody>
                    <a:bodyPr/>
                    <a:lstStyle/>
                    <a:p>
                      <a:pPr marL="0" marR="0" algn="ctr" rtl="1">
                        <a:spcBef>
                          <a:spcPts val="0"/>
                        </a:spcBef>
                        <a:spcAft>
                          <a:spcPts val="0"/>
                        </a:spcAft>
                      </a:pPr>
                      <a:r>
                        <a:rPr lang="fa-IR" sz="2000">
                          <a:latin typeface="Times New Roman"/>
                          <a:ea typeface="Times New Roman"/>
                          <a:cs typeface="B Zar"/>
                        </a:rPr>
                        <a:t>23 در صد حق بیمه کارفرما</a:t>
                      </a:r>
                      <a:endParaRPr lang="en-US" sz="200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6/109</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8"/>
                  </a:ext>
                </a:extLst>
              </a:tr>
              <a:tr h="427085">
                <a:tc gridSpan="4">
                  <a:txBody>
                    <a:bodyPr/>
                    <a:lstStyle/>
                    <a:p>
                      <a:pPr marL="0" marR="0" algn="ctr" rtl="1">
                        <a:spcBef>
                          <a:spcPts val="0"/>
                        </a:spcBef>
                        <a:spcAft>
                          <a:spcPts val="0"/>
                        </a:spcAft>
                      </a:pPr>
                      <a:r>
                        <a:rPr lang="fa-IR" sz="2000" dirty="0">
                          <a:latin typeface="Times New Roman"/>
                          <a:ea typeface="Times New Roman"/>
                          <a:cs typeface="B Zar"/>
                        </a:rPr>
                        <a:t>جمع کل </a:t>
                      </a:r>
                      <a:endParaRPr lang="en-US" sz="2000" dirty="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000" dirty="0">
                          <a:latin typeface="Times New Roman"/>
                          <a:ea typeface="Times New Roman"/>
                          <a:cs typeface="B Zar"/>
                        </a:rPr>
                        <a:t>587</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extLst>
                  <a:ext uri="{0D108BD9-81ED-4DB2-BD59-A6C34878D82A}">
                    <a16:rowId xmlns:a16="http://schemas.microsoft.com/office/drawing/2014/main" val="10009"/>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par>
                          <p:cTn id="11" fill="hold">
                            <p:stCondLst>
                              <p:cond delay="33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2" end="2"/>
                                            </p:txEl>
                                          </p:spTgt>
                                        </p:tgtEl>
                                        <p:attrNameLst>
                                          <p:attrName>ppt_w</p:attrName>
                                        </p:attrNameLst>
                                      </p:cBhvr>
                                    </p:anim>
                                    <p:anim by="(#ppt_w*0.50)" calcmode="lin" valueType="num">
                                      <p:cBhvr>
                                        <p:cTn id="15" dur="500" decel="50000" autoRev="1" fill="hold">
                                          <p:stCondLst>
                                            <p:cond delay="0"/>
                                          </p:stCondLst>
                                        </p:cTn>
                                        <p:tgtEl>
                                          <p:spTgt spid="3">
                                            <p:txEl>
                                              <p:pRg st="2" end="2"/>
                                            </p:txEl>
                                          </p:spTgt>
                                        </p:tgtEl>
                                        <p:attrNameLst>
                                          <p:attrName>ppt_x</p:attrName>
                                        </p:attrNameLst>
                                      </p:cBhvr>
                                    </p:anim>
                                    <p:anim from="(-#ppt_h/2)" to="(#ppt_y)" calcmode="lin" valueType="num">
                                      <p:cBhvr>
                                        <p:cTn id="16" dur="1000" fill="hold">
                                          <p:stCondLst>
                                            <p:cond delay="0"/>
                                          </p:stCondLst>
                                        </p:cTn>
                                        <p:tgtEl>
                                          <p:spTgt spid="3">
                                            <p:txEl>
                                              <p:pRg st="2" end="2"/>
                                            </p:txEl>
                                          </p:spTgt>
                                        </p:tgtEl>
                                        <p:attrNameLst>
                                          <p:attrName>ppt_y</p:attrName>
                                        </p:attrNameLst>
                                      </p:cBhvr>
                                    </p:anim>
                                    <p:animRot by="21600000">
                                      <p:cBhvr>
                                        <p:cTn id="17" dur="1000" fill="hold">
                                          <p:stCondLst>
                                            <p:cond delay="0"/>
                                          </p:stCondLst>
                                        </p:cTn>
                                        <p:tgtEl>
                                          <p:spTgt spid="3">
                                            <p:txEl>
                                              <p:pRg st="2" end="2"/>
                                            </p:txEl>
                                          </p:spTgt>
                                        </p:tgtEl>
                                        <p:attrNameLst>
                                          <p:attrName>r</p:attrName>
                                        </p:attrNameLst>
                                      </p:cBhvr>
                                    </p:animRot>
                                  </p:childTnLst>
                                </p:cTn>
                              </p:par>
                            </p:childTnLst>
                          </p:cTn>
                        </p:par>
                        <p:par>
                          <p:cTn id="18" fill="hold">
                            <p:stCondLst>
                              <p:cond delay="6700"/>
                            </p:stCondLst>
                            <p:childTnLst>
                              <p:par>
                                <p:cTn id="19" presetID="37"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ppt_x</p:attrName>
                                        </p:attrNameLst>
                                      </p:cBhvr>
                                      <p:tavLst>
                                        <p:tav tm="0">
                                          <p:val>
                                            <p:strVal val="#ppt_x"/>
                                          </p:val>
                                        </p:tav>
                                        <p:tav tm="100000">
                                          <p:val>
                                            <p:strVal val="#ppt_x"/>
                                          </p:val>
                                        </p:tav>
                                      </p:tavLst>
                                    </p:anim>
                                    <p:anim calcmode="lin" valueType="num">
                                      <p:cBhvr>
                                        <p:cTn id="23" dur="1800" decel="100000" fill="hold"/>
                                        <p:tgtEl>
                                          <p:spTgt spid="4"/>
                                        </p:tgtEl>
                                        <p:attrNameLst>
                                          <p:attrName>ppt_y</p:attrName>
                                        </p:attrNameLst>
                                      </p:cBhvr>
                                      <p:tavLst>
                                        <p:tav tm="0">
                                          <p:val>
                                            <p:strVal val="#ppt_y+1"/>
                                          </p:val>
                                        </p:tav>
                                        <p:tav tm="100000">
                                          <p:val>
                                            <p:strVal val="#ppt_y-.03"/>
                                          </p:val>
                                        </p:tav>
                                      </p:tavLst>
                                    </p:anim>
                                    <p:anim calcmode="lin" valueType="num">
                                      <p:cBhvr>
                                        <p:cTn id="24" dur="200" accel="100000" fill="hold">
                                          <p:stCondLst>
                                            <p:cond delay="18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0600" y="609600"/>
            <a:ext cx="7772400" cy="594360"/>
          </a:xfrm>
        </p:spPr>
        <p:txBody>
          <a:bodyPr>
            <a:normAutofit fontScale="92500" lnSpcReduction="20000"/>
          </a:bodyPr>
          <a:lstStyle/>
          <a:p>
            <a:pPr algn="ctr" rtl="1"/>
            <a:r>
              <a:rPr lang="fa-IR" sz="4300" dirty="0" smtClean="0">
                <a:solidFill>
                  <a:srgbClr val="86F973"/>
                </a:solidFill>
                <a:cs typeface="B Titr" pitchFamily="2" charset="-78"/>
              </a:rPr>
              <a:t>2-7</a:t>
            </a:r>
            <a:r>
              <a:rPr lang="fa-IR" sz="4300" dirty="0" smtClean="0">
                <a:solidFill>
                  <a:srgbClr val="FFC000"/>
                </a:solidFill>
                <a:cs typeface="B Titr" pitchFamily="2" charset="-78"/>
              </a:rPr>
              <a:t> هزینه مواد اولیه :</a:t>
            </a:r>
            <a:endParaRPr lang="en-US" sz="43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2" y="1066798"/>
          <a:ext cx="8381999" cy="5562603"/>
        </p:xfrm>
        <a:graphic>
          <a:graphicData uri="http://schemas.openxmlformats.org/drawingml/2006/table">
            <a:tbl>
              <a:tblPr rtl="1"/>
              <a:tblGrid>
                <a:gridCol w="541044">
                  <a:extLst>
                    <a:ext uri="{9D8B030D-6E8A-4147-A177-3AD203B41FA5}">
                      <a16:colId xmlns:a16="http://schemas.microsoft.com/office/drawing/2014/main" val="20000"/>
                    </a:ext>
                  </a:extLst>
                </a:gridCol>
                <a:gridCol w="2271718">
                  <a:extLst>
                    <a:ext uri="{9D8B030D-6E8A-4147-A177-3AD203B41FA5}">
                      <a16:colId xmlns:a16="http://schemas.microsoft.com/office/drawing/2014/main" val="20001"/>
                    </a:ext>
                  </a:extLst>
                </a:gridCol>
                <a:gridCol w="611616">
                  <a:extLst>
                    <a:ext uri="{9D8B030D-6E8A-4147-A177-3AD203B41FA5}">
                      <a16:colId xmlns:a16="http://schemas.microsoft.com/office/drawing/2014/main" val="20002"/>
                    </a:ext>
                  </a:extLst>
                </a:gridCol>
                <a:gridCol w="1441667">
                  <a:extLst>
                    <a:ext uri="{9D8B030D-6E8A-4147-A177-3AD203B41FA5}">
                      <a16:colId xmlns:a16="http://schemas.microsoft.com/office/drawing/2014/main" val="20003"/>
                    </a:ext>
                  </a:extLst>
                </a:gridCol>
                <a:gridCol w="1766798">
                  <a:extLst>
                    <a:ext uri="{9D8B030D-6E8A-4147-A177-3AD203B41FA5}">
                      <a16:colId xmlns:a16="http://schemas.microsoft.com/office/drawing/2014/main" val="20004"/>
                    </a:ext>
                  </a:extLst>
                </a:gridCol>
                <a:gridCol w="1749156">
                  <a:extLst>
                    <a:ext uri="{9D8B030D-6E8A-4147-A177-3AD203B41FA5}">
                      <a16:colId xmlns:a16="http://schemas.microsoft.com/office/drawing/2014/main" val="20005"/>
                    </a:ext>
                  </a:extLst>
                </a:gridCol>
              </a:tblGrid>
              <a:tr h="1647945">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5989" marR="6598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نوع مواد اولیه</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واحد</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مقدار مصرف سالیانه</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قیمت واحد ( هزار ریال )</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هزینه کل ( میلیون ریال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0"/>
                  </a:ext>
                </a:extLst>
              </a:tr>
              <a:tr h="434962">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آرد سفید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470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1100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517</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1"/>
                  </a:ext>
                </a:extLst>
              </a:tr>
              <a:tr h="434962">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روغن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700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2"/>
                  </a:ext>
                </a:extLst>
              </a:tr>
              <a:tr h="434962">
                <a:tc>
                  <a:txBody>
                    <a:bodyPr/>
                    <a:lstStyle/>
                    <a:p>
                      <a:pPr marL="0" marR="0" algn="ctr" rtl="1">
                        <a:spcBef>
                          <a:spcPts val="0"/>
                        </a:spcBef>
                        <a:spcAft>
                          <a:spcPts val="0"/>
                        </a:spcAft>
                      </a:pPr>
                      <a:r>
                        <a:rPr lang="fa-IR" sz="2400" dirty="0">
                          <a:latin typeface="Times New Roman"/>
                          <a:ea typeface="Times New Roman"/>
                          <a:cs typeface="B Zar"/>
                        </a:rPr>
                        <a:t>3</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شکر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3"/>
                  </a:ext>
                </a:extLst>
              </a:tr>
              <a:tr h="434962">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خمیر مایه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1</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4"/>
                  </a:ext>
                </a:extLst>
              </a:tr>
              <a:tr h="434962">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نمک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5"/>
                  </a:ext>
                </a:extLst>
              </a:tr>
              <a:tr h="434962">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شیر</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3000000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5/4</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6"/>
                  </a:ext>
                </a:extLst>
              </a:tr>
              <a:tr h="434962">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تخم مرغ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10000000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7"/>
                  </a:ext>
                </a:extLst>
              </a:tr>
              <a:tr h="434962">
                <a:tc>
                  <a:txBody>
                    <a:bodyPr/>
                    <a:lstStyle/>
                    <a:p>
                      <a:pPr marL="0" marR="0" algn="ctr" rtl="1">
                        <a:spcBef>
                          <a:spcPts val="0"/>
                        </a:spcBef>
                        <a:spcAft>
                          <a:spcPts val="0"/>
                        </a:spcAft>
                      </a:pPr>
                      <a:r>
                        <a:rPr lang="fa-IR" sz="2400">
                          <a:latin typeface="Times New Roman"/>
                          <a:ea typeface="Times New Roman"/>
                          <a:cs typeface="B Zar"/>
                        </a:rPr>
                        <a:t>8</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مواد بسته بندی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13</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8"/>
                  </a:ext>
                </a:extLst>
              </a:tr>
              <a:tr h="434962">
                <a:tc gridSpan="5">
                  <a:txBody>
                    <a:bodyPr/>
                    <a:lstStyle/>
                    <a:p>
                      <a:pPr marL="0" marR="0" algn="ctr" rtl="1">
                        <a:spcBef>
                          <a:spcPts val="0"/>
                        </a:spcBef>
                        <a:spcAft>
                          <a:spcPts val="0"/>
                        </a:spcAft>
                      </a:pPr>
                      <a:r>
                        <a:rPr lang="fa-IR" sz="2400" dirty="0">
                          <a:latin typeface="Times New Roman"/>
                          <a:ea typeface="Times New Roman"/>
                          <a:cs typeface="B Zar"/>
                        </a:rPr>
                        <a:t>جمع کل </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824</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9"/>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2000"/>
                                        <p:tgtEl>
                                          <p:spTgt spid="3">
                                            <p:txEl>
                                              <p:pRg st="0" end="0"/>
                                            </p:txEl>
                                          </p:spTgt>
                                        </p:tgtEl>
                                      </p:cBhvr>
                                    </p:animEffect>
                                  </p:childTnLst>
                                </p:cTn>
                              </p:par>
                            </p:childTnLst>
                          </p:cTn>
                        </p:par>
                        <p:par>
                          <p:cTn id="11" fill="hold">
                            <p:stCondLst>
                              <p:cond delay="3700"/>
                            </p:stCondLst>
                            <p:childTnLst>
                              <p:par>
                                <p:cTn id="12" presetID="17" presetClass="entr" presetSubtype="1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594360"/>
          </a:xfrm>
        </p:spPr>
        <p:txBody>
          <a:bodyPr/>
          <a:lstStyle/>
          <a:p>
            <a:pPr algn="ctr" rtl="1"/>
            <a:r>
              <a:rPr lang="fa-IR" sz="3200" dirty="0" smtClean="0">
                <a:solidFill>
                  <a:srgbClr val="86F973"/>
                </a:solidFill>
                <a:cs typeface="B Titr" pitchFamily="2" charset="-78"/>
              </a:rPr>
              <a:t>3-7</a:t>
            </a:r>
            <a:r>
              <a:rPr lang="fa-IR" sz="3200" dirty="0" smtClean="0">
                <a:solidFill>
                  <a:srgbClr val="FFC000"/>
                </a:solidFill>
                <a:cs typeface="B Titr" pitchFamily="2" charset="-78"/>
              </a:rPr>
              <a:t> هزینه سوخت و انزژی :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0" y="1066801"/>
          <a:ext cx="8458200" cy="5734361"/>
        </p:xfrm>
        <a:graphic>
          <a:graphicData uri="http://schemas.openxmlformats.org/drawingml/2006/table">
            <a:tbl>
              <a:tblPr rtl="1"/>
              <a:tblGrid>
                <a:gridCol w="541513">
                  <a:extLst>
                    <a:ext uri="{9D8B030D-6E8A-4147-A177-3AD203B41FA5}">
                      <a16:colId xmlns:a16="http://schemas.microsoft.com/office/drawing/2014/main" val="20000"/>
                    </a:ext>
                  </a:extLst>
                </a:gridCol>
                <a:gridCol w="2273683">
                  <a:extLst>
                    <a:ext uri="{9D8B030D-6E8A-4147-A177-3AD203B41FA5}">
                      <a16:colId xmlns:a16="http://schemas.microsoft.com/office/drawing/2014/main" val="20001"/>
                    </a:ext>
                  </a:extLst>
                </a:gridCol>
                <a:gridCol w="1314262">
                  <a:extLst>
                    <a:ext uri="{9D8B030D-6E8A-4147-A177-3AD203B41FA5}">
                      <a16:colId xmlns:a16="http://schemas.microsoft.com/office/drawing/2014/main" val="20002"/>
                    </a:ext>
                  </a:extLst>
                </a:gridCol>
                <a:gridCol w="1442914">
                  <a:extLst>
                    <a:ext uri="{9D8B030D-6E8A-4147-A177-3AD203B41FA5}">
                      <a16:colId xmlns:a16="http://schemas.microsoft.com/office/drawing/2014/main" val="20003"/>
                    </a:ext>
                  </a:extLst>
                </a:gridCol>
                <a:gridCol w="1442914">
                  <a:extLst>
                    <a:ext uri="{9D8B030D-6E8A-4147-A177-3AD203B41FA5}">
                      <a16:colId xmlns:a16="http://schemas.microsoft.com/office/drawing/2014/main" val="20004"/>
                    </a:ext>
                  </a:extLst>
                </a:gridCol>
                <a:gridCol w="1442914">
                  <a:extLst>
                    <a:ext uri="{9D8B030D-6E8A-4147-A177-3AD203B41FA5}">
                      <a16:colId xmlns:a16="http://schemas.microsoft.com/office/drawing/2014/main" val="20005"/>
                    </a:ext>
                  </a:extLst>
                </a:gridCol>
              </a:tblGrid>
              <a:tr h="2204051">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5451" marR="6545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شرح</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dirty="0">
                          <a:latin typeface="Times New Roman"/>
                          <a:ea typeface="Times New Roman"/>
                          <a:cs typeface="B Zar"/>
                        </a:rPr>
                        <a:t>واحد</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dirty="0">
                          <a:latin typeface="Times New Roman"/>
                          <a:ea typeface="Times New Roman"/>
                          <a:cs typeface="B Zar"/>
                        </a:rPr>
                        <a:t>مصرف سالیانه</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هزینه واحد ( ریال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هزینه کل ( میلیون ریال)</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0"/>
                  </a:ext>
                </a:extLst>
              </a:tr>
              <a:tr h="559758">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آب مصرفی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متر مکعب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4000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1150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6/4</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1"/>
                  </a:ext>
                </a:extLst>
              </a:tr>
              <a:tr h="559758">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برق مصرفی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کیلو وات ساعت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120000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250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2"/>
                  </a:ext>
                </a:extLst>
              </a:tr>
              <a:tr h="559758">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گاز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متر مکعب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3"/>
                  </a:ext>
                </a:extLst>
              </a:tr>
              <a:tr h="559758">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بنزین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لیتر</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3500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5/3</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4"/>
                  </a:ext>
                </a:extLst>
              </a:tr>
              <a:tr h="559758">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تلفن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پالس</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47</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5"/>
                  </a:ext>
                </a:extLst>
              </a:tr>
              <a:tr h="559758">
                <a:tc gridSpan="5">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1/49</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6"/>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53"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533400"/>
            <a:ext cx="7772400" cy="594360"/>
          </a:xfrm>
        </p:spPr>
        <p:txBody>
          <a:bodyPr>
            <a:normAutofit lnSpcReduction="10000"/>
          </a:bodyPr>
          <a:lstStyle/>
          <a:p>
            <a:pPr algn="ctr" rtl="1"/>
            <a:r>
              <a:rPr lang="fa-IR" sz="3600" dirty="0" smtClean="0">
                <a:solidFill>
                  <a:srgbClr val="86F973"/>
                </a:solidFill>
                <a:cs typeface="B Titr" pitchFamily="2" charset="-78"/>
              </a:rPr>
              <a:t>4-7</a:t>
            </a:r>
            <a:r>
              <a:rPr lang="fa-IR" sz="3600" dirty="0" smtClean="0">
                <a:solidFill>
                  <a:srgbClr val="FFC000"/>
                </a:solidFill>
                <a:cs typeface="B Titr" pitchFamily="2" charset="-78"/>
              </a:rPr>
              <a:t>  برآورد سرمایه در گردش طرح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381000" y="1143003"/>
          <a:ext cx="8458200" cy="5520709"/>
        </p:xfrm>
        <a:graphic>
          <a:graphicData uri="http://schemas.openxmlformats.org/drawingml/2006/table">
            <a:tbl>
              <a:tblPr rtl="1"/>
              <a:tblGrid>
                <a:gridCol w="561439">
                  <a:extLst>
                    <a:ext uri="{9D8B030D-6E8A-4147-A177-3AD203B41FA5}">
                      <a16:colId xmlns:a16="http://schemas.microsoft.com/office/drawing/2014/main" val="20000"/>
                    </a:ext>
                  </a:extLst>
                </a:gridCol>
                <a:gridCol w="2828118">
                  <a:extLst>
                    <a:ext uri="{9D8B030D-6E8A-4147-A177-3AD203B41FA5}">
                      <a16:colId xmlns:a16="http://schemas.microsoft.com/office/drawing/2014/main" val="20001"/>
                    </a:ext>
                  </a:extLst>
                </a:gridCol>
                <a:gridCol w="2824631">
                  <a:extLst>
                    <a:ext uri="{9D8B030D-6E8A-4147-A177-3AD203B41FA5}">
                      <a16:colId xmlns:a16="http://schemas.microsoft.com/office/drawing/2014/main" val="20002"/>
                    </a:ext>
                  </a:extLst>
                </a:gridCol>
                <a:gridCol w="2244012">
                  <a:extLst>
                    <a:ext uri="{9D8B030D-6E8A-4147-A177-3AD203B41FA5}">
                      <a16:colId xmlns:a16="http://schemas.microsoft.com/office/drawing/2014/main" val="20003"/>
                    </a:ext>
                  </a:extLst>
                </a:gridCol>
              </a:tblGrid>
              <a:tr h="2302929">
                <a:tc>
                  <a:txBody>
                    <a:bodyPr/>
                    <a:lstStyle/>
                    <a:p>
                      <a:pPr marL="71755" marR="71755" algn="ctr" rtl="1">
                        <a:spcBef>
                          <a:spcPts val="0"/>
                        </a:spcBef>
                        <a:spcAft>
                          <a:spcPts val="0"/>
                        </a:spcAft>
                      </a:pPr>
                      <a:r>
                        <a:rPr lang="fa-IR" sz="2800" dirty="0">
                          <a:latin typeface="Times New Roman"/>
                          <a:ea typeface="Times New Roman"/>
                          <a:cs typeface="B Zar"/>
                        </a:rPr>
                        <a:t>ردیف</a:t>
                      </a:r>
                      <a:endParaRPr lang="en-US" sz="2800" dirty="0">
                        <a:latin typeface="Times New Roman"/>
                        <a:ea typeface="Times New Roman"/>
                        <a:cs typeface="Arial"/>
                      </a:endParaRPr>
                    </a:p>
                  </a:txBody>
                  <a:tcPr marL="67859" marR="6785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عنوان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مدت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هزینه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میلیون ریال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0"/>
                  </a:ext>
                </a:extLst>
              </a:tr>
              <a:tr h="591085">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موارد اولیه و بسته بندی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 ماه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200</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1"/>
                  </a:ext>
                </a:extLst>
              </a:tr>
              <a:tr h="591085">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حقوق و دستمزد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2 ماه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95</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2"/>
                  </a:ext>
                </a:extLst>
              </a:tr>
              <a:tr h="819129">
                <a:tc>
                  <a:txBody>
                    <a:bodyPr/>
                    <a:lstStyle/>
                    <a:p>
                      <a:pPr marL="0" marR="0" algn="ctr" rtl="1">
                        <a:spcBef>
                          <a:spcPts val="0"/>
                        </a:spcBef>
                        <a:spcAft>
                          <a:spcPts val="0"/>
                        </a:spcAft>
                      </a:pPr>
                      <a:r>
                        <a:rPr lang="fa-IR" sz="2800">
                          <a:latin typeface="Times New Roman"/>
                          <a:ea typeface="Times New Roman"/>
                          <a:cs typeface="B Zar"/>
                        </a:rPr>
                        <a:t>3</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تنخواه گردان</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15 روز هزینه سوخت ، انرژی و تعمیرات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5</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3"/>
                  </a:ext>
                </a:extLst>
              </a:tr>
              <a:tr h="591085">
                <a:tc>
                  <a:txBody>
                    <a:bodyPr/>
                    <a:lstStyle/>
                    <a:p>
                      <a:pPr marL="0" marR="0" algn="ctr" rtl="1">
                        <a:spcBef>
                          <a:spcPts val="0"/>
                        </a:spcBef>
                        <a:spcAft>
                          <a:spcPts val="0"/>
                        </a:spcAft>
                      </a:pPr>
                      <a:r>
                        <a:rPr lang="fa-IR" sz="2800">
                          <a:latin typeface="Times New Roman"/>
                          <a:ea typeface="Times New Roman"/>
                          <a:cs typeface="B Zar"/>
                        </a:rPr>
                        <a:t>4</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dirty="0">
                          <a:latin typeface="Times New Roman"/>
                          <a:ea typeface="Times New Roman"/>
                          <a:cs typeface="B Zar"/>
                        </a:rPr>
                        <a:t>مطالبات ( فروش نسیه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15 روز تولید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100</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4"/>
                  </a:ext>
                </a:extLst>
              </a:tr>
              <a:tr h="591085">
                <a:tc gridSpan="3">
                  <a:txBody>
                    <a:bodyPr/>
                    <a:lstStyle/>
                    <a:p>
                      <a:pPr marL="0" marR="0" algn="ctr" rtl="1">
                        <a:spcBef>
                          <a:spcPts val="0"/>
                        </a:spcBef>
                        <a:spcAft>
                          <a:spcPts val="0"/>
                        </a:spcAft>
                      </a:pPr>
                      <a:r>
                        <a:rPr lang="fa-IR" sz="2800">
                          <a:latin typeface="Times New Roman"/>
                          <a:ea typeface="Times New Roman"/>
                          <a:cs typeface="B Zar"/>
                        </a:rPr>
                        <a:t>جمع کل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800" dirty="0">
                          <a:latin typeface="Times New Roman"/>
                          <a:ea typeface="Times New Roman"/>
                          <a:cs typeface="B Zar"/>
                        </a:rPr>
                        <a:t>400</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extLst>
                  <a:ext uri="{0D108BD9-81ED-4DB2-BD59-A6C34878D82A}">
                    <a16:rowId xmlns:a16="http://schemas.microsoft.com/office/drawing/2014/main" val="10005"/>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21"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0600" y="381000"/>
            <a:ext cx="7772400" cy="838200"/>
          </a:xfrm>
        </p:spPr>
        <p:txBody>
          <a:bodyPr/>
          <a:lstStyle/>
          <a:p>
            <a:pPr algn="ctr" rtl="1"/>
            <a:r>
              <a:rPr lang="fa-IR" sz="3600" dirty="0" smtClean="0">
                <a:solidFill>
                  <a:srgbClr val="86F973"/>
                </a:solidFill>
                <a:cs typeface="B Titr" pitchFamily="2" charset="-78"/>
              </a:rPr>
              <a:t>8 – </a:t>
            </a:r>
            <a:r>
              <a:rPr lang="fa-IR" sz="3600" dirty="0" smtClean="0">
                <a:solidFill>
                  <a:srgbClr val="FFC000"/>
                </a:solidFill>
                <a:cs typeface="B Titr" pitchFamily="2" charset="-78"/>
              </a:rPr>
              <a:t>برآورد هزینه های پیش بینی نشده تولید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609600" y="1447800"/>
          <a:ext cx="8077200" cy="1562100"/>
        </p:xfrm>
        <a:graphic>
          <a:graphicData uri="http://schemas.openxmlformats.org/drawingml/2006/table">
            <a:tbl>
              <a:tblPr rtl="1"/>
              <a:tblGrid>
                <a:gridCol w="4101154">
                  <a:extLst>
                    <a:ext uri="{9D8B030D-6E8A-4147-A177-3AD203B41FA5}">
                      <a16:colId xmlns:a16="http://schemas.microsoft.com/office/drawing/2014/main" val="20000"/>
                    </a:ext>
                  </a:extLst>
                </a:gridCol>
                <a:gridCol w="3976046">
                  <a:extLst>
                    <a:ext uri="{9D8B030D-6E8A-4147-A177-3AD203B41FA5}">
                      <a16:colId xmlns:a16="http://schemas.microsoft.com/office/drawing/2014/main" val="20001"/>
                    </a:ext>
                  </a:extLst>
                </a:gridCol>
              </a:tblGrid>
              <a:tr h="323850">
                <a:tc>
                  <a:txBody>
                    <a:bodyPr/>
                    <a:lstStyle/>
                    <a:p>
                      <a:pPr marL="0" marR="0" algn="ctr" rtl="1">
                        <a:spcBef>
                          <a:spcPts val="0"/>
                        </a:spcBef>
                        <a:spcAft>
                          <a:spcPts val="0"/>
                        </a:spcAft>
                      </a:pPr>
                      <a:r>
                        <a:rPr lang="fa-IR" sz="2000" dirty="0">
                          <a:latin typeface="Times New Roman"/>
                          <a:ea typeface="Times New Roman"/>
                          <a:cs typeface="B Zar"/>
                        </a:rPr>
                        <a:t>شرح</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a:latin typeface="Times New Roman"/>
                          <a:ea typeface="Times New Roman"/>
                          <a:cs typeface="B Zar"/>
                        </a:rPr>
                        <a:t>برآورد کل هزینه ( میلیون ریال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0"/>
                  </a:ext>
                </a:extLst>
              </a:tr>
              <a:tr h="647700">
                <a:tc>
                  <a:txBody>
                    <a:bodyPr/>
                    <a:lstStyle/>
                    <a:p>
                      <a:pPr marL="0" marR="0" algn="ctr" rtl="1">
                        <a:spcBef>
                          <a:spcPts val="0"/>
                        </a:spcBef>
                        <a:spcAft>
                          <a:spcPts val="0"/>
                        </a:spcAft>
                      </a:pPr>
                      <a:r>
                        <a:rPr lang="fa-IR" sz="2000" dirty="0">
                          <a:latin typeface="Times New Roman"/>
                          <a:ea typeface="Times New Roman"/>
                          <a:cs typeface="B Zar"/>
                        </a:rPr>
                        <a:t>معادل 5 درصد از هزینه های انرژی ، حقوق و دستمزد ،</a:t>
                      </a:r>
                      <a:endParaRPr lang="en-US" sz="2000" dirty="0">
                        <a:latin typeface="Times New Roman"/>
                        <a:ea typeface="Times New Roman"/>
                        <a:cs typeface="Arial"/>
                      </a:endParaRPr>
                    </a:p>
                    <a:p>
                      <a:pPr marL="0" marR="0" algn="ctr" rtl="1">
                        <a:spcBef>
                          <a:spcPts val="0"/>
                        </a:spcBef>
                        <a:spcAft>
                          <a:spcPts val="0"/>
                        </a:spcAft>
                      </a:pPr>
                      <a:r>
                        <a:rPr lang="fa-IR" sz="2000" dirty="0">
                          <a:latin typeface="Times New Roman"/>
                          <a:ea typeface="Times New Roman"/>
                          <a:cs typeface="B Zar"/>
                        </a:rPr>
                        <a:t> مواد اولیه و نگهداری و تعمیرات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dirty="0">
                          <a:latin typeface="Times New Roman"/>
                          <a:ea typeface="Times New Roman"/>
                          <a:cs typeface="B Zar"/>
                        </a:rPr>
                        <a:t>77</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1"/>
                  </a:ext>
                </a:extLst>
              </a:tr>
              <a:tr h="323850">
                <a:tc>
                  <a:txBody>
                    <a:bodyPr/>
                    <a:lstStyle/>
                    <a:p>
                      <a:pPr marL="0" marR="0" algn="ctr" rtl="1">
                        <a:spcBef>
                          <a:spcPts val="0"/>
                        </a:spcBef>
                        <a:spcAft>
                          <a:spcPts val="0"/>
                        </a:spcAft>
                      </a:pPr>
                      <a:r>
                        <a:rPr lang="fa-IR" sz="2000">
                          <a:latin typeface="Times New Roman"/>
                          <a:ea typeface="Times New Roman"/>
                          <a:cs typeface="B Zar"/>
                        </a:rPr>
                        <a:t>جمع کل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dirty="0">
                          <a:latin typeface="Times New Roman"/>
                          <a:ea typeface="Times New Roman"/>
                          <a:cs typeface="B Zar"/>
                        </a:rPr>
                        <a:t>77</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2"/>
                  </a:ext>
                </a:extLst>
              </a:tr>
            </a:tbl>
          </a:graphicData>
        </a:graphic>
      </p:graphicFrame>
      <p:sp>
        <p:nvSpPr>
          <p:cNvPr id="36865" name="Rectangle 1"/>
          <p:cNvSpPr>
            <a:spLocks noChangeArrowheads="1"/>
          </p:cNvSpPr>
          <p:nvPr/>
        </p:nvSpPr>
        <p:spPr bwMode="auto">
          <a:xfrm>
            <a:off x="1676400" y="3119735"/>
            <a:ext cx="5867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10 – </a:t>
            </a:r>
            <a:r>
              <a:rPr kumimoji="0" lang="fa-IR" sz="2400"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برآورد هزینه های سرمایه گذاری کل طرح :</a:t>
            </a:r>
            <a:endParaRPr kumimoji="0" lang="fa-IR" sz="2400"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6" name="Table 5"/>
          <p:cNvGraphicFramePr>
            <a:graphicFrameLocks noGrp="1"/>
          </p:cNvGraphicFramePr>
          <p:nvPr/>
        </p:nvGraphicFramePr>
        <p:xfrm>
          <a:off x="457199" y="3657600"/>
          <a:ext cx="8305801" cy="3025140"/>
        </p:xfrm>
        <a:graphic>
          <a:graphicData uri="http://schemas.openxmlformats.org/drawingml/2006/table">
            <a:tbl>
              <a:tblPr rtl="1"/>
              <a:tblGrid>
                <a:gridCol w="3862488">
                  <a:extLst>
                    <a:ext uri="{9D8B030D-6E8A-4147-A177-3AD203B41FA5}">
                      <a16:colId xmlns:a16="http://schemas.microsoft.com/office/drawing/2014/main" val="20000"/>
                    </a:ext>
                  </a:extLst>
                </a:gridCol>
                <a:gridCol w="2468507">
                  <a:extLst>
                    <a:ext uri="{9D8B030D-6E8A-4147-A177-3AD203B41FA5}">
                      <a16:colId xmlns:a16="http://schemas.microsoft.com/office/drawing/2014/main" val="20001"/>
                    </a:ext>
                  </a:extLst>
                </a:gridCol>
                <a:gridCol w="1974806">
                  <a:extLst>
                    <a:ext uri="{9D8B030D-6E8A-4147-A177-3AD203B41FA5}">
                      <a16:colId xmlns:a16="http://schemas.microsoft.com/office/drawing/2014/main" val="20002"/>
                    </a:ext>
                  </a:extLst>
                </a:gridCol>
              </a:tblGrid>
              <a:tr h="723900">
                <a:tc>
                  <a:txBody>
                    <a:bodyPr/>
                    <a:lstStyle/>
                    <a:p>
                      <a:pPr marL="0" marR="0" algn="ctr" rtl="1">
                        <a:spcBef>
                          <a:spcPts val="0"/>
                        </a:spcBef>
                        <a:spcAft>
                          <a:spcPts val="0"/>
                        </a:spcAft>
                      </a:pPr>
                      <a:r>
                        <a:rPr lang="fa-IR" sz="2800" dirty="0">
                          <a:latin typeface="Times New Roman"/>
                          <a:ea typeface="Times New Roman"/>
                          <a:cs typeface="B Zar"/>
                        </a:rPr>
                        <a:t>شرح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gridSpan="2">
                  <a:txBody>
                    <a:bodyPr/>
                    <a:lstStyle/>
                    <a:p>
                      <a:pPr marL="0" marR="0" algn="ctr" rtl="1">
                        <a:spcBef>
                          <a:spcPts val="0"/>
                        </a:spcBef>
                        <a:spcAft>
                          <a:spcPts val="0"/>
                        </a:spcAft>
                      </a:pPr>
                      <a:r>
                        <a:rPr lang="fa-IR" sz="2800">
                          <a:latin typeface="Times New Roman"/>
                          <a:ea typeface="Times New Roman"/>
                          <a:cs typeface="B Zar"/>
                        </a:rPr>
                        <a:t>مبلغ ( میلیون ریال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extLst>
                  <a:ext uri="{0D108BD9-81ED-4DB2-BD59-A6C34878D82A}">
                    <a16:rowId xmlns:a16="http://schemas.microsoft.com/office/drawing/2014/main" val="10000"/>
                  </a:ext>
                </a:extLst>
              </a:tr>
              <a:tr h="723900">
                <a:tc>
                  <a:txBody>
                    <a:bodyPr/>
                    <a:lstStyle/>
                    <a:p>
                      <a:pPr marL="0" marR="0" algn="r" rtl="1">
                        <a:spcBef>
                          <a:spcPts val="0"/>
                        </a:spcBef>
                        <a:spcAft>
                          <a:spcPts val="0"/>
                        </a:spcAft>
                      </a:pPr>
                      <a:r>
                        <a:rPr lang="fa-IR" sz="2800" dirty="0">
                          <a:latin typeface="Times New Roman"/>
                          <a:ea typeface="Times New Roman"/>
                          <a:cs typeface="B Zar"/>
                        </a:rPr>
                        <a:t>جمع هزینه های ثابت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2000</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1"/>
                  </a:ext>
                </a:extLst>
              </a:tr>
              <a:tr h="723900">
                <a:tc>
                  <a:txBody>
                    <a:bodyPr/>
                    <a:lstStyle/>
                    <a:p>
                      <a:pPr marL="0" marR="0" algn="r" rtl="1">
                        <a:spcBef>
                          <a:spcPts val="0"/>
                        </a:spcBef>
                        <a:spcAft>
                          <a:spcPts val="0"/>
                        </a:spcAft>
                      </a:pPr>
                      <a:r>
                        <a:rPr lang="fa-IR" sz="2800" dirty="0">
                          <a:latin typeface="Times New Roman"/>
                          <a:ea typeface="Times New Roman"/>
                          <a:cs typeface="B Zar"/>
                        </a:rPr>
                        <a:t>سرمایه در گردش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dirty="0">
                          <a:latin typeface="Times New Roman"/>
                          <a:ea typeface="Times New Roman"/>
                          <a:cs typeface="B Zar"/>
                        </a:rPr>
                        <a:t>400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extLst>
                  <a:ext uri="{0D108BD9-81ED-4DB2-BD59-A6C34878D82A}">
                    <a16:rowId xmlns:a16="http://schemas.microsoft.com/office/drawing/2014/main" val="10002"/>
                  </a:ext>
                </a:extLst>
              </a:tr>
              <a:tr h="723900">
                <a:tc>
                  <a:txBody>
                    <a:bodyPr/>
                    <a:lstStyle/>
                    <a:p>
                      <a:pPr marL="0" marR="0" algn="r" rtl="1">
                        <a:spcBef>
                          <a:spcPts val="0"/>
                        </a:spcBef>
                        <a:spcAft>
                          <a:spcPts val="0"/>
                        </a:spcAft>
                      </a:pPr>
                      <a:r>
                        <a:rPr lang="fa-IR" sz="2800" dirty="0">
                          <a:latin typeface="Times New Roman"/>
                          <a:ea typeface="Times New Roman"/>
                          <a:cs typeface="B Zar"/>
                        </a:rPr>
                        <a:t>جمع هزینه های سرمایه گذاری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gridSpan="2">
                  <a:txBody>
                    <a:bodyPr/>
                    <a:lstStyle/>
                    <a:p>
                      <a:pPr marL="0" marR="0" algn="ctr" rtl="1">
                        <a:spcBef>
                          <a:spcPts val="0"/>
                        </a:spcBef>
                        <a:spcAft>
                          <a:spcPts val="0"/>
                        </a:spcAft>
                      </a:pPr>
                      <a:r>
                        <a:rPr lang="fa-IR" sz="2800" dirty="0">
                          <a:latin typeface="Times New Roman"/>
                          <a:ea typeface="Times New Roman"/>
                          <a:cs typeface="B Zar"/>
                        </a:rPr>
                        <a:t>2400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par>
                          <p:cTn id="11" fill="hold">
                            <p:stCondLst>
                              <p:cond delay="2000"/>
                            </p:stCondLst>
                            <p:childTnLst>
                              <p:par>
                                <p:cTn id="12" presetID="37"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18" fill="hold">
                            <p:stCondLst>
                              <p:cond delay="3000"/>
                            </p:stCondLst>
                            <p:childTnLst>
                              <p:par>
                                <p:cTn id="19" presetID="42" presetClass="entr" presetSubtype="0" fill="hold" grpId="0" nodeType="afterEffect">
                                  <p:stCondLst>
                                    <p:cond delay="0"/>
                                  </p:stCondLst>
                                  <p:childTnLst>
                                    <p:set>
                                      <p:cBhvr>
                                        <p:cTn id="20" dur="1" fill="hold">
                                          <p:stCondLst>
                                            <p:cond delay="0"/>
                                          </p:stCondLst>
                                        </p:cTn>
                                        <p:tgtEl>
                                          <p:spTgt spid="36865"/>
                                        </p:tgtEl>
                                        <p:attrNameLst>
                                          <p:attrName>style.visibility</p:attrName>
                                        </p:attrNameLst>
                                      </p:cBhvr>
                                      <p:to>
                                        <p:strVal val="visible"/>
                                      </p:to>
                                    </p:set>
                                    <p:animEffect transition="in" filter="fade">
                                      <p:cBhvr>
                                        <p:cTn id="21" dur="2000"/>
                                        <p:tgtEl>
                                          <p:spTgt spid="36865"/>
                                        </p:tgtEl>
                                      </p:cBhvr>
                                    </p:animEffect>
                                    <p:anim calcmode="lin" valueType="num">
                                      <p:cBhvr>
                                        <p:cTn id="22" dur="2000" fill="hold"/>
                                        <p:tgtEl>
                                          <p:spTgt spid="36865"/>
                                        </p:tgtEl>
                                        <p:attrNameLst>
                                          <p:attrName>ppt_x</p:attrName>
                                        </p:attrNameLst>
                                      </p:cBhvr>
                                      <p:tavLst>
                                        <p:tav tm="0">
                                          <p:val>
                                            <p:strVal val="#ppt_x"/>
                                          </p:val>
                                        </p:tav>
                                        <p:tav tm="100000">
                                          <p:val>
                                            <p:strVal val="#ppt_x"/>
                                          </p:val>
                                        </p:tav>
                                      </p:tavLst>
                                    </p:anim>
                                    <p:anim calcmode="lin" valueType="num">
                                      <p:cBhvr>
                                        <p:cTn id="23" dur="2000" fill="hold"/>
                                        <p:tgtEl>
                                          <p:spTgt spid="36865"/>
                                        </p:tgtEl>
                                        <p:attrNameLst>
                                          <p:attrName>ppt_y</p:attrName>
                                        </p:attrNameLst>
                                      </p:cBhvr>
                                      <p:tavLst>
                                        <p:tav tm="0">
                                          <p:val>
                                            <p:strVal val="#ppt_y+.1"/>
                                          </p:val>
                                        </p:tav>
                                        <p:tav tm="100000">
                                          <p:val>
                                            <p:strVal val="#ppt_y"/>
                                          </p:val>
                                        </p:tav>
                                      </p:tavLst>
                                    </p:anim>
                                  </p:childTnLst>
                                </p:cTn>
                              </p:par>
                            </p:childTnLst>
                          </p:cTn>
                        </p:par>
                        <p:par>
                          <p:cTn id="24" fill="hold">
                            <p:stCondLst>
                              <p:cond delay="5000"/>
                            </p:stCondLst>
                            <p:childTnLst>
                              <p:par>
                                <p:cTn id="25" presetID="21" presetClass="entr" presetSubtype="4"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4)">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686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381000"/>
            <a:ext cx="7772400" cy="822960"/>
          </a:xfrm>
        </p:spPr>
        <p:txBody>
          <a:bodyPr/>
          <a:lstStyle/>
          <a:p>
            <a:pPr algn="ctr" rtl="1"/>
            <a:r>
              <a:rPr lang="fa-IR" sz="4000" dirty="0" smtClean="0">
                <a:solidFill>
                  <a:srgbClr val="86F973"/>
                </a:solidFill>
                <a:cs typeface="B Titr" pitchFamily="2" charset="-78"/>
              </a:rPr>
              <a:t>11 – </a:t>
            </a:r>
            <a:r>
              <a:rPr lang="fa-IR" sz="4000" dirty="0" smtClean="0">
                <a:solidFill>
                  <a:srgbClr val="FFC000"/>
                </a:solidFill>
                <a:cs typeface="B Titr" pitchFamily="2" charset="-78"/>
              </a:rPr>
              <a:t>نحوه سرمایه گذاری :</a:t>
            </a:r>
            <a:endParaRPr lang="en-US" sz="40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4" y="1066800"/>
          <a:ext cx="8458196" cy="5730240"/>
        </p:xfrm>
        <a:graphic>
          <a:graphicData uri="http://schemas.openxmlformats.org/drawingml/2006/table">
            <a:tbl>
              <a:tblPr rtl="1"/>
              <a:tblGrid>
                <a:gridCol w="1567641">
                  <a:extLst>
                    <a:ext uri="{9D8B030D-6E8A-4147-A177-3AD203B41FA5}">
                      <a16:colId xmlns:a16="http://schemas.microsoft.com/office/drawing/2014/main" val="20000"/>
                    </a:ext>
                  </a:extLst>
                </a:gridCol>
                <a:gridCol w="1378111">
                  <a:extLst>
                    <a:ext uri="{9D8B030D-6E8A-4147-A177-3AD203B41FA5}">
                      <a16:colId xmlns:a16="http://schemas.microsoft.com/office/drawing/2014/main" val="20001"/>
                    </a:ext>
                  </a:extLst>
                </a:gridCol>
                <a:gridCol w="1378111">
                  <a:extLst>
                    <a:ext uri="{9D8B030D-6E8A-4147-A177-3AD203B41FA5}">
                      <a16:colId xmlns:a16="http://schemas.microsoft.com/office/drawing/2014/main" val="20002"/>
                    </a:ext>
                  </a:extLst>
                </a:gridCol>
                <a:gridCol w="1378111">
                  <a:extLst>
                    <a:ext uri="{9D8B030D-6E8A-4147-A177-3AD203B41FA5}">
                      <a16:colId xmlns:a16="http://schemas.microsoft.com/office/drawing/2014/main" val="20003"/>
                    </a:ext>
                  </a:extLst>
                </a:gridCol>
                <a:gridCol w="1378111">
                  <a:extLst>
                    <a:ext uri="{9D8B030D-6E8A-4147-A177-3AD203B41FA5}">
                      <a16:colId xmlns:a16="http://schemas.microsoft.com/office/drawing/2014/main" val="20004"/>
                    </a:ext>
                  </a:extLst>
                </a:gridCol>
                <a:gridCol w="1378111">
                  <a:extLst>
                    <a:ext uri="{9D8B030D-6E8A-4147-A177-3AD203B41FA5}">
                      <a16:colId xmlns:a16="http://schemas.microsoft.com/office/drawing/2014/main" val="20005"/>
                    </a:ext>
                  </a:extLst>
                </a:gridCol>
              </a:tblGrid>
              <a:tr h="1112520">
                <a:tc rowSpan="2">
                  <a:txBody>
                    <a:bodyPr/>
                    <a:lstStyle/>
                    <a:p>
                      <a:pPr marL="0" marR="0" algn="ctr" rtl="1">
                        <a:spcBef>
                          <a:spcPts val="0"/>
                        </a:spcBef>
                        <a:spcAft>
                          <a:spcPts val="0"/>
                        </a:spcAft>
                      </a:pPr>
                      <a:r>
                        <a:rPr lang="fa-IR" sz="2800" b="1" dirty="0">
                          <a:latin typeface="Times New Roman"/>
                          <a:ea typeface="Times New Roman"/>
                          <a:cs typeface="B Zar"/>
                        </a:rPr>
                        <a:t>شرح</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800" b="1" dirty="0">
                          <a:latin typeface="Times New Roman"/>
                          <a:ea typeface="Times New Roman"/>
                          <a:cs typeface="B Zar"/>
                        </a:rPr>
                        <a:t>سهمیه متقاضی</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800" b="1">
                          <a:latin typeface="Times New Roman"/>
                          <a:ea typeface="Times New Roman"/>
                          <a:cs typeface="B Zar"/>
                        </a:rPr>
                        <a:t>تسهیلات بانکی</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800" b="1">
                          <a:latin typeface="Times New Roman"/>
                          <a:ea typeface="Times New Roman"/>
                          <a:cs typeface="B Zar"/>
                        </a:rPr>
                        <a:t>جمع</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0"/>
                  </a:ext>
                </a:extLst>
              </a:tr>
              <a:tr h="1112520">
                <a:tc vMerge="1">
                  <a:txBody>
                    <a:bodyPr/>
                    <a:lstStyle/>
                    <a:p>
                      <a:endParaRPr lang="en-US"/>
                    </a:p>
                  </a:txBody>
                  <a:tcPr/>
                </a:tc>
                <a:tc>
                  <a:txBody>
                    <a:bodyPr/>
                    <a:lstStyle/>
                    <a:p>
                      <a:pPr marL="0" marR="0" algn="ctr" rtl="1">
                        <a:spcBef>
                          <a:spcPts val="0"/>
                        </a:spcBef>
                        <a:spcAft>
                          <a:spcPts val="0"/>
                        </a:spcAft>
                      </a:pPr>
                      <a:r>
                        <a:rPr lang="fa-IR" sz="2800" b="1" dirty="0">
                          <a:latin typeface="Times New Roman"/>
                          <a:ea typeface="Times New Roman"/>
                          <a:cs typeface="B Zar"/>
                        </a:rPr>
                        <a:t>مبلغ </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درصد </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مبلغ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در صد</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vMerge="1">
                  <a:txBody>
                    <a:bodyPr/>
                    <a:lstStyle/>
                    <a:p>
                      <a:endParaRPr lang="en-US"/>
                    </a:p>
                  </a:txBody>
                  <a:tcPr/>
                </a:tc>
                <a:extLst>
                  <a:ext uri="{0D108BD9-81ED-4DB2-BD59-A6C34878D82A}">
                    <a16:rowId xmlns:a16="http://schemas.microsoft.com/office/drawing/2014/main" val="10001"/>
                  </a:ext>
                </a:extLst>
              </a:tr>
              <a:tr h="1112520">
                <a:tc>
                  <a:txBody>
                    <a:bodyPr/>
                    <a:lstStyle/>
                    <a:p>
                      <a:pPr marL="0" marR="0" algn="ctr" rtl="1">
                        <a:spcBef>
                          <a:spcPts val="0"/>
                        </a:spcBef>
                        <a:spcAft>
                          <a:spcPts val="0"/>
                        </a:spcAft>
                      </a:pPr>
                      <a:r>
                        <a:rPr lang="fa-IR" sz="2800" b="1">
                          <a:latin typeface="Times New Roman"/>
                          <a:ea typeface="Times New Roman"/>
                          <a:cs typeface="B Zar"/>
                        </a:rPr>
                        <a:t>سرمایه ثابت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600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30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1400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70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2000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2"/>
                  </a:ext>
                </a:extLst>
              </a:tr>
              <a:tr h="1112520">
                <a:tc>
                  <a:txBody>
                    <a:bodyPr/>
                    <a:lstStyle/>
                    <a:p>
                      <a:pPr marL="0" marR="0" algn="ctr" rtl="1">
                        <a:spcBef>
                          <a:spcPts val="0"/>
                        </a:spcBef>
                        <a:spcAft>
                          <a:spcPts val="0"/>
                        </a:spcAft>
                      </a:pPr>
                      <a:r>
                        <a:rPr lang="fa-IR" sz="2800" b="1">
                          <a:latin typeface="Times New Roman"/>
                          <a:ea typeface="Times New Roman"/>
                          <a:cs typeface="B Zar"/>
                        </a:rPr>
                        <a:t>سرمایه در گردش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400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100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400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3"/>
                  </a:ext>
                </a:extLst>
              </a:tr>
              <a:tr h="1112520">
                <a:tc>
                  <a:txBody>
                    <a:bodyPr/>
                    <a:lstStyle/>
                    <a:p>
                      <a:pPr marL="0" marR="0" algn="ctr" rtl="1">
                        <a:spcBef>
                          <a:spcPts val="0"/>
                        </a:spcBef>
                        <a:spcAft>
                          <a:spcPts val="0"/>
                        </a:spcAft>
                      </a:pPr>
                      <a:r>
                        <a:rPr lang="fa-IR" sz="2800" b="1">
                          <a:latin typeface="Times New Roman"/>
                          <a:ea typeface="Times New Roman"/>
                          <a:cs typeface="B Zar"/>
                        </a:rPr>
                        <a:t>جمع کل سرمایه گذاری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600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1800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2400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4"/>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66800"/>
            <a:ext cx="7772400" cy="2286000"/>
          </a:xfrm>
        </p:spPr>
        <p:txBody>
          <a:bodyPr/>
          <a:lstStyle/>
          <a:p>
            <a:pPr algn="ctr" rtl="1"/>
            <a:r>
              <a:rPr lang="fa-IR" sz="4400" dirty="0" smtClean="0">
                <a:cs typeface="B Zar" pitchFamily="2" charset="-78"/>
              </a:rPr>
              <a:t>اخذ وام سرمایه ثابت به مبلغ 1400 میلیون ریال با بهره 14 درصد ( 14% ) و اقساد 5 ساله </a:t>
            </a:r>
            <a:endParaRPr lang="en-US" sz="4400" dirty="0">
              <a:cs typeface="B Zar" pitchFamily="2" charset="-78"/>
            </a:endParaRPr>
          </a:p>
        </p:txBody>
      </p:sp>
      <p:sp>
        <p:nvSpPr>
          <p:cNvPr id="3" name="Subtitle 2"/>
          <p:cNvSpPr>
            <a:spLocks noGrp="1"/>
          </p:cNvSpPr>
          <p:nvPr>
            <p:ph type="subTitle" idx="1"/>
          </p:nvPr>
        </p:nvSpPr>
        <p:spPr>
          <a:xfrm>
            <a:off x="990600" y="152400"/>
            <a:ext cx="7772400" cy="1356360"/>
          </a:xfrm>
        </p:spPr>
        <p:txBody>
          <a:bodyPr>
            <a:normAutofit/>
          </a:bodyPr>
          <a:lstStyle/>
          <a:p>
            <a:pPr algn="ctr" rtl="1"/>
            <a:r>
              <a:rPr lang="fa-IR" sz="5200" dirty="0" smtClean="0">
                <a:solidFill>
                  <a:srgbClr val="86F973"/>
                </a:solidFill>
                <a:cs typeface="B Titr" pitchFamily="2" charset="-78"/>
              </a:rPr>
              <a:t>12 – </a:t>
            </a:r>
            <a:r>
              <a:rPr lang="fa-IR" sz="5200" dirty="0" smtClean="0">
                <a:solidFill>
                  <a:srgbClr val="FFC000"/>
                </a:solidFill>
                <a:cs typeface="B Titr" pitchFamily="2" charset="-78"/>
              </a:rPr>
              <a:t>هزینه تهسیلات مالی :</a:t>
            </a:r>
            <a:endParaRPr lang="en-US" sz="5200" dirty="0" smtClean="0">
              <a:solidFill>
                <a:srgbClr val="FFC000"/>
              </a:solidFill>
              <a:cs typeface="B Titr" pitchFamily="2" charset="-78"/>
            </a:endParaRPr>
          </a:p>
          <a:p>
            <a:endParaRPr lang="en-US" dirty="0"/>
          </a:p>
        </p:txBody>
      </p:sp>
      <p:sp>
        <p:nvSpPr>
          <p:cNvPr id="6145" name="Rectangle 1"/>
          <p:cNvSpPr>
            <a:spLocks noChangeArrowheads="1"/>
          </p:cNvSpPr>
          <p:nvPr/>
        </p:nvSpPr>
        <p:spPr bwMode="auto">
          <a:xfrm>
            <a:off x="4267200" y="3657600"/>
            <a:ext cx="2214068"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algn="r" rtl="1" fontAlgn="base">
              <a:spcBef>
                <a:spcPct val="0"/>
              </a:spcBef>
              <a:spcAft>
                <a:spcPct val="0"/>
              </a:spcAft>
            </a:pPr>
            <a:r>
              <a:rPr lang="fa-IR" sz="3200" dirty="0" smtClean="0">
                <a:latin typeface="Arial" pitchFamily="34" charset="0"/>
                <a:ea typeface="Times New Roman" pitchFamily="18" charset="0"/>
                <a:cs typeface="B Zar" pitchFamily="2" charset="-78"/>
              </a:rPr>
              <a:t>0/</a:t>
            </a: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14*61*1400</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6" name="Rectangle 2"/>
          <p:cNvSpPr>
            <a:spLocks noChangeArrowheads="1"/>
          </p:cNvSpPr>
          <p:nvPr/>
        </p:nvSpPr>
        <p:spPr bwMode="auto">
          <a:xfrm>
            <a:off x="304800" y="4368225"/>
            <a:ext cx="3924472"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=كارمزد ساليانه جهت اخذ وام </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7" name="Rectangle 3"/>
          <p:cNvSpPr>
            <a:spLocks noChangeArrowheads="1"/>
          </p:cNvSpPr>
          <p:nvPr/>
        </p:nvSpPr>
        <p:spPr bwMode="auto">
          <a:xfrm>
            <a:off x="4916728" y="5181600"/>
            <a:ext cx="1255472"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5*12*2</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8" name="Rectangle 4"/>
          <p:cNvSpPr>
            <a:spLocks noChangeArrowheads="1"/>
          </p:cNvSpPr>
          <p:nvPr/>
        </p:nvSpPr>
        <p:spPr bwMode="auto">
          <a:xfrm>
            <a:off x="6591787" y="4292025"/>
            <a:ext cx="2509020"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 ميليون ريال </a:t>
            </a:r>
            <a:r>
              <a:rPr kumimoji="0" lang="en-US"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 </a:t>
            </a: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100=</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9" name="Straight Connector 8"/>
          <p:cNvCxnSpPr/>
          <p:nvPr/>
        </p:nvCxnSpPr>
        <p:spPr>
          <a:xfrm>
            <a:off x="4343400" y="4648200"/>
            <a:ext cx="2209800" cy="1588"/>
          </a:xfrm>
          <a:prstGeom prst="line">
            <a:avLst/>
          </a:prstGeom>
          <a:ln w="44450"/>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2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2000"/>
                                        <p:tgtEl>
                                          <p:spTgt spid="2"/>
                                        </p:tgtEl>
                                      </p:cBhvr>
                                    </p:animEffect>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6145"/>
                                        </p:tgtEl>
                                        <p:attrNameLst>
                                          <p:attrName>style.visibility</p:attrName>
                                        </p:attrNameLst>
                                      </p:cBhvr>
                                      <p:to>
                                        <p:strVal val="visible"/>
                                      </p:to>
                                    </p:set>
                                    <p:anim calcmode="lin" valueType="num">
                                      <p:cBhvr additive="base">
                                        <p:cTn id="17" dur="1000" fill="hold"/>
                                        <p:tgtEl>
                                          <p:spTgt spid="6145"/>
                                        </p:tgtEl>
                                        <p:attrNameLst>
                                          <p:attrName>ppt_x</p:attrName>
                                        </p:attrNameLst>
                                      </p:cBhvr>
                                      <p:tavLst>
                                        <p:tav tm="0">
                                          <p:val>
                                            <p:strVal val="#ppt_x"/>
                                          </p:val>
                                        </p:tav>
                                        <p:tav tm="100000">
                                          <p:val>
                                            <p:strVal val="#ppt_x"/>
                                          </p:val>
                                        </p:tav>
                                      </p:tavLst>
                                    </p:anim>
                                    <p:anim calcmode="lin" valueType="num">
                                      <p:cBhvr additive="base">
                                        <p:cTn id="18" dur="1000" fill="hold"/>
                                        <p:tgtEl>
                                          <p:spTgt spid="614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additive="base">
                                        <p:cTn id="21" dur="1000" fill="hold"/>
                                        <p:tgtEl>
                                          <p:spTgt spid="6148"/>
                                        </p:tgtEl>
                                        <p:attrNameLst>
                                          <p:attrName>ppt_x</p:attrName>
                                        </p:attrNameLst>
                                      </p:cBhvr>
                                      <p:tavLst>
                                        <p:tav tm="0">
                                          <p:val>
                                            <p:strVal val="#ppt_x"/>
                                          </p:val>
                                        </p:tav>
                                        <p:tav tm="100000">
                                          <p:val>
                                            <p:strVal val="#ppt_x"/>
                                          </p:val>
                                        </p:tav>
                                      </p:tavLst>
                                    </p:anim>
                                    <p:anim calcmode="lin" valueType="num">
                                      <p:cBhvr additive="base">
                                        <p:cTn id="22" dur="1000" fill="hold"/>
                                        <p:tgtEl>
                                          <p:spTgt spid="614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146"/>
                                        </p:tgtEl>
                                        <p:attrNameLst>
                                          <p:attrName>style.visibility</p:attrName>
                                        </p:attrNameLst>
                                      </p:cBhvr>
                                      <p:to>
                                        <p:strVal val="visible"/>
                                      </p:to>
                                    </p:set>
                                    <p:anim calcmode="lin" valueType="num">
                                      <p:cBhvr additive="base">
                                        <p:cTn id="25" dur="1000" fill="hold"/>
                                        <p:tgtEl>
                                          <p:spTgt spid="6146"/>
                                        </p:tgtEl>
                                        <p:attrNameLst>
                                          <p:attrName>ppt_x</p:attrName>
                                        </p:attrNameLst>
                                      </p:cBhvr>
                                      <p:tavLst>
                                        <p:tav tm="0">
                                          <p:val>
                                            <p:strVal val="#ppt_x"/>
                                          </p:val>
                                        </p:tav>
                                        <p:tav tm="100000">
                                          <p:val>
                                            <p:strVal val="#ppt_x"/>
                                          </p:val>
                                        </p:tav>
                                      </p:tavLst>
                                    </p:anim>
                                    <p:anim calcmode="lin" valueType="num">
                                      <p:cBhvr additive="base">
                                        <p:cTn id="26" dur="1000" fill="hold"/>
                                        <p:tgtEl>
                                          <p:spTgt spid="614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ppt_x"/>
                                          </p:val>
                                        </p:tav>
                                        <p:tav tm="100000">
                                          <p:val>
                                            <p:strVal val="#ppt_x"/>
                                          </p:val>
                                        </p:tav>
                                      </p:tavLst>
                                    </p:anim>
                                    <p:anim calcmode="lin" valueType="num">
                                      <p:cBhvr additive="base">
                                        <p:cTn id="30" dur="1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147"/>
                                        </p:tgtEl>
                                        <p:attrNameLst>
                                          <p:attrName>style.visibility</p:attrName>
                                        </p:attrNameLst>
                                      </p:cBhvr>
                                      <p:to>
                                        <p:strVal val="visible"/>
                                      </p:to>
                                    </p:set>
                                    <p:anim calcmode="lin" valueType="num">
                                      <p:cBhvr additive="base">
                                        <p:cTn id="33" dur="1000" fill="hold"/>
                                        <p:tgtEl>
                                          <p:spTgt spid="6147"/>
                                        </p:tgtEl>
                                        <p:attrNameLst>
                                          <p:attrName>ppt_x</p:attrName>
                                        </p:attrNameLst>
                                      </p:cBhvr>
                                      <p:tavLst>
                                        <p:tav tm="0">
                                          <p:val>
                                            <p:strVal val="#ppt_x"/>
                                          </p:val>
                                        </p:tav>
                                        <p:tav tm="100000">
                                          <p:val>
                                            <p:strVal val="#ppt_x"/>
                                          </p:val>
                                        </p:tav>
                                      </p:tavLst>
                                    </p:anim>
                                    <p:anim calcmode="lin" valueType="num">
                                      <p:cBhvr additive="base">
                                        <p:cTn id="34" dur="1000" fill="hold"/>
                                        <p:tgtEl>
                                          <p:spTgt spid="6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145" grpId="0"/>
      <p:bldP spid="6146" grpId="0"/>
      <p:bldP spid="6147" grpId="0"/>
      <p:bldP spid="614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1447800"/>
          </a:xfrm>
        </p:spPr>
        <p:txBody>
          <a:bodyPr>
            <a:normAutofit/>
          </a:bodyPr>
          <a:lstStyle/>
          <a:p>
            <a:pPr algn="ctr" rtl="1"/>
            <a:r>
              <a:rPr lang="fa-IR" sz="3200" dirty="0" smtClean="0">
                <a:solidFill>
                  <a:srgbClr val="86F973"/>
                </a:solidFill>
                <a:cs typeface="B Titr" pitchFamily="2" charset="-78"/>
              </a:rPr>
              <a:t>13 – </a:t>
            </a:r>
            <a:r>
              <a:rPr lang="fa-IR" sz="3200" dirty="0" smtClean="0">
                <a:solidFill>
                  <a:srgbClr val="FFC000"/>
                </a:solidFill>
                <a:cs typeface="B Titr" pitchFamily="2" charset="-78"/>
              </a:rPr>
              <a:t>پیش بینی مالی طرح بعد از شروع بهره برداری :</a:t>
            </a:r>
            <a:endParaRPr lang="en-US" sz="3200" dirty="0" smtClean="0">
              <a:solidFill>
                <a:srgbClr val="FFC000"/>
              </a:solidFill>
              <a:cs typeface="B Titr" pitchFamily="2" charset="-78"/>
            </a:endParaRPr>
          </a:p>
          <a:p>
            <a:pPr algn="ctr" rtl="1"/>
            <a:r>
              <a:rPr lang="fa-IR" sz="2400" dirty="0" smtClean="0">
                <a:solidFill>
                  <a:srgbClr val="FFC000"/>
                </a:solidFill>
                <a:cs typeface="B Titr" pitchFamily="2" charset="-78"/>
              </a:rPr>
              <a:t> </a:t>
            </a:r>
            <a:endParaRPr lang="en-US" sz="2400" dirty="0" smtClean="0">
              <a:solidFill>
                <a:srgbClr val="FFC000"/>
              </a:solidFill>
              <a:cs typeface="B Titr" pitchFamily="2" charset="-78"/>
            </a:endParaRPr>
          </a:p>
          <a:p>
            <a:pPr algn="ctr"/>
            <a:r>
              <a:rPr lang="fa-IR" sz="2400" dirty="0" smtClean="0">
                <a:solidFill>
                  <a:srgbClr val="86F973"/>
                </a:solidFill>
                <a:cs typeface="B Titr" pitchFamily="2" charset="-78"/>
              </a:rPr>
              <a:t>1-13</a:t>
            </a:r>
            <a:r>
              <a:rPr lang="fa-IR" sz="2400" dirty="0" smtClean="0">
                <a:solidFill>
                  <a:srgbClr val="FFC000"/>
                </a:solidFill>
                <a:cs typeface="B Titr" pitchFamily="2" charset="-78"/>
              </a:rPr>
              <a:t> برآورد هزینه های تولید سالیانه طرح :</a:t>
            </a:r>
            <a:endParaRPr lang="en-US" sz="2400" dirty="0">
              <a:solidFill>
                <a:srgbClr val="FFC000"/>
              </a:solidFill>
              <a:cs typeface="B Titr" pitchFamily="2" charset="-78"/>
            </a:endParaRPr>
          </a:p>
        </p:txBody>
      </p:sp>
      <p:graphicFrame>
        <p:nvGraphicFramePr>
          <p:cNvPr id="4" name="Table 3"/>
          <p:cNvGraphicFramePr>
            <a:graphicFrameLocks noGrp="1"/>
          </p:cNvGraphicFramePr>
          <p:nvPr/>
        </p:nvGraphicFramePr>
        <p:xfrm>
          <a:off x="761999" y="2063111"/>
          <a:ext cx="8153401" cy="4566288"/>
        </p:xfrm>
        <a:graphic>
          <a:graphicData uri="http://schemas.openxmlformats.org/drawingml/2006/table">
            <a:tbl>
              <a:tblPr rtl="1"/>
              <a:tblGrid>
                <a:gridCol w="588126">
                  <a:extLst>
                    <a:ext uri="{9D8B030D-6E8A-4147-A177-3AD203B41FA5}">
                      <a16:colId xmlns:a16="http://schemas.microsoft.com/office/drawing/2014/main" val="20000"/>
                    </a:ext>
                  </a:extLst>
                </a:gridCol>
                <a:gridCol w="4113230">
                  <a:extLst>
                    <a:ext uri="{9D8B030D-6E8A-4147-A177-3AD203B41FA5}">
                      <a16:colId xmlns:a16="http://schemas.microsoft.com/office/drawing/2014/main" val="20001"/>
                    </a:ext>
                  </a:extLst>
                </a:gridCol>
                <a:gridCol w="3452045">
                  <a:extLst>
                    <a:ext uri="{9D8B030D-6E8A-4147-A177-3AD203B41FA5}">
                      <a16:colId xmlns:a16="http://schemas.microsoft.com/office/drawing/2014/main" val="20002"/>
                    </a:ext>
                  </a:extLst>
                </a:gridCol>
              </a:tblGrid>
              <a:tr h="1203665">
                <a:tc>
                  <a:txBody>
                    <a:bodyPr/>
                    <a:lstStyle/>
                    <a:p>
                      <a:pPr marL="71755" marR="71755" algn="ctr" rtl="1">
                        <a:spcBef>
                          <a:spcPts val="0"/>
                        </a:spcBef>
                        <a:spcAft>
                          <a:spcPts val="0"/>
                        </a:spcAft>
                      </a:pPr>
                      <a:r>
                        <a:rPr lang="fa-IR" sz="2000" b="1" dirty="0">
                          <a:latin typeface="Times New Roman"/>
                          <a:ea typeface="Times New Roman"/>
                          <a:cs typeface="B Zar"/>
                        </a:rPr>
                        <a:t>ردیف</a:t>
                      </a:r>
                      <a:endParaRPr lang="en-US" sz="2000" b="1"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dirty="0">
                          <a:latin typeface="Times New Roman"/>
                          <a:ea typeface="Times New Roman"/>
                          <a:cs typeface="B Zar"/>
                        </a:rPr>
                        <a:t>شرح</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مبلغ ( میلیون ریال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0"/>
                  </a:ext>
                </a:extLst>
              </a:tr>
              <a:tr h="305693">
                <a:tc>
                  <a:txBody>
                    <a:bodyPr/>
                    <a:lstStyle/>
                    <a:p>
                      <a:pPr marL="0" marR="0" algn="ctr" rtl="1">
                        <a:spcBef>
                          <a:spcPts val="0"/>
                        </a:spcBef>
                        <a:spcAft>
                          <a:spcPts val="0"/>
                        </a:spcAft>
                      </a:pPr>
                      <a:r>
                        <a:rPr lang="fa-IR" sz="2000" b="1">
                          <a:latin typeface="Times New Roman"/>
                          <a:ea typeface="Times New Roman"/>
                          <a:cs typeface="B Zar"/>
                        </a:rPr>
                        <a:t>1</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موارد اولیه و بسته بندی </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824</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1"/>
                  </a:ext>
                </a:extLst>
              </a:tr>
              <a:tr h="305693">
                <a:tc>
                  <a:txBody>
                    <a:bodyPr/>
                    <a:lstStyle/>
                    <a:p>
                      <a:pPr marL="0" marR="0" algn="ctr" rtl="1">
                        <a:spcBef>
                          <a:spcPts val="0"/>
                        </a:spcBef>
                        <a:spcAft>
                          <a:spcPts val="0"/>
                        </a:spcAft>
                      </a:pPr>
                      <a:r>
                        <a:rPr lang="fa-IR" sz="2000" b="1">
                          <a:latin typeface="Times New Roman"/>
                          <a:ea typeface="Times New Roman"/>
                          <a:cs typeface="B Zar"/>
                        </a:rPr>
                        <a:t>2</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حقوق و دستمزد </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587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2"/>
                  </a:ext>
                </a:extLst>
              </a:tr>
              <a:tr h="305693">
                <a:tc>
                  <a:txBody>
                    <a:bodyPr/>
                    <a:lstStyle/>
                    <a:p>
                      <a:pPr marL="0" marR="0" algn="ctr" rtl="1">
                        <a:spcBef>
                          <a:spcPts val="0"/>
                        </a:spcBef>
                        <a:spcAft>
                          <a:spcPts val="0"/>
                        </a:spcAft>
                      </a:pPr>
                      <a:r>
                        <a:rPr lang="fa-IR" sz="2000" b="1">
                          <a:latin typeface="Times New Roman"/>
                          <a:ea typeface="Times New Roman"/>
                          <a:cs typeface="B Zar"/>
                        </a:rPr>
                        <a:t>3</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سوخت و انرژی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1/49</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3"/>
                  </a:ext>
                </a:extLst>
              </a:tr>
              <a:tr h="305693">
                <a:tc>
                  <a:txBody>
                    <a:bodyPr/>
                    <a:lstStyle/>
                    <a:p>
                      <a:pPr marL="0" marR="0" algn="ctr" rtl="1">
                        <a:spcBef>
                          <a:spcPts val="0"/>
                        </a:spcBef>
                        <a:spcAft>
                          <a:spcPts val="0"/>
                        </a:spcAft>
                      </a:pPr>
                      <a:r>
                        <a:rPr lang="fa-IR" sz="2000" b="1">
                          <a:latin typeface="Times New Roman"/>
                          <a:ea typeface="Times New Roman"/>
                          <a:cs typeface="B Zar"/>
                        </a:rPr>
                        <a:t>4</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نگهداری و تعمیرات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68</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4"/>
                  </a:ext>
                </a:extLst>
              </a:tr>
              <a:tr h="305693">
                <a:tc>
                  <a:txBody>
                    <a:bodyPr/>
                    <a:lstStyle/>
                    <a:p>
                      <a:pPr marL="0" marR="0" algn="ctr" rtl="1">
                        <a:spcBef>
                          <a:spcPts val="0"/>
                        </a:spcBef>
                        <a:spcAft>
                          <a:spcPts val="0"/>
                        </a:spcAft>
                      </a:pPr>
                      <a:r>
                        <a:rPr lang="fa-IR" sz="2000" b="1">
                          <a:latin typeface="Times New Roman"/>
                          <a:ea typeface="Times New Roman"/>
                          <a:cs typeface="B Zar"/>
                        </a:rPr>
                        <a:t>5</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پیش بینی نشده تولید</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77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5"/>
                  </a:ext>
                </a:extLst>
              </a:tr>
              <a:tr h="305693">
                <a:tc>
                  <a:txBody>
                    <a:bodyPr/>
                    <a:lstStyle/>
                    <a:p>
                      <a:pPr marL="0" marR="0" algn="ctr" rtl="1">
                        <a:spcBef>
                          <a:spcPts val="0"/>
                        </a:spcBef>
                        <a:spcAft>
                          <a:spcPts val="0"/>
                        </a:spcAft>
                      </a:pPr>
                      <a:r>
                        <a:rPr lang="fa-IR" sz="2000" b="1">
                          <a:latin typeface="Times New Roman"/>
                          <a:ea typeface="Times New Roman"/>
                          <a:cs typeface="B Zar"/>
                        </a:rPr>
                        <a:t>6</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اثاثیه و لوازم اداری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3/60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6"/>
                  </a:ext>
                </a:extLst>
              </a:tr>
              <a:tr h="305693">
                <a:tc>
                  <a:txBody>
                    <a:bodyPr/>
                    <a:lstStyle/>
                    <a:p>
                      <a:pPr marL="0" marR="0" algn="ctr" rtl="1">
                        <a:spcBef>
                          <a:spcPts val="0"/>
                        </a:spcBef>
                        <a:spcAft>
                          <a:spcPts val="0"/>
                        </a:spcAft>
                      </a:pPr>
                      <a:r>
                        <a:rPr lang="fa-IR" sz="2000" b="1">
                          <a:latin typeface="Times New Roman"/>
                          <a:ea typeface="Times New Roman"/>
                          <a:cs typeface="B Zar"/>
                        </a:rPr>
                        <a:t>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تهسیلات مالی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100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7"/>
                  </a:ext>
                </a:extLst>
              </a:tr>
              <a:tr h="305693">
                <a:tc>
                  <a:txBody>
                    <a:bodyPr/>
                    <a:lstStyle/>
                    <a:p>
                      <a:pPr marL="0" marR="0" algn="ctr" rtl="1">
                        <a:spcBef>
                          <a:spcPts val="0"/>
                        </a:spcBef>
                        <a:spcAft>
                          <a:spcPts val="0"/>
                        </a:spcAft>
                      </a:pPr>
                      <a:r>
                        <a:rPr lang="fa-IR" sz="2000" b="1">
                          <a:latin typeface="Times New Roman"/>
                          <a:ea typeface="Times New Roman"/>
                          <a:cs typeface="B Zar"/>
                        </a:rPr>
                        <a:t>8</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بیمه کارخانه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12</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8"/>
                  </a:ext>
                </a:extLst>
              </a:tr>
              <a:tr h="305693">
                <a:tc>
                  <a:txBody>
                    <a:bodyPr/>
                    <a:lstStyle/>
                    <a:p>
                      <a:pPr marL="0" marR="0" algn="ctr" rtl="1">
                        <a:spcBef>
                          <a:spcPts val="0"/>
                        </a:spcBef>
                        <a:spcAft>
                          <a:spcPts val="0"/>
                        </a:spcAft>
                      </a:pPr>
                      <a:r>
                        <a:rPr lang="fa-IR" sz="2000" b="1">
                          <a:latin typeface="Times New Roman"/>
                          <a:ea typeface="Times New Roman"/>
                          <a:cs typeface="B Zar"/>
                        </a:rPr>
                        <a:t>9</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استهلاک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7/133</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9"/>
                  </a:ext>
                </a:extLst>
              </a:tr>
              <a:tr h="305693">
                <a:tc>
                  <a:txBody>
                    <a:bodyPr/>
                    <a:lstStyle/>
                    <a:p>
                      <a:pPr marL="0" marR="0" algn="ctr" rtl="1">
                        <a:spcBef>
                          <a:spcPts val="0"/>
                        </a:spcBef>
                        <a:spcAft>
                          <a:spcPts val="0"/>
                        </a:spcAft>
                      </a:pPr>
                      <a:r>
                        <a:rPr lang="fa-IR" sz="2000" b="1">
                          <a:latin typeface="Times New Roman"/>
                          <a:ea typeface="Times New Roman"/>
                          <a:cs typeface="B Zar"/>
                        </a:rPr>
                        <a:t>10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استلاک قبل از بهره برداری</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10"/>
                  </a:ext>
                </a:extLst>
              </a:tr>
              <a:tr h="305693">
                <a:tc gridSpan="2">
                  <a:txBody>
                    <a:bodyPr/>
                    <a:lstStyle/>
                    <a:p>
                      <a:pPr marL="0" marR="0" algn="ctr" rtl="0">
                        <a:spcBef>
                          <a:spcPts val="0"/>
                        </a:spcBef>
                        <a:spcAft>
                          <a:spcPts val="0"/>
                        </a:spcAft>
                      </a:pPr>
                      <a:r>
                        <a:rPr lang="fa-IR" sz="2000" b="1">
                          <a:latin typeface="Times New Roman"/>
                          <a:ea typeface="Times New Roman"/>
                          <a:cs typeface="B Zar"/>
                        </a:rPr>
                        <a:t>جمع کل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a:txBody>
                    <a:bodyPr/>
                    <a:lstStyle/>
                    <a:p>
                      <a:pPr marL="0" marR="0" algn="ctr" rtl="1">
                        <a:spcBef>
                          <a:spcPts val="0"/>
                        </a:spcBef>
                        <a:spcAft>
                          <a:spcPts val="0"/>
                        </a:spcAft>
                      </a:pPr>
                      <a:r>
                        <a:rPr lang="fa-IR" sz="2000" b="1" dirty="0">
                          <a:latin typeface="Times New Roman"/>
                          <a:ea typeface="Times New Roman"/>
                          <a:cs typeface="B Zar"/>
                        </a:rPr>
                        <a:t>1/1921</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11"/>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1" end="1"/>
                                            </p:txEl>
                                          </p:spTgt>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2" end="2"/>
                                            </p:txEl>
                                          </p:spTgt>
                                        </p:tgtEl>
                                      </p:cBhvr>
                                    </p:animEffect>
                                  </p:childTnLst>
                                </p:cTn>
                              </p:par>
                            </p:childTnLst>
                          </p:cTn>
                        </p:par>
                        <p:par>
                          <p:cTn id="25" fill="hold">
                            <p:stCondLst>
                              <p:cond delay="1500"/>
                            </p:stCondLst>
                            <p:childTnLst>
                              <p:par>
                                <p:cTn id="26" presetID="39" presetClass="entr" presetSubtype="0" accel="10000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9"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0"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1"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981200"/>
            <a:ext cx="7772400" cy="594360"/>
          </a:xfrm>
        </p:spPr>
        <p:txBody>
          <a:bodyPr>
            <a:normAutofit lnSpcReduction="10000"/>
          </a:bodyPr>
          <a:lstStyle/>
          <a:p>
            <a:pPr algn="ctr" rtl="1"/>
            <a:r>
              <a:rPr lang="fa-IR" sz="3600" dirty="0" smtClean="0">
                <a:solidFill>
                  <a:srgbClr val="86F973"/>
                </a:solidFill>
                <a:cs typeface="B Titr" pitchFamily="2" charset="-78"/>
              </a:rPr>
              <a:t>2-13</a:t>
            </a:r>
            <a:r>
              <a:rPr lang="fa-IR" sz="3600" dirty="0" smtClean="0">
                <a:solidFill>
                  <a:srgbClr val="FFC000"/>
                </a:solidFill>
                <a:cs typeface="B Titr" pitchFamily="2" charset="-78"/>
              </a:rPr>
              <a:t> پیش بینی تولید محصول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533400" y="3200400"/>
          <a:ext cx="8382000" cy="2072640"/>
        </p:xfrm>
        <a:graphic>
          <a:graphicData uri="http://schemas.openxmlformats.org/drawingml/2006/table">
            <a:tbl>
              <a:tblPr rtl="1"/>
              <a:tblGrid>
                <a:gridCol w="1807556">
                  <a:extLst>
                    <a:ext uri="{9D8B030D-6E8A-4147-A177-3AD203B41FA5}">
                      <a16:colId xmlns:a16="http://schemas.microsoft.com/office/drawing/2014/main" val="20000"/>
                    </a:ext>
                  </a:extLst>
                </a:gridCol>
                <a:gridCol w="1394952">
                  <a:extLst>
                    <a:ext uri="{9D8B030D-6E8A-4147-A177-3AD203B41FA5}">
                      <a16:colId xmlns:a16="http://schemas.microsoft.com/office/drawing/2014/main" val="20001"/>
                    </a:ext>
                  </a:extLst>
                </a:gridCol>
                <a:gridCol w="622417">
                  <a:extLst>
                    <a:ext uri="{9D8B030D-6E8A-4147-A177-3AD203B41FA5}">
                      <a16:colId xmlns:a16="http://schemas.microsoft.com/office/drawing/2014/main" val="20002"/>
                    </a:ext>
                  </a:extLst>
                </a:gridCol>
                <a:gridCol w="2276343">
                  <a:extLst>
                    <a:ext uri="{9D8B030D-6E8A-4147-A177-3AD203B41FA5}">
                      <a16:colId xmlns:a16="http://schemas.microsoft.com/office/drawing/2014/main" val="20003"/>
                    </a:ext>
                  </a:extLst>
                </a:gridCol>
                <a:gridCol w="2280732">
                  <a:extLst>
                    <a:ext uri="{9D8B030D-6E8A-4147-A177-3AD203B41FA5}">
                      <a16:colId xmlns:a16="http://schemas.microsoft.com/office/drawing/2014/main" val="20004"/>
                    </a:ext>
                  </a:extLst>
                </a:gridCol>
              </a:tblGrid>
              <a:tr h="609600">
                <a:tc>
                  <a:txBody>
                    <a:bodyPr/>
                    <a:lstStyle/>
                    <a:p>
                      <a:pPr marL="0" marR="0" algn="ctr" rtl="1">
                        <a:spcBef>
                          <a:spcPts val="0"/>
                        </a:spcBef>
                        <a:spcAft>
                          <a:spcPts val="0"/>
                        </a:spcAft>
                      </a:pPr>
                      <a:r>
                        <a:rPr lang="fa-IR" sz="2400" b="0" dirty="0">
                          <a:latin typeface="Times New Roman"/>
                          <a:ea typeface="Times New Roman"/>
                          <a:cs typeface="B Zar"/>
                        </a:rPr>
                        <a:t>نام محصول</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میزان تولید سالیانه</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واحد</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قیمت فروش </a:t>
                      </a:r>
                      <a:r>
                        <a:rPr lang="fa-IR" sz="2400" b="0" dirty="0" smtClean="0">
                          <a:latin typeface="Times New Roman"/>
                          <a:ea typeface="Times New Roman"/>
                          <a:cs typeface="B Zar"/>
                        </a:rPr>
                        <a:t>واحد</a:t>
                      </a:r>
                      <a:endParaRPr lang="en-US" sz="2400" b="0" dirty="0" smtClean="0">
                        <a:latin typeface="Times New Roman"/>
                        <a:ea typeface="Times New Roman"/>
                        <a:cs typeface="B Zar"/>
                      </a:endParaRPr>
                    </a:p>
                    <a:p>
                      <a:pPr marL="0" marR="0" algn="ct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هزار ریال )</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قیمت فروش </a:t>
                      </a:r>
                      <a:r>
                        <a:rPr lang="fa-IR" sz="2400" b="0" dirty="0" smtClean="0">
                          <a:latin typeface="Times New Roman"/>
                          <a:ea typeface="Times New Roman"/>
                          <a:cs typeface="B Zar"/>
                        </a:rPr>
                        <a:t>کل</a:t>
                      </a:r>
                      <a:endParaRPr lang="en-US" sz="2400" b="0" dirty="0" smtClean="0">
                        <a:latin typeface="Times New Roman"/>
                        <a:ea typeface="Times New Roman"/>
                        <a:cs typeface="B Zar"/>
                      </a:endParaRPr>
                    </a:p>
                    <a:p>
                      <a:pPr marL="0" marR="0" algn="ct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میلیون ریال )</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extLst>
                  <a:ext uri="{0D108BD9-81ED-4DB2-BD59-A6C34878D82A}">
                    <a16:rowId xmlns:a16="http://schemas.microsoft.com/office/drawing/2014/main" val="10000"/>
                  </a:ext>
                </a:extLst>
              </a:tr>
              <a:tr h="609600">
                <a:tc>
                  <a:txBody>
                    <a:bodyPr/>
                    <a:lstStyle/>
                    <a:p>
                      <a:pPr marL="0" marR="0" algn="r" rtl="1">
                        <a:spcBef>
                          <a:spcPts val="0"/>
                        </a:spcBef>
                        <a:spcAft>
                          <a:spcPts val="0"/>
                        </a:spcAft>
                      </a:pPr>
                      <a:r>
                        <a:rPr lang="fa-IR" sz="2400" b="0" dirty="0">
                          <a:latin typeface="Times New Roman"/>
                          <a:ea typeface="Times New Roman"/>
                          <a:cs typeface="B Zar"/>
                        </a:rPr>
                        <a:t>نان </a:t>
                      </a:r>
                      <a:r>
                        <a:rPr lang="fa-IR" sz="2400" b="0" dirty="0" smtClean="0">
                          <a:latin typeface="Times New Roman"/>
                          <a:ea typeface="Times New Roman"/>
                          <a:cs typeface="B Zar"/>
                        </a:rPr>
                        <a:t>ضنعتی</a:t>
                      </a:r>
                      <a:endParaRPr lang="en-US" sz="2400" b="0" dirty="0" smtClean="0">
                        <a:latin typeface="Times New Roman"/>
                        <a:ea typeface="Times New Roman"/>
                        <a:cs typeface="B Zar"/>
                      </a:endParaRPr>
                    </a:p>
                    <a:p>
                      <a:pPr marL="0" marR="0" algn="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فانتزی )</a:t>
                      </a:r>
                      <a:endParaRPr lang="en-US" sz="2400" b="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500</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تن</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5000</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2500</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extLst>
                  <a:ext uri="{0D108BD9-81ED-4DB2-BD59-A6C34878D82A}">
                    <a16:rowId xmlns:a16="http://schemas.microsoft.com/office/drawing/2014/main" val="10001"/>
                  </a:ext>
                </a:extLst>
              </a:tr>
              <a:tr h="609600">
                <a:tc gridSpan="4">
                  <a:txBody>
                    <a:bodyPr/>
                    <a:lstStyle/>
                    <a:p>
                      <a:pPr marL="0" marR="0" algn="ctr" rtl="1">
                        <a:spcBef>
                          <a:spcPts val="0"/>
                        </a:spcBef>
                        <a:spcAft>
                          <a:spcPts val="0"/>
                        </a:spcAft>
                      </a:pPr>
                      <a:r>
                        <a:rPr lang="fa-IR" sz="2400" b="0">
                          <a:latin typeface="Times New Roman"/>
                          <a:ea typeface="Times New Roman"/>
                          <a:cs typeface="B Zar"/>
                        </a:rPr>
                        <a:t>جمع کل</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r" rtl="1">
                        <a:spcBef>
                          <a:spcPts val="0"/>
                        </a:spcBef>
                        <a:spcAft>
                          <a:spcPts val="0"/>
                        </a:spcAft>
                      </a:pPr>
                      <a:endParaRPr lang="fa-IR" sz="2400" b="0" dirty="0">
                        <a:latin typeface="Times New Roman"/>
                        <a:ea typeface="Times New Roman"/>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extLst>
                  <a:ext uri="{0D108BD9-81ED-4DB2-BD59-A6C34878D82A}">
                    <a16:rowId xmlns:a16="http://schemas.microsoft.com/office/drawing/2014/main" val="10002"/>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from="(-#ppt_w/2)" to="(#ppt_x)" calcmode="lin" valueType="num">
                                      <p:cBhvr>
                                        <p:cTn id="7" dur="1200" fill="hold">
                                          <p:stCondLst>
                                            <p:cond delay="0"/>
                                          </p:stCondLst>
                                        </p:cTn>
                                        <p:tgtEl>
                                          <p:spTgt spid="3">
                                            <p:txEl>
                                              <p:pRg st="0" end="0"/>
                                            </p:txEl>
                                          </p:spTgt>
                                        </p:tgtEl>
                                        <p:attrNameLst>
                                          <p:attrName>ppt_x</p:attrName>
                                        </p:attrNameLst>
                                      </p:cBhvr>
                                    </p:anim>
                                    <p:anim from="0" to="-1.0" calcmode="lin" valueType="num">
                                      <p:cBhvr>
                                        <p:cTn id="8" dur="400" decel="50000" autoRev="1" fill="hold">
                                          <p:stCondLst>
                                            <p:cond delay="1200"/>
                                          </p:stCondLst>
                                        </p:cTn>
                                        <p:tgtEl>
                                          <p:spTgt spid="3">
                                            <p:txEl>
                                              <p:pRg st="0" end="0"/>
                                            </p:txEl>
                                          </p:spTgt>
                                        </p:tgtEl>
                                        <p:attrNameLst>
                                          <p:attrName>xshear</p:attrName>
                                        </p:attrNameLst>
                                      </p:cBhvr>
                                    </p:anim>
                                    <p:animScale>
                                      <p:cBhvr>
                                        <p:cTn id="9" dur="400" decel="100000" autoRev="1" fill="hold">
                                          <p:stCondLst>
                                            <p:cond delay="1200"/>
                                          </p:stCondLst>
                                        </p:cTn>
                                        <p:tgtEl>
                                          <p:spTgt spid="3">
                                            <p:txEl>
                                              <p:pRg st="0" end="0"/>
                                            </p:txEl>
                                          </p:spTgt>
                                        </p:tgtEl>
                                      </p:cBhvr>
                                      <p:from x="100000" y="100000"/>
                                      <p:to x="80000" y="100000"/>
                                    </p:animScale>
                                    <p:anim by="(#ppt_h/3+#ppt_w*0.1)" calcmode="lin" valueType="num">
                                      <p:cBhvr additive="sum">
                                        <p:cTn id="10" dur="400" decel="100000" autoRev="1" fill="hold">
                                          <p:stCondLst>
                                            <p:cond delay="1200"/>
                                          </p:stCondLst>
                                        </p:cTn>
                                        <p:tgtEl>
                                          <p:spTgt spid="3">
                                            <p:txEl>
                                              <p:pRg st="0" end="0"/>
                                            </p:txEl>
                                          </p:spTgt>
                                        </p:tgtEl>
                                        <p:attrNameLst>
                                          <p:attrName>ppt_x</p:attrName>
                                        </p:attrNameLst>
                                      </p:cBhvr>
                                    </p:anim>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38200"/>
          </a:xfrm>
        </p:spPr>
        <p:txBody>
          <a:bodyPr>
            <a:noAutofit/>
          </a:bodyPr>
          <a:lstStyle/>
          <a:p>
            <a:pPr algn="ctr" rtl="1"/>
            <a:r>
              <a:rPr lang="fa-IR" sz="2800" dirty="0" smtClean="0">
                <a:solidFill>
                  <a:srgbClr val="86F973"/>
                </a:solidFill>
                <a:cs typeface="B Titr" pitchFamily="2" charset="-78"/>
              </a:rPr>
              <a:t>14 – </a:t>
            </a:r>
            <a:r>
              <a:rPr lang="fa-IR" sz="2800" dirty="0" smtClean="0">
                <a:solidFill>
                  <a:srgbClr val="FFC000"/>
                </a:solidFill>
                <a:cs typeface="B Titr" pitchFamily="2" charset="-78"/>
              </a:rPr>
              <a:t>برآورد سود و زیان سالیانه طرح :</a:t>
            </a:r>
            <a:endParaRPr lang="en-US" sz="2800" dirty="0" smtClean="0">
              <a:solidFill>
                <a:srgbClr val="FFC000"/>
              </a:solidFill>
              <a:cs typeface="B Titr" pitchFamily="2" charset="-78"/>
            </a:endParaRPr>
          </a:p>
          <a:p>
            <a:pPr algn="ctr" rtl="1"/>
            <a:r>
              <a:rPr lang="fa-IR" sz="2800" dirty="0" smtClean="0">
                <a:solidFill>
                  <a:srgbClr val="FFC000"/>
                </a:solidFill>
                <a:cs typeface="B Titr" pitchFamily="2" charset="-78"/>
              </a:rPr>
              <a:t> </a:t>
            </a:r>
            <a:r>
              <a:rPr lang="fa-IR" sz="2800" dirty="0" smtClean="0">
                <a:solidFill>
                  <a:srgbClr val="86F973"/>
                </a:solidFill>
                <a:cs typeface="B Titr" pitchFamily="2" charset="-78"/>
              </a:rPr>
              <a:t>(</a:t>
            </a:r>
            <a:r>
              <a:rPr lang="fa-IR" sz="2800" dirty="0" smtClean="0">
                <a:solidFill>
                  <a:srgbClr val="FFC000"/>
                </a:solidFill>
                <a:cs typeface="B Titr" pitchFamily="2" charset="-78"/>
              </a:rPr>
              <a:t> ارقام به میلیون ریال </a:t>
            </a:r>
            <a:r>
              <a:rPr lang="fa-IR" sz="2800" dirty="0" smtClean="0">
                <a:solidFill>
                  <a:srgbClr val="86F973"/>
                </a:solidFill>
                <a:cs typeface="B Titr" pitchFamily="2" charset="-78"/>
              </a:rPr>
              <a:t>)</a:t>
            </a:r>
            <a:endParaRPr lang="en-US" sz="28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685800" y="1295393"/>
          <a:ext cx="8077200" cy="4805684"/>
        </p:xfrm>
        <a:graphic>
          <a:graphicData uri="http://schemas.openxmlformats.org/drawingml/2006/table">
            <a:tbl>
              <a:tblPr rtl="1"/>
              <a:tblGrid>
                <a:gridCol w="4038600">
                  <a:extLst>
                    <a:ext uri="{9D8B030D-6E8A-4147-A177-3AD203B41FA5}">
                      <a16:colId xmlns:a16="http://schemas.microsoft.com/office/drawing/2014/main" val="20000"/>
                    </a:ext>
                  </a:extLst>
                </a:gridCol>
                <a:gridCol w="4038600">
                  <a:extLst>
                    <a:ext uri="{9D8B030D-6E8A-4147-A177-3AD203B41FA5}">
                      <a16:colId xmlns:a16="http://schemas.microsoft.com/office/drawing/2014/main" val="20001"/>
                    </a:ext>
                  </a:extLst>
                </a:gridCol>
              </a:tblGrid>
              <a:tr h="774701">
                <a:tc>
                  <a:txBody>
                    <a:bodyPr/>
                    <a:lstStyle/>
                    <a:p>
                      <a:pPr marL="0" marR="0" algn="ctr" rtl="1">
                        <a:spcBef>
                          <a:spcPts val="0"/>
                        </a:spcBef>
                        <a:spcAft>
                          <a:spcPts val="0"/>
                        </a:spcAft>
                      </a:pPr>
                      <a:r>
                        <a:rPr lang="fa-IR" sz="2800" dirty="0">
                          <a:latin typeface="Times New Roman"/>
                          <a:ea typeface="Times New Roman"/>
                          <a:cs typeface="B Zar"/>
                        </a:rPr>
                        <a:t>شرح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هزینه ( میلیون ریال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0"/>
                  </a:ext>
                </a:extLst>
              </a:tr>
              <a:tr h="774701">
                <a:tc>
                  <a:txBody>
                    <a:bodyPr/>
                    <a:lstStyle/>
                    <a:p>
                      <a:pPr marL="0" marR="0" algn="ctr" rtl="1">
                        <a:spcBef>
                          <a:spcPts val="0"/>
                        </a:spcBef>
                        <a:spcAft>
                          <a:spcPts val="0"/>
                        </a:spcAft>
                      </a:pPr>
                      <a:r>
                        <a:rPr lang="fa-IR" sz="2800" dirty="0">
                          <a:latin typeface="Times New Roman"/>
                          <a:ea typeface="Times New Roman"/>
                          <a:cs typeface="B Zar"/>
                        </a:rPr>
                        <a:t>قیمت کل فروش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2500</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1"/>
                  </a:ext>
                </a:extLst>
              </a:tr>
              <a:tr h="774701">
                <a:tc>
                  <a:txBody>
                    <a:bodyPr/>
                    <a:lstStyle/>
                    <a:p>
                      <a:pPr marL="0" marR="0" algn="ctr" rtl="1">
                        <a:spcBef>
                          <a:spcPts val="0"/>
                        </a:spcBef>
                        <a:spcAft>
                          <a:spcPts val="0"/>
                        </a:spcAft>
                      </a:pPr>
                      <a:r>
                        <a:rPr lang="fa-IR" sz="2800" dirty="0">
                          <a:latin typeface="Times New Roman"/>
                          <a:ea typeface="Times New Roman"/>
                          <a:cs typeface="B Zar"/>
                        </a:rPr>
                        <a:t>جمع هزینه های تولید سالیانه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کسر می گردد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1/1921</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2"/>
                  </a:ext>
                </a:extLst>
              </a:tr>
              <a:tr h="774701">
                <a:tc>
                  <a:txBody>
                    <a:bodyPr/>
                    <a:lstStyle/>
                    <a:p>
                      <a:pPr marL="0" marR="0" algn="ctr" rtl="1">
                        <a:spcBef>
                          <a:spcPts val="0"/>
                        </a:spcBef>
                        <a:spcAft>
                          <a:spcPts val="0"/>
                        </a:spcAft>
                      </a:pPr>
                      <a:r>
                        <a:rPr lang="fa-IR" sz="2800" dirty="0">
                          <a:latin typeface="Times New Roman"/>
                          <a:ea typeface="Times New Roman"/>
                          <a:cs typeface="B Zar"/>
                        </a:rPr>
                        <a:t>جمع کل سود ناویژه سالیانه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9/578</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3"/>
                  </a:ext>
                </a:extLst>
              </a:tr>
              <a:tr h="774701">
                <a:tc>
                  <a:txBody>
                    <a:bodyPr/>
                    <a:lstStyle/>
                    <a:p>
                      <a:pPr marL="0" marR="0" algn="ctr" rtl="1">
                        <a:spcBef>
                          <a:spcPts val="0"/>
                        </a:spcBef>
                        <a:spcAft>
                          <a:spcPts val="0"/>
                        </a:spcAft>
                      </a:pPr>
                      <a:r>
                        <a:rPr lang="fa-IR" sz="2800" dirty="0">
                          <a:latin typeface="Times New Roman"/>
                          <a:ea typeface="Times New Roman"/>
                          <a:cs typeface="B Zar"/>
                        </a:rPr>
                        <a:t>مالیات سالیانه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کسر می گردد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9/28</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4"/>
                  </a:ext>
                </a:extLst>
              </a:tr>
              <a:tr h="774701">
                <a:tc>
                  <a:txBody>
                    <a:bodyPr/>
                    <a:lstStyle/>
                    <a:p>
                      <a:pPr marL="0" marR="0" algn="ctr" rtl="1">
                        <a:spcBef>
                          <a:spcPts val="0"/>
                        </a:spcBef>
                        <a:spcAft>
                          <a:spcPts val="0"/>
                        </a:spcAft>
                      </a:pPr>
                      <a:r>
                        <a:rPr lang="fa-IR" sz="2800">
                          <a:latin typeface="Times New Roman"/>
                          <a:ea typeface="Times New Roman"/>
                          <a:cs typeface="B Zar"/>
                        </a:rPr>
                        <a:t>سود ویژه سالیانه کل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550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5"/>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9"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anim calcmode="lin" valueType="num">
                                      <p:cBhvr>
                                        <p:cTn id="21" dur="2000" fill="hold"/>
                                        <p:tgtEl>
                                          <p:spTgt spid="4"/>
                                        </p:tgtEl>
                                        <p:attrNameLst>
                                          <p:attrName>style.rotation</p:attrName>
                                        </p:attrNameLst>
                                      </p:cBhvr>
                                      <p:tavLst>
                                        <p:tav tm="0">
                                          <p:val>
                                            <p:fltVal val="360"/>
                                          </p:val>
                                        </p:tav>
                                        <p:tav tm="100000">
                                          <p:val>
                                            <p:fltVal val="0"/>
                                          </p:val>
                                        </p:tav>
                                      </p:tavLst>
                                    </p:anim>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594360"/>
          </a:xfrm>
        </p:spPr>
        <p:txBody>
          <a:bodyPr>
            <a:normAutofit fontScale="92500" lnSpcReduction="10000"/>
          </a:bodyPr>
          <a:lstStyle/>
          <a:p>
            <a:pPr algn="ctr" rtl="1"/>
            <a:r>
              <a:rPr lang="fa-IR" sz="3900" dirty="0" smtClean="0">
                <a:solidFill>
                  <a:srgbClr val="86F973"/>
                </a:solidFill>
                <a:cs typeface="B Titr" pitchFamily="2" charset="-78"/>
              </a:rPr>
              <a:t>15 – </a:t>
            </a:r>
            <a:r>
              <a:rPr lang="fa-IR" sz="3900" dirty="0" smtClean="0">
                <a:solidFill>
                  <a:srgbClr val="FFC000"/>
                </a:solidFill>
                <a:cs typeface="B Titr" pitchFamily="2" charset="-78"/>
              </a:rPr>
              <a:t>محاسبه نقطه سر به سر </a:t>
            </a:r>
            <a:r>
              <a:rPr lang="fa-IR" sz="3900" dirty="0" smtClean="0">
                <a:solidFill>
                  <a:srgbClr val="86F973"/>
                </a:solidFill>
                <a:cs typeface="B Titr" pitchFamily="2" charset="-78"/>
              </a:rPr>
              <a:t>( </a:t>
            </a:r>
            <a:r>
              <a:rPr lang="fa-IR" sz="3900" dirty="0" smtClean="0">
                <a:solidFill>
                  <a:srgbClr val="FFC000"/>
                </a:solidFill>
                <a:cs typeface="B Titr" pitchFamily="2" charset="-78"/>
              </a:rPr>
              <a:t>در 100% راندمان </a:t>
            </a:r>
            <a:r>
              <a:rPr lang="fa-IR" sz="3900" dirty="0" smtClean="0">
                <a:solidFill>
                  <a:srgbClr val="86F973"/>
                </a:solidFill>
                <a:cs typeface="B Titr" pitchFamily="2" charset="-78"/>
              </a:rPr>
              <a:t>)</a:t>
            </a:r>
            <a:endParaRPr lang="en-US" sz="39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457201" y="1066807"/>
          <a:ext cx="8458199" cy="5562592"/>
        </p:xfrm>
        <a:graphic>
          <a:graphicData uri="http://schemas.openxmlformats.org/drawingml/2006/table">
            <a:tbl>
              <a:tblPr rtl="1"/>
              <a:tblGrid>
                <a:gridCol w="781785">
                  <a:extLst>
                    <a:ext uri="{9D8B030D-6E8A-4147-A177-3AD203B41FA5}">
                      <a16:colId xmlns:a16="http://schemas.microsoft.com/office/drawing/2014/main" val="20000"/>
                    </a:ext>
                  </a:extLst>
                </a:gridCol>
                <a:gridCol w="2766692">
                  <a:extLst>
                    <a:ext uri="{9D8B030D-6E8A-4147-A177-3AD203B41FA5}">
                      <a16:colId xmlns:a16="http://schemas.microsoft.com/office/drawing/2014/main" val="20001"/>
                    </a:ext>
                  </a:extLst>
                </a:gridCol>
                <a:gridCol w="811248">
                  <a:extLst>
                    <a:ext uri="{9D8B030D-6E8A-4147-A177-3AD203B41FA5}">
                      <a16:colId xmlns:a16="http://schemas.microsoft.com/office/drawing/2014/main" val="20002"/>
                    </a:ext>
                  </a:extLst>
                </a:gridCol>
                <a:gridCol w="811248">
                  <a:extLst>
                    <a:ext uri="{9D8B030D-6E8A-4147-A177-3AD203B41FA5}">
                      <a16:colId xmlns:a16="http://schemas.microsoft.com/office/drawing/2014/main" val="20003"/>
                    </a:ext>
                  </a:extLst>
                </a:gridCol>
                <a:gridCol w="811248">
                  <a:extLst>
                    <a:ext uri="{9D8B030D-6E8A-4147-A177-3AD203B41FA5}">
                      <a16:colId xmlns:a16="http://schemas.microsoft.com/office/drawing/2014/main" val="20004"/>
                    </a:ext>
                  </a:extLst>
                </a:gridCol>
                <a:gridCol w="811248">
                  <a:extLst>
                    <a:ext uri="{9D8B030D-6E8A-4147-A177-3AD203B41FA5}">
                      <a16:colId xmlns:a16="http://schemas.microsoft.com/office/drawing/2014/main" val="20005"/>
                    </a:ext>
                  </a:extLst>
                </a:gridCol>
                <a:gridCol w="1664730">
                  <a:extLst>
                    <a:ext uri="{9D8B030D-6E8A-4147-A177-3AD203B41FA5}">
                      <a16:colId xmlns:a16="http://schemas.microsoft.com/office/drawing/2014/main" val="20006"/>
                    </a:ext>
                  </a:extLst>
                </a:gridCol>
              </a:tblGrid>
              <a:tr h="734097">
                <a:tc rowSpan="2">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rowSpan="2">
                  <a:txBody>
                    <a:bodyPr/>
                    <a:lstStyle/>
                    <a:p>
                      <a:pPr marL="0" marR="0" algn="ctr" rtl="1">
                        <a:spcBef>
                          <a:spcPts val="0"/>
                        </a:spcBef>
                        <a:spcAft>
                          <a:spcPts val="0"/>
                        </a:spcAft>
                      </a:pPr>
                      <a:r>
                        <a:rPr lang="fa-IR" sz="2000" dirty="0">
                          <a:latin typeface="Times New Roman"/>
                          <a:ea typeface="Times New Roman"/>
                          <a:cs typeface="B Zar"/>
                        </a:rPr>
                        <a:t>شرح هزینه</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gridSpan="2">
                  <a:txBody>
                    <a:bodyPr/>
                    <a:lstStyle/>
                    <a:p>
                      <a:pPr marL="0" marR="0" algn="ctr" rtl="1">
                        <a:spcBef>
                          <a:spcPts val="0"/>
                        </a:spcBef>
                        <a:spcAft>
                          <a:spcPts val="0"/>
                        </a:spcAft>
                      </a:pPr>
                      <a:r>
                        <a:rPr lang="fa-IR" sz="2000" dirty="0">
                          <a:latin typeface="Times New Roman"/>
                          <a:ea typeface="Times New Roman"/>
                          <a:cs typeface="B Zar"/>
                        </a:rPr>
                        <a:t>هزینه متغییر</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هزینه ثابت</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rowSpan="2">
                  <a:txBody>
                    <a:bodyPr/>
                    <a:lstStyle/>
                    <a:p>
                      <a:pPr marL="0" marR="0" algn="ctr" rtl="1">
                        <a:spcBef>
                          <a:spcPts val="0"/>
                        </a:spcBef>
                        <a:spcAft>
                          <a:spcPts val="0"/>
                        </a:spcAft>
                      </a:pPr>
                      <a:r>
                        <a:rPr lang="fa-IR" sz="2000">
                          <a:latin typeface="Times New Roman"/>
                          <a:ea typeface="Times New Roman"/>
                          <a:cs typeface="B Zar"/>
                        </a:rPr>
                        <a:t>مبلغ ( میلیون ریال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0"/>
                  </a:ext>
                </a:extLst>
              </a:tr>
              <a:tr h="734097">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مقدار</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درصد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مقدار</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در صد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vMerge="1">
                  <a:txBody>
                    <a:bodyPr/>
                    <a:lstStyle/>
                    <a:p>
                      <a:endParaRPr lang="en-US"/>
                    </a:p>
                  </a:txBody>
                  <a:tcPr/>
                </a:tc>
                <a:extLst>
                  <a:ext uri="{0D108BD9-81ED-4DB2-BD59-A6C34878D82A}">
                    <a16:rowId xmlns:a16="http://schemas.microsoft.com/office/drawing/2014/main" val="10001"/>
                  </a:ext>
                </a:extLst>
              </a:tr>
              <a:tr h="372218">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مواد اولیه و بسته بندی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2"/>
                  </a:ext>
                </a:extLst>
              </a:tr>
              <a:tr h="372218">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حقوق و دستمزد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5/205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5/381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587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3"/>
                  </a:ext>
                </a:extLst>
              </a:tr>
              <a:tr h="372218">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سوخت و انرژی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dirty="0">
                          <a:latin typeface="Times New Roman"/>
                          <a:ea typeface="Times New Roman"/>
                          <a:cs typeface="B Zar"/>
                        </a:rPr>
                        <a:t>39</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20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1/49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4"/>
                  </a:ext>
                </a:extLst>
              </a:tr>
              <a:tr h="372218">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dirty="0">
                          <a:latin typeface="Times New Roman"/>
                          <a:ea typeface="Times New Roman"/>
                          <a:cs typeface="B Zar"/>
                        </a:rPr>
                        <a:t>هزینه نگهداری و تعمیرات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4/54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dirty="0">
                          <a:latin typeface="Times New Roman"/>
                          <a:ea typeface="Times New Roman"/>
                          <a:cs typeface="B Zar"/>
                        </a:rPr>
                        <a:t>80</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6/13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20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5"/>
                  </a:ext>
                </a:extLst>
              </a:tr>
              <a:tr h="372218">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پیش بینی نشده تولید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5/65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5/11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6"/>
                  </a:ext>
                </a:extLst>
              </a:tr>
              <a:tr h="372218">
                <a:tc>
                  <a:txBody>
                    <a:bodyPr/>
                    <a:lstStyle/>
                    <a:p>
                      <a:pPr marL="0" marR="0" algn="ctr" rtl="1">
                        <a:spcBef>
                          <a:spcPts val="0"/>
                        </a:spcBef>
                        <a:spcAft>
                          <a:spcPts val="0"/>
                        </a:spcAft>
                      </a:pPr>
                      <a:r>
                        <a:rPr lang="fa-IR" sz="2000" dirty="0">
                          <a:latin typeface="Times New Roman"/>
                          <a:ea typeface="Times New Roman"/>
                          <a:cs typeface="B Zar"/>
                        </a:rPr>
                        <a:t>6</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اثاثیه و لوازم ادرای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3/60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3/60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7"/>
                  </a:ext>
                </a:extLst>
              </a:tr>
              <a:tr h="372218">
                <a:tc>
                  <a:txBody>
                    <a:bodyPr/>
                    <a:lstStyle/>
                    <a:p>
                      <a:pPr marL="0" marR="0" algn="ctr" rtl="1">
                        <a:spcBef>
                          <a:spcPts val="0"/>
                        </a:spcBef>
                        <a:spcAft>
                          <a:spcPts val="0"/>
                        </a:spcAft>
                      </a:pPr>
                      <a:r>
                        <a:rPr lang="fa-IR" sz="2000">
                          <a:latin typeface="Times New Roman"/>
                          <a:ea typeface="Times New Roman"/>
                          <a:cs typeface="B Zar"/>
                        </a:rPr>
                        <a:t>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تهسیلات مالی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8"/>
                  </a:ext>
                </a:extLst>
              </a:tr>
              <a:tr h="372218">
                <a:tc>
                  <a:txBody>
                    <a:bodyPr/>
                    <a:lstStyle/>
                    <a:p>
                      <a:pPr marL="0" marR="0" algn="ctr" rtl="1">
                        <a:spcBef>
                          <a:spcPts val="0"/>
                        </a:spcBef>
                        <a:spcAft>
                          <a:spcPts val="0"/>
                        </a:spcAft>
                      </a:pPr>
                      <a:r>
                        <a:rPr lang="fa-IR" sz="2000">
                          <a:latin typeface="Times New Roman"/>
                          <a:ea typeface="Times New Roman"/>
                          <a:cs typeface="B Zar"/>
                        </a:rPr>
                        <a:t>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بیمه کارخانه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09"/>
                  </a:ext>
                </a:extLst>
              </a:tr>
              <a:tr h="372218">
                <a:tc>
                  <a:txBody>
                    <a:bodyPr/>
                    <a:lstStyle/>
                    <a:p>
                      <a:pPr marL="0" marR="0" algn="ctr" rtl="1">
                        <a:spcBef>
                          <a:spcPts val="0"/>
                        </a:spcBef>
                        <a:spcAft>
                          <a:spcPts val="0"/>
                        </a:spcAft>
                      </a:pPr>
                      <a:r>
                        <a:rPr lang="fa-IR" sz="2000">
                          <a:latin typeface="Times New Roman"/>
                          <a:ea typeface="Times New Roman"/>
                          <a:cs typeface="B Zar"/>
                        </a:rPr>
                        <a:t>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استهلاک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7/133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7/133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10"/>
                  </a:ext>
                </a:extLst>
              </a:tr>
              <a:tr h="372218">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استهلاک قبل از بهره برداری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11"/>
                  </a:ext>
                </a:extLst>
              </a:tr>
              <a:tr h="372218">
                <a:tc gridSpan="2">
                  <a:txBody>
                    <a:bodyPr/>
                    <a:lstStyle/>
                    <a:p>
                      <a:pPr marL="0" marR="0" algn="ctr" rtl="1">
                        <a:spcBef>
                          <a:spcPts val="0"/>
                        </a:spcBef>
                        <a:spcAft>
                          <a:spcPts val="0"/>
                        </a:spcAft>
                      </a:pPr>
                      <a:r>
                        <a:rPr lang="fa-IR" sz="2000">
                          <a:latin typeface="Times New Roman"/>
                          <a:ea typeface="Times New Roman"/>
                          <a:cs typeface="B Zar"/>
                        </a:rPr>
                        <a:t>جمع کل هزینه های تولید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7/1248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4/672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a:txBody>
                    <a:bodyPr/>
                    <a:lstStyle/>
                    <a:p>
                      <a:pPr marL="0" marR="0" algn="ctr" rtl="1">
                        <a:spcBef>
                          <a:spcPts val="0"/>
                        </a:spcBef>
                        <a:spcAft>
                          <a:spcPts val="0"/>
                        </a:spcAft>
                      </a:pPr>
                      <a:r>
                        <a:rPr lang="fa-IR" sz="2000" dirty="0">
                          <a:latin typeface="Times New Roman"/>
                          <a:ea typeface="Times New Roman"/>
                          <a:cs typeface="B Zar"/>
                        </a:rPr>
                        <a:t>1/1921</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extLst>
                  <a:ext uri="{0D108BD9-81ED-4DB2-BD59-A6C34878D82A}">
                    <a16:rowId xmlns:a16="http://schemas.microsoft.com/office/drawing/2014/main" val="10012"/>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6" presetClass="entr" presetSubtype="1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52400"/>
            <a:ext cx="7772400" cy="594360"/>
          </a:xfrm>
        </p:spPr>
        <p:txBody>
          <a:bodyPr>
            <a:noAutofit/>
          </a:bodyPr>
          <a:lstStyle/>
          <a:p>
            <a:pPr algn="ctr" rtl="1"/>
            <a:r>
              <a:rPr lang="fa-IR" sz="3600" dirty="0" smtClean="0">
                <a:solidFill>
                  <a:srgbClr val="86F973"/>
                </a:solidFill>
                <a:cs typeface="B Titr" pitchFamily="2" charset="-78"/>
              </a:rPr>
              <a:t>16 – </a:t>
            </a:r>
            <a:r>
              <a:rPr lang="fa-IR" sz="3600" dirty="0" smtClean="0">
                <a:solidFill>
                  <a:srgbClr val="FFC000"/>
                </a:solidFill>
                <a:cs typeface="B Titr" pitchFamily="2" charset="-78"/>
              </a:rPr>
              <a:t>محاسبه سایر نسبتهای مالی :</a:t>
            </a:r>
            <a:endParaRPr lang="en-US" sz="3600" dirty="0">
              <a:solidFill>
                <a:srgbClr val="FFC000"/>
              </a:solidFill>
              <a:cs typeface="B Titr" pitchFamily="2" charset="-78"/>
            </a:endParaRPr>
          </a:p>
        </p:txBody>
      </p:sp>
      <p:graphicFrame>
        <p:nvGraphicFramePr>
          <p:cNvPr id="4" name="Table 3"/>
          <p:cNvGraphicFramePr>
            <a:graphicFrameLocks noGrp="1"/>
          </p:cNvGraphicFramePr>
          <p:nvPr/>
        </p:nvGraphicFramePr>
        <p:xfrm>
          <a:off x="533399" y="914400"/>
          <a:ext cx="8382001" cy="5715002"/>
        </p:xfrm>
        <a:graphic>
          <a:graphicData uri="http://schemas.openxmlformats.org/drawingml/2006/table">
            <a:tbl>
              <a:tblPr rtl="1"/>
              <a:tblGrid>
                <a:gridCol w="657461">
                  <a:extLst>
                    <a:ext uri="{9D8B030D-6E8A-4147-A177-3AD203B41FA5}">
                      <a16:colId xmlns:a16="http://schemas.microsoft.com/office/drawing/2014/main" val="20000"/>
                    </a:ext>
                  </a:extLst>
                </a:gridCol>
                <a:gridCol w="2874403">
                  <a:extLst>
                    <a:ext uri="{9D8B030D-6E8A-4147-A177-3AD203B41FA5}">
                      <a16:colId xmlns:a16="http://schemas.microsoft.com/office/drawing/2014/main" val="20001"/>
                    </a:ext>
                  </a:extLst>
                </a:gridCol>
                <a:gridCol w="4850137">
                  <a:extLst>
                    <a:ext uri="{9D8B030D-6E8A-4147-A177-3AD203B41FA5}">
                      <a16:colId xmlns:a16="http://schemas.microsoft.com/office/drawing/2014/main" val="20002"/>
                    </a:ext>
                  </a:extLst>
                </a:gridCol>
              </a:tblGrid>
              <a:tr h="513858">
                <a:tc>
                  <a:txBody>
                    <a:bodyPr/>
                    <a:lstStyle/>
                    <a:p>
                      <a:pPr marL="0" marR="0" algn="ctr" rtl="1">
                        <a:spcBef>
                          <a:spcPts val="0"/>
                        </a:spcBef>
                        <a:spcAft>
                          <a:spcPts val="0"/>
                        </a:spcAft>
                      </a:pPr>
                      <a:r>
                        <a:rPr lang="fa-IR" sz="1600" dirty="0">
                          <a:latin typeface="Times New Roman"/>
                          <a:ea typeface="Times New Roman"/>
                          <a:cs typeface="B Zar"/>
                        </a:rPr>
                        <a:t>ردیف</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شرح</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a:latin typeface="Times New Roman"/>
                          <a:ea typeface="Times New Roman"/>
                          <a:cs typeface="B Zar"/>
                        </a:rPr>
                        <a:t>فرمول نسبتهای مالی ( میلیون ریال )</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0"/>
                  </a:ext>
                </a:extLst>
              </a:tr>
              <a:tr h="1027718">
                <a:tc>
                  <a:txBody>
                    <a:bodyPr/>
                    <a:lstStyle/>
                    <a:p>
                      <a:pPr marL="0" marR="0" algn="ctr" rtl="1">
                        <a:spcBef>
                          <a:spcPts val="0"/>
                        </a:spcBef>
                        <a:spcAft>
                          <a:spcPts val="0"/>
                        </a:spcAft>
                      </a:pPr>
                      <a:r>
                        <a:rPr lang="fa-IR" sz="1600">
                          <a:latin typeface="Times New Roman"/>
                          <a:ea typeface="Times New Roman"/>
                          <a:cs typeface="B Zar"/>
                        </a:rPr>
                        <a:t>1</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ارزش افزوده ناخالص </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 مواد اولیه و بسته بندی + سوخت و انرژی + نگهداری و تعمیرات ) </a:t>
                      </a:r>
                      <a:r>
                        <a:rPr lang="fa-IR" sz="1600" dirty="0">
                          <a:latin typeface="Times New Roman"/>
                          <a:ea typeface="Times New Roman"/>
                          <a:cs typeface="Arial"/>
                        </a:rPr>
                        <a:t>–</a:t>
                      </a:r>
                      <a:r>
                        <a:rPr lang="fa-IR" sz="1600" dirty="0">
                          <a:latin typeface="Times New Roman"/>
                          <a:ea typeface="Times New Roman"/>
                          <a:cs typeface="B Zar"/>
                        </a:rPr>
                        <a:t> فروش کل  9/1558 = ( 824 + 1/49 + 68 ) </a:t>
                      </a:r>
                      <a:r>
                        <a:rPr lang="fa-IR" sz="1600" dirty="0">
                          <a:latin typeface="Times New Roman"/>
                          <a:ea typeface="Times New Roman"/>
                          <a:cs typeface="Arial"/>
                        </a:rPr>
                        <a:t>–</a:t>
                      </a:r>
                      <a:r>
                        <a:rPr lang="fa-IR" sz="1600" dirty="0">
                          <a:latin typeface="Times New Roman"/>
                          <a:ea typeface="Times New Roman"/>
                          <a:cs typeface="B Zar"/>
                        </a:rPr>
                        <a:t> 2500</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1"/>
                  </a:ext>
                </a:extLst>
              </a:tr>
              <a:tr h="524285">
                <a:tc>
                  <a:txBody>
                    <a:bodyPr/>
                    <a:lstStyle/>
                    <a:p>
                      <a:pPr marL="0" marR="0" algn="ctr" rtl="1">
                        <a:spcBef>
                          <a:spcPts val="0"/>
                        </a:spcBef>
                        <a:spcAft>
                          <a:spcPts val="0"/>
                        </a:spcAft>
                      </a:pPr>
                      <a:r>
                        <a:rPr lang="fa-IR" sz="1600">
                          <a:latin typeface="Times New Roman"/>
                          <a:ea typeface="Times New Roman"/>
                          <a:cs typeface="B Zar"/>
                        </a:rPr>
                        <a:t>2</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ارزش افزوده 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(استهلاك+ استهلاك قبل از بهره برداري)- ارزش افزوده ناخالص </a:t>
                      </a:r>
                      <a:endParaRPr lang="en-US" sz="1600" dirty="0" smtClean="0">
                        <a:latin typeface="Times New Roman"/>
                        <a:ea typeface="Times New Roman"/>
                        <a:cs typeface="Arial"/>
                      </a:endParaRPr>
                    </a:p>
                    <a:p>
                      <a:pPr marL="0" marR="0" algn="ctr" rtl="1">
                        <a:spcBef>
                          <a:spcPts val="0"/>
                        </a:spcBef>
                        <a:spcAft>
                          <a:spcPts val="0"/>
                        </a:spcAft>
                      </a:pPr>
                      <a:r>
                        <a:rPr lang="fa-IR" sz="1600" dirty="0" smtClean="0">
                          <a:latin typeface="Times New Roman"/>
                          <a:ea typeface="Times New Roman"/>
                          <a:cs typeface="B Zar"/>
                        </a:rPr>
                        <a:t>1415/2=(10+133/7)-1558/9</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2"/>
                  </a:ext>
                </a:extLst>
              </a:tr>
              <a:tr h="524285">
                <a:tc>
                  <a:txBody>
                    <a:bodyPr/>
                    <a:lstStyle/>
                    <a:p>
                      <a:pPr marL="0" marR="0" algn="ctr" rtl="1">
                        <a:spcBef>
                          <a:spcPts val="0"/>
                        </a:spcBef>
                        <a:spcAft>
                          <a:spcPts val="0"/>
                        </a:spcAft>
                      </a:pPr>
                      <a:r>
                        <a:rPr lang="fa-IR" sz="1600">
                          <a:latin typeface="Times New Roman"/>
                          <a:ea typeface="Times New Roman"/>
                          <a:cs typeface="B Zar"/>
                        </a:rPr>
                        <a:t>3</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نسبت ارزش افزوده ناخالص </a:t>
                      </a:r>
                      <a:endParaRPr lang="en-US" sz="1600" dirty="0" smtClean="0">
                        <a:latin typeface="Times New Roman"/>
                        <a:ea typeface="Times New Roman"/>
                        <a:cs typeface="Arial"/>
                      </a:endParaRPr>
                    </a:p>
                    <a:p>
                      <a:pPr marL="0" marR="0" algn="ctr" rtl="1">
                        <a:spcBef>
                          <a:spcPts val="0"/>
                        </a:spcBef>
                        <a:spcAft>
                          <a:spcPts val="0"/>
                        </a:spcAft>
                      </a:pPr>
                      <a:r>
                        <a:rPr lang="fa-IR" sz="1600" dirty="0" smtClean="0">
                          <a:latin typeface="Times New Roman"/>
                          <a:ea typeface="Times New Roman"/>
                          <a:cs typeface="B Zar"/>
                        </a:rPr>
                        <a:t>به فروش</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0/62=1558/9/2500= فروش كل /ارزش افزوده ناخالص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3"/>
                  </a:ext>
                </a:extLst>
              </a:tr>
              <a:tr h="524285">
                <a:tc>
                  <a:txBody>
                    <a:bodyPr/>
                    <a:lstStyle/>
                    <a:p>
                      <a:pPr marL="0" marR="0" algn="ctr" rtl="1">
                        <a:spcBef>
                          <a:spcPts val="0"/>
                        </a:spcBef>
                        <a:spcAft>
                          <a:spcPts val="0"/>
                        </a:spcAft>
                      </a:pPr>
                      <a:r>
                        <a:rPr lang="fa-IR" sz="1600">
                          <a:latin typeface="Times New Roman"/>
                          <a:ea typeface="Times New Roman"/>
                          <a:cs typeface="B Zar"/>
                        </a:rPr>
                        <a:t>4</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نسبت ارزش افزوده خالص به فروش</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0/57=1415/2/2500= فروش كل/ارزش افزوده 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4"/>
                  </a:ext>
                </a:extLst>
              </a:tr>
              <a:tr h="524285">
                <a:tc>
                  <a:txBody>
                    <a:bodyPr/>
                    <a:lstStyle/>
                    <a:p>
                      <a:pPr marL="0" marR="0" algn="ctr" rtl="1">
                        <a:spcBef>
                          <a:spcPts val="0"/>
                        </a:spcBef>
                        <a:spcAft>
                          <a:spcPts val="0"/>
                        </a:spcAft>
                      </a:pPr>
                      <a:r>
                        <a:rPr lang="fa-IR" sz="1600">
                          <a:latin typeface="Times New Roman"/>
                          <a:ea typeface="Times New Roman"/>
                          <a:cs typeface="B Zar"/>
                        </a:rPr>
                        <a:t>5</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نسبت ارزش افزوده خالص به سرمايه گذاري كل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0/74=1415/2/1921/1= سرمايه گذاري كل /ارزش افزوده</a:t>
                      </a:r>
                      <a:r>
                        <a:rPr lang="fa-IR" sz="1600" baseline="0" dirty="0" smtClean="0">
                          <a:latin typeface="Times New Roman"/>
                          <a:ea typeface="Times New Roman"/>
                          <a:cs typeface="B Zar"/>
                        </a:rPr>
                        <a:t> خالص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5"/>
                  </a:ext>
                </a:extLst>
              </a:tr>
              <a:tr h="524285">
                <a:tc>
                  <a:txBody>
                    <a:bodyPr/>
                    <a:lstStyle/>
                    <a:p>
                      <a:pPr marL="0" marR="0" algn="ctr" rtl="1">
                        <a:spcBef>
                          <a:spcPts val="0"/>
                        </a:spcBef>
                        <a:spcAft>
                          <a:spcPts val="0"/>
                        </a:spcAft>
                      </a:pPr>
                      <a:r>
                        <a:rPr lang="fa-IR" sz="1600">
                          <a:latin typeface="Times New Roman"/>
                          <a:ea typeface="Times New Roman"/>
                          <a:cs typeface="B Zar"/>
                        </a:rPr>
                        <a:t>6</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سرمايه ثابت سرانه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133=2000/15=كل پرسنل/سرمايه ثابت</a:t>
                      </a: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6"/>
                  </a:ext>
                </a:extLst>
              </a:tr>
              <a:tr h="513858">
                <a:tc>
                  <a:txBody>
                    <a:bodyPr/>
                    <a:lstStyle/>
                    <a:p>
                      <a:pPr marL="0" marR="0" algn="ctr" rtl="1">
                        <a:spcBef>
                          <a:spcPts val="0"/>
                        </a:spcBef>
                        <a:spcAft>
                          <a:spcPts val="0"/>
                        </a:spcAft>
                      </a:pPr>
                      <a:r>
                        <a:rPr lang="fa-IR" sz="1600">
                          <a:latin typeface="Times New Roman"/>
                          <a:ea typeface="Times New Roman"/>
                          <a:cs typeface="B Zar"/>
                        </a:rPr>
                        <a:t>7</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كل سرمايه</a:t>
                      </a:r>
                      <a:r>
                        <a:rPr lang="fa-IR" sz="1600" baseline="0" dirty="0" smtClean="0">
                          <a:latin typeface="Times New Roman"/>
                          <a:ea typeface="Times New Roman"/>
                          <a:cs typeface="B Zar"/>
                        </a:rPr>
                        <a:t> گذاري سرانه</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160=2400/15=كل پرسنل /كل سرمايه گذاري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7"/>
                  </a:ext>
                </a:extLst>
              </a:tr>
              <a:tr h="513858">
                <a:tc>
                  <a:txBody>
                    <a:bodyPr/>
                    <a:lstStyle/>
                    <a:p>
                      <a:pPr marL="0" marR="0" algn="ctr" rtl="1">
                        <a:spcBef>
                          <a:spcPts val="0"/>
                        </a:spcBef>
                        <a:spcAft>
                          <a:spcPts val="0"/>
                        </a:spcAft>
                      </a:pPr>
                      <a:r>
                        <a:rPr lang="fa-IR" sz="1600">
                          <a:latin typeface="Times New Roman"/>
                          <a:ea typeface="Times New Roman"/>
                          <a:cs typeface="B Zar"/>
                        </a:rPr>
                        <a:t>8</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نرخ بازدهي سرمايه</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0/28=550/2400+100=كل سرمايه گذاري/هزينه تسهيلات</a:t>
                      </a:r>
                      <a:r>
                        <a:rPr lang="fa-IR" sz="1600" baseline="0" dirty="0" smtClean="0">
                          <a:latin typeface="Times New Roman"/>
                          <a:ea typeface="Times New Roman"/>
                          <a:cs typeface="B Zar"/>
                        </a:rPr>
                        <a:t> مالي </a:t>
                      </a:r>
                      <a:r>
                        <a:rPr lang="fa-IR" sz="1600" dirty="0" smtClean="0">
                          <a:latin typeface="Times New Roman"/>
                          <a:ea typeface="Times New Roman"/>
                          <a:cs typeface="B Zar"/>
                        </a:rPr>
                        <a:t>+ سود ويژه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8"/>
                  </a:ext>
                </a:extLst>
              </a:tr>
              <a:tr h="524285">
                <a:tc>
                  <a:txBody>
                    <a:bodyPr/>
                    <a:lstStyle/>
                    <a:p>
                      <a:pPr marL="0" marR="0" algn="ctr" rtl="1">
                        <a:spcBef>
                          <a:spcPts val="0"/>
                        </a:spcBef>
                        <a:spcAft>
                          <a:spcPts val="0"/>
                        </a:spcAft>
                      </a:pPr>
                      <a:r>
                        <a:rPr lang="fa-IR" sz="1600">
                          <a:latin typeface="Times New Roman"/>
                          <a:ea typeface="Times New Roman"/>
                          <a:cs typeface="B Zar"/>
                        </a:rPr>
                        <a:t>9</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دوره برگشت سرمايه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100+550+133.7+2400/10=استهلاك قبل از بهره برداري+ استهلاك +سود ويژه +هزينه تسهيلات مالي /كل سرمايه گذاري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extLst>
                  <a:ext uri="{0D108BD9-81ED-4DB2-BD59-A6C34878D82A}">
                    <a16:rowId xmlns:a16="http://schemas.microsoft.com/office/drawing/2014/main" val="10009"/>
                  </a:ext>
                </a:extLst>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3"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3492121847"/>
      </p:ext>
    </p:extLst>
  </p:cSld>
  <p:clrMapOvr>
    <a:masterClrMapping/>
  </p:clrMapOvr>
  <p:transition spd="med">
    <p:comb/>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320</TotalTime>
  <Words>2533</Words>
  <Application>Microsoft Office PowerPoint</Application>
  <PresentationFormat>On-screen Show (4:3)</PresentationFormat>
  <Paragraphs>974</Paragraphs>
  <Slides>33</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33</vt:i4>
      </vt:variant>
    </vt:vector>
  </HeadingPairs>
  <TitlesOfParts>
    <vt:vector size="46" baseType="lpstr">
      <vt:lpstr>Arial</vt:lpstr>
      <vt:lpstr>B Nazanin</vt:lpstr>
      <vt:lpstr>B Titr</vt:lpstr>
      <vt:lpstr>B Zar</vt:lpstr>
      <vt:lpstr>Calibri</vt:lpstr>
      <vt:lpstr>Consolas</vt:lpstr>
      <vt:lpstr>Corbel</vt:lpstr>
      <vt:lpstr>Tahoma</vt:lpstr>
      <vt:lpstr>Times New Roman</vt:lpstr>
      <vt:lpstr>Wingdings</vt:lpstr>
      <vt:lpstr>Wingdings 2</vt:lpstr>
      <vt:lpstr>Wingdings 3</vt:lpstr>
      <vt:lpstr>Metro</vt:lpstr>
      <vt:lpstr>PowerPoint Presentation</vt:lpstr>
      <vt:lpstr>به طور کلی نان فانتزی را می توان به 2 گروه نان سفید وتیره تقسیم کرد:نان سفید و تیره . نانهای سفید  شامل نان ساندویچی ,همبرگر,فرانسوی. نانهای تیره شامل نانهایی که با ارد چاودار و سبوس دار تهیه شده باشد. نانهایی که امروزه در بازار ایران رونق دارد شامل:  1- نان دیابت                     2- نان ترکیبی  3- نان چاودار                   4- نان سوبیتال                5- نان سلیات </vt:lpstr>
      <vt:lpstr>PowerPoint Presentation</vt:lpstr>
      <vt:lpstr>واژه نانوایی در واقع عبارت است از عملیات حرارت دادن فرآورده های خمیری در یک فر ، ولی چون مراحل متعددی قبل از حرارت دادن در فر وجود دارد ، واژه نانوایی به تمام علم و تکنولوژی قبل از مرحله حرارت دادن و همچنین بعد از آن اطلاق می شود . باتوجه به این که انواع زیادی از فرآورده های نانوای وجود دارند ، درجه بندی آن بر حسب فرمولاسیون آماده سازی و ویژگی های محصول امکان پذیر نمی باشد . از این رو محصولات را بر اساس روش ور آوردن تقسیم بندی می کنند . چنین تقسیم می کنند . چنین تقسیم بندی را می توان به شرح ذیل انجام داد . </vt:lpstr>
      <vt:lpstr>- کالاهای ور آمده با هوا ، شامل آنژل و کیکهای اسفنجی و نان های فانتزی . - کالاهای نیمه ورد آمده ، شامل خمیر پای و بعضی از کراکرهای که در اثر بخار متصاعد شده و گازهای در طی پخت کمی حالت ور آمدن به وجود می آورند . در این جا کالای ور آمده با هوا مانند نان فانتزی مورد برسی قرار می گیرد .</vt:lpstr>
      <vt:lpstr>- روش تولید :</vt:lpstr>
      <vt:lpstr>PowerPoint Presentation</vt:lpstr>
      <vt:lpstr>PowerPoint Presentation</vt:lpstr>
      <vt:lpstr>PowerPoint Presentation</vt:lpstr>
      <vt:lpstr>2-4 هزینه محوطه سازی ، تسطیح و دیوارکشی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اخذ وام سرمایه ثابت به مبلغ 1400 میلیون ریال با بهره 14 درصد ( 14% ) و اقساد 5 ساله </vt:lpstr>
      <vt:lpstr>PowerPoint Presentation</vt:lpstr>
      <vt:lpstr>PowerPoint Presentation</vt:lpstr>
      <vt:lpstr>PowerPoint Presentation</vt:lpstr>
      <vt:lpstr>PowerPoint Presentation</vt:lpstr>
      <vt:lpstr>PowerPoint Presentation</vt:lpstr>
      <vt:lpstr>پایان</vt:lpstr>
    </vt:vector>
  </TitlesOfParts>
  <Company>azimzadeh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طور کلی نان فانتزی را می توان به 2 گروه نان سفید وتیره تقسیم کرد:نان سفید و تیره . نانهای سفید  شامل نان ساندویچی ,همبرگر,فرانسوی. نانهای تیره شامل نانهایی که با ارد چاودار و سبوس دار تهیه شده باشد. نانهایی که امروزه در بازار ایران رونق دارد شامل:  1-نان دیابت                     2-نان ترکیبی  3-نان چاودار                   4-نان سوبیتال                5-نان سلیات </dc:title>
  <dc:creator>azimzadeh</dc:creator>
  <cp:lastModifiedBy>Windows User</cp:lastModifiedBy>
  <cp:revision>31</cp:revision>
  <dcterms:created xsi:type="dcterms:W3CDTF">2008-05-25T05:46:59Z</dcterms:created>
  <dcterms:modified xsi:type="dcterms:W3CDTF">2018-05-05T15:18:26Z</dcterms:modified>
</cp:coreProperties>
</file>