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7" r:id="rId2"/>
    <p:sldId id="265" r:id="rId3"/>
    <p:sldId id="256" r:id="rId4"/>
    <p:sldId id="257" r:id="rId5"/>
    <p:sldId id="259" r:id="rId6"/>
    <p:sldId id="264" r:id="rId7"/>
    <p:sldId id="258" r:id="rId8"/>
    <p:sldId id="260" r:id="rId9"/>
    <p:sldId id="262" r:id="rId10"/>
    <p:sldId id="261" r:id="rId11"/>
    <p:sldId id="263" r:id="rId12"/>
    <p:sldId id="266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0861" autoAdjust="0"/>
  </p:normalViewPr>
  <p:slideViewPr>
    <p:cSldViewPr>
      <p:cViewPr varScale="1">
        <p:scale>
          <a:sx n="66" d="100"/>
          <a:sy n="66" d="100"/>
        </p:scale>
        <p:origin x="150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6A7B2-8987-42F2-A5D0-D10DE7A22C6E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0FF31-3322-4CB9-A2E8-F6752B420567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34821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a-IR" b="1" dirty="0" smtClean="0">
                <a:cs typeface="+mn-cs"/>
              </a:rPr>
              <a:t>ضرب کسر ها ریاضی پنجم</a:t>
            </a:r>
            <a:endParaRPr lang="fa-IR" b="1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hlinkClick r:id="rId2" action="ppaction://hlinksldjump"/>
              </a:rPr>
              <a:t>عدد صحیح در کسر </a:t>
            </a:r>
            <a:endParaRPr lang="fa-IR" dirty="0" smtClean="0">
              <a:solidFill>
                <a:srgbClr val="FF0000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  <a:hlinkClick r:id="rId3" action="ppaction://hlinksldjump"/>
              </a:rPr>
              <a:t>کسر در عدد صحیح</a:t>
            </a:r>
            <a:endParaRPr lang="fa-IR" dirty="0" smtClean="0">
              <a:solidFill>
                <a:srgbClr val="FF0000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  <a:hlinkClick r:id="rId4" action="ppaction://hlinksldjump"/>
              </a:rPr>
              <a:t>کسر در کسر</a:t>
            </a:r>
            <a:r>
              <a:rPr lang="fa-IR" dirty="0" smtClean="0">
                <a:solidFill>
                  <a:srgbClr val="FF0000"/>
                </a:solidFill>
              </a:rPr>
              <a:t> </a:t>
            </a:r>
          </a:p>
          <a:p>
            <a:endParaRPr lang="fa-IR" dirty="0" smtClean="0"/>
          </a:p>
        </p:txBody>
      </p:sp>
      <p:sp>
        <p:nvSpPr>
          <p:cNvPr id="4" name="5-Point Star 3"/>
          <p:cNvSpPr/>
          <p:nvPr/>
        </p:nvSpPr>
        <p:spPr>
          <a:xfrm>
            <a:off x="1115616" y="5517232"/>
            <a:ext cx="504056" cy="432048"/>
          </a:xfrm>
          <a:prstGeom prst="star5">
            <a:avLst>
              <a:gd name="adj" fmla="val 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4" grpId="1" animBg="1"/>
      <p:bldP spid="4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4291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كسرها </a:t>
            </a:r>
            <a:r>
              <a:rPr lang="fa-IR" sz="3100" b="1" dirty="0" smtClean="0">
                <a:cs typeface="+mn-cs"/>
              </a:rPr>
              <a:t>( عدد صحيح در </a:t>
            </a:r>
            <a:r>
              <a:rPr lang="fa-IR" sz="3100" b="1" dirty="0" err="1" smtClean="0">
                <a:cs typeface="+mn-cs"/>
              </a:rPr>
              <a:t>كسر</a:t>
            </a:r>
            <a:r>
              <a:rPr lang="fa-IR" sz="3100" b="1" dirty="0" smtClean="0">
                <a:cs typeface="+mn-cs"/>
              </a:rPr>
              <a:t> )</a:t>
            </a:r>
            <a:r>
              <a:rPr lang="en-US" sz="3100" b="1" dirty="0" smtClean="0">
                <a:cs typeface="+mn-cs"/>
              </a:rPr>
              <a:t>         </a:t>
            </a:r>
            <a:r>
              <a:rPr lang="fa-IR" sz="3100" b="1" dirty="0" smtClean="0">
                <a:cs typeface="+mn-cs"/>
              </a:rPr>
              <a:t>مثال 1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428596" y="1071546"/>
            <a:ext cx="7929618" cy="55007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571472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43042" y="292893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43042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0100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643042" y="271462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285984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71802" y="285749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43240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071802" y="2713032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315627"/>
              </p:ext>
            </p:extLst>
          </p:nvPr>
        </p:nvGraphicFramePr>
        <p:xfrm>
          <a:off x="1428728" y="4000504"/>
          <a:ext cx="6096000" cy="2357453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50537"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6916"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>
                          <a:solidFill>
                            <a:schemeClr val="bg2">
                              <a:lumMod val="10000"/>
                            </a:schemeClr>
                          </a:solidFill>
                        </a:ln>
                      </a:endParaRPr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1428728" y="4000504"/>
            <a:ext cx="1500198" cy="1143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Rectangle 23"/>
          <p:cNvSpPr/>
          <p:nvPr/>
        </p:nvSpPr>
        <p:spPr>
          <a:xfrm>
            <a:off x="3000364" y="4000504"/>
            <a:ext cx="1500198" cy="1143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Rectangle 24"/>
          <p:cNvSpPr/>
          <p:nvPr/>
        </p:nvSpPr>
        <p:spPr>
          <a:xfrm>
            <a:off x="1428728" y="5214950"/>
            <a:ext cx="1500198" cy="1143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" name="Rectangle 25"/>
          <p:cNvSpPr/>
          <p:nvPr/>
        </p:nvSpPr>
        <p:spPr>
          <a:xfrm>
            <a:off x="2928926" y="5214950"/>
            <a:ext cx="1500198" cy="1143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00562" y="5214950"/>
            <a:ext cx="1500198" cy="1143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500562" y="4000504"/>
            <a:ext cx="1500198" cy="1143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4357686" y="2214554"/>
            <a:ext cx="392909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دو تا سه هشتم </a:t>
            </a:r>
            <a:endParaRPr lang="fa-IR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  <p:bldP spid="10" grpId="0"/>
      <p:bldP spid="13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214291"/>
            <a:ext cx="8272466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cs"/>
              </a:rPr>
              <a:t>ضرب كسرها </a:t>
            </a:r>
            <a:r>
              <a:rPr lang="fa-IR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cs"/>
              </a:rPr>
              <a:t>( عدد صحيح در </a:t>
            </a:r>
            <a:r>
              <a:rPr lang="fa-IR" sz="31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+mn-cs"/>
              </a:rPr>
              <a:t>كسر</a:t>
            </a:r>
            <a:r>
              <a:rPr lang="fa-IR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cs"/>
              </a:rPr>
              <a:t> ) </a:t>
            </a:r>
            <a:r>
              <a:rPr lang="fa-IR" sz="2700" b="1" dirty="0" smtClean="0">
                <a:cs typeface="+mn-cs"/>
              </a:rPr>
              <a:t>مثال 2</a:t>
            </a:r>
            <a:endParaRPr lang="fa-IR" sz="2700" b="1" dirty="0">
              <a:solidFill>
                <a:schemeClr val="tx1">
                  <a:lumMod val="95000"/>
                  <a:lumOff val="5000"/>
                </a:schemeClr>
              </a:solidFill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>
              <a:solidFill>
                <a:srgbClr val="FFFF00"/>
              </a:solidFill>
            </a:endParaRPr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428596" y="928670"/>
            <a:ext cx="8358246" cy="57150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571472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rgbClr val="FFFF00"/>
                </a:solidFill>
              </a:rPr>
              <a:t>3</a:t>
            </a:r>
            <a:endParaRPr lang="fa-IR" sz="4000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2976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600" b="1" dirty="0" smtClean="0">
                <a:solidFill>
                  <a:srgbClr val="FFFF00"/>
                </a:solidFill>
              </a:rPr>
              <a:t>×</a:t>
            </a:r>
            <a:endParaRPr lang="fa-IR" sz="6600" b="1" dirty="0">
              <a:solidFill>
                <a:srgbClr val="FFFF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4480" y="2928934"/>
            <a:ext cx="107157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rgbClr val="FFFF00"/>
                </a:solidFill>
              </a:rPr>
              <a:t>14</a:t>
            </a:r>
            <a:endParaRPr lang="fa-IR" sz="4000" dirty="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57554" y="3000372"/>
            <a:ext cx="121444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rgbClr val="FFFF00"/>
                </a:solidFill>
              </a:rPr>
              <a:t>14</a:t>
            </a:r>
            <a:endParaRPr lang="fa-IR" sz="40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00232" y="221455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rgbClr val="FFFF00"/>
                </a:solidFill>
              </a:rPr>
              <a:t>4</a:t>
            </a:r>
            <a:endParaRPr lang="fa-IR" sz="4000" dirty="0">
              <a:solidFill>
                <a:srgbClr val="FFFF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488" y="257174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rgbClr val="FFFF00"/>
                </a:solidFill>
              </a:rPr>
              <a:t>=</a:t>
            </a:r>
            <a:endParaRPr lang="fa-IR" sz="4000" dirty="0">
              <a:solidFill>
                <a:srgbClr val="FFFF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28992" y="2143116"/>
            <a:ext cx="100013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rgbClr val="FFFF00"/>
                </a:solidFill>
              </a:rPr>
              <a:t>12</a:t>
            </a:r>
            <a:endParaRPr lang="fa-IR" sz="4000" dirty="0">
              <a:solidFill>
                <a:srgbClr val="FFFF00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857356" y="2786058"/>
            <a:ext cx="78581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571868" y="2786058"/>
            <a:ext cx="78581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8" name="Isosceles Triangle 77"/>
          <p:cNvSpPr/>
          <p:nvPr/>
        </p:nvSpPr>
        <p:spPr>
          <a:xfrm>
            <a:off x="1928794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Isosceles Triangle 78"/>
          <p:cNvSpPr/>
          <p:nvPr/>
        </p:nvSpPr>
        <p:spPr>
          <a:xfrm rot="10800000">
            <a:off x="1500166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Isosceles Triangle 79"/>
          <p:cNvSpPr/>
          <p:nvPr/>
        </p:nvSpPr>
        <p:spPr>
          <a:xfrm>
            <a:off x="2786050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Isosceles Triangle 80"/>
          <p:cNvSpPr/>
          <p:nvPr/>
        </p:nvSpPr>
        <p:spPr>
          <a:xfrm>
            <a:off x="3643306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Isosceles Triangle 81"/>
          <p:cNvSpPr/>
          <p:nvPr/>
        </p:nvSpPr>
        <p:spPr>
          <a:xfrm>
            <a:off x="4500562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Isosceles Triangle 82"/>
          <p:cNvSpPr/>
          <p:nvPr/>
        </p:nvSpPr>
        <p:spPr>
          <a:xfrm>
            <a:off x="5357818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Isosceles Triangle 83"/>
          <p:cNvSpPr/>
          <p:nvPr/>
        </p:nvSpPr>
        <p:spPr>
          <a:xfrm>
            <a:off x="6215074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Isosceles Triangle 84"/>
          <p:cNvSpPr/>
          <p:nvPr/>
        </p:nvSpPr>
        <p:spPr>
          <a:xfrm>
            <a:off x="7072330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Isosceles Triangle 85"/>
          <p:cNvSpPr/>
          <p:nvPr/>
        </p:nvSpPr>
        <p:spPr>
          <a:xfrm rot="10800000">
            <a:off x="2357422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Isosceles Triangle 86"/>
          <p:cNvSpPr/>
          <p:nvPr/>
        </p:nvSpPr>
        <p:spPr>
          <a:xfrm rot="10800000">
            <a:off x="3214678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Isosceles Triangle 87"/>
          <p:cNvSpPr/>
          <p:nvPr/>
        </p:nvSpPr>
        <p:spPr>
          <a:xfrm rot="10800000">
            <a:off x="6643702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Isosceles Triangle 88"/>
          <p:cNvSpPr/>
          <p:nvPr/>
        </p:nvSpPr>
        <p:spPr>
          <a:xfrm rot="10800000">
            <a:off x="5786446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Isosceles Triangle 89"/>
          <p:cNvSpPr/>
          <p:nvPr/>
        </p:nvSpPr>
        <p:spPr>
          <a:xfrm rot="10800000">
            <a:off x="4929190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Isosceles Triangle 90"/>
          <p:cNvSpPr/>
          <p:nvPr/>
        </p:nvSpPr>
        <p:spPr>
          <a:xfrm rot="10800000">
            <a:off x="4071934" y="4000504"/>
            <a:ext cx="857256" cy="2000264"/>
          </a:xfrm>
          <a:prstGeom prst="triangle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Isosceles Triangle 91"/>
          <p:cNvSpPr/>
          <p:nvPr/>
        </p:nvSpPr>
        <p:spPr>
          <a:xfrm rot="10800000">
            <a:off x="1500166" y="4000504"/>
            <a:ext cx="857256" cy="2000264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Isosceles Triangle 92"/>
          <p:cNvSpPr/>
          <p:nvPr/>
        </p:nvSpPr>
        <p:spPr>
          <a:xfrm rot="10800000">
            <a:off x="2357422" y="4000504"/>
            <a:ext cx="857256" cy="2000264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Isosceles Triangle 93"/>
          <p:cNvSpPr/>
          <p:nvPr/>
        </p:nvSpPr>
        <p:spPr>
          <a:xfrm rot="10800000">
            <a:off x="3214678" y="4000504"/>
            <a:ext cx="857256" cy="200026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Isosceles Triangle 94"/>
          <p:cNvSpPr/>
          <p:nvPr/>
        </p:nvSpPr>
        <p:spPr>
          <a:xfrm rot="10800000">
            <a:off x="4071934" y="4000504"/>
            <a:ext cx="857256" cy="200026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Isosceles Triangle 95"/>
          <p:cNvSpPr/>
          <p:nvPr/>
        </p:nvSpPr>
        <p:spPr>
          <a:xfrm>
            <a:off x="1928794" y="4000504"/>
            <a:ext cx="857256" cy="2000264"/>
          </a:xfrm>
          <a:prstGeom prst="triangl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97" name="Isosceles Triangle 96"/>
          <p:cNvSpPr/>
          <p:nvPr/>
        </p:nvSpPr>
        <p:spPr>
          <a:xfrm>
            <a:off x="2786050" y="4000504"/>
            <a:ext cx="857256" cy="2000264"/>
          </a:xfrm>
          <a:prstGeom prst="triangl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98" name="Isosceles Triangle 97"/>
          <p:cNvSpPr/>
          <p:nvPr/>
        </p:nvSpPr>
        <p:spPr>
          <a:xfrm>
            <a:off x="3643306" y="4000504"/>
            <a:ext cx="857256" cy="2000264"/>
          </a:xfrm>
          <a:prstGeom prst="triangle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99" name="Isosceles Triangle 98"/>
          <p:cNvSpPr/>
          <p:nvPr/>
        </p:nvSpPr>
        <p:spPr>
          <a:xfrm>
            <a:off x="4500562" y="4000504"/>
            <a:ext cx="857256" cy="2000264"/>
          </a:xfrm>
          <a:prstGeom prst="triangle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100" name="Isosceles Triangle 99"/>
          <p:cNvSpPr/>
          <p:nvPr/>
        </p:nvSpPr>
        <p:spPr>
          <a:xfrm>
            <a:off x="5357818" y="4000504"/>
            <a:ext cx="857256" cy="2000264"/>
          </a:xfrm>
          <a:prstGeom prst="triangl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101" name="Isosceles Triangle 100"/>
          <p:cNvSpPr/>
          <p:nvPr/>
        </p:nvSpPr>
        <p:spPr>
          <a:xfrm>
            <a:off x="6215074" y="4000504"/>
            <a:ext cx="857256" cy="2000264"/>
          </a:xfrm>
          <a:prstGeom prst="triangl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102" name="Isosceles Triangle 101"/>
          <p:cNvSpPr/>
          <p:nvPr/>
        </p:nvSpPr>
        <p:spPr>
          <a:xfrm rot="10800000">
            <a:off x="4929190" y="4000504"/>
            <a:ext cx="857256" cy="2000264"/>
          </a:xfrm>
          <a:prstGeom prst="triangl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Isosceles Triangle 102"/>
          <p:cNvSpPr/>
          <p:nvPr/>
        </p:nvSpPr>
        <p:spPr>
          <a:xfrm rot="10800000">
            <a:off x="5786446" y="4000504"/>
            <a:ext cx="857256" cy="2000264"/>
          </a:xfrm>
          <a:prstGeom prst="triangl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كسرها </a:t>
            </a:r>
            <a:r>
              <a:rPr lang="fa-IR" sz="3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cs"/>
              </a:rPr>
              <a:t>( عدد صحيح در كسر )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0" y="1214422"/>
            <a:ext cx="9144000" cy="56435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357422" y="1357298"/>
            <a:ext cx="6500858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3200" b="1" dirty="0" smtClean="0">
                <a:solidFill>
                  <a:srgbClr val="FFFF00"/>
                </a:solidFill>
              </a:rPr>
              <a:t>تمرين : ضرب مربوط به شكل را بنويسيد </a:t>
            </a:r>
            <a:endParaRPr lang="fa-IR" sz="3200" b="1" dirty="0">
              <a:solidFill>
                <a:srgbClr val="FFFF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911330"/>
              </p:ext>
            </p:extLst>
          </p:nvPr>
        </p:nvGraphicFramePr>
        <p:xfrm>
          <a:off x="500034" y="2571744"/>
          <a:ext cx="6858048" cy="271464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1430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866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66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66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66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1071538" y="5929330"/>
            <a:ext cx="714380" cy="50006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fa-IR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857356" y="6000768"/>
            <a:ext cx="704856" cy="419104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5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5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643174" y="6357934"/>
            <a:ext cx="928694" cy="50006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24</a:t>
            </a:r>
            <a:endParaRPr lang="fa-IR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786050" y="5643578"/>
            <a:ext cx="714380" cy="50006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fa-IR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643174" y="6286520"/>
            <a:ext cx="107157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516216" y="5877272"/>
            <a:ext cx="2088232" cy="576064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hlinkClick r:id="rId4" action="ppaction://hlinksldjump"/>
              </a:rPr>
              <a:t>بازگشت به صفحه اول</a:t>
            </a:r>
            <a:endParaRPr lang="fa-I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4291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</a:t>
            </a:r>
            <a:r>
              <a:rPr lang="fa-IR" b="1" dirty="0" err="1" smtClean="0">
                <a:cs typeface="+mn-cs"/>
              </a:rPr>
              <a:t>كسرها</a:t>
            </a:r>
            <a:r>
              <a:rPr lang="fa-IR" b="1" dirty="0" smtClean="0">
                <a:cs typeface="+mn-cs"/>
              </a:rPr>
              <a:t>  </a:t>
            </a:r>
            <a:r>
              <a:rPr lang="fa-IR" sz="3600" b="1" dirty="0" smtClean="0">
                <a:cs typeface="+mn-cs"/>
              </a:rPr>
              <a:t>( </a:t>
            </a:r>
            <a:r>
              <a:rPr lang="fa-IR" sz="3600" b="1" dirty="0" err="1" smtClean="0">
                <a:cs typeface="+mn-cs"/>
              </a:rPr>
              <a:t>كسر</a:t>
            </a:r>
            <a:r>
              <a:rPr lang="fa-IR" sz="3600" b="1" dirty="0" smtClean="0">
                <a:cs typeface="+mn-cs"/>
              </a:rPr>
              <a:t> در عدد </a:t>
            </a:r>
            <a:r>
              <a:rPr lang="fa-IR" sz="3600" b="1" dirty="0" err="1" smtClean="0">
                <a:cs typeface="+mn-cs"/>
              </a:rPr>
              <a:t>صحيح</a:t>
            </a:r>
            <a:r>
              <a:rPr lang="fa-IR" sz="3600" b="1" dirty="0" smtClean="0">
                <a:cs typeface="+mn-cs"/>
              </a:rPr>
              <a:t> )</a:t>
            </a:r>
            <a:r>
              <a:rPr lang="fa-IR" b="1" dirty="0" smtClean="0">
                <a:cs typeface="+mn-cs"/>
              </a:rPr>
              <a:t> </a:t>
            </a:r>
            <a:r>
              <a:rPr lang="fa-IR" sz="2700" b="1" dirty="0" smtClean="0">
                <a:cs typeface="+mn-cs"/>
              </a:rPr>
              <a:t>مثال 1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785786" y="1122573"/>
            <a:ext cx="8143932" cy="52353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2214546" y="1571612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857356" y="1643050"/>
            <a:ext cx="64294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6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071538" y="128586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71538" y="200024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71538" y="2000240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643174" y="164305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28992" y="128586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428992" y="2143116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3428992" y="2071678"/>
            <a:ext cx="78581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357290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Rectangle 19"/>
          <p:cNvSpPr/>
          <p:nvPr/>
        </p:nvSpPr>
        <p:spPr>
          <a:xfrm>
            <a:off x="1785918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Rectangle 20"/>
          <p:cNvSpPr/>
          <p:nvPr/>
        </p:nvSpPr>
        <p:spPr>
          <a:xfrm>
            <a:off x="2214546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Rectangle 21"/>
          <p:cNvSpPr/>
          <p:nvPr/>
        </p:nvSpPr>
        <p:spPr>
          <a:xfrm>
            <a:off x="2643174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" name="Right Arrow 22"/>
          <p:cNvSpPr/>
          <p:nvPr/>
        </p:nvSpPr>
        <p:spPr>
          <a:xfrm>
            <a:off x="3357554" y="4572008"/>
            <a:ext cx="428628" cy="48463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3" name="Rounded Rectangle 32"/>
          <p:cNvSpPr/>
          <p:nvPr/>
        </p:nvSpPr>
        <p:spPr>
          <a:xfrm>
            <a:off x="4500562" y="1357298"/>
            <a:ext cx="4214842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دو پنجم چهار تا</a:t>
            </a:r>
            <a:endParaRPr lang="fa-IR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857620" y="371475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6" name="Rectangle 35"/>
          <p:cNvSpPr/>
          <p:nvPr/>
        </p:nvSpPr>
        <p:spPr>
          <a:xfrm>
            <a:off x="3857620" y="4143380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7" name="Rectangle 36"/>
          <p:cNvSpPr/>
          <p:nvPr/>
        </p:nvSpPr>
        <p:spPr>
          <a:xfrm>
            <a:off x="3857620" y="4572008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8" name="Rectangle 37"/>
          <p:cNvSpPr/>
          <p:nvPr/>
        </p:nvSpPr>
        <p:spPr>
          <a:xfrm>
            <a:off x="3857620" y="500063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9" name="Rectangle 38"/>
          <p:cNvSpPr/>
          <p:nvPr/>
        </p:nvSpPr>
        <p:spPr>
          <a:xfrm>
            <a:off x="3857620" y="542926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0" name="Rectangle 39"/>
          <p:cNvSpPr/>
          <p:nvPr/>
        </p:nvSpPr>
        <p:spPr>
          <a:xfrm>
            <a:off x="4357686" y="371475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1" name="Rectangle 40"/>
          <p:cNvSpPr/>
          <p:nvPr/>
        </p:nvSpPr>
        <p:spPr>
          <a:xfrm>
            <a:off x="4357686" y="4143380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2" name="Rectangle 41"/>
          <p:cNvSpPr/>
          <p:nvPr/>
        </p:nvSpPr>
        <p:spPr>
          <a:xfrm>
            <a:off x="4357686" y="4572008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3" name="Rectangle 42"/>
          <p:cNvSpPr/>
          <p:nvPr/>
        </p:nvSpPr>
        <p:spPr>
          <a:xfrm>
            <a:off x="4357686" y="500063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4" name="Rectangle 43"/>
          <p:cNvSpPr/>
          <p:nvPr/>
        </p:nvSpPr>
        <p:spPr>
          <a:xfrm>
            <a:off x="4357686" y="542926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5" name="Rectangle 44"/>
          <p:cNvSpPr/>
          <p:nvPr/>
        </p:nvSpPr>
        <p:spPr>
          <a:xfrm>
            <a:off x="4857752" y="371475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6" name="Rectangle 45"/>
          <p:cNvSpPr/>
          <p:nvPr/>
        </p:nvSpPr>
        <p:spPr>
          <a:xfrm>
            <a:off x="4857752" y="4143380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7" name="Rectangle 46"/>
          <p:cNvSpPr/>
          <p:nvPr/>
        </p:nvSpPr>
        <p:spPr>
          <a:xfrm>
            <a:off x="4857752" y="4572008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8" name="Rectangle 47"/>
          <p:cNvSpPr/>
          <p:nvPr/>
        </p:nvSpPr>
        <p:spPr>
          <a:xfrm>
            <a:off x="4857752" y="500063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9" name="Rectangle 48"/>
          <p:cNvSpPr/>
          <p:nvPr/>
        </p:nvSpPr>
        <p:spPr>
          <a:xfrm>
            <a:off x="4857752" y="542926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0" name="Rectangle 49"/>
          <p:cNvSpPr/>
          <p:nvPr/>
        </p:nvSpPr>
        <p:spPr>
          <a:xfrm>
            <a:off x="5357818" y="371475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1" name="Rectangle 50"/>
          <p:cNvSpPr/>
          <p:nvPr/>
        </p:nvSpPr>
        <p:spPr>
          <a:xfrm>
            <a:off x="5357818" y="4143380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2" name="Rectangle 51"/>
          <p:cNvSpPr/>
          <p:nvPr/>
        </p:nvSpPr>
        <p:spPr>
          <a:xfrm>
            <a:off x="5357818" y="4572008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3" name="Rectangle 52"/>
          <p:cNvSpPr/>
          <p:nvPr/>
        </p:nvSpPr>
        <p:spPr>
          <a:xfrm>
            <a:off x="5357818" y="500063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4" name="Rectangle 53"/>
          <p:cNvSpPr/>
          <p:nvPr/>
        </p:nvSpPr>
        <p:spPr>
          <a:xfrm>
            <a:off x="5357818" y="542926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5" name="Right Arrow 54"/>
          <p:cNvSpPr/>
          <p:nvPr/>
        </p:nvSpPr>
        <p:spPr>
          <a:xfrm>
            <a:off x="5857884" y="4572008"/>
            <a:ext cx="500066" cy="500066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6572264" y="3714752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9" name="Rectangle 58"/>
          <p:cNvSpPr/>
          <p:nvPr/>
        </p:nvSpPr>
        <p:spPr>
          <a:xfrm>
            <a:off x="7072330" y="3714752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0" name="Rectangle 59"/>
          <p:cNvSpPr/>
          <p:nvPr/>
        </p:nvSpPr>
        <p:spPr>
          <a:xfrm>
            <a:off x="7572396" y="3714752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1" name="Rectangle 60"/>
          <p:cNvSpPr/>
          <p:nvPr/>
        </p:nvSpPr>
        <p:spPr>
          <a:xfrm>
            <a:off x="8001024" y="3714752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3" name="Rectangle 62"/>
          <p:cNvSpPr/>
          <p:nvPr/>
        </p:nvSpPr>
        <p:spPr>
          <a:xfrm>
            <a:off x="6572264" y="4214818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4" name="Rectangle 63"/>
          <p:cNvSpPr/>
          <p:nvPr/>
        </p:nvSpPr>
        <p:spPr>
          <a:xfrm>
            <a:off x="7072330" y="4214818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5" name="Rectangle 64"/>
          <p:cNvSpPr/>
          <p:nvPr/>
        </p:nvSpPr>
        <p:spPr>
          <a:xfrm>
            <a:off x="7572396" y="4214818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6" name="Rectangle 65"/>
          <p:cNvSpPr/>
          <p:nvPr/>
        </p:nvSpPr>
        <p:spPr>
          <a:xfrm>
            <a:off x="8001024" y="4214818"/>
            <a:ext cx="357190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8" name="Rectangle 67"/>
          <p:cNvSpPr/>
          <p:nvPr/>
        </p:nvSpPr>
        <p:spPr>
          <a:xfrm>
            <a:off x="6572264" y="464344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9" name="Rectangle 68"/>
          <p:cNvSpPr/>
          <p:nvPr/>
        </p:nvSpPr>
        <p:spPr>
          <a:xfrm>
            <a:off x="7072330" y="464344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0" name="Rectangle 69"/>
          <p:cNvSpPr/>
          <p:nvPr/>
        </p:nvSpPr>
        <p:spPr>
          <a:xfrm>
            <a:off x="7572396" y="464344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1" name="Rectangle 70"/>
          <p:cNvSpPr/>
          <p:nvPr/>
        </p:nvSpPr>
        <p:spPr>
          <a:xfrm>
            <a:off x="8001024" y="4643446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3" name="Rectangle 72"/>
          <p:cNvSpPr/>
          <p:nvPr/>
        </p:nvSpPr>
        <p:spPr>
          <a:xfrm>
            <a:off x="6572264" y="507207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4" name="Rectangle 73"/>
          <p:cNvSpPr/>
          <p:nvPr/>
        </p:nvSpPr>
        <p:spPr>
          <a:xfrm>
            <a:off x="7072330" y="507207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5" name="Rectangle 74"/>
          <p:cNvSpPr/>
          <p:nvPr/>
        </p:nvSpPr>
        <p:spPr>
          <a:xfrm>
            <a:off x="7572396" y="507207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6" name="Rectangle 75"/>
          <p:cNvSpPr/>
          <p:nvPr/>
        </p:nvSpPr>
        <p:spPr>
          <a:xfrm>
            <a:off x="8001024" y="5072074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8" name="Rectangle 77"/>
          <p:cNvSpPr/>
          <p:nvPr/>
        </p:nvSpPr>
        <p:spPr>
          <a:xfrm>
            <a:off x="6572264" y="550070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9" name="Rectangle 78"/>
          <p:cNvSpPr/>
          <p:nvPr/>
        </p:nvSpPr>
        <p:spPr>
          <a:xfrm>
            <a:off x="7072330" y="550070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0" name="Rectangle 79"/>
          <p:cNvSpPr/>
          <p:nvPr/>
        </p:nvSpPr>
        <p:spPr>
          <a:xfrm>
            <a:off x="7572396" y="550070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1" name="Rectangle 80"/>
          <p:cNvSpPr/>
          <p:nvPr/>
        </p:nvSpPr>
        <p:spPr>
          <a:xfrm>
            <a:off x="8001024" y="5500702"/>
            <a:ext cx="35719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6" grpId="1"/>
      <p:bldP spid="9" grpId="0"/>
      <p:bldP spid="10" grpId="0"/>
      <p:bldP spid="11" grpId="0"/>
      <p:bldP spid="15" grpId="0"/>
      <p:bldP spid="16" grpId="0"/>
      <p:bldP spid="19" grpId="0" animBg="1"/>
      <p:bldP spid="19" grpId="1" animBg="1"/>
      <p:bldP spid="20" grpId="0" animBg="1"/>
      <p:bldP spid="21" grpId="0" animBg="1"/>
      <p:bldP spid="22" grpId="0" animBg="1"/>
      <p:bldP spid="23" grpId="0" animBg="1"/>
      <p:bldP spid="33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66" grpId="0" animBg="1"/>
      <p:bldP spid="68" grpId="0" animBg="1"/>
      <p:bldP spid="69" grpId="0" animBg="1"/>
      <p:bldP spid="70" grpId="0" animBg="1"/>
      <p:bldP spid="71" grpId="0" animBg="1"/>
      <p:bldP spid="73" grpId="0" animBg="1"/>
      <p:bldP spid="74" grpId="0" animBg="1"/>
      <p:bldP spid="75" grpId="0" animBg="1"/>
      <p:bldP spid="76" grpId="0" animBg="1"/>
      <p:bldP spid="78" grpId="0" animBg="1"/>
      <p:bldP spid="79" grpId="0" animBg="1"/>
      <p:bldP spid="80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4291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</a:t>
            </a:r>
            <a:r>
              <a:rPr lang="fa-IR" b="1" dirty="0" err="1" smtClean="0">
                <a:cs typeface="+mn-cs"/>
              </a:rPr>
              <a:t>كسرها</a:t>
            </a:r>
            <a:r>
              <a:rPr lang="fa-IR" b="1" dirty="0" smtClean="0">
                <a:cs typeface="+mn-cs"/>
              </a:rPr>
              <a:t>  </a:t>
            </a:r>
            <a:r>
              <a:rPr lang="fa-IR" sz="3600" b="1" dirty="0" smtClean="0">
                <a:cs typeface="+mn-cs"/>
              </a:rPr>
              <a:t>( </a:t>
            </a:r>
            <a:r>
              <a:rPr lang="fa-IR" sz="3600" b="1" dirty="0" err="1" smtClean="0">
                <a:cs typeface="+mn-cs"/>
              </a:rPr>
              <a:t>كسر</a:t>
            </a:r>
            <a:r>
              <a:rPr lang="fa-IR" sz="3600" b="1" dirty="0" smtClean="0">
                <a:cs typeface="+mn-cs"/>
              </a:rPr>
              <a:t> در عدد </a:t>
            </a:r>
            <a:r>
              <a:rPr lang="fa-IR" sz="3600" b="1" dirty="0" err="1" smtClean="0">
                <a:cs typeface="+mn-cs"/>
              </a:rPr>
              <a:t>صحيح</a:t>
            </a:r>
            <a:r>
              <a:rPr lang="fa-IR" sz="3600" b="1" dirty="0" smtClean="0">
                <a:cs typeface="+mn-cs"/>
              </a:rPr>
              <a:t> )</a:t>
            </a:r>
            <a:r>
              <a:rPr lang="fa-IR" b="1" dirty="0" smtClean="0">
                <a:cs typeface="+mn-cs"/>
              </a:rPr>
              <a:t> </a:t>
            </a:r>
            <a:r>
              <a:rPr lang="fa-IR" sz="2700" b="1" dirty="0" smtClean="0">
                <a:cs typeface="+mn-cs"/>
              </a:rPr>
              <a:t>مثال 1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785786" y="1214422"/>
            <a:ext cx="8001056" cy="5143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2214546" y="1571612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857356" y="1643050"/>
            <a:ext cx="64294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6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6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071538" y="128586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71538" y="200024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71538" y="2000240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643174" y="164305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28992" y="1285860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428992" y="2143116"/>
            <a:ext cx="785818" cy="7858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3428992" y="2071678"/>
            <a:ext cx="78581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357290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Rectangle 19"/>
          <p:cNvSpPr/>
          <p:nvPr/>
        </p:nvSpPr>
        <p:spPr>
          <a:xfrm>
            <a:off x="1785918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Rectangle 20"/>
          <p:cNvSpPr/>
          <p:nvPr/>
        </p:nvSpPr>
        <p:spPr>
          <a:xfrm>
            <a:off x="2214546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Rectangle 21"/>
          <p:cNvSpPr/>
          <p:nvPr/>
        </p:nvSpPr>
        <p:spPr>
          <a:xfrm>
            <a:off x="2643174" y="3643314"/>
            <a:ext cx="357190" cy="21431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" name="Right Arrow 22"/>
          <p:cNvSpPr/>
          <p:nvPr/>
        </p:nvSpPr>
        <p:spPr>
          <a:xfrm>
            <a:off x="3357554" y="4572008"/>
            <a:ext cx="428628" cy="48463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925153"/>
              </p:ext>
            </p:extLst>
          </p:nvPr>
        </p:nvGraphicFramePr>
        <p:xfrm>
          <a:off x="3929058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73750"/>
              </p:ext>
            </p:extLst>
          </p:nvPr>
        </p:nvGraphicFramePr>
        <p:xfrm>
          <a:off x="4369496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616308"/>
              </p:ext>
            </p:extLst>
          </p:nvPr>
        </p:nvGraphicFramePr>
        <p:xfrm>
          <a:off x="5369628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999237"/>
              </p:ext>
            </p:extLst>
          </p:nvPr>
        </p:nvGraphicFramePr>
        <p:xfrm>
          <a:off x="4857752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185090"/>
              </p:ext>
            </p:extLst>
          </p:nvPr>
        </p:nvGraphicFramePr>
        <p:xfrm>
          <a:off x="6500826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507458"/>
              </p:ext>
            </p:extLst>
          </p:nvPr>
        </p:nvGraphicFramePr>
        <p:xfrm>
          <a:off x="7012702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741883"/>
              </p:ext>
            </p:extLst>
          </p:nvPr>
        </p:nvGraphicFramePr>
        <p:xfrm>
          <a:off x="7512768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810522"/>
              </p:ext>
            </p:extLst>
          </p:nvPr>
        </p:nvGraphicFramePr>
        <p:xfrm>
          <a:off x="8084272" y="3571876"/>
          <a:ext cx="345380" cy="2143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345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2" name="Right Arrow 31"/>
          <p:cNvSpPr/>
          <p:nvPr/>
        </p:nvSpPr>
        <p:spPr>
          <a:xfrm>
            <a:off x="5929322" y="4572008"/>
            <a:ext cx="428628" cy="48463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3" name="Rounded Rectangle 32"/>
          <p:cNvSpPr/>
          <p:nvPr/>
        </p:nvSpPr>
        <p:spPr>
          <a:xfrm>
            <a:off x="4500562" y="1357298"/>
            <a:ext cx="4214842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دو پنجم چهار تا</a:t>
            </a:r>
            <a:endParaRPr lang="fa-IR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3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6" grpId="1"/>
      <p:bldP spid="9" grpId="0"/>
      <p:bldP spid="10" grpId="0"/>
      <p:bldP spid="10" grpId="1"/>
      <p:bldP spid="10" grpId="2"/>
      <p:bldP spid="11" grpId="0"/>
      <p:bldP spid="11" grpId="1"/>
      <p:bldP spid="11" grpId="2"/>
      <p:bldP spid="14" grpId="0"/>
      <p:bldP spid="15" grpId="0"/>
      <p:bldP spid="16" grpId="0"/>
      <p:bldP spid="19" grpId="0" animBg="1"/>
      <p:bldP spid="20" grpId="0" animBg="1"/>
      <p:bldP spid="21" grpId="0" animBg="1"/>
      <p:bldP spid="22" grpId="0" animBg="1"/>
      <p:bldP spid="23" grpId="0" animBg="1"/>
      <p:bldP spid="32" grpId="0" animBg="1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4291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</a:t>
            </a:r>
            <a:r>
              <a:rPr lang="fa-IR" b="1" dirty="0" err="1" smtClean="0">
                <a:cs typeface="+mn-cs"/>
              </a:rPr>
              <a:t>كسرها</a:t>
            </a:r>
            <a:r>
              <a:rPr lang="fa-IR" b="1" dirty="0" smtClean="0">
                <a:cs typeface="+mn-cs"/>
              </a:rPr>
              <a:t> (کسر در عدد صحیح) </a:t>
            </a:r>
            <a:r>
              <a:rPr lang="fa-IR" sz="2700" b="1" dirty="0" smtClean="0">
                <a:cs typeface="+mn-cs"/>
              </a:rPr>
              <a:t>مثال 2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428564" y="1071546"/>
            <a:ext cx="8715436" cy="5286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500034" y="3000372"/>
            <a:ext cx="714380" cy="15001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482035"/>
              </p:ext>
            </p:extLst>
          </p:nvPr>
        </p:nvGraphicFramePr>
        <p:xfrm>
          <a:off x="4452958" y="3000372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Rectangle 20"/>
          <p:cNvSpPr/>
          <p:nvPr/>
        </p:nvSpPr>
        <p:spPr>
          <a:xfrm>
            <a:off x="2214546" y="4572008"/>
            <a:ext cx="714380" cy="15001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Rectangle 21"/>
          <p:cNvSpPr/>
          <p:nvPr/>
        </p:nvSpPr>
        <p:spPr>
          <a:xfrm>
            <a:off x="1357290" y="4572008"/>
            <a:ext cx="714380" cy="15001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" name="Rectangle 22"/>
          <p:cNvSpPr/>
          <p:nvPr/>
        </p:nvSpPr>
        <p:spPr>
          <a:xfrm>
            <a:off x="500034" y="4572008"/>
            <a:ext cx="714380" cy="15001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Rectangle 23"/>
          <p:cNvSpPr/>
          <p:nvPr/>
        </p:nvSpPr>
        <p:spPr>
          <a:xfrm>
            <a:off x="1357290" y="3000372"/>
            <a:ext cx="714380" cy="15001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Rectangle 24"/>
          <p:cNvSpPr/>
          <p:nvPr/>
        </p:nvSpPr>
        <p:spPr>
          <a:xfrm>
            <a:off x="2214546" y="3000372"/>
            <a:ext cx="714380" cy="15001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711492"/>
              </p:ext>
            </p:extLst>
          </p:nvPr>
        </p:nvGraphicFramePr>
        <p:xfrm>
          <a:off x="5286380" y="3000372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75456"/>
              </p:ext>
            </p:extLst>
          </p:nvPr>
        </p:nvGraphicFramePr>
        <p:xfrm>
          <a:off x="5286380" y="4537728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285416"/>
              </p:ext>
            </p:extLst>
          </p:nvPr>
        </p:nvGraphicFramePr>
        <p:xfrm>
          <a:off x="4429124" y="4537728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948785"/>
              </p:ext>
            </p:extLst>
          </p:nvPr>
        </p:nvGraphicFramePr>
        <p:xfrm>
          <a:off x="3571868" y="4537728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503426"/>
              </p:ext>
            </p:extLst>
          </p:nvPr>
        </p:nvGraphicFramePr>
        <p:xfrm>
          <a:off x="3595702" y="3000372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2" name="Right Arrow 31"/>
          <p:cNvSpPr/>
          <p:nvPr/>
        </p:nvSpPr>
        <p:spPr>
          <a:xfrm>
            <a:off x="3071802" y="4357694"/>
            <a:ext cx="428628" cy="48463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3" name="Right Arrow 32"/>
          <p:cNvSpPr/>
          <p:nvPr/>
        </p:nvSpPr>
        <p:spPr>
          <a:xfrm>
            <a:off x="6072198" y="4286256"/>
            <a:ext cx="428628" cy="48463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528386"/>
              </p:ext>
            </p:extLst>
          </p:nvPr>
        </p:nvGraphicFramePr>
        <p:xfrm>
          <a:off x="6572264" y="3071810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747312"/>
              </p:ext>
            </p:extLst>
          </p:nvPr>
        </p:nvGraphicFramePr>
        <p:xfrm>
          <a:off x="7358082" y="3071810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504721"/>
              </p:ext>
            </p:extLst>
          </p:nvPr>
        </p:nvGraphicFramePr>
        <p:xfrm>
          <a:off x="8215338" y="3037530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708002"/>
              </p:ext>
            </p:extLst>
          </p:nvPr>
        </p:nvGraphicFramePr>
        <p:xfrm>
          <a:off x="6572264" y="4643446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762139"/>
              </p:ext>
            </p:extLst>
          </p:nvPr>
        </p:nvGraphicFramePr>
        <p:xfrm>
          <a:off x="7381916" y="4643446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224887"/>
              </p:ext>
            </p:extLst>
          </p:nvPr>
        </p:nvGraphicFramePr>
        <p:xfrm>
          <a:off x="8167734" y="4643446"/>
          <a:ext cx="690546" cy="14630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690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2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71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500034" y="1142984"/>
            <a:ext cx="91440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57290" y="1500174"/>
            <a:ext cx="62864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28596" y="1928802"/>
            <a:ext cx="91440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>
            <a:off x="571472" y="1785926"/>
            <a:ext cx="6429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1643042" y="1500174"/>
            <a:ext cx="91440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4500562" y="1357298"/>
            <a:ext cx="4214842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سه چهارم  شش تا</a:t>
            </a:r>
            <a:endParaRPr lang="fa-IR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071670" y="1500174"/>
            <a:ext cx="91440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928926" y="1928802"/>
            <a:ext cx="91440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928926" y="1142984"/>
            <a:ext cx="91440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18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>
            <a:off x="3000364" y="1785926"/>
            <a:ext cx="78581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6876256" y="6381328"/>
            <a:ext cx="2016224" cy="47667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00" dirty="0" smtClean="0">
                <a:solidFill>
                  <a:srgbClr val="C00000"/>
                </a:solidFill>
                <a:hlinkClick r:id="rId4" action="ppaction://hlinksldjump"/>
              </a:rPr>
              <a:t>برگشت به صفحه اول</a:t>
            </a:r>
            <a:endParaRPr lang="fa-IR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2" grpId="0" animBg="1"/>
      <p:bldP spid="33" grpId="0" animBg="1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14291"/>
            <a:ext cx="8415342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كسرها </a:t>
            </a:r>
            <a:r>
              <a:rPr lang="fa-IR" sz="3100" b="1" dirty="0" smtClean="0">
                <a:cs typeface="+mn-cs"/>
              </a:rPr>
              <a:t>( </a:t>
            </a:r>
            <a:r>
              <a:rPr lang="fa-IR" sz="4000" b="1" dirty="0" smtClean="0">
                <a:cs typeface="+mn-cs"/>
              </a:rPr>
              <a:t>كسر در </a:t>
            </a:r>
            <a:r>
              <a:rPr lang="fa-IR" sz="4000" b="1" dirty="0" err="1" smtClean="0">
                <a:cs typeface="+mn-cs"/>
              </a:rPr>
              <a:t>كسر</a:t>
            </a:r>
            <a:r>
              <a:rPr lang="fa-IR" sz="3100" b="1" dirty="0" smtClean="0">
                <a:cs typeface="+mn-cs"/>
              </a:rPr>
              <a:t>) </a:t>
            </a:r>
            <a:r>
              <a:rPr lang="fa-IR" sz="2700" b="1" dirty="0" smtClean="0">
                <a:cs typeface="+mn-cs"/>
              </a:rPr>
              <a:t>مثال 1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285720" y="1071546"/>
            <a:ext cx="8572560" cy="55007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428596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43042" y="292893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43042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0100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643042" y="271462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285984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86050" y="2857496"/>
            <a:ext cx="1143008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43240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071802" y="2713032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Rounded Rectangle 28"/>
          <p:cNvSpPr/>
          <p:nvPr/>
        </p:nvSpPr>
        <p:spPr>
          <a:xfrm>
            <a:off x="3857620" y="2214554"/>
            <a:ext cx="442915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دو چهارم ، سه پنجم </a:t>
            </a:r>
            <a:endParaRPr lang="fa-IR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28596" y="292893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428596" y="2714620"/>
            <a:ext cx="642942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1500166" y="1857364"/>
            <a:ext cx="914400" cy="157163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" name="Oval 30"/>
          <p:cNvSpPr/>
          <p:nvPr/>
        </p:nvSpPr>
        <p:spPr>
          <a:xfrm>
            <a:off x="428596" y="1785926"/>
            <a:ext cx="914400" cy="17145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905833"/>
              </p:ext>
            </p:extLst>
          </p:nvPr>
        </p:nvGraphicFramePr>
        <p:xfrm>
          <a:off x="1214414" y="3643314"/>
          <a:ext cx="6096000" cy="2000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00264">
                <a:tc>
                  <a:txBody>
                    <a:bodyPr/>
                    <a:lstStyle/>
                    <a:p>
                      <a:endParaRPr lang="en-US" dirty="0">
                        <a:ln w="762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ln w="762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n w="762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n w="762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359499"/>
              </p:ext>
            </p:extLst>
          </p:nvPr>
        </p:nvGraphicFramePr>
        <p:xfrm>
          <a:off x="1214414" y="3643314"/>
          <a:ext cx="1214446" cy="2000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0026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263520"/>
              </p:ext>
            </p:extLst>
          </p:nvPr>
        </p:nvGraphicFramePr>
        <p:xfrm>
          <a:off x="2428860" y="3643314"/>
          <a:ext cx="1214446" cy="2000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0026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47932"/>
              </p:ext>
            </p:extLst>
          </p:nvPr>
        </p:nvGraphicFramePr>
        <p:xfrm>
          <a:off x="3643306" y="3643314"/>
          <a:ext cx="1214446" cy="2000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0026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242537"/>
              </p:ext>
            </p:extLst>
          </p:nvPr>
        </p:nvGraphicFramePr>
        <p:xfrm>
          <a:off x="1214414" y="3643314"/>
          <a:ext cx="6096000" cy="500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59509"/>
              </p:ext>
            </p:extLst>
          </p:nvPr>
        </p:nvGraphicFramePr>
        <p:xfrm>
          <a:off x="1214414" y="4143380"/>
          <a:ext cx="6096000" cy="500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380446"/>
              </p:ext>
            </p:extLst>
          </p:nvPr>
        </p:nvGraphicFramePr>
        <p:xfrm>
          <a:off x="1190644" y="4643446"/>
          <a:ext cx="6096000" cy="500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669870"/>
              </p:ext>
            </p:extLst>
          </p:nvPr>
        </p:nvGraphicFramePr>
        <p:xfrm>
          <a:off x="1214414" y="5143512"/>
          <a:ext cx="6096000" cy="500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n w="38100">
                          <a:solidFill>
                            <a:schemeClr val="tx1"/>
                          </a:solidFill>
                        </a:ln>
                        <a:noFill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2" name="Rectangle 51"/>
          <p:cNvSpPr/>
          <p:nvPr/>
        </p:nvSpPr>
        <p:spPr>
          <a:xfrm>
            <a:off x="1500166" y="3714752"/>
            <a:ext cx="71438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FF00"/>
                </a:solidFill>
              </a:rPr>
              <a:t>/////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786050" y="3714752"/>
            <a:ext cx="71438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FF00"/>
                </a:solidFill>
              </a:rPr>
              <a:t>/////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000496" y="3714752"/>
            <a:ext cx="71438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FF00"/>
                </a:solidFill>
              </a:rPr>
              <a:t>/////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500166" y="4214818"/>
            <a:ext cx="71438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FF00"/>
                </a:solidFill>
              </a:rPr>
              <a:t>/////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714612" y="4214818"/>
            <a:ext cx="71438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FF00"/>
                </a:solidFill>
              </a:rPr>
              <a:t>/////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929058" y="4214818"/>
            <a:ext cx="71438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FF00"/>
                </a:solidFill>
              </a:rPr>
              <a:t>/////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8" grpId="1"/>
      <p:bldP spid="9" grpId="0"/>
      <p:bldP spid="10" grpId="0"/>
      <p:bldP spid="13" grpId="0"/>
      <p:bldP spid="14" grpId="0"/>
      <p:bldP spid="15" grpId="0"/>
      <p:bldP spid="29" grpId="0"/>
      <p:bldP spid="30" grpId="0"/>
      <p:bldP spid="24" grpId="0" animBg="1"/>
      <p:bldP spid="24" grpId="1" animBg="1"/>
      <p:bldP spid="24" grpId="2" animBg="1"/>
      <p:bldP spid="31" grpId="0" animBg="1"/>
      <p:bldP spid="31" grpId="1" animBg="1"/>
      <p:bldP spid="31" grpId="2" animBg="1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4291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كسرها </a:t>
            </a:r>
            <a:r>
              <a:rPr lang="fa-IR" sz="3100" b="1" dirty="0" smtClean="0">
                <a:cs typeface="+mn-cs"/>
              </a:rPr>
              <a:t>( </a:t>
            </a:r>
            <a:r>
              <a:rPr lang="fa-IR" sz="4000" b="1" dirty="0" smtClean="0">
                <a:cs typeface="+mn-cs"/>
              </a:rPr>
              <a:t>كسر در </a:t>
            </a:r>
            <a:r>
              <a:rPr lang="fa-IR" sz="4000" b="1" dirty="0" err="1" smtClean="0">
                <a:cs typeface="+mn-cs"/>
              </a:rPr>
              <a:t>كسر</a:t>
            </a:r>
            <a:r>
              <a:rPr lang="fa-IR" sz="3100" b="1" dirty="0" smtClean="0">
                <a:cs typeface="+mn-cs"/>
              </a:rPr>
              <a:t>) مثال 2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428596" y="1071546"/>
            <a:ext cx="7929618" cy="55007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9" name="Rounded Rectangle 38"/>
          <p:cNvSpPr/>
          <p:nvPr/>
        </p:nvSpPr>
        <p:spPr>
          <a:xfrm>
            <a:off x="3714744" y="1285860"/>
            <a:ext cx="4572032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تمرين : ضرب مربوط به شكل زير را بنويسيد </a:t>
            </a:r>
            <a:endParaRPr lang="fa-IR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576924"/>
              </p:ext>
            </p:extLst>
          </p:nvPr>
        </p:nvGraphicFramePr>
        <p:xfrm>
          <a:off x="1142976" y="3714752"/>
          <a:ext cx="6095999" cy="242889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28892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lnL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370362"/>
              </p:ext>
            </p:extLst>
          </p:nvPr>
        </p:nvGraphicFramePr>
        <p:xfrm>
          <a:off x="1142976" y="3714752"/>
          <a:ext cx="6095999" cy="242889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07223"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223">
                <a:tc>
                  <a:txBody>
                    <a:bodyPr/>
                    <a:lstStyle/>
                    <a:p>
                      <a:pPr rtl="1"/>
                      <a:endParaRPr lang="fa-IR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223"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223"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ln w="1905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3" name="Rectangle 42"/>
          <p:cNvSpPr/>
          <p:nvPr/>
        </p:nvSpPr>
        <p:spPr>
          <a:xfrm>
            <a:off x="2214546" y="4429132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285852" y="4357694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929058" y="5000636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071802" y="5000636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143108" y="5000636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285852" y="5000636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000364" y="3786190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143108" y="3786190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285852" y="3786190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3929058" y="4429132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071802" y="4429132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929058" y="3786190"/>
            <a:ext cx="55721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$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20" name="16-Point Star 19"/>
          <p:cNvSpPr/>
          <p:nvPr/>
        </p:nvSpPr>
        <p:spPr>
          <a:xfrm flipH="1">
            <a:off x="571472" y="6072206"/>
            <a:ext cx="142876" cy="214314"/>
          </a:xfrm>
          <a:prstGeom prst="star16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571472" y="1214422"/>
            <a:ext cx="2000264" cy="6429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جواب صفحه ی بعد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20" grpId="0" animBg="1"/>
      <p:bldP spid="20" grpId="1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4291"/>
            <a:ext cx="7772400" cy="64294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cs typeface="+mn-cs"/>
              </a:rPr>
              <a:t>ضرب كسرها </a:t>
            </a:r>
            <a:r>
              <a:rPr lang="fa-IR" sz="3100" b="1" dirty="0" smtClean="0">
                <a:cs typeface="+mn-cs"/>
              </a:rPr>
              <a:t>( كسر در كسر)</a:t>
            </a:r>
            <a:endParaRPr lang="fa-IR" b="1" dirty="0"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71546"/>
            <a:ext cx="7929618" cy="5357850"/>
          </a:xfrm>
        </p:spPr>
        <p:txBody>
          <a:bodyPr/>
          <a:lstStyle/>
          <a:p>
            <a:endParaRPr lang="fa-IR" dirty="0"/>
          </a:p>
        </p:txBody>
      </p:sp>
      <p:pic>
        <p:nvPicPr>
          <p:cNvPr id="5" name="Picture 4" descr="a (7)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tretch>
            <a:fillRect/>
          </a:stretch>
        </p:blipFill>
        <p:spPr>
          <a:xfrm>
            <a:off x="428596" y="1071546"/>
            <a:ext cx="7929618" cy="55007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428596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43042" y="292893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43042" y="2143116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0100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7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×</a:t>
            </a:r>
            <a:endParaRPr lang="fa-IR" sz="7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643042" y="271462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285984" y="2428868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86050" y="2857496"/>
            <a:ext cx="1143008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28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28926" y="2143116"/>
            <a:ext cx="85725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12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071802" y="2713032"/>
            <a:ext cx="71438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Rounded Rectangle 28"/>
          <p:cNvSpPr/>
          <p:nvPr/>
        </p:nvSpPr>
        <p:spPr>
          <a:xfrm>
            <a:off x="3857620" y="2214554"/>
            <a:ext cx="442915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سه چهارم ، چهار هفتم </a:t>
            </a:r>
            <a:endParaRPr lang="fa-IR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28596" y="2928934"/>
            <a:ext cx="64294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fa-I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428596" y="2714620"/>
            <a:ext cx="642942" cy="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>
          <a:xfrm>
            <a:off x="3714744" y="1285860"/>
            <a:ext cx="4572032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جواب تمرين ؛شكل مربوط به ضرب زير را بکشید. </a:t>
            </a:r>
            <a:endParaRPr lang="fa-IR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084168" y="5949280"/>
            <a:ext cx="180020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rgbClr val="FFFF00"/>
                </a:solidFill>
                <a:hlinkClick r:id="rId4" action="ppaction://hlinksldjump"/>
              </a:rPr>
              <a:t>برگشت به صفحه اول</a:t>
            </a:r>
            <a:endParaRPr lang="fa-I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  <p:bldP spid="9" grpId="0"/>
      <p:bldP spid="10" grpId="0"/>
      <p:bldP spid="13" grpId="0"/>
      <p:bldP spid="14" grpId="0"/>
      <p:bldP spid="15" grpId="0"/>
      <p:bldP spid="30" grpId="0"/>
      <p:bldP spid="39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548680"/>
            <a:ext cx="6779096" cy="4464496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perspectiveContrastingLeftFacing"/>
            <a:lightRig rig="brightRoom" dir="t"/>
          </a:scene3d>
          <a:sp3d contourW="12700" prstMaterial="legacyWireframe">
            <a:contourClr>
              <a:srgbClr val="FF0000"/>
            </a:contourClr>
          </a:sp3d>
        </p:spPr>
        <p:txBody>
          <a:bodyPr/>
          <a:lstStyle/>
          <a:p>
            <a:pPr>
              <a:buNone/>
            </a:pPr>
            <a:r>
              <a:rPr lang="fa-IR" dirty="0" smtClean="0"/>
              <a:t> </a:t>
            </a:r>
          </a:p>
          <a:p>
            <a:pPr algn="ctr">
              <a:buNone/>
            </a:pPr>
            <a:r>
              <a:rPr lang="fa-IR" dirty="0" smtClean="0"/>
              <a:t>     </a:t>
            </a:r>
            <a:r>
              <a:rPr lang="fa-IR" sz="16600" dirty="0" smtClean="0"/>
              <a:t>پایان</a:t>
            </a:r>
            <a:endParaRPr lang="fa-IR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474</TotalTime>
  <Words>247</Words>
  <Application>Microsoft Office PowerPoint</Application>
  <PresentationFormat>On-screen Show (4:3)</PresentationFormat>
  <Paragraphs>102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Office Theme</vt:lpstr>
      <vt:lpstr>بنام خدا</vt:lpstr>
      <vt:lpstr>ضرب کسر ها ریاضی پنجم</vt:lpstr>
      <vt:lpstr>ضرب كسرها ( عدد صحيح در كسر )         مثال 1</vt:lpstr>
      <vt:lpstr>ضرب كسرها ( عدد صحيح در كسر ) مثال 2</vt:lpstr>
      <vt:lpstr>ضرب كسرها ( عدد صحيح در كسر )</vt:lpstr>
      <vt:lpstr>ضرب كسرها  ( كسر در عدد صحيح ) مثال 1</vt:lpstr>
      <vt:lpstr>ضرب كسرها  ( كسر در عدد صحيح ) مثال 1</vt:lpstr>
      <vt:lpstr>ضرب كسرها (کسر در عدد صحیح) مثال 2</vt:lpstr>
      <vt:lpstr>ضرب كسرها ( كسر در كسر) مثال 1</vt:lpstr>
      <vt:lpstr>ضرب كسرها ( كسر در كسر) مثال 2</vt:lpstr>
      <vt:lpstr>ضرب كسرها ( كسر در كسر)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ضرب كسرها</dc:title>
  <dc:creator>ali</dc:creator>
  <cp:lastModifiedBy>Windows User</cp:lastModifiedBy>
  <cp:revision>58</cp:revision>
  <dcterms:created xsi:type="dcterms:W3CDTF">2003-10-17T15:10:08Z</dcterms:created>
  <dcterms:modified xsi:type="dcterms:W3CDTF">2020-02-22T17:42:42Z</dcterms:modified>
</cp:coreProperties>
</file>