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90" r:id="rId2"/>
    <p:sldId id="283" r:id="rId3"/>
    <p:sldId id="260" r:id="rId4"/>
    <p:sldId id="261" r:id="rId5"/>
    <p:sldId id="262" r:id="rId6"/>
    <p:sldId id="263" r:id="rId7"/>
    <p:sldId id="281" r:id="rId8"/>
    <p:sldId id="264" r:id="rId9"/>
    <p:sldId id="265" r:id="rId10"/>
    <p:sldId id="266" r:id="rId11"/>
    <p:sldId id="267" r:id="rId12"/>
    <p:sldId id="269" r:id="rId13"/>
    <p:sldId id="270" r:id="rId14"/>
    <p:sldId id="271" r:id="rId15"/>
    <p:sldId id="272" r:id="rId16"/>
    <p:sldId id="273" r:id="rId17"/>
    <p:sldId id="274" r:id="rId18"/>
    <p:sldId id="275" r:id="rId19"/>
    <p:sldId id="276" r:id="rId20"/>
    <p:sldId id="277" r:id="rId21"/>
    <p:sldId id="285" r:id="rId22"/>
    <p:sldId id="286" r:id="rId23"/>
    <p:sldId id="287" r:id="rId24"/>
    <p:sldId id="28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2F04DB-F34F-4039-BB0E-45B3E47A79D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A8C0544-C931-406B-8B33-4C62B6AC1965}">
      <dgm:prSet phldrT="[Text]" custT="1"/>
      <dgm:spPr/>
      <dgm:t>
        <a:bodyPr/>
        <a:lstStyle/>
        <a:p>
          <a:r>
            <a:rPr lang="fa-IR" sz="4800" b="1" dirty="0" smtClean="0">
              <a:cs typeface="B Nazanin" pitchFamily="2" charset="-78"/>
            </a:rPr>
            <a:t>انواع اهداف</a:t>
          </a:r>
          <a:endParaRPr lang="en-US" sz="4800" b="1" dirty="0">
            <a:cs typeface="B Nazanin" pitchFamily="2" charset="-78"/>
          </a:endParaRPr>
        </a:p>
      </dgm:t>
    </dgm:pt>
    <dgm:pt modelId="{5F2D04A7-5105-4C91-9641-19F71B48BE21}" type="parTrans" cxnId="{13967FA8-7ECB-4DCB-97B6-FAE6203C58BF}">
      <dgm:prSet/>
      <dgm:spPr/>
      <dgm:t>
        <a:bodyPr/>
        <a:lstStyle/>
        <a:p>
          <a:endParaRPr lang="en-US"/>
        </a:p>
      </dgm:t>
    </dgm:pt>
    <dgm:pt modelId="{276ED7F0-D720-4034-B1EB-AB5C52081D90}" type="sibTrans" cxnId="{13967FA8-7ECB-4DCB-97B6-FAE6203C58BF}">
      <dgm:prSet/>
      <dgm:spPr/>
      <dgm:t>
        <a:bodyPr/>
        <a:lstStyle/>
        <a:p>
          <a:endParaRPr lang="en-US"/>
        </a:p>
      </dgm:t>
    </dgm:pt>
    <dgm:pt modelId="{33F4DBEE-495A-44FB-9E36-187D8D46A591}">
      <dgm:prSet phldrT="[Text]"/>
      <dgm:spPr/>
      <dgm:t>
        <a:bodyPr/>
        <a:lstStyle/>
        <a:p>
          <a:r>
            <a:rPr lang="fa-IR" dirty="0" smtClean="0"/>
            <a:t>اهداف کلان</a:t>
          </a:r>
          <a:endParaRPr lang="en-US" dirty="0"/>
        </a:p>
      </dgm:t>
    </dgm:pt>
    <dgm:pt modelId="{55AC3BE0-4A14-4FC9-AAA9-C99597421BB1}" type="parTrans" cxnId="{891CCFAF-4F11-460C-9B8A-00BC4439D1A0}">
      <dgm:prSet/>
      <dgm:spPr/>
      <dgm:t>
        <a:bodyPr/>
        <a:lstStyle/>
        <a:p>
          <a:endParaRPr lang="en-US"/>
        </a:p>
      </dgm:t>
    </dgm:pt>
    <dgm:pt modelId="{E4B7BE30-F205-4BD6-B501-E4D32A19A3BE}" type="sibTrans" cxnId="{891CCFAF-4F11-460C-9B8A-00BC4439D1A0}">
      <dgm:prSet/>
      <dgm:spPr/>
      <dgm:t>
        <a:bodyPr/>
        <a:lstStyle/>
        <a:p>
          <a:endParaRPr lang="en-US"/>
        </a:p>
      </dgm:t>
    </dgm:pt>
    <dgm:pt modelId="{50A1F9E1-D18E-4FAA-91E8-494D9690F015}">
      <dgm:prSet phldrT="[Text]"/>
      <dgm:spPr/>
      <dgm:t>
        <a:bodyPr/>
        <a:lstStyle/>
        <a:p>
          <a:r>
            <a:rPr lang="fa-IR" dirty="0" smtClean="0"/>
            <a:t>اهداف خرد</a:t>
          </a:r>
          <a:endParaRPr lang="en-US" dirty="0"/>
        </a:p>
      </dgm:t>
    </dgm:pt>
    <dgm:pt modelId="{1397A82D-85B5-40C8-90C4-DFC70EEAFF92}" type="parTrans" cxnId="{ECB6312E-C5CD-486A-A226-2A17F6342390}">
      <dgm:prSet/>
      <dgm:spPr/>
      <dgm:t>
        <a:bodyPr/>
        <a:lstStyle/>
        <a:p>
          <a:endParaRPr lang="en-US"/>
        </a:p>
      </dgm:t>
    </dgm:pt>
    <dgm:pt modelId="{6B3345A4-6A34-449A-864D-8F3C8DEF6B7E}" type="sibTrans" cxnId="{ECB6312E-C5CD-486A-A226-2A17F6342390}">
      <dgm:prSet/>
      <dgm:spPr/>
      <dgm:t>
        <a:bodyPr/>
        <a:lstStyle/>
        <a:p>
          <a:endParaRPr lang="en-US"/>
        </a:p>
      </dgm:t>
    </dgm:pt>
    <dgm:pt modelId="{9414AFF2-725C-4886-A8D9-0E7B6414AD59}" type="pres">
      <dgm:prSet presAssocID="{302F04DB-F34F-4039-BB0E-45B3E47A79DD}" presName="hierChild1" presStyleCnt="0">
        <dgm:presLayoutVars>
          <dgm:orgChart val="1"/>
          <dgm:chPref val="1"/>
          <dgm:dir/>
          <dgm:animOne val="branch"/>
          <dgm:animLvl val="lvl"/>
          <dgm:resizeHandles/>
        </dgm:presLayoutVars>
      </dgm:prSet>
      <dgm:spPr/>
      <dgm:t>
        <a:bodyPr/>
        <a:lstStyle/>
        <a:p>
          <a:endParaRPr lang="en-US"/>
        </a:p>
      </dgm:t>
    </dgm:pt>
    <dgm:pt modelId="{252D1528-C9E5-46BA-853A-A5AD5029C695}" type="pres">
      <dgm:prSet presAssocID="{FA8C0544-C931-406B-8B33-4C62B6AC1965}" presName="hierRoot1" presStyleCnt="0">
        <dgm:presLayoutVars>
          <dgm:hierBranch val="init"/>
        </dgm:presLayoutVars>
      </dgm:prSet>
      <dgm:spPr/>
    </dgm:pt>
    <dgm:pt modelId="{00C8AD08-8236-42AE-9234-6160729BFCDA}" type="pres">
      <dgm:prSet presAssocID="{FA8C0544-C931-406B-8B33-4C62B6AC1965}" presName="rootComposite1" presStyleCnt="0"/>
      <dgm:spPr/>
    </dgm:pt>
    <dgm:pt modelId="{F38FFF22-F34F-4D28-BD44-996BA6445148}" type="pres">
      <dgm:prSet presAssocID="{FA8C0544-C931-406B-8B33-4C62B6AC1965}" presName="rootText1" presStyleLbl="node0" presStyleIdx="0" presStyleCnt="1" custLinFactNeighborX="-8805" custLinFactNeighborY="3390">
        <dgm:presLayoutVars>
          <dgm:chPref val="3"/>
        </dgm:presLayoutVars>
      </dgm:prSet>
      <dgm:spPr/>
      <dgm:t>
        <a:bodyPr/>
        <a:lstStyle/>
        <a:p>
          <a:endParaRPr lang="en-US"/>
        </a:p>
      </dgm:t>
    </dgm:pt>
    <dgm:pt modelId="{3C9C093E-EECB-4DBE-B3D4-E331B584C814}" type="pres">
      <dgm:prSet presAssocID="{FA8C0544-C931-406B-8B33-4C62B6AC1965}" presName="rootConnector1" presStyleLbl="node1" presStyleIdx="0" presStyleCnt="0"/>
      <dgm:spPr/>
      <dgm:t>
        <a:bodyPr/>
        <a:lstStyle/>
        <a:p>
          <a:endParaRPr lang="en-US"/>
        </a:p>
      </dgm:t>
    </dgm:pt>
    <dgm:pt modelId="{6903E5B5-0CEC-4904-A45C-ECDDB8F87E08}" type="pres">
      <dgm:prSet presAssocID="{FA8C0544-C931-406B-8B33-4C62B6AC1965}" presName="hierChild2" presStyleCnt="0"/>
      <dgm:spPr/>
    </dgm:pt>
    <dgm:pt modelId="{ECB4EFA9-986C-4492-8746-4EAA0AAC9D80}" type="pres">
      <dgm:prSet presAssocID="{55AC3BE0-4A14-4FC9-AAA9-C99597421BB1}" presName="Name37" presStyleLbl="parChTrans1D2" presStyleIdx="0" presStyleCnt="2"/>
      <dgm:spPr/>
      <dgm:t>
        <a:bodyPr/>
        <a:lstStyle/>
        <a:p>
          <a:endParaRPr lang="en-US"/>
        </a:p>
      </dgm:t>
    </dgm:pt>
    <dgm:pt modelId="{B177D925-1C89-48BA-8712-E9112023E149}" type="pres">
      <dgm:prSet presAssocID="{33F4DBEE-495A-44FB-9E36-187D8D46A591}" presName="hierRoot2" presStyleCnt="0">
        <dgm:presLayoutVars>
          <dgm:hierBranch val="init"/>
        </dgm:presLayoutVars>
      </dgm:prSet>
      <dgm:spPr/>
    </dgm:pt>
    <dgm:pt modelId="{BD67DF3A-C201-4C6F-952C-96D2A3AC91BC}" type="pres">
      <dgm:prSet presAssocID="{33F4DBEE-495A-44FB-9E36-187D8D46A591}" presName="rootComposite" presStyleCnt="0"/>
      <dgm:spPr/>
    </dgm:pt>
    <dgm:pt modelId="{A9EC5C54-6122-49C4-95DC-53262E5F07AF}" type="pres">
      <dgm:prSet presAssocID="{33F4DBEE-495A-44FB-9E36-187D8D46A591}" presName="rootText" presStyleLbl="node2" presStyleIdx="0" presStyleCnt="2" custLinFactNeighborX="-2406" custLinFactNeighborY="26044">
        <dgm:presLayoutVars>
          <dgm:chPref val="3"/>
        </dgm:presLayoutVars>
      </dgm:prSet>
      <dgm:spPr/>
      <dgm:t>
        <a:bodyPr/>
        <a:lstStyle/>
        <a:p>
          <a:endParaRPr lang="en-US"/>
        </a:p>
      </dgm:t>
    </dgm:pt>
    <dgm:pt modelId="{D108D82C-EE66-494E-9874-BA27D9CB8E88}" type="pres">
      <dgm:prSet presAssocID="{33F4DBEE-495A-44FB-9E36-187D8D46A591}" presName="rootConnector" presStyleLbl="node2" presStyleIdx="0" presStyleCnt="2"/>
      <dgm:spPr/>
      <dgm:t>
        <a:bodyPr/>
        <a:lstStyle/>
        <a:p>
          <a:endParaRPr lang="en-US"/>
        </a:p>
      </dgm:t>
    </dgm:pt>
    <dgm:pt modelId="{CA650590-156F-4422-8081-EA682AED52B1}" type="pres">
      <dgm:prSet presAssocID="{33F4DBEE-495A-44FB-9E36-187D8D46A591}" presName="hierChild4" presStyleCnt="0"/>
      <dgm:spPr/>
    </dgm:pt>
    <dgm:pt modelId="{0DD0E508-F235-4E05-B033-B76F7D020124}" type="pres">
      <dgm:prSet presAssocID="{33F4DBEE-495A-44FB-9E36-187D8D46A591}" presName="hierChild5" presStyleCnt="0"/>
      <dgm:spPr/>
    </dgm:pt>
    <dgm:pt modelId="{D1736F88-0034-44B5-B5B8-D33B8ABC2DAB}" type="pres">
      <dgm:prSet presAssocID="{1397A82D-85B5-40C8-90C4-DFC70EEAFF92}" presName="Name37" presStyleLbl="parChTrans1D2" presStyleIdx="1" presStyleCnt="2"/>
      <dgm:spPr/>
      <dgm:t>
        <a:bodyPr/>
        <a:lstStyle/>
        <a:p>
          <a:endParaRPr lang="en-US"/>
        </a:p>
      </dgm:t>
    </dgm:pt>
    <dgm:pt modelId="{003E5EB1-641F-4067-903E-094988813EFA}" type="pres">
      <dgm:prSet presAssocID="{50A1F9E1-D18E-4FAA-91E8-494D9690F015}" presName="hierRoot2" presStyleCnt="0">
        <dgm:presLayoutVars>
          <dgm:hierBranch val="init"/>
        </dgm:presLayoutVars>
      </dgm:prSet>
      <dgm:spPr/>
    </dgm:pt>
    <dgm:pt modelId="{89238002-FDD4-4C19-B0D8-D39239327989}" type="pres">
      <dgm:prSet presAssocID="{50A1F9E1-D18E-4FAA-91E8-494D9690F015}" presName="rootComposite" presStyleCnt="0"/>
      <dgm:spPr/>
    </dgm:pt>
    <dgm:pt modelId="{D8B8DBAA-8892-47E7-83EC-6E56BC0F3D1A}" type="pres">
      <dgm:prSet presAssocID="{50A1F9E1-D18E-4FAA-91E8-494D9690F015}" presName="rootText" presStyleLbl="node2" presStyleIdx="1" presStyleCnt="2" custLinFactNeighborX="-15204" custLinFactNeighborY="26044">
        <dgm:presLayoutVars>
          <dgm:chPref val="3"/>
        </dgm:presLayoutVars>
      </dgm:prSet>
      <dgm:spPr/>
      <dgm:t>
        <a:bodyPr/>
        <a:lstStyle/>
        <a:p>
          <a:endParaRPr lang="en-US"/>
        </a:p>
      </dgm:t>
    </dgm:pt>
    <dgm:pt modelId="{E2569454-087D-4AA8-922D-5C022C812921}" type="pres">
      <dgm:prSet presAssocID="{50A1F9E1-D18E-4FAA-91E8-494D9690F015}" presName="rootConnector" presStyleLbl="node2" presStyleIdx="1" presStyleCnt="2"/>
      <dgm:spPr/>
      <dgm:t>
        <a:bodyPr/>
        <a:lstStyle/>
        <a:p>
          <a:endParaRPr lang="en-US"/>
        </a:p>
      </dgm:t>
    </dgm:pt>
    <dgm:pt modelId="{0FDA6F84-E15A-4A35-A4AA-04F5B0AEF73F}" type="pres">
      <dgm:prSet presAssocID="{50A1F9E1-D18E-4FAA-91E8-494D9690F015}" presName="hierChild4" presStyleCnt="0"/>
      <dgm:spPr/>
    </dgm:pt>
    <dgm:pt modelId="{4C6C7C0F-5B3E-414D-AF48-3ADA807F7D28}" type="pres">
      <dgm:prSet presAssocID="{50A1F9E1-D18E-4FAA-91E8-494D9690F015}" presName="hierChild5" presStyleCnt="0"/>
      <dgm:spPr/>
    </dgm:pt>
    <dgm:pt modelId="{663AE6FF-69C2-4BFA-9B22-4C23E2E26E91}" type="pres">
      <dgm:prSet presAssocID="{FA8C0544-C931-406B-8B33-4C62B6AC1965}" presName="hierChild3" presStyleCnt="0"/>
      <dgm:spPr/>
    </dgm:pt>
  </dgm:ptLst>
  <dgm:cxnLst>
    <dgm:cxn modelId="{DD5E9FFB-CF7F-4884-9376-1CA38F50E5B5}" type="presOf" srcId="{FA8C0544-C931-406B-8B33-4C62B6AC1965}" destId="{3C9C093E-EECB-4DBE-B3D4-E331B584C814}" srcOrd="1" destOrd="0" presId="urn:microsoft.com/office/officeart/2005/8/layout/orgChart1"/>
    <dgm:cxn modelId="{E9C52A84-CD3C-4321-BD5E-23350FF49D3D}" type="presOf" srcId="{33F4DBEE-495A-44FB-9E36-187D8D46A591}" destId="{A9EC5C54-6122-49C4-95DC-53262E5F07AF}" srcOrd="0" destOrd="0" presId="urn:microsoft.com/office/officeart/2005/8/layout/orgChart1"/>
    <dgm:cxn modelId="{13F367CF-6026-4343-9C26-05C5ACDCE99E}" type="presOf" srcId="{33F4DBEE-495A-44FB-9E36-187D8D46A591}" destId="{D108D82C-EE66-494E-9874-BA27D9CB8E88}" srcOrd="1" destOrd="0" presId="urn:microsoft.com/office/officeart/2005/8/layout/orgChart1"/>
    <dgm:cxn modelId="{56E83081-E5BA-4F3F-95AF-E65467516FDA}" type="presOf" srcId="{50A1F9E1-D18E-4FAA-91E8-494D9690F015}" destId="{E2569454-087D-4AA8-922D-5C022C812921}" srcOrd="1" destOrd="0" presId="urn:microsoft.com/office/officeart/2005/8/layout/orgChart1"/>
    <dgm:cxn modelId="{65264422-0EFB-40A3-BED9-C7EBAC750BA3}" type="presOf" srcId="{50A1F9E1-D18E-4FAA-91E8-494D9690F015}" destId="{D8B8DBAA-8892-47E7-83EC-6E56BC0F3D1A}" srcOrd="0" destOrd="0" presId="urn:microsoft.com/office/officeart/2005/8/layout/orgChart1"/>
    <dgm:cxn modelId="{13967FA8-7ECB-4DCB-97B6-FAE6203C58BF}" srcId="{302F04DB-F34F-4039-BB0E-45B3E47A79DD}" destId="{FA8C0544-C931-406B-8B33-4C62B6AC1965}" srcOrd="0" destOrd="0" parTransId="{5F2D04A7-5105-4C91-9641-19F71B48BE21}" sibTransId="{276ED7F0-D720-4034-B1EB-AB5C52081D90}"/>
    <dgm:cxn modelId="{AB9DF252-C96E-406F-B262-B82BE8D8EC03}" type="presOf" srcId="{FA8C0544-C931-406B-8B33-4C62B6AC1965}" destId="{F38FFF22-F34F-4D28-BD44-996BA6445148}" srcOrd="0" destOrd="0" presId="urn:microsoft.com/office/officeart/2005/8/layout/orgChart1"/>
    <dgm:cxn modelId="{891CCFAF-4F11-460C-9B8A-00BC4439D1A0}" srcId="{FA8C0544-C931-406B-8B33-4C62B6AC1965}" destId="{33F4DBEE-495A-44FB-9E36-187D8D46A591}" srcOrd="0" destOrd="0" parTransId="{55AC3BE0-4A14-4FC9-AAA9-C99597421BB1}" sibTransId="{E4B7BE30-F205-4BD6-B501-E4D32A19A3BE}"/>
    <dgm:cxn modelId="{A0AD828F-5CE3-4A4C-B406-24DA33FE008F}" type="presOf" srcId="{55AC3BE0-4A14-4FC9-AAA9-C99597421BB1}" destId="{ECB4EFA9-986C-4492-8746-4EAA0AAC9D80}" srcOrd="0" destOrd="0" presId="urn:microsoft.com/office/officeart/2005/8/layout/orgChart1"/>
    <dgm:cxn modelId="{C9251CD7-3BD9-49FC-B968-7539DC3B7934}" type="presOf" srcId="{302F04DB-F34F-4039-BB0E-45B3E47A79DD}" destId="{9414AFF2-725C-4886-A8D9-0E7B6414AD59}" srcOrd="0" destOrd="0" presId="urn:microsoft.com/office/officeart/2005/8/layout/orgChart1"/>
    <dgm:cxn modelId="{9B41E434-FB15-4047-ABB2-6E228764DCDB}" type="presOf" srcId="{1397A82D-85B5-40C8-90C4-DFC70EEAFF92}" destId="{D1736F88-0034-44B5-B5B8-D33B8ABC2DAB}" srcOrd="0" destOrd="0" presId="urn:microsoft.com/office/officeart/2005/8/layout/orgChart1"/>
    <dgm:cxn modelId="{ECB6312E-C5CD-486A-A226-2A17F6342390}" srcId="{FA8C0544-C931-406B-8B33-4C62B6AC1965}" destId="{50A1F9E1-D18E-4FAA-91E8-494D9690F015}" srcOrd="1" destOrd="0" parTransId="{1397A82D-85B5-40C8-90C4-DFC70EEAFF92}" sibTransId="{6B3345A4-6A34-449A-864D-8F3C8DEF6B7E}"/>
    <dgm:cxn modelId="{B1984CBF-E282-43BD-B959-28A5B7B8AA6C}" type="presParOf" srcId="{9414AFF2-725C-4886-A8D9-0E7B6414AD59}" destId="{252D1528-C9E5-46BA-853A-A5AD5029C695}" srcOrd="0" destOrd="0" presId="urn:microsoft.com/office/officeart/2005/8/layout/orgChart1"/>
    <dgm:cxn modelId="{E613C7D7-CC8C-4740-AD5C-5DA485915443}" type="presParOf" srcId="{252D1528-C9E5-46BA-853A-A5AD5029C695}" destId="{00C8AD08-8236-42AE-9234-6160729BFCDA}" srcOrd="0" destOrd="0" presId="urn:microsoft.com/office/officeart/2005/8/layout/orgChart1"/>
    <dgm:cxn modelId="{287DC87B-A24D-4C49-A8C6-DF9C5906E265}" type="presParOf" srcId="{00C8AD08-8236-42AE-9234-6160729BFCDA}" destId="{F38FFF22-F34F-4D28-BD44-996BA6445148}" srcOrd="0" destOrd="0" presId="urn:microsoft.com/office/officeart/2005/8/layout/orgChart1"/>
    <dgm:cxn modelId="{25942726-91F5-4C8C-97EE-55578D0F6DD2}" type="presParOf" srcId="{00C8AD08-8236-42AE-9234-6160729BFCDA}" destId="{3C9C093E-EECB-4DBE-B3D4-E331B584C814}" srcOrd="1" destOrd="0" presId="urn:microsoft.com/office/officeart/2005/8/layout/orgChart1"/>
    <dgm:cxn modelId="{556EE604-6F47-4DBA-9247-B7B6AC84B3C7}" type="presParOf" srcId="{252D1528-C9E5-46BA-853A-A5AD5029C695}" destId="{6903E5B5-0CEC-4904-A45C-ECDDB8F87E08}" srcOrd="1" destOrd="0" presId="urn:microsoft.com/office/officeart/2005/8/layout/orgChart1"/>
    <dgm:cxn modelId="{93AEB98B-5E5C-4BDA-AD34-65C0B081B454}" type="presParOf" srcId="{6903E5B5-0CEC-4904-A45C-ECDDB8F87E08}" destId="{ECB4EFA9-986C-4492-8746-4EAA0AAC9D80}" srcOrd="0" destOrd="0" presId="urn:microsoft.com/office/officeart/2005/8/layout/orgChart1"/>
    <dgm:cxn modelId="{0335749D-960F-4D99-9F03-ADF90F1C79BE}" type="presParOf" srcId="{6903E5B5-0CEC-4904-A45C-ECDDB8F87E08}" destId="{B177D925-1C89-48BA-8712-E9112023E149}" srcOrd="1" destOrd="0" presId="urn:microsoft.com/office/officeart/2005/8/layout/orgChart1"/>
    <dgm:cxn modelId="{A7EA4D1B-2606-442E-97F4-11FACFDA4C04}" type="presParOf" srcId="{B177D925-1C89-48BA-8712-E9112023E149}" destId="{BD67DF3A-C201-4C6F-952C-96D2A3AC91BC}" srcOrd="0" destOrd="0" presId="urn:microsoft.com/office/officeart/2005/8/layout/orgChart1"/>
    <dgm:cxn modelId="{6B24EBF6-7E50-4AD8-BA62-A1C951780722}" type="presParOf" srcId="{BD67DF3A-C201-4C6F-952C-96D2A3AC91BC}" destId="{A9EC5C54-6122-49C4-95DC-53262E5F07AF}" srcOrd="0" destOrd="0" presId="urn:microsoft.com/office/officeart/2005/8/layout/orgChart1"/>
    <dgm:cxn modelId="{D38328FC-023E-4442-84C2-8D15F4F73C1D}" type="presParOf" srcId="{BD67DF3A-C201-4C6F-952C-96D2A3AC91BC}" destId="{D108D82C-EE66-494E-9874-BA27D9CB8E88}" srcOrd="1" destOrd="0" presId="urn:microsoft.com/office/officeart/2005/8/layout/orgChart1"/>
    <dgm:cxn modelId="{2B26B863-C077-4DA7-9907-930D05B167D7}" type="presParOf" srcId="{B177D925-1C89-48BA-8712-E9112023E149}" destId="{CA650590-156F-4422-8081-EA682AED52B1}" srcOrd="1" destOrd="0" presId="urn:microsoft.com/office/officeart/2005/8/layout/orgChart1"/>
    <dgm:cxn modelId="{FBDC9FDD-EC16-44E4-84F4-F4D33E4217F2}" type="presParOf" srcId="{B177D925-1C89-48BA-8712-E9112023E149}" destId="{0DD0E508-F235-4E05-B033-B76F7D020124}" srcOrd="2" destOrd="0" presId="urn:microsoft.com/office/officeart/2005/8/layout/orgChart1"/>
    <dgm:cxn modelId="{714E4A4C-F4EB-4083-A751-D6C859280EEB}" type="presParOf" srcId="{6903E5B5-0CEC-4904-A45C-ECDDB8F87E08}" destId="{D1736F88-0034-44B5-B5B8-D33B8ABC2DAB}" srcOrd="2" destOrd="0" presId="urn:microsoft.com/office/officeart/2005/8/layout/orgChart1"/>
    <dgm:cxn modelId="{D7F4F12D-A3E6-4616-B0F3-D8C6478E9C11}" type="presParOf" srcId="{6903E5B5-0CEC-4904-A45C-ECDDB8F87E08}" destId="{003E5EB1-641F-4067-903E-094988813EFA}" srcOrd="3" destOrd="0" presId="urn:microsoft.com/office/officeart/2005/8/layout/orgChart1"/>
    <dgm:cxn modelId="{0E36086B-1FB4-4D2A-AF35-70924BE97E58}" type="presParOf" srcId="{003E5EB1-641F-4067-903E-094988813EFA}" destId="{89238002-FDD4-4C19-B0D8-D39239327989}" srcOrd="0" destOrd="0" presId="urn:microsoft.com/office/officeart/2005/8/layout/orgChart1"/>
    <dgm:cxn modelId="{712BFFE2-FD08-4954-AD60-9EE0DBE3C3DF}" type="presParOf" srcId="{89238002-FDD4-4C19-B0D8-D39239327989}" destId="{D8B8DBAA-8892-47E7-83EC-6E56BC0F3D1A}" srcOrd="0" destOrd="0" presId="urn:microsoft.com/office/officeart/2005/8/layout/orgChart1"/>
    <dgm:cxn modelId="{B4AADA24-377B-414C-A456-2B1F87982A3B}" type="presParOf" srcId="{89238002-FDD4-4C19-B0D8-D39239327989}" destId="{E2569454-087D-4AA8-922D-5C022C812921}" srcOrd="1" destOrd="0" presId="urn:microsoft.com/office/officeart/2005/8/layout/orgChart1"/>
    <dgm:cxn modelId="{9C4A8EED-ECEB-4668-8B24-1EF7AFAFF403}" type="presParOf" srcId="{003E5EB1-641F-4067-903E-094988813EFA}" destId="{0FDA6F84-E15A-4A35-A4AA-04F5B0AEF73F}" srcOrd="1" destOrd="0" presId="urn:microsoft.com/office/officeart/2005/8/layout/orgChart1"/>
    <dgm:cxn modelId="{4A4F1CC5-E8C1-4326-AED2-190557FAE358}" type="presParOf" srcId="{003E5EB1-641F-4067-903E-094988813EFA}" destId="{4C6C7C0F-5B3E-414D-AF48-3ADA807F7D28}" srcOrd="2" destOrd="0" presId="urn:microsoft.com/office/officeart/2005/8/layout/orgChart1"/>
    <dgm:cxn modelId="{F6690EF6-BCDA-43BB-B7C6-D5DDCF7F6A59}" type="presParOf" srcId="{252D1528-C9E5-46BA-853A-A5AD5029C695}" destId="{663AE6FF-69C2-4BFA-9B22-4C23E2E26E9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736F88-0034-44B5-B5B8-D33B8ABC2DAB}">
      <dsp:nvSpPr>
        <dsp:cNvPr id="0" name=""/>
        <dsp:cNvSpPr/>
      </dsp:nvSpPr>
      <dsp:spPr>
        <a:xfrm>
          <a:off x="3114827" y="2034707"/>
          <a:ext cx="1656197" cy="989628"/>
        </a:xfrm>
        <a:custGeom>
          <a:avLst/>
          <a:gdLst/>
          <a:ahLst/>
          <a:cxnLst/>
          <a:rect l="0" t="0" r="0" b="0"/>
          <a:pathLst>
            <a:path>
              <a:moveTo>
                <a:pt x="0" y="0"/>
              </a:moveTo>
              <a:lnTo>
                <a:pt x="0" y="668191"/>
              </a:lnTo>
              <a:lnTo>
                <a:pt x="1656197" y="668191"/>
              </a:lnTo>
              <a:lnTo>
                <a:pt x="1656197" y="98962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B4EFA9-986C-4492-8746-4EAA0AAC9D80}">
      <dsp:nvSpPr>
        <dsp:cNvPr id="0" name=""/>
        <dsp:cNvSpPr/>
      </dsp:nvSpPr>
      <dsp:spPr>
        <a:xfrm>
          <a:off x="1530653" y="2034707"/>
          <a:ext cx="1584174" cy="989628"/>
        </a:xfrm>
        <a:custGeom>
          <a:avLst/>
          <a:gdLst/>
          <a:ahLst/>
          <a:cxnLst/>
          <a:rect l="0" t="0" r="0" b="0"/>
          <a:pathLst>
            <a:path>
              <a:moveTo>
                <a:pt x="1584174" y="0"/>
              </a:moveTo>
              <a:lnTo>
                <a:pt x="1584174" y="668191"/>
              </a:lnTo>
              <a:lnTo>
                <a:pt x="0" y="668191"/>
              </a:lnTo>
              <a:lnTo>
                <a:pt x="0" y="98962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8FFF22-F34F-4D28-BD44-996BA6445148}">
      <dsp:nvSpPr>
        <dsp:cNvPr id="0" name=""/>
        <dsp:cNvSpPr/>
      </dsp:nvSpPr>
      <dsp:spPr>
        <a:xfrm>
          <a:off x="1584174" y="504054"/>
          <a:ext cx="3061306" cy="153065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fa-IR" sz="4800" b="1" kern="1200" dirty="0" smtClean="0">
              <a:cs typeface="B Nazanin" pitchFamily="2" charset="-78"/>
            </a:rPr>
            <a:t>انواع اهداف</a:t>
          </a:r>
          <a:endParaRPr lang="en-US" sz="4800" b="1" kern="1200" dirty="0">
            <a:cs typeface="B Nazanin" pitchFamily="2" charset="-78"/>
          </a:endParaRPr>
        </a:p>
      </dsp:txBody>
      <dsp:txXfrm>
        <a:off x="1584174" y="504054"/>
        <a:ext cx="3061306" cy="1530653"/>
      </dsp:txXfrm>
    </dsp:sp>
    <dsp:sp modelId="{A9EC5C54-6122-49C4-95DC-53262E5F07AF}">
      <dsp:nvSpPr>
        <dsp:cNvPr id="0" name=""/>
        <dsp:cNvSpPr/>
      </dsp:nvSpPr>
      <dsp:spPr>
        <a:xfrm>
          <a:off x="0" y="3024336"/>
          <a:ext cx="3061306" cy="153065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2311400">
            <a:lnSpc>
              <a:spcPct val="90000"/>
            </a:lnSpc>
            <a:spcBef>
              <a:spcPct val="0"/>
            </a:spcBef>
            <a:spcAft>
              <a:spcPct val="35000"/>
            </a:spcAft>
          </a:pPr>
          <a:r>
            <a:rPr lang="fa-IR" sz="5200" kern="1200" dirty="0" smtClean="0"/>
            <a:t>اهداف کلان</a:t>
          </a:r>
          <a:endParaRPr lang="en-US" sz="5200" kern="1200" dirty="0"/>
        </a:p>
      </dsp:txBody>
      <dsp:txXfrm>
        <a:off x="0" y="3024336"/>
        <a:ext cx="3061306" cy="1530653"/>
      </dsp:txXfrm>
    </dsp:sp>
    <dsp:sp modelId="{D8B8DBAA-8892-47E7-83EC-6E56BC0F3D1A}">
      <dsp:nvSpPr>
        <dsp:cNvPr id="0" name=""/>
        <dsp:cNvSpPr/>
      </dsp:nvSpPr>
      <dsp:spPr>
        <a:xfrm>
          <a:off x="3240372" y="3024336"/>
          <a:ext cx="3061306" cy="153065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2311400">
            <a:lnSpc>
              <a:spcPct val="90000"/>
            </a:lnSpc>
            <a:spcBef>
              <a:spcPct val="0"/>
            </a:spcBef>
            <a:spcAft>
              <a:spcPct val="35000"/>
            </a:spcAft>
          </a:pPr>
          <a:r>
            <a:rPr lang="fa-IR" sz="5200" kern="1200" dirty="0" smtClean="0"/>
            <a:t>اهداف خرد</a:t>
          </a:r>
          <a:endParaRPr lang="en-US" sz="5200" kern="1200" dirty="0"/>
        </a:p>
      </dsp:txBody>
      <dsp:txXfrm>
        <a:off x="3240372" y="3024336"/>
        <a:ext cx="3061306" cy="153065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B13949D6-34A4-47B0-B74C-34FAC2A92A42}" type="datetimeFigureOut">
              <a:rPr lang="en-US" smtClean="0"/>
              <a:t>5/2/2020</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ED659EFF-96B9-4E56-9E27-0CFF55B4F82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B13949D6-34A4-47B0-B74C-34FAC2A92A42}" type="datetimeFigureOut">
              <a:rPr lang="en-US" smtClean="0"/>
              <a:t>5/2/2020</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ED659EFF-96B9-4E56-9E27-0CFF55B4F82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B13949D6-34A4-47B0-B74C-34FAC2A92A42}" type="datetimeFigureOut">
              <a:rPr lang="en-US" smtClean="0"/>
              <a:t>5/2/2020</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ED659EFF-96B9-4E56-9E27-0CFF55B4F826}" type="slidenum">
              <a:rPr lang="en-US" smtClean="0"/>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B13949D6-34A4-47B0-B74C-34FAC2A92A42}" type="datetimeFigureOut">
              <a:rPr lang="en-US" smtClean="0"/>
              <a:t>5/2/2020</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ED659EFF-96B9-4E56-9E27-0CFF55B4F82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B13949D6-34A4-47B0-B74C-34FAC2A92A42}" type="datetimeFigureOut">
              <a:rPr lang="en-US" smtClean="0"/>
              <a:t>5/2/2020</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ED659EFF-96B9-4E56-9E27-0CFF55B4F826}"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13949D6-34A4-47B0-B74C-34FAC2A92A42}" type="datetimeFigureOut">
              <a:rPr lang="en-US" smtClean="0"/>
              <a:t>5/2/2020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659EFF-96B9-4E56-9E27-0CFF55B4F82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B13949D6-34A4-47B0-B74C-34FAC2A92A42}" type="datetimeFigureOut">
              <a:rPr lang="en-US" smtClean="0"/>
              <a:t>5/2/2020</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ED659EFF-96B9-4E56-9E27-0CFF55B4F82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B13949D6-34A4-47B0-B74C-34FAC2A92A42}" type="datetimeFigureOut">
              <a:rPr lang="en-US" smtClean="0"/>
              <a:t>5/2/2020</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ED659EFF-96B9-4E56-9E27-0CFF55B4F826}"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B13949D6-34A4-47B0-B74C-34FAC2A92A42}" type="datetimeFigureOut">
              <a:rPr lang="en-US" smtClean="0"/>
              <a:t>5/2/2020</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ED659EFF-96B9-4E56-9E27-0CFF55B4F826}"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13949D6-34A4-47B0-B74C-34FAC2A92A42}" type="datetimeFigureOut">
              <a:rPr lang="en-US" smtClean="0"/>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59EFF-96B9-4E56-9E27-0CFF55B4F82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13949D6-34A4-47B0-B74C-34FAC2A92A42}" type="datetimeFigureOut">
              <a:rPr lang="en-US" smtClean="0"/>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59EFF-96B9-4E56-9E27-0CFF55B4F82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B13949D6-34A4-47B0-B74C-34FAC2A92A42}" type="datetimeFigureOut">
              <a:rPr lang="en-US" smtClean="0"/>
              <a:t>5/2/2020</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ED659EFF-96B9-4E56-9E27-0CFF55B4F826}"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719681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251520" y="1700808"/>
            <a:ext cx="8435280" cy="4525963"/>
          </a:xfrm>
          <a:prstGeom prst="rect">
            <a:avLst/>
          </a:prstGeom>
        </p:spPr>
        <p:txBody>
          <a:bodyPr anchor="ctr">
            <a:normAutofit/>
          </a:bodyPr>
          <a:lstStyle/>
          <a:p>
            <a:pPr marL="0" indent="0" algn="ctr" rtl="1">
              <a:buNone/>
            </a:pPr>
            <a:r>
              <a:rPr lang="fa-IR" sz="4000" b="1" dirty="0" smtClean="0">
                <a:solidFill>
                  <a:schemeClr val="accent1"/>
                </a:solidFill>
                <a:cs typeface="B Nazanin" pitchFamily="2" charset="-78"/>
              </a:rPr>
              <a:t>شناخت </a:t>
            </a:r>
            <a:r>
              <a:rPr lang="fa-IR" sz="4000" b="1" dirty="0">
                <a:solidFill>
                  <a:schemeClr val="accent1"/>
                </a:solidFill>
                <a:cs typeface="B Nazanin" pitchFamily="2" charset="-78"/>
              </a:rPr>
              <a:t>مفهوم </a:t>
            </a:r>
            <a:r>
              <a:rPr lang="fa-IR" sz="4000" b="1" dirty="0" smtClean="0">
                <a:solidFill>
                  <a:schemeClr val="accent1"/>
                </a:solidFill>
                <a:cs typeface="B Nazanin" pitchFamily="2" charset="-78"/>
              </a:rPr>
              <a:t>چشم‌انداز و </a:t>
            </a:r>
            <a:r>
              <a:rPr lang="fa-IR" sz="4000" b="1" dirty="0">
                <a:solidFill>
                  <a:schemeClr val="accent1"/>
                </a:solidFill>
                <a:cs typeface="B Nazanin" pitchFamily="2" charset="-78"/>
              </a:rPr>
              <a:t>درک تفاوت آن با انواع </a:t>
            </a:r>
            <a:r>
              <a:rPr lang="fa-IR" sz="4000" b="1" dirty="0" smtClean="0">
                <a:solidFill>
                  <a:schemeClr val="accent1"/>
                </a:solidFill>
                <a:cs typeface="B Nazanin" pitchFamily="2" charset="-78"/>
              </a:rPr>
              <a:t>اهداف</a:t>
            </a:r>
            <a:endParaRPr lang="en-US" sz="4000" b="1" dirty="0" smtClean="0">
              <a:solidFill>
                <a:schemeClr val="accent1"/>
              </a:solidFill>
              <a:cs typeface="B Nazanin" pitchFamily="2" charset="-78"/>
            </a:endParaRPr>
          </a:p>
          <a:p>
            <a:pPr marL="0" indent="0" algn="ctr" rtl="1">
              <a:buNone/>
            </a:pPr>
            <a:endParaRPr lang="en-US" dirty="0">
              <a:cs typeface="B Nazanin" pitchFamily="2" charset="-78"/>
            </a:endParaRPr>
          </a:p>
        </p:txBody>
      </p:sp>
    </p:spTree>
    <p:extLst>
      <p:ext uri="{BB962C8B-B14F-4D97-AF65-F5344CB8AC3E}">
        <p14:creationId xmlns:p14="http://schemas.microsoft.com/office/powerpoint/2010/main" val="1912515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7467600" cy="1143000"/>
          </a:xfrm>
        </p:spPr>
        <p:txBody>
          <a:bodyPr/>
          <a:lstStyle/>
          <a:p>
            <a:r>
              <a:rPr lang="en-US" dirty="0" smtClean="0"/>
              <a:t> </a:t>
            </a:r>
            <a:endParaRPr lang="en-US" dirty="0"/>
          </a:p>
        </p:txBody>
      </p:sp>
      <p:sp>
        <p:nvSpPr>
          <p:cNvPr id="3" name="Content Placeholder 2"/>
          <p:cNvSpPr>
            <a:spLocks noGrp="1"/>
          </p:cNvSpPr>
          <p:nvPr>
            <p:ph idx="1"/>
          </p:nvPr>
        </p:nvSpPr>
        <p:spPr>
          <a:xfrm>
            <a:off x="609600" y="381000"/>
            <a:ext cx="7543800" cy="5943600"/>
          </a:xfrm>
        </p:spPr>
        <p:txBody>
          <a:bodyPr>
            <a:normAutofit/>
          </a:bodyPr>
          <a:lstStyle/>
          <a:p>
            <a:pPr marL="0" indent="0" algn="just" rtl="1">
              <a:lnSpc>
                <a:spcPct val="150000"/>
              </a:lnSpc>
              <a:buNone/>
            </a:pPr>
            <a:endParaRPr lang="en-US" sz="2000" dirty="0" smtClean="0">
              <a:cs typeface="B Nazanin" pitchFamily="2" charset="-78"/>
            </a:endParaRPr>
          </a:p>
          <a:p>
            <a:pPr marL="0" indent="0" algn="r" rtl="1">
              <a:lnSpc>
                <a:spcPct val="150000"/>
              </a:lnSpc>
              <a:buNone/>
            </a:pPr>
            <a:r>
              <a:rPr lang="fa-IR" sz="2600" b="1" dirty="0">
                <a:solidFill>
                  <a:schemeClr val="accent1"/>
                </a:solidFill>
                <a:cs typeface="B Nazanin" pitchFamily="2" charset="-78"/>
              </a:rPr>
              <a:t>مقدمه</a:t>
            </a:r>
            <a:endParaRPr lang="en-US" sz="2600" b="1" dirty="0">
              <a:solidFill>
                <a:schemeClr val="accent1"/>
              </a:solidFill>
              <a:cs typeface="B Nazanin" pitchFamily="2" charset="-78"/>
            </a:endParaRPr>
          </a:p>
          <a:p>
            <a:pPr marL="0" indent="0" algn="just" rtl="1">
              <a:lnSpc>
                <a:spcPct val="150000"/>
              </a:lnSpc>
              <a:buNone/>
            </a:pPr>
            <a:endParaRPr lang="en-US" sz="2000" dirty="0">
              <a:cs typeface="B Nazanin" pitchFamily="2" charset="-78"/>
            </a:endParaRPr>
          </a:p>
          <a:p>
            <a:pPr marL="0" indent="0" algn="just" rtl="1">
              <a:lnSpc>
                <a:spcPct val="150000"/>
              </a:lnSpc>
              <a:buNone/>
            </a:pPr>
            <a:r>
              <a:rPr lang="fa-IR" sz="2000" dirty="0">
                <a:cs typeface="B Nazanin" pitchFamily="2" charset="-78"/>
              </a:rPr>
              <a:t>اهميت چشم انداز و چشم انداز سازي در تعيين سرنوشت اقتصادي، اجتماعي و كالبدي شهرها و محلات به گونه اي است كه مي توان آن را به مثابه "قلب" فرايند برنامه ريزي و طراحي شهري محسوب نمود. </a:t>
            </a:r>
            <a:endParaRPr lang="en-US" sz="2000" dirty="0" smtClean="0">
              <a:cs typeface="B Nazanin" pitchFamily="2" charset="-78"/>
            </a:endParaRPr>
          </a:p>
          <a:p>
            <a:pPr marL="0" indent="0" algn="just" rtl="1">
              <a:lnSpc>
                <a:spcPct val="150000"/>
              </a:lnSpc>
              <a:buNone/>
            </a:pPr>
            <a:r>
              <a:rPr lang="fa-IR" sz="2000" dirty="0" smtClean="0">
                <a:cs typeface="B Nazanin" pitchFamily="2" charset="-78"/>
              </a:rPr>
              <a:t>در </a:t>
            </a:r>
            <a:r>
              <a:rPr lang="fa-IR" sz="2000" dirty="0">
                <a:cs typeface="B Nazanin" pitchFamily="2" charset="-78"/>
              </a:rPr>
              <a:t>وضعيت كنوني، يعني در عصر جهاني شدن و تشديد رقابت شهرها كه بر سر كسب سهم بيشتري از ثروت ها ، استعدادهاي درخشان و جلب توجه جامعه بين المللي صورت مي گيرد امر تدوين و اجراي چشم انداز براي شهرها ديگر نه يك "انتخاب" بلكه به يك "ضرورت" بدل شده است.</a:t>
            </a:r>
            <a:r>
              <a:rPr lang="ar-SA" sz="2000" dirty="0">
                <a:cs typeface="B Nazanin" pitchFamily="2" charset="-78"/>
              </a:rPr>
              <a:t> </a:t>
            </a:r>
            <a:endParaRPr lang="en-US" sz="2000" dirty="0" smtClean="0">
              <a:cs typeface="B Nazanin" pitchFamily="2" charset="-78"/>
            </a:endParaRPr>
          </a:p>
          <a:p>
            <a:pPr marL="0" indent="0" algn="just" rtl="1">
              <a:lnSpc>
                <a:spcPct val="150000"/>
              </a:lnSpc>
              <a:buNone/>
            </a:pPr>
            <a:r>
              <a:rPr lang="ar-SA" sz="2000" dirty="0" smtClean="0">
                <a:cs typeface="B Nazanin" pitchFamily="2" charset="-78"/>
              </a:rPr>
              <a:t>در </a:t>
            </a:r>
            <a:r>
              <a:rPr lang="ar-SA" sz="2000" dirty="0">
                <a:cs typeface="B Nazanin" pitchFamily="2" charset="-78"/>
              </a:rPr>
              <a:t>زمینه فرایند  چشم  انداز سازی  مدل های گوناگونی وجود دارد  و در زمینه تامین مشارکت مردم  و استخراج چشم انداز مشترک نیز تکنیک های متنوعی در دسترس است. با این وجود  بررسی ها نشان می دهد که در مورد شیوه صورت بندی " بیانیه چشم انداز" خلا قابل توجهی وجود دارد .</a:t>
            </a:r>
            <a:endParaRPr lang="en-US" sz="2000" dirty="0">
              <a:cs typeface="B Nazanin" pitchFamily="2" charset="-78"/>
            </a:endParaRPr>
          </a:p>
          <a:p>
            <a:pPr marL="0" indent="0" algn="just" rtl="1">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4419042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1143000" y="914400"/>
            <a:ext cx="6324600" cy="4572000"/>
          </a:xfrm>
        </p:spPr>
        <p:txBody>
          <a:bodyPr>
            <a:normAutofit/>
          </a:bodyPr>
          <a:lstStyle/>
          <a:p>
            <a:pPr marL="0" indent="0" algn="r" rtl="1">
              <a:lnSpc>
                <a:spcPct val="150000"/>
              </a:lnSpc>
              <a:buNone/>
            </a:pPr>
            <a:endParaRPr lang="en-US" sz="2000" b="1" dirty="0" smtClean="0">
              <a:cs typeface="B Nazanin" pitchFamily="2" charset="-78"/>
            </a:endParaRPr>
          </a:p>
          <a:p>
            <a:pPr marL="0" indent="0" algn="r" rtl="1">
              <a:lnSpc>
                <a:spcPct val="150000"/>
              </a:lnSpc>
              <a:buNone/>
            </a:pPr>
            <a:r>
              <a:rPr lang="ar-SA" sz="2400" b="1" dirty="0" smtClean="0">
                <a:solidFill>
                  <a:schemeClr val="accent1"/>
                </a:solidFill>
                <a:cs typeface="B Nazanin" pitchFamily="2" charset="-78"/>
              </a:rPr>
              <a:t>تعریف </a:t>
            </a:r>
            <a:r>
              <a:rPr lang="ar-SA" sz="2400" b="1" dirty="0">
                <a:solidFill>
                  <a:schemeClr val="accent1"/>
                </a:solidFill>
                <a:cs typeface="B Nazanin" pitchFamily="2" charset="-78"/>
              </a:rPr>
              <a:t>چشم </a:t>
            </a:r>
            <a:r>
              <a:rPr lang="ar-SA" sz="2400" b="1" dirty="0" smtClean="0">
                <a:solidFill>
                  <a:schemeClr val="accent1"/>
                </a:solidFill>
                <a:cs typeface="B Nazanin" pitchFamily="2" charset="-78"/>
              </a:rPr>
              <a:t>انداز</a:t>
            </a:r>
            <a:endParaRPr lang="en-US" sz="2400" b="1" dirty="0" smtClean="0">
              <a:solidFill>
                <a:schemeClr val="accent1"/>
              </a:solidFill>
              <a:cs typeface="B Nazanin" pitchFamily="2" charset="-78"/>
            </a:endParaRPr>
          </a:p>
          <a:p>
            <a:pPr marL="0" indent="0" algn="r" rtl="1">
              <a:lnSpc>
                <a:spcPct val="150000"/>
              </a:lnSpc>
              <a:buNone/>
            </a:pPr>
            <a:endParaRPr lang="en-US" sz="2000" dirty="0">
              <a:cs typeface="B Nazanin" pitchFamily="2" charset="-78"/>
            </a:endParaRPr>
          </a:p>
          <a:p>
            <a:pPr marL="0" indent="0" algn="r" rtl="1">
              <a:lnSpc>
                <a:spcPct val="150000"/>
              </a:lnSpc>
              <a:buNone/>
            </a:pPr>
            <a:r>
              <a:rPr lang="ar-SA" sz="2000" dirty="0">
                <a:cs typeface="B Nazanin" pitchFamily="2" charset="-78"/>
              </a:rPr>
              <a:t>در متون برنامه ریزی راهبردی تعاریف متعددی از چشم انداز موجود است:  </a:t>
            </a:r>
            <a:endParaRPr lang="en-US" sz="2000" dirty="0">
              <a:cs typeface="B Nazanin" pitchFamily="2" charset="-78"/>
            </a:endParaRPr>
          </a:p>
          <a:p>
            <a:pPr marL="0" indent="0" algn="r" rtl="1">
              <a:lnSpc>
                <a:spcPct val="150000"/>
              </a:lnSpc>
              <a:buNone/>
            </a:pPr>
            <a:r>
              <a:rPr lang="ar-SA" sz="2000" dirty="0">
                <a:cs typeface="B Nazanin" pitchFamily="2" charset="-78"/>
              </a:rPr>
              <a:t>چشم انداز توصیف روشن و فشرده ای است از سیمایی که شهر در آینده و پس از به فعلیت  در آمدن کلیه توان های بالقوه اش پیدا می کند . در این تعریف بر سه ویژگی عمده چشم انداز که عبارتند از : ضرورت روشن و فشرده بودن ، معطوف به آینده بودن و به فعلیت در آمدن تمامی توان های بالقوه شهر و محله تاکید شده  است</a:t>
            </a:r>
            <a:endParaRPr lang="en-US" sz="2000" dirty="0">
              <a:cs typeface="B Nazanin" pitchFamily="2" charset="-78"/>
            </a:endParaRPr>
          </a:p>
        </p:txBody>
      </p:sp>
    </p:spTree>
    <p:extLst>
      <p:ext uri="{BB962C8B-B14F-4D97-AF65-F5344CB8AC3E}">
        <p14:creationId xmlns:p14="http://schemas.microsoft.com/office/powerpoint/2010/main" val="12324341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7467600" cy="1143000"/>
          </a:xfrm>
        </p:spPr>
        <p:txBody>
          <a:bodyPr/>
          <a:lstStyle/>
          <a:p>
            <a:r>
              <a:rPr lang="en-US" dirty="0" smtClean="0"/>
              <a:t> </a:t>
            </a:r>
            <a:endParaRPr lang="en-US" dirty="0"/>
          </a:p>
        </p:txBody>
      </p:sp>
      <p:sp>
        <p:nvSpPr>
          <p:cNvPr id="3" name="Content Placeholder 2"/>
          <p:cNvSpPr>
            <a:spLocks noGrp="1"/>
          </p:cNvSpPr>
          <p:nvPr>
            <p:ph idx="1"/>
          </p:nvPr>
        </p:nvSpPr>
        <p:spPr>
          <a:xfrm>
            <a:off x="914400" y="762000"/>
            <a:ext cx="7162800" cy="4648200"/>
          </a:xfrm>
        </p:spPr>
        <p:txBody>
          <a:bodyPr>
            <a:normAutofit/>
          </a:bodyPr>
          <a:lstStyle/>
          <a:p>
            <a:pPr marL="0" indent="0" algn="r" rtl="1">
              <a:lnSpc>
                <a:spcPct val="150000"/>
              </a:lnSpc>
              <a:buNone/>
            </a:pPr>
            <a:endParaRPr lang="en-US" sz="2000" dirty="0" smtClean="0">
              <a:cs typeface="B Nazanin" pitchFamily="2" charset="-78"/>
            </a:endParaRPr>
          </a:p>
          <a:p>
            <a:pPr marL="0" indent="0" algn="r" rtl="1">
              <a:lnSpc>
                <a:spcPct val="150000"/>
              </a:lnSpc>
              <a:buNone/>
            </a:pPr>
            <a:r>
              <a:rPr lang="ar-SA" sz="2400" b="1" dirty="0">
                <a:solidFill>
                  <a:schemeClr val="accent1"/>
                </a:solidFill>
                <a:cs typeface="B Nazanin" pitchFamily="2" charset="-78"/>
              </a:rPr>
              <a:t>تعریف چشم انداز شهر سازمان ائتلاف شهرها و بانک جهانی: </a:t>
            </a:r>
            <a:endParaRPr lang="en-US" sz="2400" b="1" dirty="0">
              <a:solidFill>
                <a:schemeClr val="accent1"/>
              </a:solidFill>
              <a:cs typeface="B Nazanin" pitchFamily="2" charset="-78"/>
            </a:endParaRPr>
          </a:p>
          <a:p>
            <a:pPr marL="0" indent="0" algn="r" rtl="1">
              <a:lnSpc>
                <a:spcPct val="150000"/>
              </a:lnSpc>
              <a:buNone/>
            </a:pPr>
            <a:endParaRPr lang="en-US" sz="2000" dirty="0">
              <a:cs typeface="B Nazanin" pitchFamily="2" charset="-78"/>
            </a:endParaRPr>
          </a:p>
          <a:p>
            <a:pPr marL="0" indent="0" algn="r" rtl="1">
              <a:lnSpc>
                <a:spcPct val="150000"/>
              </a:lnSpc>
              <a:buNone/>
            </a:pPr>
            <a:r>
              <a:rPr lang="ar-SA" sz="2000" dirty="0">
                <a:cs typeface="B Nazanin" pitchFamily="2" charset="-78"/>
              </a:rPr>
              <a:t>" تدوین چشم انداز برای یک شهر در حقیقت به مفهوم </a:t>
            </a:r>
            <a:r>
              <a:rPr lang="ar-SA" sz="2000" dirty="0">
                <a:effectLst>
                  <a:outerShdw blurRad="41275" dist="20320" dir="1800000" algn="tl">
                    <a:srgbClr val="000000">
                      <a:alpha val="40000"/>
                    </a:srgbClr>
                  </a:outerShdw>
                </a:effectLst>
                <a:cs typeface="B Nazanin" pitchFamily="2" charset="-78"/>
              </a:rPr>
              <a:t>ارائه هدفی به ساکنین شهر جهت کلیه تلاش هایشان و توصیف چیزی است که در آینده</a:t>
            </a:r>
            <a:r>
              <a:rPr lang="ar-SA" sz="2000" dirty="0">
                <a:cs typeface="B Nazanin" pitchFamily="2" charset="-78"/>
              </a:rPr>
              <a:t>  در آنجا باشند. چشم انداز چیزی فراسوی آینده قابل پیش بینی و فراتر از روندهای موجود فراهم می سازد  و بازتاب فهم مشترک طولانی مدت جامعه از </a:t>
            </a:r>
            <a:r>
              <a:rPr lang="ar-SA" sz="2000" dirty="0" smtClean="0">
                <a:cs typeface="B Nazanin" pitchFamily="2" charset="-78"/>
              </a:rPr>
              <a:t>اهداف </a:t>
            </a:r>
            <a:r>
              <a:rPr lang="ar-SA" sz="2000" dirty="0">
                <a:cs typeface="B Nazanin" pitchFamily="2" charset="-78"/>
              </a:rPr>
              <a:t>توسعه خویش است . عموما چشم انداز تلاش دارد تا پاسخ این سوال راکه  این شهر یا منطقه توان بالقوه چه چیزی شدن را دارد ، فراهم آورد .</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24538763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914400" y="533400"/>
            <a:ext cx="7239000" cy="5105400"/>
          </a:xfrm>
        </p:spPr>
        <p:txBody>
          <a:bodyPr>
            <a:normAutofit/>
          </a:bodyPr>
          <a:lstStyle/>
          <a:p>
            <a:pPr marL="0" indent="0" algn="r" rtl="1">
              <a:lnSpc>
                <a:spcPct val="150000"/>
              </a:lnSpc>
              <a:buNone/>
            </a:pPr>
            <a:endParaRPr lang="en-US" sz="2000" dirty="0" smtClean="0">
              <a:cs typeface="B Nazanin" pitchFamily="2" charset="-78"/>
            </a:endParaRPr>
          </a:p>
          <a:p>
            <a:pPr marL="0" indent="0" algn="r" rtl="1">
              <a:lnSpc>
                <a:spcPct val="150000"/>
              </a:lnSpc>
              <a:buNone/>
            </a:pPr>
            <a:r>
              <a:rPr lang="ar-SA" sz="2400" b="1" dirty="0">
                <a:solidFill>
                  <a:schemeClr val="accent1"/>
                </a:solidFill>
                <a:cs typeface="B Nazanin" pitchFamily="2" charset="-78"/>
              </a:rPr>
              <a:t>برایسون</a:t>
            </a:r>
            <a:r>
              <a:rPr lang="ar-SA" sz="2000" dirty="0" smtClean="0">
                <a:cs typeface="B Nazanin" pitchFamily="2" charset="-78"/>
              </a:rPr>
              <a:t> </a:t>
            </a:r>
            <a:endParaRPr lang="fa-IR" sz="2000" dirty="0" smtClean="0">
              <a:cs typeface="B Nazanin" pitchFamily="2" charset="-78"/>
            </a:endParaRPr>
          </a:p>
          <a:p>
            <a:pPr marL="0" indent="0" algn="r" rtl="1">
              <a:lnSpc>
                <a:spcPct val="150000"/>
              </a:lnSpc>
              <a:buNone/>
            </a:pPr>
            <a:r>
              <a:rPr lang="ar-SA" sz="2000" dirty="0" smtClean="0">
                <a:cs typeface="B Nazanin" pitchFamily="2" charset="-78"/>
              </a:rPr>
              <a:t>چشم </a:t>
            </a:r>
            <a:r>
              <a:rPr lang="ar-SA" sz="2000" dirty="0">
                <a:cs typeface="B Nazanin" pitchFamily="2" charset="-78"/>
              </a:rPr>
              <a:t>انداز توصیف روشن و فشرده ای است از سیمایی که شهر در آینده و پس از به فعلیت درآمدن کلیه توان های بالقوه اش پیدا می کند.</a:t>
            </a:r>
            <a:endParaRPr lang="en-US" sz="2000" dirty="0">
              <a:cs typeface="B Nazanin" pitchFamily="2" charset="-78"/>
            </a:endParaRPr>
          </a:p>
          <a:p>
            <a:pPr marL="0" indent="0" algn="r" rtl="1">
              <a:lnSpc>
                <a:spcPct val="150000"/>
              </a:lnSpc>
              <a:buNone/>
            </a:pPr>
            <a:endParaRPr lang="en-US" sz="2000" b="1" dirty="0" smtClean="0">
              <a:cs typeface="B Nazanin" pitchFamily="2" charset="-78"/>
            </a:endParaRPr>
          </a:p>
          <a:p>
            <a:pPr marL="0" indent="0" algn="r" rtl="1">
              <a:lnSpc>
                <a:spcPct val="150000"/>
              </a:lnSpc>
              <a:buNone/>
            </a:pPr>
            <a:r>
              <a:rPr lang="fa-IR" sz="2400" b="1" dirty="0">
                <a:solidFill>
                  <a:schemeClr val="accent1"/>
                </a:solidFill>
                <a:cs typeface="B Nazanin" pitchFamily="2" charset="-78"/>
              </a:rPr>
              <a:t>اتحادیه ملی شهرداری های ایالات متحده : </a:t>
            </a:r>
            <a:endParaRPr lang="en-US" sz="2400" b="1" dirty="0">
              <a:solidFill>
                <a:schemeClr val="accent1"/>
              </a:solidFill>
              <a:cs typeface="B Nazanin" pitchFamily="2" charset="-78"/>
            </a:endParaRPr>
          </a:p>
          <a:p>
            <a:pPr marL="0" indent="0" algn="r" rtl="1">
              <a:lnSpc>
                <a:spcPct val="150000"/>
              </a:lnSpc>
              <a:buNone/>
            </a:pPr>
            <a:r>
              <a:rPr lang="fa-IR" sz="2000" dirty="0">
                <a:cs typeface="B Nazanin" pitchFamily="2" charset="-78"/>
              </a:rPr>
              <a:t>چشم اندازشهر/ محله بیان وضعیت ایده آلی است که جامعه امید دارد درآینده به آن نایل آید.چنین چشم اندازی باید میان کل جامعه مشترک باشد به گونه ای که به مفهوم واقعی کلمه بتوان آن را ازآن «همه» دانست .</a:t>
            </a:r>
            <a:endParaRPr lang="en-US" sz="2000" dirty="0">
              <a:cs typeface="B Nazanin" pitchFamily="2" charset="-78"/>
            </a:endParaRPr>
          </a:p>
        </p:txBody>
      </p:sp>
    </p:spTree>
    <p:extLst>
      <p:ext uri="{BB962C8B-B14F-4D97-AF65-F5344CB8AC3E}">
        <p14:creationId xmlns:p14="http://schemas.microsoft.com/office/powerpoint/2010/main" val="27838158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685800" y="0"/>
            <a:ext cx="8001000" cy="6858000"/>
          </a:xfrm>
        </p:spPr>
        <p:txBody>
          <a:bodyPr/>
          <a:lstStyle/>
          <a:p>
            <a:pPr algn="ctr" rtl="1">
              <a:lnSpc>
                <a:spcPct val="150000"/>
              </a:lnSpc>
            </a:pPr>
            <a:endParaRPr lang="en-US" sz="1800" b="1" dirty="0" smtClean="0">
              <a:solidFill>
                <a:srgbClr val="0070C0"/>
              </a:solidFill>
              <a:cs typeface="B Nazanin" pitchFamily="2" charset="-78"/>
            </a:endParaRPr>
          </a:p>
          <a:p>
            <a:pPr marL="0" indent="0" algn="ctr" rtl="1">
              <a:lnSpc>
                <a:spcPct val="150000"/>
              </a:lnSpc>
              <a:buNone/>
            </a:pPr>
            <a:endParaRPr lang="en-US" sz="1800" b="1" dirty="0">
              <a:solidFill>
                <a:srgbClr val="0070C0"/>
              </a:solidFill>
              <a:cs typeface="B Nazanin" pitchFamily="2" charset="-78"/>
            </a:endParaRPr>
          </a:p>
          <a:p>
            <a:pPr marL="0" indent="0" algn="r" rtl="1">
              <a:lnSpc>
                <a:spcPct val="150000"/>
              </a:lnSpc>
              <a:buNone/>
            </a:pPr>
            <a:endParaRPr lang="fa-IR" sz="2000" dirty="0" smtClean="0">
              <a:cs typeface="B Nazanin" pitchFamily="2" charset="-78"/>
            </a:endParaRPr>
          </a:p>
          <a:p>
            <a:pPr marL="0" indent="0" algn="r" rtl="1">
              <a:lnSpc>
                <a:spcPct val="150000"/>
              </a:lnSpc>
              <a:buNone/>
            </a:pPr>
            <a:r>
              <a:rPr lang="fa-IR" sz="2000" dirty="0" smtClean="0">
                <a:cs typeface="B Nazanin" pitchFamily="2" charset="-78"/>
              </a:rPr>
              <a:t>برمبنای </a:t>
            </a:r>
            <a:r>
              <a:rPr lang="fa-IR" sz="2000" dirty="0">
                <a:cs typeface="B Nazanin" pitchFamily="2" charset="-78"/>
              </a:rPr>
              <a:t>تعاریفی که مرورگردید اینک می توان تعریف چشم انداز را درقالب سه گزاره ذیل به طورفشرده مطرح نمود:</a:t>
            </a:r>
            <a:endParaRPr lang="en-US" sz="2000" dirty="0">
              <a:cs typeface="B Nazanin" pitchFamily="2" charset="-78"/>
            </a:endParaRPr>
          </a:p>
          <a:p>
            <a:pPr lvl="0" algn="r" rtl="1">
              <a:lnSpc>
                <a:spcPct val="150000"/>
              </a:lnSpc>
              <a:buFont typeface="Wingdings" pitchFamily="2" charset="2"/>
              <a:buChar char="Ø"/>
            </a:pPr>
            <a:r>
              <a:rPr lang="fa-IR" sz="2000" dirty="0">
                <a:cs typeface="B Nazanin" pitchFamily="2" charset="-78"/>
              </a:rPr>
              <a:t>وصف روشن وفشرده ازشهر/محله است که می خواهیم درآینده طولانی مدت داشته باشیم .</a:t>
            </a:r>
            <a:endParaRPr lang="en-US" sz="2000" dirty="0">
              <a:cs typeface="B Nazanin" pitchFamily="2" charset="-78"/>
            </a:endParaRPr>
          </a:p>
          <a:p>
            <a:pPr lvl="0" algn="r" rtl="1">
              <a:lnSpc>
                <a:spcPct val="150000"/>
              </a:lnSpc>
              <a:buFont typeface="Wingdings" pitchFamily="2" charset="2"/>
              <a:buChar char="Ø"/>
            </a:pPr>
            <a:r>
              <a:rPr lang="fa-IR" sz="2000" dirty="0">
                <a:cs typeface="B Nazanin" pitchFamily="2" charset="-78"/>
              </a:rPr>
              <a:t>بیان ویژگی هایی است که به شهر/محله تصویرقابل ادراک وتمایزمی بخشد.</a:t>
            </a:r>
            <a:endParaRPr lang="en-US" sz="2000" dirty="0">
              <a:cs typeface="B Nazanin" pitchFamily="2" charset="-78"/>
            </a:endParaRPr>
          </a:p>
          <a:p>
            <a:pPr lvl="0" algn="r" rtl="1">
              <a:lnSpc>
                <a:spcPct val="150000"/>
              </a:lnSpc>
              <a:buFont typeface="Wingdings" pitchFamily="2" charset="2"/>
              <a:buChar char="Ø"/>
            </a:pPr>
            <a:r>
              <a:rPr lang="fa-IR" sz="2000" dirty="0">
                <a:cs typeface="B Nazanin" pitchFamily="2" charset="-78"/>
              </a:rPr>
              <a:t>مجموعه ای ازارزش هاست که تصمیم گیری آتی راهدایت نماید.</a:t>
            </a:r>
            <a:endParaRPr lang="en-US" sz="2000" dirty="0">
              <a:cs typeface="B Nazanin" pitchFamily="2" charset="-78"/>
            </a:endParaRPr>
          </a:p>
        </p:txBody>
      </p:sp>
    </p:spTree>
    <p:extLst>
      <p:ext uri="{BB962C8B-B14F-4D97-AF65-F5344CB8AC3E}">
        <p14:creationId xmlns:p14="http://schemas.microsoft.com/office/powerpoint/2010/main" val="383981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457200" y="304800"/>
            <a:ext cx="8153400" cy="6169152"/>
          </a:xfrm>
        </p:spPr>
        <p:txBody>
          <a:bodyPr>
            <a:normAutofit/>
          </a:bodyPr>
          <a:lstStyle/>
          <a:p>
            <a:pPr marL="0" indent="0" algn="ctr" rtl="1">
              <a:lnSpc>
                <a:spcPct val="150000"/>
              </a:lnSpc>
              <a:buNone/>
            </a:pPr>
            <a:r>
              <a:rPr lang="ar-SA" sz="2400" b="1" dirty="0">
                <a:solidFill>
                  <a:schemeClr val="accent1"/>
                </a:solidFill>
                <a:cs typeface="B Nazanin" pitchFamily="2" charset="-78"/>
              </a:rPr>
              <a:t>مفهوم چشم انداز</a:t>
            </a:r>
            <a:endParaRPr lang="en-US" sz="2400" b="1" dirty="0">
              <a:solidFill>
                <a:schemeClr val="accent1"/>
              </a:solidFill>
              <a:cs typeface="B Nazanin" pitchFamily="2" charset="-78"/>
            </a:endParaRPr>
          </a:p>
          <a:p>
            <a:pPr marL="0" lvl="0" indent="0" algn="r" rtl="1">
              <a:lnSpc>
                <a:spcPct val="150000"/>
              </a:lnSpc>
              <a:buNone/>
            </a:pPr>
            <a:r>
              <a:rPr lang="ar-SA" sz="2000" dirty="0">
                <a:cs typeface="B Nazanin" pitchFamily="2" charset="-78"/>
              </a:rPr>
              <a:t>مفهوم کلان چشم انداز عبارت است از آینده دور از دسترس و مطلوب یک فرد،شرکت،جامعه و یا یک شهر.</a:t>
            </a:r>
            <a:endParaRPr lang="en-US" sz="2000" dirty="0">
              <a:cs typeface="B Nazanin" pitchFamily="2" charset="-78"/>
            </a:endParaRPr>
          </a:p>
          <a:p>
            <a:pPr marL="0" lvl="0" indent="0" algn="r" rtl="1">
              <a:lnSpc>
                <a:spcPct val="150000"/>
              </a:lnSpc>
              <a:buNone/>
            </a:pPr>
            <a:r>
              <a:rPr lang="ar-SA" sz="2000" dirty="0">
                <a:cs typeface="B Nazanin" pitchFamily="2" charset="-78"/>
              </a:rPr>
              <a:t>چشم انداز توسعه شهر یعنی آرزوهایی برای آینده.</a:t>
            </a:r>
            <a:endParaRPr lang="en-US" sz="2000" dirty="0">
              <a:cs typeface="B Nazanin" pitchFamily="2" charset="-78"/>
            </a:endParaRPr>
          </a:p>
          <a:p>
            <a:pPr marL="0" lvl="0" indent="0" algn="r" rtl="1">
              <a:lnSpc>
                <a:spcPct val="150000"/>
              </a:lnSpc>
              <a:buNone/>
            </a:pPr>
            <a:r>
              <a:rPr lang="ar-SA" sz="2000" dirty="0">
                <a:cs typeface="B Nazanin" pitchFamily="2" charset="-78"/>
              </a:rPr>
              <a:t>چشم انداز شمایی است که مسیر را به ما نشان می دهد اما دستیابی به آن مقدور نیست.</a:t>
            </a:r>
            <a:endParaRPr lang="en-US" sz="2000" dirty="0">
              <a:cs typeface="B Nazanin" pitchFamily="2" charset="-78"/>
            </a:endParaRPr>
          </a:p>
          <a:p>
            <a:pPr marL="0" lvl="0" indent="0" algn="r" rtl="1">
              <a:lnSpc>
                <a:spcPct val="150000"/>
              </a:lnSpc>
              <a:buNone/>
            </a:pPr>
            <a:r>
              <a:rPr lang="ar-SA" sz="2000" dirty="0">
                <a:cs typeface="B Nazanin" pitchFamily="2" charset="-78"/>
              </a:rPr>
              <a:t>چشم انداز کمک می کند که جایگاه آینده شهر خود را بهتر بشناسیم و از مزایا و فرصت هایی که در اختیارمان قرار می گیرند بهره مند شویم.بنابراین تغییرات شهر را جهت دار می کند و توان انگیزش مدیریت بخش های مختلف شهر را خواهد داشت.مهمترین خاصیت چشم انداز بسیج کردن نیروهای هر مجموعه به سمت هدف مشخص </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29282246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7467600" cy="1143000"/>
          </a:xfrm>
        </p:spPr>
        <p:txBody>
          <a:bodyPr/>
          <a:lstStyle/>
          <a:p>
            <a:r>
              <a:rPr lang="en-US" dirty="0" smtClean="0"/>
              <a:t> </a:t>
            </a:r>
            <a:endParaRPr lang="en-US" dirty="0"/>
          </a:p>
        </p:txBody>
      </p:sp>
      <p:sp>
        <p:nvSpPr>
          <p:cNvPr id="3" name="Content Placeholder 2"/>
          <p:cNvSpPr>
            <a:spLocks noGrp="1"/>
          </p:cNvSpPr>
          <p:nvPr>
            <p:ph idx="1"/>
          </p:nvPr>
        </p:nvSpPr>
        <p:spPr>
          <a:xfrm>
            <a:off x="914400" y="609600"/>
            <a:ext cx="7315200" cy="5257800"/>
          </a:xfrm>
        </p:spPr>
        <p:txBody>
          <a:bodyPr>
            <a:normAutofit/>
          </a:bodyPr>
          <a:lstStyle/>
          <a:p>
            <a:pPr marL="0" indent="0" algn="r" rtl="1">
              <a:lnSpc>
                <a:spcPct val="150000"/>
              </a:lnSpc>
              <a:buNone/>
            </a:pPr>
            <a:r>
              <a:rPr lang="ar-SA" sz="2400" b="1" dirty="0">
                <a:solidFill>
                  <a:schemeClr val="accent1"/>
                </a:solidFill>
                <a:cs typeface="B Nazanin" pitchFamily="2" charset="-78"/>
              </a:rPr>
              <a:t>چشم انداز مشترک</a:t>
            </a:r>
            <a:endParaRPr lang="en-US" sz="2400" b="1" dirty="0">
              <a:solidFill>
                <a:schemeClr val="accent1"/>
              </a:solidFill>
              <a:cs typeface="B Nazanin" pitchFamily="2" charset="-78"/>
            </a:endParaRPr>
          </a:p>
          <a:p>
            <a:pPr marL="0" lvl="0" indent="0" algn="r" rtl="1">
              <a:lnSpc>
                <a:spcPct val="150000"/>
              </a:lnSpc>
              <a:buNone/>
            </a:pPr>
            <a:r>
              <a:rPr lang="ar-SA" sz="2000" dirty="0">
                <a:cs typeface="B Nazanin" pitchFamily="2" charset="-78"/>
              </a:rPr>
              <a:t>آینده ای که یک گروه برای خود متصور است و آن را به صورت جمعی تعقیب می نماید </a:t>
            </a:r>
            <a:endParaRPr lang="fa-IR" sz="2000" dirty="0" smtClean="0">
              <a:cs typeface="B Nazanin" pitchFamily="2" charset="-78"/>
            </a:endParaRPr>
          </a:p>
          <a:p>
            <a:pPr marL="0" lvl="0" indent="0" algn="r" rtl="1">
              <a:lnSpc>
                <a:spcPct val="150000"/>
              </a:lnSpc>
              <a:buNone/>
            </a:pPr>
            <a:r>
              <a:rPr lang="ar-SA" sz="2000" dirty="0" smtClean="0">
                <a:cs typeface="B Nazanin" pitchFamily="2" charset="-78"/>
              </a:rPr>
              <a:t>بی </a:t>
            </a:r>
            <a:r>
              <a:rPr lang="ar-SA" sz="2000" dirty="0">
                <a:cs typeface="B Nazanin" pitchFamily="2" charset="-78"/>
              </a:rPr>
              <a:t>شک چشم انداز هر شهر یک هدف مشترک خواهد بود که توسط تمامی شهروندان درک و حمایت می شود. این مهم زمانی محقق می گردد که:</a:t>
            </a:r>
            <a:endParaRPr lang="en-US" sz="2000" dirty="0">
              <a:cs typeface="B Nazanin" pitchFamily="2" charset="-78"/>
            </a:endParaRPr>
          </a:p>
          <a:p>
            <a:pPr marL="0" lvl="0" indent="0" algn="r" rtl="1">
              <a:lnSpc>
                <a:spcPct val="150000"/>
              </a:lnSpc>
              <a:buNone/>
            </a:pPr>
            <a:r>
              <a:rPr lang="ar-SA" sz="2000" dirty="0">
                <a:cs typeface="B Nazanin" pitchFamily="2" charset="-78"/>
              </a:rPr>
              <a:t>تمامی مردم شهر تصویر مشابهی از آینده شهر در ذهنشان ترسیم شده باشد و همه برای تحقق آن متعهدانه با یکدیگر همکاری کنند.</a:t>
            </a:r>
            <a:endParaRPr lang="en-US" sz="2000" dirty="0">
              <a:cs typeface="B Nazanin" pitchFamily="2" charset="-78"/>
            </a:endParaRPr>
          </a:p>
          <a:p>
            <a:pPr marL="0" lvl="0" indent="0" algn="r" rtl="1">
              <a:lnSpc>
                <a:spcPct val="150000"/>
              </a:lnSpc>
              <a:buNone/>
            </a:pPr>
            <a:r>
              <a:rPr lang="ar-SA" sz="2000" dirty="0">
                <a:cs typeface="B Nazanin" pitchFamily="2" charset="-78"/>
              </a:rPr>
              <a:t>این چشم انداز مانند یک رشته تسبیح همه مردم در یک شهر را به یکدیگر پیوند داده و به آینده ای دلخواه هدایت کند.</a:t>
            </a:r>
            <a:endParaRPr lang="en-US" sz="2000" dirty="0">
              <a:cs typeface="B Nazanin" pitchFamily="2" charset="-78"/>
            </a:endParaRPr>
          </a:p>
          <a:p>
            <a:pPr marL="0" lvl="0" indent="0" algn="r" rtl="1">
              <a:lnSpc>
                <a:spcPct val="150000"/>
              </a:lnSpc>
              <a:buNone/>
            </a:pPr>
            <a:r>
              <a:rPr lang="ar-SA" sz="2000" dirty="0">
                <a:cs typeface="B Nazanin" pitchFamily="2" charset="-78"/>
              </a:rPr>
              <a:t>همه شهروندان به آن متعهد باشند چون این اهداف بازتاب تصورات و دربرگیرنده چشم انداز های فردی آنان می باشد.( مهندسین مشاور کلیل،1384: 4).</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9425955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914400" y="762000"/>
            <a:ext cx="7315200" cy="4876800"/>
          </a:xfrm>
        </p:spPr>
        <p:txBody>
          <a:bodyPr>
            <a:normAutofit/>
          </a:bodyPr>
          <a:lstStyle/>
          <a:p>
            <a:pPr marL="0" indent="0" algn="r" rtl="1">
              <a:lnSpc>
                <a:spcPct val="150000"/>
              </a:lnSpc>
              <a:buNone/>
            </a:pPr>
            <a:r>
              <a:rPr lang="ar-SA" sz="2400" b="1" dirty="0">
                <a:solidFill>
                  <a:schemeClr val="accent1"/>
                </a:solidFill>
                <a:cs typeface="B Nazanin" pitchFamily="2" charset="-78"/>
              </a:rPr>
              <a:t>ویژگی های چشم انداز:</a:t>
            </a:r>
            <a:endParaRPr lang="en-US" sz="2400" b="1" dirty="0">
              <a:solidFill>
                <a:schemeClr val="accent1"/>
              </a:solidFill>
              <a:cs typeface="B Nazanin" pitchFamily="2" charset="-78"/>
            </a:endParaRPr>
          </a:p>
          <a:p>
            <a:pPr marL="0" indent="0" algn="r" rtl="1">
              <a:lnSpc>
                <a:spcPct val="150000"/>
              </a:lnSpc>
              <a:buNone/>
            </a:pPr>
            <a:r>
              <a:rPr lang="fa-IR" sz="2000" dirty="0">
                <a:cs typeface="B Nazanin" pitchFamily="2" charset="-78"/>
              </a:rPr>
              <a:t>چشم انداز خصوصیات منحصربه فرد منطقه شهری را منعکس می کند</a:t>
            </a:r>
            <a:endParaRPr lang="en-US" sz="2000" dirty="0">
              <a:cs typeface="B Nazanin" pitchFamily="2" charset="-78"/>
            </a:endParaRPr>
          </a:p>
          <a:p>
            <a:pPr marL="0" indent="0" algn="r" rtl="1">
              <a:lnSpc>
                <a:spcPct val="150000"/>
              </a:lnSpc>
              <a:buNone/>
            </a:pPr>
            <a:r>
              <a:rPr lang="fa-IR" sz="2400" b="1" dirty="0">
                <a:cs typeface="B Nazanin" pitchFamily="2" charset="-78"/>
              </a:rPr>
              <a:t>این خصوصیات شامل:</a:t>
            </a:r>
            <a:endParaRPr lang="en-US" sz="2400" b="1" dirty="0">
              <a:cs typeface="B Nazanin" pitchFamily="2" charset="-78"/>
            </a:endParaRPr>
          </a:p>
          <a:p>
            <a:pPr lvl="0" algn="r" rtl="1">
              <a:lnSpc>
                <a:spcPct val="150000"/>
              </a:lnSpc>
              <a:buFont typeface="Wingdings" pitchFamily="2" charset="2"/>
              <a:buChar char="ü"/>
            </a:pPr>
            <a:r>
              <a:rPr lang="fa-IR" sz="2000" dirty="0">
                <a:cs typeface="B Nazanin" pitchFamily="2" charset="-78"/>
              </a:rPr>
              <a:t>مزایای رقابتی ونسبی منطقه </a:t>
            </a:r>
            <a:endParaRPr lang="en-US" sz="2000" dirty="0">
              <a:cs typeface="B Nazanin" pitchFamily="2" charset="-78"/>
            </a:endParaRPr>
          </a:p>
          <a:p>
            <a:pPr lvl="0" algn="r" rtl="1">
              <a:lnSpc>
                <a:spcPct val="150000"/>
              </a:lnSpc>
              <a:buFont typeface="Wingdings" pitchFamily="2" charset="2"/>
              <a:buChar char="ü"/>
            </a:pPr>
            <a:r>
              <a:rPr lang="fa-IR" sz="2000" dirty="0">
                <a:cs typeface="B Nazanin" pitchFamily="2" charset="-78"/>
              </a:rPr>
              <a:t>ارزش ها وقابلیت های شهروندان </a:t>
            </a:r>
            <a:endParaRPr lang="en-US" sz="2000" dirty="0">
              <a:cs typeface="B Nazanin" pitchFamily="2" charset="-78"/>
            </a:endParaRPr>
          </a:p>
          <a:p>
            <a:pPr lvl="0" algn="r" rtl="1">
              <a:lnSpc>
                <a:spcPct val="150000"/>
              </a:lnSpc>
              <a:buFont typeface="Wingdings" pitchFamily="2" charset="2"/>
              <a:buChar char="ü"/>
            </a:pPr>
            <a:r>
              <a:rPr lang="fa-IR" sz="2000" dirty="0">
                <a:cs typeface="B Nazanin" pitchFamily="2" charset="-78"/>
              </a:rPr>
              <a:t>ارتباط منطقه با اقتصاد جهانی ،ملی وسایرمناطق کشور</a:t>
            </a:r>
            <a:endParaRPr lang="en-US" sz="2000" dirty="0">
              <a:cs typeface="B Nazanin" pitchFamily="2" charset="-78"/>
            </a:endParaRPr>
          </a:p>
          <a:p>
            <a:pPr lvl="0" algn="r" rtl="1">
              <a:lnSpc>
                <a:spcPct val="150000"/>
              </a:lnSpc>
              <a:buFont typeface="Wingdings" pitchFamily="2" charset="2"/>
              <a:buChar char="ü"/>
            </a:pPr>
            <a:r>
              <a:rPr lang="fa-IR" sz="2000" dirty="0">
                <a:cs typeface="B Nazanin" pitchFamily="2" charset="-78"/>
              </a:rPr>
              <a:t>تاریخ وفرهنگ منطقه </a:t>
            </a:r>
            <a:endParaRPr lang="en-US" sz="2000" dirty="0">
              <a:cs typeface="B Nazanin" pitchFamily="2" charset="-78"/>
            </a:endParaRPr>
          </a:p>
          <a:p>
            <a:pPr lvl="0" algn="r" rtl="1">
              <a:lnSpc>
                <a:spcPct val="150000"/>
              </a:lnSpc>
              <a:buFont typeface="Wingdings" pitchFamily="2" charset="2"/>
              <a:buChar char="ü"/>
            </a:pPr>
            <a:r>
              <a:rPr lang="fa-IR" sz="2000" dirty="0">
                <a:cs typeface="B Nazanin" pitchFamily="2" charset="-78"/>
              </a:rPr>
              <a:t>ویژگی های فیزیکی وکالبدی منطقه ازجمله موقعیت مکانی ،آب وهوا،قلمرو و...</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39911200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609600" y="762000"/>
            <a:ext cx="7848600" cy="4648200"/>
          </a:xfrm>
        </p:spPr>
        <p:txBody>
          <a:bodyPr>
            <a:normAutofit/>
          </a:bodyPr>
          <a:lstStyle/>
          <a:p>
            <a:pPr marL="0" indent="0" algn="r" rtl="1">
              <a:lnSpc>
                <a:spcPct val="150000"/>
              </a:lnSpc>
              <a:buNone/>
            </a:pPr>
            <a:endParaRPr lang="en-US" sz="2000" dirty="0" smtClean="0">
              <a:cs typeface="B Nazanin" pitchFamily="2" charset="-78"/>
            </a:endParaRPr>
          </a:p>
          <a:p>
            <a:pPr marL="0" indent="0" algn="r" rtl="1">
              <a:lnSpc>
                <a:spcPct val="150000"/>
              </a:lnSpc>
              <a:buNone/>
            </a:pPr>
            <a:r>
              <a:rPr lang="fa-IR" sz="2400" b="1" dirty="0" smtClean="0">
                <a:solidFill>
                  <a:schemeClr val="accent1"/>
                </a:solidFill>
                <a:cs typeface="B Nazanin" pitchFamily="2" charset="-78"/>
              </a:rPr>
              <a:t>به </a:t>
            </a:r>
            <a:r>
              <a:rPr lang="fa-IR" sz="2400" b="1" dirty="0">
                <a:solidFill>
                  <a:schemeClr val="accent1"/>
                </a:solidFill>
                <a:cs typeface="B Nazanin" pitchFamily="2" charset="-78"/>
              </a:rPr>
              <a:t>طور کلی سه نوع تلقی از اصطلاح چشم </a:t>
            </a:r>
            <a:r>
              <a:rPr lang="fa-IR" sz="2400" b="1" dirty="0" smtClean="0">
                <a:solidFill>
                  <a:schemeClr val="accent1"/>
                </a:solidFill>
                <a:cs typeface="B Nazanin" pitchFamily="2" charset="-78"/>
              </a:rPr>
              <a:t>انداز </a:t>
            </a:r>
            <a:r>
              <a:rPr lang="fa-IR" sz="2400" b="1" dirty="0">
                <a:solidFill>
                  <a:schemeClr val="accent1"/>
                </a:solidFill>
                <a:cs typeface="B Nazanin" pitchFamily="2" charset="-78"/>
              </a:rPr>
              <a:t>ممکن می باشد</a:t>
            </a:r>
            <a:r>
              <a:rPr lang="fa-IR" sz="2400" b="1" dirty="0" smtClean="0">
                <a:solidFill>
                  <a:schemeClr val="accent1"/>
                </a:solidFill>
                <a:cs typeface="B Nazanin" pitchFamily="2" charset="-78"/>
              </a:rPr>
              <a:t>:</a:t>
            </a:r>
            <a:endParaRPr lang="en-US" sz="2400" b="1" dirty="0" smtClean="0">
              <a:solidFill>
                <a:schemeClr val="accent1"/>
              </a:solidFill>
              <a:cs typeface="B Nazanin" pitchFamily="2" charset="-78"/>
            </a:endParaRPr>
          </a:p>
          <a:p>
            <a:pPr marL="0" indent="0" algn="r" rtl="1">
              <a:lnSpc>
                <a:spcPct val="150000"/>
              </a:lnSpc>
              <a:buNone/>
            </a:pPr>
            <a:endParaRPr lang="en-US" sz="2000" dirty="0">
              <a:cs typeface="B Nazanin" pitchFamily="2" charset="-78"/>
            </a:endParaRPr>
          </a:p>
          <a:p>
            <a:pPr marL="0" indent="0" algn="r">
              <a:lnSpc>
                <a:spcPct val="150000"/>
              </a:lnSpc>
              <a:buNone/>
            </a:pPr>
            <a:r>
              <a:rPr lang="fa-IR" sz="2000" dirty="0">
                <a:cs typeface="B Nazanin" pitchFamily="2" charset="-78"/>
              </a:rPr>
              <a:t>1. چشم انداز به مفهوم </a:t>
            </a:r>
            <a:r>
              <a:rPr lang="fa-IR" sz="2000" cap="all" dirty="0">
                <a:effectLst>
                  <a:reflection blurRad="12700" stA="28000" endPos="45000" dist="1003" dir="5400000" sy="-100000" algn="bl"/>
                </a:effectLst>
                <a:cs typeface="B Nazanin" pitchFamily="2" charset="-78"/>
              </a:rPr>
              <a:t>" برنامه  چشم انداز" </a:t>
            </a:r>
            <a:r>
              <a:rPr lang="fa-IR" sz="2000" dirty="0">
                <a:cs typeface="B Nazanin" pitchFamily="2" charset="-78"/>
              </a:rPr>
              <a:t>( که معمولا در برخی کشورها قبل از تهیه برنامه یا طرح جامع شهر تهیه می گردد.)</a:t>
            </a:r>
            <a:endParaRPr lang="en-US" sz="2000" dirty="0">
              <a:cs typeface="B Nazanin" pitchFamily="2" charset="-78"/>
            </a:endParaRPr>
          </a:p>
          <a:p>
            <a:pPr marL="0" indent="0" algn="r">
              <a:lnSpc>
                <a:spcPct val="150000"/>
              </a:lnSpc>
              <a:buNone/>
            </a:pPr>
            <a:r>
              <a:rPr lang="fa-IR" sz="2000" dirty="0">
                <a:cs typeface="B Nazanin" pitchFamily="2" charset="-78"/>
              </a:rPr>
              <a:t>2. چشم انداز به مفهوم </a:t>
            </a:r>
            <a:r>
              <a:rPr lang="fa-IR" sz="2000" cap="all" dirty="0">
                <a:effectLst>
                  <a:reflection blurRad="12700" stA="28000" endPos="45000" dist="1003" dir="5400000" sy="-100000" algn="bl"/>
                </a:effectLst>
                <a:cs typeface="B Nazanin" pitchFamily="2" charset="-78"/>
              </a:rPr>
              <a:t>" چشم انداز سازی" </a:t>
            </a:r>
            <a:r>
              <a:rPr lang="fa-IR" sz="2000" dirty="0">
                <a:cs typeface="B Nazanin" pitchFamily="2" charset="-78"/>
              </a:rPr>
              <a:t>( که سلسله فعالیت هایی است که با استفاده از تکنیک های گوناگون مشارکتی به تدوین بیانیه چشم انداز منجر می شود. ) </a:t>
            </a:r>
            <a:endParaRPr lang="en-US" sz="2000" dirty="0">
              <a:cs typeface="B Nazanin" pitchFamily="2" charset="-78"/>
            </a:endParaRPr>
          </a:p>
          <a:p>
            <a:pPr marL="0" indent="0" algn="r">
              <a:lnSpc>
                <a:spcPct val="150000"/>
              </a:lnSpc>
              <a:buNone/>
            </a:pPr>
            <a:r>
              <a:rPr lang="fa-IR" sz="2000" dirty="0">
                <a:cs typeface="B Nazanin" pitchFamily="2" charset="-78"/>
              </a:rPr>
              <a:t>3. چشم انداز به مفهوم </a:t>
            </a:r>
            <a:r>
              <a:rPr lang="fa-IR" sz="2000" cap="all" dirty="0">
                <a:effectLst>
                  <a:reflection blurRad="12700" stA="28000" endPos="45000" dist="1003" dir="5400000" sy="-100000" algn="bl"/>
                </a:effectLst>
                <a:cs typeface="B Nazanin" pitchFamily="2" charset="-78"/>
              </a:rPr>
              <a:t>" بیانیه چشم انداز"</a:t>
            </a:r>
            <a:r>
              <a:rPr lang="fa-IR" sz="2000" dirty="0">
                <a:cs typeface="B Nazanin" pitchFamily="2" charset="-78"/>
              </a:rPr>
              <a:t> ( که محصول فرایند چشم انداز سازی می باشد.)</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20185619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cs typeface="B Nazanin" pitchFamily="2" charset="-78"/>
              </a:rPr>
              <a:t> </a:t>
            </a:r>
            <a:endParaRPr lang="en-US" dirty="0">
              <a:cs typeface="B Nazanin" pitchFamily="2" charset="-78"/>
            </a:endParaRPr>
          </a:p>
        </p:txBody>
      </p:sp>
      <p:sp>
        <p:nvSpPr>
          <p:cNvPr id="3" name="Content Placeholder 2"/>
          <p:cNvSpPr>
            <a:spLocks noGrp="1"/>
          </p:cNvSpPr>
          <p:nvPr>
            <p:ph idx="1"/>
          </p:nvPr>
        </p:nvSpPr>
        <p:spPr>
          <a:xfrm>
            <a:off x="457200" y="228600"/>
            <a:ext cx="8153400" cy="6245352"/>
          </a:xfrm>
        </p:spPr>
        <p:txBody>
          <a:bodyPr>
            <a:normAutofit/>
          </a:bodyPr>
          <a:lstStyle/>
          <a:p>
            <a:pPr marL="0" indent="0" algn="ctr" rtl="1">
              <a:lnSpc>
                <a:spcPct val="150000"/>
              </a:lnSpc>
              <a:buNone/>
            </a:pPr>
            <a:r>
              <a:rPr lang="fa-IR" sz="2400" b="1" dirty="0">
                <a:solidFill>
                  <a:schemeClr val="accent1"/>
                </a:solidFill>
                <a:cs typeface="B Nazanin" pitchFamily="2" charset="-78"/>
              </a:rPr>
              <a:t>مراحل فرايند برنامه ريزي و طراحي شهري راهبردي :</a:t>
            </a:r>
            <a:endParaRPr lang="en-US" sz="2400" b="1" dirty="0">
              <a:solidFill>
                <a:schemeClr val="accent1"/>
              </a:solidFill>
              <a:cs typeface="B Nazanin" pitchFamily="2" charset="-78"/>
            </a:endParaRPr>
          </a:p>
          <a:p>
            <a:pPr marL="0" indent="0" algn="ctr">
              <a:lnSpc>
                <a:spcPct val="150000"/>
              </a:lnSpc>
              <a:buNone/>
            </a:pPr>
            <a:endParaRPr lang="en-US" sz="2000" dirty="0">
              <a:cs typeface="B Nazanin" pitchFamily="2" charset="-78"/>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147887" y="919162"/>
            <a:ext cx="4848225" cy="501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09126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990600" y="1371600"/>
            <a:ext cx="7010400" cy="3429000"/>
          </a:xfrm>
        </p:spPr>
        <p:txBody>
          <a:bodyPr>
            <a:normAutofit/>
          </a:bodyPr>
          <a:lstStyle/>
          <a:p>
            <a:pPr marL="0" indent="0" algn="r" rtl="1">
              <a:lnSpc>
                <a:spcPct val="150000"/>
              </a:lnSpc>
              <a:buNone/>
            </a:pPr>
            <a:r>
              <a:rPr lang="ar-SA" sz="2400" b="1" dirty="0">
                <a:solidFill>
                  <a:schemeClr val="accent1"/>
                </a:solidFill>
                <a:cs typeface="B Nazanin" pitchFamily="2" charset="-78"/>
              </a:rPr>
              <a:t>چشم اندازسازي </a:t>
            </a:r>
            <a:endParaRPr lang="en-US" sz="2400" dirty="0">
              <a:solidFill>
                <a:schemeClr val="accent1"/>
              </a:solidFill>
              <a:cs typeface="B Nazanin" pitchFamily="2" charset="-78"/>
            </a:endParaRPr>
          </a:p>
          <a:p>
            <a:pPr marL="0" indent="0" algn="r" rtl="1">
              <a:lnSpc>
                <a:spcPct val="150000"/>
              </a:lnSpc>
              <a:buNone/>
            </a:pPr>
            <a:r>
              <a:rPr lang="ar-SA" sz="2000" dirty="0">
                <a:cs typeface="B Nazanin" pitchFamily="2" charset="-78"/>
              </a:rPr>
              <a:t>چشم انداز يك وضعيت ايده آل و آينده نگر از جايگاهي است كه يك جامعه مي خواهد به آن برسد .چشم انداز علاوه بر اينكه بايد الهام بخش و چالش برانگيز باشد </a:t>
            </a:r>
            <a:r>
              <a:rPr lang="ar-SA" sz="2000" dirty="0" smtClean="0">
                <a:cs typeface="B Nazanin" pitchFamily="2" charset="-78"/>
              </a:rPr>
              <a:t> </a:t>
            </a:r>
            <a:r>
              <a:rPr lang="ar-SA" sz="2000" dirty="0">
                <a:cs typeface="B Nazanin" pitchFamily="2" charset="-78"/>
              </a:rPr>
              <a:t>بايد تا حد امكان داراي معني باشد به نحوي كه تمامي شهروندان به شكلي به آن مرتبط باشند.آنچه كه يك منطقه پتانسيل تبديل شدن به آن را دارد.</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550398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533400" y="457200"/>
            <a:ext cx="8001000" cy="5410200"/>
          </a:xfrm>
        </p:spPr>
        <p:txBody>
          <a:bodyPr>
            <a:normAutofit/>
          </a:bodyPr>
          <a:lstStyle/>
          <a:p>
            <a:pPr marL="0" indent="0" algn="r" rtl="1">
              <a:lnSpc>
                <a:spcPct val="150000"/>
              </a:lnSpc>
              <a:buNone/>
            </a:pPr>
            <a:endParaRPr lang="en-US" sz="2000" b="1" dirty="0" smtClean="0">
              <a:cs typeface="B Nazanin" pitchFamily="2" charset="-78"/>
            </a:endParaRPr>
          </a:p>
          <a:p>
            <a:pPr marL="0" indent="0" algn="r" rtl="1">
              <a:lnSpc>
                <a:spcPct val="150000"/>
              </a:lnSpc>
              <a:buNone/>
            </a:pPr>
            <a:r>
              <a:rPr lang="fa-IR" sz="2400" b="1" dirty="0" smtClean="0">
                <a:solidFill>
                  <a:schemeClr val="accent1"/>
                </a:solidFill>
                <a:cs typeface="B Nazanin" pitchFamily="2" charset="-78"/>
              </a:rPr>
              <a:t>گام </a:t>
            </a:r>
            <a:r>
              <a:rPr lang="fa-IR" sz="2400" b="1" dirty="0">
                <a:solidFill>
                  <a:schemeClr val="accent1"/>
                </a:solidFill>
                <a:cs typeface="B Nazanin" pitchFamily="2" charset="-78"/>
              </a:rPr>
              <a:t>های اصلی فرایند چشم اندازسازی </a:t>
            </a:r>
            <a:r>
              <a:rPr lang="fa-IR" sz="2400" b="1" dirty="0" smtClean="0">
                <a:solidFill>
                  <a:schemeClr val="accent1"/>
                </a:solidFill>
                <a:cs typeface="B Nazanin" pitchFamily="2" charset="-78"/>
              </a:rPr>
              <a:t>:</a:t>
            </a:r>
            <a:endParaRPr lang="en-US" sz="2400" b="1" dirty="0" smtClean="0">
              <a:solidFill>
                <a:schemeClr val="accent1"/>
              </a:solidFill>
              <a:cs typeface="B Nazanin" pitchFamily="2" charset="-78"/>
            </a:endParaRPr>
          </a:p>
          <a:p>
            <a:pPr marL="0" indent="0" algn="r" rtl="1">
              <a:lnSpc>
                <a:spcPct val="150000"/>
              </a:lnSpc>
              <a:buNone/>
            </a:pPr>
            <a:endParaRPr lang="en-US" sz="2000" dirty="0">
              <a:cs typeface="B Nazanin" pitchFamily="2" charset="-78"/>
            </a:endParaRPr>
          </a:p>
          <a:p>
            <a:pPr algn="r" rtl="1">
              <a:lnSpc>
                <a:spcPct val="150000"/>
              </a:lnSpc>
              <a:buFont typeface="Wingdings" pitchFamily="2" charset="2"/>
              <a:buChar char="ü"/>
            </a:pPr>
            <a:r>
              <a:rPr lang="fa-IR" sz="2000" dirty="0">
                <a:cs typeface="B Nazanin" pitchFamily="2" charset="-78"/>
              </a:rPr>
              <a:t>تعیین تکلیف جایگاهی که درآن قرارداریم؟	</a:t>
            </a:r>
            <a:endParaRPr lang="en-US" sz="2000" dirty="0">
              <a:cs typeface="B Nazanin" pitchFamily="2" charset="-78"/>
            </a:endParaRPr>
          </a:p>
          <a:p>
            <a:pPr algn="r" rtl="1">
              <a:lnSpc>
                <a:spcPct val="150000"/>
              </a:lnSpc>
              <a:buFont typeface="Wingdings" pitchFamily="2" charset="2"/>
              <a:buChar char="ü"/>
            </a:pPr>
            <a:r>
              <a:rPr lang="fa-IR" sz="2000" dirty="0">
                <a:cs typeface="B Nazanin" pitchFamily="2" charset="-78"/>
              </a:rPr>
              <a:t>	</a:t>
            </a:r>
            <a:r>
              <a:rPr lang="en-US" sz="2000" dirty="0">
                <a:cs typeface="B Nazanin" pitchFamily="2" charset="-78"/>
              </a:rPr>
              <a:t>where are we now?</a:t>
            </a:r>
          </a:p>
          <a:p>
            <a:pPr algn="r" rtl="1">
              <a:lnSpc>
                <a:spcPct val="150000"/>
              </a:lnSpc>
              <a:buFont typeface="Wingdings" pitchFamily="2" charset="2"/>
              <a:buChar char="ü"/>
            </a:pPr>
            <a:r>
              <a:rPr lang="fa-IR" sz="2000" dirty="0">
                <a:cs typeface="B Nazanin" pitchFamily="2" charset="-78"/>
              </a:rPr>
              <a:t>تعیین وتعریف آنچه می خواهید بشوید؟(چشم انداز)	</a:t>
            </a:r>
            <a:endParaRPr lang="en-US" sz="2000" dirty="0">
              <a:cs typeface="B Nazanin" pitchFamily="2" charset="-78"/>
            </a:endParaRPr>
          </a:p>
          <a:p>
            <a:pPr algn="r" rtl="1">
              <a:lnSpc>
                <a:spcPct val="150000"/>
              </a:lnSpc>
              <a:buFont typeface="Wingdings" pitchFamily="2" charset="2"/>
              <a:buChar char="ü"/>
            </a:pPr>
            <a:r>
              <a:rPr lang="fa-IR" sz="2000" dirty="0">
                <a:cs typeface="B Nazanin" pitchFamily="2" charset="-78"/>
              </a:rPr>
              <a:t>	</a:t>
            </a:r>
            <a:r>
              <a:rPr lang="en-US" sz="2000" dirty="0">
                <a:cs typeface="B Nazanin" pitchFamily="2" charset="-78"/>
              </a:rPr>
              <a:t>where would we like to be?</a:t>
            </a:r>
          </a:p>
          <a:p>
            <a:pPr algn="r" rtl="1">
              <a:lnSpc>
                <a:spcPct val="150000"/>
              </a:lnSpc>
              <a:buFont typeface="Wingdings" pitchFamily="2" charset="2"/>
              <a:buChar char="ü"/>
            </a:pPr>
            <a:r>
              <a:rPr lang="fa-IR" sz="2000" dirty="0">
                <a:cs typeface="B Nazanin" pitchFamily="2" charset="-78"/>
              </a:rPr>
              <a:t>تعیین وتعریف نیازمندی ها واقدامات لازم برای تحقق چشم انداز (استراتژی ها،سیاست ها،برنامه ها)		</a:t>
            </a:r>
            <a:endParaRPr lang="en-US" sz="2000" dirty="0">
              <a:cs typeface="B Nazanin" pitchFamily="2" charset="-78"/>
            </a:endParaRPr>
          </a:p>
          <a:p>
            <a:pPr algn="r" rtl="1">
              <a:lnSpc>
                <a:spcPct val="150000"/>
              </a:lnSpc>
              <a:buFont typeface="Wingdings" pitchFamily="2" charset="2"/>
              <a:buChar char="ü"/>
            </a:pPr>
            <a:r>
              <a:rPr lang="en-US" sz="2000" dirty="0">
                <a:cs typeface="B Nazanin" pitchFamily="2" charset="-78"/>
              </a:rPr>
              <a:t>what action must we take to get there?</a:t>
            </a: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10038925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7467600" cy="1143000"/>
          </a:xfrm>
        </p:spPr>
        <p:txBody>
          <a:bodyPr/>
          <a:lstStyle/>
          <a:p>
            <a:r>
              <a:rPr lang="en-US" dirty="0" smtClean="0"/>
              <a:t> </a:t>
            </a:r>
            <a:endParaRPr lang="en-US" dirty="0"/>
          </a:p>
        </p:txBody>
      </p:sp>
      <p:sp>
        <p:nvSpPr>
          <p:cNvPr id="3" name="Content Placeholder 2"/>
          <p:cNvSpPr>
            <a:spLocks noGrp="1"/>
          </p:cNvSpPr>
          <p:nvPr>
            <p:ph idx="1"/>
          </p:nvPr>
        </p:nvSpPr>
        <p:spPr>
          <a:xfrm>
            <a:off x="762000" y="685800"/>
            <a:ext cx="7543800" cy="5105400"/>
          </a:xfrm>
        </p:spPr>
        <p:txBody>
          <a:bodyPr>
            <a:normAutofit/>
          </a:bodyPr>
          <a:lstStyle/>
          <a:p>
            <a:pPr marL="0" indent="0" algn="r" rtl="1">
              <a:lnSpc>
                <a:spcPct val="150000"/>
              </a:lnSpc>
              <a:buNone/>
            </a:pPr>
            <a:endParaRPr lang="en-US" sz="2000" b="1" dirty="0" smtClean="0">
              <a:cs typeface="B Nazanin" pitchFamily="2" charset="-78"/>
            </a:endParaRPr>
          </a:p>
          <a:p>
            <a:pPr marL="0" indent="0" algn="r" rtl="1">
              <a:lnSpc>
                <a:spcPct val="150000"/>
              </a:lnSpc>
              <a:buNone/>
            </a:pPr>
            <a:r>
              <a:rPr lang="ar-SA" sz="2400" b="1" dirty="0" smtClean="0">
                <a:solidFill>
                  <a:schemeClr val="accent1"/>
                </a:solidFill>
                <a:cs typeface="B Nazanin" pitchFamily="2" charset="-78"/>
              </a:rPr>
              <a:t>فرآیند </a:t>
            </a:r>
            <a:r>
              <a:rPr lang="ar-SA" sz="2400" b="1" dirty="0">
                <a:solidFill>
                  <a:schemeClr val="accent1"/>
                </a:solidFill>
                <a:cs typeface="B Nazanin" pitchFamily="2" charset="-78"/>
              </a:rPr>
              <a:t>چشم اندازسازی </a:t>
            </a:r>
            <a:endParaRPr lang="en-US" sz="2400" b="1" dirty="0" smtClean="0">
              <a:solidFill>
                <a:schemeClr val="accent1"/>
              </a:solidFill>
              <a:cs typeface="B Nazanin" pitchFamily="2" charset="-78"/>
            </a:endParaRPr>
          </a:p>
          <a:p>
            <a:pPr marL="0" indent="0" algn="r" rtl="1">
              <a:lnSpc>
                <a:spcPct val="150000"/>
              </a:lnSpc>
              <a:buNone/>
            </a:pPr>
            <a:endParaRPr lang="en-US" sz="2000" dirty="0">
              <a:cs typeface="B Nazanin" pitchFamily="2" charset="-78"/>
            </a:endParaRPr>
          </a:p>
          <a:p>
            <a:pPr marL="0" indent="0" algn="justLow" rtl="1">
              <a:lnSpc>
                <a:spcPct val="150000"/>
              </a:lnSpc>
              <a:buNone/>
            </a:pPr>
            <a:r>
              <a:rPr lang="ar-SA" sz="2000" dirty="0">
                <a:cs typeface="B Nazanin" pitchFamily="2" charset="-78"/>
              </a:rPr>
              <a:t>تدوین چشم انداز آینده برای شهر و محلات مستلزم انجام مجموعه ای از فعالیت ها است که در قالب فرآیندی به نام « فرآیند چشم اندازسازی» سازماندهی شده اند.در مورد ساختار و محتوای فرآیند چشم اندازسازی دیدگاه های متنوعی وجود دارند که در انطباق با </a:t>
            </a:r>
            <a:r>
              <a:rPr lang="ar-SA" sz="2000" dirty="0" smtClean="0">
                <a:cs typeface="B Nazanin" pitchFamily="2" charset="-78"/>
              </a:rPr>
              <a:t>شرایط</a:t>
            </a:r>
            <a:r>
              <a:rPr lang="en-US" sz="2000" dirty="0" smtClean="0">
                <a:cs typeface="B Nazanin" pitchFamily="2" charset="-78"/>
              </a:rPr>
              <a:t> </a:t>
            </a:r>
            <a:r>
              <a:rPr lang="ar-SA" sz="2000" dirty="0" smtClean="0">
                <a:cs typeface="B Nazanin" pitchFamily="2" charset="-78"/>
              </a:rPr>
              <a:t>جغرافیایی،اقتصادی،اجتماعی </a:t>
            </a:r>
            <a:r>
              <a:rPr lang="ar-SA" sz="2000" dirty="0">
                <a:cs typeface="B Nazanin" pitchFamily="2" charset="-78"/>
              </a:rPr>
              <a:t>و سیاسی جوامع گوناگون شکل یافته اند.به طور مثال در حالیکه در جوامع توسعه یافته دستیابی به چشم انداز « مشترک » به واسطه وجود ساختارها و نهادهای مدنی با سهولت نسبی صورت می گیرد،در کشورهای کمتر توسعه یافته جلب مشارکت سازمان یافته بخش های گوناگون جامعه و حصول اجماع با چالش های قابل ملاحظه ای مواجه است.</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42004274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457200" y="381000"/>
            <a:ext cx="8077200" cy="6092952"/>
          </a:xfrm>
        </p:spPr>
        <p:txBody>
          <a:bodyPr>
            <a:normAutofit/>
          </a:bodyPr>
          <a:lstStyle/>
          <a:p>
            <a:pPr marL="0" indent="0" algn="r" rtl="1">
              <a:lnSpc>
                <a:spcPct val="150000"/>
              </a:lnSpc>
              <a:buNone/>
            </a:pPr>
            <a:r>
              <a:rPr lang="fa-IR" sz="2400" dirty="0">
                <a:solidFill>
                  <a:schemeClr val="accent1"/>
                </a:solidFill>
              </a:rPr>
              <a:t>فرایند چشم اندازسازی  </a:t>
            </a:r>
            <a:r>
              <a:rPr lang="en-US" sz="2400" dirty="0">
                <a:solidFill>
                  <a:schemeClr val="accent1"/>
                </a:solidFill>
              </a:rPr>
              <a:t>CDS</a:t>
            </a:r>
            <a:r>
              <a:rPr lang="fa-IR" sz="2400" dirty="0">
                <a:solidFill>
                  <a:schemeClr val="accent1"/>
                </a:solidFill>
              </a:rPr>
              <a:t>:</a:t>
            </a:r>
            <a:endParaRPr lang="en-US" sz="2400" dirty="0">
              <a:solidFill>
                <a:schemeClr val="accent1"/>
              </a:solidFill>
            </a:endParaRPr>
          </a:p>
          <a:p>
            <a:pPr marL="0" indent="0" algn="r" rtl="1">
              <a:lnSpc>
                <a:spcPct val="150000"/>
              </a:lnSpc>
              <a:buNone/>
            </a:pPr>
            <a:r>
              <a:rPr lang="fa-IR" sz="2000" dirty="0"/>
              <a:t>سازمان ائتلاف شهرها که بوسیله بانک جهانی ومرکزسکونتگاه های انسانی سازمان ملل تشکیل گردیده فرایندچشم اندازسازی رادر پنج گام درنظرگرفته </a:t>
            </a:r>
            <a:r>
              <a:rPr lang="fa-IR" sz="2000" dirty="0" smtClean="0"/>
              <a:t>که </a:t>
            </a:r>
            <a:r>
              <a:rPr lang="fa-IR" sz="2000" dirty="0"/>
              <a:t>عبارتند از:</a:t>
            </a:r>
            <a:endParaRPr lang="en-US" sz="2000" dirty="0"/>
          </a:p>
          <a:p>
            <a:pPr algn="r" rtl="1">
              <a:lnSpc>
                <a:spcPct val="150000"/>
              </a:lnSpc>
              <a:buFont typeface="Wingdings" pitchFamily="2" charset="2"/>
              <a:buChar char="v"/>
            </a:pPr>
            <a:r>
              <a:rPr lang="fa-IR" sz="2000" dirty="0"/>
              <a:t>بررسی چشم اندازهای گذشته  وموجود</a:t>
            </a:r>
            <a:endParaRPr lang="en-US" sz="2000" dirty="0"/>
          </a:p>
          <a:p>
            <a:pPr algn="r" rtl="1">
              <a:lnSpc>
                <a:spcPct val="150000"/>
              </a:lnSpc>
              <a:buFont typeface="Wingdings" pitchFamily="2" charset="2"/>
              <a:buChar char="v"/>
            </a:pPr>
            <a:r>
              <a:rPr lang="fa-IR" sz="2000" dirty="0"/>
              <a:t>بازاندیشی ونقد</a:t>
            </a:r>
            <a:endParaRPr lang="en-US" sz="2000" dirty="0"/>
          </a:p>
          <a:p>
            <a:pPr algn="r" rtl="1">
              <a:lnSpc>
                <a:spcPct val="150000"/>
              </a:lnSpc>
              <a:buFont typeface="Wingdings" pitchFamily="2" charset="2"/>
              <a:buChar char="v"/>
            </a:pPr>
            <a:r>
              <a:rPr lang="fa-IR" sz="2000" dirty="0"/>
              <a:t>شناسایی وتدوین چشم اندازهای گزینه </a:t>
            </a:r>
            <a:endParaRPr lang="en-US" sz="2000" dirty="0"/>
          </a:p>
          <a:p>
            <a:pPr algn="r" rtl="1">
              <a:lnSpc>
                <a:spcPct val="150000"/>
              </a:lnSpc>
              <a:buFont typeface="Wingdings" pitchFamily="2" charset="2"/>
              <a:buChar char="v"/>
            </a:pPr>
            <a:r>
              <a:rPr lang="fa-IR" sz="2000" dirty="0"/>
              <a:t>انتخاب چشم اندازبهینه </a:t>
            </a:r>
            <a:endParaRPr lang="en-US" sz="2000" dirty="0"/>
          </a:p>
          <a:p>
            <a:pPr algn="r" rtl="1">
              <a:lnSpc>
                <a:spcPct val="150000"/>
              </a:lnSpc>
              <a:buFont typeface="Wingdings" pitchFamily="2" charset="2"/>
              <a:buChar char="v"/>
            </a:pPr>
            <a:r>
              <a:rPr lang="fa-IR" sz="2000" dirty="0"/>
              <a:t>تدوین بیانیه چشم انداز</a:t>
            </a:r>
            <a:endParaRPr lang="en-US" sz="2000" dirty="0"/>
          </a:p>
        </p:txBody>
      </p:sp>
    </p:spTree>
    <p:extLst>
      <p:ext uri="{BB962C8B-B14F-4D97-AF65-F5344CB8AC3E}">
        <p14:creationId xmlns:p14="http://schemas.microsoft.com/office/powerpoint/2010/main" val="4932624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838200" y="838200"/>
            <a:ext cx="7543800" cy="4572000"/>
          </a:xfrm>
        </p:spPr>
        <p:txBody>
          <a:bodyPr>
            <a:normAutofit/>
          </a:bodyPr>
          <a:lstStyle/>
          <a:p>
            <a:pPr marL="0" indent="0" algn="r" rtl="1">
              <a:lnSpc>
                <a:spcPct val="150000"/>
              </a:lnSpc>
              <a:buNone/>
            </a:pPr>
            <a:endParaRPr lang="en-US" sz="2000" b="1" dirty="0" smtClean="0">
              <a:cs typeface="B Nazanin" pitchFamily="2" charset="-78"/>
            </a:endParaRPr>
          </a:p>
          <a:p>
            <a:pPr marL="0" indent="0" algn="r" rtl="1">
              <a:lnSpc>
                <a:spcPct val="150000"/>
              </a:lnSpc>
              <a:buNone/>
            </a:pPr>
            <a:r>
              <a:rPr lang="fa-IR" sz="2400" b="1" dirty="0" smtClean="0">
                <a:solidFill>
                  <a:schemeClr val="accent1"/>
                </a:solidFill>
                <a:cs typeface="B Nazanin" pitchFamily="2" charset="-78"/>
              </a:rPr>
              <a:t>فرایند </a:t>
            </a:r>
            <a:r>
              <a:rPr lang="fa-IR" sz="2400" b="1" dirty="0">
                <a:solidFill>
                  <a:schemeClr val="accent1"/>
                </a:solidFill>
                <a:cs typeface="B Nazanin" pitchFamily="2" charset="-78"/>
              </a:rPr>
              <a:t>چشم اندازسازی ارگون</a:t>
            </a:r>
            <a:r>
              <a:rPr lang="en-US" sz="2400" b="1" dirty="0">
                <a:solidFill>
                  <a:schemeClr val="accent1"/>
                </a:solidFill>
                <a:cs typeface="B Nazanin" pitchFamily="2" charset="-78"/>
              </a:rPr>
              <a:t>(</a:t>
            </a:r>
            <a:r>
              <a:rPr lang="en-US" sz="2400" b="1" dirty="0" err="1">
                <a:solidFill>
                  <a:schemeClr val="accent1"/>
                </a:solidFill>
                <a:cs typeface="B Nazanin" pitchFamily="2" charset="-78"/>
              </a:rPr>
              <a:t>oregon</a:t>
            </a:r>
            <a:r>
              <a:rPr lang="en-US" sz="2400" b="1" dirty="0">
                <a:solidFill>
                  <a:schemeClr val="accent1"/>
                </a:solidFill>
                <a:cs typeface="B Nazanin" pitchFamily="2" charset="-78"/>
              </a:rPr>
              <a:t>)</a:t>
            </a:r>
            <a:r>
              <a:rPr lang="fa-IR" sz="2400" b="1" dirty="0" smtClean="0">
                <a:solidFill>
                  <a:schemeClr val="accent1"/>
                </a:solidFill>
                <a:cs typeface="B Nazanin" pitchFamily="2" charset="-78"/>
              </a:rPr>
              <a:t>:</a:t>
            </a:r>
            <a:endParaRPr lang="en-US" sz="2400" b="1" dirty="0" smtClean="0">
              <a:solidFill>
                <a:schemeClr val="accent1"/>
              </a:solidFill>
              <a:cs typeface="B Nazanin" pitchFamily="2" charset="-78"/>
            </a:endParaRPr>
          </a:p>
          <a:p>
            <a:pPr marL="0" indent="0" algn="r" rtl="1">
              <a:lnSpc>
                <a:spcPct val="150000"/>
              </a:lnSpc>
              <a:buNone/>
            </a:pPr>
            <a:endParaRPr lang="en-US" sz="2000" dirty="0">
              <a:cs typeface="B Nazanin" pitchFamily="2" charset="-78"/>
            </a:endParaRPr>
          </a:p>
          <a:p>
            <a:pPr marL="0" indent="0" algn="r" rtl="1">
              <a:lnSpc>
                <a:spcPct val="150000"/>
              </a:lnSpc>
              <a:buNone/>
            </a:pPr>
            <a:r>
              <a:rPr lang="fa-IR" sz="2000" dirty="0">
                <a:cs typeface="B Nazanin" pitchFamily="2" charset="-78"/>
              </a:rPr>
              <a:t>اهداف کلی این فرایند عبارتنداز:</a:t>
            </a:r>
            <a:endParaRPr lang="en-US" sz="2000" dirty="0">
              <a:cs typeface="B Nazanin" pitchFamily="2" charset="-78"/>
            </a:endParaRPr>
          </a:p>
          <a:p>
            <a:pPr algn="r" rtl="1">
              <a:lnSpc>
                <a:spcPct val="150000"/>
              </a:lnSpc>
              <a:buFont typeface="Wingdings" pitchFamily="2" charset="2"/>
              <a:buChar char="ü"/>
            </a:pPr>
            <a:r>
              <a:rPr lang="fa-IR" sz="2000" dirty="0">
                <a:cs typeface="B Nazanin" pitchFamily="2" charset="-78"/>
              </a:rPr>
              <a:t>آسان فهم نمودن امربرنامه ریزی برای آینده </a:t>
            </a:r>
            <a:endParaRPr lang="en-US" sz="2000" dirty="0">
              <a:cs typeface="B Nazanin" pitchFamily="2" charset="-78"/>
            </a:endParaRPr>
          </a:p>
          <a:p>
            <a:pPr algn="r" rtl="1">
              <a:lnSpc>
                <a:spcPct val="150000"/>
              </a:lnSpc>
              <a:buFont typeface="Wingdings" pitchFamily="2" charset="2"/>
              <a:buChar char="ü"/>
            </a:pPr>
            <a:r>
              <a:rPr lang="fa-IR" sz="2000" dirty="0">
                <a:cs typeface="B Nazanin" pitchFamily="2" charset="-78"/>
              </a:rPr>
              <a:t>مشارکت بخشیدن ودرگیر نمودن افراد درکار به نحوی که آنان به شکل شهودی مقصد فرایند برنامه ریزی ونقش خودشان را درفرایند مزبور درک کنند.</a:t>
            </a:r>
            <a:endParaRPr lang="en-US" sz="2000" dirty="0">
              <a:cs typeface="B Nazanin" pitchFamily="2" charset="-78"/>
            </a:endParaRPr>
          </a:p>
          <a:p>
            <a:pPr algn="r" rtl="1">
              <a:lnSpc>
                <a:spcPct val="150000"/>
              </a:lnSpc>
              <a:buFont typeface="Wingdings" pitchFamily="2" charset="2"/>
              <a:buChar char="ü"/>
            </a:pPr>
            <a:r>
              <a:rPr lang="fa-IR" sz="2000" dirty="0">
                <a:cs typeface="B Nazanin" pitchFamily="2" charset="-78"/>
              </a:rPr>
              <a:t>ایجادانگیزش درافراد برای فراگیری هرچه بیشتردرمورد شهرخود وسرنوشت آینده آن </a:t>
            </a:r>
            <a:endParaRPr lang="en-US" sz="2000" dirty="0">
              <a:cs typeface="B Nazanin" pitchFamily="2" charset="-78"/>
            </a:endParaRPr>
          </a:p>
        </p:txBody>
      </p:sp>
    </p:spTree>
    <p:extLst>
      <p:ext uri="{BB962C8B-B14F-4D97-AF65-F5344CB8AC3E}">
        <p14:creationId xmlns:p14="http://schemas.microsoft.com/office/powerpoint/2010/main" val="41434776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838200" y="457200"/>
            <a:ext cx="7620000" cy="5867400"/>
          </a:xfrm>
        </p:spPr>
        <p:txBody>
          <a:bodyPr anchor="ctr">
            <a:normAutofit/>
          </a:bodyPr>
          <a:lstStyle/>
          <a:p>
            <a:pPr marL="0" indent="0" algn="r" rtl="1">
              <a:lnSpc>
                <a:spcPct val="150000"/>
              </a:lnSpc>
              <a:buNone/>
            </a:pPr>
            <a:r>
              <a:rPr lang="ar-SA" sz="2400" b="1" dirty="0">
                <a:solidFill>
                  <a:schemeClr val="accent1"/>
                </a:solidFill>
                <a:cs typeface="B Nazanin" pitchFamily="2" charset="-78"/>
              </a:rPr>
              <a:t>پایه های اصلی فرایند چشم انداز </a:t>
            </a:r>
            <a:r>
              <a:rPr lang="ar-SA" sz="2400" b="1" dirty="0" smtClean="0">
                <a:solidFill>
                  <a:schemeClr val="accent1"/>
                </a:solidFill>
                <a:cs typeface="B Nazanin" pitchFamily="2" charset="-78"/>
              </a:rPr>
              <a:t>سازی</a:t>
            </a:r>
            <a:endParaRPr lang="en-US" sz="2400" b="1" dirty="0" smtClean="0">
              <a:solidFill>
                <a:schemeClr val="accent1"/>
              </a:solidFill>
              <a:cs typeface="B Nazanin" pitchFamily="2" charset="-78"/>
            </a:endParaRPr>
          </a:p>
          <a:p>
            <a:pPr marL="0" indent="0" algn="r" rtl="1">
              <a:lnSpc>
                <a:spcPct val="150000"/>
              </a:lnSpc>
              <a:buNone/>
            </a:pPr>
            <a:endParaRPr lang="en-US" sz="2000" dirty="0">
              <a:cs typeface="B Nazanin" pitchFamily="2" charset="-78"/>
            </a:endParaRPr>
          </a:p>
          <a:p>
            <a:pPr marL="0" indent="0" algn="r" rtl="1">
              <a:lnSpc>
                <a:spcPct val="150000"/>
              </a:lnSpc>
              <a:buNone/>
            </a:pPr>
            <a:r>
              <a:rPr lang="ar-SA" sz="2400" dirty="0">
                <a:cs typeface="B Nazanin" pitchFamily="2" charset="-78"/>
              </a:rPr>
              <a:t>بر اساس مروری که از دو مدل چشم انداز سازی در این مطالعه صورت </a:t>
            </a:r>
            <a:r>
              <a:rPr lang="ar-SA" sz="2400" dirty="0" smtClean="0">
                <a:cs typeface="B Nazanin" pitchFamily="2" charset="-78"/>
              </a:rPr>
              <a:t>گرفت</a:t>
            </a:r>
            <a:endParaRPr lang="fa-IR" sz="2400" dirty="0" smtClean="0">
              <a:cs typeface="B Nazanin" pitchFamily="2" charset="-78"/>
            </a:endParaRPr>
          </a:p>
          <a:p>
            <a:pPr marL="0" indent="0" algn="r" rtl="1">
              <a:lnSpc>
                <a:spcPct val="150000"/>
              </a:lnSpc>
              <a:buNone/>
            </a:pPr>
            <a:r>
              <a:rPr lang="ar-SA" sz="2400" dirty="0" smtClean="0">
                <a:cs typeface="B Nazanin" pitchFamily="2" charset="-78"/>
              </a:rPr>
              <a:t> </a:t>
            </a:r>
            <a:r>
              <a:rPr lang="ar-SA" sz="2400" dirty="0">
                <a:cs typeface="B Nazanin" pitchFamily="2" charset="-78"/>
              </a:rPr>
              <a:t>می توان چنین اظهار نمود که چشم اندازسازی دو پایه اصلی و ضروری دارد که عبارتند از</a:t>
            </a:r>
            <a:r>
              <a:rPr lang="en-US" sz="2400" dirty="0">
                <a:cs typeface="B Nazanin" pitchFamily="2" charset="-78"/>
              </a:rPr>
              <a:t> </a:t>
            </a:r>
            <a:r>
              <a:rPr lang="fa-IR" sz="2400" dirty="0" smtClean="0">
                <a:cs typeface="B Nazanin" pitchFamily="2" charset="-78"/>
              </a:rPr>
              <a:t>:</a:t>
            </a:r>
          </a:p>
          <a:p>
            <a:pPr marL="0" indent="0" algn="r" rtl="1">
              <a:lnSpc>
                <a:spcPct val="150000"/>
              </a:lnSpc>
              <a:buNone/>
            </a:pPr>
            <a:r>
              <a:rPr lang="fa-IR" sz="2400" dirty="0" smtClean="0">
                <a:cs typeface="B Nazanin" pitchFamily="2" charset="-78"/>
              </a:rPr>
              <a:t>1. </a:t>
            </a:r>
            <a:r>
              <a:rPr lang="ar-SA" sz="2400" dirty="0" smtClean="0">
                <a:cs typeface="B Nazanin" pitchFamily="2" charset="-78"/>
              </a:rPr>
              <a:t>اتکاء </a:t>
            </a:r>
            <a:r>
              <a:rPr lang="ar-SA" sz="2400" dirty="0">
                <a:cs typeface="B Nazanin" pitchFamily="2" charset="-78"/>
              </a:rPr>
              <a:t>چشم اندازسازی </a:t>
            </a:r>
            <a:r>
              <a:rPr lang="ar-SA" sz="2400" dirty="0" smtClean="0">
                <a:cs typeface="B Nazanin" pitchFamily="2" charset="-78"/>
              </a:rPr>
              <a:t>برسنجش </a:t>
            </a:r>
            <a:r>
              <a:rPr lang="ar-SA" sz="2400" dirty="0">
                <a:cs typeface="B Nazanin" pitchFamily="2" charset="-78"/>
              </a:rPr>
              <a:t>جامع </a:t>
            </a:r>
            <a:r>
              <a:rPr lang="ar-SA" sz="2400" dirty="0" smtClean="0">
                <a:cs typeface="B Nazanin" pitchFamily="2" charset="-78"/>
              </a:rPr>
              <a:t>وضعیت</a:t>
            </a:r>
            <a:endParaRPr lang="fa-IR" sz="2400" dirty="0" smtClean="0">
              <a:cs typeface="B Nazanin" pitchFamily="2" charset="-78"/>
            </a:endParaRPr>
          </a:p>
          <a:p>
            <a:pPr marL="0" indent="0" algn="r" rtl="1">
              <a:lnSpc>
                <a:spcPct val="150000"/>
              </a:lnSpc>
              <a:buNone/>
            </a:pPr>
            <a:r>
              <a:rPr lang="fa-IR" sz="2400" dirty="0" smtClean="0">
                <a:cs typeface="B Nazanin" pitchFamily="2" charset="-78"/>
              </a:rPr>
              <a:t>2. </a:t>
            </a:r>
            <a:r>
              <a:rPr lang="ar-SA" sz="2400" dirty="0" smtClean="0">
                <a:cs typeface="B Nazanin" pitchFamily="2" charset="-78"/>
              </a:rPr>
              <a:t>مشارکتی بودن</a:t>
            </a:r>
            <a:endParaRPr lang="en-US" sz="2000" dirty="0">
              <a:cs typeface="B Nazanin" pitchFamily="2" charset="-78"/>
            </a:endParaRPr>
          </a:p>
        </p:txBody>
      </p:sp>
    </p:spTree>
    <p:extLst>
      <p:ext uri="{BB962C8B-B14F-4D97-AF65-F5344CB8AC3E}">
        <p14:creationId xmlns:p14="http://schemas.microsoft.com/office/powerpoint/2010/main" val="2690827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457200" y="304800"/>
            <a:ext cx="8077200" cy="6169152"/>
          </a:xfrm>
        </p:spPr>
        <p:txBody>
          <a:bodyPr>
            <a:normAutofit/>
          </a:bodyPr>
          <a:lstStyle/>
          <a:p>
            <a:pPr marL="0" indent="0" algn="r" rtl="1">
              <a:lnSpc>
                <a:spcPct val="150000"/>
              </a:lnSpc>
              <a:buNone/>
            </a:pPr>
            <a:endParaRPr lang="en-US" sz="2000" b="1" dirty="0" smtClean="0">
              <a:cs typeface="B Nazanin" pitchFamily="2" charset="-78"/>
            </a:endParaRPr>
          </a:p>
          <a:p>
            <a:pPr marL="0" indent="0" algn="r" rtl="1">
              <a:lnSpc>
                <a:spcPct val="150000"/>
              </a:lnSpc>
              <a:buNone/>
            </a:pPr>
            <a:r>
              <a:rPr lang="ar-SA" sz="2400" b="1" dirty="0" smtClean="0">
                <a:solidFill>
                  <a:schemeClr val="accent1"/>
                </a:solidFill>
                <a:cs typeface="B Nazanin" pitchFamily="2" charset="-78"/>
              </a:rPr>
              <a:t>بیانیه </a:t>
            </a:r>
            <a:r>
              <a:rPr lang="ar-SA" sz="2400" b="1" dirty="0">
                <a:solidFill>
                  <a:schemeClr val="accent1"/>
                </a:solidFill>
                <a:cs typeface="B Nazanin" pitchFamily="2" charset="-78"/>
              </a:rPr>
              <a:t>چشم انداز</a:t>
            </a:r>
            <a:r>
              <a:rPr lang="ar-SA" sz="2400" b="1" dirty="0" smtClean="0">
                <a:solidFill>
                  <a:schemeClr val="accent1"/>
                </a:solidFill>
                <a:cs typeface="B Nazanin" pitchFamily="2" charset="-78"/>
              </a:rPr>
              <a:t>:</a:t>
            </a:r>
            <a:endParaRPr lang="en-US" sz="2400" b="1" dirty="0">
              <a:solidFill>
                <a:schemeClr val="accent1"/>
              </a:solidFill>
              <a:cs typeface="B Nazanin" pitchFamily="2" charset="-78"/>
            </a:endParaRPr>
          </a:p>
          <a:p>
            <a:pPr marL="0" indent="0" algn="r" rtl="1">
              <a:lnSpc>
                <a:spcPct val="150000"/>
              </a:lnSpc>
              <a:buNone/>
            </a:pPr>
            <a:r>
              <a:rPr lang="ar-SA" sz="2000" dirty="0">
                <a:cs typeface="B Nazanin" pitchFamily="2" charset="-78"/>
              </a:rPr>
              <a:t>لازم است موارد زیر در </a:t>
            </a:r>
            <a:r>
              <a:rPr lang="fa-IR" sz="2000" dirty="0" smtClean="0">
                <a:cs typeface="B Nazanin" pitchFamily="2" charset="-78"/>
              </a:rPr>
              <a:t>بیانیه </a:t>
            </a:r>
            <a:r>
              <a:rPr lang="ar-SA" sz="2000" dirty="0" smtClean="0">
                <a:cs typeface="B Nazanin" pitchFamily="2" charset="-78"/>
              </a:rPr>
              <a:t>چشم اندا</a:t>
            </a:r>
            <a:r>
              <a:rPr lang="fa-IR" sz="2000" dirty="0" smtClean="0">
                <a:cs typeface="B Nazanin" pitchFamily="2" charset="-78"/>
              </a:rPr>
              <a:t>ز </a:t>
            </a:r>
            <a:r>
              <a:rPr lang="ar-SA" sz="2000" dirty="0" smtClean="0">
                <a:cs typeface="B Nazanin" pitchFamily="2" charset="-78"/>
              </a:rPr>
              <a:t>شهرهای </a:t>
            </a:r>
            <a:r>
              <a:rPr lang="ar-SA" sz="2000" dirty="0">
                <a:cs typeface="B Nazanin" pitchFamily="2" charset="-78"/>
              </a:rPr>
              <a:t>مدنظر به صورت کاملاً شفاف مشخص گردد.(در قالب نوشتار</a:t>
            </a:r>
            <a:r>
              <a:rPr lang="ar-SA" sz="2000" dirty="0" smtClean="0">
                <a:cs typeface="B Nazanin" pitchFamily="2" charset="-78"/>
              </a:rPr>
              <a:t>)</a:t>
            </a:r>
            <a:endParaRPr lang="en-US" sz="2000" dirty="0" smtClean="0">
              <a:cs typeface="B Nazanin" pitchFamily="2" charset="-78"/>
            </a:endParaRPr>
          </a:p>
          <a:p>
            <a:pPr marL="0" indent="0" algn="r" rtl="1">
              <a:lnSpc>
                <a:spcPct val="150000"/>
              </a:lnSpc>
              <a:buNone/>
            </a:pPr>
            <a:endParaRPr lang="en-US" sz="2000" dirty="0">
              <a:cs typeface="B Nazanin" pitchFamily="2" charset="-78"/>
            </a:endParaRPr>
          </a:p>
          <a:p>
            <a:pPr marL="0" indent="0" algn="r" rtl="1">
              <a:lnSpc>
                <a:spcPct val="150000"/>
              </a:lnSpc>
              <a:buNone/>
            </a:pPr>
            <a:r>
              <a:rPr lang="ar-SA" sz="2000" dirty="0">
                <a:cs typeface="B Nazanin" pitchFamily="2" charset="-78"/>
              </a:rPr>
              <a:t>الف) خواسته های شهروندان</a:t>
            </a:r>
            <a:r>
              <a:rPr lang="en-US" sz="2000" dirty="0">
                <a:cs typeface="B Nazanin" pitchFamily="2" charset="-78"/>
              </a:rPr>
              <a:t>(Demands)</a:t>
            </a:r>
          </a:p>
          <a:p>
            <a:pPr marL="0" indent="0" algn="r" rtl="1">
              <a:lnSpc>
                <a:spcPct val="150000"/>
              </a:lnSpc>
              <a:buNone/>
            </a:pPr>
            <a:r>
              <a:rPr lang="ar-SA" sz="2000" dirty="0">
                <a:cs typeface="B Nazanin" pitchFamily="2" charset="-78"/>
              </a:rPr>
              <a:t>ب) نیازهای اصلی شهر</a:t>
            </a:r>
            <a:r>
              <a:rPr lang="en-US" sz="2000" dirty="0">
                <a:cs typeface="B Nazanin" pitchFamily="2" charset="-78"/>
              </a:rPr>
              <a:t>(Needs)</a:t>
            </a:r>
          </a:p>
          <a:p>
            <a:pPr marL="0" indent="0" algn="r" rtl="1">
              <a:lnSpc>
                <a:spcPct val="150000"/>
              </a:lnSpc>
              <a:buNone/>
            </a:pPr>
            <a:r>
              <a:rPr lang="ar-SA" sz="2000" dirty="0">
                <a:cs typeface="B Nazanin" pitchFamily="2" charset="-78"/>
              </a:rPr>
              <a:t>ج) افعال و واژگانی که به آینده نگری چشم انداز اشاره دارند (ساختار ادبیات چشم انداز)</a:t>
            </a:r>
            <a:endParaRPr lang="en-US" sz="2000" dirty="0">
              <a:cs typeface="B Nazanin" pitchFamily="2" charset="-78"/>
            </a:endParaRP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17763776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467600" cy="1143000"/>
          </a:xfrm>
        </p:spPr>
        <p:txBody>
          <a:bodyPr/>
          <a:lstStyle/>
          <a:p>
            <a:r>
              <a:rPr lang="en-US" dirty="0" smtClean="0"/>
              <a:t> </a:t>
            </a:r>
            <a:endParaRPr lang="en-US" dirty="0"/>
          </a:p>
        </p:txBody>
      </p:sp>
      <p:sp>
        <p:nvSpPr>
          <p:cNvPr id="3" name="Content Placeholder 2"/>
          <p:cNvSpPr>
            <a:spLocks noGrp="1"/>
          </p:cNvSpPr>
          <p:nvPr>
            <p:ph idx="1"/>
          </p:nvPr>
        </p:nvSpPr>
        <p:spPr>
          <a:xfrm>
            <a:off x="1066800" y="1371600"/>
            <a:ext cx="7239000" cy="3505200"/>
          </a:xfrm>
        </p:spPr>
        <p:txBody>
          <a:bodyPr>
            <a:normAutofit/>
          </a:bodyPr>
          <a:lstStyle/>
          <a:p>
            <a:pPr marL="0" indent="0" algn="r" rtl="1">
              <a:lnSpc>
                <a:spcPct val="150000"/>
              </a:lnSpc>
              <a:buNone/>
            </a:pPr>
            <a:r>
              <a:rPr lang="ar-SA" sz="2000" dirty="0">
                <a:cs typeface="B Nazanin" pitchFamily="2" charset="-78"/>
              </a:rPr>
              <a:t>د) استخراج تعداد </a:t>
            </a:r>
            <a:r>
              <a:rPr lang="ar-SA" sz="2000" dirty="0" smtClean="0">
                <a:cs typeface="B Nazanin" pitchFamily="2" charset="-78"/>
              </a:rPr>
              <a:t>واژگان</a:t>
            </a:r>
            <a:r>
              <a:rPr lang="fa-IR" sz="2000" dirty="0" smtClean="0">
                <a:cs typeface="B Nazanin" pitchFamily="2" charset="-78"/>
              </a:rPr>
              <a:t> لازم</a:t>
            </a:r>
            <a:r>
              <a:rPr lang="ar-SA" sz="2000" dirty="0" smtClean="0">
                <a:cs typeface="B Nazanin" pitchFamily="2" charset="-78"/>
              </a:rPr>
              <a:t> </a:t>
            </a:r>
            <a:endParaRPr lang="fa-IR" sz="2000" dirty="0" smtClean="0">
              <a:cs typeface="B Nazanin" pitchFamily="2" charset="-78"/>
            </a:endParaRPr>
          </a:p>
          <a:p>
            <a:pPr marL="0" indent="0" algn="r" rtl="1">
              <a:lnSpc>
                <a:spcPct val="150000"/>
              </a:lnSpc>
              <a:buNone/>
            </a:pPr>
            <a:r>
              <a:rPr lang="ar-SA" sz="2000" dirty="0" smtClean="0">
                <a:cs typeface="B Nazanin" pitchFamily="2" charset="-78"/>
              </a:rPr>
              <a:t>ه</a:t>
            </a:r>
            <a:r>
              <a:rPr lang="ar-SA" sz="2000" dirty="0">
                <a:cs typeface="B Nazanin" pitchFamily="2" charset="-78"/>
              </a:rPr>
              <a:t>) استخراج واژگانی که نیرودهنده، جذاب و محرک احساس تعلق خاطر </a:t>
            </a:r>
            <a:r>
              <a:rPr lang="ar-SA" sz="2000" dirty="0" smtClean="0">
                <a:cs typeface="B Nazanin" pitchFamily="2" charset="-78"/>
              </a:rPr>
              <a:t>شهروندی</a:t>
            </a:r>
            <a:r>
              <a:rPr lang="fa-IR" sz="2000" dirty="0" smtClean="0">
                <a:cs typeface="B Nazanin" pitchFamily="2" charset="-78"/>
              </a:rPr>
              <a:t> </a:t>
            </a:r>
            <a:r>
              <a:rPr lang="ar-SA" sz="2000" dirty="0" smtClean="0">
                <a:cs typeface="B Nazanin" pitchFamily="2" charset="-78"/>
              </a:rPr>
              <a:t>هستند</a:t>
            </a:r>
            <a:r>
              <a:rPr lang="ar-SA" sz="2000" dirty="0">
                <a:cs typeface="B Nazanin" pitchFamily="2" charset="-78"/>
              </a:rPr>
              <a:t>.</a:t>
            </a:r>
            <a:endParaRPr lang="en-US" sz="2000" dirty="0">
              <a:cs typeface="B Nazanin" pitchFamily="2" charset="-78"/>
            </a:endParaRPr>
          </a:p>
          <a:p>
            <a:pPr marL="0" indent="0" algn="r" rtl="1">
              <a:lnSpc>
                <a:spcPct val="150000"/>
              </a:lnSpc>
              <a:buNone/>
            </a:pPr>
            <a:r>
              <a:rPr lang="ar-SA" sz="2000" dirty="0">
                <a:cs typeface="B Nazanin" pitchFamily="2" charset="-78"/>
              </a:rPr>
              <a:t>و) محورهای کلیدی هر چشم انداز(موضوعات اساسی)</a:t>
            </a:r>
            <a:endParaRPr lang="en-US" sz="2000" dirty="0">
              <a:cs typeface="B Nazanin" pitchFamily="2" charset="-78"/>
            </a:endParaRPr>
          </a:p>
          <a:p>
            <a:pPr marL="0" indent="0" algn="r" rtl="1">
              <a:lnSpc>
                <a:spcPct val="150000"/>
              </a:lnSpc>
              <a:buNone/>
            </a:pPr>
            <a:r>
              <a:rPr lang="ar-SA" sz="2000" dirty="0">
                <a:cs typeface="B Nazanin" pitchFamily="2" charset="-78"/>
              </a:rPr>
              <a:t>ز) ارزشهای جامعه</a:t>
            </a:r>
            <a:r>
              <a:rPr lang="en-US" sz="2000" dirty="0">
                <a:cs typeface="B Nazanin" pitchFamily="2" charset="-78"/>
              </a:rPr>
              <a:t>(Value) </a:t>
            </a:r>
            <a:r>
              <a:rPr lang="ar-SA" sz="2000" dirty="0">
                <a:cs typeface="B Nazanin" pitchFamily="2" charset="-78"/>
              </a:rPr>
              <a:t>در بیانیه چشم انداز</a:t>
            </a:r>
            <a:endParaRPr lang="en-US" sz="2000" dirty="0">
              <a:cs typeface="B Nazanin" pitchFamily="2" charset="-78"/>
            </a:endParaRPr>
          </a:p>
          <a:p>
            <a:pPr marL="0" indent="0" algn="r" rtl="1">
              <a:lnSpc>
                <a:spcPct val="150000"/>
              </a:lnSpc>
              <a:buNone/>
            </a:pPr>
            <a:r>
              <a:rPr lang="ar-SA" sz="2000" dirty="0">
                <a:cs typeface="B Nazanin" pitchFamily="2" charset="-78"/>
              </a:rPr>
              <a:t>ح) وظائف و مأموریت ها</a:t>
            </a:r>
            <a:r>
              <a:rPr lang="en-US" sz="2000" dirty="0">
                <a:cs typeface="B Nazanin" pitchFamily="2" charset="-78"/>
              </a:rPr>
              <a:t>(Missions)</a:t>
            </a:r>
          </a:p>
          <a:p>
            <a:pPr marL="0" indent="0" algn="r">
              <a:lnSpc>
                <a:spcPct val="150000"/>
              </a:lnSpc>
              <a:buNone/>
            </a:pPr>
            <a:endParaRPr lang="en-US" sz="2000" dirty="0">
              <a:cs typeface="B Nazanin" pitchFamily="2" charset="-78"/>
            </a:endParaRPr>
          </a:p>
        </p:txBody>
      </p:sp>
    </p:spTree>
    <p:extLst>
      <p:ext uri="{BB962C8B-B14F-4D97-AF65-F5344CB8AC3E}">
        <p14:creationId xmlns:p14="http://schemas.microsoft.com/office/powerpoint/2010/main" val="22024638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467055390"/>
              </p:ext>
            </p:extLst>
          </p:nvPr>
        </p:nvGraphicFramePr>
        <p:xfrm>
          <a:off x="1619672" y="1124744"/>
          <a:ext cx="6768752"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27180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1211431"/>
            <a:ext cx="6878729" cy="2954655"/>
          </a:xfrm>
          <a:prstGeom prst="rect">
            <a:avLst/>
          </a:prstGeom>
        </p:spPr>
        <p:txBody>
          <a:bodyPr wrap="square">
            <a:spAutoFit/>
          </a:bodyPr>
          <a:lstStyle/>
          <a:p>
            <a:pPr algn="ctr">
              <a:lnSpc>
                <a:spcPct val="150000"/>
              </a:lnSpc>
            </a:pPr>
            <a:r>
              <a:rPr lang="fa-IR" sz="2800" b="1" dirty="0" smtClean="0">
                <a:solidFill>
                  <a:srgbClr val="0070C0"/>
                </a:solidFill>
                <a:cs typeface="B Nazanin" pitchFamily="2" charset="-78"/>
              </a:rPr>
              <a:t>اهداف کلان:</a:t>
            </a:r>
          </a:p>
          <a:p>
            <a:pPr algn="r">
              <a:lnSpc>
                <a:spcPct val="150000"/>
              </a:lnSpc>
            </a:pPr>
            <a:r>
              <a:rPr lang="fa-IR" sz="2400" dirty="0" smtClean="0">
                <a:cs typeface="B Nazanin" pitchFamily="2" charset="-78"/>
              </a:rPr>
              <a:t>در برنامه ریزی هدف کلان مقصد ومنظوری است که برنامه به آن تمایل دارد وبه سمت آن حرکت می کند .</a:t>
            </a:r>
          </a:p>
          <a:p>
            <a:pPr algn="r">
              <a:lnSpc>
                <a:spcPct val="150000"/>
              </a:lnSpc>
            </a:pPr>
            <a:r>
              <a:rPr lang="fa-IR" sz="2400" dirty="0" smtClean="0">
                <a:cs typeface="B Nazanin" pitchFamily="2" charset="-78"/>
              </a:rPr>
              <a:t>هدف کلان ایده آل  مطلوبی است  بلند مدت،کیفی ومبهم که از ارزش ها وآمال جامعه  نشأت می گیرد .</a:t>
            </a:r>
            <a:endParaRPr lang="en-US" sz="2400" dirty="0">
              <a:cs typeface="B Nazanin" pitchFamily="2" charset="-78"/>
            </a:endParaRPr>
          </a:p>
        </p:txBody>
      </p:sp>
    </p:spTree>
    <p:extLst>
      <p:ext uri="{BB962C8B-B14F-4D97-AF65-F5344CB8AC3E}">
        <p14:creationId xmlns:p14="http://schemas.microsoft.com/office/powerpoint/2010/main" val="42470724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307" y="1268760"/>
            <a:ext cx="8446608" cy="3785652"/>
          </a:xfrm>
          <a:prstGeom prst="rect">
            <a:avLst/>
          </a:prstGeom>
        </p:spPr>
        <p:txBody>
          <a:bodyPr wrap="none">
            <a:spAutoFit/>
          </a:bodyPr>
          <a:lstStyle/>
          <a:p>
            <a:pPr algn="ctr">
              <a:lnSpc>
                <a:spcPct val="150000"/>
              </a:lnSpc>
            </a:pPr>
            <a:r>
              <a:rPr lang="fa-IR" sz="3200" b="1" dirty="0" smtClean="0">
                <a:solidFill>
                  <a:srgbClr val="0070C0"/>
                </a:solidFill>
                <a:cs typeface="B Nazanin" pitchFamily="2" charset="-78"/>
              </a:rPr>
              <a:t>اهداف خرد:</a:t>
            </a:r>
          </a:p>
          <a:p>
            <a:pPr algn="r" rtl="1">
              <a:lnSpc>
                <a:spcPct val="150000"/>
              </a:lnSpc>
            </a:pPr>
            <a:r>
              <a:rPr lang="fa-IR" sz="3200" dirty="0" smtClean="0">
                <a:cs typeface="B Nazanin" pitchFamily="2" charset="-78"/>
              </a:rPr>
              <a:t>وسیله ای برای رسیدن به هدف کلان است.اهداف خرد که از اهداف</a:t>
            </a:r>
          </a:p>
          <a:p>
            <a:pPr algn="r" rtl="1">
              <a:lnSpc>
                <a:spcPct val="150000"/>
              </a:lnSpc>
            </a:pPr>
            <a:r>
              <a:rPr lang="fa-IR" sz="3200" dirty="0" smtClean="0">
                <a:cs typeface="B Nazanin" pitchFamily="2" charset="-78"/>
              </a:rPr>
              <a:t> کلان نتیجه می شوند ملموس کوتاه مدت وکمیت پذیرند.</a:t>
            </a:r>
          </a:p>
          <a:p>
            <a:pPr algn="r" rtl="1">
              <a:lnSpc>
                <a:spcPct val="150000"/>
              </a:lnSpc>
            </a:pPr>
            <a:endParaRPr lang="fa-IR" sz="3200" dirty="0" smtClean="0">
              <a:cs typeface="B Nazanin" pitchFamily="2" charset="-78"/>
            </a:endParaRPr>
          </a:p>
          <a:p>
            <a:pPr algn="r" rtl="1">
              <a:lnSpc>
                <a:spcPct val="150000"/>
              </a:lnSpc>
            </a:pPr>
            <a:r>
              <a:rPr lang="fa-IR" sz="3200" dirty="0" smtClean="0">
                <a:cs typeface="B Nazanin" pitchFamily="2" charset="-78"/>
              </a:rPr>
              <a:t>راه رسیدن به هدف کلان را</a:t>
            </a:r>
            <a:r>
              <a:rPr lang="fa-IR" sz="3200" dirty="0" smtClean="0">
                <a:solidFill>
                  <a:srgbClr val="0070C0"/>
                </a:solidFill>
                <a:cs typeface="B Nazanin" pitchFamily="2" charset="-78"/>
              </a:rPr>
              <a:t> استراتژی </a:t>
            </a:r>
            <a:r>
              <a:rPr lang="fa-IR" sz="3200" dirty="0" smtClean="0">
                <a:cs typeface="B Nazanin" pitchFamily="2" charset="-78"/>
              </a:rPr>
              <a:t>می نامند.</a:t>
            </a:r>
            <a:endParaRPr lang="en-US" sz="3200" dirty="0">
              <a:cs typeface="B Nazanin" pitchFamily="2" charset="-78"/>
            </a:endParaRPr>
          </a:p>
        </p:txBody>
      </p:sp>
    </p:spTree>
    <p:extLst>
      <p:ext uri="{BB962C8B-B14F-4D97-AF65-F5344CB8AC3E}">
        <p14:creationId xmlns:p14="http://schemas.microsoft.com/office/powerpoint/2010/main" val="28859687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868822098"/>
              </p:ext>
            </p:extLst>
          </p:nvPr>
        </p:nvGraphicFramePr>
        <p:xfrm>
          <a:off x="609600" y="533400"/>
          <a:ext cx="8001000" cy="5638800"/>
        </p:xfrm>
        <a:graphic>
          <a:graphicData uri="http://schemas.openxmlformats.org/drawingml/2006/table">
            <a:tbl>
              <a:tblPr firstRow="1" bandRow="1">
                <a:tableStyleId>{5C22544A-7EE6-4342-B048-85BDC9FD1C3A}</a:tableStyleId>
              </a:tblPr>
              <a:tblGrid>
                <a:gridCol w="5334000"/>
                <a:gridCol w="2667000"/>
              </a:tblGrid>
              <a:tr h="1034252">
                <a:tc>
                  <a:txBody>
                    <a:bodyPr/>
                    <a:lstStyle/>
                    <a:p>
                      <a:pPr algn="ctr" rtl="1"/>
                      <a:r>
                        <a:rPr lang="fa-IR" dirty="0" smtClean="0">
                          <a:cs typeface="B Nazanin" pitchFamily="2" charset="-78"/>
                        </a:rPr>
                        <a:t>ویژگی ها</a:t>
                      </a:r>
                      <a:endParaRPr lang="en-US" dirty="0">
                        <a:cs typeface="B Nazanin" pitchFamily="2" charset="-78"/>
                      </a:endParaRPr>
                    </a:p>
                  </a:txBody>
                  <a:tcPr anchor="ctr"/>
                </a:tc>
                <a:tc>
                  <a:txBody>
                    <a:bodyPr/>
                    <a:lstStyle/>
                    <a:p>
                      <a:pPr algn="ctr" rtl="1"/>
                      <a:endParaRPr lang="en-US" dirty="0">
                        <a:cs typeface="B Nazanin" pitchFamily="2" charset="-78"/>
                      </a:endParaRPr>
                    </a:p>
                  </a:txBody>
                  <a:tcPr anchor="ctr"/>
                </a:tc>
              </a:tr>
              <a:tr h="1785148">
                <a:tc>
                  <a:txBody>
                    <a:bodyPr/>
                    <a:lstStyle/>
                    <a:p>
                      <a:pPr algn="ctr" rtl="1"/>
                      <a:r>
                        <a:rPr lang="fa-IR" dirty="0" smtClean="0">
                          <a:cs typeface="B Nazanin" pitchFamily="2" charset="-78"/>
                        </a:rPr>
                        <a:t>بلند مدت،جهت</a:t>
                      </a:r>
                      <a:r>
                        <a:rPr lang="fa-IR" baseline="0" dirty="0" smtClean="0">
                          <a:cs typeface="B Nazanin" pitchFamily="2" charset="-78"/>
                        </a:rPr>
                        <a:t> گیری کلی برنامه رانشان </a:t>
                      </a:r>
                    </a:p>
                    <a:p>
                      <a:pPr algn="ctr" rtl="1"/>
                      <a:r>
                        <a:rPr lang="fa-IR" baseline="0" dirty="0" smtClean="0">
                          <a:cs typeface="B Nazanin" pitchFamily="2" charset="-78"/>
                        </a:rPr>
                        <a:t>می دهد، مشارکتی ،آرمانگرایانه است،برانگیزاننده افراد،جامعه</a:t>
                      </a:r>
                    </a:p>
                    <a:p>
                      <a:pPr algn="ctr" rtl="1"/>
                      <a:r>
                        <a:rPr lang="fa-IR" baseline="0" dirty="0" smtClean="0">
                          <a:cs typeface="B Nazanin" pitchFamily="2" charset="-78"/>
                        </a:rPr>
                        <a:t>به طورکلی دربرگیرنده اهداف خرد وکلان است</a:t>
                      </a:r>
                      <a:endParaRPr lang="en-US" dirty="0">
                        <a:cs typeface="B Nazanin" pitchFamily="2" charset="-78"/>
                      </a:endParaRPr>
                    </a:p>
                  </a:txBody>
                  <a:tcPr anchor="ctr"/>
                </a:tc>
                <a:tc>
                  <a:txBody>
                    <a:bodyPr/>
                    <a:lstStyle/>
                    <a:p>
                      <a:pPr algn="ctr" rtl="1"/>
                      <a:r>
                        <a:rPr lang="fa-IR" dirty="0" smtClean="0">
                          <a:cs typeface="B Nazanin" pitchFamily="2" charset="-78"/>
                        </a:rPr>
                        <a:t>چشم انداز</a:t>
                      </a:r>
                      <a:endParaRPr lang="en-US" dirty="0">
                        <a:cs typeface="B Nazanin" pitchFamily="2" charset="-78"/>
                      </a:endParaRPr>
                    </a:p>
                  </a:txBody>
                  <a:tcPr anchor="ctr"/>
                </a:tc>
              </a:tr>
              <a:tr h="1785148">
                <a:tc>
                  <a:txBody>
                    <a:bodyPr/>
                    <a:lstStyle/>
                    <a:p>
                      <a:pPr algn="ctr" rtl="1"/>
                      <a:r>
                        <a:rPr lang="fa-IR" dirty="0" smtClean="0">
                          <a:cs typeface="B Nazanin" pitchFamily="2" charset="-78"/>
                        </a:rPr>
                        <a:t>بلند مدت،جهت</a:t>
                      </a:r>
                      <a:r>
                        <a:rPr lang="fa-IR" baseline="0" dirty="0" smtClean="0">
                          <a:cs typeface="B Nazanin" pitchFamily="2" charset="-78"/>
                        </a:rPr>
                        <a:t> گیری کلی برنامه را نشان می دهد،مبهم وکیفی است</a:t>
                      </a:r>
                      <a:endParaRPr lang="en-US" dirty="0">
                        <a:cs typeface="B Nazanin" pitchFamily="2" charset="-78"/>
                      </a:endParaRPr>
                    </a:p>
                  </a:txBody>
                  <a:tcPr anchor="ctr"/>
                </a:tc>
                <a:tc>
                  <a:txBody>
                    <a:bodyPr/>
                    <a:lstStyle/>
                    <a:p>
                      <a:pPr algn="ctr" rtl="1"/>
                      <a:r>
                        <a:rPr lang="fa-IR" dirty="0" smtClean="0">
                          <a:cs typeface="B Nazanin" pitchFamily="2" charset="-78"/>
                        </a:rPr>
                        <a:t>اهداف کلان</a:t>
                      </a:r>
                      <a:endParaRPr lang="en-US" dirty="0">
                        <a:cs typeface="B Nazanin" pitchFamily="2" charset="-78"/>
                      </a:endParaRPr>
                    </a:p>
                  </a:txBody>
                  <a:tcPr anchor="ctr"/>
                </a:tc>
              </a:tr>
              <a:tr h="1034252">
                <a:tc>
                  <a:txBody>
                    <a:bodyPr/>
                    <a:lstStyle/>
                    <a:p>
                      <a:pPr algn="ctr" rtl="1"/>
                      <a:r>
                        <a:rPr lang="fa-IR" dirty="0" smtClean="0">
                          <a:cs typeface="B Nazanin" pitchFamily="2" charset="-78"/>
                        </a:rPr>
                        <a:t>کوتاه مدت،اقدامات کوتاه مدت را نشان می دهد</a:t>
                      </a:r>
                      <a:endParaRPr lang="en-US" dirty="0">
                        <a:cs typeface="B Nazanin" pitchFamily="2" charset="-78"/>
                      </a:endParaRPr>
                    </a:p>
                  </a:txBody>
                  <a:tcPr anchor="ctr"/>
                </a:tc>
                <a:tc>
                  <a:txBody>
                    <a:bodyPr/>
                    <a:lstStyle/>
                    <a:p>
                      <a:pPr algn="ctr" rtl="1"/>
                      <a:r>
                        <a:rPr lang="fa-IR" dirty="0" smtClean="0">
                          <a:cs typeface="B Nazanin" pitchFamily="2" charset="-78"/>
                        </a:rPr>
                        <a:t>اهداف خرد</a:t>
                      </a:r>
                      <a:endParaRPr lang="en-US" dirty="0">
                        <a:cs typeface="B Nazanin" pitchFamily="2" charset="-78"/>
                      </a:endParaRPr>
                    </a:p>
                  </a:txBody>
                  <a:tcPr anchor="ctr"/>
                </a:tc>
              </a:tr>
            </a:tbl>
          </a:graphicData>
        </a:graphic>
      </p:graphicFrame>
    </p:spTree>
    <p:extLst>
      <p:ext uri="{BB962C8B-B14F-4D97-AF65-F5344CB8AC3E}">
        <p14:creationId xmlns:p14="http://schemas.microsoft.com/office/powerpoint/2010/main" val="13954015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147</TotalTime>
  <Words>1306</Words>
  <Application>Microsoft Office PowerPoint</Application>
  <PresentationFormat>On-screen Show (4:3)</PresentationFormat>
  <Paragraphs>141</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Verve</vt:lpstr>
      <vt:lpstr>بنام خدا</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MRT</dc:creator>
  <cp:lastModifiedBy>Windows User</cp:lastModifiedBy>
  <cp:revision>22</cp:revision>
  <dcterms:created xsi:type="dcterms:W3CDTF">2012-11-29T21:36:59Z</dcterms:created>
  <dcterms:modified xsi:type="dcterms:W3CDTF">2020-05-02T14:09:32Z</dcterms:modified>
</cp:coreProperties>
</file>