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94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95" r:id="rId17"/>
    <p:sldId id="271" r:id="rId18"/>
    <p:sldId id="272" r:id="rId19"/>
    <p:sldId id="273" r:id="rId20"/>
    <p:sldId id="296" r:id="rId21"/>
    <p:sldId id="274" r:id="rId22"/>
    <p:sldId id="275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A296-A4A1-4547-848B-D4824F1D69A7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AE0D-D6F3-4948-B4EA-D07A568102C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A296-A4A1-4547-848B-D4824F1D69A7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AE0D-D6F3-4948-B4EA-D07A568102C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A296-A4A1-4547-848B-D4824F1D69A7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AE0D-D6F3-4948-B4EA-D07A568102C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A296-A4A1-4547-848B-D4824F1D69A7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AE0D-D6F3-4948-B4EA-D07A568102C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A296-A4A1-4547-848B-D4824F1D69A7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AE0D-D6F3-4948-B4EA-D07A568102C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A296-A4A1-4547-848B-D4824F1D69A7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AE0D-D6F3-4948-B4EA-D07A568102C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A296-A4A1-4547-848B-D4824F1D69A7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AE0D-D6F3-4948-B4EA-D07A568102C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A296-A4A1-4547-848B-D4824F1D69A7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AE0D-D6F3-4948-B4EA-D07A568102C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A296-A4A1-4547-848B-D4824F1D69A7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AE0D-D6F3-4948-B4EA-D07A568102C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A296-A4A1-4547-848B-D4824F1D69A7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AE0D-D6F3-4948-B4EA-D07A568102C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4A296-A4A1-4547-848B-D4824F1D69A7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FAE0D-D6F3-4948-B4EA-D07A568102C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4A296-A4A1-4547-848B-D4824F1D69A7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FAE0D-D6F3-4948-B4EA-D07A568102C2}" type="slidenum">
              <a:rPr lang="fa-IR" smtClean="0"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atefnia\Desktop\جملات حکیمانه\بسم ا\index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060848"/>
            <a:ext cx="7488832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ar-SA" dirty="0">
                <a:solidFill>
                  <a:srgbClr val="002060"/>
                </a:solidFill>
                <a:cs typeface="B Titr" pitchFamily="2" charset="-78"/>
              </a:rPr>
              <a:t>شناخت بیماری هپاتیت </a:t>
            </a:r>
            <a:r>
              <a:rPr lang="en-US" dirty="0">
                <a:solidFill>
                  <a:srgbClr val="002060"/>
                </a:solidFill>
                <a:cs typeface="B Titr" pitchFamily="2" charset="-78"/>
              </a:rPr>
              <a:t>B</a:t>
            </a:r>
            <a:r>
              <a:rPr lang="fa-IR" dirty="0">
                <a:solidFill>
                  <a:srgbClr val="002060"/>
                </a:solidFill>
                <a:cs typeface="B Titr" pitchFamily="2" charset="-78"/>
              </a:rPr>
              <a:t>و</a:t>
            </a:r>
            <a:r>
              <a:rPr lang="en-US" dirty="0">
                <a:solidFill>
                  <a:srgbClr val="002060"/>
                </a:solidFill>
                <a:cs typeface="B Titr" pitchFamily="2" charset="-78"/>
              </a:rPr>
              <a:t>C</a:t>
            </a:r>
            <a:r>
              <a:rPr lang="ar-SA" dirty="0">
                <a:solidFill>
                  <a:srgbClr val="002060"/>
                </a:solidFill>
                <a:cs typeface="B Titr" pitchFamily="2" charset="-78"/>
              </a:rPr>
              <a:t>  و برنامه ملی مبارزه با آن </a:t>
            </a:r>
            <a:endParaRPr lang="fa-IR" dirty="0">
              <a:solidFill>
                <a:srgbClr val="00206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fa-I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از دانشجویان انتظار میرود تا پس از پایان درس بتوانند :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</a:t>
            </a:r>
            <a:r>
              <a:rPr lang="ar-S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منبع و مخزن و راههای انتقال آن را بنویسند 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ar-S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اپیدمیو لوژی </a:t>
            </a:r>
            <a:r>
              <a:rPr lang="fa-I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هپاتیت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B</a:t>
            </a:r>
            <a:r>
              <a:rPr lang="fa-I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C</a:t>
            </a:r>
            <a:r>
              <a:rPr lang="ar-S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را توضیح دهد  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ar-S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علائم و راههای کنترل</a:t>
            </a:r>
            <a:r>
              <a:rPr lang="fa-I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هپاتیت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B</a:t>
            </a:r>
            <a:r>
              <a:rPr lang="fa-I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C</a:t>
            </a:r>
            <a:r>
              <a:rPr lang="ar-S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را توضیح دهند .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ar-S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اهداف  شامل هدف کلی و اهداف اختصاصی و شاخص های  برنامه ملی مبارزه با ز</a:t>
            </a:r>
            <a:r>
              <a:rPr lang="fa-I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هپاتیت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B</a:t>
            </a:r>
            <a:r>
              <a:rPr lang="fa-I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C</a:t>
            </a:r>
            <a:r>
              <a:rPr lang="ar-S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را فهرست کند .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ar-S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وضعیت حال حاضر بیماری در ایران و اقدامات انجام شده و در دست اقدام را توضیح دهد. 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endParaRPr lang="fa-I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9416"/>
            <a:ext cx="7620000" cy="4846320"/>
          </a:xfrm>
        </p:spPr>
        <p:txBody>
          <a:bodyPr/>
          <a:lstStyle/>
          <a:p>
            <a:endParaRPr lang="fa-IR" sz="4200" b="1" cap="all" dirty="0" smtClean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FFFF00"/>
              </a:solidFill>
              <a:ea typeface="+mj-ea"/>
              <a:cs typeface="B Nazanin" pitchFamily="2" charset="-78"/>
            </a:endParaRPr>
          </a:p>
          <a:p>
            <a:endParaRPr lang="fa-IR" sz="4200" b="1" cap="all" dirty="0">
              <a:ln w="500">
                <a:solidFill>
                  <a:srgbClr val="B13F9A">
                    <a:shade val="20000"/>
                    <a:satMod val="120000"/>
                  </a:srgbClr>
                </a:solidFill>
              </a:ln>
              <a:solidFill>
                <a:srgbClr val="FFFF00"/>
              </a:solidFill>
              <a:ea typeface="+mj-ea"/>
              <a:cs typeface="B Nazanin" pitchFamily="2" charset="-78"/>
            </a:endParaRPr>
          </a:p>
          <a:p>
            <a:pPr algn="ctr">
              <a:buFont typeface="Courier New" pitchFamily="49" charset="0"/>
              <a:buChar char="o"/>
            </a:pPr>
            <a:r>
              <a:rPr lang="fa-IR" sz="42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FFF00"/>
                </a:solidFill>
                <a:ea typeface="+mj-ea"/>
                <a:cs typeface="B Nazanin" pitchFamily="2" charset="-78"/>
              </a:rPr>
              <a:t>هپاتیت </a:t>
            </a:r>
            <a:r>
              <a:rPr lang="en-US" sz="4200" b="1" cap="all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FFFF00"/>
                </a:solidFill>
                <a:ea typeface="+mj-ea"/>
                <a:cs typeface="B Nazanin" pitchFamily="2" charset="-78"/>
              </a:rPr>
              <a:t>b&amp;c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7472693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</a:pPr>
            <a:r>
              <a:rPr lang="ar-SA" sz="3600" dirty="0">
                <a:solidFill>
                  <a:schemeClr val="tx1"/>
                </a:solidFill>
                <a:latin typeface="Times New Roman" pitchFamily="18" charset="0"/>
                <a:cs typeface="B Shiraz" pitchFamily="2" charset="-78"/>
              </a:rPr>
              <a:t>هپاتيت يك نام كلي براي بيماريهايي است كه باعث بروز التهاب كبدي مي‌شوند. </a:t>
            </a:r>
          </a:p>
          <a:p>
            <a:pPr lvl="0" algn="ctr" fontAlgn="base">
              <a:spcBef>
                <a:spcPct val="5000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</a:pPr>
            <a:r>
              <a:rPr lang="ar-SA" sz="3600" dirty="0">
                <a:solidFill>
                  <a:schemeClr val="tx1"/>
                </a:solidFill>
                <a:latin typeface="Times New Roman" pitchFamily="18" charset="0"/>
                <a:cs typeface="B Shiraz" pitchFamily="2" charset="-78"/>
              </a:rPr>
              <a:t>كبد يك ارگان حياتي است و عملكرد نامطلوب آن مي‌تواند باعث ايجاد هپاتيت شود.</a:t>
            </a:r>
          </a:p>
          <a:p>
            <a:pPr lvl="0" algn="ctr" fontAlgn="base">
              <a:spcBef>
                <a:spcPct val="5000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</a:pPr>
            <a:r>
              <a:rPr lang="ar-SA" sz="3600" dirty="0">
                <a:solidFill>
                  <a:schemeClr val="tx1"/>
                </a:solidFill>
                <a:latin typeface="Times New Roman" pitchFamily="18" charset="0"/>
                <a:cs typeface="B Shiraz" pitchFamily="2" charset="-78"/>
              </a:rPr>
              <a:t>نوشيدن الكل و مصرف برخي داروها مي‌تواند باعث هپاتيت شود ولي شايعترين علت آن عفونت ويروسي است</a:t>
            </a:r>
            <a:endParaRPr lang="fa-I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4010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lvl="0" indent="0" algn="just"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ar-S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هپاتيت ويروسي : شامل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A</a:t>
            </a:r>
            <a:r>
              <a:rPr lang="ar-S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،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B</a:t>
            </a:r>
            <a:r>
              <a:rPr lang="ar-S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،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C</a:t>
            </a:r>
            <a:r>
              <a:rPr lang="ar-S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،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D</a:t>
            </a:r>
            <a:r>
              <a:rPr lang="ar-S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،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E</a:t>
            </a:r>
            <a:r>
              <a:rPr lang="ar-S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 است. همه اين ويروس‌ها تقريباً مشكلات مشابهي را ايجاد مي‌كنند. كه نوع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B</a:t>
            </a:r>
            <a:r>
              <a:rPr lang="ar-S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 و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C</a:t>
            </a:r>
            <a:r>
              <a:rPr lang="ar-S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 و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D</a:t>
            </a:r>
            <a:r>
              <a:rPr lang="ar-S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 مي‌توانند به نوع مزمن تبديل شوند. (سيروز، سرطان)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B Nazanin" pitchFamily="2" charset="-78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627195062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fa-IR" dirty="0" smtClean="0">
              <a:cs typeface="B Nazanin" pitchFamily="2" charset="-78"/>
            </a:endParaRPr>
          </a:p>
          <a:p>
            <a:endParaRPr lang="fa-IR" dirty="0" smtClean="0">
              <a:cs typeface="B Nazanin" pitchFamily="2" charset="-78"/>
            </a:endParaRPr>
          </a:p>
          <a:p>
            <a:endParaRPr lang="fa-IR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هپاتيت </a:t>
            </a:r>
            <a:r>
              <a:rPr lang="fa-IR" dirty="0">
                <a:cs typeface="B Nazanin" pitchFamily="2" charset="-78"/>
              </a:rPr>
              <a:t>ها يكي از علل عمده سرطان كبد و مرگ زودرس در سراسر جهان </a:t>
            </a:r>
            <a:r>
              <a:rPr lang="fa-IR" dirty="0" smtClean="0">
                <a:cs typeface="B Nazanin" pitchFamily="2" charset="-78"/>
              </a:rPr>
              <a:t>هستند.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7239000" cy="599853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Font typeface="Courier New" pitchFamily="49" charset="0"/>
              <a:buChar char="o"/>
            </a:pPr>
            <a:endParaRPr lang="fa-IR" b="1" dirty="0" smtClean="0">
              <a:cs typeface="B Nazanin" pitchFamily="2" charset="-78"/>
            </a:endParaRPr>
          </a:p>
          <a:p>
            <a:pPr algn="ctr">
              <a:buFont typeface="Courier New" pitchFamily="49" charset="0"/>
              <a:buChar char="o"/>
            </a:pPr>
            <a:r>
              <a:rPr lang="fa-IR" b="1" dirty="0" smtClean="0">
                <a:cs typeface="B Nazanin" pitchFamily="2" charset="-78"/>
              </a:rPr>
              <a:t>ابتلاء </a:t>
            </a:r>
            <a:r>
              <a:rPr lang="fa-IR" b="1" dirty="0">
                <a:cs typeface="B Nazanin" pitchFamily="2" charset="-78"/>
              </a:rPr>
              <a:t>به اين هپاتيت در بيش از دو ميليارد نفر از مردم جهان اتفاق افتاده </a:t>
            </a:r>
            <a:r>
              <a:rPr lang="fa-IR" b="1" dirty="0" smtClean="0">
                <a:cs typeface="B Nazanin" pitchFamily="2" charset="-78"/>
              </a:rPr>
              <a:t>است.</a:t>
            </a:r>
          </a:p>
          <a:p>
            <a:pPr algn="ctr">
              <a:buFont typeface="Courier New" pitchFamily="49" charset="0"/>
              <a:buChar char="o"/>
            </a:pPr>
            <a:endParaRPr lang="fa-IR" b="1" dirty="0" smtClean="0">
              <a:cs typeface="B Nazanin" pitchFamily="2" charset="-78"/>
            </a:endParaRPr>
          </a:p>
          <a:p>
            <a:pPr algn="ctr">
              <a:buFont typeface="Courier New" pitchFamily="49" charset="0"/>
              <a:buChar char="o"/>
            </a:pPr>
            <a:r>
              <a:rPr lang="fa-IR" b="1" dirty="0" smtClean="0">
                <a:cs typeface="B Nazanin" pitchFamily="2" charset="-78"/>
              </a:rPr>
              <a:t> </a:t>
            </a:r>
            <a:r>
              <a:rPr lang="fa-IR" b="1" dirty="0">
                <a:cs typeface="B Nazanin" pitchFamily="2" charset="-78"/>
              </a:rPr>
              <a:t>هم اكنون در </a:t>
            </a:r>
            <a:r>
              <a:rPr lang="fa-IR" b="1" dirty="0" smtClean="0">
                <a:cs typeface="B Nazanin" pitchFamily="2" charset="-78"/>
              </a:rPr>
              <a:t>سطح جهان </a:t>
            </a:r>
            <a:r>
              <a:rPr lang="fa-IR" b="1" dirty="0">
                <a:cs typeface="B Nazanin" pitchFamily="2" charset="-78"/>
              </a:rPr>
              <a:t>بيش از </a:t>
            </a:r>
            <a:r>
              <a:rPr lang="fa-IR" b="1" dirty="0">
                <a:solidFill>
                  <a:srgbClr val="C00000"/>
                </a:solidFill>
                <a:cs typeface="B Nazanin" pitchFamily="2" charset="-78"/>
              </a:rPr>
              <a:t>سيصد و پنجاه ميليون </a:t>
            </a:r>
            <a:r>
              <a:rPr lang="fa-IR" b="1" dirty="0">
                <a:cs typeface="B Nazanin" pitchFamily="2" charset="-78"/>
              </a:rPr>
              <a:t>نفر ناقل اين ويروس هستند كه اكثر آنها در آسياي جنوب شرقي و </a:t>
            </a:r>
            <a:r>
              <a:rPr lang="fa-IR" b="1" dirty="0" smtClean="0">
                <a:cs typeface="B Nazanin" pitchFamily="2" charset="-78"/>
              </a:rPr>
              <a:t>آفريقا زندگي </a:t>
            </a:r>
            <a:r>
              <a:rPr lang="fa-IR" b="1" dirty="0">
                <a:cs typeface="B Nazanin" pitchFamily="2" charset="-78"/>
              </a:rPr>
              <a:t>مي كنند . </a:t>
            </a:r>
            <a:endParaRPr lang="fa-IR" b="1" dirty="0" smtClean="0">
              <a:cs typeface="B Nazanin" pitchFamily="2" charset="-78"/>
            </a:endParaRPr>
          </a:p>
          <a:p>
            <a:pPr algn="ctr">
              <a:buFont typeface="Courier New" pitchFamily="49" charset="0"/>
              <a:buChar char="o"/>
            </a:pPr>
            <a:endParaRPr lang="fa-IR" b="1" dirty="0" smtClean="0">
              <a:cs typeface="B Nazanin" pitchFamily="2" charset="-78"/>
            </a:endParaRPr>
          </a:p>
          <a:p>
            <a:pPr algn="ctr">
              <a:buFont typeface="Courier New" pitchFamily="49" charset="0"/>
              <a:buChar char="o"/>
            </a:pPr>
            <a:r>
              <a:rPr lang="fa-IR" b="1" dirty="0" smtClean="0">
                <a:cs typeface="B Nazanin" pitchFamily="2" charset="-78"/>
              </a:rPr>
              <a:t>ناقلين </a:t>
            </a:r>
            <a:r>
              <a:rPr lang="fa-IR" b="1" dirty="0">
                <a:cs typeface="B Nazanin" pitchFamily="2" charset="-78"/>
              </a:rPr>
              <a:t>ويروس، منبع اصلي انتشار آن در جامعه بود ه و هر سال </a:t>
            </a:r>
            <a:r>
              <a:rPr lang="fa-IR" b="1" dirty="0">
                <a:solidFill>
                  <a:srgbClr val="C00000"/>
                </a:solidFill>
                <a:cs typeface="B Nazanin" pitchFamily="2" charset="-78"/>
              </a:rPr>
              <a:t>حداقل </a:t>
            </a: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800000نفر </a:t>
            </a:r>
            <a:r>
              <a:rPr lang="fa-IR" b="1" dirty="0">
                <a:cs typeface="B Nazanin" pitchFamily="2" charset="-78"/>
              </a:rPr>
              <a:t>در </a:t>
            </a:r>
            <a:r>
              <a:rPr lang="fa-IR" b="1" dirty="0" smtClean="0">
                <a:cs typeface="B Nazanin" pitchFamily="2" charset="-78"/>
              </a:rPr>
              <a:t>اثر </a:t>
            </a:r>
            <a:r>
              <a:rPr lang="fa-IR" b="1" dirty="0">
                <a:cs typeface="B Nazanin" pitchFamily="2" charset="-78"/>
              </a:rPr>
              <a:t>ابتلاء به اين بيماري و عوارض ناشي از آن در سطح جهان تلف مي </a:t>
            </a:r>
            <a:r>
              <a:rPr lang="fa-IR" b="1" dirty="0" smtClean="0">
                <a:cs typeface="B Nazanin" pitchFamily="2" charset="-78"/>
              </a:rPr>
              <a:t>شوند.</a:t>
            </a:r>
            <a:endParaRPr lang="fa-IR" b="1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fa-IR" dirty="0" smtClean="0">
              <a:cs typeface="B Nazanin" pitchFamily="2" charset="-78"/>
            </a:endParaRPr>
          </a:p>
          <a:p>
            <a:endParaRPr lang="fa-IR" dirty="0" smtClean="0">
              <a:cs typeface="B Nazanin" pitchFamily="2" charset="-78"/>
            </a:endParaRPr>
          </a:p>
          <a:p>
            <a:endParaRPr lang="fa-IR" dirty="0" smtClean="0">
              <a:cs typeface="B Nazanin" pitchFamily="2" charset="-78"/>
            </a:endParaRPr>
          </a:p>
          <a:p>
            <a:pPr algn="ctr"/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دوره </a:t>
            </a:r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نهفتگي </a:t>
            </a: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هپاتيت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30-80 روز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90000"/>
          </a:bodyPr>
          <a:lstStyle/>
          <a:p>
            <a:pPr algn="ctr"/>
            <a:r>
              <a:rPr lang="ar-SA" dirty="0" smtClean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راههاي انتقال </a:t>
            </a:r>
            <a:r>
              <a:rPr lang="ar-SA" dirty="0" smtClean="0">
                <a:latin typeface="Times New Roman" pitchFamily="18" charset="0"/>
                <a:cs typeface="B Nazanin" pitchFamily="2" charset="-78"/>
              </a:rPr>
              <a:t/>
            </a:r>
            <a:br>
              <a:rPr lang="ar-SA" dirty="0" smtClean="0">
                <a:latin typeface="Times New Roman" pitchFamily="18" charset="0"/>
                <a:cs typeface="B Nazanin" pitchFamily="2" charset="-78"/>
              </a:rPr>
            </a:br>
            <a:endParaRPr lang="fa-IR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spcBef>
                <a:spcPct val="50000"/>
              </a:spcBef>
              <a:buFontTx/>
              <a:buChar char="-"/>
            </a:pPr>
            <a:r>
              <a:rPr lang="ar-SA" b="1" dirty="0" smtClean="0">
                <a:latin typeface="Times New Roman" pitchFamily="18" charset="0"/>
                <a:cs typeface="B Nazanin" pitchFamily="2" charset="-78"/>
              </a:rPr>
              <a:t>تماس جنسي محافظت نشده (بدون كاندوم) </a:t>
            </a:r>
          </a:p>
          <a:p>
            <a:pPr algn="ctr">
              <a:spcBef>
                <a:spcPct val="50000"/>
              </a:spcBef>
              <a:buFontTx/>
              <a:buChar char="-"/>
            </a:pPr>
            <a:r>
              <a:rPr lang="ar-SA" b="1" dirty="0" smtClean="0">
                <a:latin typeface="Times New Roman" pitchFamily="18" charset="0"/>
                <a:cs typeface="B Nazanin" pitchFamily="2" charset="-78"/>
              </a:rPr>
              <a:t>خون و فرآورده‌هاي خوني </a:t>
            </a:r>
          </a:p>
          <a:p>
            <a:pPr algn="ctr">
              <a:spcBef>
                <a:spcPct val="50000"/>
              </a:spcBef>
              <a:buFontTx/>
              <a:buChar char="-"/>
            </a:pPr>
            <a:r>
              <a:rPr lang="ar-SA" b="1" dirty="0" smtClean="0">
                <a:latin typeface="Times New Roman" pitchFamily="18" charset="0"/>
                <a:cs typeface="B Nazanin" pitchFamily="2" charset="-78"/>
              </a:rPr>
              <a:t>استفاده از سرنگ و سوزن مشترك براي تزريق مواد </a:t>
            </a:r>
          </a:p>
          <a:p>
            <a:pPr algn="ctr">
              <a:spcBef>
                <a:spcPct val="50000"/>
              </a:spcBef>
              <a:buFontTx/>
              <a:buChar char="-"/>
            </a:pPr>
            <a:r>
              <a:rPr lang="ar-SA" b="1" dirty="0" smtClean="0">
                <a:latin typeface="Times New Roman" pitchFamily="18" charset="0"/>
                <a:cs typeface="B Nazanin" pitchFamily="2" charset="-78"/>
              </a:rPr>
              <a:t>استفاده از وسايل غيربهداشتي و استريل نشده براي خالكوبي، سوراخ كردن گوش</a:t>
            </a:r>
            <a:r>
              <a:rPr lang="ar-SA" b="1" dirty="0">
                <a:latin typeface="Times New Roman" pitchFamily="18" charset="0"/>
                <a:cs typeface="B Nazanin" pitchFamily="2" charset="-78"/>
              </a:rPr>
              <a:t> </a:t>
            </a:r>
            <a:endParaRPr lang="fa-IR" b="1" dirty="0" smtClean="0">
              <a:latin typeface="Times New Roman" pitchFamily="18" charset="0"/>
              <a:cs typeface="B Nazanin" pitchFamily="2" charset="-78"/>
            </a:endParaRPr>
          </a:p>
          <a:p>
            <a:pPr algn="ctr">
              <a:spcBef>
                <a:spcPct val="50000"/>
              </a:spcBef>
              <a:buFontTx/>
              <a:buChar char="-"/>
            </a:pPr>
            <a:r>
              <a:rPr lang="ar-SA" b="1" dirty="0" smtClean="0">
                <a:latin typeface="Times New Roman" pitchFamily="18" charset="0"/>
                <a:cs typeface="B Nazanin" pitchFamily="2" charset="-78"/>
              </a:rPr>
              <a:t>از </a:t>
            </a:r>
            <a:r>
              <a:rPr lang="ar-SA" b="1" dirty="0">
                <a:latin typeface="Times New Roman" pitchFamily="18" charset="0"/>
                <a:cs typeface="B Nazanin" pitchFamily="2" charset="-78"/>
              </a:rPr>
              <a:t>مادر آلوده (از طريق بند ناف) و عمدتاً در حين زايمان </a:t>
            </a:r>
            <a:endParaRPr lang="fa-IR" b="1" dirty="0" smtClean="0">
              <a:latin typeface="Times New Roman" pitchFamily="18" charset="0"/>
              <a:cs typeface="B Nazanin" pitchFamily="2" charset="-78"/>
            </a:endParaRPr>
          </a:p>
          <a:p>
            <a:pPr algn="just">
              <a:spcBef>
                <a:spcPct val="50000"/>
              </a:spcBef>
              <a:buFontTx/>
              <a:buChar char="-"/>
            </a:pPr>
            <a:endParaRPr lang="en-US" dirty="0" smtClean="0">
              <a:latin typeface="Times New Roman" pitchFamily="18" charset="0"/>
              <a:cs typeface="B Shiraz" pitchFamily="2" charset="-78"/>
            </a:endParaRPr>
          </a:p>
          <a:p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457200" y="457200"/>
            <a:ext cx="8458200" cy="473975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ar-SA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Shiraz" pitchFamily="2" charset="-78"/>
              </a:rPr>
              <a:t>علائم و نشانه‌هاي هپاتيت </a:t>
            </a: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Shiraz" pitchFamily="2" charset="-78"/>
              </a:rPr>
              <a:t>B</a:t>
            </a:r>
            <a:r>
              <a:rPr lang="ar-SA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Shiraz" pitchFamily="2" charset="-78"/>
              </a:rPr>
              <a:t> </a:t>
            </a:r>
            <a:r>
              <a:rPr lang="ar-SA" sz="3600" dirty="0">
                <a:solidFill>
                  <a:schemeClr val="tx1"/>
                </a:solidFill>
                <a:latin typeface="Times New Roman" pitchFamily="18" charset="0"/>
                <a:cs typeface="B Shiraz" pitchFamily="2" charset="-78"/>
              </a:rPr>
              <a:t>:</a:t>
            </a:r>
          </a:p>
          <a:p>
            <a:pPr algn="ctr" rtl="1">
              <a:spcBef>
                <a:spcPct val="50000"/>
              </a:spcBef>
            </a:pPr>
            <a:r>
              <a:rPr lang="ar-SA" sz="2800" b="1" dirty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ناقل : بدون علامت و ظاهراً سالم </a:t>
            </a:r>
          </a:p>
          <a:p>
            <a:pPr algn="ctr" rtl="1">
              <a:spcBef>
                <a:spcPct val="50000"/>
              </a:spcBef>
            </a:pPr>
            <a:r>
              <a:rPr lang="ar-SA" sz="2800" b="1" dirty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بيمار : ناخوشي كوتاه مدت و شبه آنفولانزا، تهوع و استفراغ، اسهال، كم اشتهايي، كاهش وزن، يرقان (زردي سفيده چشم، مدفوع رنگ پريده و ادرار زرد رنگ)، خارش پوست، هپاتيت مزمن، سيروز و سرطان كبد .</a:t>
            </a:r>
          </a:p>
          <a:p>
            <a:pPr algn="ctr" rtl="1">
              <a:spcBef>
                <a:spcPct val="50000"/>
              </a:spcBef>
            </a:pPr>
            <a:r>
              <a:rPr lang="ar-SA" sz="2800" b="1" dirty="0" smtClean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10-</a:t>
            </a:r>
            <a:r>
              <a:rPr lang="fa-IR" sz="2800" b="1" dirty="0" smtClean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5</a:t>
            </a:r>
            <a:r>
              <a:rPr lang="ar-SA" sz="2800" b="1" dirty="0" smtClean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درصد افراد آلوده به ويروس حامل و ناقل مزمن باقي مي‌مانند يعني به بيماري مزمن كبد دچار مي‌شوند و هميشه احتمال سرايت ويروس از اين افراد وجود دارد</a:t>
            </a:r>
            <a:r>
              <a:rPr lang="ar-SA" sz="2800" b="1" dirty="0">
                <a:latin typeface="Times New Roman" pitchFamily="18" charset="0"/>
                <a:cs typeface="B Nazanin" pitchFamily="2" charset="-78"/>
              </a:rPr>
              <a:t>. </a:t>
            </a:r>
            <a:endParaRPr lang="en-US" sz="2800" b="1" dirty="0">
              <a:latin typeface="Times New Roman" pitchFamily="18" charset="0"/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381000" y="447675"/>
            <a:ext cx="8382000" cy="5800725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rtl="1">
              <a:lnSpc>
                <a:spcPct val="140000"/>
              </a:lnSpc>
              <a:spcBef>
                <a:spcPct val="50000"/>
              </a:spcBef>
            </a:pPr>
            <a:r>
              <a:rPr lang="ar-SA" sz="3600" b="1" dirty="0">
                <a:solidFill>
                  <a:srgbClr val="C00000"/>
                </a:solidFill>
                <a:latin typeface="Times New Roman" pitchFamily="18" charset="0"/>
                <a:cs typeface="B Nazanin" pitchFamily="2" charset="-78"/>
              </a:rPr>
              <a:t>پس از مواجهه </a:t>
            </a:r>
          </a:p>
          <a:p>
            <a:pPr algn="ctr" rtl="1">
              <a:lnSpc>
                <a:spcPct val="140000"/>
              </a:lnSpc>
              <a:spcBef>
                <a:spcPct val="50000"/>
              </a:spcBef>
            </a:pPr>
            <a:r>
              <a:rPr lang="ar-SA" sz="3600" dirty="0">
                <a:latin typeface="Times New Roman" pitchFamily="18" charset="0"/>
                <a:cs typeface="B Nazanin" pitchFamily="2" charset="-78"/>
              </a:rPr>
              <a:t>1- نوزاد متولد شده از مادر </a:t>
            </a:r>
            <a:r>
              <a:rPr lang="en-US" sz="3600" dirty="0">
                <a:latin typeface="Times New Roman" pitchFamily="18" charset="0"/>
                <a:cs typeface="B Nazanin" pitchFamily="2" charset="-78"/>
              </a:rPr>
              <a:t>HBS Ag</a:t>
            </a:r>
            <a:r>
              <a:rPr lang="ar-SA" sz="3600" dirty="0">
                <a:latin typeface="Times New Roman" pitchFamily="18" charset="0"/>
                <a:cs typeface="B Nazanin" pitchFamily="2" charset="-78"/>
              </a:rPr>
              <a:t> مثبت </a:t>
            </a:r>
          </a:p>
          <a:p>
            <a:pPr algn="ctr" rtl="1">
              <a:lnSpc>
                <a:spcPct val="140000"/>
              </a:lnSpc>
              <a:spcBef>
                <a:spcPct val="50000"/>
              </a:spcBef>
            </a:pPr>
            <a:r>
              <a:rPr lang="en-US" sz="3600" dirty="0" err="1">
                <a:latin typeface="Times New Roman" pitchFamily="18" charset="0"/>
                <a:cs typeface="B Nazanin" pitchFamily="2" charset="-78"/>
              </a:rPr>
              <a:t>Ig</a:t>
            </a:r>
            <a:r>
              <a:rPr lang="ar-SA" sz="3600" dirty="0">
                <a:latin typeface="Times New Roman" pitchFamily="18" charset="0"/>
                <a:cs typeface="B Nazanin" pitchFamily="2" charset="-78"/>
              </a:rPr>
              <a:t> بلافاصله بعد از تولد (48ساعت بعد اثر كمي دارد) </a:t>
            </a:r>
          </a:p>
          <a:p>
            <a:pPr algn="ctr" rtl="1">
              <a:lnSpc>
                <a:spcPct val="140000"/>
              </a:lnSpc>
              <a:spcBef>
                <a:spcPct val="50000"/>
              </a:spcBef>
            </a:pPr>
            <a:r>
              <a:rPr lang="ar-SA" sz="3600" dirty="0">
                <a:latin typeface="Times New Roman" pitchFamily="18" charset="0"/>
                <a:cs typeface="B Nazanin" pitchFamily="2" charset="-78"/>
              </a:rPr>
              <a:t>واكسن (طي 7 روز اول بدو تولد)</a:t>
            </a:r>
          </a:p>
          <a:p>
            <a:pPr algn="ctr" rtl="1">
              <a:lnSpc>
                <a:spcPct val="140000"/>
              </a:lnSpc>
              <a:spcBef>
                <a:spcPct val="50000"/>
              </a:spcBef>
            </a:pPr>
            <a:r>
              <a:rPr lang="ar-SA" sz="3600" dirty="0">
                <a:latin typeface="Times New Roman" pitchFamily="18" charset="0"/>
                <a:cs typeface="B Nazanin" pitchFamily="2" charset="-78"/>
              </a:rPr>
              <a:t>چنين نوزادي از نظر </a:t>
            </a:r>
            <a:r>
              <a:rPr lang="en-US" sz="3600" dirty="0">
                <a:latin typeface="Times New Roman" pitchFamily="18" charset="0"/>
                <a:cs typeface="B Nazanin" pitchFamily="2" charset="-78"/>
              </a:rPr>
              <a:t>HBS Ag</a:t>
            </a:r>
            <a:r>
              <a:rPr lang="ar-SA" sz="3600" dirty="0">
                <a:latin typeface="Times New Roman" pitchFamily="18" charset="0"/>
                <a:cs typeface="B Nazanin" pitchFamily="2" charset="-78"/>
              </a:rPr>
              <a:t> در 6 ماهگي و 15 ماهگي بايد بررسي شود.</a:t>
            </a:r>
            <a:endParaRPr lang="en-US" sz="3600" dirty="0">
              <a:latin typeface="Times New Roman" pitchFamily="18" charset="0"/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229600" cy="60769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rtl="1">
              <a:lnSpc>
                <a:spcPct val="120000"/>
              </a:lnSpc>
              <a:spcBef>
                <a:spcPct val="50000"/>
              </a:spcBef>
            </a:pPr>
            <a:r>
              <a:rPr lang="ar-SA" sz="3600" b="1" dirty="0">
                <a:latin typeface="Times New Roman" pitchFamily="18" charset="0"/>
                <a:cs typeface="B Nazanin" pitchFamily="2" charset="-78"/>
              </a:rPr>
              <a:t>2- مواجهه با خون آلوده (پوستي ـ مخاطي) </a:t>
            </a:r>
          </a:p>
          <a:p>
            <a:pPr algn="ctr" rtl="1">
              <a:lnSpc>
                <a:spcPct val="120000"/>
              </a:lnSpc>
              <a:spcBef>
                <a:spcPct val="50000"/>
              </a:spcBef>
            </a:pPr>
            <a:r>
              <a:rPr lang="en-US" sz="3600" b="1" dirty="0" err="1">
                <a:latin typeface="Times New Roman" pitchFamily="18" charset="0"/>
                <a:cs typeface="B Nazanin" pitchFamily="2" charset="-78"/>
              </a:rPr>
              <a:t>Ig</a:t>
            </a:r>
            <a:r>
              <a:rPr lang="ar-SA" sz="3600" b="1" dirty="0">
                <a:latin typeface="Times New Roman" pitchFamily="18" charset="0"/>
                <a:cs typeface="B Nazanin" pitchFamily="2" charset="-78"/>
              </a:rPr>
              <a:t> در عرض 24 ساعت اول </a:t>
            </a:r>
          </a:p>
          <a:p>
            <a:pPr algn="ctr" rtl="1">
              <a:lnSpc>
                <a:spcPct val="120000"/>
              </a:lnSpc>
              <a:spcBef>
                <a:spcPct val="50000"/>
              </a:spcBef>
            </a:pPr>
            <a:r>
              <a:rPr lang="ar-SA" sz="3600" b="1" dirty="0">
                <a:latin typeface="Times New Roman" pitchFamily="18" charset="0"/>
                <a:cs typeface="B Nazanin" pitchFamily="2" charset="-78"/>
              </a:rPr>
              <a:t>واكسن ظرف حداكثر 7 روز پس از تماس </a:t>
            </a:r>
          </a:p>
          <a:p>
            <a:pPr algn="ctr" rtl="1">
              <a:lnSpc>
                <a:spcPct val="120000"/>
              </a:lnSpc>
              <a:spcBef>
                <a:spcPct val="50000"/>
              </a:spcBef>
            </a:pPr>
            <a:endParaRPr lang="ar-SA" sz="3600" b="1" dirty="0">
              <a:latin typeface="Times New Roman" pitchFamily="18" charset="0"/>
              <a:cs typeface="B Nazanin" pitchFamily="2" charset="-78"/>
            </a:endParaRPr>
          </a:p>
          <a:p>
            <a:pPr algn="ctr" rtl="1">
              <a:lnSpc>
                <a:spcPct val="120000"/>
              </a:lnSpc>
              <a:spcBef>
                <a:spcPct val="50000"/>
              </a:spcBef>
            </a:pPr>
            <a:r>
              <a:rPr lang="ar-SA" sz="3600" b="1" dirty="0">
                <a:latin typeface="Times New Roman" pitchFamily="18" charset="0"/>
                <a:cs typeface="B Nazanin" pitchFamily="2" charset="-78"/>
              </a:rPr>
              <a:t>3- مواجهه پس از تماس جنسي با مورد مثبت </a:t>
            </a:r>
          </a:p>
          <a:p>
            <a:pPr algn="ctr" rtl="1">
              <a:lnSpc>
                <a:spcPct val="120000"/>
              </a:lnSpc>
              <a:spcBef>
                <a:spcPct val="50000"/>
              </a:spcBef>
            </a:pPr>
            <a:r>
              <a:rPr lang="en-US" sz="3600" b="1" dirty="0" err="1">
                <a:latin typeface="Times New Roman" pitchFamily="18" charset="0"/>
                <a:cs typeface="B Nazanin" pitchFamily="2" charset="-78"/>
              </a:rPr>
              <a:t>Ig</a:t>
            </a:r>
            <a:r>
              <a:rPr lang="ar-SA" sz="3600" b="1" dirty="0">
                <a:latin typeface="Times New Roman" pitchFamily="18" charset="0"/>
                <a:cs typeface="B Nazanin" pitchFamily="2" charset="-78"/>
              </a:rPr>
              <a:t> ظرف 14 روز پس از تماس (اگر ادامه رابطه 3 ماه بعد تكرار شود)</a:t>
            </a:r>
            <a:endParaRPr lang="en-US" sz="3600" b="1" dirty="0">
              <a:latin typeface="Times New Roman" pitchFamily="18" charset="0"/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2438400"/>
            <a:ext cx="7010400" cy="224676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fa-IR" sz="2800" b="1" dirty="0">
                <a:cs typeface="B Nazanin" pitchFamily="2" charset="-78"/>
              </a:rPr>
              <a:t>با مصون سازي مركب بوسيله سه دوز </a:t>
            </a:r>
            <a:endParaRPr lang="fa-IR" sz="2800" b="1" dirty="0" smtClean="0">
              <a:cs typeface="B Nazanin" pitchFamily="2" charset="-78"/>
            </a:endParaRPr>
          </a:p>
          <a:p>
            <a:pPr algn="ctr"/>
            <a:r>
              <a:rPr lang="fa-IR" sz="2800" b="1" dirty="0" smtClean="0">
                <a:cs typeface="B Nazanin" pitchFamily="2" charset="-78"/>
              </a:rPr>
              <a:t>واكسن هپاتيت</a:t>
            </a:r>
            <a:r>
              <a:rPr lang="fa-IR" sz="2800" b="1" dirty="0">
                <a:cs typeface="B Nazanin" pitchFamily="2" charset="-78"/>
              </a:rPr>
              <a:t> </a:t>
            </a:r>
            <a:r>
              <a:rPr lang="en-US" sz="2800" b="1" dirty="0" smtClean="0">
                <a:cs typeface="B Nazanin" pitchFamily="2" charset="-78"/>
              </a:rPr>
              <a:t>b</a:t>
            </a:r>
            <a:endParaRPr lang="fa-IR" sz="2800" b="1" dirty="0" smtClean="0">
              <a:cs typeface="B Nazanin" pitchFamily="2" charset="-78"/>
            </a:endParaRPr>
          </a:p>
          <a:p>
            <a:pPr algn="ctr"/>
            <a:r>
              <a:rPr lang="fa-IR" sz="2800" b="1" dirty="0" smtClean="0">
                <a:cs typeface="B Nazanin" pitchFamily="2" charset="-78"/>
              </a:rPr>
              <a:t>استفاده </a:t>
            </a:r>
            <a:r>
              <a:rPr lang="fa-IR" sz="2800" b="1" dirty="0">
                <a:cs typeface="B Nazanin" pitchFamily="2" charset="-78"/>
              </a:rPr>
              <a:t>از ايمونوگلوبولين معمولي </a:t>
            </a:r>
            <a:r>
              <a:rPr lang="fa-IR" sz="2800" b="1" dirty="0" smtClean="0">
                <a:cs typeface="B Nazanin" pitchFamily="2" charset="-78"/>
              </a:rPr>
              <a:t>يا هپاتيت</a:t>
            </a:r>
            <a:r>
              <a:rPr lang="fa-IR" sz="2800" b="1" dirty="0">
                <a:cs typeface="B Nazanin" pitchFamily="2" charset="-78"/>
              </a:rPr>
              <a:t> </a:t>
            </a:r>
            <a:r>
              <a:rPr lang="en-US" sz="2800" b="1" dirty="0" smtClean="0">
                <a:cs typeface="B Nazanin" pitchFamily="2" charset="-78"/>
              </a:rPr>
              <a:t>B</a:t>
            </a:r>
            <a:r>
              <a:rPr lang="fa-IR" sz="2800" b="1" dirty="0" smtClean="0">
                <a:cs typeface="B Nazanin" pitchFamily="2" charset="-78"/>
              </a:rPr>
              <a:t>مي </a:t>
            </a:r>
            <a:r>
              <a:rPr lang="fa-IR" sz="2800" b="1" dirty="0">
                <a:cs typeface="B Nazanin" pitchFamily="2" charset="-78"/>
              </a:rPr>
              <a:t>تو ان به بهترين نحو ممكن از بروز بيماري در نوزادان متولد شده از </a:t>
            </a:r>
            <a:r>
              <a:rPr lang="fa-IR" sz="2800" b="1" dirty="0" smtClean="0">
                <a:cs typeface="B Nazanin" pitchFamily="2" charset="-78"/>
              </a:rPr>
              <a:t>مادران</a:t>
            </a:r>
            <a:r>
              <a:rPr lang="arn-CL" sz="2800" b="1" dirty="0" smtClean="0">
                <a:cs typeface="B Nazanin" pitchFamily="2" charset="-78"/>
              </a:rPr>
              <a:t> HBsAg</a:t>
            </a:r>
            <a:r>
              <a:rPr lang="fa-IR" sz="2800" b="1" dirty="0" smtClean="0">
                <a:cs typeface="B Nazanin" pitchFamily="2" charset="-78"/>
              </a:rPr>
              <a:t> مثبت، جلوگيري نمود .</a:t>
            </a:r>
            <a:endParaRPr lang="fa-IR" sz="2800" b="1" dirty="0">
              <a:cs typeface="B Nazanin" pitchFamily="2" charset="-78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97979" y="3244334"/>
            <a:ext cx="35750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+mj-cs"/>
              </a:rPr>
              <a:t>در بدو تولد،دو ماهگی ،6ماهگی</a:t>
            </a:r>
            <a:endParaRPr lang="fa-I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295400"/>
            <a:ext cx="6053137" cy="8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329330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2209800"/>
            <a:ext cx="7162800" cy="224676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fa-IR" sz="2800" b="1" dirty="0">
                <a:solidFill>
                  <a:srgbClr val="C00000"/>
                </a:solidFill>
                <a:cs typeface="B Nazanin" pitchFamily="2" charset="-78"/>
              </a:rPr>
              <a:t>اقدامات پيشگيرنده قبل از تولد</a:t>
            </a:r>
          </a:p>
          <a:p>
            <a:r>
              <a:rPr lang="fa-IR" sz="2800" b="1" dirty="0" smtClean="0">
                <a:cs typeface="B Nazanin" pitchFamily="2" charset="-78"/>
              </a:rPr>
              <a:t>زنان </a:t>
            </a:r>
            <a:r>
              <a:rPr lang="arn-CL" sz="2800" b="1" dirty="0" smtClean="0">
                <a:cs typeface="B Nazanin" pitchFamily="2" charset="-78"/>
              </a:rPr>
              <a:t>HBsAg </a:t>
            </a:r>
            <a:r>
              <a:rPr lang="fa-IR" sz="2800" b="1" dirty="0" smtClean="0">
                <a:cs typeface="B Nazanin" pitchFamily="2" charset="-78"/>
              </a:rPr>
              <a:t>مثبت </a:t>
            </a:r>
            <a:r>
              <a:rPr lang="fa-IR" sz="2800" b="1" dirty="0">
                <a:cs typeface="B Nazanin" pitchFamily="2" charset="-78"/>
              </a:rPr>
              <a:t>را بايستي قبل از زايمان، شناسائي نمود زيرا آگاهي نسبت به اين موضوع، </a:t>
            </a:r>
            <a:r>
              <a:rPr lang="fa-IR" sz="2800" b="1" dirty="0" smtClean="0">
                <a:cs typeface="B Nazanin" pitchFamily="2" charset="-78"/>
              </a:rPr>
              <a:t>باعث محدود </a:t>
            </a:r>
            <a:r>
              <a:rPr lang="fa-IR" sz="2800" b="1" dirty="0">
                <a:cs typeface="B Nazanin" pitchFamily="2" charset="-78"/>
              </a:rPr>
              <a:t>كردن تماس هاي غيرضروري به هنگام زايمان و نيز در بسياري از موارد، موجب مصون سازي به </a:t>
            </a:r>
            <a:r>
              <a:rPr lang="fa-IR" sz="2800" b="1" dirty="0" smtClean="0">
                <a:cs typeface="B Nazanin" pitchFamily="2" charset="-78"/>
              </a:rPr>
              <a:t>موقع نوزادان، مي گردد .</a:t>
            </a:r>
            <a:endParaRPr lang="fa-IR" sz="2800" b="1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2852936"/>
            <a:ext cx="7848872" cy="70788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4000" dirty="0" smtClean="0">
                <a:solidFill>
                  <a:schemeClr val="bg1"/>
                </a:solidFill>
                <a:cs typeface="B Titr" pitchFamily="2" charset="-78"/>
              </a:rPr>
              <a:t>عدم انتقال ویروس هپاتیت از طریق... </a:t>
            </a:r>
            <a:endParaRPr lang="fa-IR" sz="4000" dirty="0">
              <a:solidFill>
                <a:schemeClr val="bg1"/>
              </a:solidFill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395536" y="1700808"/>
            <a:ext cx="8229600" cy="378565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rtl="1">
              <a:lnSpc>
                <a:spcPct val="140000"/>
              </a:lnSpc>
              <a:spcBef>
                <a:spcPct val="50000"/>
              </a:spcBef>
            </a:pPr>
            <a:r>
              <a:rPr lang="ar-SA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تغذيه </a:t>
            </a:r>
            <a:r>
              <a:rPr lang="ar-SA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با شير مادر </a:t>
            </a:r>
            <a:r>
              <a:rPr lang="ar-SA" sz="3200" dirty="0">
                <a:latin typeface="Times New Roman" pitchFamily="18" charset="0"/>
                <a:cs typeface="B Nazanin" pitchFamily="2" charset="-78"/>
              </a:rPr>
              <a:t>: شيردهي، هنوز به عنوان موضوع قابل بحث باقي مانده است. </a:t>
            </a:r>
            <a:r>
              <a:rPr lang="fa-IR" sz="3200" dirty="0" smtClean="0">
                <a:latin typeface="Times New Roman" pitchFamily="18" charset="0"/>
                <a:cs typeface="B Nazanin" pitchFamily="2" charset="-78"/>
              </a:rPr>
              <a:t>و نتیجه گیری از تحقیقات </a:t>
            </a:r>
            <a:r>
              <a:rPr lang="ar-SA" sz="3200" dirty="0" smtClean="0">
                <a:latin typeface="Times New Roman" pitchFamily="18" charset="0"/>
                <a:cs typeface="B Nazanin" pitchFamily="2" charset="-78"/>
              </a:rPr>
              <a:t> </a:t>
            </a:r>
            <a:r>
              <a:rPr lang="ar-SA" sz="3200" dirty="0">
                <a:latin typeface="Times New Roman" pitchFamily="18" charset="0"/>
                <a:cs typeface="B Nazanin" pitchFamily="2" charset="-78"/>
              </a:rPr>
              <a:t>اشاره دارند كه شيردهي راه انتقال اصلي براي هپاتيت نيست. </a:t>
            </a:r>
            <a:endParaRPr lang="fa-IR" sz="3200" dirty="0" smtClean="0">
              <a:latin typeface="Times New Roman" pitchFamily="18" charset="0"/>
              <a:cs typeface="B Nazanin" pitchFamily="2" charset="-78"/>
            </a:endParaRPr>
          </a:p>
          <a:p>
            <a:pPr algn="ctr" rtl="1">
              <a:lnSpc>
                <a:spcPct val="140000"/>
              </a:lnSpc>
              <a:spcBef>
                <a:spcPct val="50000"/>
              </a:spcBef>
            </a:pPr>
            <a:r>
              <a:rPr lang="ar-SA" sz="3200" dirty="0" smtClean="0">
                <a:latin typeface="Times New Roman" pitchFamily="18" charset="0"/>
                <a:cs typeface="B Nazanin" pitchFamily="2" charset="-78"/>
              </a:rPr>
              <a:t>ويروس </a:t>
            </a:r>
            <a:r>
              <a:rPr lang="ar-SA" sz="3200" dirty="0">
                <a:latin typeface="Times New Roman" pitchFamily="18" charset="0"/>
                <a:cs typeface="B Nazanin" pitchFamily="2" charset="-78"/>
              </a:rPr>
              <a:t>در نمونه شير جدا شده است ولي سطح ويروس به اندازه كافي قابل توجه نبوده است كه خطر انتقال بيماري را نشان دهد. </a:t>
            </a:r>
            <a:endParaRPr lang="en-US" sz="3200" dirty="0">
              <a:latin typeface="Times New Roman" pitchFamily="18" charset="0"/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457200" y="304800"/>
            <a:ext cx="8305800" cy="59182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rtl="1">
              <a:lnSpc>
                <a:spcPct val="160000"/>
              </a:lnSpc>
              <a:spcBef>
                <a:spcPct val="50000"/>
              </a:spcBef>
            </a:pPr>
            <a:r>
              <a:rPr lang="ar-SA" sz="3600" dirty="0">
                <a:latin typeface="Times New Roman" pitchFamily="18" charset="0"/>
                <a:cs typeface="B Nazanin" pitchFamily="2" charset="-78"/>
              </a:rPr>
              <a:t>به هر حال تصميم‌گيري با مادر است ولي اگر خواست از طريق سينه شيردهي داشته باشد: </a:t>
            </a:r>
          </a:p>
          <a:p>
            <a:pPr algn="ctr" rtl="1">
              <a:lnSpc>
                <a:spcPct val="160000"/>
              </a:lnSpc>
              <a:spcBef>
                <a:spcPct val="50000"/>
              </a:spcBef>
              <a:buFontTx/>
              <a:buChar char="-"/>
            </a:pPr>
            <a:r>
              <a:rPr lang="ar-SA" sz="3600" dirty="0">
                <a:latin typeface="Times New Roman" pitchFamily="18" charset="0"/>
                <a:cs typeface="B Nazanin" pitchFamily="2" charset="-78"/>
              </a:rPr>
              <a:t>نوك سينه‌هاي خود را قبل از هر بار شيردهي، بررسي كند (هرگونه ترك، يا خونريزي) شيردهي قطع گردد. </a:t>
            </a:r>
          </a:p>
          <a:p>
            <a:pPr algn="ctr" rtl="1">
              <a:lnSpc>
                <a:spcPct val="160000"/>
              </a:lnSpc>
              <a:spcBef>
                <a:spcPct val="50000"/>
              </a:spcBef>
              <a:buFontTx/>
              <a:buChar char="-"/>
            </a:pPr>
            <a:r>
              <a:rPr lang="ar-SA" sz="3600" dirty="0">
                <a:latin typeface="Times New Roman" pitchFamily="18" charset="0"/>
                <a:cs typeface="B Nazanin" pitchFamily="2" charset="-78"/>
              </a:rPr>
              <a:t>در زماني كه كودك شروع به دندان در آوردن مي‌كند، نوزاد را از شير بگيرند.</a:t>
            </a:r>
            <a:endParaRPr lang="en-US" sz="3600" dirty="0">
              <a:latin typeface="Times New Roman" pitchFamily="18" charset="0"/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251520" y="304800"/>
            <a:ext cx="8435280" cy="651870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rtl="1">
              <a:lnSpc>
                <a:spcPct val="160000"/>
              </a:lnSpc>
              <a:spcBef>
                <a:spcPct val="50000"/>
              </a:spcBef>
              <a:buFontTx/>
              <a:buChar char="-"/>
            </a:pPr>
            <a:r>
              <a:rPr lang="ar-S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در ‎آغوش گرفتن </a:t>
            </a:r>
          </a:p>
          <a:p>
            <a:pPr algn="ctr" rtl="1">
              <a:lnSpc>
                <a:spcPct val="160000"/>
              </a:lnSpc>
              <a:spcBef>
                <a:spcPct val="50000"/>
              </a:spcBef>
              <a:buFontTx/>
              <a:buChar char="-"/>
            </a:pPr>
            <a:r>
              <a:rPr lang="ar-S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غذا يا آب </a:t>
            </a:r>
          </a:p>
          <a:p>
            <a:pPr algn="ctr" rtl="1">
              <a:lnSpc>
                <a:spcPct val="160000"/>
              </a:lnSpc>
              <a:spcBef>
                <a:spcPct val="50000"/>
              </a:spcBef>
              <a:buFontTx/>
              <a:buChar char="-"/>
            </a:pPr>
            <a:r>
              <a:rPr lang="ar-S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استفاده از ظروف مشترك در هنگام خوردن و آشاميدن </a:t>
            </a:r>
          </a:p>
          <a:p>
            <a:pPr algn="ctr" rtl="1">
              <a:lnSpc>
                <a:spcPct val="160000"/>
              </a:lnSpc>
              <a:spcBef>
                <a:spcPct val="50000"/>
              </a:spcBef>
              <a:buFontTx/>
              <a:buChar char="-"/>
            </a:pPr>
            <a:r>
              <a:rPr lang="ar-S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عطسه ، سرفه</a:t>
            </a:r>
            <a:r>
              <a:rPr lang="ar-SA" sz="3600" dirty="0">
                <a:cs typeface="B Nazanin" pitchFamily="2" charset="-78"/>
              </a:rPr>
              <a:t> </a:t>
            </a:r>
          </a:p>
          <a:p>
            <a:pPr lvl="8" algn="ctr">
              <a:lnSpc>
                <a:spcPct val="160000"/>
              </a:lnSpc>
              <a:spcBef>
                <a:spcPct val="50000"/>
              </a:spcBef>
            </a:pPr>
            <a:r>
              <a:rPr lang="ar-SA" sz="3600" dirty="0">
                <a:cs typeface="B Nazanin" pitchFamily="2" charset="-78"/>
              </a:rPr>
              <a:t> </a:t>
            </a:r>
            <a:endParaRPr lang="en-US" sz="3600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01287" y="3230484"/>
            <a:ext cx="6141426" cy="6340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ar-SA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Titr" pitchFamily="2" charset="-78"/>
              </a:rPr>
              <a:t>اقدامات لازم</a:t>
            </a:r>
            <a:r>
              <a:rPr lang="fa-I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Titr" pitchFamily="2" charset="-78"/>
              </a:rPr>
              <a:t> در جهت پیشگیری از هپاتیت</a:t>
            </a:r>
            <a:r>
              <a:rPr lang="ar-SA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Titr" pitchFamily="2" charset="-78"/>
              </a:rPr>
              <a:t> </a:t>
            </a:r>
            <a:endParaRPr lang="ar-SA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228600" y="381000"/>
            <a:ext cx="8534400" cy="635250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rtl="1">
              <a:lnSpc>
                <a:spcPct val="110000"/>
              </a:lnSpc>
              <a:spcBef>
                <a:spcPct val="50000"/>
              </a:spcBef>
              <a:buFontTx/>
              <a:buChar char="-"/>
            </a:pPr>
            <a:r>
              <a:rPr lang="ar-SA" sz="3600" dirty="0" smtClean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رعايت </a:t>
            </a:r>
            <a:r>
              <a:rPr lang="ar-SA" sz="3600" dirty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نكات بهداشتي و استفاده از وسايل شخصي به طور جداگانه </a:t>
            </a:r>
          </a:p>
          <a:p>
            <a:pPr algn="ctr" rtl="1">
              <a:lnSpc>
                <a:spcPct val="110000"/>
              </a:lnSpc>
              <a:spcBef>
                <a:spcPct val="50000"/>
              </a:spcBef>
              <a:buFontTx/>
              <a:buChar char="-"/>
            </a:pPr>
            <a:r>
              <a:rPr lang="ar-SA" sz="3600" dirty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عدم تزريق مواد مخدر </a:t>
            </a:r>
            <a:r>
              <a:rPr lang="ar-SA" sz="3600" dirty="0" smtClean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، </a:t>
            </a:r>
            <a:endParaRPr lang="fa-IR" sz="3600" dirty="0" smtClean="0">
              <a:solidFill>
                <a:schemeClr val="tx1"/>
              </a:solidFill>
              <a:latin typeface="Times New Roman" pitchFamily="18" charset="0"/>
              <a:cs typeface="B Nazanin" pitchFamily="2" charset="-78"/>
            </a:endParaRPr>
          </a:p>
          <a:p>
            <a:pPr algn="ctr" rtl="1">
              <a:lnSpc>
                <a:spcPct val="110000"/>
              </a:lnSpc>
              <a:spcBef>
                <a:spcPct val="50000"/>
              </a:spcBef>
              <a:buFontTx/>
              <a:buChar char="-"/>
            </a:pPr>
            <a:r>
              <a:rPr lang="fa-IR" sz="3600" dirty="0" smtClean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استفاده از </a:t>
            </a:r>
            <a:r>
              <a:rPr lang="ar-SA" sz="3600" dirty="0" smtClean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سرنگ </a:t>
            </a:r>
            <a:r>
              <a:rPr lang="ar-SA" sz="3600" dirty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يكبار مصرف </a:t>
            </a:r>
          </a:p>
          <a:p>
            <a:pPr algn="ctr" rtl="1">
              <a:lnSpc>
                <a:spcPct val="110000"/>
              </a:lnSpc>
              <a:spcBef>
                <a:spcPct val="50000"/>
              </a:spcBef>
              <a:buFontTx/>
              <a:buChar char="-"/>
            </a:pPr>
            <a:r>
              <a:rPr lang="ar-SA" sz="3600" dirty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واكسيناسيون به موقع اعضاي خانواده </a:t>
            </a:r>
          </a:p>
          <a:p>
            <a:pPr algn="ctr" rtl="1">
              <a:lnSpc>
                <a:spcPct val="110000"/>
              </a:lnSpc>
              <a:spcBef>
                <a:spcPct val="50000"/>
              </a:spcBef>
              <a:buFontTx/>
              <a:buChar char="-"/>
            </a:pPr>
            <a:r>
              <a:rPr lang="ar-SA" sz="3600" dirty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رعايت نكات لازم در هر اقدامي كه منجر به سوراخ شدن پوست مي‌گردد. </a:t>
            </a:r>
          </a:p>
          <a:p>
            <a:pPr algn="ctr" rtl="1">
              <a:lnSpc>
                <a:spcPct val="110000"/>
              </a:lnSpc>
              <a:spcBef>
                <a:spcPct val="50000"/>
              </a:spcBef>
              <a:buFontTx/>
              <a:buChar char="-"/>
            </a:pPr>
            <a:r>
              <a:rPr lang="ar-SA" sz="3600" dirty="0">
                <a:solidFill>
                  <a:schemeClr val="tx1"/>
                </a:solidFill>
                <a:latin typeface="Times New Roman" pitchFamily="18" charset="0"/>
                <a:cs typeface="B Nazanin" pitchFamily="2" charset="-78"/>
              </a:rPr>
              <a:t>استفاده از كاندوم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79512" y="188640"/>
            <a:ext cx="8610600" cy="651870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rtl="1">
              <a:lnSpc>
                <a:spcPct val="120000"/>
              </a:lnSpc>
              <a:spcBef>
                <a:spcPct val="50000"/>
              </a:spcBef>
              <a:buFontTx/>
              <a:buChar char="-"/>
            </a:pPr>
            <a:r>
              <a:rPr lang="ar-SA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تغذيه مناسب </a:t>
            </a:r>
            <a:r>
              <a:rPr lang="ar-SA" sz="3600" dirty="0" smtClean="0">
                <a:latin typeface="Times New Roman" pitchFamily="18" charset="0"/>
                <a:cs typeface="B Nazanin" pitchFamily="2" charset="-78"/>
              </a:rPr>
              <a:t>:</a:t>
            </a:r>
            <a:r>
              <a:rPr lang="fa-IR" sz="3600" dirty="0" smtClean="0">
                <a:latin typeface="Times New Roman" pitchFamily="18" charset="0"/>
                <a:cs typeface="B Nazanin" pitchFamily="2" charset="-78"/>
              </a:rPr>
              <a:t>مصرف کم </a:t>
            </a:r>
            <a:r>
              <a:rPr lang="ar-SA" sz="3600" dirty="0" smtClean="0">
                <a:latin typeface="Times New Roman" pitchFamily="18" charset="0"/>
                <a:cs typeface="B Nazanin" pitchFamily="2" charset="-78"/>
              </a:rPr>
              <a:t> </a:t>
            </a:r>
            <a:r>
              <a:rPr lang="ar-SA" sz="3600" dirty="0">
                <a:latin typeface="Times New Roman" pitchFamily="18" charset="0"/>
                <a:cs typeface="B Nazanin" pitchFamily="2" charset="-78"/>
              </a:rPr>
              <a:t>الكل </a:t>
            </a:r>
            <a:r>
              <a:rPr lang="fa-IR" sz="3600" dirty="0" smtClean="0">
                <a:latin typeface="Times New Roman" pitchFamily="18" charset="0"/>
                <a:cs typeface="B Nazanin" pitchFamily="2" charset="-78"/>
              </a:rPr>
              <a:t>و</a:t>
            </a:r>
            <a:r>
              <a:rPr lang="ar-SA" sz="3600" dirty="0" smtClean="0">
                <a:latin typeface="Times New Roman" pitchFamily="18" charset="0"/>
                <a:cs typeface="B Nazanin" pitchFamily="2" charset="-78"/>
              </a:rPr>
              <a:t> چربي،</a:t>
            </a:r>
            <a:endParaRPr lang="fa-IR" sz="3600" dirty="0" smtClean="0">
              <a:latin typeface="Times New Roman" pitchFamily="18" charset="0"/>
              <a:cs typeface="B Nazanin" pitchFamily="2" charset="-78"/>
            </a:endParaRPr>
          </a:p>
          <a:p>
            <a:pPr algn="ctr" rtl="1">
              <a:lnSpc>
                <a:spcPct val="120000"/>
              </a:lnSpc>
              <a:spcBef>
                <a:spcPct val="50000"/>
              </a:spcBef>
              <a:buFontTx/>
              <a:buChar char="-"/>
            </a:pPr>
            <a:r>
              <a:rPr lang="ar-SA" sz="3600" dirty="0" smtClean="0">
                <a:latin typeface="Times New Roman" pitchFamily="18" charset="0"/>
                <a:cs typeface="B Nazanin" pitchFamily="2" charset="-78"/>
              </a:rPr>
              <a:t> </a:t>
            </a:r>
            <a:r>
              <a:rPr lang="ar-SA" sz="3600" dirty="0">
                <a:latin typeface="Times New Roman" pitchFamily="18" charset="0"/>
                <a:cs typeface="B Nazanin" pitchFamily="2" charset="-78"/>
              </a:rPr>
              <a:t>فرآورده‌هاي لبني كم چرب، </a:t>
            </a:r>
            <a:endParaRPr lang="fa-IR" sz="3600" dirty="0" smtClean="0">
              <a:latin typeface="Times New Roman" pitchFamily="18" charset="0"/>
              <a:cs typeface="B Nazanin" pitchFamily="2" charset="-78"/>
            </a:endParaRPr>
          </a:p>
          <a:p>
            <a:pPr algn="ctr" rtl="1">
              <a:lnSpc>
                <a:spcPct val="120000"/>
              </a:lnSpc>
              <a:spcBef>
                <a:spcPct val="50000"/>
              </a:spcBef>
              <a:buFontTx/>
              <a:buChar char="-"/>
            </a:pPr>
            <a:r>
              <a:rPr lang="ar-SA" sz="3600" dirty="0" smtClean="0">
                <a:latin typeface="Times New Roman" pitchFamily="18" charset="0"/>
                <a:cs typeface="B Nazanin" pitchFamily="2" charset="-78"/>
              </a:rPr>
              <a:t>نمك </a:t>
            </a:r>
            <a:r>
              <a:rPr lang="ar-SA" sz="3600" dirty="0">
                <a:latin typeface="Times New Roman" pitchFamily="18" charset="0"/>
                <a:cs typeface="B Nazanin" pitchFamily="2" charset="-78"/>
              </a:rPr>
              <a:t>كم،  </a:t>
            </a:r>
            <a:endParaRPr lang="fa-IR" sz="3600" dirty="0" smtClean="0">
              <a:latin typeface="Times New Roman" pitchFamily="18" charset="0"/>
              <a:cs typeface="B Nazanin" pitchFamily="2" charset="-78"/>
            </a:endParaRPr>
          </a:p>
          <a:p>
            <a:pPr algn="ctr" rtl="1">
              <a:lnSpc>
                <a:spcPct val="120000"/>
              </a:lnSpc>
              <a:spcBef>
                <a:spcPct val="50000"/>
              </a:spcBef>
            </a:pPr>
            <a:r>
              <a:rPr lang="ar-SA" sz="3600" dirty="0" smtClean="0">
                <a:latin typeface="Times New Roman" pitchFamily="18" charset="0"/>
                <a:cs typeface="B Nazanin" pitchFamily="2" charset="-78"/>
              </a:rPr>
              <a:t>غلات</a:t>
            </a:r>
            <a:r>
              <a:rPr lang="ar-SA" sz="3600" dirty="0">
                <a:latin typeface="Times New Roman" pitchFamily="18" charset="0"/>
                <a:cs typeface="B Nazanin" pitchFamily="2" charset="-78"/>
              </a:rPr>
              <a:t>، غذاهاي حاوي فيبر بيشتر و سبزيجات  غلاف‌دار و ميوه‌ها بيشتر .</a:t>
            </a:r>
          </a:p>
          <a:p>
            <a:pPr algn="ctr" rtl="1">
              <a:lnSpc>
                <a:spcPct val="120000"/>
              </a:lnSpc>
              <a:spcBef>
                <a:spcPct val="50000"/>
              </a:spcBef>
            </a:pPr>
            <a:r>
              <a:rPr lang="ar-SA" sz="3600" dirty="0">
                <a:solidFill>
                  <a:srgbClr val="C00000"/>
                </a:solidFill>
                <a:latin typeface="Times New Roman" pitchFamily="18" charset="0"/>
                <a:cs typeface="B Nazanin" pitchFamily="2" charset="-78"/>
              </a:rPr>
              <a:t>مكملهاي مواد معدني و ويتامين‌ها</a:t>
            </a:r>
            <a:r>
              <a:rPr lang="ar-SA" sz="3600" dirty="0">
                <a:latin typeface="Times New Roman" pitchFamily="18" charset="0"/>
                <a:cs typeface="B Nazanin" pitchFamily="2" charset="-78"/>
              </a:rPr>
              <a:t>: بهتر است اين مواد از غذاي طبيعي روزانه تأمين شود ولي اگر اشتهاي فرد كم شده است  مصرف اين مواد مفيد است.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81000" y="665163"/>
            <a:ext cx="8458200" cy="5139869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lnSpc>
                <a:spcPct val="140000"/>
              </a:lnSpc>
              <a:spcBef>
                <a:spcPct val="50000"/>
              </a:spcBef>
              <a:spcAft>
                <a:spcPct val="0"/>
              </a:spcAft>
            </a:pPr>
            <a:r>
              <a:rPr lang="ar-SA" sz="4000" dirty="0" smtClean="0">
                <a:solidFill>
                  <a:srgbClr val="C00000"/>
                </a:solidFill>
                <a:latin typeface="Times New Roman" pitchFamily="18" charset="0"/>
                <a:cs typeface="B Titr" pitchFamily="2" charset="-78"/>
              </a:rPr>
              <a:t>مصون سازي </a:t>
            </a:r>
          </a:p>
          <a:p>
            <a:pPr algn="ctr" eaLnBrk="1" fontAlgn="base" hangingPunct="1">
              <a:lnSpc>
                <a:spcPct val="140000"/>
              </a:lnSpc>
              <a:spcBef>
                <a:spcPct val="50000"/>
              </a:spcBef>
              <a:spcAft>
                <a:spcPct val="0"/>
              </a:spcAft>
            </a:pPr>
            <a:r>
              <a:rPr lang="ar-SA" sz="3200" b="1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از سال 72 به بعد واكسيناسيون كودكان طبق برنامه ايمن‌سازي كشوري در بدو تولد، 2 ماهگي و 6 ماهگي انجام مي‌شود. </a:t>
            </a:r>
          </a:p>
          <a:p>
            <a:pPr algn="ctr" eaLnBrk="1" fontAlgn="base" hangingPunct="1">
              <a:lnSpc>
                <a:spcPct val="140000"/>
              </a:lnSpc>
              <a:spcBef>
                <a:spcPct val="50000"/>
              </a:spcBef>
              <a:spcAft>
                <a:spcPct val="0"/>
              </a:spcAft>
            </a:pPr>
            <a:r>
              <a:rPr lang="ar-SA" sz="3200" b="1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در گروههاي در معرض خطر سه تزريق واكسن 0و1و6 ماه </a:t>
            </a:r>
          </a:p>
          <a:p>
            <a:pPr algn="ctr" eaLnBrk="1" fontAlgn="base" hangingPunct="1">
              <a:lnSpc>
                <a:spcPct val="140000"/>
              </a:lnSpc>
              <a:spcBef>
                <a:spcPct val="50000"/>
              </a:spcBef>
              <a:spcAft>
                <a:spcPct val="0"/>
              </a:spcAft>
            </a:pPr>
            <a:r>
              <a:rPr lang="ar-SA" sz="3200" b="1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سه ماه بعد از نوبت سوم واكسن، تيتر </a:t>
            </a:r>
            <a:r>
              <a:rPr lang="fa-IR" sz="3200" b="1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آنتی بادی </a:t>
            </a:r>
            <a:r>
              <a:rPr lang="ar-SA" sz="3200" b="1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 چك شود.</a:t>
            </a:r>
            <a:endParaRPr lang="en-US" sz="3200" b="1" dirty="0" smtClean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744439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28800" y="2438400"/>
            <a:ext cx="5410200" cy="10156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fa-IR" sz="6000" dirty="0" smtClean="0">
                <a:cs typeface="B Titr" pitchFamily="2" charset="-78"/>
              </a:rPr>
              <a:t>هپاتیت</a:t>
            </a:r>
            <a:r>
              <a:rPr lang="en-US" sz="6000" b="1" dirty="0" smtClean="0"/>
              <a:t>c</a:t>
            </a:r>
            <a:endParaRPr lang="fa-IR" sz="60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66800" y="1295400"/>
            <a:ext cx="594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ویروس هپاتیت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C </a:t>
            </a:r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درسلولهای کبدی تکثیر و به آنها آسیب می رساند ،این ویروس قابل انتقال از راه خون است .</a:t>
            </a:r>
          </a:p>
        </p:txBody>
      </p:sp>
      <p:sp>
        <p:nvSpPr>
          <p:cNvPr id="3" name="Rectangle 2"/>
          <p:cNvSpPr/>
          <p:nvPr/>
        </p:nvSpPr>
        <p:spPr>
          <a:xfrm>
            <a:off x="1066801" y="2438400"/>
            <a:ext cx="594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ویروس هپاتیت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درسال 1989 </a:t>
            </a: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شناسایی شد.</a:t>
            </a:r>
            <a:endParaRPr lang="fa-I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95400" y="2967335"/>
            <a:ext cx="5562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B Nazanin" pitchFamily="2" charset="-78"/>
              </a:rPr>
              <a:t>هپاتيت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B Nazanin" pitchFamily="2" charset="-78"/>
              </a:rPr>
              <a:t>C </a:t>
            </a:r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B Nazanin" pitchFamily="2" charset="-78"/>
              </a:rPr>
              <a:t>توسط ويروس هپاتيت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B Nazanin" pitchFamily="2" charset="-78"/>
              </a:rPr>
              <a:t>C </a:t>
            </a:r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B Nazanin" pitchFamily="2" charset="-78"/>
              </a:rPr>
              <a:t>که در سلول‌هاي كبد زندگي كرده و سبب بيماري كبدي مي‌شود، ايجاد مي‌گردد</a:t>
            </a:r>
            <a:endParaRPr lang="fa-I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95400" y="3767408"/>
            <a:ext cx="5715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B Nazanin" pitchFamily="2" charset="-78"/>
              </a:rPr>
              <a:t>هپاتیت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B Nazanin" pitchFamily="2" charset="-78"/>
              </a:rPr>
              <a:t>C </a:t>
            </a:r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B Nazanin" pitchFamily="2" charset="-78"/>
              </a:rPr>
              <a:t>یک بیماری ویروسی است که از طریق تماس با خون و ترشحات بدن افراد مبتلا منتقل می شود. این بیماری در اکثر بیماران حالت مزمن پیدا کرده و تعدادی از این افراد در آینده دچار عوارض بیماری مانند سیروز یا سرطان کبد می شوند</a:t>
            </a:r>
            <a:r>
              <a:rPr lang="fa-IR" dirty="0">
                <a:latin typeface="Tahoma"/>
              </a:rPr>
              <a:t>.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1298016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1916832"/>
            <a:ext cx="7620000" cy="3046988"/>
          </a:xfrm>
          <a:prstGeom prst="rect">
            <a:avLst/>
          </a:prstGeom>
          <a:ln w="57150">
            <a:solidFill>
              <a:schemeClr val="accent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endParaRPr lang="fa-IR" sz="2400" b="1" dirty="0" smtClean="0">
              <a:cs typeface="B Nazanin" pitchFamily="2" charset="-78"/>
            </a:endParaRPr>
          </a:p>
          <a:p>
            <a:pPr algn="ctr"/>
            <a:r>
              <a:rPr lang="fa-IR" sz="2400" b="1" dirty="0" smtClean="0">
                <a:cs typeface="B Nazanin" pitchFamily="2" charset="-78"/>
              </a:rPr>
              <a:t>هپاتيت </a:t>
            </a:r>
            <a:r>
              <a:rPr lang="en-US" sz="2400" b="1" dirty="0" smtClean="0">
                <a:cs typeface="B Nazanin" pitchFamily="2" charset="-78"/>
              </a:rPr>
              <a:t>c</a:t>
            </a:r>
            <a:r>
              <a:rPr lang="fa-IR" sz="2400" b="1" dirty="0" smtClean="0">
                <a:cs typeface="B Nazanin" pitchFamily="2" charset="-78"/>
              </a:rPr>
              <a:t>كه </a:t>
            </a:r>
            <a:r>
              <a:rPr lang="fa-IR" sz="2400" b="1" dirty="0">
                <a:cs typeface="B Nazanin" pitchFamily="2" charset="-78"/>
              </a:rPr>
              <a:t>يكي از بيماري هاي عفوني نوپديد به حساب مي آيد با شروع تدريجي و در </a:t>
            </a:r>
            <a:r>
              <a:rPr lang="fa-IR" sz="2400" b="1" dirty="0" smtClean="0">
                <a:cs typeface="B Nazanin" pitchFamily="2" charset="-78"/>
              </a:rPr>
              <a:t>80%</a:t>
            </a:r>
            <a:endParaRPr lang="fa-IR" sz="2400" b="1" dirty="0">
              <a:cs typeface="B Nazanin" pitchFamily="2" charset="-78"/>
            </a:endParaRPr>
          </a:p>
          <a:p>
            <a:pPr algn="ctr"/>
            <a:r>
              <a:rPr lang="fa-IR" sz="2400" b="1" dirty="0">
                <a:cs typeface="B Nazanin" pitchFamily="2" charset="-78"/>
              </a:rPr>
              <a:t>موارد بدون </a:t>
            </a:r>
            <a:r>
              <a:rPr lang="fa-IR" sz="2400" b="1" dirty="0" smtClean="0">
                <a:cs typeface="B Nazanin" pitchFamily="2" charset="-78"/>
              </a:rPr>
              <a:t>ايكتر(زردی)، </a:t>
            </a:r>
            <a:r>
              <a:rPr lang="fa-IR" sz="2400" b="1" dirty="0">
                <a:cs typeface="B Nazanin" pitchFamily="2" charset="-78"/>
              </a:rPr>
              <a:t>تظاهر مي نمايد و در موارد با علامت، از شدت كمي برخوردار </a:t>
            </a:r>
            <a:r>
              <a:rPr lang="fa-IR" sz="2400" b="1" dirty="0" smtClean="0">
                <a:cs typeface="B Nazanin" pitchFamily="2" charset="-78"/>
              </a:rPr>
              <a:t>است </a:t>
            </a:r>
            <a:r>
              <a:rPr lang="fa-IR" sz="2400" b="1" dirty="0">
                <a:cs typeface="B Nazanin" pitchFamily="2" charset="-78"/>
              </a:rPr>
              <a:t>ولي گاهي به حالت برق آسا،</a:t>
            </a:r>
          </a:p>
          <a:p>
            <a:pPr algn="ctr"/>
            <a:r>
              <a:rPr lang="fa-IR" sz="2400" b="1" dirty="0">
                <a:cs typeface="B Nazanin" pitchFamily="2" charset="-78"/>
              </a:rPr>
              <a:t>نيز تبديل مي شود . </a:t>
            </a:r>
            <a:endParaRPr lang="fa-IR" sz="2400" b="1" dirty="0" smtClean="0">
              <a:cs typeface="B Nazanin" pitchFamily="2" charset="-78"/>
            </a:endParaRPr>
          </a:p>
          <a:p>
            <a:pPr algn="ctr"/>
            <a:r>
              <a:rPr lang="fa-IR" sz="2400" b="1" dirty="0" smtClean="0">
                <a:cs typeface="B Nazanin" pitchFamily="2" charset="-78"/>
              </a:rPr>
              <a:t>بيماري </a:t>
            </a:r>
            <a:r>
              <a:rPr lang="fa-IR" sz="2400" b="1" dirty="0">
                <a:cs typeface="B Nazanin" pitchFamily="2" charset="-78"/>
              </a:rPr>
              <a:t>در 50 % موارد، به حالت مزمن و در اغلب موارد به صورت مزمن فعال، در مي آيد </a:t>
            </a:r>
            <a:r>
              <a:rPr lang="fa-IR" sz="2400" b="1" dirty="0" smtClean="0">
                <a:cs typeface="B Nazanin" pitchFamily="2" charset="-78"/>
              </a:rPr>
              <a:t>. </a:t>
            </a:r>
            <a:endParaRPr lang="fa-IR" sz="2400" b="1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2348880"/>
            <a:ext cx="7467600" cy="206210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fa-I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هپاتيت </a:t>
            </a:r>
            <a:r>
              <a:rPr lang="arn-C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C</a:t>
            </a:r>
            <a:r>
              <a:rPr lang="fa-I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نظير</a:t>
            </a:r>
            <a:r>
              <a:rPr lang="arn-C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B</a:t>
            </a:r>
            <a:r>
              <a:rPr lang="fa-I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ازطريق </a:t>
            </a:r>
            <a:r>
              <a:rPr lang="fa-I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تلقيح ويروس به بدن بوسيله سرسوزن و سرنگ آلوده، </a:t>
            </a:r>
            <a:endParaRPr lang="fa-IR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  <a:p>
            <a:pPr algn="ctr"/>
            <a:r>
              <a:rPr lang="fa-I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مخصوصاً در</a:t>
            </a:r>
            <a:r>
              <a:rPr lang="fa-I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بين معتادان تزريقي، منتقل مي </a:t>
            </a:r>
            <a:r>
              <a:rPr lang="fa-I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شودهمچنین</a:t>
            </a:r>
            <a:r>
              <a:rPr lang="fa-I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 از طريق تماس جنسي نيز منتقل مي </a:t>
            </a:r>
            <a:r>
              <a:rPr lang="fa-I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شود</a:t>
            </a:r>
            <a:r>
              <a:rPr lang="fa-IR" sz="3200" dirty="0" smtClean="0">
                <a:cs typeface="B Nazanin" pitchFamily="2" charset="-78"/>
              </a:rPr>
              <a:t>.</a:t>
            </a:r>
            <a:endParaRPr lang="fa-IR" sz="3200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1412776"/>
            <a:ext cx="7632848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b="1" dirty="0">
                <a:solidFill>
                  <a:srgbClr val="C00000"/>
                </a:solidFill>
                <a:cs typeface="B Titr" pitchFamily="2" charset="-78"/>
              </a:rPr>
              <a:t>هپاتیت </a:t>
            </a:r>
            <a:r>
              <a:rPr lang="en-US" sz="3200" b="1" dirty="0">
                <a:solidFill>
                  <a:srgbClr val="C00000"/>
                </a:solidFill>
                <a:cs typeface="B Titr" pitchFamily="2" charset="-78"/>
              </a:rPr>
              <a:t>C</a:t>
            </a:r>
            <a:r>
              <a:rPr lang="fa-IR" sz="3200" b="1" dirty="0">
                <a:solidFill>
                  <a:srgbClr val="C00000"/>
                </a:solidFill>
                <a:cs typeface="B Titr" pitchFamily="2" charset="-78"/>
              </a:rPr>
              <a:t>وانتقال جنسی</a:t>
            </a:r>
            <a:r>
              <a:rPr lang="fa-IR" sz="3200" b="1" dirty="0" smtClean="0"/>
              <a:t>:</a:t>
            </a:r>
          </a:p>
          <a:p>
            <a:pPr algn="ctr"/>
            <a:endParaRPr lang="fa-IR" dirty="0"/>
          </a:p>
          <a:p>
            <a:pPr algn="ctr"/>
            <a:r>
              <a:rPr lang="fa-I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ویروس هپاتیت 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C</a:t>
            </a:r>
            <a:r>
              <a:rPr lang="fa-I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به مقادیر بسیار کم درمایع منی ، ترشحات واژن و بزاق وجود </a:t>
            </a:r>
            <a:r>
              <a:rPr lang="fa-I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دارد</a:t>
            </a:r>
          </a:p>
          <a:p>
            <a:pPr algn="ctr"/>
            <a:r>
              <a:rPr lang="fa-I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 </a:t>
            </a:r>
          </a:p>
          <a:p>
            <a:pPr algn="ctr"/>
            <a:r>
              <a:rPr lang="fa-I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به </a:t>
            </a:r>
            <a:r>
              <a:rPr lang="fa-I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همین دلیل خطر ابتلاء به دنبال تماس جنسی با فرد مبتلا به هپاتیت 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C</a:t>
            </a:r>
            <a:r>
              <a:rPr lang="fa-I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وجود دارد</a:t>
            </a:r>
            <a:r>
              <a:rPr lang="fa-I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.</a:t>
            </a:r>
          </a:p>
          <a:p>
            <a:pPr algn="ctr"/>
            <a:r>
              <a:rPr lang="fa-I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این </a:t>
            </a:r>
            <a:r>
              <a:rPr lang="fa-I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خطر با طول مدت </a:t>
            </a:r>
            <a:r>
              <a:rPr lang="fa-IR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ازدواج ومیزان تماس جنسی بستگی و  </a:t>
            </a:r>
            <a:r>
              <a:rPr lang="fa-I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ارتباط </a:t>
            </a:r>
            <a:r>
              <a:rPr lang="fa-I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دارد</a:t>
            </a:r>
            <a:r>
              <a:rPr lang="fa-I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.</a:t>
            </a:r>
            <a:endParaRPr lang="fa-I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36225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533400" y="304800"/>
            <a:ext cx="7620000" cy="60769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rtl="1">
              <a:lnSpc>
                <a:spcPct val="120000"/>
              </a:lnSpc>
              <a:spcBef>
                <a:spcPct val="50000"/>
              </a:spcBef>
            </a:pPr>
            <a:r>
              <a:rPr lang="ar-SA" sz="3600" dirty="0">
                <a:solidFill>
                  <a:srgbClr val="C00000"/>
                </a:solidFill>
                <a:latin typeface="Times New Roman" pitchFamily="18" charset="0"/>
                <a:cs typeface="B Titr" pitchFamily="2" charset="-78"/>
              </a:rPr>
              <a:t>هپاتيت </a:t>
            </a:r>
            <a:r>
              <a:rPr lang="en-US" sz="3600" dirty="0">
                <a:solidFill>
                  <a:srgbClr val="C00000"/>
                </a:solidFill>
                <a:latin typeface="Times New Roman" pitchFamily="18" charset="0"/>
                <a:cs typeface="B Titr" pitchFamily="2" charset="-78"/>
              </a:rPr>
              <a:t>C</a:t>
            </a:r>
            <a:r>
              <a:rPr lang="ar-SA" sz="3600" dirty="0">
                <a:latin typeface="Times New Roman" pitchFamily="18" charset="0"/>
                <a:cs typeface="B Titr" pitchFamily="2" charset="-78"/>
              </a:rPr>
              <a:t> </a:t>
            </a:r>
          </a:p>
          <a:p>
            <a:pPr algn="ctr" rtl="1">
              <a:lnSpc>
                <a:spcPct val="120000"/>
              </a:lnSpc>
              <a:spcBef>
                <a:spcPct val="50000"/>
              </a:spcBef>
            </a:pPr>
            <a:r>
              <a:rPr lang="ar-SA" sz="3600" dirty="0">
                <a:latin typeface="Times New Roman" pitchFamily="18" charset="0"/>
                <a:cs typeface="B Shiraz" pitchFamily="2" charset="-78"/>
              </a:rPr>
              <a:t>كليه </a:t>
            </a:r>
            <a:r>
              <a:rPr lang="ar-SA" sz="3600" b="1" dirty="0">
                <a:latin typeface="Times New Roman" pitchFamily="18" charset="0"/>
                <a:cs typeface="B Nazanin" pitchFamily="2" charset="-78"/>
              </a:rPr>
              <a:t>مطالبي كه در مورد هپاتيت </a:t>
            </a:r>
            <a:r>
              <a:rPr lang="en-US" sz="3600" b="1" dirty="0">
                <a:latin typeface="Times New Roman" pitchFamily="18" charset="0"/>
                <a:cs typeface="B Nazanin" pitchFamily="2" charset="-78"/>
              </a:rPr>
              <a:t>B</a:t>
            </a:r>
            <a:r>
              <a:rPr lang="ar-SA" sz="3600" b="1" dirty="0">
                <a:latin typeface="Times New Roman" pitchFamily="18" charset="0"/>
                <a:cs typeface="B Nazanin" pitchFamily="2" charset="-78"/>
              </a:rPr>
              <a:t> گفته شد، در مورد هپاتيت </a:t>
            </a:r>
            <a:r>
              <a:rPr lang="en-US" sz="3600" b="1" dirty="0">
                <a:latin typeface="Times New Roman" pitchFamily="18" charset="0"/>
                <a:cs typeface="B Nazanin" pitchFamily="2" charset="-78"/>
              </a:rPr>
              <a:t>C</a:t>
            </a:r>
            <a:r>
              <a:rPr lang="ar-SA" sz="3600" b="1" dirty="0">
                <a:latin typeface="Times New Roman" pitchFamily="18" charset="0"/>
                <a:cs typeface="B Nazanin" pitchFamily="2" charset="-78"/>
              </a:rPr>
              <a:t>، نيز صادق است. </a:t>
            </a:r>
          </a:p>
          <a:p>
            <a:pPr algn="ctr" rtl="1">
              <a:lnSpc>
                <a:spcPct val="120000"/>
              </a:lnSpc>
              <a:spcBef>
                <a:spcPct val="50000"/>
              </a:spcBef>
              <a:buFontTx/>
              <a:buChar char="-"/>
            </a:pPr>
            <a:r>
              <a:rPr lang="ar-SA" sz="3600" b="1" dirty="0">
                <a:latin typeface="Times New Roman" pitchFamily="18" charset="0"/>
                <a:cs typeface="B Nazanin" pitchFamily="2" charset="-78"/>
              </a:rPr>
              <a:t>راههاي انتقال </a:t>
            </a:r>
          </a:p>
          <a:p>
            <a:pPr algn="ctr" rtl="1">
              <a:lnSpc>
                <a:spcPct val="120000"/>
              </a:lnSpc>
              <a:spcBef>
                <a:spcPct val="50000"/>
              </a:spcBef>
              <a:buFontTx/>
              <a:buChar char="-"/>
            </a:pPr>
            <a:r>
              <a:rPr lang="ar-SA" sz="3600" b="1" dirty="0">
                <a:latin typeface="Times New Roman" pitchFamily="18" charset="0"/>
                <a:cs typeface="B Nazanin" pitchFamily="2" charset="-78"/>
              </a:rPr>
              <a:t>راههاي پيشگيري </a:t>
            </a:r>
          </a:p>
          <a:p>
            <a:pPr algn="ctr" rtl="1">
              <a:lnSpc>
                <a:spcPct val="120000"/>
              </a:lnSpc>
              <a:spcBef>
                <a:spcPct val="50000"/>
              </a:spcBef>
              <a:buFontTx/>
              <a:buChar char="-"/>
            </a:pPr>
            <a:r>
              <a:rPr lang="ar-SA" sz="3600" b="1" dirty="0">
                <a:latin typeface="Times New Roman" pitchFamily="18" charset="0"/>
                <a:cs typeface="B Nazanin" pitchFamily="2" charset="-78"/>
              </a:rPr>
              <a:t>اقدامات لازم </a:t>
            </a:r>
          </a:p>
          <a:p>
            <a:pPr algn="ctr" rtl="1">
              <a:lnSpc>
                <a:spcPct val="120000"/>
              </a:lnSpc>
              <a:spcBef>
                <a:spcPct val="50000"/>
              </a:spcBef>
              <a:buFontTx/>
              <a:buChar char="-"/>
            </a:pPr>
            <a:r>
              <a:rPr lang="ar-SA" sz="3600" b="1" dirty="0">
                <a:latin typeface="Times New Roman" pitchFamily="18" charset="0"/>
                <a:cs typeface="B Nazanin" pitchFamily="2" charset="-78"/>
              </a:rPr>
              <a:t>علائم و نشانه‌ها </a:t>
            </a:r>
            <a:endParaRPr lang="en-US" sz="3600" b="1" dirty="0">
              <a:latin typeface="Times New Roman" pitchFamily="18" charset="0"/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520450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rtl="1">
              <a:lnSpc>
                <a:spcPct val="120000"/>
              </a:lnSpc>
              <a:spcBef>
                <a:spcPct val="50000"/>
              </a:spcBef>
            </a:pPr>
            <a:r>
              <a:rPr lang="ar-SA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تفاوت</a:t>
            </a:r>
            <a:r>
              <a:rPr lang="fa-IR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 هپاتیت 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B</a:t>
            </a:r>
            <a:r>
              <a:rPr lang="fa-IR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و </a:t>
            </a:r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C</a:t>
            </a:r>
            <a:endParaRPr lang="ar-SA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B Nazanin" pitchFamily="2" charset="-78"/>
            </a:endParaRPr>
          </a:p>
          <a:p>
            <a:pPr marL="457200" indent="-457200" algn="ctr" rtl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ü"/>
            </a:pPr>
            <a:r>
              <a:rPr lang="ar-S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هپاتيت </a:t>
            </a: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نوع 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C</a:t>
            </a:r>
            <a:r>
              <a:rPr lang="ar-S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 </a:t>
            </a:r>
            <a:r>
              <a:rPr lang="ar-S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80 درصد موارد مزمن مي‌شود </a:t>
            </a:r>
          </a:p>
          <a:p>
            <a:pPr marL="457200" indent="-457200" algn="ctr" rtl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ü"/>
            </a:pPr>
            <a:r>
              <a:rPr lang="ar-S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هپاتيت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C</a:t>
            </a:r>
            <a:r>
              <a:rPr lang="ar-S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 واكسن ندارد </a:t>
            </a:r>
          </a:p>
          <a:p>
            <a:pPr marL="457200" indent="-457200" algn="ctr" rtl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ü"/>
            </a:pPr>
            <a:r>
              <a:rPr lang="ar-S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ارتباط هپاتيت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C</a:t>
            </a:r>
            <a:r>
              <a:rPr lang="ar-S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 با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HIV</a:t>
            </a:r>
            <a:r>
              <a:rPr lang="ar-S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 بيشتر است. </a:t>
            </a:r>
          </a:p>
          <a:p>
            <a:pPr marL="457200" indent="-457200" algn="ctr" rtl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ü"/>
            </a:pPr>
            <a:r>
              <a:rPr lang="ar-S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سرايت جنسي نسبت به هپاتيت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B</a:t>
            </a:r>
            <a:r>
              <a:rPr lang="ar-S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 كمتر است. </a:t>
            </a:r>
          </a:p>
          <a:p>
            <a:pPr marL="457200" indent="-457200" algn="ctr" rtl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ü"/>
            </a:pPr>
            <a:r>
              <a:rPr lang="ar-S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95-70 درصد هپاتيت‌هاي بعد از تزريق خون، هپاتيت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C</a:t>
            </a:r>
            <a:r>
              <a:rPr lang="ar-S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 است.</a:t>
            </a:r>
          </a:p>
          <a:p>
            <a:pPr marL="457200" indent="-457200" algn="ctr" rtl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ü"/>
            </a:pPr>
            <a:r>
              <a:rPr lang="ar-S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B Nazanin" pitchFamily="2" charset="-78"/>
              </a:rPr>
              <a:t>درمان بسيار پرهزينه است و فقط 25 درصد بهبودي طولاني مدت دارند</a:t>
            </a:r>
            <a:r>
              <a:rPr lang="ar-SA" sz="2800" dirty="0">
                <a:latin typeface="Times New Roman" pitchFamily="18" charset="0"/>
                <a:cs typeface="B Shiraz" pitchFamily="2" charset="-78"/>
              </a:rPr>
              <a:t>. </a:t>
            </a:r>
            <a:endParaRPr lang="en-US" sz="2800" dirty="0">
              <a:latin typeface="Times New Roman" pitchFamily="18" charset="0"/>
              <a:cs typeface="B Shiraz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fa-IR" b="1" dirty="0" smtClean="0">
              <a:cs typeface="B Mitra" pitchFamily="2" charset="-78"/>
            </a:endParaRPr>
          </a:p>
          <a:p>
            <a:endParaRPr lang="fa-IR" b="1" dirty="0" smtClean="0">
              <a:cs typeface="B Mitra" pitchFamily="2" charset="-78"/>
            </a:endParaRPr>
          </a:p>
          <a:p>
            <a:endParaRPr lang="fa-IR" b="1" dirty="0" smtClean="0">
              <a:cs typeface="B Mitra" pitchFamily="2" charset="-78"/>
            </a:endParaRPr>
          </a:p>
          <a:p>
            <a:pPr algn="ctr"/>
            <a:r>
              <a:rPr lang="fa-IR" sz="2800" b="1" dirty="0" smtClean="0">
                <a:cs typeface="B Mitra" pitchFamily="2" charset="-78"/>
              </a:rPr>
              <a:t>عنوان </a:t>
            </a:r>
            <a:r>
              <a:rPr lang="fa-IR" sz="2800" b="1" dirty="0">
                <a:cs typeface="B Mitra" pitchFamily="2" charset="-78"/>
              </a:rPr>
              <a:t>برنامه : مبارزه با هپاتيت </a:t>
            </a:r>
            <a:r>
              <a:rPr lang="fa-IR" sz="2800" b="1" dirty="0" smtClean="0">
                <a:cs typeface="B Mitra" pitchFamily="2" charset="-78"/>
              </a:rPr>
              <a:t>هاي</a:t>
            </a:r>
            <a:r>
              <a:rPr lang="en-US" sz="2800" b="1" dirty="0" smtClean="0">
                <a:cs typeface="B Mitra" pitchFamily="2" charset="-78"/>
              </a:rPr>
              <a:t>B,C</a:t>
            </a:r>
            <a:endParaRPr lang="fa-IR" sz="2800" dirty="0">
              <a:cs typeface="B Mitr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endParaRPr lang="fa-IR" dirty="0" smtClean="0">
              <a:cs typeface="B Mitra" pitchFamily="2" charset="-78"/>
            </a:endParaRPr>
          </a:p>
          <a:p>
            <a:endParaRPr lang="fa-IR" dirty="0" smtClean="0">
              <a:cs typeface="B Mitra" pitchFamily="2" charset="-78"/>
            </a:endParaRPr>
          </a:p>
          <a:p>
            <a:endParaRPr lang="fa-IR" dirty="0" smtClean="0">
              <a:solidFill>
                <a:schemeClr val="tx1"/>
              </a:solidFill>
              <a:cs typeface="B Mitra" pitchFamily="2" charset="-78"/>
            </a:endParaRPr>
          </a:p>
          <a:p>
            <a:pPr algn="ctr">
              <a:buFont typeface="Courier New" pitchFamily="49" charset="0"/>
              <a:buChar char="o"/>
            </a:pPr>
            <a:r>
              <a:rPr lang="fa-IR" b="1" dirty="0" smtClean="0">
                <a:solidFill>
                  <a:schemeClr val="tx1"/>
                </a:solidFill>
                <a:cs typeface="B Mitra" pitchFamily="2" charset="-78"/>
              </a:rPr>
              <a:t>ايمن </a:t>
            </a:r>
            <a:r>
              <a:rPr lang="fa-IR" b="1" dirty="0">
                <a:solidFill>
                  <a:schemeClr val="tx1"/>
                </a:solidFill>
                <a:cs typeface="B Mitra" pitchFamily="2" charset="-78"/>
              </a:rPr>
              <a:t>سازي بر </a:t>
            </a:r>
            <a:r>
              <a:rPr lang="fa-IR" b="1" dirty="0" smtClean="0">
                <a:solidFill>
                  <a:schemeClr val="tx1"/>
                </a:solidFill>
                <a:cs typeface="B Mitra" pitchFamily="2" charset="-78"/>
              </a:rPr>
              <a:t>عليه هپاتیت </a:t>
            </a:r>
            <a:r>
              <a:rPr lang="en-US" b="1" dirty="0" smtClean="0">
                <a:solidFill>
                  <a:schemeClr val="tx1"/>
                </a:solidFill>
              </a:rPr>
              <a:t>B</a:t>
            </a:r>
            <a:r>
              <a:rPr lang="fa-IR" b="1" dirty="0" smtClean="0">
                <a:solidFill>
                  <a:schemeClr val="tx1"/>
                </a:solidFill>
                <a:cs typeface="B Mitra" pitchFamily="2" charset="-78"/>
              </a:rPr>
              <a:t>از </a:t>
            </a:r>
            <a:r>
              <a:rPr lang="fa-IR" b="1" dirty="0">
                <a:solidFill>
                  <a:schemeClr val="tx1"/>
                </a:solidFill>
                <a:cs typeface="B Mitra" pitchFamily="2" charset="-78"/>
              </a:rPr>
              <a:t>سال 1372 در سراسر كشور آغاز </a:t>
            </a:r>
            <a:r>
              <a:rPr lang="fa-IR" b="1" dirty="0" smtClean="0">
                <a:solidFill>
                  <a:schemeClr val="tx1"/>
                </a:solidFill>
                <a:cs typeface="B Mitra" pitchFamily="2" charset="-78"/>
              </a:rPr>
              <a:t>شد.</a:t>
            </a:r>
            <a:endParaRPr lang="fa-IR" b="1" dirty="0">
              <a:solidFill>
                <a:schemeClr val="tx1"/>
              </a:solidFill>
              <a:cs typeface="B Mitr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274320" lvl="0" indent="-274320" algn="ctr">
              <a:spcBef>
                <a:spcPts val="600"/>
              </a:spcBef>
            </a:pPr>
            <a:r>
              <a:rPr lang="fa-IR" sz="2600" cap="none" dirty="0">
                <a:ln>
                  <a:noFill/>
                </a:ln>
                <a:solidFill>
                  <a:srgbClr val="C00000"/>
                </a:solidFill>
                <a:ea typeface="+mn-ea"/>
                <a:cs typeface="B Mitra" pitchFamily="2" charset="-78"/>
              </a:rPr>
              <a:t>اهداف برنامه</a:t>
            </a:r>
            <a:br>
              <a:rPr lang="fa-IR" sz="2600" cap="none" dirty="0">
                <a:ln>
                  <a:noFill/>
                </a:ln>
                <a:solidFill>
                  <a:srgbClr val="C00000"/>
                </a:solidFill>
                <a:ea typeface="+mn-ea"/>
                <a:cs typeface="B Mitra" pitchFamily="2" charset="-78"/>
              </a:rPr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buFont typeface="Wingdings" pitchFamily="2" charset="2"/>
              <a:buChar char="ü"/>
            </a:pPr>
            <a:r>
              <a:rPr lang="fa-IR" dirty="0" smtClean="0">
                <a:cs typeface="B Mitra" pitchFamily="2" charset="-78"/>
              </a:rPr>
              <a:t>كاهش </a:t>
            </a:r>
            <a:r>
              <a:rPr lang="fa-IR" dirty="0">
                <a:cs typeface="B Mitra" pitchFamily="2" charset="-78"/>
              </a:rPr>
              <a:t>ميزان شيوع </a:t>
            </a:r>
            <a:r>
              <a:rPr lang="fa-IR" dirty="0" smtClean="0">
                <a:cs typeface="B Mitra" pitchFamily="2" charset="-78"/>
              </a:rPr>
              <a:t>هپاتيت</a:t>
            </a:r>
            <a:r>
              <a:rPr lang="arn-CL" dirty="0" smtClean="0"/>
              <a:t> B </a:t>
            </a:r>
            <a:r>
              <a:rPr lang="fa-IR" dirty="0" smtClean="0">
                <a:cs typeface="B Mitra" pitchFamily="2" charset="-78"/>
              </a:rPr>
              <a:t>در كل جامعه</a:t>
            </a:r>
            <a:endParaRPr lang="fa-IR" dirty="0">
              <a:cs typeface="B Mitra" pitchFamily="2" charset="-78"/>
            </a:endParaRPr>
          </a:p>
          <a:p>
            <a:pPr algn="ctr">
              <a:buFont typeface="Wingdings" pitchFamily="2" charset="2"/>
              <a:buChar char="ü"/>
            </a:pPr>
            <a:r>
              <a:rPr lang="fa-IR" dirty="0" smtClean="0">
                <a:cs typeface="B Mitra" pitchFamily="2" charset="-78"/>
              </a:rPr>
              <a:t>كاهش </a:t>
            </a:r>
            <a:r>
              <a:rPr lang="fa-IR" dirty="0">
                <a:cs typeface="B Mitra" pitchFamily="2" charset="-78"/>
              </a:rPr>
              <a:t>ميزان بروز </a:t>
            </a:r>
            <a:r>
              <a:rPr lang="fa-IR" dirty="0" smtClean="0">
                <a:cs typeface="B Mitra" pitchFamily="2" charset="-78"/>
              </a:rPr>
              <a:t>هپاتيت </a:t>
            </a:r>
            <a:r>
              <a:rPr lang="en-US" dirty="0" smtClean="0">
                <a:cs typeface="B Mitra" pitchFamily="2" charset="-78"/>
              </a:rPr>
              <a:t>B</a:t>
            </a:r>
            <a:r>
              <a:rPr lang="fa-IR" dirty="0" smtClean="0">
                <a:cs typeface="B Mitra" pitchFamily="2" charset="-78"/>
              </a:rPr>
              <a:t>در كل جامعه. </a:t>
            </a:r>
            <a:endParaRPr lang="fa-IR" dirty="0">
              <a:cs typeface="B Mitra" pitchFamily="2" charset="-78"/>
            </a:endParaRPr>
          </a:p>
          <a:p>
            <a:pPr algn="ctr">
              <a:buFont typeface="Wingdings" pitchFamily="2" charset="2"/>
              <a:buChar char="ü"/>
            </a:pPr>
            <a:r>
              <a:rPr lang="fa-IR" dirty="0" smtClean="0">
                <a:cs typeface="B Mitra" pitchFamily="2" charset="-78"/>
              </a:rPr>
              <a:t>كاهش </a:t>
            </a:r>
            <a:r>
              <a:rPr lang="fa-IR" dirty="0">
                <a:cs typeface="B Mitra" pitchFamily="2" charset="-78"/>
              </a:rPr>
              <a:t>ميزان بروز </a:t>
            </a:r>
            <a:r>
              <a:rPr lang="fa-IR" dirty="0" smtClean="0">
                <a:cs typeface="B Mitra" pitchFamily="2" charset="-78"/>
              </a:rPr>
              <a:t>هپاتيت </a:t>
            </a:r>
            <a:r>
              <a:rPr lang="en-US" dirty="0" smtClean="0">
                <a:cs typeface="B Mitra" pitchFamily="2" charset="-78"/>
              </a:rPr>
              <a:t>C</a:t>
            </a:r>
            <a:r>
              <a:rPr lang="fa-IR" dirty="0" smtClean="0">
                <a:cs typeface="B Mitra" pitchFamily="2" charset="-78"/>
              </a:rPr>
              <a:t>در گروه هاي در معرض خطر (معتادين، بيماران هموفيلي و دياليزي) </a:t>
            </a:r>
            <a:endParaRPr lang="fa-IR" dirty="0">
              <a:cs typeface="B Mitra" pitchFamily="2" charset="-78"/>
            </a:endParaRPr>
          </a:p>
          <a:p>
            <a:pPr algn="ctr">
              <a:buFont typeface="Wingdings" pitchFamily="2" charset="2"/>
              <a:buChar char="ü"/>
            </a:pPr>
            <a:r>
              <a:rPr lang="fa-IR" dirty="0" smtClean="0">
                <a:cs typeface="B Mitra" pitchFamily="2" charset="-78"/>
              </a:rPr>
              <a:t>كاهش </a:t>
            </a:r>
            <a:r>
              <a:rPr lang="fa-IR" dirty="0">
                <a:cs typeface="B Mitra" pitchFamily="2" charset="-78"/>
              </a:rPr>
              <a:t>مرگ و مير ناشي از هپاتيت هاي مزمن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274320" lvl="0" indent="-274320" algn="ctr">
              <a:spcBef>
                <a:spcPts val="600"/>
              </a:spcBef>
            </a:pPr>
            <a:r>
              <a:rPr lang="fa-IR" sz="2600" cap="none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B Titr" pitchFamily="2" charset="-78"/>
              </a:rPr>
              <a:t/>
            </a:r>
            <a:br>
              <a:rPr lang="fa-IR" sz="2600" cap="none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B Titr" pitchFamily="2" charset="-78"/>
              </a:rPr>
            </a:br>
            <a:r>
              <a:rPr lang="fa-IR" sz="2600" cap="none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B Titr" pitchFamily="2" charset="-78"/>
              </a:rPr>
              <a:t>شاخص </a:t>
            </a:r>
            <a:r>
              <a:rPr lang="fa-IR" sz="2600" cap="none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B Titr" pitchFamily="2" charset="-78"/>
              </a:rPr>
              <a:t>هاي عمده برنامه</a:t>
            </a:r>
            <a:r>
              <a:rPr lang="fa-IR" sz="2600" cap="none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B Nazanin" pitchFamily="2" charset="-78"/>
              </a:rPr>
              <a:t/>
            </a:r>
            <a:br>
              <a:rPr lang="fa-IR" sz="2600" cap="none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B Nazanin" pitchFamily="2" charset="-78"/>
              </a:rPr>
            </a:br>
            <a:endParaRPr lang="fa-IR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buFont typeface="Wingdings" pitchFamily="2" charset="2"/>
              <a:buChar char="ü"/>
            </a:pPr>
            <a:r>
              <a:rPr lang="fa-IR" b="1" dirty="0" smtClean="0">
                <a:cs typeface="B Nazanin" pitchFamily="2" charset="-78"/>
              </a:rPr>
              <a:t>ميزان </a:t>
            </a:r>
            <a:r>
              <a:rPr lang="fa-IR" b="1" dirty="0">
                <a:cs typeface="B Nazanin" pitchFamily="2" charset="-78"/>
              </a:rPr>
              <a:t>بروز هپاتيت حاد</a:t>
            </a:r>
          </a:p>
          <a:p>
            <a:pPr algn="ctr">
              <a:buFont typeface="Wingdings" pitchFamily="2" charset="2"/>
              <a:buChar char="ü"/>
            </a:pPr>
            <a:r>
              <a:rPr lang="fa-IR" b="1" dirty="0" smtClean="0">
                <a:cs typeface="B Nazanin" pitchFamily="2" charset="-78"/>
              </a:rPr>
              <a:t>ميزان </a:t>
            </a:r>
            <a:r>
              <a:rPr lang="fa-IR" b="1" dirty="0">
                <a:cs typeface="B Nazanin" pitchFamily="2" charset="-78"/>
              </a:rPr>
              <a:t>شيوع آلودگي به ويروس </a:t>
            </a:r>
            <a:r>
              <a:rPr lang="fa-IR" b="1" dirty="0" smtClean="0">
                <a:cs typeface="B Nazanin" pitchFamily="2" charset="-78"/>
              </a:rPr>
              <a:t>هپاتيت</a:t>
            </a:r>
            <a:r>
              <a:rPr lang="arn-CL" b="1" dirty="0">
                <a:solidFill>
                  <a:prstClr val="black"/>
                </a:solidFill>
                <a:cs typeface="B Nazanin" pitchFamily="2" charset="-78"/>
              </a:rPr>
              <a:t> B</a:t>
            </a:r>
            <a:endParaRPr lang="fa-IR" b="1" dirty="0">
              <a:cs typeface="B Nazanin" pitchFamily="2" charset="-78"/>
            </a:endParaRPr>
          </a:p>
          <a:p>
            <a:pPr algn="ctr">
              <a:buFont typeface="Wingdings" pitchFamily="2" charset="2"/>
              <a:buChar char="ü"/>
            </a:pPr>
            <a:r>
              <a:rPr lang="fa-IR" b="1" dirty="0" smtClean="0">
                <a:cs typeface="B Nazanin" pitchFamily="2" charset="-78"/>
              </a:rPr>
              <a:t>ميزان </a:t>
            </a:r>
            <a:r>
              <a:rPr lang="fa-IR" b="1" dirty="0">
                <a:cs typeface="B Nazanin" pitchFamily="2" charset="-78"/>
              </a:rPr>
              <a:t>مرگ و مير ناشي از </a:t>
            </a:r>
            <a:r>
              <a:rPr lang="fa-IR" b="1" dirty="0" smtClean="0">
                <a:cs typeface="B Nazanin" pitchFamily="2" charset="-78"/>
              </a:rPr>
              <a:t>هپاتيت</a:t>
            </a:r>
            <a:r>
              <a:rPr lang="arn-CL" b="1" dirty="0">
                <a:solidFill>
                  <a:prstClr val="black"/>
                </a:solidFill>
                <a:cs typeface="B Nazanin" pitchFamily="2" charset="-78"/>
              </a:rPr>
              <a:t> B </a:t>
            </a:r>
            <a:endParaRPr lang="fa-IR" b="1" dirty="0">
              <a:cs typeface="B Nazanin" pitchFamily="2" charset="-78"/>
            </a:endParaRPr>
          </a:p>
          <a:p>
            <a:pPr algn="ctr">
              <a:buFont typeface="Wingdings" pitchFamily="2" charset="2"/>
              <a:buChar char="ü"/>
            </a:pPr>
            <a:r>
              <a:rPr lang="fa-IR" b="1" dirty="0" smtClean="0">
                <a:cs typeface="B Nazanin" pitchFamily="2" charset="-78"/>
              </a:rPr>
              <a:t>ميزان </a:t>
            </a:r>
            <a:r>
              <a:rPr lang="fa-IR" b="1" dirty="0">
                <a:cs typeface="B Nazanin" pitchFamily="2" charset="-78"/>
              </a:rPr>
              <a:t>بروز و شيوع </a:t>
            </a:r>
            <a:r>
              <a:rPr lang="fa-IR" b="1" dirty="0" smtClean="0">
                <a:cs typeface="B Nazanin" pitchFamily="2" charset="-78"/>
              </a:rPr>
              <a:t>هپاتيت</a:t>
            </a:r>
            <a:r>
              <a:rPr lang="arn-CL" b="1" dirty="0">
                <a:solidFill>
                  <a:prstClr val="black"/>
                </a:solidFill>
                <a:cs typeface="B Nazanin" pitchFamily="2" charset="-78"/>
              </a:rPr>
              <a:t> C </a:t>
            </a:r>
            <a:endParaRPr lang="fa-IR" b="1" dirty="0">
              <a:cs typeface="B Nazanin" pitchFamily="2" charset="-78"/>
            </a:endParaRPr>
          </a:p>
          <a:p>
            <a:pPr algn="ctr">
              <a:buFont typeface="Wingdings" pitchFamily="2" charset="2"/>
              <a:buChar char="ü"/>
            </a:pPr>
            <a:r>
              <a:rPr lang="fa-IR" b="1" dirty="0" smtClean="0">
                <a:cs typeface="B Nazanin" pitchFamily="2" charset="-78"/>
              </a:rPr>
              <a:t>ميزان </a:t>
            </a:r>
            <a:r>
              <a:rPr lang="fa-IR" b="1" dirty="0">
                <a:cs typeface="B Nazanin" pitchFamily="2" charset="-78"/>
              </a:rPr>
              <a:t>مرگ و مير ناشي از </a:t>
            </a:r>
            <a:r>
              <a:rPr lang="fa-IR" b="1" dirty="0" smtClean="0">
                <a:cs typeface="B Nazanin" pitchFamily="2" charset="-78"/>
              </a:rPr>
              <a:t>هپاتيت</a:t>
            </a:r>
            <a:r>
              <a:rPr lang="arn-CL" b="1" dirty="0">
                <a:solidFill>
                  <a:prstClr val="black"/>
                </a:solidFill>
                <a:cs typeface="B Nazanin" pitchFamily="2" charset="-78"/>
              </a:rPr>
              <a:t> C</a:t>
            </a:r>
            <a:endParaRPr lang="fa-IR" b="1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274320" lvl="0" indent="-274320" algn="ctr">
              <a:spcBef>
                <a:spcPts val="600"/>
              </a:spcBef>
            </a:pPr>
            <a:r>
              <a:rPr lang="fa-IR" sz="2600" cap="none" dirty="0" smtClean="0">
                <a:ln>
                  <a:noFill/>
                </a:ln>
                <a:solidFill>
                  <a:srgbClr val="C00000"/>
                </a:solidFill>
                <a:cs typeface="B Titr" pitchFamily="2" charset="-78"/>
              </a:rPr>
              <a:t/>
            </a:r>
            <a:br>
              <a:rPr lang="fa-IR" sz="2600" cap="none" dirty="0" smtClean="0">
                <a:ln>
                  <a:noFill/>
                </a:ln>
                <a:solidFill>
                  <a:srgbClr val="C00000"/>
                </a:solidFill>
                <a:cs typeface="B Titr" pitchFamily="2" charset="-78"/>
              </a:rPr>
            </a:br>
            <a:r>
              <a:rPr lang="fa-IR" sz="2600" cap="none" dirty="0" smtClean="0">
                <a:ln>
                  <a:noFill/>
                </a:ln>
                <a:solidFill>
                  <a:srgbClr val="C00000"/>
                </a:solidFill>
                <a:cs typeface="B Titr" pitchFamily="2" charset="-78"/>
              </a:rPr>
              <a:t>وضعيت </a:t>
            </a:r>
            <a:r>
              <a:rPr lang="fa-IR" sz="2600" cap="none" dirty="0">
                <a:ln>
                  <a:noFill/>
                </a:ln>
                <a:solidFill>
                  <a:srgbClr val="C00000"/>
                </a:solidFill>
                <a:cs typeface="B Titr" pitchFamily="2" charset="-78"/>
              </a:rPr>
              <a:t>فعلي برنامه</a:t>
            </a:r>
            <a:r>
              <a:rPr lang="fa-IR" sz="2600" cap="none" dirty="0">
                <a:ln>
                  <a:noFill/>
                </a:ln>
                <a:solidFill>
                  <a:prstClr val="black"/>
                </a:solidFill>
                <a:ea typeface="+mn-ea"/>
                <a:cs typeface="B Nazanin" pitchFamily="2" charset="-78"/>
              </a:rPr>
              <a:t/>
            </a:r>
            <a:br>
              <a:rPr lang="fa-IR" sz="2600" cap="none" dirty="0">
                <a:ln>
                  <a:noFill/>
                </a:ln>
                <a:solidFill>
                  <a:prstClr val="black"/>
                </a:solidFill>
                <a:ea typeface="+mn-ea"/>
                <a:cs typeface="B Nazanin" pitchFamily="2" charset="-78"/>
              </a:rPr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buFont typeface="Wingdings" pitchFamily="2" charset="2"/>
              <a:buChar char="Ø"/>
            </a:pPr>
            <a:r>
              <a:rPr lang="fa-IR" b="1" dirty="0" smtClean="0">
                <a:cs typeface="B Nazanin" pitchFamily="2" charset="-78"/>
              </a:rPr>
              <a:t>كميته </a:t>
            </a:r>
            <a:r>
              <a:rPr lang="fa-IR" b="1" dirty="0">
                <a:cs typeface="B Nazanin" pitchFamily="2" charset="-78"/>
              </a:rPr>
              <a:t>علمي و فني محكمي پيدا نموده و دستورالعمل ها تجديد نظر شده و كارگاه هاي آموزشي كشوري</a:t>
            </a:r>
          </a:p>
          <a:p>
            <a:pPr marL="0" indent="0" algn="ctr">
              <a:buNone/>
            </a:pPr>
            <a:r>
              <a:rPr lang="fa-IR" b="1" dirty="0">
                <a:cs typeface="B Nazanin" pitchFamily="2" charset="-78"/>
              </a:rPr>
              <a:t>ارائه مي شود . </a:t>
            </a:r>
            <a:endParaRPr lang="fa-IR" b="1" dirty="0" smtClean="0">
              <a:cs typeface="B Nazanin" pitchFamily="2" charset="-78"/>
            </a:endParaRPr>
          </a:p>
          <a:p>
            <a:pPr algn="ctr">
              <a:buFont typeface="Wingdings" pitchFamily="2" charset="2"/>
              <a:buChar char="Ø"/>
            </a:pPr>
            <a:r>
              <a:rPr lang="fa-IR" b="1" dirty="0" smtClean="0">
                <a:cs typeface="B Nazanin" pitchFamily="2" charset="-78"/>
              </a:rPr>
              <a:t>بسيج </a:t>
            </a:r>
            <a:r>
              <a:rPr lang="fa-IR" b="1" dirty="0">
                <a:cs typeface="B Nazanin" pitchFamily="2" charset="-78"/>
              </a:rPr>
              <a:t>اطلاع رساني وسيعي در دو سال متوالي با همكاري </a:t>
            </a:r>
            <a:r>
              <a:rPr lang="fa-IR" b="1" dirty="0" smtClean="0">
                <a:cs typeface="B Nazanin" pitchFamily="2" charset="-78"/>
              </a:rPr>
              <a:t>صدا </a:t>
            </a:r>
            <a:r>
              <a:rPr lang="fa-IR" b="1" dirty="0">
                <a:cs typeface="B Nazanin" pitchFamily="2" charset="-78"/>
              </a:rPr>
              <a:t>و سيما و فرهنگستان علوم پزشكي</a:t>
            </a:r>
          </a:p>
          <a:p>
            <a:pPr algn="ctr">
              <a:buFont typeface="Wingdings" pitchFamily="2" charset="2"/>
              <a:buChar char="Ø"/>
            </a:pPr>
            <a:r>
              <a:rPr lang="fa-IR" b="1" dirty="0">
                <a:cs typeface="B Nazanin" pitchFamily="2" charset="-78"/>
              </a:rPr>
              <a:t>انجمن حمايت از بيماران كبدي در سطح كشور انجام شد.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a-IR" b="1" dirty="0">
                <a:cs typeface="B Titr" pitchFamily="2" charset="-78"/>
              </a:rPr>
              <a:t>نقاط قوت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fa-IR" dirty="0" smtClean="0">
              <a:cs typeface="B Mitra" pitchFamily="2" charset="-78"/>
            </a:endParaRPr>
          </a:p>
          <a:p>
            <a:endParaRPr lang="fa-IR" dirty="0" smtClean="0">
              <a:cs typeface="B Mitra" pitchFamily="2" charset="-78"/>
            </a:endParaRPr>
          </a:p>
          <a:p>
            <a:pPr algn="ctr">
              <a:buFont typeface="Courier New" pitchFamily="49" charset="0"/>
              <a:buChar char="o"/>
            </a:pPr>
            <a:r>
              <a:rPr lang="fa-IR" b="1" dirty="0" smtClean="0">
                <a:cs typeface="B Nazanin" pitchFamily="2" charset="-78"/>
              </a:rPr>
              <a:t>برگزاري </a:t>
            </a:r>
            <a:r>
              <a:rPr lang="fa-IR" b="1" dirty="0">
                <a:cs typeface="B Nazanin" pitchFamily="2" charset="-78"/>
              </a:rPr>
              <a:t>بسيج هاي اطلاع رساني وسيع</a:t>
            </a:r>
          </a:p>
          <a:p>
            <a:pPr algn="ctr">
              <a:buFont typeface="Courier New" pitchFamily="49" charset="0"/>
              <a:buChar char="o"/>
            </a:pPr>
            <a:r>
              <a:rPr lang="fa-IR" b="1" dirty="0" smtClean="0">
                <a:cs typeface="B Nazanin" pitchFamily="2" charset="-78"/>
              </a:rPr>
              <a:t>واكسيناسيون هپاتيت</a:t>
            </a:r>
            <a:r>
              <a:rPr lang="arn-CL" b="1" dirty="0" smtClean="0">
                <a:cs typeface="B Nazanin" pitchFamily="2" charset="-78"/>
              </a:rPr>
              <a:t> B</a:t>
            </a:r>
            <a:endParaRPr lang="fa-IR" b="1" dirty="0">
              <a:cs typeface="B 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274320" lvl="0" indent="-274320" algn="ctr">
              <a:spcBef>
                <a:spcPts val="600"/>
              </a:spcBef>
            </a:pPr>
            <a:r>
              <a:rPr lang="fa-IR" sz="2600" cap="none" dirty="0">
                <a:ln>
                  <a:noFill/>
                </a:ln>
                <a:solidFill>
                  <a:prstClr val="black"/>
                </a:solidFill>
                <a:ea typeface="+mn-ea"/>
                <a:cs typeface="B Nazanin" pitchFamily="2" charset="-78"/>
              </a:rPr>
              <a:t>نقاط ضعف</a:t>
            </a:r>
            <a:br>
              <a:rPr lang="fa-IR" sz="2600" cap="none" dirty="0">
                <a:ln>
                  <a:noFill/>
                </a:ln>
                <a:solidFill>
                  <a:prstClr val="black"/>
                </a:solidFill>
                <a:ea typeface="+mn-ea"/>
                <a:cs typeface="B Nazanin" pitchFamily="2" charset="-78"/>
              </a:rPr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>
              <a:buFont typeface="Wingdings" pitchFamily="2" charset="2"/>
              <a:buChar char="Ø"/>
            </a:pPr>
            <a:endParaRPr lang="fa-IR" dirty="0" smtClean="0">
              <a:cs typeface="B Nazanin" pitchFamily="2" charset="-78"/>
            </a:endParaRPr>
          </a:p>
          <a:p>
            <a:pPr algn="ctr">
              <a:buFont typeface="Wingdings" pitchFamily="2" charset="2"/>
              <a:buChar char="Ø"/>
            </a:pPr>
            <a:r>
              <a:rPr lang="fa-IR" dirty="0" smtClean="0">
                <a:cs typeface="B Nazanin" pitchFamily="2" charset="-78"/>
              </a:rPr>
              <a:t>حساس </a:t>
            </a:r>
            <a:r>
              <a:rPr lang="fa-IR" dirty="0">
                <a:cs typeface="B Nazanin" pitchFamily="2" charset="-78"/>
              </a:rPr>
              <a:t>سازي بيش از حد منجربه طرد افراد آلوده از جامعه شده است.</a:t>
            </a:r>
          </a:p>
          <a:p>
            <a:pPr algn="ctr">
              <a:buFont typeface="Wingdings" pitchFamily="2" charset="2"/>
              <a:buChar char="Ø"/>
            </a:pPr>
            <a:r>
              <a:rPr lang="fa-IR" dirty="0" smtClean="0">
                <a:cs typeface="B Nazanin" pitchFamily="2" charset="-78"/>
              </a:rPr>
              <a:t>فقدان </a:t>
            </a:r>
            <a:r>
              <a:rPr lang="fa-IR" dirty="0">
                <a:cs typeface="B Nazanin" pitchFamily="2" charset="-78"/>
              </a:rPr>
              <a:t>مطالعات كافي براي برنامه ريزي </a:t>
            </a:r>
            <a:r>
              <a:rPr lang="fa-IR" dirty="0">
                <a:cs typeface="B Mitra" pitchFamily="2" charset="-78"/>
              </a:rPr>
              <a:t>هاي </a:t>
            </a:r>
            <a:r>
              <a:rPr lang="fa-IR" dirty="0" smtClean="0">
                <a:cs typeface="B Mitra" pitchFamily="2" charset="-78"/>
              </a:rPr>
              <a:t>ضروري</a:t>
            </a:r>
            <a:endParaRPr lang="fa-IR" dirty="0">
              <a:cs typeface="B Mitra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a-I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تهدید ها</a:t>
            </a:r>
            <a:endParaRPr lang="fa-IR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buFont typeface="Wingdings" pitchFamily="2" charset="2"/>
              <a:buChar char="Ø"/>
            </a:pPr>
            <a:r>
              <a:rPr lang="fa-IR" dirty="0">
                <a:cs typeface="B Mitra" pitchFamily="2" charset="-78"/>
              </a:rPr>
              <a:t>پيدا شدن ويروس هاي مقاوم به درمان هپاتيت</a:t>
            </a:r>
          </a:p>
          <a:p>
            <a:pPr algn="ctr">
              <a:buFont typeface="Wingdings" pitchFamily="2" charset="2"/>
              <a:buChar char="Ø"/>
            </a:pPr>
            <a:r>
              <a:rPr lang="fa-IR" dirty="0" smtClean="0">
                <a:cs typeface="B Mitra" pitchFamily="2" charset="-78"/>
              </a:rPr>
              <a:t>گسترش </a:t>
            </a:r>
            <a:r>
              <a:rPr lang="fa-IR" dirty="0">
                <a:cs typeface="B Mitra" pitchFamily="2" charset="-78"/>
              </a:rPr>
              <a:t>روزافزون اعتياد </a:t>
            </a:r>
            <a:r>
              <a:rPr lang="fa-IR" dirty="0" smtClean="0">
                <a:cs typeface="B Mitra" pitchFamily="2" charset="-78"/>
              </a:rPr>
              <a:t>تزريقي </a:t>
            </a:r>
            <a:r>
              <a:rPr lang="fa-IR" dirty="0">
                <a:cs typeface="B Mitra" pitchFamily="2" charset="-78"/>
              </a:rPr>
              <a:t>و فقدان آموزش پذيري مناسب دربين معتادين تزريقي به افزايش </a:t>
            </a:r>
            <a:r>
              <a:rPr lang="fa-IR" dirty="0" smtClean="0">
                <a:cs typeface="B Mitra" pitchFamily="2" charset="-78"/>
              </a:rPr>
              <a:t>آمار</a:t>
            </a:r>
            <a:r>
              <a:rPr lang="arn-CL" dirty="0" smtClean="0"/>
              <a:t> </a:t>
            </a:r>
            <a:r>
              <a:rPr lang="fa-IR" dirty="0" smtClean="0">
                <a:cs typeface="B Mitra" pitchFamily="2" charset="-78"/>
              </a:rPr>
              <a:t>هپاتيت </a:t>
            </a:r>
            <a:r>
              <a:rPr lang="arn-CL" dirty="0" smtClean="0"/>
              <a:t>C </a:t>
            </a:r>
            <a:r>
              <a:rPr lang="fa-IR" dirty="0" smtClean="0">
                <a:cs typeface="B Mitra" pitchFamily="2" charset="-78"/>
              </a:rPr>
              <a:t>دامن </a:t>
            </a:r>
            <a:r>
              <a:rPr lang="fa-IR" dirty="0">
                <a:cs typeface="B Mitra" pitchFamily="2" charset="-78"/>
              </a:rPr>
              <a:t>مي زند. </a:t>
            </a:r>
          </a:p>
          <a:p>
            <a:pPr algn="ctr">
              <a:buFont typeface="Wingdings" pitchFamily="2" charset="2"/>
              <a:buChar char="Ø"/>
            </a:pPr>
            <a:r>
              <a:rPr lang="fa-IR" dirty="0" smtClean="0">
                <a:cs typeface="B Mitra" pitchFamily="2" charset="-78"/>
              </a:rPr>
              <a:t>افزايش </a:t>
            </a:r>
            <a:r>
              <a:rPr lang="fa-IR" dirty="0">
                <a:cs typeface="B Mitra" pitchFamily="2" charset="-78"/>
              </a:rPr>
              <a:t>شيوع رفتارهاي پر خطر جنسي در بين جوانان.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2057400"/>
            <a:ext cx="7239000" cy="3167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1504</Words>
  <Application>Microsoft Office PowerPoint</Application>
  <PresentationFormat>On-screen Show (4:3)</PresentationFormat>
  <Paragraphs>150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PowerPoint Presentation</vt:lpstr>
      <vt:lpstr>شناخت بیماری هپاتیت BوC  و برنامه ملی مبارزه با آن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راههاي انتقال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اهداف برنامه </vt:lpstr>
      <vt:lpstr> شاخص هاي عمده برنامه </vt:lpstr>
      <vt:lpstr> وضعيت فعلي برنامه </vt:lpstr>
      <vt:lpstr>نقاط قوت</vt:lpstr>
      <vt:lpstr>نقاط ضعف </vt:lpstr>
      <vt:lpstr>تهدید ها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hatefnia</dc:creator>
  <cp:lastModifiedBy>Windows User</cp:lastModifiedBy>
  <cp:revision>4</cp:revision>
  <dcterms:created xsi:type="dcterms:W3CDTF">2019-04-28T11:30:30Z</dcterms:created>
  <dcterms:modified xsi:type="dcterms:W3CDTF">2020-05-02T00:58:27Z</dcterms:modified>
</cp:coreProperties>
</file>