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 id="258" r:id="rId4"/>
    <p:sldId id="259" r:id="rId5"/>
    <p:sldId id="260" r:id="rId6"/>
    <p:sldId id="264" r:id="rId7"/>
    <p:sldId id="265" r:id="rId8"/>
    <p:sldId id="266" r:id="rId9"/>
    <p:sldId id="267" r:id="rId10"/>
    <p:sldId id="268" r:id="rId11"/>
    <p:sldId id="270" r:id="rId12"/>
    <p:sldId id="271" r:id="rId13"/>
    <p:sldId id="272" r:id="rId14"/>
    <p:sldId id="273" r:id="rId15"/>
    <p:sldId id="274" r:id="rId16"/>
    <p:sldId id="275" r:id="rId17"/>
    <p:sldId id="276" r:id="rId18"/>
    <p:sldId id="277" r:id="rId19"/>
    <p:sldId id="278" r:id="rId20"/>
    <p:sldId id="279" r:id="rId21"/>
    <p:sldId id="280" r:id="rId22"/>
    <p:sldId id="281"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923" autoAdjust="0"/>
    <p:restoredTop sz="94660"/>
  </p:normalViewPr>
  <p:slideViewPr>
    <p:cSldViewPr>
      <p:cViewPr varScale="1">
        <p:scale>
          <a:sx n="69" d="100"/>
          <a:sy n="69" d="100"/>
        </p:scale>
        <p:origin x="119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564CF2E0-CCC4-4E1E-9902-C3C36AB3FDA4}" type="datetimeFigureOut">
              <a:rPr lang="en-US" smtClean="0"/>
              <a:pPr/>
              <a:t>5/8/2018</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kumimoji="0"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6F42FDE4-A7DD-41A7-A0A6-9B649FB43336}" type="slidenum">
              <a:rPr kumimoji="0" lang="en-US" smtClean="0"/>
              <a:pPr/>
              <a:t>‹#›</a:t>
            </a:fld>
            <a:endParaRPr kumimoji="0" lang="en-US" sz="1400" dirty="0">
              <a:solidFill>
                <a:srgbClr val="FFFFFF"/>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64CF2E0-CCC4-4E1E-9902-C3C36AB3FDA4}" type="datetimeFigureOut">
              <a:rPr lang="en-US" smtClean="0"/>
              <a:pPr/>
              <a:t>5/8/2018</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F42FDE4-A7DD-41A7-A0A6-9B649FB43336}" type="slidenum">
              <a:rPr kumimoji="0" lang="en-US" smtClean="0"/>
              <a:pPr/>
              <a:t>‹#›</a:t>
            </a:fld>
            <a:endParaRPr kumimoji="0" lang="en-US"/>
          </a:p>
        </p:txBody>
      </p:sp>
      <p:sp>
        <p:nvSpPr>
          <p:cNvPr id="7" name="Title 6"/>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64CF2E0-CCC4-4E1E-9902-C3C36AB3FDA4}" type="datetimeFigureOut">
              <a:rPr lang="en-US" smtClean="0"/>
              <a:pPr/>
              <a:t>5/8/2018</a:t>
            </a:fld>
            <a:endParaRPr lang="en-US"/>
          </a:p>
        </p:txBody>
      </p:sp>
      <p:sp>
        <p:nvSpPr>
          <p:cNvPr id="5" name="Footer Placeholder 4"/>
          <p:cNvSpPr>
            <a:spLocks noGrp="1"/>
          </p:cNvSpPr>
          <p:nvPr>
            <p:ph type="ftr" sz="quarter" idx="11"/>
          </p:nvPr>
        </p:nvSpPr>
        <p:spPr/>
        <p:txBody>
          <a:bodyPr/>
          <a:lstStyle/>
          <a:p>
            <a:endParaRPr kumimoji="0" lang="en-US" dirty="0"/>
          </a:p>
        </p:txBody>
      </p:sp>
      <p:sp>
        <p:nvSpPr>
          <p:cNvPr id="6" name="Slide Number Placeholder 5"/>
          <p:cNvSpPr>
            <a:spLocks noGrp="1"/>
          </p:cNvSpPr>
          <p:nvPr>
            <p:ph type="sldNum" sz="quarter" idx="12"/>
          </p:nvPr>
        </p:nvSpPr>
        <p:spPr/>
        <p:txBody>
          <a:bodyPr/>
          <a:lstStyle/>
          <a:p>
            <a:fld id="{6F42FDE4-A7DD-41A7-A0A6-9B649FB43336}" type="slidenum">
              <a:rPr kumimoji="0" lang="en-US" smtClean="0"/>
              <a:pPr/>
              <a:t>‹#›</a:t>
            </a:fld>
            <a:endParaRPr kumimoji="0" lang="en-US" dirty="0"/>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64CF2E0-CCC4-4E1E-9902-C3C36AB3FDA4}" type="datetimeFigureOut">
              <a:rPr lang="en-US" smtClean="0"/>
              <a:pPr/>
              <a:t>5/8/2018</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6F42FDE4-A7DD-41A7-A0A6-9B649FB43336}" type="slidenum">
              <a:rPr kumimoji="0" lang="en-US" smtClean="0"/>
              <a:pPr/>
              <a:t>‹#›</a:t>
            </a:fld>
            <a:endParaRPr kumimoji="0" lang="en-US"/>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64CF2E0-CCC4-4E1E-9902-C3C36AB3FDA4}" type="datetimeFigureOut">
              <a:rPr lang="en-US" smtClean="0"/>
              <a:pPr/>
              <a:t>5/8/2018</a:t>
            </a:fld>
            <a:endParaRPr lang="en-US"/>
          </a:p>
        </p:txBody>
      </p:sp>
      <p:sp>
        <p:nvSpPr>
          <p:cNvPr id="8" name="Footer Placeholder 7"/>
          <p:cNvSpPr>
            <a:spLocks noGrp="1"/>
          </p:cNvSpPr>
          <p:nvPr>
            <p:ph type="ftr" sz="quarter" idx="11"/>
          </p:nvPr>
        </p:nvSpPr>
        <p:spPr/>
        <p:txBody>
          <a:bodyPr/>
          <a:lstStyle/>
          <a:p>
            <a:endParaRPr kumimoji="0" lang="en-US"/>
          </a:p>
        </p:txBody>
      </p:sp>
      <p:sp>
        <p:nvSpPr>
          <p:cNvPr id="9" name="Slide Number Placeholder 8"/>
          <p:cNvSpPr>
            <a:spLocks noGrp="1"/>
          </p:cNvSpPr>
          <p:nvPr>
            <p:ph type="sldNum" sz="quarter" idx="12"/>
          </p:nvPr>
        </p:nvSpPr>
        <p:spPr/>
        <p:txBody>
          <a:bodyPr/>
          <a:lstStyle/>
          <a:p>
            <a:fld id="{6F42FDE4-A7DD-41A7-A0A6-9B649FB43336}" type="slidenum">
              <a:rPr kumimoji="0" lang="en-US" smtClean="0"/>
              <a:pPr/>
              <a:t>‹#›</a:t>
            </a:fld>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564CF2E0-CCC4-4E1E-9902-C3C36AB3FDA4}" type="datetimeFigureOut">
              <a:rPr lang="en-US" smtClean="0"/>
              <a:pPr/>
              <a:t>5/8/2018</a:t>
            </a:fld>
            <a:endParaRPr lang="en-US"/>
          </a:p>
        </p:txBody>
      </p:sp>
      <p:sp>
        <p:nvSpPr>
          <p:cNvPr id="4" name="Footer Placeholder 3"/>
          <p:cNvSpPr>
            <a:spLocks noGrp="1"/>
          </p:cNvSpPr>
          <p:nvPr>
            <p:ph type="ftr" sz="quarter" idx="11"/>
          </p:nvPr>
        </p:nvSpPr>
        <p:spPr/>
        <p:txBody>
          <a:bodyPr/>
          <a:lstStyle/>
          <a:p>
            <a:endParaRPr kumimoji="0" lang="en-US"/>
          </a:p>
        </p:txBody>
      </p:sp>
      <p:sp>
        <p:nvSpPr>
          <p:cNvPr id="5" name="Slide Number Placeholder 4"/>
          <p:cNvSpPr>
            <a:spLocks noGrp="1"/>
          </p:cNvSpPr>
          <p:nvPr>
            <p:ph type="sldNum" sz="quarter" idx="12"/>
          </p:nvPr>
        </p:nvSpPr>
        <p:spPr/>
        <p:txBody>
          <a:bodyPr/>
          <a:lstStyle/>
          <a:p>
            <a:fld id="{6F42FDE4-A7DD-41A7-A0A6-9B649FB43336}" type="slidenum">
              <a:rPr kumimoji="0" lang="en-US" smtClean="0"/>
              <a:pPr/>
              <a:t>‹#›</a:t>
            </a:fld>
            <a:endParaRPr kumimoji="0" lang="en-US"/>
          </a:p>
        </p:txBody>
      </p:sp>
      <p:sp>
        <p:nvSpPr>
          <p:cNvPr id="6" name="Title 5"/>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4CF2E0-CCC4-4E1E-9902-C3C36AB3FDA4}" type="datetimeFigureOut">
              <a:rPr lang="en-US" smtClean="0"/>
              <a:pPr/>
              <a:t>5/8/2018</a:t>
            </a:fld>
            <a:endParaRPr lang="en-US"/>
          </a:p>
        </p:txBody>
      </p:sp>
      <p:sp>
        <p:nvSpPr>
          <p:cNvPr id="3" name="Footer Placeholder 2"/>
          <p:cNvSpPr>
            <a:spLocks noGrp="1"/>
          </p:cNvSpPr>
          <p:nvPr>
            <p:ph type="ftr" sz="quarter" idx="11"/>
          </p:nvPr>
        </p:nvSpPr>
        <p:spPr/>
        <p:txBody>
          <a:bodyPr/>
          <a:lstStyle/>
          <a:p>
            <a:endParaRPr kumimoji="0" lang="en-US"/>
          </a:p>
        </p:txBody>
      </p:sp>
      <p:sp>
        <p:nvSpPr>
          <p:cNvPr id="4" name="Slide Number Placeholder 3"/>
          <p:cNvSpPr>
            <a:spLocks noGrp="1"/>
          </p:cNvSpPr>
          <p:nvPr>
            <p:ph type="sldNum" sz="quarter" idx="12"/>
          </p:nvPr>
        </p:nvSpPr>
        <p:spPr/>
        <p:txBody>
          <a:bodyPr/>
          <a:lstStyle/>
          <a:p>
            <a:fld id="{6F42FDE4-A7DD-41A7-A0A6-9B649FB43336}" type="slidenum">
              <a:rPr kumimoji="0" lang="en-US" smtClean="0"/>
              <a:pPr/>
              <a:t>‹#›</a:t>
            </a:fld>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564CF2E0-CCC4-4E1E-9902-C3C36AB3FDA4}" type="datetimeFigureOut">
              <a:rPr lang="en-US" smtClean="0"/>
              <a:pPr/>
              <a:t>5/8/2018</a:t>
            </a:fld>
            <a:endParaRPr lang="en-US"/>
          </a:p>
        </p:txBody>
      </p:sp>
      <p:sp>
        <p:nvSpPr>
          <p:cNvPr id="6" name="Footer Placeholder 5"/>
          <p:cNvSpPr>
            <a:spLocks noGrp="1"/>
          </p:cNvSpPr>
          <p:nvPr>
            <p:ph type="ftr" sz="quarter" idx="11"/>
          </p:nvPr>
        </p:nvSpPr>
        <p:spPr/>
        <p:txBody>
          <a:bodyPr/>
          <a:lstStyle/>
          <a:p>
            <a:endParaRPr kumimoji="0" lang="en-US"/>
          </a:p>
        </p:txBody>
      </p:sp>
      <p:sp>
        <p:nvSpPr>
          <p:cNvPr id="7" name="Slide Number Placeholder 6"/>
          <p:cNvSpPr>
            <a:spLocks noGrp="1"/>
          </p:cNvSpPr>
          <p:nvPr>
            <p:ph type="sldNum" sz="quarter" idx="12"/>
          </p:nvPr>
        </p:nvSpPr>
        <p:spPr/>
        <p:txBody>
          <a:bodyPr/>
          <a:lstStyle/>
          <a:p>
            <a:fld id="{6F42FDE4-A7DD-41A7-A0A6-9B649FB43336}" type="slidenum">
              <a:rPr kumimoji="0" lang="en-US" smtClean="0"/>
              <a:pPr/>
              <a:t>‹#›</a:t>
            </a:fld>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564CF2E0-CCC4-4E1E-9902-C3C36AB3FDA4}" type="datetimeFigureOut">
              <a:rPr lang="en-US" smtClean="0"/>
              <a:pPr/>
              <a:t>5/8/2018</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kumimoji="0" lang="en-US" dirty="0"/>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6F42FDE4-A7DD-41A7-A0A6-9B649FB43336}" type="slidenum">
              <a:rPr kumimoji="0" lang="en-US" smtClean="0"/>
              <a:pPr/>
              <a:t>‹#›</a:t>
            </a:fld>
            <a:endParaRPr kumimoji="0" lang="en-US" dirty="0"/>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64CF2E0-CCC4-4E1E-9902-C3C36AB3FDA4}" type="datetimeFigureOut">
              <a:rPr lang="en-US" smtClean="0"/>
              <a:pPr/>
              <a:t>5/8/2018</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F42FDE4-A7DD-41A7-A0A6-9B649FB43336}" type="slidenum">
              <a:rPr kumimoji="0" lang="en-US" smtClean="0"/>
              <a:pPr/>
              <a:t>‹#›</a:t>
            </a:fld>
            <a:endParaRPr kumimoji="0"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64CF2E0-CCC4-4E1E-9902-C3C36AB3FDA4}" type="datetimeFigureOut">
              <a:rPr lang="en-US" smtClean="0"/>
              <a:pPr/>
              <a:t>5/8/2018</a:t>
            </a:fld>
            <a:endParaRPr lang="en-US"/>
          </a:p>
        </p:txBody>
      </p:sp>
      <p:sp>
        <p:nvSpPr>
          <p:cNvPr id="5" name="Footer Placeholder 4"/>
          <p:cNvSpPr>
            <a:spLocks noGrp="1"/>
          </p:cNvSpPr>
          <p:nvPr>
            <p:ph type="ftr" sz="quarter" idx="11"/>
          </p:nvPr>
        </p:nvSpPr>
        <p:spPr/>
        <p:txBody>
          <a:bodyPr/>
          <a:lstStyle/>
          <a:p>
            <a:endParaRPr kumimoji="0" lang="en-US"/>
          </a:p>
        </p:txBody>
      </p:sp>
      <p:sp>
        <p:nvSpPr>
          <p:cNvPr id="6" name="Slide Number Placeholder 5"/>
          <p:cNvSpPr>
            <a:spLocks noGrp="1"/>
          </p:cNvSpPr>
          <p:nvPr>
            <p:ph type="sldNum" sz="quarter" idx="12"/>
          </p:nvPr>
        </p:nvSpPr>
        <p:spPr/>
        <p:txBody>
          <a:bodyPr/>
          <a:lstStyle/>
          <a:p>
            <a:fld id="{6F42FDE4-A7DD-41A7-A0A6-9B649FB43336}" type="slidenum">
              <a:rPr kumimoji="0" lang="en-US" smtClean="0"/>
              <a:pPr/>
              <a:t>‹#›</a:t>
            </a:fld>
            <a:endParaRPr kumimoji="0"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lgn="r" eaLnBrk="1" latinLnBrk="0" hangingPunct="1"/>
            <a:fld id="{564CF2E0-CCC4-4E1E-9902-C3C36AB3FDA4}" type="datetimeFigureOut">
              <a:rPr lang="en-US" smtClean="0"/>
              <a:pPr algn="r" eaLnBrk="1" latinLnBrk="0" hangingPunct="1"/>
              <a:t>5/8/2018</a:t>
            </a:fld>
            <a:endParaRPr lang="en-US" sz="1400" dirty="0">
              <a:solidFill>
                <a:schemeClr val="tx2"/>
              </a:solidFill>
            </a:endParaRPr>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kumimoji="0" lang="en-US" sz="1400" dirty="0">
              <a:solidFill>
                <a:schemeClr val="tx2"/>
              </a:solidFill>
            </a:endParaRPr>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lgn="ctr" eaLnBrk="1" latinLnBrk="0" hangingPunct="1"/>
            <a:fld id="{6F42FDE4-A7DD-41A7-A0A6-9B649FB43336}" type="slidenum">
              <a:rPr kumimoji="0" lang="en-US" smtClean="0"/>
              <a:pPr algn="ctr" eaLnBrk="1" latinLnBrk="0" hangingPunct="1"/>
              <a:t>‹#›</a:t>
            </a:fld>
            <a:endParaRPr kumimoji="0" lang="en-US" sz="1400" dirty="0">
              <a:solidFill>
                <a:srgbClr val="FFFFFF"/>
              </a:solidFill>
              <a:latin typeface="+mj-lt"/>
              <a:ea typeface="+mj-ea"/>
              <a:cs typeface="+mj-cs"/>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1"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r" rtl="1"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r" rtl="1"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r" rtl="1"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r" rtl="1"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r" rtl="1"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r" rtl="1"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r" rtl="1"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r" rtl="1"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fa.wikipedia.org/wiki/%D8%B2%D9%86%D8%A8%D9%88%D8%B1%D8%B9%D8%B3%D9%84" TargetMode="External"/><Relationship Id="rId7" Type="http://schemas.openxmlformats.org/officeDocument/2006/relationships/hyperlink" Target="http://fa.wikipedia.org/wiki/PH" TargetMode="External"/><Relationship Id="rId2" Type="http://schemas.openxmlformats.org/officeDocument/2006/relationships/hyperlink" Target="http://fa.wikipedia.org/wiki/%DA%AF%D8%B1%D8%A7%D9%86%E2%80%8C%D8%B1%D9%88%DB%8C" TargetMode="External"/><Relationship Id="rId1" Type="http://schemas.openxmlformats.org/officeDocument/2006/relationships/slideLayout" Target="../slideLayouts/slideLayout2.xml"/><Relationship Id="rId6" Type="http://schemas.openxmlformats.org/officeDocument/2006/relationships/hyperlink" Target="http://fa.wikipedia.org/w/index.php?title=%D8%B3%D8%A7%DA%A9%D8%A7%D8%B1%D9%88%D8%B2&amp;action=edit&amp;redlink=1" TargetMode="External"/><Relationship Id="rId5" Type="http://schemas.openxmlformats.org/officeDocument/2006/relationships/hyperlink" Target="http://fa.wikipedia.org/wiki/%DA%AF%D9%84%D9%88%DA%A9%D8%B2" TargetMode="External"/><Relationship Id="rId4" Type="http://schemas.openxmlformats.org/officeDocument/2006/relationships/hyperlink" Target="http://fa.wikipedia.org/wiki/%D9%81%D8%B1%D9%88%DA%A9%D8%AA%D9%88%D8%B2"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fa.wikipedia.org/wiki/%D8%B4%D9%85%DB%8C%D8%B1%D8%A7%D9%86%D8%A7%D8%AA"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fa.wikipedia.org/wiki/%DA%AF%D9%84%D9%88%DA%A9%D8%B2" TargetMode="External"/><Relationship Id="rId2" Type="http://schemas.openxmlformats.org/officeDocument/2006/relationships/hyperlink" Target="http://fa.wikipedia.org/w/index.php?title=%D8%AF%DB%8C%D8%A7%D8%B3%D8%AA%D8%A7%D8%B2&amp;action=edit&amp;redlink=1" TargetMode="External"/><Relationship Id="rId1" Type="http://schemas.openxmlformats.org/officeDocument/2006/relationships/slideLayout" Target="../slideLayouts/slideLayout2.xml"/><Relationship Id="rId4" Type="http://schemas.openxmlformats.org/officeDocument/2006/relationships/hyperlink" Target="http://fa.wikipedia.org/w/index.php?title=%D8%AF%DA%A9%D8%B3%D8%AA%D8%B1%D9%88%D8%B2&amp;action=edit&amp;redlink=1" TargetMode="External"/></Relationships>
</file>

<file path=ppt/slides/_rels/slide21.xml.rels><?xml version="1.0" encoding="UTF-8" standalone="yes"?>
<Relationships xmlns="http://schemas.openxmlformats.org/package/2006/relationships"><Relationship Id="rId8" Type="http://schemas.openxmlformats.org/officeDocument/2006/relationships/hyperlink" Target="http://fa.wikipedia.org/w/index.php?title=%D8%A2%D9%85%DB%8C%D9%84%D8%A7%D8%B2&amp;action=edit&amp;redlink=1" TargetMode="External"/><Relationship Id="rId3" Type="http://schemas.openxmlformats.org/officeDocument/2006/relationships/hyperlink" Target="http://fa.wikipedia.org/w/index.php?title=%D8%B3%D8%A7%D9%88%D9%84%D9%88%D9%86&amp;action=edit&amp;redlink=1" TargetMode="External"/><Relationship Id="rId7" Type="http://schemas.openxmlformats.org/officeDocument/2006/relationships/hyperlink" Target="http://fa.wikipedia.org/w/index.php?title=%D9%84%DB%8C%D9%BE%D8%A7%D8%B2&amp;action=edit&amp;redlink=1" TargetMode="External"/><Relationship Id="rId2" Type="http://schemas.openxmlformats.org/officeDocument/2006/relationships/hyperlink" Target="http://fa.wikipedia.org/wiki/%D8%AF%D9%86%D8%AF%D8%A7%D9%86" TargetMode="External"/><Relationship Id="rId1" Type="http://schemas.openxmlformats.org/officeDocument/2006/relationships/slideLayout" Target="../slideLayouts/slideLayout2.xml"/><Relationship Id="rId6" Type="http://schemas.openxmlformats.org/officeDocument/2006/relationships/hyperlink" Target="http://fa.wikipedia.org/wiki/%D8%A2%D9%86%D8%B2%DB%8C%D9%85" TargetMode="External"/><Relationship Id="rId11" Type="http://schemas.openxmlformats.org/officeDocument/2006/relationships/hyperlink" Target="http://fa.wikipedia.org/w/index.php?title=%D9%88%DB%8C%D8%AA%D8%A7%D9%85%DB%8C%D9%86_%DA%A9&amp;action=edit&amp;redlink=1" TargetMode="External"/><Relationship Id="rId5" Type="http://schemas.openxmlformats.org/officeDocument/2006/relationships/hyperlink" Target="http://fa.wikipedia.org/w/index.php?title=%D8%B2%D8%AE%D9%85%E2%80%8C%D8%A8%D8%B3%D8%AA%D8%B1&amp;action=edit&amp;redlink=1" TargetMode="External"/><Relationship Id="rId10" Type="http://schemas.openxmlformats.org/officeDocument/2006/relationships/hyperlink" Target="http://fa.wikipedia.org/wiki/%D9%85%D8%B9%D8%AF%D9%87" TargetMode="External"/><Relationship Id="rId4" Type="http://schemas.openxmlformats.org/officeDocument/2006/relationships/hyperlink" Target="http://fa.wikipedia.org/wiki/%D8%A8%D8%A7%DA%A9%D8%AA%D8%B1%DB%8C" TargetMode="External"/><Relationship Id="rId9" Type="http://schemas.openxmlformats.org/officeDocument/2006/relationships/hyperlink" Target="http://fa.wikipedia.org/w/index.php?title=%D8%B3%D8%A7%DA%A9%D8%A7%D8%B1%D8%A7%D8%B2&amp;action=edit&amp;redlink=1"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olb-5\babak\آماده\بسم الله\2004282124202959223_rs.jpg"/>
          <p:cNvPicPr>
            <a:picLocks noChangeAspect="1" noChangeArrowheads="1"/>
          </p:cNvPicPr>
          <p:nvPr/>
        </p:nvPicPr>
        <p:blipFill>
          <a:blip r:embed="rId2"/>
          <a:srcRect/>
          <a:stretch>
            <a:fillRect/>
          </a:stretch>
        </p:blipFill>
        <p:spPr bwMode="auto">
          <a:xfrm>
            <a:off x="2214546" y="500042"/>
            <a:ext cx="4357698" cy="4415800"/>
          </a:xfrm>
          <a:prstGeom prst="rect">
            <a:avLst/>
          </a:prstGeom>
          <a:noFill/>
        </p:spPr>
      </p:pic>
    </p:spTree>
  </p:cSld>
  <p:clrMapOvr>
    <a:masterClrMapping/>
  </p:clrMapOvr>
  <p:transition>
    <p:newsfla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just">
              <a:lnSpc>
                <a:spcPct val="150000"/>
              </a:lnSpc>
              <a:buFont typeface="Wingdings" pitchFamily="2" charset="2"/>
              <a:buChar char="Ø"/>
            </a:pPr>
            <a:r>
              <a:rPr lang="fa-IR" dirty="0" smtClean="0">
                <a:solidFill>
                  <a:schemeClr val="bg2">
                    <a:lumMod val="25000"/>
                  </a:schemeClr>
                </a:solidFill>
                <a:cs typeface="B Koodak" pitchFamily="2" charset="-78"/>
              </a:rPr>
              <a:t>تعریف</a:t>
            </a:r>
          </a:p>
          <a:p>
            <a:pPr algn="just">
              <a:lnSpc>
                <a:spcPct val="150000"/>
              </a:lnSpc>
              <a:buNone/>
            </a:pPr>
            <a:r>
              <a:rPr lang="fa-IR" dirty="0" smtClean="0">
                <a:cs typeface="B Koodak" pitchFamily="2" charset="-78"/>
              </a:rPr>
              <a:t>شربتها ی قندی بخشی از شیرین کننده های طبیعی هستند که امروزه استفاده فراوانی در تولید محصولات غذایی و حتی دارویی دارند .</a:t>
            </a:r>
          </a:p>
          <a:p>
            <a:pPr algn="just">
              <a:lnSpc>
                <a:spcPct val="150000"/>
              </a:lnSpc>
              <a:buNone/>
            </a:pPr>
            <a:endParaRPr lang="fa-IR" dirty="0">
              <a:cs typeface="B Koodak" pitchFamily="2" charset="-78"/>
            </a:endParaRPr>
          </a:p>
        </p:txBody>
      </p:sp>
      <p:sp>
        <p:nvSpPr>
          <p:cNvPr id="3" name="Title 2"/>
          <p:cNvSpPr>
            <a:spLocks noGrp="1"/>
          </p:cNvSpPr>
          <p:nvPr>
            <p:ph type="title"/>
          </p:nvPr>
        </p:nvSpPr>
        <p:spPr/>
        <p:txBody>
          <a:bodyPr/>
          <a:lstStyle/>
          <a:p>
            <a:pPr algn="r"/>
            <a:r>
              <a:rPr lang="fa-IR" dirty="0" smtClean="0"/>
              <a:t>مقدمه </a:t>
            </a:r>
            <a:endParaRPr lang="fa-IR" dirty="0"/>
          </a:p>
        </p:txBody>
      </p:sp>
    </p:spTree>
  </p:cSld>
  <p:clrMapOvr>
    <a:masterClrMapping/>
  </p:clrMapOvr>
  <p:transition>
    <p:newsflash/>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fa-IR" dirty="0" smtClean="0"/>
              <a:t>خرما میوه ای قدیمی است . چربی کمی دارد . بعلت مقادیر ناچیز سدیم بیماران مبتلا به فشار خون بالا با مصرف آن مشکلی نخواهند داشت . </a:t>
            </a:r>
            <a:endParaRPr lang="fa-IR" dirty="0"/>
          </a:p>
        </p:txBody>
      </p:sp>
      <p:sp>
        <p:nvSpPr>
          <p:cNvPr id="3" name="Title 2"/>
          <p:cNvSpPr>
            <a:spLocks noGrp="1"/>
          </p:cNvSpPr>
          <p:nvPr>
            <p:ph type="title"/>
          </p:nvPr>
        </p:nvSpPr>
        <p:spPr/>
        <p:txBody>
          <a:bodyPr/>
          <a:lstStyle/>
          <a:p>
            <a:pPr algn="r"/>
            <a:r>
              <a:rPr lang="fa-IR" dirty="0" smtClean="0"/>
              <a:t>شربت خرما </a:t>
            </a:r>
            <a:endParaRPr lang="fa-IR" dirty="0"/>
          </a:p>
        </p:txBody>
      </p:sp>
    </p:spTree>
  </p:cSld>
  <p:clrMapOvr>
    <a:masterClrMapping/>
  </p:clrMapOvr>
  <p:transition>
    <p:newsfla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buNone/>
            </a:pPr>
            <a:r>
              <a:rPr lang="fa-IR" dirty="0" smtClean="0">
                <a:cs typeface="B Koodak" pitchFamily="2" charset="-78"/>
              </a:rPr>
              <a:t>اکثر ریشه ها و غده های گیاهی کربوهیدرات ها را به صورت نشاسته ذخیره می کنند ، گیاه باکون کربوهیدارت را بهصورت فروکتوز الیگوساکارید (</a:t>
            </a:r>
            <a:r>
              <a:rPr lang="en-US" dirty="0" smtClean="0">
                <a:cs typeface="B Koodak" pitchFamily="2" charset="-78"/>
              </a:rPr>
              <a:t>FOS</a:t>
            </a:r>
            <a:r>
              <a:rPr lang="fa-IR" dirty="0" smtClean="0">
                <a:cs typeface="B Koodak" pitchFamily="2" charset="-78"/>
              </a:rPr>
              <a:t>) پلیمری که عمدتاً از فروکتوز تشکیل شده است ذخیره می کند . پودر ریشۀ خشک شده یاکون حاوی 70-50 % </a:t>
            </a:r>
            <a:r>
              <a:rPr lang="en-US" dirty="0" smtClean="0">
                <a:cs typeface="B Koodak" pitchFamily="2" charset="-78"/>
              </a:rPr>
              <a:t>FOS </a:t>
            </a:r>
            <a:r>
              <a:rPr lang="fa-IR" dirty="0" smtClean="0">
                <a:cs typeface="B Koodak" pitchFamily="2" charset="-78"/>
              </a:rPr>
              <a:t> و نسبت کمی از شکرهای ساده ( مثل گلوکز ، فروکتوز و ساکارز)می باشد. </a:t>
            </a:r>
          </a:p>
          <a:p>
            <a:pPr>
              <a:buNone/>
            </a:pPr>
            <a:r>
              <a:rPr lang="fa-IR" dirty="0" smtClean="0">
                <a:cs typeface="B Koodak" pitchFamily="2" charset="-78"/>
              </a:rPr>
              <a:t>بدن انسان آنزیمی جهت هیدرولیز </a:t>
            </a:r>
            <a:r>
              <a:rPr lang="en-US" dirty="0" smtClean="0">
                <a:cs typeface="B Koodak" pitchFamily="2" charset="-78"/>
              </a:rPr>
              <a:t>FOS</a:t>
            </a:r>
            <a:r>
              <a:rPr lang="fa-IR" dirty="0" smtClean="0">
                <a:cs typeface="B Koodak" pitchFamily="2" charset="-78"/>
              </a:rPr>
              <a:t> ندارد در نتیجه به صورت غیر متابولیزه از دستگاه گوارش عبور کرده و کالری کمی تولید می </a:t>
            </a:r>
          </a:p>
          <a:p>
            <a:pPr>
              <a:buNone/>
            </a:pPr>
            <a:r>
              <a:rPr lang="fa-IR" dirty="0" smtClean="0">
                <a:cs typeface="B Koodak" pitchFamily="2" charset="-78"/>
              </a:rPr>
              <a:t>کند.  یاکون همچنین به عنوان مادۀ پروبیوتیک عمل مادۀ پروبیوتیک عمل نمودهه و قسمت هضم نشدۀ یاکون به عنوان ماده ای جهت تغذیه باکتری های مفید روده بوده و باعث بهبود جذب ویتامین هایی از قبیل ب کمپلکس .</a:t>
            </a:r>
            <a:endParaRPr lang="fa-IR" dirty="0">
              <a:cs typeface="B Koodak" pitchFamily="2" charset="-78"/>
            </a:endParaRPr>
          </a:p>
        </p:txBody>
      </p:sp>
      <p:sp>
        <p:nvSpPr>
          <p:cNvPr id="3" name="Title 2"/>
          <p:cNvSpPr>
            <a:spLocks noGrp="1"/>
          </p:cNvSpPr>
          <p:nvPr>
            <p:ph type="title"/>
          </p:nvPr>
        </p:nvSpPr>
        <p:spPr/>
        <p:txBody>
          <a:bodyPr/>
          <a:lstStyle/>
          <a:p>
            <a:pPr algn="r"/>
            <a:r>
              <a:rPr lang="fa-IR" dirty="0" smtClean="0"/>
              <a:t>شربت یاکون </a:t>
            </a:r>
            <a:endParaRPr lang="fa-IR" dirty="0"/>
          </a:p>
        </p:txBody>
      </p:sp>
    </p:spTree>
  </p:cSld>
  <p:clrMapOvr>
    <a:masterClrMapping/>
  </p:clrMapOvr>
  <p:transition>
    <p:pull dir="l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624078" indent="-514350">
              <a:buAutoNum type="arabicPeriod"/>
            </a:pPr>
            <a:r>
              <a:rPr lang="fa-IR" dirty="0" smtClean="0"/>
              <a:t>افزایش میزان تولید اسیدهای چرب کوتاه زنجیره از قبیل بوتیرات </a:t>
            </a:r>
          </a:p>
          <a:p>
            <a:pPr marL="624078" indent="-514350">
              <a:buAutoNum type="arabicPeriod"/>
            </a:pPr>
            <a:r>
              <a:rPr lang="fa-IR" dirty="0" smtClean="0"/>
              <a:t> افزایش جذب کلسیم و منیزیم و بهبود در کاهش ترکیبات سمی </a:t>
            </a:r>
          </a:p>
          <a:p>
            <a:pPr marL="624078" indent="-514350">
              <a:buAutoNum type="arabicPeriod"/>
            </a:pPr>
            <a:r>
              <a:rPr lang="fa-IR" dirty="0" smtClean="0"/>
              <a:t>افزایش تراکم استخوان </a:t>
            </a:r>
          </a:p>
          <a:p>
            <a:pPr marL="624078" indent="-514350">
              <a:buAutoNum type="arabicPeriod"/>
            </a:pPr>
            <a:r>
              <a:rPr lang="fa-IR" dirty="0" smtClean="0"/>
              <a:t>کاهش میزان گلوکز خون  در افراد دیابتی </a:t>
            </a:r>
          </a:p>
          <a:p>
            <a:pPr marL="624078" indent="-514350">
              <a:buAutoNum type="arabicPeriod"/>
            </a:pPr>
            <a:r>
              <a:rPr lang="fa-IR" dirty="0" smtClean="0"/>
              <a:t>سسکوئی ترپن لاکتون ها و فلاونوئیدهای موجود در برگهای دیاکون دارای خواص قارچ کشی و آنتی اکسیدانی هستند .</a:t>
            </a:r>
          </a:p>
          <a:p>
            <a:pPr marL="624078" indent="-514350">
              <a:buAutoNum type="arabicPeriod"/>
            </a:pPr>
            <a:endParaRPr lang="fa-IR" dirty="0"/>
          </a:p>
        </p:txBody>
      </p:sp>
      <p:sp>
        <p:nvSpPr>
          <p:cNvPr id="3" name="Title 2"/>
          <p:cNvSpPr>
            <a:spLocks noGrp="1"/>
          </p:cNvSpPr>
          <p:nvPr>
            <p:ph type="title"/>
          </p:nvPr>
        </p:nvSpPr>
        <p:spPr/>
        <p:txBody>
          <a:bodyPr/>
          <a:lstStyle/>
          <a:p>
            <a:pPr algn="r"/>
            <a:r>
              <a:rPr lang="fa-IR" dirty="0" smtClean="0"/>
              <a:t>سایر مزایای </a:t>
            </a:r>
            <a:r>
              <a:rPr lang="en-US" dirty="0" err="1" smtClean="0"/>
              <a:t>fos</a:t>
            </a:r>
            <a:endParaRPr lang="fa-IR" dirty="0"/>
          </a:p>
        </p:txBody>
      </p:sp>
    </p:spTree>
  </p:cSld>
  <p:clrMapOvr>
    <a:masterClrMapping/>
  </p:clrMapOvr>
  <p:transition>
    <p:spli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buNone/>
            </a:pPr>
            <a:r>
              <a:rPr lang="fa-IR" dirty="0" smtClean="0"/>
              <a:t>شربت افرا یک مادۀ شیرین کننده است که از شیرۀ بعضی از درخت های افرا بدست می آید . در نواحی سردسیر این درخت ها قند را در ریشه های خود قبل از زمستان ذخیره می کند و شیره ای را که در بهار می رسد می توان از درخت گرفته و تغلیظ کرد. این شربت اغلب در محصولاتی مانند وافل ( نوعی کیک ) ، پنکیک ، بلغور جو، کرامپت (نوعی نان شبیه به کیک ) و نان تست فرانسوی مورد استفاده قرار می گیرد . گاهی اوقات از آن در ترکیب برای پختن ، تولید شکلات ، آماده سازی دسرها  و یا به عنوان منبع قند و عامل طعم دهنده د رساخت آبجو استفاده می شود .</a:t>
            </a:r>
          </a:p>
          <a:p>
            <a:pPr algn="l">
              <a:buNone/>
            </a:pPr>
            <a:r>
              <a:rPr lang="fa-IR" dirty="0" smtClean="0"/>
              <a:t>ادامه </a:t>
            </a:r>
          </a:p>
        </p:txBody>
      </p:sp>
      <p:sp>
        <p:nvSpPr>
          <p:cNvPr id="3" name="Title 2"/>
          <p:cNvSpPr>
            <a:spLocks noGrp="1"/>
          </p:cNvSpPr>
          <p:nvPr>
            <p:ph type="title"/>
          </p:nvPr>
        </p:nvSpPr>
        <p:spPr/>
        <p:txBody>
          <a:bodyPr/>
          <a:lstStyle/>
          <a:p>
            <a:pPr algn="r"/>
            <a:r>
              <a:rPr lang="fa-IR" dirty="0" smtClean="0"/>
              <a:t>شربت افرا </a:t>
            </a:r>
            <a:endParaRPr lang="fa-IR" dirty="0"/>
          </a:p>
        </p:txBody>
      </p:sp>
      <p:cxnSp>
        <p:nvCxnSpPr>
          <p:cNvPr id="5" name="Straight Arrow Connector 4"/>
          <p:cNvCxnSpPr/>
          <p:nvPr/>
        </p:nvCxnSpPr>
        <p:spPr>
          <a:xfrm rot="10800000">
            <a:off x="571472" y="5715016"/>
            <a:ext cx="500066"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fa-IR" dirty="0" smtClean="0"/>
              <a:t>برای استحصال این محصول در اوایل بهار که برف ها و یخ ها آب می شود با استفاده از ابزارهای سنگی در درخت شکافهای </a:t>
            </a:r>
            <a:r>
              <a:rPr lang="en-US" dirty="0" smtClean="0"/>
              <a:t>v</a:t>
            </a:r>
            <a:r>
              <a:rPr lang="fa-IR" dirty="0" smtClean="0"/>
              <a:t> شکل ایجاد می کند و سپس نی هایی را به داخل این شکاف وارد می کنند تا شیره به درون ظرفهایی که در کنار درخت قرار داده شده است هدایت و جمع آوری شده است .</a:t>
            </a:r>
            <a:endParaRPr lang="fa-IR" dirty="0"/>
          </a:p>
        </p:txBody>
      </p:sp>
      <p:sp>
        <p:nvSpPr>
          <p:cNvPr id="3" name="Title 2"/>
          <p:cNvSpPr>
            <a:spLocks noGrp="1"/>
          </p:cNvSpPr>
          <p:nvPr>
            <p:ph type="title"/>
          </p:nvPr>
        </p:nvSpPr>
        <p:spPr/>
        <p:txBody>
          <a:bodyPr/>
          <a:lstStyle/>
          <a:p>
            <a:pPr algn="r"/>
            <a:r>
              <a:rPr lang="fa-IR" dirty="0" smtClean="0"/>
              <a:t>شربت افرا </a:t>
            </a:r>
            <a:endParaRPr lang="fa-I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857232"/>
            <a:ext cx="8229600" cy="5150059"/>
          </a:xfrm>
        </p:spPr>
        <p:txBody>
          <a:bodyPr/>
          <a:lstStyle/>
          <a:p>
            <a:r>
              <a:rPr lang="fa-IR" dirty="0" smtClean="0"/>
              <a:t>ساکارز مهمترین قند این شربت است و تولید این شربت بیشتر در آمریکای شمالی و کانداد متمرکز است .</a:t>
            </a:r>
          </a:p>
          <a:p>
            <a:r>
              <a:rPr lang="fa-IR" dirty="0" smtClean="0"/>
              <a:t>زمانی  که شیره می جوشد آب آن تبخیر می شود و آب آن تبخیر می شود و غلیظ می گردد  غلظت مناسب دست کم شامل 66% قند می شود وزمانی بدست می آید که شیره جوشیده شده به دمای 104 درجه سانتی گراد برسد غلظت آن با یک هیدرومتر سنجیده می شود اگر این غلظت خیلی پایین باشد شربت شیرنی کافی را نخواهد داشت و اگر خیلی بالا باشد به  به صورت کریستالی در می آید . </a:t>
            </a:r>
          </a:p>
          <a:p>
            <a:r>
              <a:rPr lang="fa-IR" dirty="0" smtClean="0"/>
              <a:t>زمانی که شربت به غلظت مناسب رسید فیلتر شده و  درحالی که گرم است بسته بندی می شود. </a:t>
            </a:r>
          </a:p>
          <a:p>
            <a:pPr>
              <a:buNone/>
            </a:pPr>
            <a:endParaRPr lang="fa-IR"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857232"/>
            <a:ext cx="8229600" cy="5150059"/>
          </a:xfrm>
        </p:spPr>
        <p:txBody>
          <a:bodyPr/>
          <a:lstStyle/>
          <a:p>
            <a:pPr rtl="0">
              <a:buNone/>
            </a:pPr>
            <a:r>
              <a:rPr lang="fa-IR" dirty="0" smtClean="0"/>
              <a:t>از اوایل 1970 میلادی برخی تولید کنندگان شربت افرا شروع به استفاده از حالت اسمزی معکوس برای برداشتن آب از شیره قبل از بیشتر جوشیدن آن کردند استفاده از حالت اسمزی معکوس باعث می شود تقریباً 75 تا 80 % آب از شیره قبل از جوشیدن برداشته  شود و مصرف انرژی کم شود و شربت در معرض دماهای بالا قرار نگیرند.</a:t>
            </a:r>
          </a:p>
          <a:p>
            <a:pPr rtl="0">
              <a:buNone/>
            </a:pPr>
            <a:endParaRPr lang="fa-IR" dirty="0"/>
          </a:p>
        </p:txBody>
      </p:sp>
    </p:spTree>
  </p:cSld>
  <p:clrMapOvr>
    <a:masterClrMapping/>
  </p:clrMapOvr>
  <p:transition>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fa-IR" dirty="0" smtClean="0"/>
              <a:t>کلوچه ها </a:t>
            </a:r>
          </a:p>
          <a:p>
            <a:r>
              <a:rPr lang="fa-IR" dirty="0" smtClean="0"/>
              <a:t>نان ها </a:t>
            </a:r>
          </a:p>
          <a:p>
            <a:r>
              <a:rPr lang="fa-IR" dirty="0" smtClean="0"/>
              <a:t>بیسکوییت سازی</a:t>
            </a:r>
          </a:p>
          <a:p>
            <a:r>
              <a:rPr lang="fa-IR" dirty="0" smtClean="0"/>
              <a:t>رستوران ها </a:t>
            </a:r>
          </a:p>
          <a:p>
            <a:r>
              <a:rPr lang="fa-IR" dirty="0" smtClean="0"/>
              <a:t>بستنی ها </a:t>
            </a:r>
          </a:p>
          <a:p>
            <a:r>
              <a:rPr lang="fa-IR" dirty="0" smtClean="0"/>
              <a:t>نوشیدنی های داغ </a:t>
            </a:r>
          </a:p>
          <a:p>
            <a:pPr>
              <a:buNone/>
            </a:pPr>
            <a:endParaRPr lang="fa-IR" dirty="0"/>
          </a:p>
        </p:txBody>
      </p:sp>
      <p:sp>
        <p:nvSpPr>
          <p:cNvPr id="3" name="Title 2"/>
          <p:cNvSpPr>
            <a:spLocks noGrp="1"/>
          </p:cNvSpPr>
          <p:nvPr>
            <p:ph type="title"/>
          </p:nvPr>
        </p:nvSpPr>
        <p:spPr/>
        <p:txBody>
          <a:bodyPr/>
          <a:lstStyle/>
          <a:p>
            <a:pPr algn="r"/>
            <a:r>
              <a:rPr lang="fa-IR" dirty="0" smtClean="0"/>
              <a:t>کاربردهای شربت افرا </a:t>
            </a:r>
            <a:endParaRPr lang="fa-IR" dirty="0"/>
          </a:p>
        </p:txBody>
      </p:sp>
    </p:spTree>
  </p:cSld>
  <p:clrMapOvr>
    <a:masterClrMapping/>
  </p:clrMapOvr>
  <p:transition>
    <p:wheel spokes="8"/>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a:r>
              <a:rPr lang="fa-IR" dirty="0" smtClean="0"/>
              <a:t>شربت خرما</a:t>
            </a:r>
            <a:endParaRPr lang="fa-IR" dirty="0"/>
          </a:p>
        </p:txBody>
      </p:sp>
      <p:sp>
        <p:nvSpPr>
          <p:cNvPr id="3" name="Content Placeholder 2"/>
          <p:cNvSpPr>
            <a:spLocks noGrp="1"/>
          </p:cNvSpPr>
          <p:nvPr>
            <p:ph idx="1"/>
          </p:nvPr>
        </p:nvSpPr>
        <p:spPr/>
        <p:txBody>
          <a:bodyPr>
            <a:noAutofit/>
          </a:bodyPr>
          <a:lstStyle/>
          <a:p>
            <a:r>
              <a:rPr lang="fa-IR" sz="2000" b="1" dirty="0"/>
              <a:t>خرما ميوه‌اي قديمي </a:t>
            </a:r>
            <a:r>
              <a:rPr lang="fa-IR" sz="2000" b="1" dirty="0" smtClean="0"/>
              <a:t>است ، خرما چربي کمي دارد.به </a:t>
            </a:r>
            <a:r>
              <a:rPr lang="fa-IR" sz="2000" b="1" dirty="0"/>
              <a:t>علت مقادير ناچيز سديم، بيماران مبتلا به فشارخون بالا با مصرف آن مشکلي نخواهند داشت، </a:t>
            </a:r>
            <a:r>
              <a:rPr lang="fa-IR" sz="2000" b="1" dirty="0" smtClean="0"/>
              <a:t>بيشترين </a:t>
            </a:r>
            <a:r>
              <a:rPr lang="fa-IR" sz="2000" b="1" dirty="0"/>
              <a:t>اهميت خرما به علت تامين فيبر گياهي است. با توجه به تنوع مواد مغذي موجود، خرما نقش موثري در حفظ سلامت انسان‌ها دارد چون آهن خرما زياد است و با خوردن 15 گرم آن روزانه مي‌توان نياز بدن از جهت تامين آهن را رفع و كم‌خوني يا عوارض ناشي از كمبود آهن را به اين وسيله برطرف كرد</a:t>
            </a:r>
            <a:r>
              <a:rPr lang="fa-IR" sz="2000" b="1" dirty="0" smtClean="0"/>
              <a:t>.</a:t>
            </a:r>
            <a:endParaRPr lang="en-US" sz="2000" dirty="0" smtClean="0"/>
          </a:p>
          <a:p>
            <a:pPr>
              <a:buNone/>
            </a:pPr>
            <a:r>
              <a:rPr lang="fa-IR" sz="2000" b="1" dirty="0" smtClean="0"/>
              <a:t>. مصرف خرما به علت داشتن منيزيم، فوق‌العاده اهميت دارد منيزيم اثر مخصوصي در درمان جوش و غرور جواني دارد. </a:t>
            </a:r>
            <a:endParaRPr lang="en-US" sz="2000" dirty="0" smtClean="0"/>
          </a:p>
          <a:p>
            <a:r>
              <a:rPr lang="fa-IR" sz="2000" b="1" dirty="0" smtClean="0"/>
              <a:t>براساس </a:t>
            </a:r>
            <a:r>
              <a:rPr lang="fa-IR" sz="2000" b="1" dirty="0"/>
              <a:t>بررسي‌هاي علمي‌ مشخص شده كه مبتلايان به ديابت (بيماري قند) مي‌توانند به جاي قند صنعتي (چغندر قند و شكر) از خرما استفاده کنند زيرا منيزيم موجود در آن، كار كليه و لوزالمعده را آسان مي‌کند و از طرفي ويتامين 2 </a:t>
            </a:r>
            <a:r>
              <a:rPr lang="en-US" sz="2000" b="1" dirty="0"/>
              <a:t>B</a:t>
            </a:r>
            <a:r>
              <a:rPr lang="fa-IR" sz="2000" b="1" dirty="0"/>
              <a:t> موجود در خرما، جاذب مواد قندي ساير غذاهاست.</a:t>
            </a:r>
            <a:endParaRPr lang="en-US" sz="2000" dirty="0"/>
          </a:p>
          <a:p>
            <a:r>
              <a:rPr lang="fa-IR" sz="2000" b="1" dirty="0" smtClean="0"/>
              <a:t>بيشتر </a:t>
            </a:r>
            <a:r>
              <a:rPr lang="fa-IR" sz="2000" b="1" dirty="0"/>
              <a:t>خرماها زماني که کاملا رسيده شده‌اند در مرحله رطب </a:t>
            </a:r>
            <a:r>
              <a:rPr lang="fa-IR" sz="2000" b="1" dirty="0" smtClean="0"/>
              <a:t>برداشت </a:t>
            </a:r>
            <a:r>
              <a:rPr lang="fa-IR" sz="2000" b="1" dirty="0"/>
              <a:t>مي‌شوند. در اين زمان مقدار قند خرما به حداکثر ميزان خود رسيده و رطوبت و محتواي تانن آن کمتر </a:t>
            </a:r>
            <a:r>
              <a:rPr lang="fa-IR" sz="2000" b="1" dirty="0" smtClean="0"/>
              <a:t>شده است.</a:t>
            </a:r>
            <a:endParaRPr lang="fa-IR" sz="20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357298"/>
            <a:ext cx="8229600" cy="4768865"/>
          </a:xfrm>
        </p:spPr>
        <p:txBody>
          <a:bodyPr>
            <a:normAutofit fontScale="77500" lnSpcReduction="20000"/>
          </a:bodyPr>
          <a:lstStyle/>
          <a:p>
            <a:r>
              <a:rPr lang="fa-IR" b="1" dirty="0"/>
              <a:t>کل قند موجود در خرماي خوب بايد 50 درصد در خرماي تازه و 75 درصد </a:t>
            </a:r>
            <a:r>
              <a:rPr lang="fa-IR" b="1" dirty="0" smtClean="0"/>
              <a:t>در </a:t>
            </a:r>
            <a:r>
              <a:rPr lang="fa-IR" b="1" dirty="0"/>
              <a:t>خرماي خشک باشد</a:t>
            </a:r>
            <a:r>
              <a:rPr lang="fa-IR" b="1" dirty="0" smtClean="0"/>
              <a:t> </a:t>
            </a:r>
            <a:endParaRPr lang="fa-IR" b="1" dirty="0"/>
          </a:p>
          <a:p>
            <a:r>
              <a:rPr lang="fa-IR" b="1" dirty="0" smtClean="0"/>
              <a:t>فساد </a:t>
            </a:r>
            <a:r>
              <a:rPr lang="fa-IR" b="1" dirty="0"/>
              <a:t>و آلودگي‌هاي خرما</a:t>
            </a:r>
            <a:endParaRPr lang="en-US" dirty="0"/>
          </a:p>
          <a:p>
            <a:r>
              <a:rPr lang="fa-IR" b="1" dirty="0"/>
              <a:t>عوامل آنزيمي و غير آنزيمي مي‌توانند موجب تيره شدن خرما شوند. اين مساله با زياد شدن دما و رطوبت افزايش پيدا مي‌کند. براي غيرفعال کردن عوامل آنزيمي بايد غلظت اکسيژن را در محيط کم کرد.</a:t>
            </a:r>
            <a:endParaRPr lang="en-US" dirty="0"/>
          </a:p>
          <a:p>
            <a:r>
              <a:rPr lang="fa-IR" b="1" dirty="0"/>
              <a:t>ترش شدن: تخمير ميکروبي سبب ترش شدن خرماهايي مي‌شود که بيشتر از 25 درصد رطوبت دارند.</a:t>
            </a:r>
            <a:endParaRPr lang="en-US" dirty="0"/>
          </a:p>
          <a:p>
            <a:pPr>
              <a:buNone/>
            </a:pPr>
            <a:r>
              <a:rPr lang="fa-IR" b="1" dirty="0"/>
              <a:t> </a:t>
            </a:r>
            <a:r>
              <a:rPr lang="fa-IR" b="1" dirty="0" smtClean="0"/>
              <a:t>    </a:t>
            </a:r>
            <a:r>
              <a:rPr lang="fa-IR" b="1" dirty="0"/>
              <a:t>فساد ميکروبي که در خرما اتفاق مي‌افتد، در نتيجه آلوده شدن به مخمرها کپک‌ها يا باکتري‌ها اتفاق مي‌افتد. اين ميکروارگانيسم‌ها با تبديل قند خرما به اسيلاستيک، ‌موجب به وجود آمدن بوي سرکه در آن مي‌شوند. براي جلوگيري از اين فساد، خرما بايد تا رطوبت 20 درصدي خشک شود، در دماي پيشنهاد شده انبار شود و بهداشت در مراحل گوناگون تا بسته‌بندي رعايت شود.</a:t>
            </a:r>
            <a:endParaRPr lang="en-US" dirty="0"/>
          </a:p>
          <a:p>
            <a:r>
              <a:rPr lang="fa-IR" b="1" dirty="0"/>
              <a:t>کرم خوردگي: به طور معمول هنگام نگهداري به لارو بعضي از حشرات آلوده مي‌شود. براي پيشگيري از اين آلودگي مي‌توان آن را با مواد ضدعفوني کننده‌اي مانند متيل بروميد يا کربن دي اکسيد ضدعفوني و در بسته‌هاي ضد حشره نگهداري و انبار کرد.</a:t>
            </a:r>
            <a:endParaRPr lang="en-US" dirty="0"/>
          </a:p>
          <a:p>
            <a:endParaRPr lang="fa-IR"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lnSpcReduction="10000"/>
          </a:bodyPr>
          <a:lstStyle/>
          <a:p>
            <a:r>
              <a:rPr lang="fa-IR" b="1" dirty="0"/>
              <a:t>قند مايع خرما: ماده‌اي طبيعي حاصل از استخراج عصاره خرما و بدون هيچ‌گونه افزودني است. داراي ظاهري کاملا شفاف و رنگ زرد روشن تا تيره است قند مايع خرما در طي فرآيند استخراج (عصاره‌گيري)، شفاف‌سازي و تغليظ تهيه مي‌شود و مراحل شفاف‌سازي و فيلتراسيون و تصفيه بيشتري نسبت به شهد خرما بر آن انجام مي‌شود. در شفاف‌سازي مواد غيرمحلول، مواد محلول (مواد رنگي) و مواد نيمه محلول (پکتين) حذف مي‌شود. ترکيبات تشکيل دهنده شهد عسلي خرما شباهت زيادي به عسل کندو دارد. اين ماده داراي قدرت شيرين کنندگي بيشتري (2/1 برابر) نسبت به ساکاروز است.</a:t>
            </a:r>
            <a:endParaRPr lang="en-US" dirty="0"/>
          </a:p>
          <a:p>
            <a:r>
              <a:rPr lang="fa-IR" b="1" dirty="0"/>
              <a:t>اين فرآورده مي‌تواند درساخت نوشيدني‌هاي انرژي‌زا و ايزوتونيک، فرآورده‌هاي پخت (کيک و محصولات قنادي و نانوايي)، فرآورده‌هاي لبني و ساير صنايع به کار رود و به عنوان جانشين مناسبي براي </a:t>
            </a:r>
            <a:r>
              <a:rPr lang="en-US" b="1" dirty="0"/>
              <a:t>HFCS</a:t>
            </a:r>
            <a:r>
              <a:rPr lang="fa-IR" b="1" dirty="0"/>
              <a:t> در نوشابه و آب‌ميوه مطرح شود. در بستني به علت کاهش نقطه انجماد، در تشکيل کريستال‌هاي ريز کمک مي‌کند.</a:t>
            </a:r>
            <a:endParaRPr lang="en-US" dirty="0"/>
          </a:p>
          <a:p>
            <a:endParaRPr lang="fa-IR"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p:spPr>
        <p:txBody>
          <a:bodyPr/>
          <a:lstStyle/>
          <a:p>
            <a:r>
              <a:rPr lang="fa-IR" b="1" dirty="0"/>
              <a:t>ترکيب قندي، قند مايع خرما فروکتوز و گلوکز با نسبت فروکتوز به گلوکز بيش از يک (مانند عسل کندو) است. شهد عسلي خرما سبب بهبود وضع فشار مايعات بدن (به دليل پايين بودن نسبت سديم به پتاسيم) مي‌شود. به دليل بالا بودن ميزان فروکتوز (قند مخصوص افراد ديابتي که در توت خشک وجود دارد) مي‌توان قند مايع خرما را جايگزين مقدار قند مصرفي مجاز فرد ديابتي کرد چراکه فروکتوز قندي است که متابوليسم آن مستقل از انسولين صورت مي‌گيرد.</a:t>
            </a:r>
            <a:endParaRPr lang="fa-I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p:spPr>
        <p:txBody>
          <a:bodyPr/>
          <a:lstStyle/>
          <a:p>
            <a:r>
              <a:rPr lang="fa-IR" b="1" dirty="0"/>
              <a:t>ترکيب قندي، قند مايع خرما فروکتوز و گلوکز با نسبت فروکتوز به گلوکز بيش از يک (مانند عسل کندو) است. شهد عسلي خرما سبب بهبود وضع فشار مايعات بدن (به دليل پايين بودن نسبت سديم به پتاسيم) مي‌شود. به دليل بالا بودن ميزان فروکتوز (قند مخصوص افراد ديابتي که در توت خشک وجود دارد) مي‌توان قند مايع خرما را جايگزين مقدار قند مصرفي مجاز فرد ديابتي کرد چراکه فروکتوز قندي است که متابوليسم آن مستقل از انسولين صورت مي‌گيرد.</a:t>
            </a:r>
            <a:endParaRPr lang="fa-IR"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smtClean="0"/>
              <a:t>در کارخانه پس از تحویل خرما آن را به صورت اتوماتیک در اطاقهای مخصوص با گاز متیل بروماید ضدعفونی می کنند. </a:t>
            </a:r>
          </a:p>
          <a:p>
            <a:r>
              <a:rPr lang="fa-IR" dirty="0" smtClean="0"/>
              <a:t>در مر</a:t>
            </a:r>
            <a:endParaRPr lang="fa-IR"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شربت عسل</a:t>
            </a:r>
            <a:endParaRPr lang="fa-IR" dirty="0"/>
          </a:p>
        </p:txBody>
      </p:sp>
      <p:sp>
        <p:nvSpPr>
          <p:cNvPr id="3" name="Content Placeholder 2"/>
          <p:cNvSpPr>
            <a:spLocks noGrp="1"/>
          </p:cNvSpPr>
          <p:nvPr>
            <p:ph idx="1"/>
          </p:nvPr>
        </p:nvSpPr>
        <p:spPr/>
        <p:txBody>
          <a:bodyPr/>
          <a:lstStyle/>
          <a:p>
            <a:r>
              <a:rPr lang="fa-IR" b="1" dirty="0"/>
              <a:t>عَسَل که آن را به فارسی اَنگَبین گویند ماده‌ای شیرین و </a:t>
            </a:r>
            <a:r>
              <a:rPr lang="fa-IR" b="1" dirty="0">
                <a:hlinkClick r:id="rId2" tooltip="گران‌روی"/>
              </a:rPr>
              <a:t>گران‌رو</a:t>
            </a:r>
            <a:r>
              <a:rPr lang="fa-IR" b="1" dirty="0"/>
              <a:t> است که </a:t>
            </a:r>
            <a:r>
              <a:rPr lang="fa-IR" b="1" dirty="0">
                <a:hlinkClick r:id="rId3" tooltip="زنبورعسل"/>
              </a:rPr>
              <a:t>زنبورعسل</a:t>
            </a:r>
            <a:r>
              <a:rPr lang="fa-IR" b="1" dirty="0"/>
              <a:t> از شهد گل‌ها تولید می‌كند.</a:t>
            </a:r>
            <a:endParaRPr lang="en-US" dirty="0"/>
          </a:p>
          <a:p>
            <a:r>
              <a:rPr lang="fa-IR" b="1" dirty="0"/>
              <a:t>عسل مهم‌ترین منبع مواد قندی شناخته شده است و پانزده نوع قند دارد که مهم‌ترین آنها </a:t>
            </a:r>
            <a:r>
              <a:rPr lang="fa-IR" b="1" dirty="0">
                <a:hlinkClick r:id="rId4" tooltip="فروکتوز"/>
              </a:rPr>
              <a:t>فروکتوز</a:t>
            </a:r>
            <a:r>
              <a:rPr lang="fa-IR" b="1" dirty="0"/>
              <a:t>، </a:t>
            </a:r>
            <a:r>
              <a:rPr lang="fa-IR" b="1" dirty="0">
                <a:hlinkClick r:id="rId5" tooltip="گلوکز"/>
              </a:rPr>
              <a:t>گلوکز</a:t>
            </a:r>
            <a:r>
              <a:rPr lang="fa-IR" b="1" dirty="0"/>
              <a:t> و </a:t>
            </a:r>
            <a:r>
              <a:rPr lang="fa-IR" b="1" dirty="0">
                <a:hlinkClick r:id="rId6" tooltip="ساکاروز (صفحه وجود ندارد)"/>
              </a:rPr>
              <a:t>ساکاروز</a:t>
            </a:r>
            <a:r>
              <a:rPr lang="fa-IR" b="1" dirty="0"/>
              <a:t> است</a:t>
            </a:r>
            <a:r>
              <a:rPr lang="fa-IR" b="1" dirty="0" smtClean="0"/>
              <a:t>.</a:t>
            </a:r>
            <a:r>
              <a:rPr lang="en-US" b="1" dirty="0">
                <a:hlinkClick r:id="rId7" tooltip="PH"/>
              </a:rPr>
              <a:t> pH</a:t>
            </a:r>
            <a:r>
              <a:rPr lang="fa-IR" b="1" dirty="0"/>
              <a:t> آن 7/3 تا 5/4 در تغییر است. بنابراین با وجودی که عسل یک ماده اسیدی ست، ولی به علت شیرینی خاص حالت اسیدی آن محسوس نیست.</a:t>
            </a:r>
            <a:endParaRPr lang="en-US" dirty="0"/>
          </a:p>
          <a:p>
            <a:endParaRPr lang="fa-I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70000" lnSpcReduction="20000"/>
          </a:bodyPr>
          <a:lstStyle/>
          <a:p>
            <a:r>
              <a:rPr lang="fa-IR" b="1" dirty="0"/>
              <a:t>تولید عسل از جمع‌آوری شهد گیاهان شروع می‌گردد. بدین ترتیب که زنبور عسل شهد شیرین و رقیق را از جام گل ها جمع‌آوری نموده وآن ها را تغیر شکل داده و به شکل محلولی عالی، غلیظ و مغذی در می‌آورد. زنبور عسل شهد گیاهان را در موقع جمع‌آوری، به طور موقت در عسلدان خود جمع‌آوری می‌نماید و در هر نوبت پرواز برای جمع‌آوری شهد، حدود 40 میلی‌گرم شهد را به کندو حمل می‌کند.</a:t>
            </a:r>
            <a:endParaRPr lang="en-US" dirty="0"/>
          </a:p>
          <a:p>
            <a:r>
              <a:rPr lang="fa-IR" b="1" dirty="0"/>
              <a:t>زنبور مزرعه موقع برگشت و حمل شهد به کندو، در بین راه مقداری از آب شهد را جذب، و بعدا از کلیه‌ها دفع می‌کند. ضمنا مقداری دیاستاز </a:t>
            </a:r>
            <a:r>
              <a:rPr lang="en-US" b="1" dirty="0"/>
              <a:t>diastase</a:t>
            </a:r>
            <a:r>
              <a:rPr lang="fa-IR" b="1" dirty="0"/>
              <a:t> از نوع اینورتاز</a:t>
            </a:r>
            <a:r>
              <a:rPr lang="en-US" b="1" dirty="0" err="1"/>
              <a:t>invertase</a:t>
            </a:r>
            <a:r>
              <a:rPr lang="fa-IR" b="1" dirty="0"/>
              <a:t> (که تجزیه کننده مواد قندی ست) از جداره عسلدان ترشح و به شهد می‌افزاید. کارگر مزرعه، این شهد یا به اصطلاح عسل نارس را در داخل سلول‌ها قرار می‌دهد و مجددا جهت جمع‌آوری به سوی مزارع و منابع برمی‌گردد.</a:t>
            </a:r>
            <a:endParaRPr lang="en-US" dirty="0"/>
          </a:p>
          <a:p>
            <a:r>
              <a:rPr lang="fa-IR" b="1" dirty="0"/>
              <a:t>هنوز ثابت نشده است که زنبور عسل می‌خوابد، بنابراین طول شب فرصت خوبی است برای به قوام آوردن عسل، به این ترتیب که در خلال شب شهدهای ذخیره شده رامجدداً از انبار های سلول ها می‌مکند و به سلول‌ها برمی‌گردانند. در هر نوبت مکیدن و برگرداندن، مقداری دیاستاز به شهد اضافه نموده و به عکس کمی از آب اضافی شهد را به کمک جداره‌های عسلدان جذب می‌کنند. این عمل، تا به قوام رسیدن عسل توسط زنبورانی که این وظیفه را به عهده دارند، آن قدر ادامه پیدا می‌کند تا شهد حاصله به مایع غلیظ قوام یافته‌ای که معمولاً دارای 17 تا 6/18 درصد آب است تبدیل گردد.</a:t>
            </a:r>
            <a:endParaRPr lang="en-US" dirty="0"/>
          </a:p>
          <a:p>
            <a:endParaRPr lang="fa-IR"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b="1" dirty="0"/>
              <a:t>در صد آب موجود در عسل ها، به شرایط اقلیمی ومیزان رطوبت منطقه بستگی دارد. در منا طقی که میزان رطوبت هوا بالاتر است ، درصد آب عسل بیش تر است. برای مثال عسل های شمال رقیق‌تر از عسل های </a:t>
            </a:r>
            <a:r>
              <a:rPr lang="fa-IR" b="1" dirty="0">
                <a:hlinkClick r:id="rId2" tooltip="شمیرانات"/>
              </a:rPr>
              <a:t>شمیرانات</a:t>
            </a:r>
            <a:r>
              <a:rPr lang="fa-IR" b="1" dirty="0"/>
              <a:t> تهران است</a:t>
            </a:r>
            <a:r>
              <a:rPr lang="fa-IR" b="1" dirty="0" smtClean="0"/>
              <a:t>.</a:t>
            </a:r>
          </a:p>
          <a:p>
            <a:r>
              <a:rPr lang="fa-IR" b="1" dirty="0" smtClean="0"/>
              <a:t>همچنین عسل حاوی قند ها ، املاح، آنزیم ها و ویتامین ها می باشد . </a:t>
            </a:r>
            <a:endParaRPr lang="fa-I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آیا عسل طبیعی هم شکرک می‌زند؟</a:t>
            </a:r>
            <a:endParaRPr lang="fa-IR" dirty="0"/>
          </a:p>
        </p:txBody>
      </p:sp>
      <p:sp>
        <p:nvSpPr>
          <p:cNvPr id="3" name="Content Placeholder 2"/>
          <p:cNvSpPr>
            <a:spLocks noGrp="1"/>
          </p:cNvSpPr>
          <p:nvPr>
            <p:ph idx="1"/>
          </p:nvPr>
        </p:nvSpPr>
        <p:spPr/>
        <p:txBody>
          <a:bodyPr>
            <a:normAutofit fontScale="92500" lnSpcReduction="10000"/>
          </a:bodyPr>
          <a:lstStyle/>
          <a:p>
            <a:r>
              <a:rPr lang="fa-IR" b="1" dirty="0"/>
              <a:t>شکرک زدن عسل، نه تنها دلیل بر بدی وتقلبی بودنش نیست، بلکه برعکس معرف آن است که عسل کاملا سالم بوده و به هیچ وجه با شکر مخلوط نشده است و این خلاف تصور غلط و رایج در ایران می‌باشد که عسل شکرک زده و سفت شده را تقلبی می‌دانند. دلیل متبلور شدن و رسوب دادن عسل وجود </a:t>
            </a:r>
            <a:r>
              <a:rPr lang="fa-IR" b="1" dirty="0">
                <a:hlinkClick r:id="rId2" tooltip="دیاستاز (صفحه وجود ندارد)"/>
              </a:rPr>
              <a:t>دیاستاز</a:t>
            </a:r>
            <a:r>
              <a:rPr lang="fa-IR" b="1" dirty="0"/>
              <a:t> و هم چنین مقدار قند </a:t>
            </a:r>
            <a:r>
              <a:rPr lang="fa-IR" b="1" dirty="0">
                <a:hlinkClick r:id="rId3" tooltip="گلوکز"/>
              </a:rPr>
              <a:t>گلوکز</a:t>
            </a:r>
            <a:r>
              <a:rPr lang="fa-IR" b="1" dirty="0"/>
              <a:t> در آن است. دیاستاز ها ذرات خیلی ریز عسل را به خود جذب و کدر نموده و باعث ته‌نشین شدن آن می‌شوند</a:t>
            </a:r>
            <a:r>
              <a:rPr lang="fa-IR" b="1" dirty="0" smtClean="0"/>
              <a:t>.</a:t>
            </a:r>
            <a:r>
              <a:rPr lang="fa-IR" b="1" dirty="0"/>
              <a:t> مقدار گلوکز هرچه بیش تر باشد، عسل زود تر متبلور و ته‌نشین می‌گردد. این فقط در عسل‌های طبیعی وغیر تقلبی دیده می‌شود. زیرا تنها عسل های طبیعی هستند که در داخلشان دیاستاز وجود دارد. عسل های غیر طبیعی فاقد آنند</a:t>
            </a:r>
            <a:r>
              <a:rPr lang="fa-IR" b="1" dirty="0" smtClean="0"/>
              <a:t>.</a:t>
            </a:r>
            <a:r>
              <a:rPr lang="fa-IR" b="1" dirty="0"/>
              <a:t> از زمانی که بلور های </a:t>
            </a:r>
            <a:r>
              <a:rPr lang="fa-IR" b="1" dirty="0">
                <a:hlinkClick r:id="rId4" tooltip="دکستروز (صفحه وجود ندارد)"/>
              </a:rPr>
              <a:t>دکستروز</a:t>
            </a:r>
            <a:r>
              <a:rPr lang="en-US" b="1" dirty="0"/>
              <a:t> </a:t>
            </a:r>
            <a:r>
              <a:rPr lang="fa-IR" b="1" dirty="0"/>
              <a:t>از سایر محتویات عسل جدا می‌شوند، دوره شکرک زدن عسل شروع می‌گردد. </a:t>
            </a:r>
            <a:endParaRPr lang="en-US" dirty="0"/>
          </a:p>
          <a:p>
            <a:endParaRPr lang="en-US" dirty="0"/>
          </a:p>
          <a:p>
            <a:endParaRPr lang="fa-I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714356"/>
            <a:ext cx="8229600" cy="5214950"/>
          </a:xfrm>
        </p:spPr>
        <p:txBody>
          <a:bodyPr>
            <a:normAutofit fontScale="92500" lnSpcReduction="20000"/>
          </a:bodyPr>
          <a:lstStyle/>
          <a:p>
            <a:r>
              <a:rPr lang="fa-IR" b="1" dirty="0"/>
              <a:t>دیگر آنکه این ماده فقط در صورتی ارزش غذایی خود را از دست می‌دهد که بیش از ۶۰ درجه حرارت ببیند. عسل از قدیم جهت طعم‌دهی یا تغییر مزهٔ داروها مورد استفاده بوده‌است</a:t>
            </a:r>
            <a:r>
              <a:rPr lang="fa-IR" b="1" dirty="0" smtClean="0"/>
              <a:t>.</a:t>
            </a:r>
          </a:p>
          <a:p>
            <a:r>
              <a:rPr lang="fa-IR" b="1" dirty="0" smtClean="0"/>
              <a:t>فواید </a:t>
            </a:r>
            <a:r>
              <a:rPr lang="fa-IR" b="1" dirty="0"/>
              <a:t>دارویی و </a:t>
            </a:r>
            <a:r>
              <a:rPr lang="fa-IR" b="1" dirty="0" smtClean="0"/>
              <a:t>درمانی</a:t>
            </a:r>
          </a:p>
          <a:p>
            <a:pPr>
              <a:buNone/>
            </a:pPr>
            <a:r>
              <a:rPr lang="fa-IR" b="1" dirty="0" smtClean="0"/>
              <a:t>موثر </a:t>
            </a:r>
            <a:r>
              <a:rPr lang="fa-IR" b="1" dirty="0"/>
              <a:t>در جلوگیری از پوسیدگی </a:t>
            </a:r>
            <a:r>
              <a:rPr lang="fa-IR" b="1" dirty="0" smtClean="0">
                <a:hlinkClick r:id="rId2" tooltip="دندان"/>
              </a:rPr>
              <a:t>دندان</a:t>
            </a:r>
            <a:endParaRPr lang="fa-IR" b="1" dirty="0" smtClean="0"/>
          </a:p>
          <a:p>
            <a:pPr lvl="0"/>
            <a:r>
              <a:rPr lang="fa-IR" b="1" dirty="0"/>
              <a:t>در گذشته درمان زخم‌های کهنه و چرکی با عسل متداول بوده‌است</a:t>
            </a:r>
            <a:r>
              <a:rPr lang="fa-IR" b="1" dirty="0" smtClean="0"/>
              <a:t>،</a:t>
            </a:r>
            <a:r>
              <a:rPr lang="fa-IR" b="1" dirty="0"/>
              <a:t> عسل برای درمان زخم سپتیک از </a:t>
            </a:r>
            <a:r>
              <a:rPr lang="fa-IR" b="1" dirty="0">
                <a:hlinkClick r:id="rId3" tooltip="ساولون (صفحه وجود ندارد)"/>
              </a:rPr>
              <a:t>ساولون</a:t>
            </a:r>
            <a:r>
              <a:rPr lang="fa-IR" b="1" dirty="0"/>
              <a:t> بهتر عمل کرده وجود مادهٔ اینهیبین که خاصیت ضد </a:t>
            </a:r>
            <a:r>
              <a:rPr lang="fa-IR" b="1" u="sng" dirty="0">
                <a:hlinkClick r:id="rId4" tooltip="باکتری"/>
              </a:rPr>
              <a:t>باکتریایی</a:t>
            </a:r>
            <a:r>
              <a:rPr lang="fa-IR" b="1" dirty="0"/>
              <a:t> دارد، احتمالاً از طریق از بین بردن باکتری‌های </a:t>
            </a:r>
            <a:r>
              <a:rPr lang="fa-IR" b="1" u="sng" dirty="0">
                <a:hlinkClick r:id="rId5" tooltip="زخم‌بستر (صفحه وجود ندارد)"/>
              </a:rPr>
              <a:t>زخم‌های بستر</a:t>
            </a:r>
            <a:r>
              <a:rPr lang="fa-IR" b="1" dirty="0"/>
              <a:t> موجب تسریع التیام آنها می‌شود.</a:t>
            </a:r>
            <a:endParaRPr lang="en-US" dirty="0"/>
          </a:p>
          <a:p>
            <a:pPr lvl="0"/>
            <a:r>
              <a:rPr lang="fa-IR" b="1" dirty="0" smtClean="0"/>
              <a:t>عسل </a:t>
            </a:r>
            <a:r>
              <a:rPr lang="fa-IR" b="1" dirty="0"/>
              <a:t>به علت داشتن بعضی </a:t>
            </a:r>
            <a:r>
              <a:rPr lang="fa-IR" b="1" u="sng" dirty="0">
                <a:hlinkClick r:id="rId6" tooltip="آنزیم"/>
              </a:rPr>
              <a:t>آنزیم‌ها</a:t>
            </a:r>
            <a:r>
              <a:rPr lang="fa-IR" b="1" dirty="0"/>
              <a:t> به هضم غذا کمک می‌کند، مثل: </a:t>
            </a:r>
            <a:r>
              <a:rPr lang="fa-IR" b="1" u="sng" dirty="0">
                <a:hlinkClick r:id="rId7" tooltip="لیپاز (صفحه وجود ندارد)"/>
              </a:rPr>
              <a:t>لیپاز</a:t>
            </a:r>
            <a:r>
              <a:rPr lang="fa-IR" b="1" dirty="0"/>
              <a:t> ، </a:t>
            </a:r>
            <a:r>
              <a:rPr lang="fa-IR" b="1" u="sng" dirty="0">
                <a:hlinkClick r:id="rId8" tooltip="آمیلاز (صفحه وجود ندارد)"/>
              </a:rPr>
              <a:t>آمیلاز</a:t>
            </a:r>
            <a:r>
              <a:rPr lang="fa-IR" b="1" dirty="0"/>
              <a:t> ، </a:t>
            </a:r>
            <a:r>
              <a:rPr lang="fa-IR" b="1" u="sng" dirty="0">
                <a:hlinkClick r:id="rId9" tooltip="ساکاراز (صفحه وجود ندارد)"/>
              </a:rPr>
              <a:t>ساکاراز</a:t>
            </a:r>
            <a:r>
              <a:rPr lang="fa-IR" b="1" dirty="0"/>
              <a:t> و...</a:t>
            </a:r>
            <a:endParaRPr lang="en-US" dirty="0"/>
          </a:p>
          <a:p>
            <a:r>
              <a:rPr lang="fa-IR" b="1" dirty="0"/>
              <a:t>عسل از شدت هیپر اسیدیتهٔ </a:t>
            </a:r>
            <a:r>
              <a:rPr lang="fa-IR" b="1" u="sng" dirty="0">
                <a:hlinkClick r:id="rId10" tooltip="معده"/>
              </a:rPr>
              <a:t>معده</a:t>
            </a:r>
            <a:r>
              <a:rPr lang="fa-IR" b="1" dirty="0"/>
              <a:t> می‌کاهد و می‌تواند در افراد مبتلا به ترش کردن یا رفلاکس مؤثر باشد، برای زخم معده و التهاب آن نیز مفید است</a:t>
            </a:r>
            <a:r>
              <a:rPr lang="fa-IR" b="1" dirty="0" smtClean="0"/>
              <a:t>.</a:t>
            </a:r>
            <a:r>
              <a:rPr lang="fa-IR" b="1" dirty="0"/>
              <a:t> گلبولهای قرمز و هموگلوبین را افزایش می‌دهد و خاصیت ضد خون ریزی دارد، از این رو می‌تواند نقص </a:t>
            </a:r>
            <a:r>
              <a:rPr lang="fa-IR" b="1" u="sng" dirty="0">
                <a:hlinkClick r:id="rId11" tooltip="ویتامین ک (صفحه وجود ندارد)"/>
              </a:rPr>
              <a:t>ویتامین ک</a:t>
            </a:r>
            <a:r>
              <a:rPr lang="fa-IR" b="1" dirty="0"/>
              <a:t> بدن را جبران کند.</a:t>
            </a:r>
            <a:endParaRPr lang="en-US" dirty="0"/>
          </a:p>
          <a:p>
            <a:endParaRPr lang="fa-IR" b="1" dirty="0" smtClean="0"/>
          </a:p>
          <a:p>
            <a:endParaRPr lang="fa-IR" b="1" dirty="0" smtClean="0"/>
          </a:p>
          <a:p>
            <a:endParaRPr lang="fa-IR" b="1" dirty="0" smtClean="0"/>
          </a:p>
          <a:p>
            <a:endParaRPr lang="en-US" dirty="0"/>
          </a:p>
          <a:p>
            <a:pPr>
              <a:buNone/>
            </a:pPr>
            <a:endParaRPr lang="fa-IR" b="1" dirty="0" smtClean="0"/>
          </a:p>
          <a:p>
            <a:pPr>
              <a:buNone/>
            </a:pPr>
            <a:endParaRPr lang="fa-IR" b="1" dirty="0" smtClean="0"/>
          </a:p>
          <a:p>
            <a:pPr>
              <a:buNone/>
            </a:pPr>
            <a:endParaRPr lang="fa-IR"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fa-IR" dirty="0" smtClean="0"/>
              <a:t>پایان</a:t>
            </a:r>
            <a:endParaRPr lang="en-US" dirty="0"/>
          </a:p>
        </p:txBody>
      </p:sp>
    </p:spTree>
    <p:extLst>
      <p:ext uri="{BB962C8B-B14F-4D97-AF65-F5344CB8AC3E}">
        <p14:creationId xmlns:p14="http://schemas.microsoft.com/office/powerpoint/2010/main" val="27990071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89</TotalTime>
  <Words>2130</Words>
  <Application>Microsoft Office PowerPoint</Application>
  <PresentationFormat>On-screen Show (4:3)</PresentationFormat>
  <Paragraphs>70</Paragraphs>
  <Slides>22</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B Koodak</vt:lpstr>
      <vt:lpstr>Lucida Sans Unicode</vt:lpstr>
      <vt:lpstr>Verdana</vt:lpstr>
      <vt:lpstr>Wingdings</vt:lpstr>
      <vt:lpstr>Wingdings 2</vt:lpstr>
      <vt:lpstr>Wingdings 3</vt:lpstr>
      <vt:lpstr>Concourse</vt:lpstr>
      <vt:lpstr>PowerPoint Presentation</vt:lpstr>
      <vt:lpstr>مقدمه </vt:lpstr>
      <vt:lpstr>شربت خرما </vt:lpstr>
      <vt:lpstr>شربت یاکون </vt:lpstr>
      <vt:lpstr>سایر مزایای fos</vt:lpstr>
      <vt:lpstr>شربت افرا </vt:lpstr>
      <vt:lpstr>شربت افرا </vt:lpstr>
      <vt:lpstr>PowerPoint Presentation</vt:lpstr>
      <vt:lpstr>PowerPoint Presentation</vt:lpstr>
      <vt:lpstr>کاربردهای شربت افرا </vt:lpstr>
      <vt:lpstr>شربت خرما</vt:lpstr>
      <vt:lpstr>PowerPoint Presentation</vt:lpstr>
      <vt:lpstr>PowerPoint Presentation</vt:lpstr>
      <vt:lpstr>PowerPoint Presentation</vt:lpstr>
      <vt:lpstr>PowerPoint Presentation</vt:lpstr>
      <vt:lpstr>PowerPoint Presentation</vt:lpstr>
      <vt:lpstr>شربت عسل</vt:lpstr>
      <vt:lpstr>PowerPoint Presentation</vt:lpstr>
      <vt:lpstr>PowerPoint Presentation</vt:lpstr>
      <vt:lpstr>آیا عسل طبیعی هم شکرک می‌زند؟</vt:lpstr>
      <vt:lpstr>PowerPoint Presentation</vt:lpstr>
      <vt:lpstr>پایان</vt:lpstr>
    </vt:vector>
  </TitlesOfParts>
  <Company>MRT www.Win2Farsi.com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95</dc:creator>
  <cp:lastModifiedBy>Windows User</cp:lastModifiedBy>
  <cp:revision>52</cp:revision>
  <dcterms:created xsi:type="dcterms:W3CDTF">2009-12-20T23:24:51Z</dcterms:created>
  <dcterms:modified xsi:type="dcterms:W3CDTF">2018-05-08T05:37:41Z</dcterms:modified>
</cp:coreProperties>
</file>