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49" r:id="rId1"/>
  </p:sldMasterIdLst>
  <p:sldIdLst>
    <p:sldId id="290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62" r:id="rId25"/>
    <p:sldId id="279" r:id="rId26"/>
    <p:sldId id="280" r:id="rId27"/>
    <p:sldId id="281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00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4178770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51516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91899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32445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54027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03723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17066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30444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4104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65088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317889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022248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16698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525578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997637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432013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02486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4659449-192B-4C29-AD87-7258256427B1}" type="datetimeFigureOut">
              <a:rPr lang="fa-IR" smtClean="0"/>
              <a:pPr/>
              <a:t>28/01/1445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5E05C00-CE3E-409E-823F-B1FA0ED3F3E6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93871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p:txStyles>
    <p:titleStyle>
      <a:lvl1pPr algn="ctr" defTabSz="457200" rtl="1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6947127" cy="3488266"/>
          </a:xfrm>
        </p:spPr>
        <p:txBody>
          <a:bodyPr/>
          <a:lstStyle/>
          <a:p>
            <a:r>
              <a:rPr lang="fa-IR" dirty="0" smtClean="0">
                <a:cs typeface="A  Mitra_5 (MRT)" panose="00000700000000000000" pitchFamily="2" charset="-78"/>
              </a:rPr>
              <a:t>بسم الله الرحمن الرحیم </a:t>
            </a:r>
            <a:endParaRPr lang="fa-IR" dirty="0">
              <a:cs typeface="A  Mitra_5 (MRT)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336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sz="9600" dirty="0" smtClean="0">
                <a:solidFill>
                  <a:schemeClr val="accent5">
                    <a:lumMod val="75000"/>
                  </a:schemeClr>
                </a:solidFill>
                <a:cs typeface="2  Mehr" panose="00000700000000000000" pitchFamily="2" charset="-78"/>
              </a:rPr>
              <a:t>شرایط نصیحت</a:t>
            </a:r>
            <a:endParaRPr lang="fa-IR" sz="9600" dirty="0">
              <a:solidFill>
                <a:schemeClr val="accent5">
                  <a:lumMod val="75000"/>
                </a:schemeClr>
              </a:solidFill>
              <a:cs typeface="2  Mehr" panose="00000700000000000000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643" y="1412776"/>
            <a:ext cx="7109640" cy="4896544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fa-IR" sz="3600" dirty="0" smtClean="0">
                <a:solidFill>
                  <a:schemeClr val="bg1"/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  <a:t>نصيحت </a:t>
            </a:r>
            <a:r>
              <a:rPr lang="fa-IR" sz="3600" dirty="0">
                <a:solidFill>
                  <a:schemeClr val="bg1"/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  <a:t>پي درپي، سبب لجاجت فرزندان مي شود و رفتار ناشايست را در آنان تثبيت مي کند. </a:t>
            </a:r>
            <a:br>
              <a:rPr lang="fa-IR" sz="3600" dirty="0">
                <a:solidFill>
                  <a:schemeClr val="bg1"/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</a:br>
            <a:r>
              <a:rPr lang="fa-IR" sz="3600" dirty="0">
                <a:solidFill>
                  <a:schemeClr val="bg1"/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  <a:t>توجه داشته باشيد که حتي بزرگسالا ن نيز پند را به سختي مي پذيرند. به قول معروف نصيحت مانند روغن کرچک است که دادنش راحت، ولي خوردنش بسيار ناخوشايند است.</a:t>
            </a:r>
          </a:p>
        </p:txBody>
      </p:sp>
      <p:sp>
        <p:nvSpPr>
          <p:cNvPr id="4" name="Rectangle 3"/>
          <p:cNvSpPr/>
          <p:nvPr/>
        </p:nvSpPr>
        <p:spPr>
          <a:xfrm>
            <a:off x="1710643" y="332656"/>
            <a:ext cx="7109640" cy="9233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dirty="0">
                <a:solidFill>
                  <a:schemeClr val="bg1"/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  <a:t>به مقدار ضرورت بسنده کنيد !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3212976"/>
            <a:ext cx="7704667" cy="1224136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fa-IR" dirty="0" smtClean="0">
              <a:cs typeface="2  Mehr" panose="00000700000000000000" pitchFamily="2" charset="-78"/>
            </a:endParaRPr>
          </a:p>
          <a:p>
            <a:pPr marL="0" indent="0" algn="ctr">
              <a:buNone/>
            </a:pPr>
            <a:r>
              <a:rPr lang="fa-IR" sz="4000" dirty="0" smtClean="0">
                <a:cs typeface="2  Mehr" panose="00000700000000000000" pitchFamily="2" charset="-78"/>
              </a:rPr>
              <a:t>خودتان </a:t>
            </a:r>
            <a:r>
              <a:rPr lang="fa-IR" sz="4000" dirty="0">
                <a:cs typeface="2  Mehr" panose="00000700000000000000" pitchFamily="2" charset="-78"/>
              </a:rPr>
              <a:t>به موعظه هايتان عمل </a:t>
            </a:r>
            <a:r>
              <a:rPr lang="fa-IR" sz="4000" dirty="0" smtClean="0">
                <a:cs typeface="2  Mehr" panose="00000700000000000000" pitchFamily="2" charset="-78"/>
              </a:rPr>
              <a:t>کنيد!</a:t>
            </a:r>
            <a:r>
              <a:rPr lang="fa-IR" dirty="0">
                <a:cs typeface="2  Mehr" panose="00000700000000000000" pitchFamily="2" charset="-78"/>
              </a:rPr>
              <a:t/>
            </a:r>
            <a:br>
              <a:rPr lang="fa-IR" dirty="0">
                <a:cs typeface="2  Mehr" panose="00000700000000000000" pitchFamily="2" charset="-78"/>
              </a:rPr>
            </a:br>
            <a:endParaRPr lang="fa-IR" dirty="0">
              <a:cs typeface="2  Mehr" panose="00000700000000000000" pitchFamily="2" charset="-78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9672" y="457201"/>
            <a:ext cx="6707087" cy="592298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fa-IR" sz="4000" dirty="0">
                <a:solidFill>
                  <a:schemeClr val="bg1"/>
                </a:solidFill>
                <a:cs typeface="2  Davat" panose="00000400000000000000" pitchFamily="2" charset="-78"/>
              </a:rPr>
              <a:t>براي تاثير نصيحت، بايد بين خود و فرزندانتان رابطه اي قلبي و عاطفي برقرار سازيد. دل فرزند به والديني روي </a:t>
            </a:r>
            <a:r>
              <a:rPr lang="fa-IR" sz="4000" dirty="0" smtClean="0">
                <a:solidFill>
                  <a:schemeClr val="bg1"/>
                </a:solidFill>
                <a:cs typeface="2  Davat" panose="00000400000000000000" pitchFamily="2" charset="-78"/>
              </a:rPr>
              <a:t>مي آورد </a:t>
            </a:r>
            <a:r>
              <a:rPr lang="fa-IR" sz="4000" dirty="0">
                <a:solidFill>
                  <a:schemeClr val="bg1"/>
                </a:solidFill>
                <a:cs typeface="2  Davat" panose="00000400000000000000" pitchFamily="2" charset="-78"/>
              </a:rPr>
              <a:t>که با آنان انس داشته باشد. موانع رابطه قلبي، مانند زنگارهاي روي آهن است که جلوي جذب آهن ربا را مي گيرد.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772816"/>
            <a:ext cx="7704667" cy="311679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fa-IR" sz="4800" dirty="0" smtClean="0">
                <a:solidFill>
                  <a:schemeClr val="bg1"/>
                </a:solidFill>
                <a:cs typeface="A Afsaneh" panose="02000700000000000000" pitchFamily="2" charset="-78"/>
              </a:rPr>
              <a:t>هنگام پند دادن، خوشرو باشيد. ترشرويي، تاثير پند را مي گيرد.</a:t>
            </a:r>
            <a:endParaRPr lang="fa-IR" sz="4800" dirty="0">
              <a:solidFill>
                <a:schemeClr val="bg1"/>
              </a:solidFill>
              <a:cs typeface="A Afsaneh" panose="020007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712" y="530352"/>
            <a:ext cx="6707088" cy="5850976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fa-IR" sz="6600" dirty="0">
                <a:solidFill>
                  <a:schemeClr val="bg1"/>
                </a:solidFill>
                <a:cs typeface="2  Kamran" panose="00000400000000000000" pitchFamily="2" charset="-78"/>
              </a:rPr>
              <a:t>از لحني نرم استفاده کنيد و به آرامي تذکر دهيد. همان طور که وقتي خداوند بزرگ موسي وهارون (ع) را به سوي فرعون فرستاد، به آنان فرمود که با او به نرمي سخن بگويند.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530352"/>
            <a:ext cx="7211144" cy="585097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fa-IR" sz="5400" dirty="0">
                <a:solidFill>
                  <a:schemeClr val="accent6">
                    <a:lumMod val="50000"/>
                  </a:schemeClr>
                </a:solidFill>
                <a:cs typeface="2  Kamran" panose="00000400000000000000" pitchFamily="2" charset="-78"/>
              </a:rPr>
              <a:t>در پند و اندرزها، به منفعت و مصلحت فرزند توجه کنيد و مصالح خود را در نظر نگيريد. اگر فرزند شما احساس کند نصيحت هاي شما براي منافع خودتان است، چندان اثري نخواهند داشت.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204864"/>
            <a:ext cx="7704667" cy="280831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8000" dirty="0" smtClean="0">
                <a:solidFill>
                  <a:schemeClr val="bg1"/>
                </a:solidFill>
                <a:cs typeface="A  Mitra_5 (MRT)" panose="00000700000000000000" pitchFamily="2" charset="-78"/>
              </a:rPr>
              <a:t>شیوه های انتقاد</a:t>
            </a:r>
            <a:endParaRPr lang="fa-IR" sz="8000" dirty="0">
              <a:solidFill>
                <a:schemeClr val="bg1"/>
              </a:solidFill>
              <a:cs typeface="A  Mitra_5 (MRT)" panose="00000700000000000000" pitchFamily="2" charset="-78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3768" y="530352"/>
            <a:ext cx="6203032" cy="5922984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fa-IR" sz="4800" dirty="0">
                <a:solidFill>
                  <a:schemeClr val="bg1"/>
                </a:solidFill>
                <a:cs typeface="2  Davat" panose="00000400000000000000" pitchFamily="2" charset="-78"/>
              </a:rPr>
              <a:t>بکوشيد به جاي انتقاد، بيشتر از تربيت خاموش، يعني سکوت و نگاه استفاده کنيد. سکوت شما در برابر بدرفتاري او، نشان دهنده کرامت شما است، اينگونه است که رفتارتان سبب سازندگي نوجوانتان خواهد شد.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526" y="2204864"/>
            <a:ext cx="8183880" cy="288032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fa-IR" sz="6000" dirty="0">
                <a:cs typeface="2  Hamid" panose="00000400000000000000" pitchFamily="2" charset="-78"/>
              </a:rPr>
              <a:t>در صورت امکان، از شيوه به در بگو، ديوار بشنود، استفاده کنيد تا از مقاومت رواني او کاسته شود.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7664" y="530352"/>
            <a:ext cx="7139136" cy="599499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a-IR" sz="4400" dirty="0">
                <a:solidFill>
                  <a:schemeClr val="bg1"/>
                </a:solidFill>
                <a:cs typeface="A  Mitra_5 (MRT)" panose="00000700000000000000" pitchFamily="2" charset="-78"/>
              </a:rPr>
              <a:t>پيش از انتقاد، از او اجازه بگيريد. در صورتي که اجازه دهد، مقاومت رواني اش از بين خواهد رفت و سخن شما را مي پذيرد و اگر اجازه ندهد، خود درباره رفتارهايش تفکر مي کند و متوجه اشتباهش خواهد شد.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258" y="3068960"/>
            <a:ext cx="8316416" cy="2087089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fa-IR" sz="6600" dirty="0" smtClean="0">
                <a:cs typeface="0 Bardiya Bold" pitchFamily="2" charset="-78"/>
              </a:rPr>
              <a:t> ابتدا نقاط مثبت او را بگوييد</a:t>
            </a:r>
            <a:endParaRPr lang="fa-IR" sz="6600" dirty="0">
              <a:cs typeface="0 Bardiya Bold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548680"/>
            <a:ext cx="7031752" cy="5994992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fa-IR" sz="4400" dirty="0">
                <a:solidFill>
                  <a:schemeClr val="bg1"/>
                </a:solidFill>
                <a:cs typeface="A Afsaneh" panose="02000700000000000000" pitchFamily="2" charset="-78"/>
              </a:rPr>
              <a:t>به جاي پيام «تو» از پيام «من» استفاده کنيد. در پيام«تو» (تو بي نظمي)، اشکال را متوجه فرزند مي کنيم; اما در پيام «من» (وقتي مي بينيم لباس هايت را مي ريزي، ناراحت مي شوم)، احساس خودتان را بيان مي کنيد که تاثير افزون تري دارد.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526" y="2349692"/>
            <a:ext cx="8183880" cy="2898648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fa-IR" sz="6000" dirty="0">
                <a:solidFill>
                  <a:schemeClr val="bg1"/>
                </a:solidFill>
                <a:cs typeface="0 Tannaz Bold" pitchFamily="2" charset="-78"/>
              </a:rPr>
              <a:t>از «رفتار» فرزندانتان انتقاد کنيد و «خودش» را به انتقاد نگيريد.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204864"/>
            <a:ext cx="7704667" cy="3332816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a-IR" sz="7200" dirty="0" smtClean="0">
                <a:solidFill>
                  <a:schemeClr val="bg1"/>
                </a:solidFill>
                <a:cs typeface="A  Mitra_5 (MRT)" panose="00000700000000000000" pitchFamily="2" charset="-78"/>
              </a:rPr>
              <a:t>  شرایطی که نوجوان مقاومت نشان می دهد</a:t>
            </a:r>
            <a:endParaRPr lang="fa-IR" sz="7200" dirty="0">
              <a:solidFill>
                <a:schemeClr val="bg1"/>
              </a:solidFill>
              <a:cs typeface="A  Mitra_5 (MRT)" panose="00000700000000000000" pitchFamily="2" charset="-78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5920266" cy="145767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fa-IR" dirty="0" smtClean="0">
                <a:solidFill>
                  <a:schemeClr val="accent5">
                    <a:lumMod val="75000"/>
                  </a:schemeClr>
                </a:solidFill>
                <a:cs typeface="A Afsaneh" panose="02000700000000000000" pitchFamily="2" charset="-78"/>
              </a:rPr>
              <a:t/>
            </a:r>
            <a:br>
              <a:rPr lang="fa-IR" dirty="0" smtClean="0">
                <a:solidFill>
                  <a:schemeClr val="accent5">
                    <a:lumMod val="75000"/>
                  </a:schemeClr>
                </a:solidFill>
                <a:cs typeface="A Afsaneh" panose="02000700000000000000" pitchFamily="2" charset="-78"/>
              </a:rPr>
            </a:br>
            <a:r>
              <a:rPr lang="fa-IR" dirty="0" smtClean="0">
                <a:solidFill>
                  <a:schemeClr val="accent5">
                    <a:lumMod val="75000"/>
                  </a:schemeClr>
                </a:solidFill>
                <a:cs typeface="A Afsaneh" panose="02000700000000000000" pitchFamily="2" charset="-78"/>
              </a:rPr>
              <a:t>همراه </a:t>
            </a:r>
            <a:r>
              <a:rPr lang="fa-IR" dirty="0">
                <a:solidFill>
                  <a:schemeClr val="accent5">
                    <a:lumMod val="75000"/>
                  </a:schemeClr>
                </a:solidFill>
                <a:cs typeface="A Afsaneh" panose="02000700000000000000" pitchFamily="2" charset="-78"/>
              </a:rPr>
              <a:t>با سرزنش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cs typeface="A Afsaneh" panose="02000700000000000000" pitchFamily="2" charset="-78"/>
              </a:rPr>
              <a:t/>
            </a:r>
            <a:br>
              <a:rPr lang="en-US" dirty="0">
                <a:solidFill>
                  <a:schemeClr val="accent5">
                    <a:lumMod val="75000"/>
                  </a:schemeClr>
                </a:solidFill>
                <a:cs typeface="A Afsaneh" panose="02000700000000000000" pitchFamily="2" charset="-78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9752" y="1916832"/>
            <a:ext cx="5920266" cy="4941168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fa-IR" sz="5400" dirty="0" smtClean="0">
                <a:solidFill>
                  <a:srgbClr val="002060"/>
                </a:solidFill>
                <a:cs typeface="A Afsaneh" panose="02000700000000000000" pitchFamily="2" charset="-78"/>
              </a:rPr>
              <a:t>نصيحت </a:t>
            </a:r>
            <a:r>
              <a:rPr lang="fa-IR" sz="5400" dirty="0">
                <a:solidFill>
                  <a:srgbClr val="002060"/>
                </a:solidFill>
                <a:cs typeface="A Afsaneh" panose="02000700000000000000" pitchFamily="2" charset="-78"/>
              </a:rPr>
              <a:t>هاي خود را با سرزنش همراه نکنيد. جمله هايي مانند «تو کي آدم مي شي» هنگام نصيحت، اثر آن را از بين مي برد.</a:t>
            </a:r>
            <a:endParaRPr lang="en-US" sz="5400" dirty="0">
              <a:solidFill>
                <a:srgbClr val="002060"/>
              </a:solidFill>
              <a:cs typeface="A Afsaneh" panose="02000700000000000000" pitchFamily="2" charset="-78"/>
            </a:endParaRPr>
          </a:p>
          <a:p>
            <a:endParaRPr lang="fa-IR" dirty="0">
              <a:cs typeface="A Afsaneh" panose="02000700000000000000" pitchFamily="2" charset="-78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476672"/>
            <a:ext cx="6563072" cy="138566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fa-IR" dirty="0" smtClean="0">
                <a:solidFill>
                  <a:srgbClr val="FF0000"/>
                </a:solidFill>
                <a:cs typeface="0 Homa" pitchFamily="2" charset="-78"/>
              </a:rPr>
              <a:t/>
            </a:r>
            <a:br>
              <a:rPr lang="fa-IR" dirty="0" smtClean="0">
                <a:solidFill>
                  <a:srgbClr val="FF0000"/>
                </a:solidFill>
                <a:cs typeface="0 Homa" pitchFamily="2" charset="-78"/>
              </a:rPr>
            </a:br>
            <a:r>
              <a:rPr lang="fa-IR" dirty="0" smtClean="0">
                <a:solidFill>
                  <a:srgbClr val="FF0000"/>
                </a:solidFill>
                <a:cs typeface="0 Homa" pitchFamily="2" charset="-78"/>
              </a:rPr>
              <a:t>همراه </a:t>
            </a:r>
            <a:r>
              <a:rPr lang="fa-IR" dirty="0">
                <a:solidFill>
                  <a:srgbClr val="FF0000"/>
                </a:solidFill>
                <a:cs typeface="0 Homa" pitchFamily="2" charset="-78"/>
              </a:rPr>
              <a:t>با دستور</a:t>
            </a:r>
            <a:r>
              <a:rPr lang="en-US" dirty="0">
                <a:solidFill>
                  <a:srgbClr val="FF0000"/>
                </a:solidFill>
                <a:cs typeface="0 Homa" pitchFamily="2" charset="-78"/>
              </a:rPr>
              <a:t/>
            </a:r>
            <a:br>
              <a:rPr lang="en-US" dirty="0">
                <a:solidFill>
                  <a:srgbClr val="FF0000"/>
                </a:solidFill>
                <a:cs typeface="0 Homa" pitchFamily="2" charset="-78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3728" y="1943128"/>
            <a:ext cx="6563072" cy="491487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fa-IR" sz="6600" dirty="0" smtClean="0">
                <a:cs typeface="0 Homa" pitchFamily="2" charset="-78"/>
              </a:rPr>
              <a:t>پندهاي </a:t>
            </a:r>
            <a:r>
              <a:rPr lang="fa-IR" sz="6600" dirty="0">
                <a:cs typeface="0 Homa" pitchFamily="2" charset="-78"/>
              </a:rPr>
              <a:t>خود را در قالب امر القا نکنيد. جمله هايي چون «بهت دستور مي دم که...» اثر بخش نخواهد بود.</a:t>
            </a:r>
            <a:endParaRPr lang="en-US" sz="6600" dirty="0">
              <a:cs typeface="0 Homa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188640"/>
            <a:ext cx="6635080" cy="1296144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fa-IR" dirty="0" smtClean="0">
                <a:solidFill>
                  <a:srgbClr val="FFC000"/>
                </a:solidFill>
              </a:rPr>
              <a:t/>
            </a:r>
            <a:br>
              <a:rPr lang="fa-IR" dirty="0" smtClean="0">
                <a:solidFill>
                  <a:srgbClr val="FFC000"/>
                </a:solidFill>
              </a:rPr>
            </a:br>
            <a:r>
              <a:rPr lang="fa-IR" dirty="0" smtClean="0">
                <a:solidFill>
                  <a:srgbClr val="FFC000"/>
                </a:solidFill>
                <a:cs typeface="2  Davat" panose="00000400000000000000" pitchFamily="2" charset="-78"/>
              </a:rPr>
              <a:t>با </a:t>
            </a:r>
            <a:r>
              <a:rPr lang="fa-IR" dirty="0">
                <a:solidFill>
                  <a:srgbClr val="FFC000"/>
                </a:solidFill>
                <a:cs typeface="2  Davat" panose="00000400000000000000" pitchFamily="2" charset="-78"/>
              </a:rPr>
              <a:t>القاب زشت</a:t>
            </a:r>
            <a:r>
              <a:rPr lang="en-US" dirty="0">
                <a:solidFill>
                  <a:srgbClr val="FFC000"/>
                </a:solidFill>
              </a:rPr>
              <a:t/>
            </a:r>
            <a:br>
              <a:rPr lang="en-US" dirty="0">
                <a:solidFill>
                  <a:srgbClr val="FFC000"/>
                </a:solidFill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1720" y="1727104"/>
            <a:ext cx="6635080" cy="513089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r>
              <a:rPr lang="fa-IR" sz="4000" dirty="0" smtClean="0">
                <a:cs typeface="2  Davat" panose="00000400000000000000" pitchFamily="2" charset="-78"/>
              </a:rPr>
              <a:t>هنگام </a:t>
            </a:r>
            <a:r>
              <a:rPr lang="fa-IR" sz="4000" dirty="0">
                <a:cs typeface="2  Davat" panose="00000400000000000000" pitchFamily="2" charset="-78"/>
              </a:rPr>
              <a:t>نصيحت، </a:t>
            </a:r>
            <a:r>
              <a:rPr lang="fa-IR" sz="4000" dirty="0" smtClean="0">
                <a:cs typeface="2  Davat" panose="00000400000000000000" pitchFamily="2" charset="-78"/>
              </a:rPr>
              <a:t>ازالقاب </a:t>
            </a:r>
            <a:r>
              <a:rPr lang="fa-IR" sz="4000" dirty="0">
                <a:cs typeface="2  Davat" panose="00000400000000000000" pitchFamily="2" charset="-78"/>
              </a:rPr>
              <a:t>زشتي چون شلخته، بي عرضه، دست و پا چلفتي، چلا ق، چل من و... بپرهيزيد.</a:t>
            </a:r>
            <a:br>
              <a:rPr lang="fa-IR" sz="4000" dirty="0">
                <a:cs typeface="2  Davat" panose="00000400000000000000" pitchFamily="2" charset="-78"/>
              </a:rPr>
            </a:br>
            <a:r>
              <a:rPr lang="fa-IR" sz="4000" dirty="0">
                <a:cs typeface="2  Davat" panose="00000400000000000000" pitchFamily="2" charset="-78"/>
              </a:rPr>
              <a:t>نصيحت همراه با تهديد، نوجوان را به مقاومت رواني و لجاجت مي کشاند; پس او را با جمله هايي چون «اگه يک بار ديگه...» تهديد نکنيد.</a:t>
            </a:r>
            <a:endParaRPr lang="en-US" sz="4000" dirty="0">
              <a:cs typeface="2  Davat" panose="00000400000000000000" pitchFamily="2" charset="-78"/>
            </a:endParaRPr>
          </a:p>
          <a:p>
            <a:endParaRPr lang="fa-IR" dirty="0">
              <a:cs typeface="2  Davat" panose="00000400000000000000" pitchFamily="2" charset="-78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260648"/>
            <a:ext cx="6911536" cy="1161191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fa-IR" dirty="0" smtClean="0"/>
              <a:t>با هشدار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1610479"/>
            <a:ext cx="6941316" cy="5247521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fa-IR" sz="4400" dirty="0" smtClean="0">
              <a:cs typeface="0 Elham" pitchFamily="2" charset="-78"/>
            </a:endParaRPr>
          </a:p>
          <a:p>
            <a:pPr marL="0" indent="0">
              <a:buNone/>
            </a:pPr>
            <a:r>
              <a:rPr lang="fa-IR" sz="4400" dirty="0" smtClean="0">
                <a:cs typeface="0 Elham" pitchFamily="2" charset="-78"/>
              </a:rPr>
              <a:t>برخي </a:t>
            </a:r>
            <a:r>
              <a:rPr lang="fa-IR" sz="4400" dirty="0">
                <a:cs typeface="0 Elham" pitchFamily="2" charset="-78"/>
              </a:rPr>
              <a:t>والدين گمان مي کنند که اگر پندهاي خود را با هشدارهايي چون«بدبخت مي شي; بيچاره مي شي; به گدايي مي افتي و...» همراه کنند، اثر بيشتري خواهد داشت; حال آن که چنين نيست; بلکه ممکن است، بيچارگي و بدبختي را به فرزند خود تلقين کنند.</a:t>
            </a:r>
            <a:endParaRPr lang="en-US" sz="4400" dirty="0">
              <a:cs typeface="0 Elham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530352"/>
            <a:ext cx="7643192" cy="59229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a-IR" sz="3600" dirty="0">
                <a:solidFill>
                  <a:srgbClr val="0000FF"/>
                </a:solidFill>
                <a:cs typeface="A  Mitra_5 (MRT)" panose="00000700000000000000" pitchFamily="2" charset="-78"/>
              </a:rPr>
              <a:t>با تحريک شديد عواطف</a:t>
            </a:r>
            <a:endParaRPr lang="en-US" sz="3600" dirty="0">
              <a:solidFill>
                <a:srgbClr val="0000FF"/>
              </a:solidFill>
              <a:cs typeface="A  Mitra_5 (MRT)" panose="00000700000000000000" pitchFamily="2" charset="-78"/>
            </a:endParaRPr>
          </a:p>
          <a:p>
            <a:pPr marL="0" indent="0">
              <a:buNone/>
            </a:pPr>
            <a:r>
              <a:rPr lang="fa-IR" sz="3600" dirty="0">
                <a:solidFill>
                  <a:schemeClr val="accent3">
                    <a:lumMod val="50000"/>
                  </a:schemeClr>
                </a:solidFill>
                <a:cs typeface="A  Mitra_5 (MRT)" panose="00000700000000000000" pitchFamily="2" charset="-78"/>
              </a:rPr>
              <a:t>گاهي والدين(به ويژه مادر)، هنگام نصيحت فرزند خود، عاطفه او را بيش از حد تحريک مي کند که به جريحه دار کردن عاطفه، بيشتر شباهت دارد. تحريک عاطفه و احساس فرزند، شيوه اي خوب براي تربيت فرزند است; اما اگر جمله هايي چون «با اين کارت منو روونه قبرستون مي کني» همراه شود، افزون برفشارهاي روحي براو، اثر خود را نيز از دست خواهد داد.</a:t>
            </a:r>
            <a:endParaRPr lang="en-US" sz="3600" dirty="0">
              <a:solidFill>
                <a:schemeClr val="accent3">
                  <a:lumMod val="50000"/>
                </a:schemeClr>
              </a:solidFill>
              <a:cs typeface="A  Mitra_5 (MRT)" panose="00000700000000000000" pitchFamily="2" charset="-78"/>
            </a:endParaRPr>
          </a:p>
          <a:p>
            <a:endParaRPr lang="fa-IR" dirty="0">
              <a:cs typeface="A  Mitra_5 (MRT)" panose="00000700000000000000" pitchFamily="2" charset="-78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836712"/>
            <a:ext cx="7704667" cy="49364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5400" dirty="0">
                <a:solidFill>
                  <a:srgbClr val="92D050"/>
                </a:solidFill>
                <a:cs typeface="0 Kaj" pitchFamily="2" charset="-78"/>
              </a:rPr>
              <a:t>با طعنه و </a:t>
            </a:r>
            <a:r>
              <a:rPr lang="fa-IR" sz="5400" dirty="0" smtClean="0">
                <a:solidFill>
                  <a:srgbClr val="92D050"/>
                </a:solidFill>
                <a:cs typeface="0 Kaj" pitchFamily="2" charset="-78"/>
              </a:rPr>
              <a:t>تمسخر</a:t>
            </a:r>
          </a:p>
          <a:p>
            <a:pPr marL="0" indent="0">
              <a:buNone/>
            </a:pPr>
            <a:endParaRPr lang="en-US" sz="2000" dirty="0">
              <a:solidFill>
                <a:srgbClr val="92D050"/>
              </a:solidFill>
              <a:cs typeface="0 Kaj" pitchFamily="2" charset="-78"/>
            </a:endParaRPr>
          </a:p>
          <a:p>
            <a:pPr marL="0" indent="0">
              <a:buNone/>
            </a:pPr>
            <a:r>
              <a:rPr lang="fa-IR" sz="5400" dirty="0">
                <a:cs typeface="0 Kaj" pitchFamily="2" charset="-78"/>
              </a:rPr>
              <a:t>هنگام پند دادن به فرزند خود، به او طعنه نزنيد و مسخره اش نکنيد: «در سليقه رودست نداري!»</a:t>
            </a:r>
            <a:endParaRPr lang="en-US" sz="5400" dirty="0">
              <a:cs typeface="0 Kaj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6067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5400" dirty="0">
                <a:solidFill>
                  <a:srgbClr val="00B050"/>
                </a:solidFill>
                <a:cs typeface="0 Bardiya" pitchFamily="2" charset="-78"/>
              </a:rPr>
              <a:t>با نقش دادن</a:t>
            </a:r>
            <a:endParaRPr lang="en-US" sz="5400" dirty="0">
              <a:solidFill>
                <a:srgbClr val="00B050"/>
              </a:solidFill>
              <a:cs typeface="0 Bardiya" pitchFamily="2" charset="-78"/>
            </a:endParaRPr>
          </a:p>
          <a:p>
            <a:pPr marL="0" indent="0">
              <a:buNone/>
            </a:pPr>
            <a:r>
              <a:rPr lang="fa-IR" sz="5400" dirty="0">
                <a:solidFill>
                  <a:srgbClr val="C00000"/>
                </a:solidFill>
                <a:cs typeface="0 Bardiya" pitchFamily="2" charset="-78"/>
              </a:rPr>
              <a:t>هنگام نصيحت فرزند، هرگز به او نقش منفي(تو مايه ننگ خانواده ما هستي) ندهيد; زيرا به جهت اثر تلقيني آن، ممکن است اين حرف شما را باور کند.</a:t>
            </a:r>
            <a:endParaRPr lang="en-US" sz="5400" dirty="0">
              <a:solidFill>
                <a:srgbClr val="C00000"/>
              </a:solidFill>
              <a:cs typeface="0 Bardiya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922984"/>
          </a:xfrm>
        </p:spPr>
        <p:txBody>
          <a:bodyPr>
            <a:normAutofit/>
          </a:bodyPr>
          <a:lstStyle/>
          <a:p>
            <a:r>
              <a:rPr lang="fa-IR" sz="4800" dirty="0">
                <a:solidFill>
                  <a:srgbClr val="FFFF00"/>
                </a:solidFill>
                <a:cs typeface="0 Hamid" pitchFamily="2" charset="-78"/>
              </a:rPr>
              <a:t>به شکل سخنراني</a:t>
            </a:r>
            <a:endParaRPr lang="en-US" sz="4800" dirty="0">
              <a:solidFill>
                <a:srgbClr val="FFFF00"/>
              </a:solidFill>
              <a:cs typeface="0 Hamid" pitchFamily="2" charset="-78"/>
            </a:endParaRPr>
          </a:p>
          <a:p>
            <a:r>
              <a:rPr lang="fa-IR" sz="4800" dirty="0">
                <a:cs typeface="0 Hamid" pitchFamily="2" charset="-78"/>
              </a:rPr>
              <a:t>گاهي والدين (به ويژه پدر) هنگام نصيحت فرزند خود، بيست دقيقه سخنراني مي کنند و جالب آن که در پايان سخنراني مي گويند:</a:t>
            </a:r>
            <a:br>
              <a:rPr lang="fa-IR" sz="4800" dirty="0">
                <a:cs typeface="0 Hamid" pitchFamily="2" charset="-78"/>
              </a:rPr>
            </a:br>
            <a:r>
              <a:rPr lang="fa-IR" sz="4800" dirty="0">
                <a:solidFill>
                  <a:srgbClr val="00B050"/>
                </a:solidFill>
                <a:cs typeface="0 Hamid" pitchFamily="2" charset="-78"/>
              </a:rPr>
              <a:t>من گنگ خواب ديده و عالم تمام کر</a:t>
            </a:r>
            <a:br>
              <a:rPr lang="fa-IR" sz="4800" dirty="0">
                <a:solidFill>
                  <a:srgbClr val="00B050"/>
                </a:solidFill>
                <a:cs typeface="0 Hamid" pitchFamily="2" charset="-78"/>
              </a:rPr>
            </a:br>
            <a:r>
              <a:rPr lang="fa-IR" sz="4800" dirty="0">
                <a:solidFill>
                  <a:srgbClr val="00B050"/>
                </a:solidFill>
                <a:cs typeface="0 Hamid" pitchFamily="2" charset="-78"/>
              </a:rPr>
              <a:t>من عاجزم زگفتن و خلق از شنيدن</a:t>
            </a:r>
            <a:endParaRPr lang="en-US" sz="4800" dirty="0">
              <a:solidFill>
                <a:srgbClr val="00B050"/>
              </a:solidFill>
              <a:cs typeface="0 Hamid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2" y="620688"/>
            <a:ext cx="7704667" cy="592298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a-IR" sz="4000" b="1" dirty="0">
                <a:solidFill>
                  <a:schemeClr val="accent4">
                    <a:lumMod val="75000"/>
                  </a:schemeClr>
                </a:solidFill>
                <a:cs typeface="A  Mitra_5 (MRT)" panose="00000700000000000000" pitchFamily="2" charset="-78"/>
              </a:rPr>
              <a:t>روش القای غیر مستقیم در تربیت دینی </a:t>
            </a:r>
            <a:endParaRPr lang="en-US" sz="4000" b="1" dirty="0">
              <a:solidFill>
                <a:schemeClr val="accent4">
                  <a:lumMod val="75000"/>
                </a:schemeClr>
              </a:solidFill>
              <a:cs typeface="A  Mitra_5 (MRT)" panose="00000700000000000000" pitchFamily="2" charset="-78"/>
            </a:endParaRPr>
          </a:p>
          <a:p>
            <a:pPr marL="0" indent="0">
              <a:buNone/>
            </a:pPr>
            <a:r>
              <a:rPr lang="fa-IR" sz="4000" dirty="0">
                <a:solidFill>
                  <a:schemeClr val="accent4">
                    <a:lumMod val="75000"/>
                  </a:schemeClr>
                </a:solidFill>
                <a:cs typeface="A  Mitra_5 (MRT)" panose="00000700000000000000" pitchFamily="2" charset="-78"/>
              </a:rPr>
              <a:t>القای ارزش های دینی ، تا حدود </a:t>
            </a:r>
            <a:r>
              <a:rPr lang="en-US" sz="4000" dirty="0">
                <a:solidFill>
                  <a:schemeClr val="accent4">
                    <a:lumMod val="75000"/>
                  </a:schemeClr>
                </a:solidFill>
                <a:cs typeface="A  Mitra_5 (MRT)" panose="00000700000000000000" pitchFamily="2" charset="-78"/>
              </a:rPr>
              <a:t>6 </a:t>
            </a:r>
            <a:r>
              <a:rPr lang="fa-IR" sz="4000" dirty="0">
                <a:solidFill>
                  <a:schemeClr val="accent4">
                    <a:lumMod val="75000"/>
                  </a:schemeClr>
                </a:solidFill>
                <a:cs typeface="A  Mitra_5 (MRT)" panose="00000700000000000000" pitchFamily="2" charset="-78"/>
              </a:rPr>
              <a:t>سالگی ، به طور مستقیم ، امکان پذیر است ؛ زیرا کودکان تا این سن ، مقاومت روانی فراوانی در مقابل آموزه های دینی ندارند ؛ اما از این سن به بعد ، با توجه به افزایش مقاومت روانی آنان، باید از شیوه های القای غیر مستقیم استفاده کرد</a:t>
            </a:r>
            <a:r>
              <a:rPr lang="en-US" sz="4000" dirty="0">
                <a:solidFill>
                  <a:schemeClr val="accent4">
                    <a:lumMod val="75000"/>
                  </a:schemeClr>
                </a:solidFill>
                <a:cs typeface="A  Mitra_5 (MRT)" panose="00000700000000000000" pitchFamily="2" charset="-78"/>
              </a:rPr>
              <a:t> . </a:t>
            </a:r>
          </a:p>
          <a:p>
            <a:endParaRPr lang="fa-IR" dirty="0">
              <a:cs typeface="A  Mitra_5 (MRT)" panose="00000700000000000000" pitchFamily="2" charset="-78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7109" y="116632"/>
            <a:ext cx="6676350" cy="114573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fa-IR" dirty="0" smtClean="0"/>
              <a:t>داستان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7108" y="1438392"/>
            <a:ext cx="6676350" cy="5419608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fa-IR" sz="3200" dirty="0" smtClean="0">
                <a:cs typeface="A  Mitra_5 (MRT)" panose="00000700000000000000" pitchFamily="2" charset="-78"/>
              </a:rPr>
              <a:t>ارزش </a:t>
            </a:r>
            <a:r>
              <a:rPr lang="fa-IR" sz="3200" dirty="0">
                <a:cs typeface="A  Mitra_5 (MRT)" panose="00000700000000000000" pitchFamily="2" charset="-78"/>
              </a:rPr>
              <a:t>های دینی را می توان در قالب داستان ( برای کودکان ، قصه گویی یا قصه خوانی ، و برای نوجوانان ، هدیه کتاب های داستان ) ارائه کرد . این درسی است که قرآن به ما می دهد . خدای متعال در قرآن کریم با داستان حضرت موسی و مرد صالح ، درس تواضع و بردباری در برابر معلم ؛ ؛ با داستان آدم و حوا ، آموزش دوری از شیطان ، و با قصه حضرت مریم (ع) آموزه پاکدامنی و توکل به خدا را به ما ارائه می کند</a:t>
            </a:r>
            <a:r>
              <a:rPr lang="en-US" sz="3200" dirty="0">
                <a:cs typeface="A  Mitra_5 (MRT)" panose="00000700000000000000" pitchFamily="2" charset="-78"/>
              </a:rPr>
              <a:t> </a:t>
            </a:r>
            <a:r>
              <a:rPr lang="en-US" dirty="0">
                <a:cs typeface="A  Mitra_5 (MRT)" panose="00000700000000000000" pitchFamily="2" charset="-78"/>
              </a:rPr>
              <a:t>.</a:t>
            </a:r>
          </a:p>
          <a:p>
            <a:endParaRPr lang="fa-IR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502920" y="6035040"/>
            <a:ext cx="8183880" cy="418296"/>
          </a:xfrm>
        </p:spPr>
        <p:txBody>
          <a:bodyPr>
            <a:normAutofit fontScale="90000"/>
          </a:bodyPr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922984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a-IR" sz="6600" b="1" dirty="0">
                <a:solidFill>
                  <a:schemeClr val="bg1"/>
                </a:solidFill>
                <a:cs typeface="2  Kamran" panose="00000400000000000000" pitchFamily="2" charset="-78"/>
              </a:rPr>
              <a:t>شعر</a:t>
            </a:r>
            <a:r>
              <a:rPr lang="fa-IR" sz="4400" b="1" dirty="0">
                <a:solidFill>
                  <a:schemeClr val="bg1"/>
                </a:solidFill>
                <a:cs typeface="0 Hamid" pitchFamily="2" charset="-78"/>
              </a:rPr>
              <a:t> </a:t>
            </a:r>
            <a:endParaRPr lang="en-US" sz="4400" dirty="0">
              <a:solidFill>
                <a:schemeClr val="bg1"/>
              </a:solidFill>
              <a:cs typeface="0 Hamid" pitchFamily="2" charset="-78"/>
            </a:endParaRPr>
          </a:p>
          <a:p>
            <a:pPr marL="0" indent="0">
              <a:buNone/>
            </a:pPr>
            <a:r>
              <a:rPr lang="fa-IR" sz="4400" dirty="0">
                <a:solidFill>
                  <a:schemeClr val="bg1"/>
                </a:solidFill>
                <a:cs typeface="A  Mitra_5 (MRT)" panose="00000700000000000000" pitchFamily="2" charset="-78"/>
              </a:rPr>
              <a:t>استفاده از شعرهای ساده و دور از صناعات پیچیده ی ادبی ، می تواند راهکاری برای القای ارزش های دینی باشد . برای کودکان خردسال ، می توانید شعربخوانید تا حفظ شود ، آن را زمزمه کند و ارزش ها به مرور برایش ملکه شود</a:t>
            </a:r>
            <a:r>
              <a:rPr lang="en-US" sz="4400" dirty="0">
                <a:solidFill>
                  <a:schemeClr val="bg1"/>
                </a:solidFill>
                <a:cs typeface="A  Mitra_5 (MRT)" panose="00000700000000000000" pitchFamily="2" charset="-78"/>
              </a:rPr>
              <a:t> .</a:t>
            </a:r>
          </a:p>
          <a:p>
            <a:endParaRPr lang="fa-I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530352"/>
            <a:ext cx="8604447" cy="556294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fa-IR" dirty="0">
                <a:solidFill>
                  <a:srgbClr val="0000FF"/>
                </a:solidFill>
                <a:cs typeface="A  Mitra_5 (MRT)" panose="00000700000000000000" pitchFamily="2" charset="-78"/>
              </a:rPr>
              <a:t>برای دختری که قرار است فردا وارد 9 سالگی شود و ایام عبادتش را آغاز کند ، از چنین شعری استفاده می کنیم</a:t>
            </a:r>
            <a:r>
              <a:rPr lang="en-US" dirty="0">
                <a:solidFill>
                  <a:srgbClr val="0000FF"/>
                </a:solidFill>
                <a:cs typeface="A  Mitra_5 (MRT)" panose="00000700000000000000" pitchFamily="2" charset="-78"/>
              </a:rPr>
              <a:t> : </a:t>
            </a:r>
          </a:p>
          <a:p>
            <a:pPr marL="0" indent="0">
              <a:buNone/>
            </a:pPr>
            <a:r>
              <a:rPr lang="fa-IR" dirty="0">
                <a:solidFill>
                  <a:srgbClr val="00B050"/>
                </a:solidFill>
                <a:cs typeface="2  Mehr" panose="00000700000000000000" pitchFamily="2" charset="-78"/>
              </a:rPr>
              <a:t>بوی بهار دارد چادر نماز </a:t>
            </a:r>
            <a:r>
              <a:rPr lang="fa-IR" dirty="0" smtClean="0">
                <a:solidFill>
                  <a:srgbClr val="00B050"/>
                </a:solidFill>
                <a:cs typeface="2  Mehr" panose="00000700000000000000" pitchFamily="2" charset="-78"/>
              </a:rPr>
              <a:t>مادر                   در </a:t>
            </a:r>
            <a:r>
              <a:rPr lang="fa-IR" dirty="0">
                <a:solidFill>
                  <a:srgbClr val="00B050"/>
                </a:solidFill>
                <a:cs typeface="2  Mehr" panose="00000700000000000000" pitchFamily="2" charset="-78"/>
              </a:rPr>
              <a:t>دست های او هست یک جانماز دیگر</a:t>
            </a:r>
            <a:endParaRPr lang="en-US" dirty="0">
              <a:solidFill>
                <a:srgbClr val="00B050"/>
              </a:solidFill>
              <a:cs typeface="2  Mehr" panose="00000700000000000000" pitchFamily="2" charset="-78"/>
            </a:endParaRPr>
          </a:p>
          <a:p>
            <a:pPr marL="0" indent="0">
              <a:buNone/>
            </a:pPr>
            <a:r>
              <a:rPr lang="fa-IR" dirty="0">
                <a:solidFill>
                  <a:srgbClr val="00B050"/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  <a:t>ماه قشنگ امشب مهمان خانه ماست </a:t>
            </a:r>
            <a:r>
              <a:rPr lang="fa-IR" dirty="0" smtClean="0">
                <a:solidFill>
                  <a:srgbClr val="00B050"/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  <a:t>                 یک </a:t>
            </a:r>
            <a:r>
              <a:rPr lang="fa-IR" dirty="0">
                <a:solidFill>
                  <a:srgbClr val="00B050"/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  <a:t>آسمان ستاره در انتظار فرداست</a:t>
            </a:r>
            <a:endParaRPr lang="en-US" dirty="0">
              <a:solidFill>
                <a:srgbClr val="00B050"/>
              </a:solidFill>
              <a:cs typeface="A Armita Black" panose="02000000000000000000" pitchFamily="2" charset="-78"/>
            </a:endParaRPr>
          </a:p>
          <a:p>
            <a:pPr marL="0" indent="0">
              <a:buNone/>
            </a:pPr>
            <a:r>
              <a:rPr lang="fa-IR" dirty="0">
                <a:solidFill>
                  <a:srgbClr val="7030A0"/>
                </a:solidFill>
                <a:cs typeface="2  Davat" panose="00000400000000000000" pitchFamily="2" charset="-78"/>
              </a:rPr>
              <a:t>من می کنم دوباره رخت سفید بر تن </a:t>
            </a:r>
            <a:r>
              <a:rPr lang="fa-IR" dirty="0" smtClean="0">
                <a:solidFill>
                  <a:srgbClr val="7030A0"/>
                </a:solidFill>
                <a:cs typeface="2  Davat" panose="00000400000000000000" pitchFamily="2" charset="-78"/>
              </a:rPr>
              <a:t>                        چون </a:t>
            </a:r>
            <a:r>
              <a:rPr lang="fa-IR" dirty="0">
                <a:solidFill>
                  <a:srgbClr val="7030A0"/>
                </a:solidFill>
                <a:cs typeface="2  Davat" panose="00000400000000000000" pitchFamily="2" charset="-78"/>
              </a:rPr>
              <a:t>تا طلوع خورشید 9 ساله می شوم من</a:t>
            </a:r>
            <a:endParaRPr lang="en-US" dirty="0">
              <a:solidFill>
                <a:srgbClr val="7030A0"/>
              </a:solidFill>
              <a:cs typeface="2  Davat" panose="00000400000000000000" pitchFamily="2" charset="-78"/>
            </a:endParaRPr>
          </a:p>
          <a:p>
            <a:pPr marL="0" indent="0">
              <a:buNone/>
            </a:pPr>
            <a:r>
              <a:rPr lang="fa-IR" dirty="0">
                <a:solidFill>
                  <a:schemeClr val="accent5">
                    <a:lumMod val="75000"/>
                  </a:schemeClr>
                </a:solidFill>
              </a:rPr>
              <a:t>شاعر در این شعر ، از اصل تداعی – معانی استفاده کرده و چادر نماز مادر را با بهار و ماه قشنگ و آسمان پرستاره همراه کرده است که کودک به طور طبیعی آن ها را دوست دارد 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endParaRPr lang="fa-IR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2353" y="116632"/>
            <a:ext cx="7908119" cy="684076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fa-IR" sz="3600" b="1" dirty="0">
                <a:solidFill>
                  <a:schemeClr val="tx2">
                    <a:lumMod val="10000"/>
                    <a:lumOff val="90000"/>
                  </a:schemeClr>
                </a:solidFill>
                <a:cs typeface="2  Kamran" panose="00000400000000000000" pitchFamily="2" charset="-78"/>
              </a:rPr>
              <a:t>برای آموزش ساده زیستی، شکر خداوند ، محبت و شادابی ، از شعر دیگری بهره می جوییم</a:t>
            </a:r>
            <a:r>
              <a:rPr lang="en-US" sz="3600" b="1" dirty="0">
                <a:solidFill>
                  <a:schemeClr val="tx2">
                    <a:lumMod val="10000"/>
                    <a:lumOff val="90000"/>
                  </a:schemeClr>
                </a:solidFill>
                <a:cs typeface="2  Kamran" panose="00000400000000000000" pitchFamily="2" charset="-78"/>
              </a:rPr>
              <a:t> </a:t>
            </a:r>
            <a:r>
              <a:rPr lang="en-US" sz="3600" b="1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Kamran" panose="00000400000000000000" pitchFamily="2" charset="-78"/>
              </a:rPr>
              <a:t>:</a:t>
            </a:r>
            <a:endParaRPr lang="fa-IR" sz="3600" b="1" dirty="0" smtClean="0">
              <a:solidFill>
                <a:schemeClr val="tx2">
                  <a:lumMod val="10000"/>
                  <a:lumOff val="90000"/>
                </a:schemeClr>
              </a:solidFill>
              <a:cs typeface="2  Kamran" panose="00000400000000000000" pitchFamily="2" charset="-78"/>
            </a:endParaRPr>
          </a:p>
          <a:p>
            <a:pPr marL="0" indent="0">
              <a:buNone/>
            </a:pPr>
            <a:endParaRPr lang="en-US" sz="3600" dirty="0">
              <a:solidFill>
                <a:schemeClr val="tx2">
                  <a:lumMod val="10000"/>
                  <a:lumOff val="90000"/>
                </a:schemeClr>
              </a:solidFill>
              <a:cs typeface="2  Kamran" panose="00000400000000000000" pitchFamily="2" charset="-78"/>
            </a:endParaRPr>
          </a:p>
          <a:p>
            <a:pPr marL="0" indent="0">
              <a:buNone/>
            </a:pP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شش دانه قاشق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شش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دانه بشقاب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   نان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ونمکدان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یک کاسه ی آب</a:t>
            </a:r>
            <a:endParaRPr lang="en-US" sz="2000" dirty="0">
              <a:solidFill>
                <a:schemeClr val="tx2">
                  <a:lumMod val="10000"/>
                  <a:lumOff val="90000"/>
                </a:schemeClr>
              </a:solidFill>
              <a:cs typeface="2  Mehr" panose="00000700000000000000" pitchFamily="2" charset="-78"/>
            </a:endParaRPr>
          </a:p>
          <a:p>
            <a:pPr marL="0" indent="0">
              <a:buNone/>
            </a:pP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دیگی پر از آش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یک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شام ساده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    در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دورسفره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یک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خانواده </a:t>
            </a:r>
            <a:endParaRPr lang="en-US" sz="2000" dirty="0">
              <a:solidFill>
                <a:schemeClr val="tx2">
                  <a:lumMod val="10000"/>
                  <a:lumOff val="90000"/>
                </a:schemeClr>
              </a:solidFill>
              <a:cs typeface="2  Mehr" panose="00000700000000000000" pitchFamily="2" charset="-78"/>
            </a:endParaRPr>
          </a:p>
          <a:p>
            <a:pPr marL="0" indent="0">
              <a:buNone/>
            </a:pP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با مهربانی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  با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هم نشستند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        در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سینه شادی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برچهره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لبخند</a:t>
            </a:r>
            <a:endParaRPr lang="en-US" sz="2000" dirty="0">
              <a:solidFill>
                <a:schemeClr val="tx2">
                  <a:lumMod val="10000"/>
                  <a:lumOff val="90000"/>
                </a:schemeClr>
              </a:solidFill>
              <a:cs typeface="2  Mehr" panose="00000700000000000000" pitchFamily="2" charset="-78"/>
            </a:endParaRPr>
          </a:p>
          <a:p>
            <a:pPr marL="0" indent="0">
              <a:buNone/>
            </a:pP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گفتند اول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   نام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خدا را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            خوردند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با هم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     نان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و غذا را </a:t>
            </a:r>
            <a:endParaRPr lang="en-US" sz="2000" dirty="0">
              <a:solidFill>
                <a:schemeClr val="tx2">
                  <a:lumMod val="10000"/>
                  <a:lumOff val="90000"/>
                </a:schemeClr>
              </a:solidFill>
              <a:cs typeface="2  Mehr" panose="00000700000000000000" pitchFamily="2" charset="-78"/>
            </a:endParaRPr>
          </a:p>
          <a:p>
            <a:pPr marL="0" indent="0">
              <a:buNone/>
            </a:pP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ی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ک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سفره خوب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یک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شام دلخواه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    بعد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از غذا هم </a:t>
            </a:r>
            <a:r>
              <a:rPr lang="fa-IR" sz="2000" dirty="0" smtClean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            الحمد </a:t>
            </a:r>
            <a:r>
              <a:rPr lang="fa-IR" sz="2000" dirty="0">
                <a:solidFill>
                  <a:schemeClr val="tx2">
                    <a:lumMod val="10000"/>
                    <a:lumOff val="90000"/>
                  </a:schemeClr>
                </a:solidFill>
                <a:cs typeface="2  Mehr" panose="00000700000000000000" pitchFamily="2" charset="-78"/>
              </a:rPr>
              <a:t>لله</a:t>
            </a:r>
            <a:endParaRPr lang="en-US" sz="2000" dirty="0">
              <a:solidFill>
                <a:schemeClr val="tx2">
                  <a:lumMod val="10000"/>
                  <a:lumOff val="90000"/>
                </a:schemeClr>
              </a:solidFill>
              <a:cs typeface="2  Mehr" panose="00000700000000000000" pitchFamily="2" charset="-78"/>
            </a:endParaRPr>
          </a:p>
          <a:p>
            <a:endParaRPr lang="fa-IR" sz="2000" dirty="0">
              <a:solidFill>
                <a:schemeClr val="tx2">
                  <a:lumMod val="10000"/>
                  <a:lumOff val="90000"/>
                </a:schemeClr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77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77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5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77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77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6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77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457201"/>
            <a:ext cx="7478299" cy="64007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a-IR" sz="3600" b="1" dirty="0">
                <a:solidFill>
                  <a:srgbClr val="C00000"/>
                </a:solidFill>
                <a:cs typeface="2  Kamran" panose="00000400000000000000" pitchFamily="2" charset="-78"/>
              </a:rPr>
              <a:t>درس نماز و تسبیح الاهی</a:t>
            </a:r>
            <a:r>
              <a:rPr lang="en-US" sz="3600" b="1" dirty="0">
                <a:solidFill>
                  <a:srgbClr val="C00000"/>
                </a:solidFill>
                <a:cs typeface="2  Kamran" panose="00000400000000000000" pitchFamily="2" charset="-78"/>
              </a:rPr>
              <a:t>:</a:t>
            </a:r>
            <a:endParaRPr lang="en-US" sz="3600" dirty="0">
              <a:solidFill>
                <a:srgbClr val="C00000"/>
              </a:solidFill>
              <a:cs typeface="2  Kamran" panose="00000400000000000000" pitchFamily="2" charset="-78"/>
            </a:endParaRPr>
          </a:p>
          <a:p>
            <a:pPr marL="0" indent="0">
              <a:buNone/>
            </a:pPr>
            <a:r>
              <a:rPr lang="fa-IR" sz="3600" dirty="0">
                <a:solidFill>
                  <a:srgbClr val="002060"/>
                </a:solidFill>
                <a:cs typeface="2  Baran" panose="00000400000000000000" pitchFamily="2" charset="-78"/>
              </a:rPr>
              <a:t>خورشید زیبا دوباره سرزد پرنده ی شب دوباره پر زد </a:t>
            </a:r>
            <a:endParaRPr lang="en-US" sz="3600" dirty="0">
              <a:solidFill>
                <a:srgbClr val="002060"/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3600" dirty="0">
                <a:solidFill>
                  <a:srgbClr val="002060"/>
                </a:solidFill>
                <a:cs typeface="2  Baran" panose="00000400000000000000" pitchFamily="2" charset="-78"/>
              </a:rPr>
              <a:t>خروس خانه ترانه سر داد وقت سحر را به من خبر داد</a:t>
            </a:r>
            <a:endParaRPr lang="en-US" sz="3600" dirty="0">
              <a:solidFill>
                <a:srgbClr val="002060"/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3600" dirty="0">
                <a:solidFill>
                  <a:srgbClr val="002060"/>
                </a:solidFill>
                <a:cs typeface="2  Baran" panose="00000400000000000000" pitchFamily="2" charset="-78"/>
              </a:rPr>
              <a:t>آمدم بیرون در هوای </a:t>
            </a:r>
            <a:r>
              <a:rPr lang="fa-IR" sz="3600" dirty="0" smtClean="0">
                <a:solidFill>
                  <a:srgbClr val="002060"/>
                </a:solidFill>
                <a:cs typeface="2  Baran" panose="00000400000000000000" pitchFamily="2" charset="-78"/>
              </a:rPr>
              <a:t>باز    </a:t>
            </a:r>
            <a:r>
              <a:rPr lang="fa-IR" sz="3600" dirty="0">
                <a:solidFill>
                  <a:srgbClr val="002060"/>
                </a:solidFill>
                <a:cs typeface="2  Baran" panose="00000400000000000000" pitchFamily="2" charset="-78"/>
              </a:rPr>
              <a:t>وضو گرفتم برای نماز</a:t>
            </a:r>
            <a:endParaRPr lang="en-US" sz="3600" dirty="0">
              <a:solidFill>
                <a:srgbClr val="002060"/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3600" dirty="0">
                <a:solidFill>
                  <a:srgbClr val="002060"/>
                </a:solidFill>
                <a:cs typeface="2  Baran" panose="00000400000000000000" pitchFamily="2" charset="-78"/>
              </a:rPr>
              <a:t>دیدم نشسته گنجشکی زیبا بر روی شاخه ، آرام و تنها</a:t>
            </a:r>
            <a:endParaRPr lang="en-US" sz="3600" dirty="0">
              <a:solidFill>
                <a:srgbClr val="002060"/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3600" dirty="0">
                <a:solidFill>
                  <a:srgbClr val="002060"/>
                </a:solidFill>
                <a:cs typeface="2  Baran" panose="00000400000000000000" pitchFamily="2" charset="-78"/>
              </a:rPr>
              <a:t>جیک و جیک می کرد در آن صبح زود گویی که او هم فکر خدا بود</a:t>
            </a:r>
            <a:endParaRPr lang="en-US" sz="3600" dirty="0">
              <a:solidFill>
                <a:srgbClr val="002060"/>
              </a:solidFill>
              <a:cs typeface="2  Baran" panose="00000400000000000000" pitchFamily="2" charset="-78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7" y="2060848"/>
            <a:ext cx="7931223" cy="453650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fa-IR" sz="3200" dirty="0">
                <a:solidFill>
                  <a:schemeClr val="accent2">
                    <a:lumMod val="50000"/>
                  </a:schemeClr>
                </a:solidFill>
                <a:latin typeface="A Armita Black" panose="02000000000000000000" pitchFamily="2" charset="-78"/>
                <a:cs typeface="A Armita Black" panose="02000000000000000000" pitchFamily="2" charset="-78"/>
              </a:rPr>
              <a:t>فیلم و کارتون به جهت جذابیت ، و نمایشنامه به سبب صحنه پردازی ها و نور پردازی های زیبا ، کودکان را جذب می کند و سبب تثبیت آموزه های دینی و اخلاقی می شود ؛ پس ، از این شیوه القای غیر مستقیم نیز استفاده کنید</a:t>
            </a:r>
            <a:endParaRPr lang="en-US" sz="3200" dirty="0">
              <a:solidFill>
                <a:schemeClr val="accent2">
                  <a:lumMod val="50000"/>
                </a:schemeClr>
              </a:solidFill>
              <a:cs typeface="A Armita Black" panose="02000000000000000000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4" y="1844824"/>
            <a:ext cx="7982354" cy="32188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a-IR" sz="3200" b="1" dirty="0">
                <a:solidFill>
                  <a:schemeClr val="accent3">
                    <a:lumMod val="75000"/>
                  </a:schemeClr>
                </a:solidFill>
                <a:cs typeface="2  Baran" panose="00000400000000000000" pitchFamily="2" charset="-78"/>
              </a:rPr>
              <a:t>روش الگویی در تربیت دینی </a:t>
            </a:r>
            <a:endParaRPr lang="en-US" sz="3200" b="1" dirty="0">
              <a:solidFill>
                <a:schemeClr val="accent3">
                  <a:lumMod val="75000"/>
                </a:schemeClr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3200" dirty="0">
                <a:solidFill>
                  <a:srgbClr val="7030A0"/>
                </a:solidFill>
                <a:cs typeface="2  Baran" panose="00000400000000000000" pitchFamily="2" charset="-78"/>
              </a:rPr>
              <a:t>روش الگویی ، یعنی : الگوها( پدر ، مادر ، معلم ، مربی و ...) خوب باشند ؛ به مسائل دینی و انسانی اهمیت دهند ؛ عباداتشان را به موقع و با کیفیت انجام دهند ؛ در خدمت به دیگران بشتابند ؛ حقوق دیگران را رعایت کنند ؛ به بزرگسالان احترام بگذارند ؛ از محرمات الاهی بپرهیزند ؛ اهل راز و نیاز با خدا باشند و</a:t>
            </a:r>
            <a:r>
              <a:rPr lang="en-US" sz="3200" dirty="0">
                <a:solidFill>
                  <a:srgbClr val="7030A0"/>
                </a:solidFill>
                <a:cs typeface="2  Baran" panose="00000400000000000000" pitchFamily="2" charset="-78"/>
              </a:rPr>
              <a:t> ...</a:t>
            </a:r>
          </a:p>
          <a:p>
            <a:pPr marL="0" indent="0">
              <a:buNone/>
            </a:pPr>
            <a:r>
              <a:rPr lang="fa-IR" sz="3200" dirty="0">
                <a:solidFill>
                  <a:srgbClr val="FF0000"/>
                </a:solidFill>
                <a:cs typeface="2  Baran" panose="00000400000000000000" pitchFamily="2" charset="-78"/>
              </a:rPr>
              <a:t>اگر چنین شود ، خود بهترین آموزش است . والدینی که خود به ارزش ها عمل می کنند ، نیاز چندانی به گفتار و تذکر ندارند ، و اگر عمل نکنند ، گفته هایشان هیچ گونه اثری نخواهد داشت</a:t>
            </a:r>
            <a:r>
              <a:rPr lang="en-US" sz="3200" dirty="0">
                <a:solidFill>
                  <a:srgbClr val="FF0000"/>
                </a:solidFill>
                <a:cs typeface="2  Baran" panose="00000400000000000000" pitchFamily="2" charset="-78"/>
              </a:rPr>
              <a:t> </a:t>
            </a:r>
            <a:r>
              <a:rPr lang="en-US" sz="3200" dirty="0">
                <a:solidFill>
                  <a:srgbClr val="FF0000"/>
                </a:solidFill>
                <a:cs typeface="A Afsaneh" panose="02000700000000000000" pitchFamily="2" charset="-78"/>
              </a:rPr>
              <a:t>.</a:t>
            </a:r>
          </a:p>
          <a:p>
            <a:pPr marL="0" indent="0">
              <a:buNone/>
            </a:pPr>
            <a:r>
              <a:rPr lang="fa-IR" sz="3200" dirty="0">
                <a:solidFill>
                  <a:srgbClr val="00B0F0"/>
                </a:solidFill>
                <a:cs typeface="2  Baran" panose="00000400000000000000" pitchFamily="2" charset="-78"/>
              </a:rPr>
              <a:t>خشک ابری که بود ز آب تهی ناید از آن صفت آب دهی</a:t>
            </a:r>
            <a:endParaRPr lang="en-US" sz="3200" dirty="0">
              <a:solidFill>
                <a:srgbClr val="00B0F0"/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3200" dirty="0">
                <a:solidFill>
                  <a:srgbClr val="0070C0"/>
                </a:solidFill>
                <a:cs typeface="2  Baran" panose="00000400000000000000" pitchFamily="2" charset="-78"/>
              </a:rPr>
              <a:t>ا</a:t>
            </a:r>
            <a:r>
              <a:rPr lang="fa-IR" sz="3200" dirty="0" smtClean="0">
                <a:solidFill>
                  <a:srgbClr val="0070C0"/>
                </a:solidFill>
                <a:cs typeface="2  Baran" panose="00000400000000000000" pitchFamily="2" charset="-78"/>
              </a:rPr>
              <a:t>گر </a:t>
            </a:r>
            <a:r>
              <a:rPr lang="fa-IR" sz="3200" dirty="0">
                <a:solidFill>
                  <a:srgbClr val="0070C0"/>
                </a:solidFill>
                <a:cs typeface="2  Baran" panose="00000400000000000000" pitchFamily="2" charset="-78"/>
              </a:rPr>
              <a:t>خشک ابری بدون باران باشیم ، چگونه می توانیم برسر دیگران بباریم ؟</a:t>
            </a:r>
            <a:r>
              <a:rPr lang="en-US" sz="3200" dirty="0">
                <a:solidFill>
                  <a:srgbClr val="0070C0"/>
                </a:solidFill>
                <a:cs typeface="2  Baran" panose="00000400000000000000" pitchFamily="2" charset="-78"/>
              </a:rPr>
              <a:t>!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423792"/>
            <a:ext cx="7848872" cy="48135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200" b="1" dirty="0">
                <a:solidFill>
                  <a:srgbClr val="FF0000"/>
                </a:solidFill>
                <a:cs typeface="2  Baran" panose="00000400000000000000" pitchFamily="2" charset="-78"/>
              </a:rPr>
              <a:t>حضرت صادق (ع) می فرماید </a:t>
            </a:r>
            <a:r>
              <a:rPr lang="en-US" sz="3200" b="1" dirty="0">
                <a:solidFill>
                  <a:srgbClr val="FF0000"/>
                </a:solidFill>
                <a:cs typeface="2  Baran" panose="00000400000000000000" pitchFamily="2" charset="-78"/>
              </a:rPr>
              <a:t>:</a:t>
            </a:r>
            <a:endParaRPr lang="en-US" sz="3200" dirty="0">
              <a:solidFill>
                <a:srgbClr val="FF0000"/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3200" b="1" dirty="0">
                <a:solidFill>
                  <a:srgbClr val="00B050"/>
                </a:solidFill>
                <a:cs typeface="2  Baran" panose="00000400000000000000" pitchFamily="2" charset="-78"/>
              </a:rPr>
              <a:t>کونوا دعاة الناس بغیر السنتکم</a:t>
            </a:r>
            <a:r>
              <a:rPr lang="en-US" sz="3200" b="1" dirty="0">
                <a:solidFill>
                  <a:srgbClr val="00B050"/>
                </a:solidFill>
                <a:cs typeface="2  Baran" panose="00000400000000000000" pitchFamily="2" charset="-78"/>
              </a:rPr>
              <a:t> .</a:t>
            </a:r>
            <a:endParaRPr lang="en-US" sz="3200" dirty="0">
              <a:solidFill>
                <a:srgbClr val="00B050"/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3200" b="1" dirty="0">
                <a:solidFill>
                  <a:srgbClr val="0070C0"/>
                </a:solidFill>
                <a:cs typeface="2  Baran" panose="00000400000000000000" pitchFamily="2" charset="-78"/>
              </a:rPr>
              <a:t>مردم را با غیر زبانتان { = با عملتان به سوی خدا } بخوانید . </a:t>
            </a:r>
            <a:endParaRPr lang="fa-IR" sz="3200" b="1" dirty="0" smtClean="0">
              <a:solidFill>
                <a:srgbClr val="0070C0"/>
              </a:solidFill>
              <a:cs typeface="2  Baran" panose="00000400000000000000" pitchFamily="2" charset="-78"/>
            </a:endParaRPr>
          </a:p>
          <a:p>
            <a:pPr marL="0" indent="0">
              <a:buNone/>
            </a:pPr>
            <a:r>
              <a:rPr lang="fa-IR" sz="2800" b="1" dirty="0" smtClean="0">
                <a:solidFill>
                  <a:schemeClr val="accent3">
                    <a:lumMod val="75000"/>
                  </a:schemeClr>
                </a:solidFill>
                <a:cs typeface="2  Baran" panose="00000400000000000000" pitchFamily="2" charset="-78"/>
              </a:rPr>
              <a:t>( </a:t>
            </a:r>
            <a:r>
              <a:rPr lang="fa-IR" sz="2800" b="1" dirty="0">
                <a:solidFill>
                  <a:schemeClr val="accent3">
                    <a:lumMod val="75000"/>
                  </a:schemeClr>
                </a:solidFill>
                <a:cs typeface="2  Baran" panose="00000400000000000000" pitchFamily="2" charset="-78"/>
              </a:rPr>
              <a:t>وسائل الشیعه ، ج 15، ص </a:t>
            </a:r>
            <a:r>
              <a:rPr lang="fa-IR" sz="2800" b="1" dirty="0" smtClean="0">
                <a:solidFill>
                  <a:schemeClr val="accent3">
                    <a:lumMod val="75000"/>
                  </a:schemeClr>
                </a:solidFill>
                <a:cs typeface="2  Baran" panose="00000400000000000000" pitchFamily="2" charset="-78"/>
              </a:rPr>
              <a:t>246</a:t>
            </a:r>
            <a:r>
              <a:rPr lang="fa-IR" sz="2800" b="1" dirty="0">
                <a:solidFill>
                  <a:schemeClr val="accent3">
                    <a:lumMod val="75000"/>
                  </a:schemeClr>
                </a:solidFill>
                <a:cs typeface="2  Baran" panose="00000400000000000000" pitchFamily="2" charset="-78"/>
              </a:rPr>
              <a:t>)</a:t>
            </a:r>
            <a:endParaRPr lang="en-US" sz="2800" dirty="0">
              <a:solidFill>
                <a:schemeClr val="accent3">
                  <a:lumMod val="75000"/>
                </a:schemeClr>
              </a:solidFill>
              <a:cs typeface="2  Baran" panose="00000400000000000000" pitchFamily="2" charset="-78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196</TotalTime>
  <Words>1371</Words>
  <Application>Microsoft Office PowerPoint</Application>
  <PresentationFormat>On-screen Show (4:3)</PresentationFormat>
  <Paragraphs>70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52" baseType="lpstr">
      <vt:lpstr>0 Bardiya</vt:lpstr>
      <vt:lpstr>0 Bardiya Bold</vt:lpstr>
      <vt:lpstr>0 Elham</vt:lpstr>
      <vt:lpstr>0 Hamid</vt:lpstr>
      <vt:lpstr>0 Homa</vt:lpstr>
      <vt:lpstr>0 Kaj</vt:lpstr>
      <vt:lpstr>0 Tannaz Bold</vt:lpstr>
      <vt:lpstr>2  Baran</vt:lpstr>
      <vt:lpstr>2  Davat</vt:lpstr>
      <vt:lpstr>2  Hamid</vt:lpstr>
      <vt:lpstr>2  Kamran</vt:lpstr>
      <vt:lpstr>2  Mehr</vt:lpstr>
      <vt:lpstr>A  Mitra_5 (MRT)</vt:lpstr>
      <vt:lpstr>A Afsaneh</vt:lpstr>
      <vt:lpstr>A Armita Black</vt:lpstr>
      <vt:lpstr>Arial</vt:lpstr>
      <vt:lpstr>Corbel</vt:lpstr>
      <vt:lpstr>Tahoma</vt:lpstr>
      <vt:lpstr>Parallax</vt:lpstr>
      <vt:lpstr>بسم الله الرحمن الرحیم </vt:lpstr>
      <vt:lpstr>شرایط نصیحت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همراه با سرزنش </vt:lpstr>
      <vt:lpstr> همراه با دستور </vt:lpstr>
      <vt:lpstr> با القاب زشت </vt:lpstr>
      <vt:lpstr>با هشدار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داستان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شرایط نصیحت</dc:title>
  <dc:creator>h.haghighat</dc:creator>
  <cp:lastModifiedBy>DadeFam-43262657</cp:lastModifiedBy>
  <cp:revision>23</cp:revision>
  <dcterms:created xsi:type="dcterms:W3CDTF">2013-10-05T09:00:58Z</dcterms:created>
  <dcterms:modified xsi:type="dcterms:W3CDTF">2023-08-14T10:20:47Z</dcterms:modified>
</cp:coreProperties>
</file>