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4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5pPr>
    <a:lvl6pPr marL="2286000" algn="l" defTabSz="914400" rtl="0" eaLnBrk="1" latinLnBrk="0" hangingPunct="1">
      <a:defRPr kern="1200">
        <a:solidFill>
          <a:schemeClr val="tx1"/>
        </a:solidFill>
        <a:latin typeface="Trebuchet MS" panose="020B0603020202020204" pitchFamily="34" charset="0"/>
        <a:ea typeface="+mn-ea"/>
        <a:cs typeface="+mn-cs"/>
      </a:defRPr>
    </a:lvl6pPr>
    <a:lvl7pPr marL="2743200" algn="l" defTabSz="914400" rtl="0" eaLnBrk="1" latinLnBrk="0" hangingPunct="1">
      <a:defRPr kern="1200">
        <a:solidFill>
          <a:schemeClr val="tx1"/>
        </a:solidFill>
        <a:latin typeface="Trebuchet MS" panose="020B0603020202020204" pitchFamily="34" charset="0"/>
        <a:ea typeface="+mn-ea"/>
        <a:cs typeface="+mn-cs"/>
      </a:defRPr>
    </a:lvl7pPr>
    <a:lvl8pPr marL="3200400" algn="l" defTabSz="914400" rtl="0" eaLnBrk="1" latinLnBrk="0" hangingPunct="1">
      <a:defRPr kern="1200">
        <a:solidFill>
          <a:schemeClr val="tx1"/>
        </a:solidFill>
        <a:latin typeface="Trebuchet MS" panose="020B0603020202020204" pitchFamily="34" charset="0"/>
        <a:ea typeface="+mn-ea"/>
        <a:cs typeface="+mn-cs"/>
      </a:defRPr>
    </a:lvl8pPr>
    <a:lvl9pPr marL="3657600" algn="l" defTabSz="914400" rtl="0" eaLnBrk="1" latinLnBrk="0" hangingPunct="1">
      <a:defRPr kern="1200">
        <a:solidFill>
          <a:schemeClr val="tx1"/>
        </a:solidFill>
        <a:latin typeface="Trebuchet MS" panose="020B0603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744" y="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Book1" TargetMode="Externa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oleObject" Target="Book1" TargetMode="Externa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spPr>
            <a:solidFill>
              <a:schemeClr val="accent1"/>
            </a:solidFill>
            <a:ln>
              <a:noFill/>
            </a:ln>
            <a:effectLst/>
          </c:spPr>
          <c:invertIfNegative val="0"/>
          <c:cat>
            <c:strRef>
              <c:f>Sheet1!$A$1:$A$2</c:f>
              <c:strCache>
                <c:ptCount val="2"/>
                <c:pt idx="0">
                  <c:v>بلی </c:v>
                </c:pt>
                <c:pt idx="1">
                  <c:v>خیر</c:v>
                </c:pt>
              </c:strCache>
            </c:strRef>
          </c:cat>
          <c:val>
            <c:numRef>
              <c:f>Sheet1!$B$1:$B$2</c:f>
              <c:numCache>
                <c:formatCode>General</c:formatCode>
                <c:ptCount val="2"/>
                <c:pt idx="0">
                  <c:v>78</c:v>
                </c:pt>
                <c:pt idx="1">
                  <c:v>22</c:v>
                </c:pt>
              </c:numCache>
            </c:numRef>
          </c:val>
          <c:extLst>
            <c:ext xmlns:c16="http://schemas.microsoft.com/office/drawing/2014/chart" uri="{C3380CC4-5D6E-409C-BE32-E72D297353CC}">
              <c16:uniqueId val="{00000000-94CB-4F18-BF3F-9B816A865010}"/>
            </c:ext>
          </c:extLst>
        </c:ser>
        <c:dLbls>
          <c:showLegendKey val="0"/>
          <c:showVal val="0"/>
          <c:showCatName val="0"/>
          <c:showSerName val="0"/>
          <c:showPercent val="0"/>
          <c:showBubbleSize val="0"/>
        </c:dLbls>
        <c:gapWidth val="267"/>
        <c:overlap val="-43"/>
        <c:axId val="91984384"/>
        <c:axId val="89653248"/>
      </c:barChart>
      <c:catAx>
        <c:axId val="91984384"/>
        <c:scaling>
          <c:orientation val="maxMin"/>
        </c:scaling>
        <c:delete val="0"/>
        <c:axPos val="b"/>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900" b="0" i="0" u="none" strike="noStrike" kern="1200" cap="none" spc="0" normalizeH="0" baseline="0">
                <a:solidFill>
                  <a:schemeClr val="dk1">
                    <a:lumMod val="65000"/>
                    <a:lumOff val="35000"/>
                  </a:schemeClr>
                </a:solidFill>
                <a:latin typeface="+mn-lt"/>
                <a:ea typeface="+mn-ea"/>
                <a:cs typeface="+mn-cs"/>
              </a:defRPr>
            </a:pPr>
            <a:endParaRPr lang="fa-IR"/>
          </a:p>
        </c:txPr>
        <c:crossAx val="89653248"/>
        <c:crosses val="autoZero"/>
        <c:auto val="1"/>
        <c:lblAlgn val="ctr"/>
        <c:lblOffset val="100"/>
        <c:noMultiLvlLbl val="0"/>
      </c:catAx>
      <c:valAx>
        <c:axId val="89653248"/>
        <c:scaling>
          <c:orientation val="minMax"/>
        </c:scaling>
        <c:delete val="0"/>
        <c:axPos val="r"/>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65000"/>
                    <a:lumOff val="35000"/>
                  </a:schemeClr>
                </a:solidFill>
                <a:latin typeface="+mn-lt"/>
                <a:ea typeface="+mn-ea"/>
                <a:cs typeface="+mn-cs"/>
              </a:defRPr>
            </a:pPr>
            <a:endParaRPr lang="fa-IR"/>
          </a:p>
        </c:txPr>
        <c:crossAx val="91984384"/>
        <c:crosses val="autoZero"/>
        <c:crossBetween val="between"/>
      </c:valAx>
      <c:spPr>
        <a:pattFill prst="ltDnDiag">
          <a:fgClr>
            <a:schemeClr val="dk1">
              <a:lumMod val="15000"/>
              <a:lumOff val="85000"/>
            </a:schemeClr>
          </a:fgClr>
          <a:bgClr>
            <a:schemeClr val="lt1"/>
          </a:bgClr>
        </a:pattFill>
        <a:ln>
          <a:noFill/>
        </a:ln>
        <a:effectLst/>
      </c:spPr>
    </c:plotArea>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a:pPr>
      <a:endParaRPr lang="fa-IR"/>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invertIfNegative val="0"/>
          <c:cat>
            <c:strRef>
              <c:f>Sheet1!$A$1:$A$8</c:f>
              <c:strCache>
                <c:ptCount val="8"/>
                <c:pt idx="0">
                  <c:v>فیس بوک</c:v>
                </c:pt>
                <c:pt idx="1">
                  <c:v>گوگل ریدر</c:v>
                </c:pt>
                <c:pt idx="2">
                  <c:v>ویکی پدیا</c:v>
                </c:pt>
                <c:pt idx="3">
                  <c:v>یوتیوب</c:v>
                </c:pt>
                <c:pt idx="4">
                  <c:v>اورکات</c:v>
                </c:pt>
                <c:pt idx="5">
                  <c:v>تویتر</c:v>
                </c:pt>
                <c:pt idx="6">
                  <c:v>بالاترین</c:v>
                </c:pt>
                <c:pt idx="7">
                  <c:v>فیکلر</c:v>
                </c:pt>
              </c:strCache>
            </c:strRef>
          </c:cat>
          <c:val>
            <c:numRef>
              <c:f>Sheet1!$B$1:$B$8</c:f>
              <c:numCache>
                <c:formatCode>General</c:formatCode>
                <c:ptCount val="8"/>
                <c:pt idx="0">
                  <c:v>41</c:v>
                </c:pt>
                <c:pt idx="1">
                  <c:v>8</c:v>
                </c:pt>
                <c:pt idx="2">
                  <c:v>5</c:v>
                </c:pt>
                <c:pt idx="3">
                  <c:v>12</c:v>
                </c:pt>
                <c:pt idx="4">
                  <c:v>7</c:v>
                </c:pt>
                <c:pt idx="5">
                  <c:v>8</c:v>
                </c:pt>
                <c:pt idx="6">
                  <c:v>18</c:v>
                </c:pt>
                <c:pt idx="7">
                  <c:v>1</c:v>
                </c:pt>
              </c:numCache>
            </c:numRef>
          </c:val>
          <c:extLst>
            <c:ext xmlns:c16="http://schemas.microsoft.com/office/drawing/2014/chart" uri="{C3380CC4-5D6E-409C-BE32-E72D297353CC}">
              <c16:uniqueId val="{00000000-5318-49BB-BA0C-E3D76F3EB36A}"/>
            </c:ext>
          </c:extLst>
        </c:ser>
        <c:dLbls>
          <c:showLegendKey val="0"/>
          <c:showVal val="0"/>
          <c:showCatName val="0"/>
          <c:showSerName val="0"/>
          <c:showPercent val="0"/>
          <c:showBubbleSize val="0"/>
        </c:dLbls>
        <c:gapWidth val="100"/>
        <c:overlap val="-24"/>
        <c:axId val="92762112"/>
        <c:axId val="89655552"/>
      </c:barChart>
      <c:catAx>
        <c:axId val="92762112"/>
        <c:scaling>
          <c:orientation val="maxMin"/>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2"/>
                </a:solidFill>
                <a:latin typeface="+mn-lt"/>
                <a:ea typeface="+mn-ea"/>
                <a:cs typeface="+mn-cs"/>
              </a:defRPr>
            </a:pPr>
            <a:endParaRPr lang="fa-IR"/>
          </a:p>
        </c:txPr>
        <c:crossAx val="89655552"/>
        <c:crosses val="autoZero"/>
        <c:auto val="1"/>
        <c:lblAlgn val="ctr"/>
        <c:lblOffset val="100"/>
        <c:noMultiLvlLbl val="0"/>
      </c:catAx>
      <c:valAx>
        <c:axId val="89655552"/>
        <c:scaling>
          <c:orientation val="minMax"/>
        </c:scaling>
        <c:delete val="0"/>
        <c:axPos val="r"/>
        <c:majorGridlines>
          <c:spPr>
            <a:ln w="9525" cap="flat" cmpd="sng" algn="ctr">
              <a:solidFill>
                <a:schemeClr val="tx2">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2"/>
                </a:solidFill>
                <a:latin typeface="+mn-lt"/>
                <a:ea typeface="+mn-ea"/>
                <a:cs typeface="+mn-cs"/>
              </a:defRPr>
            </a:pPr>
            <a:endParaRPr lang="fa-IR"/>
          </a:p>
        </c:txPr>
        <c:crossAx val="9276211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fa-IR"/>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strRef>
              <c:f>Sheet1!$A$1:$A$4</c:f>
              <c:strCache>
                <c:ptCount val="4"/>
                <c:pt idx="0">
                  <c:v>کسب اطلاعات و اخبار</c:v>
                </c:pt>
                <c:pt idx="1">
                  <c:v>دوست یابی جدید و ارتباط با دوستان</c:v>
                </c:pt>
                <c:pt idx="2">
                  <c:v>سرگرمی </c:v>
                </c:pt>
                <c:pt idx="3">
                  <c:v>قابلیت های شبکه سازی</c:v>
                </c:pt>
              </c:strCache>
            </c:strRef>
          </c:cat>
          <c:val>
            <c:numRef>
              <c:f>Sheet1!$B$1:$B$4</c:f>
              <c:numCache>
                <c:formatCode>General</c:formatCode>
                <c:ptCount val="4"/>
                <c:pt idx="0">
                  <c:v>39</c:v>
                </c:pt>
                <c:pt idx="1">
                  <c:v>30</c:v>
                </c:pt>
                <c:pt idx="2">
                  <c:v>18</c:v>
                </c:pt>
                <c:pt idx="3">
                  <c:v>13</c:v>
                </c:pt>
              </c:numCache>
            </c:numRef>
          </c:val>
          <c:extLst>
            <c:ext xmlns:c16="http://schemas.microsoft.com/office/drawing/2014/chart" uri="{C3380CC4-5D6E-409C-BE32-E72D297353CC}">
              <c16:uniqueId val="{00000000-2A45-42CA-8F50-279E9EA935CD}"/>
            </c:ext>
          </c:extLst>
        </c:ser>
        <c:dLbls>
          <c:showLegendKey val="0"/>
          <c:showVal val="0"/>
          <c:showCatName val="0"/>
          <c:showSerName val="0"/>
          <c:showPercent val="0"/>
          <c:showBubbleSize val="0"/>
        </c:dLbls>
        <c:gapWidth val="100"/>
        <c:overlap val="-24"/>
        <c:axId val="92765696"/>
        <c:axId val="89657856"/>
      </c:barChart>
      <c:catAx>
        <c:axId val="92765696"/>
        <c:scaling>
          <c:orientation val="maxMin"/>
        </c:scaling>
        <c:delete val="0"/>
        <c:axPos val="b"/>
        <c:numFmt formatCode="General" sourceLinked="1"/>
        <c:majorTickMark val="out"/>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a-IR"/>
          </a:p>
        </c:txPr>
        <c:crossAx val="89657856"/>
        <c:crosses val="autoZero"/>
        <c:auto val="1"/>
        <c:lblAlgn val="ctr"/>
        <c:lblOffset val="100"/>
        <c:noMultiLvlLbl val="0"/>
      </c:catAx>
      <c:valAx>
        <c:axId val="89657856"/>
        <c:scaling>
          <c:orientation val="minMax"/>
        </c:scaling>
        <c:delete val="0"/>
        <c:axPos val="r"/>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a-IR"/>
          </a:p>
        </c:txPr>
        <c:crossAx val="9276569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fa-IR"/>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8">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ap="none" spc="0" normalizeH="0" baseline="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800"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spPr>
      <a:pattFill prst="ltDnDiag">
        <a:fgClr>
          <a:schemeClr val="dk1">
            <a:lumMod val="15000"/>
            <a:lumOff val="85000"/>
          </a:schemeClr>
        </a:fgClr>
        <a:bgClr>
          <a:schemeClr val="lt1"/>
        </a:bgClr>
      </a:pattFill>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spPr>
      <a:pattFill prst="ltDnDiag">
        <a:fgClr>
          <a:schemeClr val="dk1">
            <a:lumMod val="15000"/>
            <a:lumOff val="85000"/>
          </a:schemeClr>
        </a:fgClr>
        <a:bgClr>
          <a:schemeClr val="lt1"/>
        </a:bgClr>
      </a:pattFill>
    </cs:spPr>
  </cs:plotArea>
  <cs:plotArea3D>
    <cs:lnRef idx="0"/>
    <cs:fillRef idx="0"/>
    <cs:effectRef idx="0"/>
    <cs:fontRef idx="minor">
      <a:schemeClr val="dk1"/>
    </cs:fontRef>
    <cs:spPr>
      <a:solidFill>
        <a:schemeClr val="lt1"/>
      </a:solidFill>
    </cs:spPr>
  </cs:plotArea3D>
  <cs:seriesAxis>
    <cs:lnRef idx="0"/>
    <cs:fillRef idx="0"/>
    <cs:effectRef idx="0"/>
    <cs:fontRef idx="minor">
      <a:schemeClr val="dk1">
        <a:lumMod val="65000"/>
        <a:lumOff val="35000"/>
      </a:schemeClr>
    </cs:fontRef>
    <cs:defRPr sz="900"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1600" b="1" kern="1200" cap="none"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spPr>
      <a:pattFill prst="ltDnDiag">
        <a:fgClr>
          <a:schemeClr val="dk1">
            <a:lumMod val="15000"/>
            <a:lumOff val="85000"/>
          </a:schemeClr>
        </a:fgClr>
        <a:bgClr>
          <a:schemeClr val="lt1"/>
        </a:bgClr>
      </a:pattFill>
    </cs:spPr>
  </cs:wall>
</cs:chartStyle>
</file>

<file path=ppt/charts/style2.xml><?xml version="1.0" encoding="utf-8"?>
<cs:chartStyle xmlns:cs="http://schemas.microsoft.com/office/drawing/2012/chartStyle" xmlns:a="http://schemas.openxmlformats.org/drawingml/2006/main" id="207">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charts/style3.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D644F405-6C60-482A-9787-D120F5641CD9}" type="datetimeFigureOut">
              <a:rPr lang="en-US"/>
              <a:pPr>
                <a:defRPr/>
              </a:pPr>
              <a:t>8/25/2026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8BDC82CA-166C-4C89-AB6C-955E9DF6139D}" type="slidenum">
              <a:rPr lang="en-US"/>
              <a:pPr>
                <a:defRPr/>
              </a:pPr>
              <a:t>‹#›</a:t>
            </a:fld>
            <a:endParaRPr lang="en-US"/>
          </a:p>
        </p:txBody>
      </p:sp>
    </p:spTree>
    <p:extLst>
      <p:ext uri="{BB962C8B-B14F-4D97-AF65-F5344CB8AC3E}">
        <p14:creationId xmlns:p14="http://schemas.microsoft.com/office/powerpoint/2010/main" val="363509764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CE3D4599-BAC7-467A-A471-DC79CB37DB1E}" type="slidenum">
              <a:rPr lang="en-US" altLang="en-US">
                <a:latin typeface="Calibri" panose="020F0502020204030204" pitchFamily="34" charset="0"/>
              </a:rPr>
              <a:pPr fontAlgn="base">
                <a:spcBef>
                  <a:spcPct val="0"/>
                </a:spcBef>
                <a:spcAft>
                  <a:spcPct val="0"/>
                </a:spcAft>
              </a:pPr>
              <a:t>2</a:t>
            </a:fld>
            <a:endParaRPr lang="en-US"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7"/>
          <p:cNvGrpSpPr>
            <a:grpSpLocks/>
          </p:cNvGrpSpPr>
          <p:nvPr/>
        </p:nvGrpSpPr>
        <p:grpSpPr bwMode="auto">
          <a:xfrm>
            <a:off x="0" y="-7938"/>
            <a:ext cx="12192000" cy="6865938"/>
            <a:chOff x="0" y="-8467"/>
            <a:chExt cx="12192000" cy="6866467"/>
          </a:xfrm>
        </p:grpSpPr>
        <p:cxnSp>
          <p:nvCxnSpPr>
            <p:cNvPr id="5" name="Straight Connector 4"/>
            <p:cNvCxnSpPr/>
            <p:nvPr/>
          </p:nvCxnSpPr>
          <p:spPr>
            <a:xfrm>
              <a:off x="9371013" y="-528"/>
              <a:ext cx="1219200" cy="6858528"/>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flipH="1">
              <a:off x="7424738" y="3681168"/>
              <a:ext cx="4764087" cy="3176832"/>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 name="Rectangle 23"/>
            <p:cNvSpPr/>
            <p:nvPr/>
          </p:nvSpPr>
          <p:spPr>
            <a:xfrm>
              <a:off x="9182100" y="-8467"/>
              <a:ext cx="3006725"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Rectangle 25"/>
            <p:cNvSpPr/>
            <p:nvPr/>
          </p:nvSpPr>
          <p:spPr>
            <a:xfrm>
              <a:off x="9602788" y="-8467"/>
              <a:ext cx="2589212"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Isosceles Triangle 8"/>
            <p:cNvSpPr/>
            <p:nvPr/>
          </p:nvSpPr>
          <p:spPr>
            <a:xfrm>
              <a:off x="8932863" y="3047706"/>
              <a:ext cx="3259137" cy="3810294"/>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27"/>
            <p:cNvSpPr/>
            <p:nvPr/>
          </p:nvSpPr>
          <p:spPr>
            <a:xfrm>
              <a:off x="9334500" y="-8467"/>
              <a:ext cx="2854325"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28"/>
            <p:cNvSpPr/>
            <p:nvPr/>
          </p:nvSpPr>
          <p:spPr>
            <a:xfrm>
              <a:off x="10898188" y="-8467"/>
              <a:ext cx="1290637"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29"/>
            <p:cNvSpPr/>
            <p:nvPr/>
          </p:nvSpPr>
          <p:spPr>
            <a:xfrm>
              <a:off x="10939463" y="-8467"/>
              <a:ext cx="1249362"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Isosceles Triangle 12"/>
            <p:cNvSpPr/>
            <p:nvPr/>
          </p:nvSpPr>
          <p:spPr>
            <a:xfrm>
              <a:off x="10371138" y="3589086"/>
              <a:ext cx="1817687" cy="3268914"/>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3"/>
            <p:cNvSpPr/>
            <p:nvPr/>
          </p:nvSpPr>
          <p:spPr>
            <a:xfrm rot="10800000">
              <a:off x="0" y="-528"/>
              <a:ext cx="842963" cy="5666225"/>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5" name="Date Placeholder 3"/>
          <p:cNvSpPr>
            <a:spLocks noGrp="1"/>
          </p:cNvSpPr>
          <p:nvPr>
            <p:ph type="dt" sz="half" idx="10"/>
          </p:nvPr>
        </p:nvSpPr>
        <p:spPr/>
        <p:txBody>
          <a:bodyPr/>
          <a:lstStyle>
            <a:lvl1pPr>
              <a:defRPr/>
            </a:lvl1pPr>
          </a:lstStyle>
          <a:p>
            <a:pPr>
              <a:defRPr/>
            </a:pPr>
            <a:fld id="{8E2BFF73-A58C-4315-A9AF-765E4762CD69}" type="datetime1">
              <a:rPr lang="en-US" smtClean="0"/>
              <a:t>8/25/2026</a:t>
            </a:fld>
            <a:endParaRPr lang="en-US"/>
          </a:p>
        </p:txBody>
      </p:sp>
      <p:sp>
        <p:nvSpPr>
          <p:cNvPr id="16" name="Footer Placeholder 4"/>
          <p:cNvSpPr>
            <a:spLocks noGrp="1"/>
          </p:cNvSpPr>
          <p:nvPr>
            <p:ph type="ftr" sz="quarter" idx="11"/>
          </p:nvPr>
        </p:nvSpPr>
        <p:spPr/>
        <p:txBody>
          <a:bodyPr/>
          <a:lstStyle>
            <a:lvl1pPr>
              <a:defRPr/>
            </a:lvl1pPr>
          </a:lstStyle>
          <a:p>
            <a:pPr>
              <a:defRPr/>
            </a:pPr>
            <a:r>
              <a:rPr lang="en-US"/>
              <a:t>www.Prozhe.com</a:t>
            </a:r>
          </a:p>
        </p:txBody>
      </p:sp>
      <p:sp>
        <p:nvSpPr>
          <p:cNvPr id="17" name="Slide Number Placeholder 5"/>
          <p:cNvSpPr>
            <a:spLocks noGrp="1"/>
          </p:cNvSpPr>
          <p:nvPr>
            <p:ph type="sldNum" sz="quarter" idx="12"/>
          </p:nvPr>
        </p:nvSpPr>
        <p:spPr/>
        <p:txBody>
          <a:bodyPr/>
          <a:lstStyle>
            <a:lvl1pPr>
              <a:defRPr/>
            </a:lvl1pPr>
          </a:lstStyle>
          <a:p>
            <a:pPr>
              <a:defRPr/>
            </a:pPr>
            <a:fld id="{17E7FB75-0D9F-4D0F-8DFF-1F6BA3B37286}" type="slidenum">
              <a:rPr lang="en-US"/>
              <a:pPr>
                <a:defRPr/>
              </a:pPr>
              <a:t>‹#›</a:t>
            </a:fld>
            <a:endParaRPr lang="en-US"/>
          </a:p>
        </p:txBody>
      </p:sp>
    </p:spTree>
    <p:extLst>
      <p:ext uri="{BB962C8B-B14F-4D97-AF65-F5344CB8AC3E}">
        <p14:creationId xmlns:p14="http://schemas.microsoft.com/office/powerpoint/2010/main" val="1618747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85446"/>
          </a:xfrm>
        </p:spPr>
        <p:txBody>
          <a:bodyPr>
            <a:normAutofit/>
          </a:bodyPr>
          <a:lstStyle>
            <a:lvl1pPr algn="r">
              <a:defRPr sz="2800" b="1">
                <a:cs typeface="B Titr" panose="00000700000000000000" pitchFamily="2" charset="-78"/>
              </a:defRPr>
            </a:lvl1pPr>
          </a:lstStyle>
          <a:p>
            <a:r>
              <a:rPr lang="en-US" dirty="0"/>
              <a:t>Click to edit Master title style</a:t>
            </a:r>
          </a:p>
        </p:txBody>
      </p:sp>
      <p:sp>
        <p:nvSpPr>
          <p:cNvPr id="3" name="Content Placeholder 2"/>
          <p:cNvSpPr>
            <a:spLocks noGrp="1"/>
          </p:cNvSpPr>
          <p:nvPr>
            <p:ph idx="1"/>
          </p:nvPr>
        </p:nvSpPr>
        <p:spPr>
          <a:xfrm>
            <a:off x="677334" y="1559169"/>
            <a:ext cx="8596668" cy="4482193"/>
          </a:xfrm>
        </p:spPr>
        <p:txBody>
          <a:bodyPr/>
          <a:lstStyle>
            <a:lvl1pPr algn="r" rtl="1">
              <a:defRPr>
                <a:solidFill>
                  <a:srgbClr val="FF0000"/>
                </a:solidFill>
                <a:cs typeface="B Titr" panose="00000700000000000000" pitchFamily="2" charset="-78"/>
              </a:defRPr>
            </a:lvl1pPr>
            <a:lvl2pPr algn="just" rtl="1">
              <a:defRPr>
                <a:cs typeface="B Mehr" panose="00000700000000000000" pitchFamily="2" charset="-78"/>
              </a:defRPr>
            </a:lvl2pPr>
            <a:lvl3pPr algn="r" rtl="1">
              <a:defRPr/>
            </a:lvl3pPr>
            <a:lvl4pPr algn="r" rtl="1">
              <a:defRPr/>
            </a:lvl4pPr>
            <a:lvl5pPr algn="r" rtl="1">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pPr>
              <a:defRPr/>
            </a:pPr>
            <a:fld id="{42E6FCAC-B28A-405F-8B55-162147B72863}" type="datetime1">
              <a:rPr lang="en-US" smtClean="0"/>
              <a:t>8/25/2026</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www.Prozhe.com</a:t>
            </a:r>
          </a:p>
        </p:txBody>
      </p:sp>
      <p:sp>
        <p:nvSpPr>
          <p:cNvPr id="6" name="Slide Number Placeholder 5"/>
          <p:cNvSpPr>
            <a:spLocks noGrp="1"/>
          </p:cNvSpPr>
          <p:nvPr>
            <p:ph type="sldNum" sz="quarter" idx="12"/>
          </p:nvPr>
        </p:nvSpPr>
        <p:spPr/>
        <p:txBody>
          <a:bodyPr/>
          <a:lstStyle>
            <a:lvl1pPr>
              <a:defRPr/>
            </a:lvl1pPr>
          </a:lstStyle>
          <a:p>
            <a:pPr>
              <a:defRPr/>
            </a:pPr>
            <a:fld id="{67ACFD4A-8C14-4DED-87EB-8F4516A754BF}" type="slidenum">
              <a:rPr lang="en-US"/>
              <a:pPr>
                <a:defRPr/>
              </a:pPr>
              <a:t>‹#›</a:t>
            </a:fld>
            <a:endParaRPr lang="en-US"/>
          </a:p>
        </p:txBody>
      </p:sp>
    </p:spTree>
    <p:extLst>
      <p:ext uri="{BB962C8B-B14F-4D97-AF65-F5344CB8AC3E}">
        <p14:creationId xmlns:p14="http://schemas.microsoft.com/office/powerpoint/2010/main" val="1586294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r" rtl="1">
              <a:defRPr sz="40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860400"/>
          </a:xfrm>
        </p:spPr>
        <p:txBody>
          <a:bodyPr/>
          <a:lstStyle>
            <a:lvl1pPr marL="0" indent="0" algn="r" rtl="1">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pPr>
              <a:defRPr/>
            </a:pPr>
            <a:fld id="{B876789E-673A-46D8-A98E-ABD63CA8A6EB}" type="datetime1">
              <a:rPr lang="en-US" smtClean="0"/>
              <a:t>8/25/2026</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www.Prozhe.com</a:t>
            </a:r>
          </a:p>
        </p:txBody>
      </p:sp>
      <p:sp>
        <p:nvSpPr>
          <p:cNvPr id="6" name="Slide Number Placeholder 5"/>
          <p:cNvSpPr>
            <a:spLocks noGrp="1"/>
          </p:cNvSpPr>
          <p:nvPr>
            <p:ph type="sldNum" sz="quarter" idx="12"/>
          </p:nvPr>
        </p:nvSpPr>
        <p:spPr/>
        <p:txBody>
          <a:bodyPr/>
          <a:lstStyle>
            <a:lvl1pPr>
              <a:defRPr/>
            </a:lvl1pPr>
          </a:lstStyle>
          <a:p>
            <a:pPr>
              <a:defRPr/>
            </a:pPr>
            <a:fld id="{55DC20CD-8824-4B5E-B171-2AEF2FD5BC83}" type="slidenum">
              <a:rPr lang="en-US"/>
              <a:pPr>
                <a:defRPr/>
              </a:pPr>
              <a:t>‹#›</a:t>
            </a:fld>
            <a:endParaRPr lang="en-US"/>
          </a:p>
        </p:txBody>
      </p:sp>
    </p:spTree>
    <p:extLst>
      <p:ext uri="{BB962C8B-B14F-4D97-AF65-F5344CB8AC3E}">
        <p14:creationId xmlns:p14="http://schemas.microsoft.com/office/powerpoint/2010/main" val="4180542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rtl="1">
              <a:defRPr/>
            </a:lvl1pPr>
          </a:lstStyle>
          <a:p>
            <a:r>
              <a:rPr lang="en-US" dirty="0"/>
              <a:t>Click to edit Master title style</a:t>
            </a:r>
          </a:p>
        </p:txBody>
      </p:sp>
      <p:sp>
        <p:nvSpPr>
          <p:cNvPr id="3" name="Content Placeholder 2"/>
          <p:cNvSpPr>
            <a:spLocks noGrp="1"/>
          </p:cNvSpPr>
          <p:nvPr>
            <p:ph sz="half" idx="1"/>
          </p:nvPr>
        </p:nvSpPr>
        <p:spPr>
          <a:xfrm>
            <a:off x="677334" y="2160589"/>
            <a:ext cx="4184035" cy="3880772"/>
          </a:xfrm>
        </p:spPr>
        <p:txBody>
          <a:bodyPr/>
          <a:lstStyle>
            <a:lvl1pPr algn="r" rtl="1">
              <a:defRPr/>
            </a:lvl1pPr>
            <a:lvl2pPr algn="r" rtl="1">
              <a:defRPr/>
            </a:lvl2pPr>
            <a:lvl3pPr algn="r" rtl="1">
              <a:defRPr/>
            </a:lvl3pPr>
            <a:lvl4pPr algn="r" rtl="1">
              <a:defRPr/>
            </a:lvl4pPr>
            <a:lvl5pPr algn="r" rtl="1">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89970" y="2160589"/>
            <a:ext cx="4184034" cy="3880773"/>
          </a:xfrm>
        </p:spPr>
        <p:txBody>
          <a:bodyPr/>
          <a:lstStyle>
            <a:lvl1pPr algn="r" rtl="1">
              <a:defRPr/>
            </a:lvl1pPr>
            <a:lvl2pPr algn="r" rtl="1">
              <a:defRPr/>
            </a:lvl2pPr>
            <a:lvl3pPr algn="r" rtl="1">
              <a:defRPr/>
            </a:lvl3pPr>
            <a:lvl4pPr algn="r" rtl="1">
              <a:defRPr/>
            </a:lvl4pPr>
            <a:lvl5pPr algn="r" rtl="1">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3"/>
          <p:cNvSpPr>
            <a:spLocks noGrp="1"/>
          </p:cNvSpPr>
          <p:nvPr>
            <p:ph type="dt" sz="half" idx="10"/>
          </p:nvPr>
        </p:nvSpPr>
        <p:spPr/>
        <p:txBody>
          <a:bodyPr/>
          <a:lstStyle>
            <a:lvl1pPr>
              <a:defRPr/>
            </a:lvl1pPr>
          </a:lstStyle>
          <a:p>
            <a:pPr>
              <a:defRPr/>
            </a:pPr>
            <a:fld id="{3E852967-B06D-416C-BCED-72F32424C841}" type="datetime1">
              <a:rPr lang="en-US" smtClean="0"/>
              <a:t>8/25/2026</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www.Prozhe.com</a:t>
            </a:r>
          </a:p>
        </p:txBody>
      </p:sp>
      <p:sp>
        <p:nvSpPr>
          <p:cNvPr id="7" name="Slide Number Placeholder 5"/>
          <p:cNvSpPr>
            <a:spLocks noGrp="1"/>
          </p:cNvSpPr>
          <p:nvPr>
            <p:ph type="sldNum" sz="quarter" idx="12"/>
          </p:nvPr>
        </p:nvSpPr>
        <p:spPr/>
        <p:txBody>
          <a:bodyPr/>
          <a:lstStyle>
            <a:lvl1pPr>
              <a:defRPr/>
            </a:lvl1pPr>
          </a:lstStyle>
          <a:p>
            <a:pPr>
              <a:defRPr/>
            </a:pPr>
            <a:fld id="{1C031A21-4734-46AF-B6F3-A8BDAE89F809}" type="slidenum">
              <a:rPr lang="en-US"/>
              <a:pPr>
                <a:defRPr/>
              </a:pPr>
              <a:t>‹#›</a:t>
            </a:fld>
            <a:endParaRPr lang="en-US"/>
          </a:p>
        </p:txBody>
      </p:sp>
    </p:spTree>
    <p:extLst>
      <p:ext uri="{BB962C8B-B14F-4D97-AF65-F5344CB8AC3E}">
        <p14:creationId xmlns:p14="http://schemas.microsoft.com/office/powerpoint/2010/main" val="449582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rtl="1">
              <a:defRPr/>
            </a:lvl1pPr>
          </a:lstStyle>
          <a:p>
            <a:r>
              <a:rPr lang="en-US" dirty="0"/>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lgn="r" rtl="1">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lvl1pPr algn="r" rtl="1">
              <a:defRPr/>
            </a:lvl1pPr>
            <a:lvl2pPr algn="r" rtl="1">
              <a:defRPr/>
            </a:lvl2pPr>
            <a:lvl3pPr algn="r" rtl="1">
              <a:defRPr/>
            </a:lvl3pPr>
            <a:lvl4pPr algn="r" rtl="1">
              <a:defRPr/>
            </a:lvl4pPr>
            <a:lvl5pPr algn="r" rtl="1">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lgn="r" rtl="1">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lvl1pPr algn="r" rtl="1">
              <a:defRPr/>
            </a:lvl1pPr>
            <a:lvl2pPr algn="r" rtl="1">
              <a:defRPr/>
            </a:lvl2pPr>
            <a:lvl3pPr algn="r" rtl="1">
              <a:defRPr/>
            </a:lvl3pPr>
            <a:lvl4pPr algn="r" rtl="1">
              <a:defRPr/>
            </a:lvl4pPr>
            <a:lvl5pPr algn="r" rtl="1">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p:cNvSpPr>
            <a:spLocks noGrp="1"/>
          </p:cNvSpPr>
          <p:nvPr>
            <p:ph type="dt" sz="half" idx="10"/>
          </p:nvPr>
        </p:nvSpPr>
        <p:spPr/>
        <p:txBody>
          <a:bodyPr/>
          <a:lstStyle>
            <a:lvl1pPr>
              <a:defRPr/>
            </a:lvl1pPr>
          </a:lstStyle>
          <a:p>
            <a:pPr>
              <a:defRPr/>
            </a:pPr>
            <a:fld id="{0275BA17-CC9D-4D1C-83C8-C8D3163C9600}" type="datetime1">
              <a:rPr lang="en-US" smtClean="0"/>
              <a:t>8/25/2026</a:t>
            </a:fld>
            <a:endParaRPr lang="en-US"/>
          </a:p>
        </p:txBody>
      </p:sp>
      <p:sp>
        <p:nvSpPr>
          <p:cNvPr id="8" name="Footer Placeholder 4"/>
          <p:cNvSpPr>
            <a:spLocks noGrp="1"/>
          </p:cNvSpPr>
          <p:nvPr>
            <p:ph type="ftr" sz="quarter" idx="11"/>
          </p:nvPr>
        </p:nvSpPr>
        <p:spPr/>
        <p:txBody>
          <a:bodyPr/>
          <a:lstStyle>
            <a:lvl1pPr>
              <a:defRPr/>
            </a:lvl1pPr>
          </a:lstStyle>
          <a:p>
            <a:pPr>
              <a:defRPr/>
            </a:pPr>
            <a:r>
              <a:rPr lang="en-US"/>
              <a:t>www.Prozhe.com</a:t>
            </a:r>
          </a:p>
        </p:txBody>
      </p:sp>
      <p:sp>
        <p:nvSpPr>
          <p:cNvPr id="9" name="Slide Number Placeholder 5"/>
          <p:cNvSpPr>
            <a:spLocks noGrp="1"/>
          </p:cNvSpPr>
          <p:nvPr>
            <p:ph type="sldNum" sz="quarter" idx="12"/>
          </p:nvPr>
        </p:nvSpPr>
        <p:spPr/>
        <p:txBody>
          <a:bodyPr/>
          <a:lstStyle>
            <a:lvl1pPr>
              <a:defRPr/>
            </a:lvl1pPr>
          </a:lstStyle>
          <a:p>
            <a:pPr>
              <a:defRPr/>
            </a:pPr>
            <a:fld id="{79FCDC43-0808-4CF8-9936-65AC20368222}" type="slidenum">
              <a:rPr lang="en-US"/>
              <a:pPr>
                <a:defRPr/>
              </a:pPr>
              <a:t>‹#›</a:t>
            </a:fld>
            <a:endParaRPr lang="en-US"/>
          </a:p>
        </p:txBody>
      </p:sp>
    </p:spTree>
    <p:extLst>
      <p:ext uri="{BB962C8B-B14F-4D97-AF65-F5344CB8AC3E}">
        <p14:creationId xmlns:p14="http://schemas.microsoft.com/office/powerpoint/2010/main" val="4774515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lvl1pPr algn="r" rtl="1">
              <a:defRPr/>
            </a:lvl1pPr>
          </a:lstStyle>
          <a:p>
            <a:r>
              <a:rPr lang="en-US" dirty="0"/>
              <a:t>Click to edit Master title style</a:t>
            </a:r>
          </a:p>
        </p:txBody>
      </p:sp>
      <p:sp>
        <p:nvSpPr>
          <p:cNvPr id="3" name="Date Placeholder 3"/>
          <p:cNvSpPr>
            <a:spLocks noGrp="1"/>
          </p:cNvSpPr>
          <p:nvPr>
            <p:ph type="dt" sz="half" idx="10"/>
          </p:nvPr>
        </p:nvSpPr>
        <p:spPr/>
        <p:txBody>
          <a:bodyPr/>
          <a:lstStyle>
            <a:lvl1pPr>
              <a:defRPr/>
            </a:lvl1pPr>
          </a:lstStyle>
          <a:p>
            <a:pPr>
              <a:defRPr/>
            </a:pPr>
            <a:fld id="{F1B8192D-2435-4DE1-A66C-3C1F72B50002}" type="datetime1">
              <a:rPr lang="en-US" smtClean="0"/>
              <a:t>8/25/2026</a:t>
            </a:fld>
            <a:endParaRPr lang="en-US"/>
          </a:p>
        </p:txBody>
      </p:sp>
      <p:sp>
        <p:nvSpPr>
          <p:cNvPr id="4" name="Footer Placeholder 4"/>
          <p:cNvSpPr>
            <a:spLocks noGrp="1"/>
          </p:cNvSpPr>
          <p:nvPr>
            <p:ph type="ftr" sz="quarter" idx="11"/>
          </p:nvPr>
        </p:nvSpPr>
        <p:spPr/>
        <p:txBody>
          <a:bodyPr/>
          <a:lstStyle>
            <a:lvl1pPr>
              <a:defRPr/>
            </a:lvl1pPr>
          </a:lstStyle>
          <a:p>
            <a:pPr>
              <a:defRPr/>
            </a:pPr>
            <a:r>
              <a:rPr lang="en-US"/>
              <a:t>www.Prozhe.com</a:t>
            </a:r>
          </a:p>
        </p:txBody>
      </p:sp>
      <p:sp>
        <p:nvSpPr>
          <p:cNvPr id="5" name="Slide Number Placeholder 5"/>
          <p:cNvSpPr>
            <a:spLocks noGrp="1"/>
          </p:cNvSpPr>
          <p:nvPr>
            <p:ph type="sldNum" sz="quarter" idx="12"/>
          </p:nvPr>
        </p:nvSpPr>
        <p:spPr/>
        <p:txBody>
          <a:bodyPr/>
          <a:lstStyle>
            <a:lvl1pPr>
              <a:defRPr/>
            </a:lvl1pPr>
          </a:lstStyle>
          <a:p>
            <a:pPr>
              <a:defRPr/>
            </a:pPr>
            <a:fld id="{BD040BF5-F244-4E56-AD67-F2EF85003DBB}" type="slidenum">
              <a:rPr lang="en-US"/>
              <a:pPr>
                <a:defRPr/>
              </a:pPr>
              <a:t>‹#›</a:t>
            </a:fld>
            <a:endParaRPr lang="en-US"/>
          </a:p>
        </p:txBody>
      </p:sp>
    </p:spTree>
    <p:extLst>
      <p:ext uri="{BB962C8B-B14F-4D97-AF65-F5344CB8AC3E}">
        <p14:creationId xmlns:p14="http://schemas.microsoft.com/office/powerpoint/2010/main" val="3204469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181AE9E-10FF-4429-BF51-66FA53490E91}" type="datetime1">
              <a:rPr lang="en-US" smtClean="0"/>
              <a:t>8/25/2026</a:t>
            </a:fld>
            <a:endParaRPr lang="en-US"/>
          </a:p>
        </p:txBody>
      </p:sp>
      <p:sp>
        <p:nvSpPr>
          <p:cNvPr id="3" name="Footer Placeholder 4"/>
          <p:cNvSpPr>
            <a:spLocks noGrp="1"/>
          </p:cNvSpPr>
          <p:nvPr>
            <p:ph type="ftr" sz="quarter" idx="11"/>
          </p:nvPr>
        </p:nvSpPr>
        <p:spPr/>
        <p:txBody>
          <a:bodyPr/>
          <a:lstStyle>
            <a:lvl1pPr>
              <a:defRPr/>
            </a:lvl1pPr>
          </a:lstStyle>
          <a:p>
            <a:pPr>
              <a:defRPr/>
            </a:pPr>
            <a:r>
              <a:rPr lang="en-US"/>
              <a:t>www.Prozhe.com</a:t>
            </a:r>
          </a:p>
        </p:txBody>
      </p:sp>
      <p:sp>
        <p:nvSpPr>
          <p:cNvPr id="4" name="Slide Number Placeholder 5"/>
          <p:cNvSpPr>
            <a:spLocks noGrp="1"/>
          </p:cNvSpPr>
          <p:nvPr>
            <p:ph type="sldNum" sz="quarter" idx="12"/>
          </p:nvPr>
        </p:nvSpPr>
        <p:spPr/>
        <p:txBody>
          <a:bodyPr/>
          <a:lstStyle>
            <a:lvl1pPr>
              <a:defRPr/>
            </a:lvl1pPr>
          </a:lstStyle>
          <a:p>
            <a:pPr>
              <a:defRPr/>
            </a:pPr>
            <a:fld id="{157C00EF-31A5-46CD-8901-CA7F3363AC9F}" type="slidenum">
              <a:rPr lang="en-US"/>
              <a:pPr>
                <a:defRPr/>
              </a:pPr>
              <a:t>‹#›</a:t>
            </a:fld>
            <a:endParaRPr lang="en-US"/>
          </a:p>
        </p:txBody>
      </p:sp>
    </p:spTree>
    <p:extLst>
      <p:ext uri="{BB962C8B-B14F-4D97-AF65-F5344CB8AC3E}">
        <p14:creationId xmlns:p14="http://schemas.microsoft.com/office/powerpoint/2010/main" val="19053544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735B55F-ED1E-423E-BA4E-F6E851BFE013}" type="datetime1">
              <a:rPr lang="en-US" smtClean="0"/>
              <a:t>8/25/2026</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www.Prozhe.com</a:t>
            </a:r>
          </a:p>
        </p:txBody>
      </p:sp>
      <p:sp>
        <p:nvSpPr>
          <p:cNvPr id="7" name="Slide Number Placeholder 5"/>
          <p:cNvSpPr>
            <a:spLocks noGrp="1"/>
          </p:cNvSpPr>
          <p:nvPr>
            <p:ph type="sldNum" sz="quarter" idx="12"/>
          </p:nvPr>
        </p:nvSpPr>
        <p:spPr/>
        <p:txBody>
          <a:bodyPr/>
          <a:lstStyle>
            <a:lvl1pPr>
              <a:defRPr/>
            </a:lvl1pPr>
          </a:lstStyle>
          <a:p>
            <a:pPr>
              <a:defRPr/>
            </a:pPr>
            <a:fld id="{DD0A4E41-9C16-45A1-9870-C9EBC07FCC8B}" type="slidenum">
              <a:rPr lang="en-US"/>
              <a:pPr>
                <a:defRPr/>
              </a:pPr>
              <a:t>‹#›</a:t>
            </a:fld>
            <a:endParaRPr lang="en-US"/>
          </a:p>
        </p:txBody>
      </p:sp>
    </p:spTree>
    <p:extLst>
      <p:ext uri="{BB962C8B-B14F-4D97-AF65-F5344CB8AC3E}">
        <p14:creationId xmlns:p14="http://schemas.microsoft.com/office/powerpoint/2010/main" val="2296531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AAB351D8-0880-4AA6-8C47-4E1D81A63227}" type="datetime1">
              <a:rPr lang="en-US" smtClean="0"/>
              <a:t>8/25/2026</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www.Prozhe.com</a:t>
            </a:r>
          </a:p>
        </p:txBody>
      </p:sp>
      <p:sp>
        <p:nvSpPr>
          <p:cNvPr id="7" name="Slide Number Placeholder 5"/>
          <p:cNvSpPr>
            <a:spLocks noGrp="1"/>
          </p:cNvSpPr>
          <p:nvPr>
            <p:ph type="sldNum" sz="quarter" idx="12"/>
          </p:nvPr>
        </p:nvSpPr>
        <p:spPr/>
        <p:txBody>
          <a:bodyPr/>
          <a:lstStyle>
            <a:lvl1pPr>
              <a:defRPr/>
            </a:lvl1pPr>
          </a:lstStyle>
          <a:p>
            <a:pPr>
              <a:defRPr/>
            </a:pPr>
            <a:fld id="{066A11D8-8FDB-42B7-8EAA-AE3AF6081721}" type="slidenum">
              <a:rPr lang="en-US"/>
              <a:pPr>
                <a:defRPr/>
              </a:pPr>
              <a:t>‹#›</a:t>
            </a:fld>
            <a:endParaRPr lang="en-US"/>
          </a:p>
        </p:txBody>
      </p:sp>
    </p:spTree>
    <p:extLst>
      <p:ext uri="{BB962C8B-B14F-4D97-AF65-F5344CB8AC3E}">
        <p14:creationId xmlns:p14="http://schemas.microsoft.com/office/powerpoint/2010/main" val="37919885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962F713-384C-48A1-AB72-A359FF8DB59D}" type="datetime1">
              <a:rPr lang="en-US" smtClean="0"/>
              <a:t>8/25/2026</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www.Prozhe.com</a:t>
            </a:r>
          </a:p>
        </p:txBody>
      </p:sp>
      <p:sp>
        <p:nvSpPr>
          <p:cNvPr id="6" name="Slide Number Placeholder 5"/>
          <p:cNvSpPr>
            <a:spLocks noGrp="1"/>
          </p:cNvSpPr>
          <p:nvPr>
            <p:ph type="sldNum" sz="quarter" idx="12"/>
          </p:nvPr>
        </p:nvSpPr>
        <p:spPr/>
        <p:txBody>
          <a:bodyPr/>
          <a:lstStyle>
            <a:lvl1pPr>
              <a:defRPr/>
            </a:lvl1pPr>
          </a:lstStyle>
          <a:p>
            <a:pPr>
              <a:defRPr/>
            </a:pPr>
            <a:fld id="{4535E4EF-9429-48AB-82AB-C54E501455A4}" type="slidenum">
              <a:rPr lang="en-US"/>
              <a:pPr>
                <a:defRPr/>
              </a:pPr>
              <a:t>‹#›</a:t>
            </a:fld>
            <a:endParaRPr lang="en-US"/>
          </a:p>
        </p:txBody>
      </p:sp>
    </p:spTree>
    <p:extLst>
      <p:ext uri="{BB962C8B-B14F-4D97-AF65-F5344CB8AC3E}">
        <p14:creationId xmlns:p14="http://schemas.microsoft.com/office/powerpoint/2010/main" val="35004366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17"/>
          <p:cNvSpPr txBox="1">
            <a:spLocks noChangeArrowheads="1"/>
          </p:cNvSpPr>
          <p:nvPr/>
        </p:nvSpPr>
        <p:spPr bwMode="auto">
          <a:xfrm>
            <a:off x="541338"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eaLnBrk="1" hangingPunct="1"/>
            <a:r>
              <a:rPr lang="en-US" altLang="en-US" sz="8000">
                <a:solidFill>
                  <a:srgbClr val="C0E474"/>
                </a:solidFill>
                <a:latin typeface="Arial" panose="020B0604020202020204" pitchFamily="34" charset="0"/>
              </a:rPr>
              <a:t>“</a:t>
            </a:r>
          </a:p>
        </p:txBody>
      </p:sp>
      <p:sp>
        <p:nvSpPr>
          <p:cNvPr id="6" name="TextBox 18"/>
          <p:cNvSpPr txBox="1">
            <a:spLocks noChangeArrowheads="1"/>
          </p:cNvSpPr>
          <p:nvPr/>
        </p:nvSpPr>
        <p:spPr bwMode="auto">
          <a:xfrm>
            <a:off x="8893175"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eaLnBrk="1" hangingPunct="1"/>
            <a:r>
              <a:rPr lang="en-US" altLang="en-US" sz="8000">
                <a:solidFill>
                  <a:srgbClr val="C0E474"/>
                </a:solidFill>
                <a:latin typeface="Arial" panose="020B0604020202020204" pitchFamily="34" charset="0"/>
              </a:rPr>
              <a:t>”</a:t>
            </a:r>
            <a:endParaRPr lang="en-US" altLang="en-US">
              <a:solidFill>
                <a:srgbClr val="C0E474"/>
              </a:solidFill>
              <a:latin typeface="Arial" panose="020B0604020202020204" pitchFamily="34" charset="0"/>
            </a:endParaRPr>
          </a:p>
        </p:txBody>
      </p:sp>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fld id="{76715DF5-D4B1-4F22-A122-DBA7C4DD3EF2}" type="datetime1">
              <a:rPr lang="en-US" smtClean="0"/>
              <a:t>8/25/2026</a:t>
            </a:fld>
            <a:endParaRPr lang="en-US"/>
          </a:p>
        </p:txBody>
      </p:sp>
      <p:sp>
        <p:nvSpPr>
          <p:cNvPr id="8" name="Footer Placeholder 4"/>
          <p:cNvSpPr>
            <a:spLocks noGrp="1"/>
          </p:cNvSpPr>
          <p:nvPr>
            <p:ph type="ftr" sz="quarter" idx="15"/>
          </p:nvPr>
        </p:nvSpPr>
        <p:spPr/>
        <p:txBody>
          <a:bodyPr/>
          <a:lstStyle>
            <a:lvl1pPr>
              <a:defRPr/>
            </a:lvl1pPr>
          </a:lstStyle>
          <a:p>
            <a:pPr>
              <a:defRPr/>
            </a:pPr>
            <a:r>
              <a:rPr lang="en-US"/>
              <a:t>www.Prozhe.com</a:t>
            </a:r>
          </a:p>
        </p:txBody>
      </p:sp>
      <p:sp>
        <p:nvSpPr>
          <p:cNvPr id="9" name="Slide Number Placeholder 5"/>
          <p:cNvSpPr>
            <a:spLocks noGrp="1"/>
          </p:cNvSpPr>
          <p:nvPr>
            <p:ph type="sldNum" sz="quarter" idx="16"/>
          </p:nvPr>
        </p:nvSpPr>
        <p:spPr/>
        <p:txBody>
          <a:bodyPr/>
          <a:lstStyle>
            <a:lvl1pPr>
              <a:defRPr/>
            </a:lvl1pPr>
          </a:lstStyle>
          <a:p>
            <a:pPr>
              <a:defRPr/>
            </a:pPr>
            <a:fld id="{F482F8DC-99B4-4493-9031-6C98952322F8}" type="slidenum">
              <a:rPr lang="en-US"/>
              <a:pPr>
                <a:defRPr/>
              </a:pPr>
              <a:t>‹#›</a:t>
            </a:fld>
            <a:endParaRPr lang="en-US"/>
          </a:p>
        </p:txBody>
      </p:sp>
    </p:spTree>
    <p:extLst>
      <p:ext uri="{BB962C8B-B14F-4D97-AF65-F5344CB8AC3E}">
        <p14:creationId xmlns:p14="http://schemas.microsoft.com/office/powerpoint/2010/main" val="11462385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84E4BDF7-03F6-4E01-BBC3-A3F34E2B12BC}" type="datetime1">
              <a:rPr lang="en-US" smtClean="0"/>
              <a:t>8/25/2026</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www.Prozhe.com</a:t>
            </a:r>
          </a:p>
        </p:txBody>
      </p:sp>
      <p:sp>
        <p:nvSpPr>
          <p:cNvPr id="6" name="Slide Number Placeholder 5"/>
          <p:cNvSpPr>
            <a:spLocks noGrp="1"/>
          </p:cNvSpPr>
          <p:nvPr>
            <p:ph type="sldNum" sz="quarter" idx="12"/>
          </p:nvPr>
        </p:nvSpPr>
        <p:spPr/>
        <p:txBody>
          <a:bodyPr/>
          <a:lstStyle>
            <a:lvl1pPr>
              <a:defRPr/>
            </a:lvl1pPr>
          </a:lstStyle>
          <a:p>
            <a:pPr>
              <a:defRPr/>
            </a:pPr>
            <a:fld id="{48C91581-C6FC-4B11-9037-628CC5301832}" type="slidenum">
              <a:rPr lang="en-US"/>
              <a:pPr>
                <a:defRPr/>
              </a:pPr>
              <a:t>‹#›</a:t>
            </a:fld>
            <a:endParaRPr lang="en-US"/>
          </a:p>
        </p:txBody>
      </p:sp>
    </p:spTree>
    <p:extLst>
      <p:ext uri="{BB962C8B-B14F-4D97-AF65-F5344CB8AC3E}">
        <p14:creationId xmlns:p14="http://schemas.microsoft.com/office/powerpoint/2010/main" val="8988351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17"/>
          <p:cNvSpPr txBox="1">
            <a:spLocks noChangeArrowheads="1"/>
          </p:cNvSpPr>
          <p:nvPr/>
        </p:nvSpPr>
        <p:spPr bwMode="auto">
          <a:xfrm>
            <a:off x="541338"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eaLnBrk="1" hangingPunct="1"/>
            <a:r>
              <a:rPr lang="en-US" altLang="en-US" sz="8000">
                <a:solidFill>
                  <a:srgbClr val="C0E474"/>
                </a:solidFill>
                <a:latin typeface="Arial" panose="020B0604020202020204" pitchFamily="34" charset="0"/>
              </a:rPr>
              <a:t>“</a:t>
            </a:r>
          </a:p>
        </p:txBody>
      </p:sp>
      <p:sp>
        <p:nvSpPr>
          <p:cNvPr id="6" name="TextBox 18"/>
          <p:cNvSpPr txBox="1">
            <a:spLocks noChangeArrowheads="1"/>
          </p:cNvSpPr>
          <p:nvPr/>
        </p:nvSpPr>
        <p:spPr bwMode="auto">
          <a:xfrm>
            <a:off x="8893175"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fontAlgn="base">
              <a:spcBef>
                <a:spcPct val="0"/>
              </a:spcBef>
              <a:spcAft>
                <a:spcPct val="0"/>
              </a:spcAft>
              <a:defRPr>
                <a:solidFill>
                  <a:schemeClr val="tx1"/>
                </a:solidFill>
                <a:latin typeface="Trebuchet MS" panose="020B0603020202020204" pitchFamily="34" charset="0"/>
              </a:defRPr>
            </a:lvl6pPr>
            <a:lvl7pPr marL="2971800" indent="-228600" fontAlgn="base">
              <a:spcBef>
                <a:spcPct val="0"/>
              </a:spcBef>
              <a:spcAft>
                <a:spcPct val="0"/>
              </a:spcAft>
              <a:defRPr>
                <a:solidFill>
                  <a:schemeClr val="tx1"/>
                </a:solidFill>
                <a:latin typeface="Trebuchet MS" panose="020B0603020202020204" pitchFamily="34" charset="0"/>
              </a:defRPr>
            </a:lvl7pPr>
            <a:lvl8pPr marL="3429000" indent="-228600" fontAlgn="base">
              <a:spcBef>
                <a:spcPct val="0"/>
              </a:spcBef>
              <a:spcAft>
                <a:spcPct val="0"/>
              </a:spcAft>
              <a:defRPr>
                <a:solidFill>
                  <a:schemeClr val="tx1"/>
                </a:solidFill>
                <a:latin typeface="Trebuchet MS" panose="020B0603020202020204" pitchFamily="34" charset="0"/>
              </a:defRPr>
            </a:lvl8pPr>
            <a:lvl9pPr marL="3886200" indent="-228600" fontAlgn="base">
              <a:spcBef>
                <a:spcPct val="0"/>
              </a:spcBef>
              <a:spcAft>
                <a:spcPct val="0"/>
              </a:spcAft>
              <a:defRPr>
                <a:solidFill>
                  <a:schemeClr val="tx1"/>
                </a:solidFill>
                <a:latin typeface="Trebuchet MS" panose="020B0603020202020204" pitchFamily="34" charset="0"/>
              </a:defRPr>
            </a:lvl9pPr>
          </a:lstStyle>
          <a:p>
            <a:pPr eaLnBrk="1" hangingPunct="1"/>
            <a:r>
              <a:rPr lang="en-US" altLang="en-US" sz="8000">
                <a:solidFill>
                  <a:srgbClr val="C0E474"/>
                </a:solidFill>
                <a:latin typeface="Arial" panose="020B0604020202020204" pitchFamily="34" charset="0"/>
              </a:rPr>
              <a:t>”</a:t>
            </a:r>
          </a:p>
        </p:txBody>
      </p:sp>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fld id="{3EBA4E6D-3DFC-4390-85E9-9ED635A1588A}" type="datetime1">
              <a:rPr lang="en-US" smtClean="0"/>
              <a:t>8/25/2026</a:t>
            </a:fld>
            <a:endParaRPr lang="en-US"/>
          </a:p>
        </p:txBody>
      </p:sp>
      <p:sp>
        <p:nvSpPr>
          <p:cNvPr id="8" name="Footer Placeholder 4"/>
          <p:cNvSpPr>
            <a:spLocks noGrp="1"/>
          </p:cNvSpPr>
          <p:nvPr>
            <p:ph type="ftr" sz="quarter" idx="15"/>
          </p:nvPr>
        </p:nvSpPr>
        <p:spPr/>
        <p:txBody>
          <a:bodyPr/>
          <a:lstStyle>
            <a:lvl1pPr>
              <a:defRPr/>
            </a:lvl1pPr>
          </a:lstStyle>
          <a:p>
            <a:pPr>
              <a:defRPr/>
            </a:pPr>
            <a:r>
              <a:rPr lang="en-US"/>
              <a:t>www.Prozhe.com</a:t>
            </a:r>
          </a:p>
        </p:txBody>
      </p:sp>
      <p:sp>
        <p:nvSpPr>
          <p:cNvPr id="9" name="Slide Number Placeholder 5"/>
          <p:cNvSpPr>
            <a:spLocks noGrp="1"/>
          </p:cNvSpPr>
          <p:nvPr>
            <p:ph type="sldNum" sz="quarter" idx="16"/>
          </p:nvPr>
        </p:nvSpPr>
        <p:spPr/>
        <p:txBody>
          <a:bodyPr/>
          <a:lstStyle>
            <a:lvl1pPr>
              <a:defRPr/>
            </a:lvl1pPr>
          </a:lstStyle>
          <a:p>
            <a:pPr>
              <a:defRPr/>
            </a:pPr>
            <a:fld id="{655DBDAA-8288-4022-AE85-0F1D96910184}" type="slidenum">
              <a:rPr lang="en-US"/>
              <a:pPr>
                <a:defRPr/>
              </a:pPr>
              <a:t>‹#›</a:t>
            </a:fld>
            <a:endParaRPr lang="en-US"/>
          </a:p>
        </p:txBody>
      </p:sp>
    </p:spTree>
    <p:extLst>
      <p:ext uri="{BB962C8B-B14F-4D97-AF65-F5344CB8AC3E}">
        <p14:creationId xmlns:p14="http://schemas.microsoft.com/office/powerpoint/2010/main" val="41790508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4"/>
          </p:nvPr>
        </p:nvSpPr>
        <p:spPr/>
        <p:txBody>
          <a:bodyPr/>
          <a:lstStyle>
            <a:lvl1pPr>
              <a:defRPr/>
            </a:lvl1pPr>
          </a:lstStyle>
          <a:p>
            <a:pPr>
              <a:defRPr/>
            </a:pPr>
            <a:fld id="{D31A1D5C-ACD2-4164-B56A-F2A271137C18}" type="datetime1">
              <a:rPr lang="en-US" smtClean="0"/>
              <a:t>8/25/2026</a:t>
            </a:fld>
            <a:endParaRPr lang="en-US"/>
          </a:p>
        </p:txBody>
      </p:sp>
      <p:sp>
        <p:nvSpPr>
          <p:cNvPr id="6" name="Footer Placeholder 4"/>
          <p:cNvSpPr>
            <a:spLocks noGrp="1"/>
          </p:cNvSpPr>
          <p:nvPr>
            <p:ph type="ftr" sz="quarter" idx="15"/>
          </p:nvPr>
        </p:nvSpPr>
        <p:spPr/>
        <p:txBody>
          <a:bodyPr/>
          <a:lstStyle>
            <a:lvl1pPr>
              <a:defRPr/>
            </a:lvl1pPr>
          </a:lstStyle>
          <a:p>
            <a:pPr>
              <a:defRPr/>
            </a:pPr>
            <a:r>
              <a:rPr lang="en-US"/>
              <a:t>www.Prozhe.com</a:t>
            </a:r>
          </a:p>
        </p:txBody>
      </p:sp>
      <p:sp>
        <p:nvSpPr>
          <p:cNvPr id="7" name="Slide Number Placeholder 5"/>
          <p:cNvSpPr>
            <a:spLocks noGrp="1"/>
          </p:cNvSpPr>
          <p:nvPr>
            <p:ph type="sldNum" sz="quarter" idx="16"/>
          </p:nvPr>
        </p:nvSpPr>
        <p:spPr/>
        <p:txBody>
          <a:bodyPr/>
          <a:lstStyle>
            <a:lvl1pPr>
              <a:defRPr/>
            </a:lvl1pPr>
          </a:lstStyle>
          <a:p>
            <a:pPr>
              <a:defRPr/>
            </a:pPr>
            <a:fld id="{17DF5C1A-574F-4C85-BE7D-73AB3B6BB4F6}" type="slidenum">
              <a:rPr lang="en-US"/>
              <a:pPr>
                <a:defRPr/>
              </a:pPr>
              <a:t>‹#›</a:t>
            </a:fld>
            <a:endParaRPr lang="en-US"/>
          </a:p>
        </p:txBody>
      </p:sp>
    </p:spTree>
    <p:extLst>
      <p:ext uri="{BB962C8B-B14F-4D97-AF65-F5344CB8AC3E}">
        <p14:creationId xmlns:p14="http://schemas.microsoft.com/office/powerpoint/2010/main" val="20646991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D184CC-A3A1-4E40-B6AF-3EACCB40831E}" type="datetime1">
              <a:rPr lang="en-US" smtClean="0"/>
              <a:t>8/25/2026</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www.Prozhe.com</a:t>
            </a:r>
          </a:p>
        </p:txBody>
      </p:sp>
      <p:sp>
        <p:nvSpPr>
          <p:cNvPr id="6" name="Slide Number Placeholder 5"/>
          <p:cNvSpPr>
            <a:spLocks noGrp="1"/>
          </p:cNvSpPr>
          <p:nvPr>
            <p:ph type="sldNum" sz="quarter" idx="12"/>
          </p:nvPr>
        </p:nvSpPr>
        <p:spPr/>
        <p:txBody>
          <a:bodyPr/>
          <a:lstStyle>
            <a:lvl1pPr>
              <a:defRPr/>
            </a:lvl1pPr>
          </a:lstStyle>
          <a:p>
            <a:pPr>
              <a:defRPr/>
            </a:pPr>
            <a:fld id="{C6FABD4A-29E1-4921-8641-6C681303B3CA}" type="slidenum">
              <a:rPr lang="en-US"/>
              <a:pPr>
                <a:defRPr/>
              </a:pPr>
              <a:t>‹#›</a:t>
            </a:fld>
            <a:endParaRPr lang="en-US"/>
          </a:p>
        </p:txBody>
      </p:sp>
    </p:spTree>
    <p:extLst>
      <p:ext uri="{BB962C8B-B14F-4D97-AF65-F5344CB8AC3E}">
        <p14:creationId xmlns:p14="http://schemas.microsoft.com/office/powerpoint/2010/main" val="28274304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6FCF53CF-EDF8-4282-81AD-072A0C1A9201}" type="datetime1">
              <a:rPr lang="en-US" smtClean="0"/>
              <a:t>8/25/2026</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www.Prozhe.com</a:t>
            </a:r>
          </a:p>
        </p:txBody>
      </p:sp>
      <p:sp>
        <p:nvSpPr>
          <p:cNvPr id="6" name="Slide Number Placeholder 5"/>
          <p:cNvSpPr>
            <a:spLocks noGrp="1"/>
          </p:cNvSpPr>
          <p:nvPr>
            <p:ph type="sldNum" sz="quarter" idx="12"/>
          </p:nvPr>
        </p:nvSpPr>
        <p:spPr/>
        <p:txBody>
          <a:bodyPr/>
          <a:lstStyle>
            <a:lvl1pPr>
              <a:defRPr/>
            </a:lvl1pPr>
          </a:lstStyle>
          <a:p>
            <a:pPr>
              <a:defRPr/>
            </a:pPr>
            <a:fld id="{F8F00BE2-AFE3-4E54-8C20-2A4BF5E96ECE}" type="slidenum">
              <a:rPr lang="en-US"/>
              <a:pPr>
                <a:defRPr/>
              </a:pPr>
              <a:t>‹#›</a:t>
            </a:fld>
            <a:endParaRPr lang="en-US"/>
          </a:p>
        </p:txBody>
      </p:sp>
    </p:spTree>
    <p:extLst>
      <p:ext uri="{BB962C8B-B14F-4D97-AF65-F5344CB8AC3E}">
        <p14:creationId xmlns:p14="http://schemas.microsoft.com/office/powerpoint/2010/main" val="34032188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6"/>
          <p:cNvGrpSpPr>
            <a:grpSpLocks/>
          </p:cNvGrpSpPr>
          <p:nvPr/>
        </p:nvGrpSpPr>
        <p:grpSpPr bwMode="auto">
          <a:xfrm>
            <a:off x="0" y="-7938"/>
            <a:ext cx="12192000" cy="6865938"/>
            <a:chOff x="0" y="-8467"/>
            <a:chExt cx="12192000" cy="6866467"/>
          </a:xfrm>
        </p:grpSpPr>
        <p:cxnSp>
          <p:nvCxnSpPr>
            <p:cNvPr id="20" name="Straight Connector 19"/>
            <p:cNvCxnSpPr/>
            <p:nvPr/>
          </p:nvCxnSpPr>
          <p:spPr>
            <a:xfrm>
              <a:off x="9371013" y="-528"/>
              <a:ext cx="1219200" cy="6858528"/>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4738" y="3681168"/>
              <a:ext cx="4764087" cy="3176832"/>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2100" y="-8467"/>
              <a:ext cx="3006725"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2788" y="-8467"/>
              <a:ext cx="2589212"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863" y="3047706"/>
              <a:ext cx="3259137" cy="3810294"/>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5"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188" y="-8467"/>
              <a:ext cx="1290637"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9463" y="-8467"/>
              <a:ext cx="1249362"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138" y="3589086"/>
              <a:ext cx="1817687" cy="3268914"/>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2981"/>
              <a:ext cx="449263" cy="2845019"/>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77863" y="609600"/>
            <a:ext cx="8596312"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1028" name="Text Placeholder 2"/>
          <p:cNvSpPr>
            <a:spLocks noGrp="1"/>
          </p:cNvSpPr>
          <p:nvPr>
            <p:ph type="body" idx="1"/>
          </p:nvPr>
        </p:nvSpPr>
        <p:spPr bwMode="auto">
          <a:xfrm>
            <a:off x="677863" y="2160588"/>
            <a:ext cx="8596312"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7205663" y="6042025"/>
            <a:ext cx="911225" cy="365125"/>
          </a:xfrm>
          <a:prstGeom prst="rect">
            <a:avLst/>
          </a:prstGeom>
        </p:spPr>
        <p:txBody>
          <a:bodyPr vert="horz" lIns="91440" tIns="45720" rIns="91440" bIns="45720" rtlCol="0" anchor="ctr"/>
          <a:lstStyle>
            <a:lvl1pPr algn="r" eaLnBrk="1" fontAlgn="auto" hangingPunct="1">
              <a:spcBef>
                <a:spcPts val="0"/>
              </a:spcBef>
              <a:spcAft>
                <a:spcPts val="0"/>
              </a:spcAft>
              <a:defRPr sz="900" smtClean="0">
                <a:solidFill>
                  <a:schemeClr val="tx1">
                    <a:tint val="75000"/>
                  </a:schemeClr>
                </a:solidFill>
                <a:latin typeface="+mn-lt"/>
              </a:defRPr>
            </a:lvl1pPr>
          </a:lstStyle>
          <a:p>
            <a:pPr>
              <a:defRPr/>
            </a:pPr>
            <a:fld id="{271DF04D-DC6A-45A1-80B1-1F2AF55BAC09}" type="datetime1">
              <a:rPr lang="en-US" smtClean="0"/>
              <a:t>8/25/2026</a:t>
            </a:fld>
            <a:endParaRPr lang="en-US"/>
          </a:p>
        </p:txBody>
      </p:sp>
      <p:sp>
        <p:nvSpPr>
          <p:cNvPr id="5" name="Footer Placeholder 4"/>
          <p:cNvSpPr>
            <a:spLocks noGrp="1"/>
          </p:cNvSpPr>
          <p:nvPr>
            <p:ph type="ftr" sz="quarter" idx="3"/>
          </p:nvPr>
        </p:nvSpPr>
        <p:spPr>
          <a:xfrm>
            <a:off x="677863" y="6042025"/>
            <a:ext cx="6297612"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chemeClr val="tx1">
                    <a:tint val="75000"/>
                  </a:schemeClr>
                </a:solidFill>
                <a:latin typeface="+mn-lt"/>
              </a:defRPr>
            </a:lvl1pPr>
          </a:lstStyle>
          <a:p>
            <a:pPr>
              <a:defRPr/>
            </a:pPr>
            <a:r>
              <a:rPr lang="en-US"/>
              <a:t>www.Prozhe.com</a:t>
            </a:r>
          </a:p>
        </p:txBody>
      </p:sp>
      <p:sp>
        <p:nvSpPr>
          <p:cNvPr id="6" name="Slide Number Placeholder 5"/>
          <p:cNvSpPr>
            <a:spLocks noGrp="1"/>
          </p:cNvSpPr>
          <p:nvPr>
            <p:ph type="sldNum" sz="quarter" idx="4"/>
          </p:nvPr>
        </p:nvSpPr>
        <p:spPr>
          <a:xfrm>
            <a:off x="8589963" y="6042025"/>
            <a:ext cx="684212" cy="365125"/>
          </a:xfrm>
          <a:prstGeom prst="rect">
            <a:avLst/>
          </a:prstGeom>
        </p:spPr>
        <p:txBody>
          <a:bodyPr vert="horz" lIns="91440" tIns="45720" rIns="91440" bIns="45720" rtlCol="0" anchor="ctr"/>
          <a:lstStyle>
            <a:lvl1pPr algn="r" eaLnBrk="1" fontAlgn="auto" hangingPunct="1">
              <a:spcBef>
                <a:spcPts val="0"/>
              </a:spcBef>
              <a:spcAft>
                <a:spcPts val="0"/>
              </a:spcAft>
              <a:defRPr sz="900" smtClean="0">
                <a:solidFill>
                  <a:schemeClr val="accent1"/>
                </a:solidFill>
                <a:latin typeface="+mn-lt"/>
              </a:defRPr>
            </a:lvl1pPr>
          </a:lstStyle>
          <a:p>
            <a:pPr>
              <a:defRPr/>
            </a:pPr>
            <a:fld id="{D33703B9-7F60-4D2F-AFDC-710299ED34B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11"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12" r:id="rId11"/>
    <p:sldLayoutId id="2147483707" r:id="rId12"/>
    <p:sldLayoutId id="2147483713" r:id="rId13"/>
    <p:sldLayoutId id="2147483708" r:id="rId14"/>
    <p:sldLayoutId id="2147483709" r:id="rId15"/>
    <p:sldLayoutId id="2147483710" r:id="rId16"/>
  </p:sldLayoutIdLst>
  <p:hf sldNum="0" hdr="0" dt="0"/>
  <p:txStyles>
    <p:titleStyle>
      <a:lvl1pPr algn="l" defTabSz="457200" rtl="0" fontAlgn="base">
        <a:spcBef>
          <a:spcPct val="0"/>
        </a:spcBef>
        <a:spcAft>
          <a:spcPct val="0"/>
        </a:spcAft>
        <a:defRPr sz="3600" kern="1200">
          <a:solidFill>
            <a:schemeClr val="accent1"/>
          </a:solidFill>
          <a:latin typeface="+mj-lt"/>
          <a:ea typeface="+mj-ea"/>
          <a:cs typeface="+mj-cs"/>
        </a:defRPr>
      </a:lvl1pPr>
      <a:lvl2pPr algn="l" defTabSz="457200" rtl="0" fontAlgn="base">
        <a:spcBef>
          <a:spcPct val="0"/>
        </a:spcBef>
        <a:spcAft>
          <a:spcPct val="0"/>
        </a:spcAft>
        <a:defRPr sz="3600">
          <a:solidFill>
            <a:schemeClr val="accent1"/>
          </a:solidFill>
          <a:latin typeface="Trebuchet MS" panose="020B0603020202020204" pitchFamily="34" charset="0"/>
        </a:defRPr>
      </a:lvl2pPr>
      <a:lvl3pPr algn="l" defTabSz="457200" rtl="0" fontAlgn="base">
        <a:spcBef>
          <a:spcPct val="0"/>
        </a:spcBef>
        <a:spcAft>
          <a:spcPct val="0"/>
        </a:spcAft>
        <a:defRPr sz="3600">
          <a:solidFill>
            <a:schemeClr val="accent1"/>
          </a:solidFill>
          <a:latin typeface="Trebuchet MS" panose="020B0603020202020204" pitchFamily="34" charset="0"/>
        </a:defRPr>
      </a:lvl3pPr>
      <a:lvl4pPr algn="l" defTabSz="457200" rtl="0" fontAlgn="base">
        <a:spcBef>
          <a:spcPct val="0"/>
        </a:spcBef>
        <a:spcAft>
          <a:spcPct val="0"/>
        </a:spcAft>
        <a:defRPr sz="3600">
          <a:solidFill>
            <a:schemeClr val="accent1"/>
          </a:solidFill>
          <a:latin typeface="Trebuchet MS" panose="020B0603020202020204" pitchFamily="34" charset="0"/>
        </a:defRPr>
      </a:lvl4pPr>
      <a:lvl5pPr algn="l" defTabSz="457200" rtl="0" fontAlgn="base">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fontAlgn="base">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fontAlgn="base">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fontAlgn="base">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fontAlgn="base">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www.noormags.com/view/fa/articlepage/30330"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file:///D:\old%20D\data\MY%20DOC\own\tahsili\tolooo%20mehr\T02\&#216;&#177;&#217;&#136;&#216;&#180;%20&#216;&#170;&#216;&#173;&#217;&#130;&#219;&#140;&#217;&#130;\&#216;&#180;&#216;&#168;&#218;&#169;&#217;&#135;&#226;&#128;&#143;%20&#217;&#135;&#216;&#167;&#219;&#140;%20&#216;&#167;&#216;&#172;&#216;&#170;&#217;&#133;&#216;&#167;&#216;&#185;&#219;&#140;%20&#217;&#133;&#216;&#172;&#216;&#167;&#216;&#178;&#219;&#140;%20&#217;&#136;%20&#216;&#168;&#216;&#173;&#216;&#177;&#216;&#167;&#217;&#134;%20&#217;&#135;&#217;&#136;&#219;&#140;&#216;&#170;%20(&#216;&#168;&#216;&#167;%20&#216;&#170;&#216;&#163;&#218;&#169;&#219;&#140;&#216;&#175;%20&#216;&#168;&#216;&#177;%20&#216;&#168;&#216;&#173;&#216;&#177;&#216;&#167;&#217;&#134;%20&#217;&#135;&#217;&#136;&#219;&#140;&#216;&#170;&#219;&#140;%20&#216;&#167;&#219;&#140;&#216;&#177;&#216;&#167;&#217;&#134;).htm#_ftn6"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file:///D:\old%20D\data\MY%20DOC\own\tahsili\tolooo%20mehr\T02\&#216;&#177;&#217;&#136;&#216;&#180;%20&#216;&#170;&#216;&#173;&#217;&#130;&#219;&#140;&#217;&#130;\&#216;&#180;&#216;&#168;&#218;&#169;&#217;&#135;&#226;&#128;&#143;%20&#217;&#135;&#216;&#167;&#219;&#140;%20&#216;&#167;&#216;&#172;&#216;&#170;&#217;&#133;&#216;&#167;&#216;&#185;&#219;&#140;%20&#217;&#133;&#216;&#172;&#216;&#167;&#216;&#178;&#219;&#140;%20&#217;&#136;%20&#216;&#168;&#216;&#173;&#216;&#177;&#216;&#167;&#217;&#134;%20&#217;&#135;&#217;&#136;&#219;&#140;&#216;&#170;%20(&#216;&#168;&#216;&#167;%20&#216;&#170;&#216;&#163;&#218;&#169;&#219;&#140;&#216;&#175;%20&#216;&#168;&#216;&#177;%20&#216;&#168;&#216;&#173;&#216;&#177;&#216;&#167;&#217;&#134;%20&#217;&#135;&#217;&#136;&#219;&#140;&#216;&#170;&#219;&#140;%20&#216;&#167;&#219;&#140;&#216;&#177;&#216;&#167;&#217;&#134;).htm#_ftn7"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pejvakmag.ir/archives/2976/%d8%aa%d8%a7%d8%ab%db%8c%d8%b1-%d8%b4%d8%a8%da%a9%d9%87-%d9%87%d8%a7%db%8c-%d8%a7%d8%ac%d8%aa%d9%85%d8%a7%d8%b9%db%8c-%d8%a8%d8%b1-%d8%b3%d8%a8%da%a9-%d8%b2%d9%86%d8%af%da%af%db%8c-%d8%a7%d8%b3%d9%84/"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169863" y="1704975"/>
            <a:ext cx="10047287" cy="3313113"/>
          </a:xfrm>
        </p:spPr>
        <p:txBody>
          <a:bodyPr/>
          <a:lstStyle/>
          <a:p>
            <a:pPr algn="ctr" rtl="1"/>
            <a:r>
              <a:rPr lang="fa-IR" altLang="en-US" dirty="0">
                <a:cs typeface="B Yagut" panose="00000400000000000000" pitchFamily="2" charset="-78"/>
              </a:rPr>
              <a:t>بررسی تأثیر شبکه</a:t>
            </a:r>
            <a:r>
              <a:rPr lang="en-US" altLang="en-US" dirty="0">
                <a:cs typeface="B Yagut" panose="00000400000000000000" pitchFamily="2" charset="-78"/>
              </a:rPr>
              <a:t> </a:t>
            </a:r>
            <a:r>
              <a:rPr lang="fa-IR" altLang="en-US" dirty="0">
                <a:cs typeface="B Yagut" panose="00000400000000000000" pitchFamily="2" charset="-78"/>
              </a:rPr>
              <a:t>های اجتماعی مجازی بر اخلاق تربیتی و فردی کاربران</a:t>
            </a:r>
            <a:br>
              <a:rPr lang="en-US" altLang="en-US" dirty="0"/>
            </a:br>
            <a:endParaRPr lang="en-US" altLang="en-US" dirty="0"/>
          </a:p>
        </p:txBody>
      </p:sp>
      <p:sp>
        <p:nvSpPr>
          <p:cNvPr id="3" name="Subtitle 2"/>
          <p:cNvSpPr>
            <a:spLocks noGrp="1"/>
          </p:cNvSpPr>
          <p:nvPr>
            <p:ph type="subTitle" idx="1"/>
          </p:nvPr>
        </p:nvSpPr>
        <p:spPr>
          <a:xfrm>
            <a:off x="803275" y="5299075"/>
            <a:ext cx="7767638" cy="1096963"/>
          </a:xfrm>
        </p:spPr>
        <p:txBody>
          <a:bodyPr rtlCol="0">
            <a:normAutofit/>
          </a:bodyPr>
          <a:lstStyle/>
          <a:p>
            <a:pPr algn="l" fontAlgn="auto">
              <a:spcAft>
                <a:spcPts val="0"/>
              </a:spcAft>
              <a:buFont typeface="Wingdings 3" charset="2"/>
              <a:buNone/>
              <a:defRPr/>
            </a:pPr>
            <a:r>
              <a:rPr lang="fa-IR" sz="2400" b="1" dirty="0">
                <a:cs typeface="B Titr" panose="00000700000000000000" pitchFamily="2" charset="-78"/>
              </a:rPr>
              <a:t>منصور حسینی طایقانی</a:t>
            </a:r>
            <a:endParaRPr lang="en-US" sz="2400" dirty="0">
              <a:cs typeface="B Titr" panose="00000700000000000000" pitchFamily="2" charset="-78"/>
            </a:endParaRPr>
          </a:p>
        </p:txBody>
      </p:sp>
    </p:spTree>
  </p:cSld>
  <p:clrMapOvr>
    <a:masterClrMapping/>
  </p:clrMapOvr>
  <p:transition spd="slow">
    <p:random/>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863" y="609600"/>
            <a:ext cx="8596312" cy="785813"/>
          </a:xfrm>
        </p:spPr>
        <p:txBody>
          <a:bodyPr rtlCol="0">
            <a:normAutofit fontScale="90000"/>
          </a:bodyPr>
          <a:lstStyle/>
          <a:p>
            <a:pPr fontAlgn="auto">
              <a:spcAft>
                <a:spcPts val="0"/>
              </a:spcAft>
              <a:defRPr/>
            </a:pPr>
            <a:r>
              <a:rPr lang="ar-SA" dirty="0"/>
              <a:t>چکیده</a:t>
            </a:r>
            <a:br>
              <a:rPr lang="en-US" dirty="0"/>
            </a:br>
            <a:endParaRPr lang="en-US" dirty="0"/>
          </a:p>
        </p:txBody>
      </p:sp>
      <p:sp>
        <p:nvSpPr>
          <p:cNvPr id="7171" name="Content Placeholder 2"/>
          <p:cNvSpPr>
            <a:spLocks noGrp="1"/>
          </p:cNvSpPr>
          <p:nvPr>
            <p:ph idx="1"/>
          </p:nvPr>
        </p:nvSpPr>
        <p:spPr>
          <a:xfrm>
            <a:off x="677863" y="1558925"/>
            <a:ext cx="8596312" cy="4483100"/>
          </a:xfrm>
        </p:spPr>
        <p:txBody>
          <a:bodyPr/>
          <a:lstStyle/>
          <a:p>
            <a:pPr lvl="1">
              <a:lnSpc>
                <a:spcPct val="150000"/>
              </a:lnSpc>
            </a:pPr>
            <a:r>
              <a:rPr lang="ar-SA" altLang="en-US" dirty="0">
                <a:cs typeface="B Mehr" pitchFamily="2" charset="0"/>
              </a:rPr>
              <a:t>در اين </a:t>
            </a:r>
            <a:r>
              <a:rPr lang="fa-IR" altLang="en-US" dirty="0">
                <a:cs typeface="B Mehr" pitchFamily="2" charset="0"/>
              </a:rPr>
              <a:t>تحقیق </a:t>
            </a:r>
            <a:r>
              <a:rPr lang="ar-SA" altLang="en-US" dirty="0">
                <a:cs typeface="B Mehr" pitchFamily="2" charset="0"/>
              </a:rPr>
              <a:t>به تأثيرات اينترنت بر اخلاق كاربران پرداخته شده است. ديدگاه اتخاذ شده در اين تحقیق، بر قابليت‏هايى استوار است كه به صورت بالقوه در اينترنت وجود دارد و مى‏تواند موجب تسهيل ارتباطات جهانى ميان انسان‏ها، از ميان بر داشتن تبعيض‏ها در دستيابى به اطلاعات و در نهايت ايجاد جامعه اطلاعاتى جهانى شود.</a:t>
            </a:r>
            <a:endParaRPr lang="en-US" altLang="en-US" dirty="0">
              <a:cs typeface="B Mehr" pitchFamily="2" charset="0"/>
            </a:endParaRPr>
          </a:p>
          <a:p>
            <a:pPr lvl="1">
              <a:lnSpc>
                <a:spcPct val="150000"/>
              </a:lnSpc>
            </a:pPr>
            <a:r>
              <a:rPr lang="ar-SA" altLang="en-US" dirty="0">
                <a:cs typeface="B Mehr" pitchFamily="2" charset="0"/>
              </a:rPr>
              <a:t>اينترنت عليرغم چهره فناورى محور خود، مى‏تواند پديد آورنده فضايى باشد كه اخلاق و روابط اجتماعى افراد در آن تقويت شود. معمولاً از چنين اخلاقى با عنوان «اخلاق سازنده» ياد مى‏شود. استفاده از اينترنت، اخلاق خاص خود را به شيوه‏اى خودكار در كاربرانش به وجود مى‏آورد؛ كاربرانى كه هر لحظه، داده يا اطلاعاتى توليد مى‏كنند؛ از اين‏رو اخلاق اينترنتى از اخلاق سازنده جدا نيست.</a:t>
            </a:r>
            <a:endParaRPr lang="en-US" altLang="en-US" dirty="0">
              <a:cs typeface="B Mehr" pitchFamily="2" charset="0"/>
            </a:endParaRPr>
          </a:p>
          <a:p>
            <a:pPr lvl="1">
              <a:lnSpc>
                <a:spcPct val="150000"/>
              </a:lnSpc>
            </a:pPr>
            <a:r>
              <a:rPr lang="ar-SA" altLang="en-US" dirty="0">
                <a:cs typeface="B Mehr" pitchFamily="2" charset="0"/>
              </a:rPr>
              <a:t>تحقیق حاضر با يادآورى امكان همكارى ميان اينترنت و انسان، به منظور ارتقاى روابط انسانى و اصول اخلاقى، نگارش يافته است.</a:t>
            </a:r>
            <a:endParaRPr lang="en-US" altLang="en-US" dirty="0">
              <a:cs typeface="B Mehr" pitchFamily="2" charset="0"/>
            </a:endParaRPr>
          </a:p>
          <a:p>
            <a:endParaRPr lang="en-US" altLang="en-US" dirty="0"/>
          </a:p>
        </p:txBody>
      </p:sp>
    </p:spTree>
  </p:cSld>
  <p:clrMapOvr>
    <a:masterClrMapping/>
  </p:clrMapOvr>
  <p:transition spd="slow">
    <p:rand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863" y="609600"/>
            <a:ext cx="8596312" cy="785813"/>
          </a:xfrm>
        </p:spPr>
        <p:txBody>
          <a:bodyPr rtlCol="0">
            <a:normAutofit fontScale="90000"/>
          </a:bodyPr>
          <a:lstStyle/>
          <a:p>
            <a:pPr fontAlgn="auto">
              <a:spcAft>
                <a:spcPts val="0"/>
              </a:spcAft>
              <a:defRPr/>
            </a:pPr>
            <a:r>
              <a:rPr lang="ar-SA" dirty="0"/>
              <a:t>مقدمه و طرح مسئله</a:t>
            </a:r>
            <a:br>
              <a:rPr lang="en-US" dirty="0"/>
            </a:br>
            <a:endParaRPr lang="en-US" dirty="0"/>
          </a:p>
        </p:txBody>
      </p:sp>
      <p:sp>
        <p:nvSpPr>
          <p:cNvPr id="3" name="Content Placeholder 2"/>
          <p:cNvSpPr>
            <a:spLocks noGrp="1"/>
          </p:cNvSpPr>
          <p:nvPr>
            <p:ph idx="1"/>
          </p:nvPr>
        </p:nvSpPr>
        <p:spPr>
          <a:xfrm>
            <a:off x="677863" y="1558925"/>
            <a:ext cx="8596312" cy="4483100"/>
          </a:xfrm>
        </p:spPr>
        <p:txBody>
          <a:bodyPr rtlCol="0">
            <a:normAutofit fontScale="92500"/>
          </a:bodyPr>
          <a:lstStyle/>
          <a:p>
            <a:pPr lvl="1" fontAlgn="auto">
              <a:lnSpc>
                <a:spcPct val="150000"/>
              </a:lnSpc>
              <a:spcAft>
                <a:spcPts val="0"/>
              </a:spcAft>
              <a:buFont typeface="Wingdings 3" charset="2"/>
              <a:buChar char=""/>
              <a:defRPr/>
            </a:pPr>
            <a:r>
              <a:rPr lang="ar-SA" dirty="0">
                <a:solidFill>
                  <a:schemeClr val="tx1">
                    <a:lumMod val="75000"/>
                    <a:lumOff val="25000"/>
                  </a:schemeClr>
                </a:solidFill>
                <a:cs typeface="B Nazanin" panose="00000400000000000000" pitchFamily="2" charset="-78"/>
              </a:rPr>
              <a:t>انسان، موجودی مدنی‌الطبع نامیده شده و همواره با همنوعانش در ارتباط بوده، در واقع این ارتباط ریشه در نیاز او به ارتباطات اجتماعی دارد، همین نیاز سبب شکل‌گیری اجتماعات انسانی، شهرها و جوامع شده و در گذر زمان و ادوار زندگی انسان متحول و متطور گشته است. بشر، در دوره‌های گوناگون برای تسهیل ارتباطات اجتماعی خود دست به اختراعاتی از جمله، تلفن، تلگراف، تلوزیون، ماهواره و اینترنت زده است. شبکه‌های اجتماعی که زاده وب۲ هستند، از همین دست است</a:t>
            </a:r>
            <a:r>
              <a:rPr lang="en-US" dirty="0">
                <a:solidFill>
                  <a:schemeClr val="tx1">
                    <a:lumMod val="75000"/>
                    <a:lumOff val="25000"/>
                  </a:schemeClr>
                </a:solidFill>
                <a:cs typeface="B Nazanin" panose="00000400000000000000" pitchFamily="2" charset="-78"/>
              </a:rPr>
              <a:t>.</a:t>
            </a:r>
          </a:p>
          <a:p>
            <a:pPr lvl="1" fontAlgn="auto">
              <a:lnSpc>
                <a:spcPct val="150000"/>
              </a:lnSpc>
              <a:spcAft>
                <a:spcPts val="0"/>
              </a:spcAft>
              <a:buFont typeface="Wingdings 3" charset="2"/>
              <a:buChar char=""/>
              <a:defRPr/>
            </a:pPr>
            <a:r>
              <a:rPr lang="ar-SA" dirty="0">
                <a:solidFill>
                  <a:schemeClr val="tx1">
                    <a:lumMod val="75000"/>
                    <a:lumOff val="25000"/>
                  </a:schemeClr>
                </a:solidFill>
                <a:cs typeface="B Nazanin" panose="00000400000000000000" pitchFamily="2" charset="-78"/>
              </a:rPr>
              <a:t>اینترنت یکی از پدیده‌های تقریبا نوظهور در جامعه ایران می‌باشد که مانند هر پدیده جدید آثار و تبعات مثبت و منفی به دنبال دارد. </a:t>
            </a:r>
            <a:endParaRPr lang="en-US" dirty="0">
              <a:solidFill>
                <a:schemeClr val="tx1">
                  <a:lumMod val="75000"/>
                  <a:lumOff val="25000"/>
                </a:schemeClr>
              </a:solidFill>
              <a:cs typeface="B Nazanin" panose="00000400000000000000" pitchFamily="2" charset="-78"/>
            </a:endParaRPr>
          </a:p>
          <a:p>
            <a:pPr lvl="1" fontAlgn="auto">
              <a:lnSpc>
                <a:spcPct val="150000"/>
              </a:lnSpc>
              <a:spcAft>
                <a:spcPts val="0"/>
              </a:spcAft>
              <a:buFont typeface="Wingdings 3" charset="2"/>
              <a:buChar char=""/>
              <a:defRPr/>
            </a:pPr>
            <a:r>
              <a:rPr lang="ar-SA" dirty="0">
                <a:solidFill>
                  <a:schemeClr val="tx1">
                    <a:lumMod val="75000"/>
                    <a:lumOff val="25000"/>
                  </a:schemeClr>
                </a:solidFill>
                <a:cs typeface="B Nazanin" panose="00000400000000000000" pitchFamily="2" charset="-78"/>
              </a:rPr>
              <a:t>اینترنت در قالب‌ها و سرویس‌های متفاوت به ارائه خدمات می‌پردازد. یکی از این سرویس‌های ارائه شده شبکه‌های اجتماعی است. شبکه‌های اجتماعی پایگاه‌های مجازی هستند که بر مبنای تشکیلات آنلاین فعالیت می‌کنند و هر کدام کاربرانی با ویژگی یا ویژگی‌های خاص و مشترک را دارا می‌باشند.</a:t>
            </a:r>
            <a:endParaRPr lang="en-US" dirty="0">
              <a:solidFill>
                <a:schemeClr val="tx1">
                  <a:lumMod val="75000"/>
                  <a:lumOff val="25000"/>
                </a:schemeClr>
              </a:solidFill>
              <a:cs typeface="B Nazanin" panose="00000400000000000000" pitchFamily="2" charset="-78"/>
            </a:endParaRPr>
          </a:p>
          <a:p>
            <a:pPr lvl="1" fontAlgn="auto">
              <a:lnSpc>
                <a:spcPct val="150000"/>
              </a:lnSpc>
              <a:spcAft>
                <a:spcPts val="0"/>
              </a:spcAft>
              <a:buFont typeface="Wingdings 3" charset="2"/>
              <a:buChar char=""/>
              <a:defRPr/>
            </a:pPr>
            <a:r>
              <a:rPr lang="ar-SA" dirty="0">
                <a:solidFill>
                  <a:schemeClr val="tx1">
                    <a:lumMod val="75000"/>
                    <a:lumOff val="25000"/>
                  </a:schemeClr>
                </a:solidFill>
                <a:cs typeface="B Nazanin" panose="00000400000000000000" pitchFamily="2" charset="-78"/>
              </a:rPr>
              <a:t>به زعم اکثر کارشناسان، هدف و کاربرد اصلی شبکه‌های اجتماعی به عنوان یک رسانه اجتماعی ایجاد تعامل و ارتباط بین افراد یک اجتماع در دنیای مجازی می‌باشدکه یکی از مؤثرترین پدیده‌ها بر اخلاق به جهت ارتباط مستقیم با تعاملات اجتماعی محسوب می‌شود.</a:t>
            </a:r>
            <a:endParaRPr lang="en-US" dirty="0">
              <a:solidFill>
                <a:schemeClr val="tx1">
                  <a:lumMod val="75000"/>
                  <a:lumOff val="25000"/>
                </a:schemeClr>
              </a:solidFill>
              <a:cs typeface="B Nazanin" panose="00000400000000000000" pitchFamily="2" charset="-78"/>
            </a:endParaRPr>
          </a:p>
          <a:p>
            <a:pPr fontAlgn="auto">
              <a:spcAft>
                <a:spcPts val="0"/>
              </a:spcAft>
              <a:buFont typeface="Wingdings 3" charset="2"/>
              <a:buChar char=""/>
              <a:defRPr/>
            </a:pPr>
            <a:endParaRPr lang="en-US" dirty="0">
              <a:cs typeface="B Nazanin" panose="00000400000000000000" pitchFamily="2" charset="-78"/>
            </a:endParaRPr>
          </a:p>
        </p:txBody>
      </p:sp>
    </p:spTree>
  </p:cSld>
  <p:clrMapOvr>
    <a:masterClrMapping/>
  </p:clrMapOvr>
  <p:transition spd="slow">
    <p:rand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863" y="609600"/>
            <a:ext cx="8596312" cy="785813"/>
          </a:xfrm>
        </p:spPr>
        <p:txBody>
          <a:bodyPr rtlCol="0">
            <a:normAutofit fontScale="90000"/>
          </a:bodyPr>
          <a:lstStyle/>
          <a:p>
            <a:pPr fontAlgn="auto">
              <a:spcAft>
                <a:spcPts val="0"/>
              </a:spcAft>
              <a:defRPr/>
            </a:pPr>
            <a:r>
              <a:rPr lang="ar-SA" dirty="0"/>
              <a:t>ضرورت مسئله</a:t>
            </a:r>
            <a:br>
              <a:rPr lang="en-US" dirty="0"/>
            </a:br>
            <a:endParaRPr lang="en-US" dirty="0"/>
          </a:p>
        </p:txBody>
      </p:sp>
      <p:sp>
        <p:nvSpPr>
          <p:cNvPr id="10243" name="Content Placeholder 2"/>
          <p:cNvSpPr>
            <a:spLocks noGrp="1"/>
          </p:cNvSpPr>
          <p:nvPr>
            <p:ph idx="1"/>
          </p:nvPr>
        </p:nvSpPr>
        <p:spPr>
          <a:xfrm>
            <a:off x="677863" y="1558925"/>
            <a:ext cx="8596312" cy="4483100"/>
          </a:xfrm>
        </p:spPr>
        <p:txBody>
          <a:bodyPr/>
          <a:lstStyle/>
          <a:p>
            <a:pPr lvl="1">
              <a:lnSpc>
                <a:spcPct val="150000"/>
              </a:lnSpc>
            </a:pPr>
            <a:r>
              <a:rPr lang="ar-SA" altLang="en-US">
                <a:cs typeface="B Mehr" pitchFamily="2" charset="0"/>
              </a:rPr>
              <a:t>شبکه‌های اجتماعی به عنوان بخشی از دنیای مجازی تأثیر بسزایی در تعاملات بین افراد و در نتیجه تعاملات اجتماعی در جامعه دارد. از سوی دیگر همانگونه که می‌دانیم جامعه از افراد و نقش‌های آنان تشکیل شده است. هر فرد با توجه به اخلاق فردی خود، می‌تواند در اخلاق جامعه و همچنین عرفی و اجتماعی تأثیر گزار باشد.</a:t>
            </a:r>
            <a:endParaRPr lang="en-US" altLang="en-US">
              <a:cs typeface="B Mehr" pitchFamily="2" charset="0"/>
            </a:endParaRPr>
          </a:p>
          <a:p>
            <a:pPr lvl="1">
              <a:lnSpc>
                <a:spcPct val="150000"/>
              </a:lnSpc>
            </a:pPr>
            <a:r>
              <a:rPr lang="ar-SA" altLang="en-US">
                <a:cs typeface="B Mehr" pitchFamily="2" charset="0"/>
              </a:rPr>
              <a:t>پس به دلیل تأثیر‌پذیری این دو حوزه(شبکه‌های اجتماعی/اخلاق فردی و اجتماعی) از هم‌دیگربررسی این موضوع از اهمیت برخوردار می‌باشد.</a:t>
            </a:r>
            <a:endParaRPr lang="en-US" altLang="en-US">
              <a:cs typeface="B Mehr" pitchFamily="2" charset="0"/>
            </a:endParaRPr>
          </a:p>
          <a:p>
            <a:endParaRPr lang="en-US" altLang="en-US"/>
          </a:p>
        </p:txBody>
      </p:sp>
    </p:spTree>
  </p:cSld>
  <p:clrMapOvr>
    <a:masterClrMapping/>
  </p:clrMapOvr>
  <p:transition spd="slow">
    <p:rand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863" y="609600"/>
            <a:ext cx="8596312" cy="785813"/>
          </a:xfrm>
        </p:spPr>
        <p:txBody>
          <a:bodyPr rtlCol="0">
            <a:normAutofit fontScale="90000"/>
          </a:bodyPr>
          <a:lstStyle/>
          <a:p>
            <a:pPr fontAlgn="auto">
              <a:spcAft>
                <a:spcPts val="0"/>
              </a:spcAft>
              <a:defRPr/>
            </a:pPr>
            <a:r>
              <a:rPr lang="ar-SA" dirty="0"/>
              <a:t>پیشینه تحقیق</a:t>
            </a:r>
            <a:br>
              <a:rPr lang="en-US" dirty="0"/>
            </a:br>
            <a:endParaRPr lang="en-US" dirty="0"/>
          </a:p>
        </p:txBody>
      </p:sp>
      <p:sp>
        <p:nvSpPr>
          <p:cNvPr id="11267" name="Content Placeholder 2"/>
          <p:cNvSpPr>
            <a:spLocks noGrp="1"/>
          </p:cNvSpPr>
          <p:nvPr>
            <p:ph idx="1"/>
          </p:nvPr>
        </p:nvSpPr>
        <p:spPr>
          <a:xfrm>
            <a:off x="677863" y="1558925"/>
            <a:ext cx="8596312" cy="4483100"/>
          </a:xfrm>
        </p:spPr>
        <p:txBody>
          <a:bodyPr/>
          <a:lstStyle/>
          <a:p>
            <a:pPr lvl="1">
              <a:lnSpc>
                <a:spcPct val="200000"/>
              </a:lnSpc>
            </a:pPr>
            <a:r>
              <a:rPr lang="ar-SA" altLang="en-US" dirty="0">
                <a:cs typeface="B Mehr" pitchFamily="2" charset="0"/>
              </a:rPr>
              <a:t>پژوهشی با عنوان </a:t>
            </a:r>
            <a:r>
              <a:rPr lang="ar-SA" altLang="en-US" dirty="0">
                <a:cs typeface="B Mehr" pitchFamily="2" charset="0"/>
                <a:hlinkClick r:id="rId2"/>
              </a:rPr>
              <a:t>تأثیر سازنده اینترنت بر اخلاق کاربران</a:t>
            </a:r>
            <a:r>
              <a:rPr lang="ar-SA" altLang="en-US" dirty="0">
                <a:cs typeface="B Mehr" pitchFamily="2" charset="0"/>
              </a:rPr>
              <a:t> (دیلمقانی، میترا - حجازی، سید علی رضا) انجام شده که به تأثیرات مثبت اینترنت بر اخلاق کاربران پرداخته شده است. از نظر نویسندگان این مقاله، اینترنت علیرغم چهره فناوری محور خود، می‏تواند پدید‌آورنده فضایی باشد که اخلاق و روابط اجتماعی افراد در آن تقویت شود. وجه تمایز پژوهش مذکور با پژوهش پیش رو در بستر مورد پژوهش و جنبه مثبت آن، می‌باشد. در تحقیق صورت گرفته کل فضای اینترنت مورد بحث است در صورتی که در این تحقیق مشخصا تأثیرات(اعم از مثبت و منفی) شبکه‌های اجتماعی به معنای یکی از خدمات ارائه شده در فضای اینترنت، بر اخلاق کاربران، مورد بررسی قرار می‌گیرد.</a:t>
            </a:r>
            <a:endParaRPr lang="en-US" altLang="en-US" dirty="0">
              <a:cs typeface="B Mehr" pitchFamily="2" charset="0"/>
            </a:endParaRPr>
          </a:p>
          <a:p>
            <a:endParaRPr lang="en-US" altLang="en-US" dirty="0"/>
          </a:p>
        </p:txBody>
      </p:sp>
    </p:spTree>
  </p:cSld>
  <p:clrMapOvr>
    <a:masterClrMapping/>
  </p:clrMapOvr>
  <p:transition spd="slow">
    <p:rand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863" y="609600"/>
            <a:ext cx="8596312" cy="785813"/>
          </a:xfrm>
        </p:spPr>
        <p:txBody>
          <a:bodyPr rtlCol="0">
            <a:normAutofit fontScale="90000"/>
          </a:bodyPr>
          <a:lstStyle/>
          <a:p>
            <a:pPr fontAlgn="auto">
              <a:spcAft>
                <a:spcPts val="0"/>
              </a:spcAft>
              <a:defRPr/>
            </a:pPr>
            <a:r>
              <a:rPr lang="ar-SA" dirty="0"/>
              <a:t>چارچوب نظری </a:t>
            </a:r>
            <a:br>
              <a:rPr lang="en-US" dirty="0"/>
            </a:br>
            <a:endParaRPr lang="en-US" dirty="0"/>
          </a:p>
        </p:txBody>
      </p:sp>
      <p:sp>
        <p:nvSpPr>
          <p:cNvPr id="12291" name="Content Placeholder 2"/>
          <p:cNvSpPr>
            <a:spLocks noGrp="1"/>
          </p:cNvSpPr>
          <p:nvPr>
            <p:ph idx="1"/>
          </p:nvPr>
        </p:nvSpPr>
        <p:spPr>
          <a:xfrm>
            <a:off x="677863" y="1558925"/>
            <a:ext cx="8596312" cy="4483100"/>
          </a:xfrm>
        </p:spPr>
        <p:txBody>
          <a:bodyPr/>
          <a:lstStyle/>
          <a:p>
            <a:pPr lvl="1">
              <a:lnSpc>
                <a:spcPct val="200000"/>
              </a:lnSpc>
            </a:pPr>
            <a:r>
              <a:rPr lang="ar-SA" altLang="en-US" dirty="0">
                <a:cs typeface="B Mehr" pitchFamily="2" charset="0"/>
              </a:rPr>
              <a:t>شبكه اجتماعى، عليرغم اينكه در دوران كنونى به اصطلاحى فراگير بدل شده، امّا براى نخستين بار توسط "جى اى بارنز" در سال 1950 ميلادى براى بررسى پيوندهاى اجتماعى در روستايى در نروژ مورد استفاده قرار گرفت. او در اين مطالعات به اين نتيجه رسيد كه زندگى اجتماعى ممكن است به منزله مجموعه‏اى از نقاط ديده شود كه برخى از آنها با خطوط تنيده به هم متصل‏اند و يك شبكه كلى از روابط را مى‏سازند (2006 </a:t>
            </a:r>
            <a:r>
              <a:rPr lang="en-US" altLang="en-US" dirty="0">
                <a:cs typeface="B Mehr" pitchFamily="2" charset="0"/>
              </a:rPr>
              <a:t>(Cross. </a:t>
            </a:r>
            <a:r>
              <a:rPr lang="ar-SA" altLang="en-US" dirty="0">
                <a:cs typeface="B Mehr" pitchFamily="2" charset="0"/>
              </a:rPr>
              <a:t>او اين واژه را به گونه‏اى نظاموار براى نشان دادن الگوهايى از پيوندها با گنجاندن مفاهيمى كه عموم مردم به صورت سنتى به كار مى‏بردند؛ مانند قبيله و خانواده و مفاهيم جامعه شناسان؛ مانند جنسيت و قوميت استفاده كرد</a:t>
            </a:r>
            <a:r>
              <a:rPr lang="en-US" altLang="en-US" dirty="0">
                <a:cs typeface="B Mehr" pitchFamily="2" charset="0"/>
              </a:rPr>
              <a:t>.</a:t>
            </a:r>
          </a:p>
          <a:p>
            <a:endParaRPr lang="en-US" altLang="en-US" dirty="0"/>
          </a:p>
        </p:txBody>
      </p:sp>
    </p:spTree>
  </p:cSld>
  <p:clrMapOvr>
    <a:masterClrMapping/>
  </p:clrMapOvr>
  <p:transition spd="slow">
    <p:rand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863" y="609600"/>
            <a:ext cx="8596312" cy="785813"/>
          </a:xfrm>
        </p:spPr>
        <p:txBody>
          <a:bodyPr rtlCol="0">
            <a:normAutofit fontScale="90000"/>
          </a:bodyPr>
          <a:lstStyle/>
          <a:p>
            <a:pPr fontAlgn="auto">
              <a:spcAft>
                <a:spcPts val="0"/>
              </a:spcAft>
              <a:defRPr/>
            </a:pPr>
            <a:r>
              <a:rPr lang="ar-SA" dirty="0"/>
              <a:t>چارچوب نظری </a:t>
            </a:r>
            <a:br>
              <a:rPr lang="en-US" dirty="0"/>
            </a:br>
            <a:endParaRPr lang="en-US" dirty="0"/>
          </a:p>
        </p:txBody>
      </p:sp>
      <p:sp>
        <p:nvSpPr>
          <p:cNvPr id="3" name="Content Placeholder 2"/>
          <p:cNvSpPr>
            <a:spLocks noGrp="1"/>
          </p:cNvSpPr>
          <p:nvPr>
            <p:ph idx="1"/>
          </p:nvPr>
        </p:nvSpPr>
        <p:spPr>
          <a:xfrm>
            <a:off x="677863" y="1558925"/>
            <a:ext cx="8596312" cy="5099050"/>
          </a:xfrm>
        </p:spPr>
        <p:txBody>
          <a:bodyPr rtlCol="0">
            <a:normAutofit/>
          </a:bodyPr>
          <a:lstStyle/>
          <a:p>
            <a:pPr lvl="1" fontAlgn="auto">
              <a:lnSpc>
                <a:spcPct val="150000"/>
              </a:lnSpc>
              <a:spcAft>
                <a:spcPts val="0"/>
              </a:spcAft>
              <a:buFont typeface="Wingdings 3" charset="2"/>
              <a:buChar char=""/>
              <a:defRPr/>
            </a:pPr>
            <a:r>
              <a:rPr lang="ar-SA" dirty="0">
                <a:solidFill>
                  <a:schemeClr val="tx1">
                    <a:lumMod val="75000"/>
                    <a:lumOff val="25000"/>
                  </a:schemeClr>
                </a:solidFill>
                <a:cs typeface="B Nazanin" panose="00000400000000000000" pitchFamily="2" charset="-78"/>
              </a:rPr>
              <a:t>آنچه در اين اصطلاح به چگونگى و كيفيت اين رابطه اشاره دارد، واژه "شبكه</a:t>
            </a:r>
            <a:r>
              <a:rPr lang="en-US" dirty="0">
                <a:solidFill>
                  <a:schemeClr val="tx1">
                    <a:lumMod val="75000"/>
                    <a:lumOff val="25000"/>
                  </a:schemeClr>
                </a:solidFill>
                <a:cs typeface="B Nazanin" panose="00000400000000000000" pitchFamily="2" charset="-78"/>
              </a:rPr>
              <a:t>" </a:t>
            </a:r>
            <a:r>
              <a:rPr lang="ar-SA" dirty="0">
                <a:solidFill>
                  <a:schemeClr val="tx1">
                    <a:lumMod val="75000"/>
                    <a:lumOff val="25000"/>
                  </a:schemeClr>
                </a:solidFill>
                <a:cs typeface="B Nazanin" panose="00000400000000000000" pitchFamily="2" charset="-78"/>
              </a:rPr>
              <a:t>است كه مى‏توان آن را به "هر مجموعه يا سيستم درون پيوندى نسبت داد كه هدف آن به اشتراك گذاشتن يك قابليت يا توانايى بين دو يا چند نظام در محدوده مكان و زمان است و در حالت مطلوب، محدوديت مكانى و زمانى ندارد» (عليمرادى، 1388</a:t>
            </a:r>
            <a:r>
              <a:rPr lang="en-US" dirty="0">
                <a:solidFill>
                  <a:schemeClr val="tx1">
                    <a:lumMod val="75000"/>
                    <a:lumOff val="25000"/>
                  </a:schemeClr>
                </a:solidFill>
                <a:cs typeface="B Nazanin" panose="00000400000000000000" pitchFamily="2" charset="-78"/>
              </a:rPr>
              <a:t>(</a:t>
            </a:r>
            <a:r>
              <a:rPr lang="ar-SA" dirty="0">
                <a:solidFill>
                  <a:schemeClr val="tx1">
                    <a:lumMod val="75000"/>
                    <a:lumOff val="25000"/>
                  </a:schemeClr>
                </a:solidFill>
                <a:cs typeface="B Nazanin" panose="00000400000000000000" pitchFamily="2" charset="-78"/>
              </a:rPr>
              <a:t>. خانواده، دوستان، همکاران از ساده ترین شبکه‌های اجتماعی است که می‌توان نام برد. حال اگر موارد یاد شده در محیط مجازی گرد هم آیند شبکه‌های اجتماعی مجازی شکل گرفته است. فیس بوک(</a:t>
            </a:r>
            <a:r>
              <a:rPr lang="en-US" dirty="0" err="1">
                <a:solidFill>
                  <a:schemeClr val="tx1">
                    <a:lumMod val="75000"/>
                    <a:lumOff val="25000"/>
                  </a:schemeClr>
                </a:solidFill>
                <a:cs typeface="B Nazanin" panose="00000400000000000000" pitchFamily="2" charset="-78"/>
              </a:rPr>
              <a:t>facebook</a:t>
            </a:r>
            <a:r>
              <a:rPr lang="ar-SA" dirty="0">
                <a:solidFill>
                  <a:schemeClr val="tx1">
                    <a:lumMod val="75000"/>
                    <a:lumOff val="25000"/>
                  </a:schemeClr>
                </a:solidFill>
                <a:cs typeface="B Nazanin" panose="00000400000000000000" pitchFamily="2" charset="-78"/>
              </a:rPr>
              <a:t>)، توییتر(</a:t>
            </a:r>
            <a:r>
              <a:rPr lang="en-US" dirty="0">
                <a:solidFill>
                  <a:schemeClr val="tx1">
                    <a:lumMod val="75000"/>
                    <a:lumOff val="25000"/>
                  </a:schemeClr>
                </a:solidFill>
                <a:cs typeface="B Nazanin" panose="00000400000000000000" pitchFamily="2" charset="-78"/>
              </a:rPr>
              <a:t>Twitter</a:t>
            </a:r>
            <a:r>
              <a:rPr lang="ar-SA" dirty="0">
                <a:solidFill>
                  <a:schemeClr val="tx1">
                    <a:lumMod val="75000"/>
                    <a:lumOff val="25000"/>
                  </a:schemeClr>
                </a:solidFill>
                <a:cs typeface="B Nazanin" panose="00000400000000000000" pitchFamily="2" charset="-78"/>
              </a:rPr>
              <a:t>)، مای اسپیس(</a:t>
            </a:r>
            <a:r>
              <a:rPr lang="en-US" dirty="0" err="1">
                <a:solidFill>
                  <a:schemeClr val="tx1">
                    <a:lumMod val="75000"/>
                    <a:lumOff val="25000"/>
                  </a:schemeClr>
                </a:solidFill>
                <a:cs typeface="B Nazanin" panose="00000400000000000000" pitchFamily="2" charset="-78"/>
              </a:rPr>
              <a:t>myspace</a:t>
            </a:r>
            <a:r>
              <a:rPr lang="ar-SA" dirty="0">
                <a:solidFill>
                  <a:schemeClr val="tx1">
                    <a:lumMod val="75000"/>
                    <a:lumOff val="25000"/>
                  </a:schemeClr>
                </a:solidFill>
                <a:cs typeface="B Nazanin" panose="00000400000000000000" pitchFamily="2" charset="-78"/>
              </a:rPr>
              <a:t>)، ارکات(</a:t>
            </a:r>
            <a:r>
              <a:rPr lang="en-US" dirty="0" err="1">
                <a:solidFill>
                  <a:schemeClr val="tx1">
                    <a:lumMod val="75000"/>
                    <a:lumOff val="25000"/>
                  </a:schemeClr>
                </a:solidFill>
                <a:cs typeface="B Nazanin" panose="00000400000000000000" pitchFamily="2" charset="-78"/>
              </a:rPr>
              <a:t>Orkut</a:t>
            </a:r>
            <a:r>
              <a:rPr lang="ar-SA" dirty="0">
                <a:solidFill>
                  <a:schemeClr val="tx1">
                    <a:lumMod val="75000"/>
                    <a:lumOff val="25000"/>
                  </a:schemeClr>
                </a:solidFill>
                <a:cs typeface="B Nazanin" panose="00000400000000000000" pitchFamily="2" charset="-78"/>
              </a:rPr>
              <a:t>) نمونه‌های از شبکه‌های اجتماعی در فضای مجازی هستند. اغلب این مواردزمینه‌ها و امکاناتی مانند اشتراک فیلم، عکس، مطلب، اتاق گفتگو، را برای کاربران فراهم آورده‌اند تا کاربران بر اساس اشتراکات خاص گرد هم آیند و از فعالیت‌ها و نظرات هم آگاه شوند. ایجاد انجمن‌ها و صفحات با اشتراکات خاص، دسترسی آزادانه به اطلاعات در محدوده وسیعتر، بیان ایده و بازخوردگیری، اطلاع از افکار و عقاید اشخاصی که در دنیای حقیقی به آن‌ها دسترسی نداریم و در برخی موارد ارتباط با آنها، از مزایای عضویت در اینگونه شبکه‌هاست. در کنار این مزایا مانند هر پدیده نوظهور دیگر زوایایی ناشناخته و معایبی هم داشته باشد که با بررسی‌های گوناگون روشن خواهد شد. یکی از مباحثی که مورد توجه کارشناسان فضای مجازیست اخلاق است. </a:t>
            </a:r>
            <a:endParaRPr lang="en-US" dirty="0">
              <a:solidFill>
                <a:schemeClr val="tx1">
                  <a:lumMod val="75000"/>
                  <a:lumOff val="25000"/>
                </a:schemeClr>
              </a:solidFill>
              <a:cs typeface="B Nazanin" panose="00000400000000000000" pitchFamily="2" charset="-78"/>
            </a:endParaRPr>
          </a:p>
          <a:p>
            <a:pPr lvl="1" fontAlgn="auto">
              <a:lnSpc>
                <a:spcPct val="150000"/>
              </a:lnSpc>
              <a:spcAft>
                <a:spcPts val="0"/>
              </a:spcAft>
              <a:buFont typeface="Wingdings 3" charset="2"/>
              <a:buChar char=""/>
              <a:defRPr/>
            </a:pPr>
            <a:r>
              <a:rPr lang="ar-SA" dirty="0">
                <a:solidFill>
                  <a:schemeClr val="tx1">
                    <a:lumMod val="75000"/>
                    <a:lumOff val="25000"/>
                  </a:schemeClr>
                </a:solidFill>
                <a:cs typeface="B Nazanin" panose="00000400000000000000" pitchFamily="2" charset="-78"/>
              </a:rPr>
              <a:t>می توان گفت به جهت ارتباط دوسویه و گاه چند سویه اشخاص، در شبکه‌های اجتماعی، این ارتباطات ممکن است مانند شمشیر دو لبه بر اخلاق  تأثیرگذار باشد.</a:t>
            </a:r>
            <a:endParaRPr lang="en-US" dirty="0">
              <a:solidFill>
                <a:schemeClr val="tx1">
                  <a:lumMod val="75000"/>
                  <a:lumOff val="25000"/>
                </a:schemeClr>
              </a:solidFill>
              <a:cs typeface="B Nazanin" panose="00000400000000000000" pitchFamily="2" charset="-78"/>
            </a:endParaRPr>
          </a:p>
          <a:p>
            <a:pPr fontAlgn="auto">
              <a:spcAft>
                <a:spcPts val="0"/>
              </a:spcAft>
              <a:buFont typeface="Wingdings 3" charset="2"/>
              <a:buChar char=""/>
              <a:defRPr/>
            </a:pPr>
            <a:endParaRPr lang="en-US" dirty="0">
              <a:cs typeface="B Nazanin" panose="00000400000000000000" pitchFamily="2" charset="-78"/>
            </a:endParaRPr>
          </a:p>
        </p:txBody>
      </p:sp>
    </p:spTree>
  </p:cSld>
  <p:clrMapOvr>
    <a:masterClrMapping/>
  </p:clrMapOvr>
  <p:transition spd="slow">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863" y="609600"/>
            <a:ext cx="8596312" cy="785813"/>
          </a:xfrm>
        </p:spPr>
        <p:txBody>
          <a:bodyPr rtlCol="0">
            <a:normAutofit fontScale="90000"/>
          </a:bodyPr>
          <a:lstStyle/>
          <a:p>
            <a:pPr fontAlgn="auto">
              <a:spcAft>
                <a:spcPts val="0"/>
              </a:spcAft>
              <a:defRPr/>
            </a:pPr>
            <a:r>
              <a:rPr lang="ar-SA" dirty="0"/>
              <a:t>فرضیه های تحقیق</a:t>
            </a:r>
            <a:br>
              <a:rPr lang="en-US" dirty="0"/>
            </a:br>
            <a:endParaRPr lang="en-US" dirty="0"/>
          </a:p>
        </p:txBody>
      </p:sp>
      <p:sp>
        <p:nvSpPr>
          <p:cNvPr id="14339" name="Content Placeholder 2"/>
          <p:cNvSpPr>
            <a:spLocks noGrp="1"/>
          </p:cNvSpPr>
          <p:nvPr>
            <p:ph idx="1"/>
          </p:nvPr>
        </p:nvSpPr>
        <p:spPr>
          <a:xfrm>
            <a:off x="677863" y="1558925"/>
            <a:ext cx="8596312" cy="4483100"/>
          </a:xfrm>
        </p:spPr>
        <p:txBody>
          <a:bodyPr/>
          <a:lstStyle/>
          <a:p>
            <a:pPr lvl="1"/>
            <a:r>
              <a:rPr lang="ar-SA" altLang="en-US">
                <a:cs typeface="B Mehr" pitchFamily="2" charset="0"/>
              </a:rPr>
              <a:t>شبکه‌های اجتماعی مجازی با اخلاق تربیتی و فردی کاربران رابطه منطقی دارد.</a:t>
            </a:r>
            <a:endParaRPr lang="en-US" altLang="en-US">
              <a:cs typeface="B Mehr" pitchFamily="2" charset="0"/>
            </a:endParaRPr>
          </a:p>
          <a:p>
            <a:endParaRPr lang="en-US" altLang="en-US"/>
          </a:p>
        </p:txBody>
      </p:sp>
    </p:spTree>
  </p:cSld>
  <p:clrMapOvr>
    <a:masterClrMapping/>
  </p:clrMapOvr>
  <p:transition spd="slow">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863" y="609600"/>
            <a:ext cx="8596312" cy="785813"/>
          </a:xfrm>
        </p:spPr>
        <p:txBody>
          <a:bodyPr rtlCol="0">
            <a:normAutofit fontScale="90000"/>
          </a:bodyPr>
          <a:lstStyle/>
          <a:p>
            <a:pPr fontAlgn="auto">
              <a:spcAft>
                <a:spcPts val="0"/>
              </a:spcAft>
              <a:defRPr/>
            </a:pPr>
            <a:r>
              <a:rPr lang="ar-SA" dirty="0"/>
              <a:t>تعریف مفاهیم و واژه ها</a:t>
            </a:r>
            <a:br>
              <a:rPr lang="en-US" dirty="0"/>
            </a:br>
            <a:endParaRPr lang="en-US" dirty="0"/>
          </a:p>
        </p:txBody>
      </p:sp>
      <p:sp>
        <p:nvSpPr>
          <p:cNvPr id="15363" name="Content Placeholder 2"/>
          <p:cNvSpPr>
            <a:spLocks noGrp="1"/>
          </p:cNvSpPr>
          <p:nvPr>
            <p:ph idx="1"/>
          </p:nvPr>
        </p:nvSpPr>
        <p:spPr>
          <a:xfrm>
            <a:off x="677863" y="1558925"/>
            <a:ext cx="8596312" cy="4483100"/>
          </a:xfrm>
        </p:spPr>
        <p:txBody>
          <a:bodyPr/>
          <a:lstStyle/>
          <a:p>
            <a:r>
              <a:rPr lang="ar-SA" altLang="en-US" b="1" dirty="0"/>
              <a:t>شبکه‌های اجتماعی مجازی</a:t>
            </a:r>
            <a:endParaRPr lang="en-US" altLang="en-US" b="1" i="1" dirty="0"/>
          </a:p>
          <a:p>
            <a:pPr lvl="1">
              <a:lnSpc>
                <a:spcPct val="150000"/>
              </a:lnSpc>
            </a:pPr>
            <a:r>
              <a:rPr lang="ar-SA" altLang="en-US" dirty="0">
                <a:cs typeface="B Mehr" pitchFamily="2" charset="0"/>
              </a:rPr>
              <a:t>اصطلاح شبکه‌های اجتماعی را برای نخستین بار چی‌ای‌بارنز</a:t>
            </a:r>
            <a:r>
              <a:rPr lang="ar-SA" altLang="en-US" dirty="0">
                <a:cs typeface="B Mehr" pitchFamily="2" charset="0"/>
                <a:hlinkClick r:id="rId2"/>
              </a:rPr>
              <a:t>[6]</a:t>
            </a:r>
            <a:r>
              <a:rPr lang="ar-SA" altLang="en-US" dirty="0">
                <a:cs typeface="B Mehr" pitchFamily="2" charset="0"/>
              </a:rPr>
              <a:t> در سال 1954 طرح کرد و از آن پس به‌سرعت به شیوه‌ای کلیدی در تحقیقات و مطالعات بدل گشت. در تئوری شبکه اجتماعی سنتی، یک شبکه اجتماعی به این صورت تعریف می­شود که یک مجموعه­ای از نهادهای اجتماعی که شامل مردم و سازمان­ها که به‌وسیله مجموعه­ای از روابط معنی­دار اجتماعی به‌هم متصل­اند و با هم در به اشتراک‌گذاشتن ارزش­ها تعامل دارند.­ شکل سنتی خدمت شبکه اجتماعی بر انواع روابط هم‌چون دوستی­ها و روابط چهره به چهره متمرکز است اما خدمات شبکه اجتماعی امروزه بیشتر بر جامعه مجازی آنلاین و ارتباطات کامپیوتر واسط متمرکز است.</a:t>
            </a:r>
            <a:endParaRPr lang="en-US" altLang="en-US" dirty="0">
              <a:cs typeface="B Mehr" pitchFamily="2" charset="0"/>
            </a:endParaRPr>
          </a:p>
          <a:p>
            <a:pPr lvl="1"/>
            <a:endParaRPr lang="en-US" altLang="en-US" dirty="0">
              <a:cs typeface="B Mehr" pitchFamily="2" charset="0"/>
            </a:endParaRPr>
          </a:p>
        </p:txBody>
      </p:sp>
    </p:spTree>
  </p:cSld>
  <p:clrMapOvr>
    <a:masterClrMapping/>
  </p:clrMapOvr>
  <p:transition spd="slow">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677863" y="609600"/>
            <a:ext cx="8596312" cy="785813"/>
          </a:xfrm>
        </p:spPr>
        <p:txBody>
          <a:bodyPr/>
          <a:lstStyle/>
          <a:p>
            <a:endParaRPr lang="en-US" altLang="en-US"/>
          </a:p>
        </p:txBody>
      </p:sp>
      <p:sp>
        <p:nvSpPr>
          <p:cNvPr id="3" name="Content Placeholder 2"/>
          <p:cNvSpPr>
            <a:spLocks noGrp="1"/>
          </p:cNvSpPr>
          <p:nvPr>
            <p:ph idx="1"/>
          </p:nvPr>
        </p:nvSpPr>
        <p:spPr>
          <a:xfrm>
            <a:off x="677863" y="1558925"/>
            <a:ext cx="8596312" cy="4483100"/>
          </a:xfrm>
        </p:spPr>
        <p:txBody>
          <a:bodyPr rtlCol="0">
            <a:normAutofit fontScale="92500"/>
          </a:bodyPr>
          <a:lstStyle/>
          <a:p>
            <a:pPr lvl="1" fontAlgn="auto">
              <a:lnSpc>
                <a:spcPct val="150000"/>
              </a:lnSpc>
              <a:spcAft>
                <a:spcPts val="0"/>
              </a:spcAft>
              <a:buFont typeface="Wingdings 3" charset="2"/>
              <a:buChar char=""/>
              <a:defRPr/>
            </a:pPr>
            <a:r>
              <a:rPr lang="ar-SA" dirty="0">
                <a:solidFill>
                  <a:schemeClr val="tx1">
                    <a:lumMod val="75000"/>
                    <a:lumOff val="25000"/>
                  </a:schemeClr>
                </a:solidFill>
                <a:cs typeface="B Nazanin" panose="00000400000000000000" pitchFamily="2" charset="-78"/>
              </a:rPr>
              <a:t>شبکه‌های اجتماعی اینترنتی پایگاه یا مجموعه پایگاه‌هایی هستند که امکانی فراهم می‌آورد تا کاربران بتوانند علاقه‌مندی‌ها، افکار و فعالیت‌های خودشان را با دیگران به اشتراک بگذارند و دیگران هم این افکار و فعالیت‌ها را با آنان سهیم شوند. یک شبکه اجتماعی، مجموعه­ای از سرویس­های مبتی بر وب است که این امکان را برای اشخاص فراهم می‌آورد که توصیفات عمومی یا خصوصی برای خود ایجاد کنند، یا با دیگر اعضای شبکه ارتباط برقرار کنند، منابع خود را با آن‌ها به اشتراک بگذارند و از میان توصیفات عمومی دیگر افراد، برای یافتن اتصالات جدید استفاده کنند (بوید و الیسون، 2007: 212). به‌طور کلی در تعریف شبکه­های اجتماعی می­توان گفت شبکه­های اجتماعی سایت­هایی هستند که از یک سایت ساده مانند موتور جستجوگر با اضافه شدن امکاناتی مانند چت و ایمیل و امکانات دیگر خاصیت اشتراک­گذاری را به کاربران خود ارائه می­دهند. شبکه­های اجتماعی، محل گردهمایی صدها میلیون کاربر اینترنت است که بدون توجه به مرز، زبان، جنس و فرهنگ، به تعامل و تبادل اطلاعات می‏پردازند. در واقع شبکه­های اجتماعی برای افزایش و تقویت تعاملات اجتماعی در فضای مجازی طراحی شده­اند. به طور کلی از طریق اطلاعاتی که بر روی پروفایل افراد قرار می­گیرد مانند عکس کاربر، اطلاعات شخصی و علایق (که همه این­ها اطلاعاتی را در خصوص هویت فرد فراهم می­آورد) برقراری ارتباط تسهیل می‌گردد. کاربران می‌توانند پروفایل­های دیگران را ببینند و از طریق برنامه­های کاربردی مختلف مانند ایمیل و چت با یکدیگر ارتباط برقرار کنند (پمپک</a:t>
            </a:r>
            <a:r>
              <a:rPr lang="ar-SA" dirty="0">
                <a:solidFill>
                  <a:schemeClr val="tx1">
                    <a:lumMod val="75000"/>
                    <a:lumOff val="25000"/>
                  </a:schemeClr>
                </a:solidFill>
                <a:cs typeface="B Nazanin" panose="00000400000000000000" pitchFamily="2" charset="-78"/>
                <a:hlinkClick r:id="rId2"/>
              </a:rPr>
              <a:t>[7]</a:t>
            </a:r>
            <a:r>
              <a:rPr lang="ar-SA" dirty="0">
                <a:solidFill>
                  <a:schemeClr val="tx1">
                    <a:lumMod val="75000"/>
                    <a:lumOff val="25000"/>
                  </a:schemeClr>
                </a:solidFill>
                <a:cs typeface="B Nazanin" panose="00000400000000000000" pitchFamily="2" charset="-78"/>
              </a:rPr>
              <a:t> و همکاران، 2009: 228).</a:t>
            </a:r>
            <a:endParaRPr lang="en-US" dirty="0">
              <a:solidFill>
                <a:schemeClr val="tx1">
                  <a:lumMod val="75000"/>
                  <a:lumOff val="25000"/>
                </a:schemeClr>
              </a:solidFill>
              <a:cs typeface="B Nazanin" panose="00000400000000000000" pitchFamily="2" charset="-78"/>
            </a:endParaRPr>
          </a:p>
          <a:p>
            <a:pPr fontAlgn="auto">
              <a:spcAft>
                <a:spcPts val="0"/>
              </a:spcAft>
              <a:buFont typeface="Wingdings 3" charset="2"/>
              <a:buChar char=""/>
              <a:defRPr/>
            </a:pPr>
            <a:endParaRPr lang="en-US" dirty="0"/>
          </a:p>
        </p:txBody>
      </p:sp>
    </p:spTree>
  </p:cSld>
  <p:clrMapOvr>
    <a:masterClrMapping/>
  </p:clrMapOvr>
  <p:transition spd="slow">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677863" y="609600"/>
            <a:ext cx="8596312" cy="785813"/>
          </a:xfrm>
        </p:spPr>
        <p:txBody>
          <a:bodyPr/>
          <a:lstStyle/>
          <a:p>
            <a:endParaRPr lang="en-US" altLang="en-US"/>
          </a:p>
        </p:txBody>
      </p:sp>
      <p:sp>
        <p:nvSpPr>
          <p:cNvPr id="17411" name="Content Placeholder 2"/>
          <p:cNvSpPr>
            <a:spLocks noGrp="1"/>
          </p:cNvSpPr>
          <p:nvPr>
            <p:ph idx="1"/>
          </p:nvPr>
        </p:nvSpPr>
        <p:spPr>
          <a:xfrm>
            <a:off x="677863" y="1558925"/>
            <a:ext cx="8596312" cy="4483100"/>
          </a:xfrm>
        </p:spPr>
        <p:txBody>
          <a:bodyPr/>
          <a:lstStyle/>
          <a:p>
            <a:r>
              <a:rPr lang="ar-SA" altLang="en-US" dirty="0">
                <a:cs typeface="B Nazanin" panose="00000400000000000000" pitchFamily="2" charset="-78"/>
              </a:rPr>
              <a:t>اخلاق</a:t>
            </a:r>
            <a:endParaRPr lang="fa-IR" altLang="en-US" dirty="0">
              <a:cs typeface="B Nazanin" panose="00000400000000000000" pitchFamily="2" charset="-78"/>
            </a:endParaRPr>
          </a:p>
          <a:p>
            <a:pPr lvl="1"/>
            <a:r>
              <a:rPr lang="ar-SA" altLang="en-US" dirty="0">
                <a:cs typeface="B Nazanin" panose="00000400000000000000" pitchFamily="2" charset="-78"/>
              </a:rPr>
              <a:t>واژه ي «اخلاق» در اصل عربي و جمع «خُلق» و «خُلُق» است و در لغت به معاني گوناگون آمده است؛ همچون: ويژگي ذاتي، حالت طبيعي، خوي، فطرت، جوهره و طبيعت و نيز به معناي سرشت و سجيه، اعم از سجيه و سرشت نيکو و پسنديده- مانند جوان مردي و شجاعت - يا زشت و ناپسند - مانند بخل و فرومايگي آمده است.</a:t>
            </a:r>
            <a:endParaRPr lang="en-US" altLang="en-US" dirty="0">
              <a:cs typeface="B Nazanin" panose="00000400000000000000" pitchFamily="2" charset="-78"/>
            </a:endParaRPr>
          </a:p>
          <a:p>
            <a:pPr lvl="1"/>
            <a:r>
              <a:rPr lang="ar-SA" altLang="en-US" dirty="0">
                <a:cs typeface="B Nazanin" panose="00000400000000000000" pitchFamily="2" charset="-78"/>
              </a:rPr>
              <a:t>عموم لغت شناسان، «خُلق» را با واژه «خَلق» هم ريشه دانسته اند. وقتي گفته مي شود: «فلان کس خُلق زيبايي دارد»، بدين معناست که سرشت يا صفت معنوي و دروني زيبايي دارد؛ هم چنان که وقتي مي گويند: «فلان کس خَلق زيبايي دارد»، اشاره به ظاهر زيبا و اندام متناسب و هماهنگ او است.</a:t>
            </a:r>
            <a:endParaRPr lang="en-US" altLang="en-US" dirty="0">
              <a:cs typeface="B Nazanin" panose="00000400000000000000" pitchFamily="2" charset="-78"/>
            </a:endParaRPr>
          </a:p>
          <a:p>
            <a:pPr lvl="1"/>
            <a:r>
              <a:rPr lang="ar-SA" altLang="en-US" dirty="0">
                <a:cs typeface="B Nazanin" panose="00000400000000000000" pitchFamily="2" charset="-78"/>
              </a:rPr>
              <a:t>به گفته «راغب اصفهاني»، واژه  «خلق» (به فتح يا ضم خ) در اصل به يک ريشه باز مي گردد؛ با اين تفاوت که «خلق» به معناي هيأت، شکل و صورت ظاهري است که انسان با چشم سر مي بيند و «خُلق» به معناي قوا، سجايا و صفات دروني که با چشم دل ديده مي شود و آثار آن در گفتار و رفتار فرد بروز مي کند.</a:t>
            </a:r>
            <a:endParaRPr lang="en-US" altLang="en-US" dirty="0">
              <a:cs typeface="B Nazanin" panose="00000400000000000000" pitchFamily="2" charset="-78"/>
            </a:endParaRPr>
          </a:p>
          <a:p>
            <a:endParaRPr lang="en-US" altLang="en-US" dirty="0">
              <a:cs typeface="B Nazanin" panose="00000400000000000000" pitchFamily="2" charset="-78"/>
            </a:endParaRPr>
          </a:p>
        </p:txBody>
      </p:sp>
    </p:spTree>
  </p:cSld>
  <p:clrMapOvr>
    <a:masterClrMapping/>
  </p:clrMapOvr>
  <p:transition spd="slow">
    <p:rand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677863" y="609600"/>
            <a:ext cx="8596312" cy="785813"/>
          </a:xfrm>
        </p:spPr>
        <p:txBody>
          <a:bodyPr/>
          <a:lstStyle/>
          <a:p>
            <a:endParaRPr lang="en-US" altLang="en-US"/>
          </a:p>
        </p:txBody>
      </p:sp>
      <p:sp>
        <p:nvSpPr>
          <p:cNvPr id="18435" name="Content Placeholder 2"/>
          <p:cNvSpPr>
            <a:spLocks noGrp="1"/>
          </p:cNvSpPr>
          <p:nvPr>
            <p:ph idx="1"/>
          </p:nvPr>
        </p:nvSpPr>
        <p:spPr>
          <a:xfrm>
            <a:off x="677863" y="1558925"/>
            <a:ext cx="8596312" cy="4483100"/>
          </a:xfrm>
        </p:spPr>
        <p:txBody>
          <a:bodyPr/>
          <a:lstStyle/>
          <a:p>
            <a:pPr lvl="1"/>
            <a:r>
              <a:rPr lang="ar-SA" altLang="en-US">
                <a:cs typeface="B Mehr" pitchFamily="2" charset="0"/>
              </a:rPr>
              <a:t>آن چه از ديدگاه اهل لغت در باب شناخت معناي «اخلاق» در خور تأمل و دقت است اين است که به نظر آنان خلق و خوي، مانند ويژگي هاي فيزيکي و جسمي ريشه در اعماق وجود انسان دارد و به آساني قابل تغيير و زوال نيستند؛ مگر با برنامه ريزي هاي درست و دقيق تربيتي و پرورشي که مربي اخلاق بتواند با نهادينه کردن فضايل اخلاقي در درون فرد، رفتارهاي زشت را به کلي از وي ريشه کن کند. بنابراين، اخلاق در نزد لغويان به معناي صفت يا ملکه اي است در نفس انسان که منشأ صدور افعال خير و شر از وي مي شود، بدون تفکر و تأمل.</a:t>
            </a:r>
            <a:endParaRPr lang="en-US" altLang="en-US">
              <a:cs typeface="B Mehr" pitchFamily="2" charset="0"/>
            </a:endParaRPr>
          </a:p>
          <a:p>
            <a:pPr lvl="1"/>
            <a:r>
              <a:rPr lang="ar-SA" altLang="en-US">
                <a:cs typeface="B Mehr" pitchFamily="2" charset="0"/>
              </a:rPr>
              <a:t>علماي علم اخلاق نيز معنايي نزديک به گفتار اهل لغت، براي «اخلاق» بيان کرده اند همه ي آنها بر اين امر تأکيد دارند که خلق عبارت است از ملکه و هيئت خاصي که در نفس انسان رسوخ دارد و مبدأ صدور رفتارهايي است که بدون تفکر و تأمل و به آساني از او صادر مي شود. ملکات نفساني دو دسته اند: فطري و ذاتي که جزو سرشت آدمي است و اکتسابي که با تلاش و تمرين و عادت به دست مي آيد؛ چنان که بخيل در ابتدا با سختي چيزي را مي بخشد، اما بخشندگي در اثر تکرار، به صورت خوي و عادت او در مي آيد و به تدريج تبديل به ملکه مي شود.</a:t>
            </a:r>
            <a:endParaRPr lang="en-US" altLang="en-US">
              <a:cs typeface="B Mehr" pitchFamily="2" charset="0"/>
            </a:endParaRPr>
          </a:p>
          <a:p>
            <a:endParaRPr lang="en-US" altLang="en-US"/>
          </a:p>
        </p:txBody>
      </p:sp>
    </p:spTree>
  </p:cSld>
  <p:clrMapOvr>
    <a:masterClrMapping/>
  </p:clrMapOvr>
  <p:transition spd="slow">
    <p:rand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677863" y="609600"/>
            <a:ext cx="8596312" cy="785813"/>
          </a:xfrm>
        </p:spPr>
        <p:txBody>
          <a:bodyPr/>
          <a:lstStyle/>
          <a:p>
            <a:endParaRPr lang="en-US" altLang="en-US"/>
          </a:p>
        </p:txBody>
      </p:sp>
      <p:sp>
        <p:nvSpPr>
          <p:cNvPr id="19459" name="Content Placeholder 2"/>
          <p:cNvSpPr>
            <a:spLocks noGrp="1"/>
          </p:cNvSpPr>
          <p:nvPr>
            <p:ph idx="1"/>
          </p:nvPr>
        </p:nvSpPr>
        <p:spPr>
          <a:xfrm>
            <a:off x="677863" y="1558925"/>
            <a:ext cx="8596312" cy="4483100"/>
          </a:xfrm>
        </p:spPr>
        <p:txBody>
          <a:bodyPr/>
          <a:lstStyle/>
          <a:p>
            <a:pPr lvl="1"/>
            <a:r>
              <a:rPr lang="ar-SA" altLang="en-US">
                <a:cs typeface="B Mehr" pitchFamily="2" charset="0"/>
              </a:rPr>
              <a:t>نکات برگرفته از تعريف اخلاق: اولاً، تأکيد بر ثبات و پايداري ملکات اخلاقي و صفات نفساني است که نسبتاً پايدارند و به آساني قابل تغيير نيستند؛ ثانياً، رفتارهاي اخلاقي، اعم از خوب و بد ريشه در ملکات نفساني دارد و همانند آن، به ندرت تغيير پذير است؛ ثالثاً، کلمه «اخلاق» دو کاربرد دارد</a:t>
            </a:r>
            <a:r>
              <a:rPr lang="en-US" altLang="en-US">
                <a:cs typeface="B Mehr" pitchFamily="2" charset="0"/>
              </a:rPr>
              <a:t>: </a:t>
            </a:r>
            <a:r>
              <a:rPr lang="ar-SA" altLang="en-US">
                <a:cs typeface="B Mehr" pitchFamily="2" charset="0"/>
              </a:rPr>
              <a:t>گاه به خود آن ملکات نفساني اطلاق مي شود و گاه بر نفس رفتار اخلاقي صادر شده از انسان، ولو با فکر و انديشه، در عرب عام کاربرد دوم بيشتر رايج است؛ وقتي گفته مي شود فلان کس اخلاق نيکو دارد، برداشت عمومي آن است که رفتارش نيکوست.</a:t>
            </a:r>
            <a:endParaRPr lang="en-US" altLang="en-US">
              <a:cs typeface="B Mehr" pitchFamily="2" charset="0"/>
            </a:endParaRPr>
          </a:p>
          <a:p>
            <a:endParaRPr lang="en-US" altLang="en-US"/>
          </a:p>
        </p:txBody>
      </p:sp>
    </p:spTree>
  </p:cSld>
  <p:clrMapOvr>
    <a:masterClrMapping/>
  </p:clrMapOvr>
  <p:transition spd="slow">
    <p:rand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863" y="609600"/>
            <a:ext cx="8596312" cy="785813"/>
          </a:xfrm>
        </p:spPr>
        <p:txBody>
          <a:bodyPr rtlCol="0">
            <a:normAutofit fontScale="90000"/>
          </a:bodyPr>
          <a:lstStyle/>
          <a:p>
            <a:pPr fontAlgn="auto">
              <a:spcAft>
                <a:spcPts val="0"/>
              </a:spcAft>
              <a:defRPr/>
            </a:pPr>
            <a:r>
              <a:rPr lang="ar-SA" dirty="0"/>
              <a:t>وضعیت ایرانیان در شبکه های اجتماعی</a:t>
            </a:r>
            <a:br>
              <a:rPr lang="en-US" dirty="0"/>
            </a:br>
            <a:endParaRPr lang="en-US" dirty="0"/>
          </a:p>
        </p:txBody>
      </p:sp>
      <p:sp>
        <p:nvSpPr>
          <p:cNvPr id="20483" name="Content Placeholder 2"/>
          <p:cNvSpPr>
            <a:spLocks noGrp="1"/>
          </p:cNvSpPr>
          <p:nvPr>
            <p:ph idx="1"/>
          </p:nvPr>
        </p:nvSpPr>
        <p:spPr>
          <a:xfrm>
            <a:off x="677863" y="1558925"/>
            <a:ext cx="8596312" cy="4483100"/>
          </a:xfrm>
        </p:spPr>
        <p:txBody>
          <a:bodyPr/>
          <a:lstStyle/>
          <a:p>
            <a:pPr lvl="1">
              <a:lnSpc>
                <a:spcPct val="200000"/>
              </a:lnSpc>
            </a:pPr>
            <a:r>
              <a:rPr lang="ar-SA" altLang="en-US">
                <a:cs typeface="B Mehr" pitchFamily="2" charset="0"/>
              </a:rPr>
              <a:t>ایرانیان در میان کاربران اینترنتی و به ویژه در استفاده از امکاناتی مانند وب نویسی همیشه در بالاترین رده ها قرار دارند (رسانک، 1388). کسب رتبه چهار وب نویسی جهان طی سالهای 83 و 84 توسط وب نویسان ایرانی، نشانه رویکرد کاربران اینترنت در اران به سمت شبکه های اجتماعی مجازی ارزیابی می شود. ایرانی ها همچنین یکی از فعال ترین گروه های کاربران در شبکه های اجتاعی مجازی مانند فیس بوک به شمار می روند.</a:t>
            </a:r>
            <a:endParaRPr lang="en-US" altLang="en-US">
              <a:cs typeface="B Mehr" pitchFamily="2" charset="0"/>
            </a:endParaRPr>
          </a:p>
          <a:p>
            <a:endParaRPr lang="en-US" altLang="en-US"/>
          </a:p>
        </p:txBody>
      </p:sp>
    </p:spTree>
  </p:cSld>
  <p:clrMapOvr>
    <a:masterClrMapping/>
  </p:clrMapOvr>
  <p:transition spd="slow">
    <p:rand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677863" y="609600"/>
            <a:ext cx="8596312" cy="785813"/>
          </a:xfrm>
        </p:spPr>
        <p:txBody>
          <a:bodyPr/>
          <a:lstStyle/>
          <a:p>
            <a:endParaRPr lang="en-US" altLang="en-US"/>
          </a:p>
        </p:txBody>
      </p:sp>
      <p:sp>
        <p:nvSpPr>
          <p:cNvPr id="21507" name="Content Placeholder 2"/>
          <p:cNvSpPr>
            <a:spLocks noGrp="1"/>
          </p:cNvSpPr>
          <p:nvPr>
            <p:ph idx="1"/>
          </p:nvPr>
        </p:nvSpPr>
        <p:spPr>
          <a:xfrm>
            <a:off x="677863" y="1558925"/>
            <a:ext cx="8596312" cy="4483100"/>
          </a:xfrm>
        </p:spPr>
        <p:txBody>
          <a:bodyPr/>
          <a:lstStyle/>
          <a:p>
            <a:pPr lvl="1">
              <a:lnSpc>
                <a:spcPct val="200000"/>
              </a:lnSpc>
            </a:pPr>
            <a:r>
              <a:rPr lang="ar-SA" altLang="en-US">
                <a:cs typeface="B Mehr" pitchFamily="2" charset="0"/>
              </a:rPr>
              <a:t>ایرانی ها در سال های 1384 تا 1385 نصف آمریکایی ها و دو برابر هندی ها، با شش درصد رتبه سوم در میان اعضای «اورکات» را از آن خود کرده بودند. این رقم البته از آمار رمس این پایگاه به دست می آید و شامل ایرانیانی که محل اقامت خود را خارج از کشور ذکر کرده اند، نمی شود. گروه های پیام نگاری (ایمیلی) نیز شکل دیگری از شبکه های اجتماعی مجازی را به وجود آورده اند. در جریان رخدادهایی مانند پالایش (فیلترینگ) پایگاه های بزرگ یا رخدادهای سیاسی، پایگاه های شبکه اجتماعی محبوبیت زیادی پیدا می کنند؛ چون تنها راه اطلاع رسانی فوری به شمار می روند. لینکدونی های عمومی مانند بالاترین، دنباله و پایگاه های مشابه نیز نوعی شبکه اجتماعی مجازی ایرانی به شمار می روند که 100درصد کاربران آنها از ایران هستند؛ در این وب گاه ها همه افراد می توانند داغ ترین و جالب ترین مباحث مطرح شده در فضای وب را بازنمایی کنند (دانا و الیسون، 2007).</a:t>
            </a:r>
            <a:endParaRPr lang="en-US" altLang="en-US">
              <a:cs typeface="B Mehr" pitchFamily="2" charset="0"/>
            </a:endParaRPr>
          </a:p>
          <a:p>
            <a:endParaRPr lang="en-US" altLang="en-US"/>
          </a:p>
        </p:txBody>
      </p:sp>
    </p:spTree>
  </p:cSld>
  <p:clrMapOvr>
    <a:masterClrMapping/>
  </p:clrMapOvr>
  <p:transition spd="slow">
    <p:rand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677863" y="609600"/>
            <a:ext cx="8596312" cy="785813"/>
          </a:xfrm>
        </p:spPr>
        <p:txBody>
          <a:bodyPr/>
          <a:lstStyle/>
          <a:p>
            <a:endParaRPr lang="en-US" altLang="en-US"/>
          </a:p>
        </p:txBody>
      </p:sp>
      <p:sp>
        <p:nvSpPr>
          <p:cNvPr id="3" name="Content Placeholder 2"/>
          <p:cNvSpPr>
            <a:spLocks noGrp="1"/>
          </p:cNvSpPr>
          <p:nvPr>
            <p:ph idx="1"/>
          </p:nvPr>
        </p:nvSpPr>
        <p:spPr>
          <a:xfrm>
            <a:off x="677863" y="1558925"/>
            <a:ext cx="8596312" cy="4483100"/>
          </a:xfrm>
        </p:spPr>
        <p:txBody>
          <a:bodyPr rtlCol="0">
            <a:normAutofit/>
          </a:bodyPr>
          <a:lstStyle/>
          <a:p>
            <a:pPr lvl="1" fontAlgn="auto">
              <a:lnSpc>
                <a:spcPct val="200000"/>
              </a:lnSpc>
              <a:spcAft>
                <a:spcPts val="0"/>
              </a:spcAft>
              <a:buFont typeface="Wingdings 3" charset="2"/>
              <a:buChar char=""/>
              <a:defRPr/>
            </a:pPr>
            <a:r>
              <a:rPr lang="ar-SA" dirty="0">
                <a:solidFill>
                  <a:schemeClr val="tx1">
                    <a:lumMod val="75000"/>
                    <a:lumOff val="25000"/>
                  </a:schemeClr>
                </a:solidFill>
                <a:cs typeface="B Nazanin" panose="00000400000000000000" pitchFamily="2" charset="-78"/>
              </a:rPr>
              <a:t>متاسفانه هیچ مرجع رسمی برای استناد به آمارهای آن در مورد ضریب نفوذ شبکه های اجتماعی مجازی در ایران وجود ندارد. برخی آمارهای اعلام شده از سوی پایگاه های رصد کننده وب گاه ها مانند الکسا تنها بیان کننده رتبه پایگاه ههای اجتماعی در کشورها از جمله ایران است. با این حال، حتی خود شبکه های اجتماعی مجازی نیز به دلایل مختلف آماری از تعداد کاربران به تفکیک کشورها ارائه نمی دهند. دسترسی به برخی آمارهای درون پایگاه های اجتماعی نیز به دلیل محدودیت دسترسی های اجاد شده امکان پذیر نیست.</a:t>
            </a:r>
            <a:endParaRPr lang="en-US" dirty="0">
              <a:solidFill>
                <a:schemeClr val="tx1">
                  <a:lumMod val="75000"/>
                  <a:lumOff val="25000"/>
                </a:schemeClr>
              </a:solidFill>
              <a:cs typeface="B Nazanin" panose="00000400000000000000" pitchFamily="2" charset="-78"/>
            </a:endParaRPr>
          </a:p>
          <a:p>
            <a:pPr lvl="1" fontAlgn="auto">
              <a:lnSpc>
                <a:spcPct val="200000"/>
              </a:lnSpc>
              <a:spcAft>
                <a:spcPts val="0"/>
              </a:spcAft>
              <a:buFont typeface="Wingdings 3" charset="2"/>
              <a:buChar char=""/>
              <a:defRPr/>
            </a:pPr>
            <a:r>
              <a:rPr lang="ar-SA" dirty="0">
                <a:solidFill>
                  <a:schemeClr val="tx1">
                    <a:lumMod val="75000"/>
                    <a:lumOff val="25000"/>
                  </a:schemeClr>
                </a:solidFill>
                <a:cs typeface="B Nazanin" panose="00000400000000000000" pitchFamily="2" charset="-78"/>
              </a:rPr>
              <a:t>بنابراین، به منظور به دست آوردن تصویری عینی از میزان نفوذ شبکه های اجتماعی مجازی در میان کاربران ایرانی، طی تحقیق بر خط با روش پیمایش دست به سنجش وضعیت و نفوذ شبکه های اجتماعی مجازی در میان کاربران ایرانی زد.</a:t>
            </a:r>
            <a:endParaRPr lang="en-US" dirty="0">
              <a:solidFill>
                <a:schemeClr val="tx1">
                  <a:lumMod val="75000"/>
                  <a:lumOff val="25000"/>
                </a:schemeClr>
              </a:solidFill>
              <a:cs typeface="B Nazanin" panose="00000400000000000000" pitchFamily="2" charset="-78"/>
            </a:endParaRPr>
          </a:p>
          <a:p>
            <a:pPr algn="l" rtl="0" fontAlgn="auto">
              <a:spcAft>
                <a:spcPts val="0"/>
              </a:spcAft>
              <a:buFont typeface="Wingdings 3" charset="2"/>
              <a:buChar char=""/>
              <a:defRPr/>
            </a:pPr>
            <a:endParaRPr lang="en-US" dirty="0">
              <a:cs typeface="B Nazanin" panose="00000400000000000000" pitchFamily="2" charset="-78"/>
            </a:endParaRPr>
          </a:p>
        </p:txBody>
      </p:sp>
    </p:spTree>
  </p:cSld>
  <p:clrMapOvr>
    <a:masterClrMapping/>
  </p:clrMapOvr>
  <p:transition spd="slow">
    <p:rand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677863" y="609600"/>
            <a:ext cx="8596312" cy="785813"/>
          </a:xfrm>
        </p:spPr>
        <p:txBody>
          <a:bodyPr/>
          <a:lstStyle/>
          <a:p>
            <a:pPr rtl="1"/>
            <a:r>
              <a:rPr lang="ar-SA" altLang="en-US" dirty="0"/>
              <a:t>شبکه‌های اجتماعی و فرصت‌ها</a:t>
            </a:r>
            <a:endParaRPr lang="en-US" altLang="en-US" dirty="0"/>
          </a:p>
        </p:txBody>
      </p:sp>
      <p:sp>
        <p:nvSpPr>
          <p:cNvPr id="23555" name="Content Placeholder 2"/>
          <p:cNvSpPr>
            <a:spLocks noGrp="1"/>
          </p:cNvSpPr>
          <p:nvPr>
            <p:ph idx="1"/>
          </p:nvPr>
        </p:nvSpPr>
        <p:spPr>
          <a:xfrm>
            <a:off x="677863" y="1558925"/>
            <a:ext cx="8596312" cy="4483100"/>
          </a:xfrm>
        </p:spPr>
        <p:txBody>
          <a:bodyPr/>
          <a:lstStyle/>
          <a:p>
            <a:pPr lvl="1">
              <a:lnSpc>
                <a:spcPct val="200000"/>
              </a:lnSpc>
            </a:pPr>
            <a:r>
              <a:rPr lang="ar-SA" altLang="en-US">
                <a:cs typeface="B Mehr" pitchFamily="2" charset="0"/>
              </a:rPr>
              <a:t>شکل گیری و تقویت خرد جمعی: یکی از شاخصه های مهم شبکه های اجتماعی مجازی، پدیدار شدن خرد جمعی است. خرد جمعی به جریان سیال و پویای قوه تفکر و ذهن کاربران حاضر در چنین محیط هایی اطلاق می شود که به مثابه یک پردازشگر عظیم، اطلاعات را پردازش و پایش می کند. همانند دنیای ابر کامپیوترها که قدرت پردازشی آنها از ترکیب چندین پردازشگر منفرد حاصل می شود. نیروی تفکر و ذهن کاربران شبکه های اجتماعی به مدد تعاملات اجتماعی اینترنتی و بهره گیری از ابزارهای اینترنتی با یکدیگر ترکیب و همراه می شوند و نیرویی عظیم با قدرت پردازشی بالا پدید می آورد</a:t>
            </a:r>
            <a:r>
              <a:rPr lang="en-US" altLang="en-US">
                <a:cs typeface="B Mehr" pitchFamily="2" charset="0"/>
              </a:rPr>
              <a:t>.</a:t>
            </a:r>
          </a:p>
          <a:p>
            <a:pPr>
              <a:lnSpc>
                <a:spcPct val="200000"/>
              </a:lnSpc>
            </a:pPr>
            <a:endParaRPr lang="en-US" altLang="en-US"/>
          </a:p>
        </p:txBody>
      </p:sp>
    </p:spTree>
  </p:cSld>
  <p:clrMapOvr>
    <a:masterClrMapping/>
  </p:clrMapOvr>
  <p:transition spd="slow">
    <p:rand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677863" y="609600"/>
            <a:ext cx="8596312" cy="785813"/>
          </a:xfrm>
        </p:spPr>
        <p:txBody>
          <a:bodyPr/>
          <a:lstStyle/>
          <a:p>
            <a:endParaRPr lang="en-US" altLang="en-US"/>
          </a:p>
        </p:txBody>
      </p:sp>
      <p:sp>
        <p:nvSpPr>
          <p:cNvPr id="3" name="Content Placeholder 2"/>
          <p:cNvSpPr>
            <a:spLocks noGrp="1"/>
          </p:cNvSpPr>
          <p:nvPr>
            <p:ph idx="1"/>
          </p:nvPr>
        </p:nvSpPr>
        <p:spPr>
          <a:xfrm>
            <a:off x="677863" y="1558925"/>
            <a:ext cx="8596312" cy="4483100"/>
          </a:xfrm>
        </p:spPr>
        <p:txBody>
          <a:bodyPr rtlCol="0">
            <a:normAutofit/>
          </a:bodyPr>
          <a:lstStyle/>
          <a:p>
            <a:pPr lvl="1" fontAlgn="auto">
              <a:lnSpc>
                <a:spcPct val="200000"/>
              </a:lnSpc>
              <a:spcAft>
                <a:spcPts val="0"/>
              </a:spcAft>
              <a:buFont typeface="Wingdings 3" charset="2"/>
              <a:buChar char=""/>
              <a:defRPr/>
            </a:pPr>
            <a:r>
              <a:rPr lang="en-US" dirty="0">
                <a:solidFill>
                  <a:schemeClr val="tx1">
                    <a:lumMod val="75000"/>
                    <a:lumOff val="25000"/>
                  </a:schemeClr>
                </a:solidFill>
                <a:cs typeface="B Nazanin" panose="00000400000000000000" pitchFamily="2" charset="-78"/>
              </a:rPr>
              <a:t>- </a:t>
            </a:r>
            <a:r>
              <a:rPr lang="ar-SA" dirty="0">
                <a:solidFill>
                  <a:schemeClr val="tx1">
                    <a:lumMod val="75000"/>
                    <a:lumOff val="25000"/>
                  </a:schemeClr>
                </a:solidFill>
                <a:cs typeface="B Nazanin" panose="00000400000000000000" pitchFamily="2" charset="-78"/>
              </a:rPr>
              <a:t>امکان بیان ایده ها به صورت آزادانه و آشنایی با ایده ها، افکار و سلیقه های دیگران: شبکه های اجتماعی، ارسال بازخورد از سوی مخاطب و همکاری و همگامی کاربران با همدیگر را تسهیل کرده و آنها را به مشارکت در بحث ها تشویق می کند</a:t>
            </a:r>
            <a:r>
              <a:rPr lang="en-US" dirty="0">
                <a:solidFill>
                  <a:schemeClr val="tx1">
                    <a:lumMod val="75000"/>
                    <a:lumOff val="25000"/>
                  </a:schemeClr>
                </a:solidFill>
                <a:cs typeface="B Nazanin" panose="00000400000000000000" pitchFamily="2" charset="-78"/>
              </a:rPr>
              <a:t>.</a:t>
            </a:r>
          </a:p>
          <a:p>
            <a:pPr lvl="1" fontAlgn="auto">
              <a:lnSpc>
                <a:spcPct val="200000"/>
              </a:lnSpc>
              <a:spcAft>
                <a:spcPts val="0"/>
              </a:spcAft>
              <a:buFont typeface="Wingdings 3" charset="2"/>
              <a:buChar char=""/>
              <a:defRPr/>
            </a:pPr>
            <a:r>
              <a:rPr lang="ar-SA" dirty="0">
                <a:solidFill>
                  <a:schemeClr val="tx1">
                    <a:lumMod val="75000"/>
                    <a:lumOff val="25000"/>
                  </a:schemeClr>
                </a:solidFill>
                <a:cs typeface="B Nazanin" panose="00000400000000000000" pitchFamily="2" charset="-78"/>
              </a:rPr>
              <a:t>- عبور از مرزهای جغرافیایی و آشنایی با افراد مختلف از جوامع گوناگون و فرهنگهای متفاوت</a:t>
            </a:r>
            <a:endParaRPr lang="en-US" dirty="0">
              <a:solidFill>
                <a:schemeClr val="tx1">
                  <a:lumMod val="75000"/>
                  <a:lumOff val="25000"/>
                </a:schemeClr>
              </a:solidFill>
              <a:cs typeface="B Nazanin" panose="00000400000000000000" pitchFamily="2" charset="-78"/>
            </a:endParaRPr>
          </a:p>
          <a:p>
            <a:pPr lvl="1" fontAlgn="auto">
              <a:lnSpc>
                <a:spcPct val="200000"/>
              </a:lnSpc>
              <a:spcAft>
                <a:spcPts val="0"/>
              </a:spcAft>
              <a:buFont typeface="Wingdings 3" charset="2"/>
              <a:buChar char=""/>
              <a:defRPr/>
            </a:pPr>
            <a:r>
              <a:rPr lang="ar-SA" dirty="0">
                <a:solidFill>
                  <a:schemeClr val="tx1">
                    <a:lumMod val="75000"/>
                    <a:lumOff val="25000"/>
                  </a:schemeClr>
                </a:solidFill>
                <a:cs typeface="B Nazanin" panose="00000400000000000000" pitchFamily="2" charset="-78"/>
              </a:rPr>
              <a:t>- ارتباط مجازی مستمر با دوستان و آشنایان</a:t>
            </a:r>
            <a:endParaRPr lang="en-US" dirty="0">
              <a:solidFill>
                <a:schemeClr val="tx1">
                  <a:lumMod val="75000"/>
                  <a:lumOff val="25000"/>
                </a:schemeClr>
              </a:solidFill>
              <a:cs typeface="B Nazanin" panose="00000400000000000000" pitchFamily="2" charset="-78"/>
            </a:endParaRPr>
          </a:p>
          <a:p>
            <a:pPr lvl="1" fontAlgn="auto">
              <a:lnSpc>
                <a:spcPct val="200000"/>
              </a:lnSpc>
              <a:spcAft>
                <a:spcPts val="0"/>
              </a:spcAft>
              <a:buFont typeface="Wingdings 3" charset="2"/>
              <a:buChar char=""/>
              <a:defRPr/>
            </a:pPr>
            <a:r>
              <a:rPr lang="ar-SA" dirty="0">
                <a:solidFill>
                  <a:schemeClr val="tx1">
                    <a:lumMod val="75000"/>
                    <a:lumOff val="25000"/>
                  </a:schemeClr>
                </a:solidFill>
                <a:cs typeface="B Nazanin" panose="00000400000000000000" pitchFamily="2" charset="-78"/>
              </a:rPr>
              <a:t>- تبلیغ و توسعه ارزشهای انسانی و اخلاقی در عرصه جهانی</a:t>
            </a:r>
            <a:endParaRPr lang="en-US" dirty="0">
              <a:solidFill>
                <a:schemeClr val="tx1">
                  <a:lumMod val="75000"/>
                  <a:lumOff val="25000"/>
                </a:schemeClr>
              </a:solidFill>
              <a:cs typeface="B Nazanin" panose="00000400000000000000" pitchFamily="2" charset="-78"/>
            </a:endParaRPr>
          </a:p>
          <a:p>
            <a:pPr lvl="1" fontAlgn="auto">
              <a:lnSpc>
                <a:spcPct val="200000"/>
              </a:lnSpc>
              <a:spcAft>
                <a:spcPts val="0"/>
              </a:spcAft>
              <a:buFont typeface="Wingdings 3" charset="2"/>
              <a:buChar char=""/>
              <a:defRPr/>
            </a:pPr>
            <a:r>
              <a:rPr lang="ar-SA" dirty="0">
                <a:solidFill>
                  <a:schemeClr val="tx1">
                    <a:lumMod val="75000"/>
                    <a:lumOff val="25000"/>
                  </a:schemeClr>
                </a:solidFill>
                <a:cs typeface="B Nazanin" panose="00000400000000000000" pitchFamily="2" charset="-78"/>
              </a:rPr>
              <a:t>- توسعه مشارکت های مفید اجتماعی</a:t>
            </a:r>
            <a:endParaRPr lang="en-US" dirty="0">
              <a:solidFill>
                <a:schemeClr val="tx1">
                  <a:lumMod val="75000"/>
                  <a:lumOff val="25000"/>
                </a:schemeClr>
              </a:solidFill>
              <a:cs typeface="B Nazanin" panose="00000400000000000000" pitchFamily="2" charset="-78"/>
            </a:endParaRPr>
          </a:p>
          <a:p>
            <a:pPr lvl="1" fontAlgn="auto">
              <a:lnSpc>
                <a:spcPct val="200000"/>
              </a:lnSpc>
              <a:spcAft>
                <a:spcPts val="0"/>
              </a:spcAft>
              <a:buFont typeface="Wingdings 3" charset="2"/>
              <a:buChar char=""/>
              <a:defRPr/>
            </a:pPr>
            <a:r>
              <a:rPr lang="ar-SA" dirty="0">
                <a:solidFill>
                  <a:schemeClr val="tx1">
                    <a:lumMod val="75000"/>
                    <a:lumOff val="25000"/>
                  </a:schemeClr>
                </a:solidFill>
                <a:cs typeface="B Nazanin" panose="00000400000000000000" pitchFamily="2" charset="-78"/>
              </a:rPr>
              <a:t>- افزایش سرعت در فرآیند آموزش و آموزش های مجازی</a:t>
            </a:r>
            <a:endParaRPr lang="en-US" dirty="0">
              <a:solidFill>
                <a:schemeClr val="tx1">
                  <a:lumMod val="75000"/>
                  <a:lumOff val="25000"/>
                </a:schemeClr>
              </a:solidFill>
              <a:cs typeface="B Nazanin" panose="00000400000000000000" pitchFamily="2" charset="-78"/>
            </a:endParaRPr>
          </a:p>
          <a:p>
            <a:pPr fontAlgn="auto">
              <a:spcAft>
                <a:spcPts val="0"/>
              </a:spcAft>
              <a:buFont typeface="Wingdings 3" charset="2"/>
              <a:buChar char=""/>
              <a:defRPr/>
            </a:pPr>
            <a:endParaRPr lang="en-US" dirty="0">
              <a:cs typeface="B Nazanin" panose="00000400000000000000" pitchFamily="2" charset="-78"/>
            </a:endParaRPr>
          </a:p>
        </p:txBody>
      </p:sp>
    </p:spTree>
  </p:cSld>
  <p:clrMapOvr>
    <a:masterClrMapping/>
  </p:clrMapOvr>
  <p:transition spd="slow">
    <p:random/>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863" y="609600"/>
            <a:ext cx="8596312" cy="785813"/>
          </a:xfrm>
        </p:spPr>
        <p:txBody>
          <a:bodyPr rtlCol="0">
            <a:normAutofit fontScale="90000"/>
          </a:bodyPr>
          <a:lstStyle/>
          <a:p>
            <a:pPr fontAlgn="auto">
              <a:spcAft>
                <a:spcPts val="0"/>
              </a:spcAft>
              <a:defRPr/>
            </a:pPr>
            <a:r>
              <a:rPr lang="ar-SA" dirty="0"/>
              <a:t>شبکه‌های اجتماعی و تهدیدها</a:t>
            </a:r>
            <a:br>
              <a:rPr lang="en-US" dirty="0"/>
            </a:br>
            <a:endParaRPr lang="en-US" dirty="0"/>
          </a:p>
        </p:txBody>
      </p:sp>
      <p:sp>
        <p:nvSpPr>
          <p:cNvPr id="3" name="Content Placeholder 2"/>
          <p:cNvSpPr>
            <a:spLocks noGrp="1"/>
          </p:cNvSpPr>
          <p:nvPr>
            <p:ph idx="1"/>
          </p:nvPr>
        </p:nvSpPr>
        <p:spPr>
          <a:xfrm>
            <a:off x="677863" y="1558925"/>
            <a:ext cx="8596312" cy="4483100"/>
          </a:xfrm>
        </p:spPr>
        <p:txBody>
          <a:bodyPr rtlCol="0">
            <a:normAutofit/>
          </a:bodyPr>
          <a:lstStyle/>
          <a:p>
            <a:pPr fontAlgn="auto">
              <a:spcAft>
                <a:spcPts val="0"/>
              </a:spcAft>
              <a:buFont typeface="Wingdings 3" charset="2"/>
              <a:buChar char=""/>
              <a:defRPr/>
            </a:pPr>
            <a:r>
              <a:rPr lang="ar-SA" b="1" dirty="0">
                <a:cs typeface="B Nazanin" panose="00000400000000000000" pitchFamily="2" charset="-78"/>
              </a:rPr>
              <a:t>شبکه‌های اجتماعی و استرس در زنان</a:t>
            </a:r>
            <a:endParaRPr lang="en-US" b="1" i="1" dirty="0">
              <a:cs typeface="B Nazanin" panose="00000400000000000000" pitchFamily="2" charset="-78"/>
            </a:endParaRPr>
          </a:p>
          <a:p>
            <a:pPr lvl="1" fontAlgn="auto">
              <a:lnSpc>
                <a:spcPct val="150000"/>
              </a:lnSpc>
              <a:spcAft>
                <a:spcPts val="0"/>
              </a:spcAft>
              <a:buFont typeface="Wingdings 3" charset="2"/>
              <a:buChar char=""/>
              <a:defRPr/>
            </a:pPr>
            <a:r>
              <a:rPr lang="ar-SA" dirty="0">
                <a:solidFill>
                  <a:schemeClr val="tx1">
                    <a:lumMod val="75000"/>
                    <a:lumOff val="25000"/>
                  </a:schemeClr>
                </a:solidFill>
                <a:cs typeface="B Nazanin" panose="00000400000000000000" pitchFamily="2" charset="-78"/>
              </a:rPr>
              <a:t>شبکه‌های اجتماعی تأثیری غیرقابل باور بر زندگی زنان در جامعه گذاشته است</a:t>
            </a:r>
            <a:r>
              <a:rPr lang="en-US" dirty="0">
                <a:solidFill>
                  <a:schemeClr val="tx1">
                    <a:lumMod val="75000"/>
                    <a:lumOff val="25000"/>
                  </a:schemeClr>
                </a:solidFill>
                <a:cs typeface="B Nazanin" panose="00000400000000000000" pitchFamily="2" charset="-78"/>
              </a:rPr>
              <a:t>. </a:t>
            </a:r>
            <a:r>
              <a:rPr lang="ar-SA" dirty="0">
                <a:solidFill>
                  <a:schemeClr val="tx1">
                    <a:lumMod val="75000"/>
                    <a:lumOff val="25000"/>
                  </a:schemeClr>
                </a:solidFill>
                <a:cs typeface="B Nazanin" panose="00000400000000000000" pitchFamily="2" charset="-78"/>
              </a:rPr>
              <a:t>به گفته دانشمندان، استفاده از «فیس‌بوک»، «توییتر» و دیگر شبکه‌های اجتماعی آنلاین بر میزان اضطراب و استرس زنان افزوده و اعتماد به نفس آنها را به شکل قابل تأملی کاهش داده است. به نظر پژوهشگران فرقی نمی‌کند تعداد دوستانتان در فیس‌بوک چند نفر باشد یا چقدر دوستان خوبی باشند؛ حتی فرقی نمی‌کند به چه دلیلی به فیس‌بوک سر زده اید، نتیجه یکسان است، فیس‌بوک حالتان را بهتر نمی‌کند</a:t>
            </a:r>
            <a:r>
              <a:rPr lang="en-US" dirty="0">
                <a:solidFill>
                  <a:schemeClr val="tx1">
                    <a:lumMod val="75000"/>
                    <a:lumOff val="25000"/>
                  </a:schemeClr>
                </a:solidFill>
                <a:cs typeface="B Nazanin" panose="00000400000000000000" pitchFamily="2" charset="-78"/>
              </a:rPr>
              <a:t>.</a:t>
            </a:r>
          </a:p>
          <a:p>
            <a:pPr lvl="1" fontAlgn="auto">
              <a:lnSpc>
                <a:spcPct val="150000"/>
              </a:lnSpc>
              <a:spcAft>
                <a:spcPts val="0"/>
              </a:spcAft>
              <a:buFont typeface="Wingdings 3" charset="2"/>
              <a:buChar char=""/>
              <a:defRPr/>
            </a:pPr>
            <a:r>
              <a:rPr lang="ar-SA" dirty="0">
                <a:solidFill>
                  <a:schemeClr val="tx1">
                    <a:lumMod val="75000"/>
                    <a:lumOff val="25000"/>
                  </a:schemeClr>
                </a:solidFill>
                <a:cs typeface="B Nazanin" panose="00000400000000000000" pitchFamily="2" charset="-78"/>
              </a:rPr>
              <a:t>«اِتِن کروس» روانشناس اجتماعی که هدایت این تحقیق را بر عهده داشته می‌گوید: ما توانستیم لحظه به لحظه در طول روز نشان دهیم، خلق افراد بر اساس وقتی که در فیس‌بوک می‌گذرانند، بالا و پایین می‌شود. با همه‌اینکه گمان می‌رود اینترنت، کاربران خود را به میان افراد و جامعه می‌کشاند و به فعالیت‌های جمعی و ارتباطات گروهی دامن می‌زند، اما به دلیل پتانسیل اینترنت برای پنهان نگه‌داشتن هویت فردی به گسترش فردیت و تقویت قابلیت‌های فردی و از طرف دیگر به حس انزواطلبی و احساس تنهایی دامن می‌زند</a:t>
            </a:r>
            <a:r>
              <a:rPr lang="en-US" dirty="0">
                <a:solidFill>
                  <a:schemeClr val="tx1">
                    <a:lumMod val="75000"/>
                    <a:lumOff val="25000"/>
                  </a:schemeClr>
                </a:solidFill>
                <a:cs typeface="B Nazanin" panose="00000400000000000000" pitchFamily="2" charset="-78"/>
              </a:rPr>
              <a:t>.</a:t>
            </a:r>
          </a:p>
          <a:p>
            <a:pPr lvl="1" fontAlgn="auto">
              <a:spcAft>
                <a:spcPts val="0"/>
              </a:spcAft>
              <a:buFont typeface="Wingdings 3" charset="2"/>
              <a:buChar char=""/>
              <a:defRPr/>
            </a:pPr>
            <a:endParaRPr lang="en-US" dirty="0">
              <a:solidFill>
                <a:schemeClr val="tx1">
                  <a:lumMod val="75000"/>
                  <a:lumOff val="25000"/>
                </a:schemeClr>
              </a:solidFill>
              <a:cs typeface="B Nazanin" panose="00000400000000000000" pitchFamily="2" charset="-78"/>
            </a:endParaRPr>
          </a:p>
        </p:txBody>
      </p:sp>
    </p:spTree>
  </p:cSld>
  <p:clrMapOvr>
    <a:masterClrMapping/>
  </p:clrMapOvr>
  <p:transition spd="slow">
    <p:random/>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677863" y="609600"/>
            <a:ext cx="8596312" cy="785813"/>
          </a:xfrm>
        </p:spPr>
        <p:txBody>
          <a:bodyPr/>
          <a:lstStyle/>
          <a:p>
            <a:endParaRPr lang="en-US" altLang="en-US"/>
          </a:p>
        </p:txBody>
      </p:sp>
      <p:sp>
        <p:nvSpPr>
          <p:cNvPr id="26627" name="Content Placeholder 2"/>
          <p:cNvSpPr>
            <a:spLocks noGrp="1"/>
          </p:cNvSpPr>
          <p:nvPr>
            <p:ph idx="1"/>
          </p:nvPr>
        </p:nvSpPr>
        <p:spPr>
          <a:xfrm>
            <a:off x="677863" y="1558925"/>
            <a:ext cx="8596312" cy="4483100"/>
          </a:xfrm>
        </p:spPr>
        <p:txBody>
          <a:bodyPr/>
          <a:lstStyle/>
          <a:p>
            <a:pPr lvl="1">
              <a:lnSpc>
                <a:spcPct val="150000"/>
              </a:lnSpc>
            </a:pPr>
            <a:r>
              <a:rPr lang="ar-SA" altLang="en-US" dirty="0">
                <a:cs typeface="B Nazanin" panose="00000400000000000000" pitchFamily="2" charset="-78"/>
              </a:rPr>
              <a:t>از ۷۰۰۰ مادری که در پژوهش «مادران امروز</a:t>
            </a:r>
            <a:r>
              <a:rPr lang="en-US" altLang="en-US" dirty="0">
                <a:cs typeface="B Nazanin" panose="00000400000000000000" pitchFamily="2" charset="-78"/>
              </a:rPr>
              <a:t>» </a:t>
            </a:r>
            <a:r>
              <a:rPr lang="ar-SA" altLang="en-US" dirty="0">
                <a:cs typeface="B Nazanin" panose="00000400000000000000" pitchFamily="2" charset="-78"/>
              </a:rPr>
              <a:t>شرکت کرده‌اند، ۴۲ درصد در مورد استفاده از شبکه‌اجتماعی پینترست </a:t>
            </a:r>
            <a:r>
              <a:rPr lang="en-US" altLang="en-US" dirty="0">
                <a:cs typeface="B Nazanin" panose="00000400000000000000" pitchFamily="2" charset="-78"/>
              </a:rPr>
              <a:t>(Pinterest) </a:t>
            </a:r>
            <a:r>
              <a:rPr lang="ar-SA" altLang="en-US" dirty="0">
                <a:cs typeface="B Nazanin" panose="00000400000000000000" pitchFamily="2" charset="-78"/>
              </a:rPr>
              <a:t>دچار استرس می‌شوند، چرا که نمی‌توانند از نظر مهارت و تخیل با سایر کاربران این شبکه رقابت کنند. اما تنها پینترست نیست که باعث بروز استرس در مادر‌ها می‌شود. براساس آخرین پژوهش‌ها حدود ۲۰ درصد از ۱۶۳۲ فرد بزرگسال امریکایی که در این پژوهش شرکت کرده‌اند، معتقدند که بیش از همه‌ی شبکه‌های اجتماعی، فیس‌بوک بیشترین اثر منفی را بر احوال آن‌ها دارد، و ۲۰ درصد دیگر می‌گویند که این سایت باعث اضطراب آن‌ها می‌شود. این روشن است که وقتی شما تصاویر تعطیلات دوستانتان را می‌بینید که به جایی سفر کرده‌اند که شما توان مالی سفر به آن‌جا را ندارید یا استتوس‌های همیشه شادمان آن‌ها را می‌خوانید احساس خلا بکنید. اما تاثیر این شبکه‌ اجتماعی استرس‌زا بر زنان متفاوت از مردان است</a:t>
            </a:r>
            <a:r>
              <a:rPr lang="en-US" altLang="en-US" dirty="0">
                <a:cs typeface="B Nazanin" panose="00000400000000000000" pitchFamily="2" charset="-78"/>
              </a:rPr>
              <a:t>.</a:t>
            </a:r>
          </a:p>
          <a:p>
            <a:pPr lvl="1"/>
            <a:endParaRPr lang="en-US" altLang="en-US" dirty="0">
              <a:cs typeface="B Nazanin" panose="00000400000000000000" pitchFamily="2" charset="-78"/>
            </a:endParaRPr>
          </a:p>
        </p:txBody>
      </p:sp>
    </p:spTree>
  </p:cSld>
  <p:clrMapOvr>
    <a:masterClrMapping/>
  </p:clrMapOvr>
  <p:transition spd="slow">
    <p:rand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677863" y="609600"/>
            <a:ext cx="8596312" cy="785813"/>
          </a:xfrm>
        </p:spPr>
        <p:txBody>
          <a:bodyPr/>
          <a:lstStyle/>
          <a:p>
            <a:endParaRPr lang="en-US" altLang="en-US"/>
          </a:p>
        </p:txBody>
      </p:sp>
      <p:sp>
        <p:nvSpPr>
          <p:cNvPr id="27651" name="Content Placeholder 2"/>
          <p:cNvSpPr>
            <a:spLocks noGrp="1"/>
          </p:cNvSpPr>
          <p:nvPr>
            <p:ph idx="1"/>
          </p:nvPr>
        </p:nvSpPr>
        <p:spPr>
          <a:xfrm>
            <a:off x="677863" y="1558925"/>
            <a:ext cx="8596312" cy="4483100"/>
          </a:xfrm>
        </p:spPr>
        <p:txBody>
          <a:bodyPr/>
          <a:lstStyle/>
          <a:p>
            <a:pPr lvl="1">
              <a:lnSpc>
                <a:spcPct val="150000"/>
              </a:lnSpc>
            </a:pPr>
            <a:r>
              <a:rPr lang="ar-SA" altLang="en-US" dirty="0">
                <a:cs typeface="B Nazanin" panose="00000400000000000000" pitchFamily="2" charset="-78"/>
              </a:rPr>
              <a:t>زنان نسبت به هر فرد آنلاین دیگری، تعدی‌ها و ظلم‌های بیشتری را تجربه می‌کنند. آن‌ها اغلب قربانی مزاحمت‌های سایبری و آزار و اذیت‌های آنلاین هستند و هزاران تن از زنان جوان (اگر میلیون‌ها نفر نباشند) احساس می‌کنند که نمی‌توان هیچ کاری در این زمینه انجام داد. آلیس مارویک استادیار رشته‌ارتباطات و رسانه در دانشگاه فوردهام نیویورک بر این عقیده است که: «وقتی شما با فرهنگی زندگی می‌کنید که در آن نگاه به زنان جوان کاملا جنسی است، این تعجب برانگیز نیست که وقتی به زنان جوان ابزاری را برای تعیین هویت خودشان می‌دهید، آن‌ها از آن ابزار در‌‌ همان مسیر استفاده کنند.» اکثر اوقات خشونت‌هایی که علیه زنان در فضای اینترنت وجود دارد نه تنها باعث استرس می‌شود که موجب به وجود آمدن صدمات روانی و احساسی جدی می‌شود. این واقعا ناراحت‌کننده است که فکر کنید صدمات جدی از استفاده از شبکه‌های اجتماعی گمراه‌کننده می‌تواند بوجود بیاید، اما متاسفانه ما دائما شاهد این مسائل هستیم</a:t>
            </a:r>
            <a:r>
              <a:rPr lang="en-US" altLang="en-US" dirty="0">
                <a:cs typeface="B Nazanin" panose="00000400000000000000" pitchFamily="2" charset="-78"/>
              </a:rPr>
              <a:t>.</a:t>
            </a:r>
          </a:p>
          <a:p>
            <a:pPr lvl="1"/>
            <a:endParaRPr lang="en-US" altLang="en-US" dirty="0">
              <a:cs typeface="B Mehr" pitchFamily="2" charset="0"/>
            </a:endParaRPr>
          </a:p>
        </p:txBody>
      </p:sp>
    </p:spTree>
  </p:cSld>
  <p:clrMapOvr>
    <a:masterClrMapping/>
  </p:clrMapOvr>
  <p:transition spd="slow">
    <p:rand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677863" y="609600"/>
            <a:ext cx="8596312" cy="785813"/>
          </a:xfrm>
        </p:spPr>
        <p:txBody>
          <a:bodyPr/>
          <a:lstStyle/>
          <a:p>
            <a:endParaRPr lang="en-US" altLang="en-US"/>
          </a:p>
        </p:txBody>
      </p:sp>
      <p:sp>
        <p:nvSpPr>
          <p:cNvPr id="28675" name="Content Placeholder 2"/>
          <p:cNvSpPr>
            <a:spLocks noGrp="1"/>
          </p:cNvSpPr>
          <p:nvPr>
            <p:ph idx="1"/>
          </p:nvPr>
        </p:nvSpPr>
        <p:spPr>
          <a:xfrm>
            <a:off x="677863" y="1558925"/>
            <a:ext cx="8596312" cy="4911725"/>
          </a:xfrm>
        </p:spPr>
        <p:txBody>
          <a:bodyPr/>
          <a:lstStyle/>
          <a:p>
            <a:r>
              <a:rPr lang="ar-SA" altLang="en-US" b="1" dirty="0">
                <a:cs typeface="B Nazanin" panose="00000400000000000000" pitchFamily="2" charset="-78"/>
              </a:rPr>
              <a:t>شبکه‌های اجتماعی و روابط آزاد</a:t>
            </a:r>
            <a:endParaRPr lang="en-US" altLang="en-US" b="1" i="1" dirty="0">
              <a:cs typeface="B Nazanin" panose="00000400000000000000" pitchFamily="2" charset="-78"/>
            </a:endParaRPr>
          </a:p>
          <a:p>
            <a:pPr lvl="1">
              <a:lnSpc>
                <a:spcPct val="200000"/>
              </a:lnSpc>
            </a:pPr>
            <a:r>
              <a:rPr lang="ar-SA" altLang="en-US" dirty="0">
                <a:cs typeface="B Nazanin" panose="00000400000000000000" pitchFamily="2" charset="-78"/>
              </a:rPr>
              <a:t>پر واضح است که محیط‌های اینترنتی به ویژه شبکه‌های اجتماعی به گسترش روابط می‌انجامد، روابطی با هویت جدید! اینترنت به افراد هویتی نامعلوم می‌بخشد، نظارتی، همچون نظارت دنیای واقعی بر آن حاکم نیست، و همین دلایل باعث می‌شود که افراد دچار نوعی آزادی روابط شوند. دختران جوان با ورود به دنیای مجازی به راحتی می‌توانند با جماعتی گسترده از غیرهمجنسان خود ارتباط داشته باشند، ارتباطی که به دلیل نبود هیچ قانون خاص و هیچ نیروی کنترل کننده‌ای شکل و هویت تازه‌ای به خود می‌گیرد ارتباطی که در دنیای واقعی به دلایلی همچون ترس از آبرو، خانواده، جامعه، دین و … هرگز امکان شکل‌گیری آن به این شکل و شمایل وجود ندارد، در شبکه های مجازی به سادگی رخ میدهد و رفته رفته بر سبک روابط افراد تأثیری منفی خواهد گذاشت و این نوع ارتباط گسترده و آزاد با جنس مخالف را به شکل عادی درخواهد آورد</a:t>
            </a:r>
            <a:r>
              <a:rPr lang="en-US" altLang="en-US" dirty="0">
                <a:cs typeface="B Nazanin" panose="00000400000000000000" pitchFamily="2" charset="-78"/>
              </a:rPr>
              <a:t>.</a:t>
            </a:r>
          </a:p>
          <a:p>
            <a:pPr lvl="1"/>
            <a:endParaRPr lang="en-US" altLang="en-US" dirty="0">
              <a:cs typeface="B Nazanin" panose="00000400000000000000" pitchFamily="2" charset="-78"/>
            </a:endParaRPr>
          </a:p>
        </p:txBody>
      </p:sp>
    </p:spTree>
  </p:cSld>
  <p:clrMapOvr>
    <a:masterClrMapping/>
  </p:clrMapOvr>
  <p:transition spd="slow">
    <p:rand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677863" y="609600"/>
            <a:ext cx="8596312" cy="785813"/>
          </a:xfrm>
        </p:spPr>
        <p:txBody>
          <a:bodyPr/>
          <a:lstStyle/>
          <a:p>
            <a:endParaRPr lang="en-US" altLang="en-US"/>
          </a:p>
        </p:txBody>
      </p:sp>
      <p:sp>
        <p:nvSpPr>
          <p:cNvPr id="29699" name="Content Placeholder 2"/>
          <p:cNvSpPr>
            <a:spLocks noGrp="1"/>
          </p:cNvSpPr>
          <p:nvPr>
            <p:ph idx="1"/>
          </p:nvPr>
        </p:nvSpPr>
        <p:spPr>
          <a:xfrm>
            <a:off x="677863" y="1558925"/>
            <a:ext cx="8596312" cy="4483100"/>
          </a:xfrm>
        </p:spPr>
        <p:txBody>
          <a:bodyPr/>
          <a:lstStyle/>
          <a:p>
            <a:r>
              <a:rPr lang="ar-SA" altLang="en-US" b="1" dirty="0">
                <a:cs typeface="B Nazanin" panose="00000400000000000000" pitchFamily="2" charset="-78"/>
              </a:rPr>
              <a:t>شبکه‌های اجتماعی و روابط زوجین</a:t>
            </a:r>
            <a:endParaRPr lang="en-US" altLang="en-US" b="1" i="1" dirty="0">
              <a:cs typeface="B Nazanin" panose="00000400000000000000" pitchFamily="2" charset="-78"/>
            </a:endParaRPr>
          </a:p>
          <a:p>
            <a:pPr lvl="1">
              <a:lnSpc>
                <a:spcPct val="150000"/>
              </a:lnSpc>
            </a:pPr>
            <a:r>
              <a:rPr lang="ar-SA" altLang="en-US" dirty="0">
                <a:cs typeface="B Nazanin" panose="00000400000000000000" pitchFamily="2" charset="-78"/>
              </a:rPr>
              <a:t>در تحقیق اخیر دانشمندان دانشگاه اکسفورد به این نتیجه رسیدند که زوج هایی که از فیس‌بوک برای ارتباط استفاده می‌کنند رابطه شان آسیب می‌بیند. دکتر مجید ابهری رفتار شناس و رئیس هیئت مدیره بنیاد صیانت از نهاد خانواده قوه قضاییه از تاثیر ۸۰ درصدی ماهواره و اینترنت در تغییر سبک زندگی ایرانیان خبر داد. اختلافات زناشویی،رواج روابط فرازناشویی و روابط غیر مجاز را تنها بخشی از آسیب های شبکه های ماهواره ای و سایت های اینترنتی دانست و خاطر نشان کرد: سردی بین زوج ها، انزواطلبی، کاهش روابط عاطفی و روابط خانوادگی نیز از دیگر آسیب هایی است که شبکه های ماهواره ای بر خانواده های ما تحمیل کرده است همچنین شبکه‌های اجتماعی باعث شکل گیری روابط فرازناشویی می‌شود، شبکه‌های اجتماعی به واسطه دلایلی که در بالا ذکر شد، «شما»ی نامحرم را تبدل به «تو» می‌کند و و این «تو» گاه تا آنجا پیش می‌روند که به زوال بنیان های خانواده می‌انجامد</a:t>
            </a:r>
            <a:r>
              <a:rPr lang="en-US" altLang="en-US" dirty="0">
                <a:cs typeface="B Nazanin" panose="00000400000000000000" pitchFamily="2" charset="-78"/>
              </a:rPr>
              <a:t>.</a:t>
            </a:r>
          </a:p>
          <a:p>
            <a:pPr lvl="1"/>
            <a:endParaRPr lang="en-US" altLang="en-US" dirty="0">
              <a:cs typeface="B Nazanin" panose="00000400000000000000" pitchFamily="2" charset="-78"/>
            </a:endParaRPr>
          </a:p>
        </p:txBody>
      </p:sp>
    </p:spTree>
  </p:cSld>
  <p:clrMapOvr>
    <a:masterClrMapping/>
  </p:clrMapOvr>
  <p:transition spd="slow">
    <p:rand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863" y="609600"/>
            <a:ext cx="8596312" cy="785813"/>
          </a:xfrm>
        </p:spPr>
        <p:txBody>
          <a:bodyPr rtlCol="0">
            <a:normAutofit fontScale="90000"/>
          </a:bodyPr>
          <a:lstStyle/>
          <a:p>
            <a:pPr fontAlgn="auto">
              <a:spcAft>
                <a:spcPts val="0"/>
              </a:spcAft>
              <a:defRPr/>
            </a:pPr>
            <a:br>
              <a:rPr lang="en-US" i="1" dirty="0"/>
            </a:br>
            <a:endParaRPr lang="en-US" dirty="0"/>
          </a:p>
        </p:txBody>
      </p:sp>
      <p:sp>
        <p:nvSpPr>
          <p:cNvPr id="30723" name="Content Placeholder 2"/>
          <p:cNvSpPr>
            <a:spLocks noGrp="1"/>
          </p:cNvSpPr>
          <p:nvPr>
            <p:ph idx="1"/>
          </p:nvPr>
        </p:nvSpPr>
        <p:spPr>
          <a:xfrm>
            <a:off x="677863" y="1558925"/>
            <a:ext cx="8596312" cy="4483100"/>
          </a:xfrm>
        </p:spPr>
        <p:txBody>
          <a:bodyPr/>
          <a:lstStyle/>
          <a:p>
            <a:r>
              <a:rPr lang="ar-SA" altLang="en-US" b="1" dirty="0">
                <a:cs typeface="B Nazanin" panose="00000400000000000000" pitchFamily="2" charset="-78"/>
              </a:rPr>
              <a:t>حیازدایی</a:t>
            </a:r>
            <a:endParaRPr lang="fa-IR" altLang="en-US" dirty="0">
              <a:cs typeface="B Nazanin" panose="00000400000000000000" pitchFamily="2" charset="-78"/>
            </a:endParaRPr>
          </a:p>
          <a:p>
            <a:pPr lvl="1">
              <a:lnSpc>
                <a:spcPct val="200000"/>
              </a:lnSpc>
            </a:pPr>
            <a:r>
              <a:rPr lang="ar-SA" altLang="en-US" dirty="0">
                <a:cs typeface="B Nazanin" panose="00000400000000000000" pitchFamily="2" charset="-78"/>
              </a:rPr>
              <a:t>رقابت دختران ایرانی در به روز کردن آلبوم های شخصی خود از عکس های متنوع برهنه و نیمه برهنه شبکه های اجتماعی به ویژه فیس بوک را به محلی برای تبلیغ مدهای خیابانی و آرایش های جدید در میان ایرانیان تبدیل کرده است که با توجه به عادی شدن این امر در میان زنان دختران دیگر بحثی از حیا در میان این کاربران به میان نمی آید و درد آور تر از همه این است که کاربران با کمال افتخار از تیب و وضعیت ظاهری خود حرف می زنند و عکس های نیمه عریان خود را با دیگر کاربران به اشتراک می گذارند</a:t>
            </a:r>
            <a:r>
              <a:rPr lang="en-US" altLang="en-US" dirty="0">
                <a:cs typeface="B Nazanin" panose="00000400000000000000" pitchFamily="2" charset="-78"/>
              </a:rPr>
              <a:t>!</a:t>
            </a:r>
          </a:p>
          <a:p>
            <a:endParaRPr lang="en-US" altLang="en-US" dirty="0">
              <a:cs typeface="B Nazanin" panose="00000400000000000000" pitchFamily="2" charset="-78"/>
            </a:endParaRPr>
          </a:p>
        </p:txBody>
      </p:sp>
    </p:spTree>
  </p:cSld>
  <p:clrMapOvr>
    <a:masterClrMapping/>
  </p:clrMapOvr>
  <p:transition spd="slow">
    <p:rand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677863" y="609600"/>
            <a:ext cx="8596312" cy="785813"/>
          </a:xfrm>
        </p:spPr>
        <p:txBody>
          <a:bodyPr/>
          <a:lstStyle/>
          <a:p>
            <a:endParaRPr lang="en-US" altLang="en-US"/>
          </a:p>
        </p:txBody>
      </p:sp>
      <p:sp>
        <p:nvSpPr>
          <p:cNvPr id="31747" name="Content Placeholder 2"/>
          <p:cNvSpPr>
            <a:spLocks noGrp="1"/>
          </p:cNvSpPr>
          <p:nvPr>
            <p:ph idx="1"/>
          </p:nvPr>
        </p:nvSpPr>
        <p:spPr>
          <a:xfrm>
            <a:off x="677863" y="1558925"/>
            <a:ext cx="8596312" cy="4483100"/>
          </a:xfrm>
        </p:spPr>
        <p:txBody>
          <a:bodyPr/>
          <a:lstStyle/>
          <a:p>
            <a:r>
              <a:rPr lang="ar-SA" altLang="en-US" b="1" dirty="0">
                <a:cs typeface="B Nazanin" panose="00000400000000000000" pitchFamily="2" charset="-78"/>
              </a:rPr>
              <a:t>تبلیغات ضد دینی و القای شبهات</a:t>
            </a:r>
            <a:endParaRPr lang="en-US" altLang="en-US" b="1" i="1" dirty="0">
              <a:cs typeface="B Nazanin" panose="00000400000000000000" pitchFamily="2" charset="-78"/>
            </a:endParaRPr>
          </a:p>
          <a:p>
            <a:pPr lvl="1">
              <a:lnSpc>
                <a:spcPct val="200000"/>
              </a:lnSpc>
            </a:pPr>
            <a:r>
              <a:rPr lang="ar-SA" altLang="en-US" dirty="0">
                <a:cs typeface="B Nazanin" panose="00000400000000000000" pitchFamily="2" charset="-78"/>
              </a:rPr>
              <a:t>در شبکه های اجتماعی اینترنتی نیز مانند سایر رسانه ها، افراد و گروه های مغرض با اهداف از پیش تعیین شده و با شیوه های مخصوص، اقدام به تبلیغات ضد دینی و حمله به اعتقادات مذهبی می نمایند. گاه پس از تحقیق و ریشه یابی در می یابیم که هدف اصلی گردانندگان برخی از این شبکه ها، دین زدایی و حمله به مقدسات بوده است</a:t>
            </a:r>
            <a:r>
              <a:rPr lang="en-US" altLang="en-US" dirty="0">
                <a:cs typeface="B Nazanin" panose="00000400000000000000" pitchFamily="2" charset="-78"/>
              </a:rPr>
              <a:t>.</a:t>
            </a:r>
          </a:p>
          <a:p>
            <a:pPr lvl="1"/>
            <a:endParaRPr lang="en-US" altLang="en-US" dirty="0">
              <a:cs typeface="B Nazanin" panose="00000400000000000000" pitchFamily="2" charset="-78"/>
            </a:endParaRPr>
          </a:p>
        </p:txBody>
      </p:sp>
    </p:spTree>
  </p:cSld>
  <p:clrMapOvr>
    <a:masterClrMapping/>
  </p:clrMapOvr>
  <p:transition spd="slow">
    <p:random/>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677863" y="609600"/>
            <a:ext cx="8596312" cy="785813"/>
          </a:xfrm>
        </p:spPr>
        <p:txBody>
          <a:bodyPr/>
          <a:lstStyle/>
          <a:p>
            <a:endParaRPr lang="en-US" altLang="en-US"/>
          </a:p>
        </p:txBody>
      </p:sp>
      <p:sp>
        <p:nvSpPr>
          <p:cNvPr id="3" name="Content Placeholder 2"/>
          <p:cNvSpPr>
            <a:spLocks noGrp="1"/>
          </p:cNvSpPr>
          <p:nvPr>
            <p:ph idx="1"/>
          </p:nvPr>
        </p:nvSpPr>
        <p:spPr>
          <a:xfrm>
            <a:off x="677863" y="1558925"/>
            <a:ext cx="8596312" cy="4483100"/>
          </a:xfrm>
        </p:spPr>
        <p:txBody>
          <a:bodyPr rtlCol="0">
            <a:normAutofit/>
          </a:bodyPr>
          <a:lstStyle/>
          <a:p>
            <a:pPr fontAlgn="auto">
              <a:spcAft>
                <a:spcPts val="0"/>
              </a:spcAft>
              <a:buFont typeface="Wingdings 3" charset="2"/>
              <a:buChar char=""/>
              <a:defRPr/>
            </a:pPr>
            <a:r>
              <a:rPr lang="ar-SA" b="1" dirty="0">
                <a:cs typeface="B Nazanin" panose="00000400000000000000" pitchFamily="2" charset="-78"/>
              </a:rPr>
              <a:t>نقض حریم خصوصی</a:t>
            </a:r>
            <a:endParaRPr lang="en-US" b="1" i="1" dirty="0">
              <a:cs typeface="B Nazanin" panose="00000400000000000000" pitchFamily="2" charset="-78"/>
            </a:endParaRPr>
          </a:p>
          <a:p>
            <a:pPr lvl="1" fontAlgn="auto">
              <a:lnSpc>
                <a:spcPct val="200000"/>
              </a:lnSpc>
              <a:spcAft>
                <a:spcPts val="0"/>
              </a:spcAft>
              <a:buFont typeface="Wingdings 3" charset="2"/>
              <a:buChar char=""/>
              <a:defRPr/>
            </a:pPr>
            <a:r>
              <a:rPr lang="ar-SA" dirty="0">
                <a:solidFill>
                  <a:schemeClr val="tx1">
                    <a:lumMod val="75000"/>
                    <a:lumOff val="25000"/>
                  </a:schemeClr>
                </a:solidFill>
                <a:cs typeface="B Nazanin" panose="00000400000000000000" pitchFamily="2" charset="-78"/>
              </a:rPr>
              <a:t>معمولا شبکه های اجتماعی ابزارها و امکاناتی را در اختیار کاربران خود قرار می دهند تا آنها بتوانند تصاویر و ویدیو های خویش را در صفحه شخصی خود قرار دهند. همین طور کاربران می توانند اطلاعات شخصی خود را نیز در این شبکه ها قرار دهند. در اغلب شبکه های اجتماعی برای حفظ حریم خصوصی افراد راه کارهایی ارائه شده است، ولی این راهها کافی نیستند، مشکلاتی از قبیل ساخت پروفایل های تقلبی در شبکه های اجتماعی و عدم امکان کنترل آنها به دلیل حجم بالای این هرزنامه ها باعث می شود که افرادی با پروفایل های تقلبی به شبکه های اجتماعی وارد شوند و با ورود به حریم های خصوصی افراد مورد نظر، تصاویر و اطلاعات آنها را به سرقت برده و شروع به پخش تصاویردر اینترنت کنند. پر واضح است که بیشتر قربانیان نقض حریم خصوصی، زنان هستند</a:t>
            </a:r>
            <a:r>
              <a:rPr lang="en-US" dirty="0">
                <a:solidFill>
                  <a:schemeClr val="tx1">
                    <a:lumMod val="75000"/>
                    <a:lumOff val="25000"/>
                  </a:schemeClr>
                </a:solidFill>
                <a:cs typeface="B Nazanin" panose="00000400000000000000" pitchFamily="2" charset="-78"/>
              </a:rPr>
              <a:t>. </a:t>
            </a:r>
            <a:r>
              <a:rPr lang="ar-SA" dirty="0">
                <a:solidFill>
                  <a:schemeClr val="tx1">
                    <a:lumMod val="75000"/>
                    <a:lumOff val="25000"/>
                  </a:schemeClr>
                </a:solidFill>
                <a:cs typeface="B Nazanin" panose="00000400000000000000" pitchFamily="2" charset="-78"/>
              </a:rPr>
              <a:t>گزارش های زیادی در این مورد وجود دارد که نشان میدهد زنان در شبکه های اجتماعی مورد سوءاستفاده قرار میگیرند و در معرض آزار و اذیت های زیادی قرار می گیرند</a:t>
            </a:r>
            <a:r>
              <a:rPr lang="en-US" dirty="0">
                <a:solidFill>
                  <a:schemeClr val="tx1">
                    <a:lumMod val="75000"/>
                    <a:lumOff val="25000"/>
                  </a:schemeClr>
                </a:solidFill>
                <a:cs typeface="B Nazanin" panose="00000400000000000000" pitchFamily="2" charset="-78"/>
              </a:rPr>
              <a:t>.</a:t>
            </a:r>
          </a:p>
          <a:p>
            <a:pPr lvl="1" fontAlgn="auto">
              <a:spcAft>
                <a:spcPts val="0"/>
              </a:spcAft>
              <a:buFont typeface="Wingdings 3" charset="2"/>
              <a:buChar char=""/>
              <a:defRPr/>
            </a:pPr>
            <a:endParaRPr lang="en-US" dirty="0">
              <a:solidFill>
                <a:schemeClr val="tx1">
                  <a:lumMod val="75000"/>
                  <a:lumOff val="25000"/>
                </a:schemeClr>
              </a:solidFill>
              <a:cs typeface="B Nazanin" panose="00000400000000000000" pitchFamily="2" charset="-78"/>
            </a:endParaRPr>
          </a:p>
        </p:txBody>
      </p:sp>
    </p:spTree>
  </p:cSld>
  <p:clrMapOvr>
    <a:masterClrMapping/>
  </p:clrMapOvr>
  <p:transition spd="slow">
    <p:random/>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677863" y="609600"/>
            <a:ext cx="8596312" cy="785813"/>
          </a:xfrm>
        </p:spPr>
        <p:txBody>
          <a:bodyPr/>
          <a:lstStyle/>
          <a:p>
            <a:endParaRPr lang="en-US" altLang="en-US"/>
          </a:p>
        </p:txBody>
      </p:sp>
      <p:sp>
        <p:nvSpPr>
          <p:cNvPr id="33795" name="Content Placeholder 2"/>
          <p:cNvSpPr>
            <a:spLocks noGrp="1"/>
          </p:cNvSpPr>
          <p:nvPr>
            <p:ph idx="1"/>
          </p:nvPr>
        </p:nvSpPr>
        <p:spPr>
          <a:xfrm>
            <a:off x="677863" y="1558925"/>
            <a:ext cx="8596312" cy="4483100"/>
          </a:xfrm>
        </p:spPr>
        <p:txBody>
          <a:bodyPr/>
          <a:lstStyle/>
          <a:p>
            <a:r>
              <a:rPr lang="ar-SA" altLang="en-US" b="1" dirty="0">
                <a:cs typeface="B Nazanin" panose="00000400000000000000" pitchFamily="2" charset="-78"/>
              </a:rPr>
              <a:t>تأثیرات منفی رفتاری</a:t>
            </a:r>
            <a:endParaRPr lang="fa-IR" altLang="en-US" b="1" dirty="0">
              <a:cs typeface="B Nazanin" panose="00000400000000000000" pitchFamily="2" charset="-78"/>
            </a:endParaRPr>
          </a:p>
          <a:p>
            <a:pPr lvl="1">
              <a:lnSpc>
                <a:spcPct val="200000"/>
              </a:lnSpc>
            </a:pPr>
            <a:r>
              <a:rPr lang="ar-SA" altLang="en-US" dirty="0">
                <a:cs typeface="B Nazanin" panose="00000400000000000000" pitchFamily="2" charset="-78"/>
              </a:rPr>
              <a:t>هر شبکه اجتماعی فرهنگ ارتباطی خاص خود را دارد، یعنی منش و گفتار مخصوص و منحصر به فردی را برای خود برگزیده است. فرد با عضویت در شبکه های اجتماعی درگیر نوعی خاصی از فرهنگ ارتباطاتی می شود که شامل: برخورد، تکیه کلام، اصطلاحات مخصوص، رفتار، تیپ شخصیتی و ظاهری و …. است</a:t>
            </a:r>
            <a:r>
              <a:rPr lang="en-US" altLang="en-US" dirty="0">
                <a:cs typeface="B Nazanin" panose="00000400000000000000" pitchFamily="2" charset="-78"/>
              </a:rPr>
              <a:t>.</a:t>
            </a:r>
          </a:p>
          <a:p>
            <a:pPr lvl="1">
              <a:lnSpc>
                <a:spcPct val="200000"/>
              </a:lnSpc>
            </a:pPr>
            <a:endParaRPr lang="en-US" altLang="en-US" b="1" i="1" dirty="0">
              <a:cs typeface="B Nazanin" panose="00000400000000000000" pitchFamily="2" charset="-78"/>
            </a:endParaRPr>
          </a:p>
        </p:txBody>
      </p:sp>
    </p:spTree>
  </p:cSld>
  <p:clrMapOvr>
    <a:masterClrMapping/>
  </p:clrMapOvr>
  <p:transition spd="slow">
    <p:random/>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677863" y="609600"/>
            <a:ext cx="8596312" cy="785813"/>
          </a:xfrm>
        </p:spPr>
        <p:txBody>
          <a:bodyPr/>
          <a:lstStyle/>
          <a:p>
            <a:endParaRPr lang="en-US" altLang="en-US"/>
          </a:p>
        </p:txBody>
      </p:sp>
      <p:sp>
        <p:nvSpPr>
          <p:cNvPr id="34819" name="Content Placeholder 2"/>
          <p:cNvSpPr>
            <a:spLocks noGrp="1"/>
          </p:cNvSpPr>
          <p:nvPr>
            <p:ph idx="1"/>
          </p:nvPr>
        </p:nvSpPr>
        <p:spPr>
          <a:xfrm>
            <a:off x="677863" y="1558925"/>
            <a:ext cx="8596312" cy="4483100"/>
          </a:xfrm>
        </p:spPr>
        <p:txBody>
          <a:bodyPr/>
          <a:lstStyle/>
          <a:p>
            <a:r>
              <a:rPr lang="ar-SA" altLang="en-US" b="1" dirty="0">
                <a:cs typeface="B Nazanin" panose="00000400000000000000" pitchFamily="2" charset="-78"/>
              </a:rPr>
              <a:t>فاصله گرفتن از دنیای واقعی</a:t>
            </a:r>
            <a:endParaRPr lang="en-US" altLang="en-US" b="1" i="1" dirty="0">
              <a:cs typeface="B Nazanin" panose="00000400000000000000" pitchFamily="2" charset="-78"/>
            </a:endParaRPr>
          </a:p>
          <a:p>
            <a:pPr lvl="1">
              <a:lnSpc>
                <a:spcPct val="200000"/>
              </a:lnSpc>
            </a:pPr>
            <a:r>
              <a:rPr lang="ar-SA" altLang="en-US" dirty="0">
                <a:cs typeface="B Nazanin" panose="00000400000000000000" pitchFamily="2" charset="-78"/>
              </a:rPr>
              <a:t>ساعت‌ها وقت گذراندن در پشت کامپیوترهای شخصی و گشت‌وگذار در فضای مجازی و گپ‌وگفت و تعامل با دوستان اینترنتی و گم شدن میان انبوهی از اخبار و اطلاعات، باعث فاصله گرفتن از دنیای واقعی شده، و گاه حس می‌شود که قسمت‌هایی جدی از زندگی شخصی افراد، فدای زندگی مجازی‌شان می‌شود. به‌خصوص در مورد زنان که نقش‌های جدی و حساس در خانواده به عهده دارند</a:t>
            </a:r>
            <a:endParaRPr lang="en-US" altLang="en-US" dirty="0">
              <a:cs typeface="B Nazanin" panose="00000400000000000000" pitchFamily="2" charset="-78"/>
            </a:endParaRPr>
          </a:p>
        </p:txBody>
      </p:sp>
    </p:spTree>
  </p:cSld>
  <p:clrMapOvr>
    <a:masterClrMapping/>
  </p:clrMapOvr>
  <p:transition spd="slow">
    <p:rand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677863" y="609600"/>
            <a:ext cx="8596312" cy="785813"/>
          </a:xfrm>
        </p:spPr>
        <p:txBody>
          <a:bodyPr/>
          <a:lstStyle/>
          <a:p>
            <a:endParaRPr lang="en-US" altLang="en-US"/>
          </a:p>
        </p:txBody>
      </p:sp>
      <p:sp>
        <p:nvSpPr>
          <p:cNvPr id="35843" name="Content Placeholder 2"/>
          <p:cNvSpPr>
            <a:spLocks noGrp="1"/>
          </p:cNvSpPr>
          <p:nvPr>
            <p:ph idx="1"/>
          </p:nvPr>
        </p:nvSpPr>
        <p:spPr>
          <a:xfrm>
            <a:off x="677863" y="1558925"/>
            <a:ext cx="8596312" cy="4483100"/>
          </a:xfrm>
        </p:spPr>
        <p:txBody>
          <a:bodyPr/>
          <a:lstStyle/>
          <a:p>
            <a:r>
              <a:rPr lang="ar-SA" altLang="en-US" b="1" dirty="0">
                <a:cs typeface="B Nazanin" panose="00000400000000000000" pitchFamily="2" charset="-78"/>
              </a:rPr>
              <a:t>حس خودشیفتگی</a:t>
            </a:r>
            <a:endParaRPr lang="en-US" altLang="en-US" b="1" i="1" dirty="0">
              <a:cs typeface="B Nazanin" panose="00000400000000000000" pitchFamily="2" charset="-78"/>
            </a:endParaRPr>
          </a:p>
          <a:p>
            <a:pPr lvl="1">
              <a:lnSpc>
                <a:spcPct val="200000"/>
              </a:lnSpc>
            </a:pPr>
            <a:r>
              <a:rPr lang="ar-SA" altLang="en-US" dirty="0">
                <a:cs typeface="B Nazanin" panose="00000400000000000000" pitchFamily="2" charset="-78"/>
              </a:rPr>
              <a:t>نتایج بررسی‌ها تایید می‌کند که ماری‌جوانا و فیس‌بوک به یک اندازه باعث ایجاد حس کاذب خوشی و خودشیفتگی می‌شوند در حالی که در واقعیت، زندگی‌ کاربران را بهتر نمی‌کنند. طبق نتایج این مطالعه در دانشگاه میشیگان، هرچه کاربر فیس‌بوک جوان‌تر باشد، بیشتر با مشکلات روانی مواجه می‌شود</a:t>
            </a:r>
            <a:r>
              <a:rPr lang="en-US" altLang="en-US" dirty="0">
                <a:cs typeface="B Nazanin" panose="00000400000000000000" pitchFamily="2" charset="-78"/>
              </a:rPr>
              <a:t>.</a:t>
            </a:r>
          </a:p>
          <a:p>
            <a:endParaRPr lang="en-US" altLang="en-US" dirty="0">
              <a:cs typeface="B Nazanin" panose="00000400000000000000" pitchFamily="2" charset="-78"/>
            </a:endParaRPr>
          </a:p>
        </p:txBody>
      </p:sp>
    </p:spTree>
  </p:cSld>
  <p:clrMapOvr>
    <a:masterClrMapping/>
  </p:clrMapOvr>
  <p:transition spd="slow">
    <p:random/>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677863" y="609600"/>
            <a:ext cx="8596312" cy="785813"/>
          </a:xfrm>
        </p:spPr>
        <p:txBody>
          <a:bodyPr/>
          <a:lstStyle/>
          <a:p>
            <a:endParaRPr lang="en-US" altLang="en-US"/>
          </a:p>
        </p:txBody>
      </p:sp>
      <p:sp>
        <p:nvSpPr>
          <p:cNvPr id="36867" name="Content Placeholder 2"/>
          <p:cNvSpPr>
            <a:spLocks noGrp="1"/>
          </p:cNvSpPr>
          <p:nvPr>
            <p:ph idx="1"/>
          </p:nvPr>
        </p:nvSpPr>
        <p:spPr>
          <a:xfrm>
            <a:off x="677863" y="1558925"/>
            <a:ext cx="8596312" cy="4483100"/>
          </a:xfrm>
        </p:spPr>
        <p:txBody>
          <a:bodyPr/>
          <a:lstStyle/>
          <a:p>
            <a:r>
              <a:rPr lang="ar-SA" altLang="en-US" b="1" dirty="0">
                <a:cs typeface="B Nazanin" panose="00000400000000000000" pitchFamily="2" charset="-78"/>
              </a:rPr>
              <a:t>مصرف گرایی</a:t>
            </a:r>
            <a:endParaRPr lang="en-US" altLang="en-US" b="1" i="1" dirty="0">
              <a:cs typeface="B Nazanin" panose="00000400000000000000" pitchFamily="2" charset="-78"/>
            </a:endParaRPr>
          </a:p>
          <a:p>
            <a:pPr lvl="1">
              <a:lnSpc>
                <a:spcPct val="200000"/>
              </a:lnSpc>
            </a:pPr>
            <a:r>
              <a:rPr lang="ar-SA" altLang="en-US" dirty="0">
                <a:cs typeface="B Nazanin" panose="00000400000000000000" pitchFamily="2" charset="-78"/>
              </a:rPr>
              <a:t>گروهای تبلیغی مربوط به مد و لباس، دیدن انواع خوراکیهای متفاوت، تبلیغات رستورانها، صف‌های طولانی مربوط به خرید آخرین برندها، همه و همه حس مصرف گرایی افراد را قلقلک میدهد، طبق پژوهشها یکی از الویتهای فعالیت زنان در اینترنت و شبکه های اجتماعی خریدهای آنلاین و عضویت در گروهای تبلیغی و مد و لباس است، این ماجرا که به مصرف گرایی افراد دامن میدهد، پیامدهای منفی دیگری را نیز در پی خواهد داشت</a:t>
            </a:r>
            <a:r>
              <a:rPr lang="en-US" altLang="en-US" dirty="0">
                <a:cs typeface="B Nazanin" panose="00000400000000000000" pitchFamily="2" charset="-78"/>
              </a:rPr>
              <a:t>.</a:t>
            </a:r>
          </a:p>
          <a:p>
            <a:endParaRPr lang="en-US" altLang="en-US" dirty="0">
              <a:cs typeface="B Nazanin" panose="00000400000000000000" pitchFamily="2" charset="-78"/>
            </a:endParaRPr>
          </a:p>
        </p:txBody>
      </p:sp>
    </p:spTree>
  </p:cSld>
  <p:clrMapOvr>
    <a:masterClrMapping/>
  </p:clrMapOvr>
  <p:transition spd="slow">
    <p:random/>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677863" y="609600"/>
            <a:ext cx="8596312" cy="785813"/>
          </a:xfrm>
        </p:spPr>
        <p:txBody>
          <a:bodyPr/>
          <a:lstStyle/>
          <a:p>
            <a:endParaRPr lang="en-US" altLang="en-US"/>
          </a:p>
        </p:txBody>
      </p:sp>
      <p:sp>
        <p:nvSpPr>
          <p:cNvPr id="37891" name="Content Placeholder 2"/>
          <p:cNvSpPr>
            <a:spLocks noGrp="1"/>
          </p:cNvSpPr>
          <p:nvPr>
            <p:ph idx="1"/>
          </p:nvPr>
        </p:nvSpPr>
        <p:spPr>
          <a:xfrm>
            <a:off x="677863" y="1558925"/>
            <a:ext cx="8596312" cy="4483100"/>
          </a:xfrm>
        </p:spPr>
        <p:txBody>
          <a:bodyPr/>
          <a:lstStyle/>
          <a:p>
            <a:r>
              <a:rPr lang="ar-SA" altLang="en-US" b="1" dirty="0">
                <a:cs typeface="B Nazanin" panose="00000400000000000000" pitchFamily="2" charset="-78"/>
              </a:rPr>
              <a:t>تأثیرات جسمی</a:t>
            </a:r>
            <a:endParaRPr lang="en-US" altLang="en-US" b="1" i="1" dirty="0">
              <a:cs typeface="B Nazanin" panose="00000400000000000000" pitchFamily="2" charset="-78"/>
            </a:endParaRPr>
          </a:p>
          <a:p>
            <a:pPr lvl="1">
              <a:lnSpc>
                <a:spcPct val="200000"/>
              </a:lnSpc>
            </a:pPr>
            <a:r>
              <a:rPr lang="ar-SA" altLang="en-US" dirty="0">
                <a:cs typeface="B Nazanin" panose="00000400000000000000" pitchFamily="2" charset="-78"/>
              </a:rPr>
              <a:t>فراتر از تأثیراتی مانند آرتروز، چاقی، افزایش تحریک پذیری، تضعیف حافظه، پرخاشگری، گوشه نشینی و … پیچیدگیهای این عصر بر روی عملکرد مغز انسان نیز اثر داشته است، به گفته پرفسور گید</a:t>
            </a:r>
            <a:r>
              <a:rPr lang="en-US" altLang="en-US" dirty="0">
                <a:cs typeface="B Nazanin" panose="00000400000000000000" pitchFamily="2" charset="-78"/>
              </a:rPr>
              <a:t>(Giedd): </a:t>
            </a:r>
            <a:r>
              <a:rPr lang="ar-SA" altLang="en-US" dirty="0">
                <a:cs typeface="B Nazanin" panose="00000400000000000000" pitchFamily="2" charset="-78"/>
              </a:rPr>
              <a:t>شیوهای که امروز ما اطلاعات را دریافت کرده، خودمان را سرگرم می‌کنیم و تعامل‌مان با دیگران در ده سال گذشته بیش از پانصد سال گذشته تغییر کرده‌ است. … نوجوانان امروز به طور متوسط حدود یازده و نیم ساعت را با رسانه‌ها سپری می‌کنند، که این مقدار بیشتر از شش ساعت و نیم همین پنج سال پیش است. در نتیجه‌ فعالیت‌های کودکان و نوجوانان به میزان زیادی تغییر کرده‌اند. مغز نوجوان در ظرفیت فوق العاده خود را برای انطباق با محیط اطراف آن (نسبت به کودکان و بزرگسالان) متمایز است</a:t>
            </a:r>
            <a:r>
              <a:rPr lang="en-US" altLang="en-US" dirty="0">
                <a:cs typeface="B Nazanin" panose="00000400000000000000" pitchFamily="2" charset="-78"/>
              </a:rPr>
              <a:t>.</a:t>
            </a:r>
          </a:p>
          <a:p>
            <a:pPr>
              <a:lnSpc>
                <a:spcPct val="200000"/>
              </a:lnSpc>
            </a:pPr>
            <a:endParaRPr lang="en-US" altLang="en-US" dirty="0">
              <a:cs typeface="B Nazanin" panose="00000400000000000000" pitchFamily="2" charset="-78"/>
            </a:endParaRPr>
          </a:p>
        </p:txBody>
      </p:sp>
    </p:spTree>
  </p:cSld>
  <p:clrMapOvr>
    <a:masterClrMapping/>
  </p:clrMapOvr>
  <p:transition spd="slow">
    <p:random/>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609600"/>
            <a:ext cx="8805862" cy="785813"/>
          </a:xfrm>
        </p:spPr>
        <p:txBody>
          <a:bodyPr rtlCol="0">
            <a:normAutofit fontScale="90000"/>
          </a:bodyPr>
          <a:lstStyle/>
          <a:p>
            <a:pPr fontAlgn="auto">
              <a:spcAft>
                <a:spcPts val="0"/>
              </a:spcAft>
              <a:defRPr/>
            </a:pPr>
            <a:r>
              <a:rPr lang="ar-SA" dirty="0"/>
              <a:t>استفاده از شبکه های اجتماعی از نگاه قانون</a:t>
            </a:r>
            <a:br>
              <a:rPr lang="en-US" dirty="0"/>
            </a:br>
            <a:endParaRPr lang="en-US" dirty="0"/>
          </a:p>
        </p:txBody>
      </p:sp>
      <p:sp>
        <p:nvSpPr>
          <p:cNvPr id="38915" name="Content Placeholder 2"/>
          <p:cNvSpPr>
            <a:spLocks noGrp="1"/>
          </p:cNvSpPr>
          <p:nvPr>
            <p:ph idx="1"/>
          </p:nvPr>
        </p:nvSpPr>
        <p:spPr>
          <a:xfrm>
            <a:off x="677863" y="1558925"/>
            <a:ext cx="8596312" cy="4483100"/>
          </a:xfrm>
        </p:spPr>
        <p:txBody>
          <a:bodyPr/>
          <a:lstStyle/>
          <a:p>
            <a:pPr lvl="1">
              <a:lnSpc>
                <a:spcPct val="200000"/>
              </a:lnSpc>
            </a:pPr>
            <a:r>
              <a:rPr lang="ar-SA" altLang="en-US" dirty="0">
                <a:cs typeface="B Nazanin" panose="00000400000000000000" pitchFamily="2" charset="-78"/>
              </a:rPr>
              <a:t>بر اساس ماده ۲ قانون مجازات اسلامی، جرم عبارت است از فعل یا ترک فعلی که در قانون برای آن مجازات تعیین شده باشد. بنابراین، هر فعل یا ترک فعلی را زمانی می توان جرم دانست که برای آن فعل یا ترک فعل، در قانون، یک یا چند عنوان مجرمانه پیش بینی شده باشد. مفهوم مخالف این گزاره هم بدین معناست که اگر در قانون برای انجام دادن یا انجام ندادن کاری مجازات تعیین نشده باشد، انجام دادن یا انجام ندادن آن کارها از نظر قانون مجاز است و مرتکب را نمی توان «مجرم» دانست</a:t>
            </a:r>
            <a:r>
              <a:rPr lang="en-US" altLang="en-US" dirty="0">
                <a:cs typeface="B Nazanin" panose="00000400000000000000" pitchFamily="2" charset="-78"/>
              </a:rPr>
              <a:t>.</a:t>
            </a:r>
          </a:p>
          <a:p>
            <a:endParaRPr lang="en-US" altLang="en-US" dirty="0">
              <a:cs typeface="B Nazanin" panose="00000400000000000000" pitchFamily="2" charset="-78"/>
            </a:endParaRPr>
          </a:p>
        </p:txBody>
      </p:sp>
    </p:spTree>
  </p:cSld>
  <p:clrMapOvr>
    <a:masterClrMapping/>
  </p:clrMapOvr>
  <p:transition spd="slow">
    <p:rand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677863" y="609600"/>
            <a:ext cx="8596312" cy="785813"/>
          </a:xfrm>
        </p:spPr>
        <p:txBody>
          <a:bodyPr/>
          <a:lstStyle/>
          <a:p>
            <a:endParaRPr lang="en-US" altLang="en-US"/>
          </a:p>
        </p:txBody>
      </p:sp>
      <p:sp>
        <p:nvSpPr>
          <p:cNvPr id="3" name="Content Placeholder 2"/>
          <p:cNvSpPr>
            <a:spLocks noGrp="1"/>
          </p:cNvSpPr>
          <p:nvPr>
            <p:ph idx="1"/>
          </p:nvPr>
        </p:nvSpPr>
        <p:spPr>
          <a:xfrm>
            <a:off x="677863" y="1558925"/>
            <a:ext cx="8596312" cy="4483100"/>
          </a:xfrm>
        </p:spPr>
        <p:txBody>
          <a:bodyPr rtlCol="0">
            <a:normAutofit/>
          </a:bodyPr>
          <a:lstStyle/>
          <a:p>
            <a:pPr lvl="1" fontAlgn="auto">
              <a:spcAft>
                <a:spcPts val="0"/>
              </a:spcAft>
              <a:buFont typeface="Wingdings 3" charset="2"/>
              <a:buChar char=""/>
              <a:defRPr/>
            </a:pPr>
            <a:r>
              <a:rPr lang="ar-SA" dirty="0">
                <a:solidFill>
                  <a:schemeClr val="tx1">
                    <a:lumMod val="75000"/>
                    <a:lumOff val="25000"/>
                  </a:schemeClr>
                </a:solidFill>
                <a:cs typeface="B Nazanin" panose="00000400000000000000" pitchFamily="2" charset="-78"/>
              </a:rPr>
              <a:t>در خصوص استفاده کنندگان از خدمات شبکه های اجتماعی نیز بر همین اساس باید عمل کرد، و اگرچه در وهله نخست می توان دریافت که هیچ گونه منع قانونی بر استفاده از خدمات شبکه های اجتماعی مترتب نیست، با این حال نگاهی گذرا به مفاد دو قانون مرتبط با فضای سایبر و انتشار اطلاعات، می تواند ما را در این خصوص به اطمینان برساند</a:t>
            </a:r>
            <a:r>
              <a:rPr lang="en-US" dirty="0">
                <a:solidFill>
                  <a:schemeClr val="tx1">
                    <a:lumMod val="75000"/>
                    <a:lumOff val="25000"/>
                  </a:schemeClr>
                </a:solidFill>
                <a:cs typeface="B Nazanin" panose="00000400000000000000" pitchFamily="2" charset="-78"/>
              </a:rPr>
              <a:t>.</a:t>
            </a:r>
          </a:p>
          <a:p>
            <a:pPr lvl="1" fontAlgn="auto">
              <a:spcAft>
                <a:spcPts val="0"/>
              </a:spcAft>
              <a:buFont typeface="Wingdings 3" charset="2"/>
              <a:buChar char=""/>
              <a:defRPr/>
            </a:pPr>
            <a:r>
              <a:rPr lang="ar-SA" dirty="0">
                <a:solidFill>
                  <a:schemeClr val="tx1">
                    <a:lumMod val="75000"/>
                    <a:lumOff val="25000"/>
                  </a:schemeClr>
                </a:solidFill>
                <a:cs typeface="B Nazanin" panose="00000400000000000000" pitchFamily="2" charset="-78"/>
              </a:rPr>
              <a:t>مهم ترین قانونی که در خصوص موضوع مورد بحث باید به بررسی آن پرداخت، «قانون جرایم رایانه ای» است. این قانون، که در پنجم خرداد ۱۳۸۸ از تصویب مجلس شورای اسلامی گذشت و در تاریخ ۲۰/۳/۱۳۸۸ به تایید شورای نگهبان قانون اساسی رسید، در بخش یکم (جرائم علیه محرمانگی داده ها و سامانه های رایانه ای و مخابراتی) به جاسوسی رایانه ای اشاره نموده، و هر کس را که به طور غیرمجاز به داده های سری در حال انتقال یا ذخیره شده در سامانه های رایانه ای یا مخابراتی یا حامل های داده دسترسی یابد یا از طریق این سامانه ها داده یا اطلاعاتی را افشاء نماید، مجرم دانسته است. در سایر بخش ها و مواد، از جمله جعل رایانه ای، تخریب و اخلال در داده ها یا سامانه های رایانه ای و مخابراتی، و جرائم علیه عفت و اخلاق عمومی و یا هتک حیثیت و نشر اکاذیب، نیز به این موضوع که با کدام ابزار رایانه ای یا الکترونیکی باید این جرایم ارتکاب یابند تا مرتکبان مشمول قانون موصوف شوند، اشاره ای نشده است</a:t>
            </a:r>
            <a:r>
              <a:rPr lang="en-US" dirty="0">
                <a:solidFill>
                  <a:schemeClr val="tx1">
                    <a:lumMod val="75000"/>
                    <a:lumOff val="25000"/>
                  </a:schemeClr>
                </a:solidFill>
                <a:cs typeface="B Nazanin" panose="00000400000000000000" pitchFamily="2" charset="-78"/>
              </a:rPr>
              <a:t>.</a:t>
            </a:r>
          </a:p>
          <a:p>
            <a:pPr lvl="1" fontAlgn="auto">
              <a:spcAft>
                <a:spcPts val="0"/>
              </a:spcAft>
              <a:buFont typeface="Wingdings 3" charset="2"/>
              <a:buChar char=""/>
              <a:defRPr/>
            </a:pPr>
            <a:r>
              <a:rPr lang="ar-SA" dirty="0">
                <a:solidFill>
                  <a:schemeClr val="tx1">
                    <a:lumMod val="75000"/>
                    <a:lumOff val="25000"/>
                  </a:schemeClr>
                </a:solidFill>
                <a:cs typeface="B Nazanin" panose="00000400000000000000" pitchFamily="2" charset="-78"/>
              </a:rPr>
              <a:t>در ارتباط با شبکه های اجتماعی مجازی، این بدان معناست که برای مجرم دانستن افراد بر اساس قانون جرایم رایانه ای، ابزاری به نام</a:t>
            </a:r>
            <a:r>
              <a:rPr lang="en-US" dirty="0">
                <a:solidFill>
                  <a:schemeClr val="tx1">
                    <a:lumMod val="75000"/>
                    <a:lumOff val="25000"/>
                  </a:schemeClr>
                </a:solidFill>
                <a:cs typeface="B Nazanin" panose="00000400000000000000" pitchFamily="2" charset="-78"/>
              </a:rPr>
              <a:t> </a:t>
            </a:r>
            <a:r>
              <a:rPr lang="en-US" dirty="0" err="1">
                <a:solidFill>
                  <a:schemeClr val="tx1">
                    <a:lumMod val="75000"/>
                    <a:lumOff val="25000"/>
                  </a:schemeClr>
                </a:solidFill>
                <a:cs typeface="B Nazanin" panose="00000400000000000000" pitchFamily="2" charset="-78"/>
              </a:rPr>
              <a:t>facebook</a:t>
            </a:r>
            <a:r>
              <a:rPr lang="en-US" dirty="0">
                <a:solidFill>
                  <a:schemeClr val="tx1">
                    <a:lumMod val="75000"/>
                    <a:lumOff val="25000"/>
                  </a:schemeClr>
                </a:solidFill>
                <a:cs typeface="B Nazanin" panose="00000400000000000000" pitchFamily="2" charset="-78"/>
              </a:rPr>
              <a:t> </a:t>
            </a:r>
            <a:r>
              <a:rPr lang="ar-SA" dirty="0">
                <a:solidFill>
                  <a:schemeClr val="tx1">
                    <a:lumMod val="75000"/>
                    <a:lumOff val="25000"/>
                  </a:schemeClr>
                </a:solidFill>
                <a:cs typeface="B Nazanin" panose="00000400000000000000" pitchFamily="2" charset="-78"/>
              </a:rPr>
              <a:t>یا از این قبیل دارای اهمیت نیستند؛ آنچه مهم است جعل و تخریب و جاسوسی و مانند این هاست، که چه از طریق شبکه های اجتماعی مجازی و چه از طریق دیگر ابزارهای رایانه ای و الکترونیکی ارتکاب یابند، جرم تحقق یافته است</a:t>
            </a:r>
            <a:r>
              <a:rPr lang="en-US" dirty="0">
                <a:solidFill>
                  <a:schemeClr val="tx1">
                    <a:lumMod val="75000"/>
                    <a:lumOff val="25000"/>
                  </a:schemeClr>
                </a:solidFill>
                <a:cs typeface="B Nazanin" panose="00000400000000000000" pitchFamily="2" charset="-78"/>
              </a:rPr>
              <a:t>. </a:t>
            </a:r>
          </a:p>
          <a:p>
            <a:pPr fontAlgn="auto">
              <a:spcAft>
                <a:spcPts val="0"/>
              </a:spcAft>
              <a:buFont typeface="Wingdings 3" charset="2"/>
              <a:buChar char=""/>
              <a:defRPr/>
            </a:pPr>
            <a:endParaRPr lang="en-US" dirty="0">
              <a:cs typeface="B Nazanin" panose="00000400000000000000" pitchFamily="2" charset="-78"/>
            </a:endParaRPr>
          </a:p>
        </p:txBody>
      </p:sp>
    </p:spTree>
  </p:cSld>
  <p:clrMapOvr>
    <a:masterClrMapping/>
  </p:clrMapOvr>
  <p:transition spd="slow">
    <p:random/>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863" y="609600"/>
            <a:ext cx="8596312" cy="785813"/>
          </a:xfrm>
        </p:spPr>
        <p:txBody>
          <a:bodyPr rtlCol="0">
            <a:normAutofit fontScale="90000"/>
          </a:bodyPr>
          <a:lstStyle/>
          <a:p>
            <a:pPr fontAlgn="auto">
              <a:spcAft>
                <a:spcPts val="0"/>
              </a:spcAft>
              <a:defRPr/>
            </a:pPr>
            <a:r>
              <a:rPr lang="ar-SA" dirty="0"/>
              <a:t>نمودار 1 : عضویت در شبکه های اجتماعی</a:t>
            </a:r>
            <a:br>
              <a:rPr lang="en-US" dirty="0"/>
            </a:br>
            <a:endParaRPr lang="en-US" dirty="0"/>
          </a:p>
        </p:txBody>
      </p:sp>
      <p:sp>
        <p:nvSpPr>
          <p:cNvPr id="40963" name="Content Placeholder 2"/>
          <p:cNvSpPr>
            <a:spLocks noGrp="1"/>
          </p:cNvSpPr>
          <p:nvPr>
            <p:ph idx="1"/>
          </p:nvPr>
        </p:nvSpPr>
        <p:spPr>
          <a:xfrm>
            <a:off x="677863" y="1558925"/>
            <a:ext cx="8596312" cy="4483100"/>
          </a:xfrm>
        </p:spPr>
        <p:txBody>
          <a:bodyPr/>
          <a:lstStyle/>
          <a:p>
            <a:r>
              <a:rPr lang="ar-SA" altLang="en-US" b="1" dirty="0"/>
              <a:t>آیا عضو یکی از شبکه های اجتماعی هستید؟</a:t>
            </a:r>
            <a:endParaRPr lang="en-US" altLang="en-US" dirty="0"/>
          </a:p>
          <a:p>
            <a:pPr lvl="1"/>
            <a:endParaRPr lang="en-US" altLang="en-US" dirty="0">
              <a:cs typeface="B Mehr" pitchFamily="2" charset="0"/>
            </a:endParaRPr>
          </a:p>
        </p:txBody>
      </p:sp>
      <p:graphicFrame>
        <p:nvGraphicFramePr>
          <p:cNvPr id="7" name="Chart 6"/>
          <p:cNvGraphicFramePr>
            <a:graphicFrameLocks/>
          </p:cNvGraphicFramePr>
          <p:nvPr/>
        </p:nvGraphicFramePr>
        <p:xfrm>
          <a:off x="1652955" y="2461846"/>
          <a:ext cx="6002214" cy="3579516"/>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ransition spd="slow">
    <p:random/>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677863" y="609600"/>
            <a:ext cx="8596312" cy="785813"/>
          </a:xfrm>
        </p:spPr>
        <p:txBody>
          <a:bodyPr/>
          <a:lstStyle/>
          <a:p>
            <a:r>
              <a:rPr lang="ar-SA" altLang="en-US"/>
              <a:t>نمودار 2: ارزیابی حضور در شبکه های اجتماعی</a:t>
            </a:r>
            <a:endParaRPr lang="en-US" altLang="en-US"/>
          </a:p>
        </p:txBody>
      </p:sp>
      <p:sp>
        <p:nvSpPr>
          <p:cNvPr id="41987" name="Content Placeholder 2"/>
          <p:cNvSpPr>
            <a:spLocks noGrp="1"/>
          </p:cNvSpPr>
          <p:nvPr>
            <p:ph idx="1"/>
          </p:nvPr>
        </p:nvSpPr>
        <p:spPr>
          <a:xfrm>
            <a:off x="468313" y="1558925"/>
            <a:ext cx="8805862" cy="4483100"/>
          </a:xfrm>
        </p:spPr>
        <p:txBody>
          <a:bodyPr/>
          <a:lstStyle/>
          <a:p>
            <a:r>
              <a:rPr lang="ar-SA" altLang="en-US" b="1" dirty="0"/>
              <a:t>به نظر شما عضویت در کدامیک از شبکه های اجتماعی زیر چشمگیرتر است؟</a:t>
            </a:r>
            <a:endParaRPr lang="en-US" altLang="en-US" dirty="0"/>
          </a:p>
          <a:p>
            <a:endParaRPr lang="en-US" altLang="en-US" dirty="0"/>
          </a:p>
        </p:txBody>
      </p:sp>
      <p:graphicFrame>
        <p:nvGraphicFramePr>
          <p:cNvPr id="4" name="Chart 3"/>
          <p:cNvGraphicFramePr>
            <a:graphicFrameLocks/>
          </p:cNvGraphicFramePr>
          <p:nvPr/>
        </p:nvGraphicFramePr>
        <p:xfrm>
          <a:off x="1334791" y="2330767"/>
          <a:ext cx="6860202" cy="3589387"/>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ransition spd="slow">
    <p:random/>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863" y="609600"/>
            <a:ext cx="8596312" cy="785813"/>
          </a:xfrm>
        </p:spPr>
        <p:txBody>
          <a:bodyPr rtlCol="0">
            <a:normAutofit fontScale="90000"/>
          </a:bodyPr>
          <a:lstStyle/>
          <a:p>
            <a:pPr fontAlgn="auto">
              <a:spcAft>
                <a:spcPts val="0"/>
              </a:spcAft>
              <a:defRPr/>
            </a:pPr>
            <a:r>
              <a:rPr lang="ar-SA" dirty="0"/>
              <a:t>نمودار 3: مهمترین دلیل استفاده از شبکه های اجتماعی مانند فیس بوک</a:t>
            </a:r>
            <a:endParaRPr lang="en-US" dirty="0"/>
          </a:p>
        </p:txBody>
      </p:sp>
      <p:sp>
        <p:nvSpPr>
          <p:cNvPr id="43011" name="Content Placeholder 2"/>
          <p:cNvSpPr>
            <a:spLocks noGrp="1"/>
          </p:cNvSpPr>
          <p:nvPr>
            <p:ph idx="1"/>
          </p:nvPr>
        </p:nvSpPr>
        <p:spPr>
          <a:xfrm>
            <a:off x="677863" y="1558925"/>
            <a:ext cx="8596312" cy="4483100"/>
          </a:xfrm>
        </p:spPr>
        <p:txBody>
          <a:bodyPr/>
          <a:lstStyle/>
          <a:p>
            <a:r>
              <a:rPr lang="ar-SA" altLang="en-US" b="1" dirty="0"/>
              <a:t>مهمترین دلیل استفاده از شبکه های اجتماعی مانند فیس بوک چیست؟</a:t>
            </a:r>
            <a:endParaRPr lang="en-US" altLang="en-US" dirty="0"/>
          </a:p>
          <a:p>
            <a:pPr lvl="1"/>
            <a:endParaRPr lang="en-US" altLang="en-US" dirty="0">
              <a:cs typeface="B Mehr" pitchFamily="2" charset="0"/>
            </a:endParaRPr>
          </a:p>
        </p:txBody>
      </p:sp>
      <p:graphicFrame>
        <p:nvGraphicFramePr>
          <p:cNvPr id="4" name="Chart 3"/>
          <p:cNvGraphicFramePr>
            <a:graphicFrameLocks/>
          </p:cNvGraphicFramePr>
          <p:nvPr/>
        </p:nvGraphicFramePr>
        <p:xfrm>
          <a:off x="1629508" y="2335530"/>
          <a:ext cx="6414672" cy="3600412"/>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ransition spd="slow">
    <p:random/>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863" y="609600"/>
            <a:ext cx="8596312" cy="785813"/>
          </a:xfrm>
        </p:spPr>
        <p:txBody>
          <a:bodyPr rtlCol="0">
            <a:normAutofit fontScale="90000"/>
          </a:bodyPr>
          <a:lstStyle/>
          <a:p>
            <a:pPr fontAlgn="auto">
              <a:spcAft>
                <a:spcPts val="0"/>
              </a:spcAft>
              <a:defRPr/>
            </a:pPr>
            <a:r>
              <a:rPr lang="ar-SA" dirty="0"/>
              <a:t>ضریب نفوذ اینترنت در کشور</a:t>
            </a:r>
            <a:br>
              <a:rPr lang="en-US" dirty="0"/>
            </a:br>
            <a:endParaRPr lang="en-US" dirty="0"/>
          </a:p>
        </p:txBody>
      </p:sp>
      <p:sp>
        <p:nvSpPr>
          <p:cNvPr id="44035" name="Content Placeholder 2"/>
          <p:cNvSpPr>
            <a:spLocks noGrp="1"/>
          </p:cNvSpPr>
          <p:nvPr>
            <p:ph idx="1"/>
          </p:nvPr>
        </p:nvSpPr>
        <p:spPr>
          <a:xfrm>
            <a:off x="677863" y="1558925"/>
            <a:ext cx="8596312" cy="4483100"/>
          </a:xfrm>
        </p:spPr>
        <p:txBody>
          <a:bodyPr/>
          <a:lstStyle/>
          <a:p>
            <a:pPr lvl="1"/>
            <a:r>
              <a:rPr lang="ar-SA" altLang="en-US" dirty="0">
                <a:cs typeface="B Nazanin" panose="00000400000000000000" pitchFamily="2" charset="-78"/>
              </a:rPr>
              <a:t>براساس جدیدترین آمار منتشر شده از سوی سامانه مدیریت ضریب نفوذ اینترنت کشور، 40 میلیون و 718 هزار و 740 کاربر اینترنت در ایران وجود دارند که با توجه به جمعیت 75 میلیون و 149 هزار و 669 نفر در کشور، ضریب نفوذ اینترنت تا پایان نیمه اول امسال 54.18 درصد برآورد می شود؛ در همین حال تعداد مشترکان اینترنت در ایران نیز 26 میلیون و 676 هزار و 948 مشترک اعلام شده است</a:t>
            </a:r>
            <a:r>
              <a:rPr lang="en-US" altLang="en-US" dirty="0">
                <a:cs typeface="B Nazanin" panose="00000400000000000000" pitchFamily="2" charset="-78"/>
              </a:rPr>
              <a:t>.</a:t>
            </a:r>
          </a:p>
          <a:p>
            <a:pPr lvl="1"/>
            <a:r>
              <a:rPr lang="ar-SA" altLang="en-US" dirty="0">
                <a:cs typeface="B Nazanin" panose="00000400000000000000" pitchFamily="2" charset="-78"/>
              </a:rPr>
              <a:t>این آمار نشان می دهد که 5 استان مازندران با ضریب نفوذ 75درصد، تهران با ضریب نفوذ 70.35 درصد، اصفهان با ضریب نفوذ 66.05 درصد، قم با ضریب نفوذ 62.59 درصد و سمنان با ضریب نفوذ 58.5 درصد به ترتیب استان های دارای بیشترین کاربر اینترنت به شمار می آیند</a:t>
            </a:r>
            <a:r>
              <a:rPr lang="en-US" altLang="en-US" dirty="0">
                <a:cs typeface="B Nazanin" panose="00000400000000000000" pitchFamily="2" charset="-78"/>
              </a:rPr>
              <a:t>.</a:t>
            </a:r>
          </a:p>
          <a:p>
            <a:endParaRPr lang="en-US" altLang="en-US" dirty="0">
              <a:cs typeface="B Nazanin" panose="00000400000000000000" pitchFamily="2" charset="-78"/>
            </a:endParaRPr>
          </a:p>
        </p:txBody>
      </p:sp>
    </p:spTree>
  </p:cSld>
  <p:clrMapOvr>
    <a:masterClrMapping/>
  </p:clrMapOvr>
  <p:transition spd="slow">
    <p:random/>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863" y="609600"/>
            <a:ext cx="8596312" cy="785813"/>
          </a:xfrm>
        </p:spPr>
        <p:txBody>
          <a:bodyPr rtlCol="0">
            <a:normAutofit fontScale="90000"/>
          </a:bodyPr>
          <a:lstStyle/>
          <a:p>
            <a:pPr fontAlgn="auto">
              <a:spcAft>
                <a:spcPts val="0"/>
              </a:spcAft>
              <a:defRPr/>
            </a:pPr>
            <a:r>
              <a:rPr lang="ar-SA" dirty="0"/>
              <a:t>نتیجه گیری</a:t>
            </a:r>
            <a:br>
              <a:rPr lang="en-US" dirty="0"/>
            </a:br>
            <a:endParaRPr lang="en-US" dirty="0"/>
          </a:p>
        </p:txBody>
      </p:sp>
      <p:sp>
        <p:nvSpPr>
          <p:cNvPr id="45059" name="Content Placeholder 2"/>
          <p:cNvSpPr>
            <a:spLocks noGrp="1"/>
          </p:cNvSpPr>
          <p:nvPr>
            <p:ph idx="1"/>
          </p:nvPr>
        </p:nvSpPr>
        <p:spPr>
          <a:xfrm>
            <a:off x="677863" y="1558925"/>
            <a:ext cx="8596312" cy="4483100"/>
          </a:xfrm>
        </p:spPr>
        <p:txBody>
          <a:bodyPr/>
          <a:lstStyle/>
          <a:p>
            <a:pPr lvl="1"/>
            <a:r>
              <a:rPr lang="ar-SA" altLang="en-US" dirty="0">
                <a:cs typeface="B Nazanin" panose="00000400000000000000" pitchFamily="2" charset="-78"/>
              </a:rPr>
              <a:t>امروزه ورود به دنياى مجازى يا به عبارت بهتر، زندگى در محيطهاى مجازى، امرى بديهى به شمار مى‏رود. شبکه های اجتماعی  مانند هر پدیده نوظهور دیگر می تواند زوایایی ناشناخته و معایبی هم داشته باشد که با بررسی‌های گوناگون روشن خواهد شد. یکی از مباحثی که مورد توجه کارشناسان فضای مجازیست مباحث اخلاقی است. </a:t>
            </a:r>
            <a:endParaRPr lang="en-US" altLang="en-US" dirty="0">
              <a:cs typeface="B Nazanin" panose="00000400000000000000" pitchFamily="2" charset="-78"/>
            </a:endParaRPr>
          </a:p>
          <a:p>
            <a:pPr lvl="1"/>
            <a:r>
              <a:rPr lang="ar-SA" altLang="en-US" dirty="0">
                <a:cs typeface="B Nazanin" panose="00000400000000000000" pitchFamily="2" charset="-78"/>
              </a:rPr>
              <a:t>می توان گفت به جهت ارتباط دوسویه و گاه چند سویه اشخاص، در شبکه‌های اجتماعی، این ارتباطات ممکن است مانند شمشیر دو لبه بر اخلاق و به تبع آن بر روابط اجتماعی  تأثیرگذار باشد.</a:t>
            </a:r>
            <a:endParaRPr lang="en-US" altLang="en-US" dirty="0">
              <a:cs typeface="B Nazanin" panose="00000400000000000000" pitchFamily="2" charset="-78"/>
            </a:endParaRPr>
          </a:p>
          <a:p>
            <a:pPr lvl="1"/>
            <a:r>
              <a:rPr lang="ar-SA" altLang="en-US" dirty="0">
                <a:cs typeface="B Nazanin" panose="00000400000000000000" pitchFamily="2" charset="-78"/>
              </a:rPr>
              <a:t>اینترنت در جامعه ما هنوز به دلیل تأخیر فرهنگی و نبود سواد کافی اینترنتی میان کاربران، کارکردهای اصلی و مهم خود را به دست نیاورده است. در این میان، وظیفه نخبگان و آگاهان به اینترنت و دل سوزان فرهنگ اسلامی و انقلاب این است که به کمک نشریه ها یا تألیف و ترجمه کتاب های کارآمد و به روز در این راه، چگونگی استفاده درست از این فضا را آموزش دهند و کاربران را با سایت های سودمند و آموزنده و کارکردهای مثبت این پدیده ارتباطی آشنا سازند.</a:t>
            </a:r>
            <a:endParaRPr lang="en-US" altLang="en-US" dirty="0">
              <a:cs typeface="B Nazanin" panose="00000400000000000000" pitchFamily="2" charset="-78"/>
            </a:endParaRPr>
          </a:p>
          <a:p>
            <a:endParaRPr lang="en-US" altLang="en-US" dirty="0">
              <a:cs typeface="B Nazanin" panose="00000400000000000000" pitchFamily="2" charset="-78"/>
            </a:endParaRPr>
          </a:p>
        </p:txBody>
      </p:sp>
    </p:spTree>
  </p:cSld>
  <p:clrMapOvr>
    <a:masterClrMapping/>
  </p:clrMapOvr>
  <p:transition spd="slow">
    <p:random/>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863" y="609600"/>
            <a:ext cx="8596312" cy="785813"/>
          </a:xfrm>
        </p:spPr>
        <p:txBody>
          <a:bodyPr rtlCol="0">
            <a:normAutofit fontScale="90000"/>
          </a:bodyPr>
          <a:lstStyle/>
          <a:p>
            <a:pPr fontAlgn="auto">
              <a:spcAft>
                <a:spcPts val="0"/>
              </a:spcAft>
              <a:defRPr/>
            </a:pPr>
            <a:r>
              <a:rPr lang="ar-SA" dirty="0"/>
              <a:t>منابع :</a:t>
            </a:r>
            <a:br>
              <a:rPr lang="en-US" dirty="0"/>
            </a:br>
            <a:endParaRPr lang="en-US" dirty="0"/>
          </a:p>
        </p:txBody>
      </p:sp>
      <p:sp>
        <p:nvSpPr>
          <p:cNvPr id="46083" name="Content Placeholder 2"/>
          <p:cNvSpPr>
            <a:spLocks noGrp="1"/>
          </p:cNvSpPr>
          <p:nvPr>
            <p:ph idx="1"/>
          </p:nvPr>
        </p:nvSpPr>
        <p:spPr>
          <a:xfrm>
            <a:off x="677863" y="1558925"/>
            <a:ext cx="8596312" cy="4483100"/>
          </a:xfrm>
        </p:spPr>
        <p:txBody>
          <a:bodyPr/>
          <a:lstStyle/>
          <a:p>
            <a:pPr lvl="1"/>
            <a:r>
              <a:rPr lang="ar-SA" altLang="en-US" i="1" dirty="0">
                <a:cs typeface="B Nazanin" panose="00000400000000000000" pitchFamily="2" charset="-78"/>
              </a:rPr>
              <a:t>کمالی مریم، سبک زندگی و شبکه های اجتماعی</a:t>
            </a:r>
            <a:endParaRPr lang="en-US" altLang="en-US" dirty="0">
              <a:cs typeface="B Nazanin" panose="00000400000000000000" pitchFamily="2" charset="-78"/>
            </a:endParaRPr>
          </a:p>
          <a:p>
            <a:pPr lvl="1"/>
            <a:r>
              <a:rPr lang="ar-SA" altLang="en-US" i="1" dirty="0">
                <a:cs typeface="B Nazanin" panose="00000400000000000000" pitchFamily="2" charset="-78"/>
              </a:rPr>
              <a:t>ضیایی پرور، حمید، عقیلی، سیدوحید(1389)، بررسی نفوذ شبکه های اجتماعی مجازی در میان کاربران ایرانی، رسانه، سال بیستم، شماره چهار</a:t>
            </a:r>
            <a:endParaRPr lang="en-US" altLang="en-US" dirty="0">
              <a:cs typeface="B Nazanin" panose="00000400000000000000" pitchFamily="2" charset="-78"/>
            </a:endParaRPr>
          </a:p>
          <a:p>
            <a:pPr lvl="1"/>
            <a:r>
              <a:rPr lang="ar-SA" altLang="en-US" i="1" dirty="0">
                <a:cs typeface="B Nazanin" panose="00000400000000000000" pitchFamily="2" charset="-78"/>
              </a:rPr>
              <a:t>نتایج آمارگیری از کابران اینترنت- 1389، سایت آمار ایران، اسفند 1390</a:t>
            </a:r>
            <a:endParaRPr lang="en-US" altLang="en-US" dirty="0">
              <a:cs typeface="B Nazanin" panose="00000400000000000000" pitchFamily="2" charset="-78"/>
            </a:endParaRPr>
          </a:p>
          <a:p>
            <a:pPr lvl="1"/>
            <a:r>
              <a:rPr lang="ar-SA" altLang="en-US" i="1" dirty="0">
                <a:cs typeface="B Nazanin" panose="00000400000000000000" pitchFamily="2" charset="-78"/>
                <a:hlinkClick r:id="rId2"/>
              </a:rPr>
              <a:t>تاثیر شبکه های اجتماعی بر سبک زندگی اسلامی- ایرانی</a:t>
            </a:r>
            <a:r>
              <a:rPr lang="ar-SA" altLang="en-US" i="1" dirty="0">
                <a:cs typeface="B Nazanin" panose="00000400000000000000" pitchFamily="2" charset="-78"/>
              </a:rPr>
              <a:t>، سایت نه دی، 1392</a:t>
            </a:r>
            <a:endParaRPr lang="en-US" altLang="en-US" dirty="0">
              <a:cs typeface="B Nazanin" panose="00000400000000000000" pitchFamily="2" charset="-78"/>
            </a:endParaRPr>
          </a:p>
          <a:p>
            <a:pPr lvl="1"/>
            <a:r>
              <a:rPr lang="ar-SA" altLang="en-US" i="1" dirty="0">
                <a:cs typeface="B Nazanin" panose="00000400000000000000" pitchFamily="2" charset="-78"/>
              </a:rPr>
              <a:t>دیلمقانی، میترا - حجازی، سید علی رضا،  تأثیر سازنده اینترنت بر اخلاق کاربران</a:t>
            </a:r>
            <a:endParaRPr lang="en-US" altLang="en-US" dirty="0">
              <a:cs typeface="B Nazanin" panose="00000400000000000000" pitchFamily="2" charset="-78"/>
            </a:endParaRPr>
          </a:p>
          <a:p>
            <a:pPr lvl="1"/>
            <a:r>
              <a:rPr lang="ar-SA" altLang="en-US" i="1" dirty="0">
                <a:cs typeface="B Nazanin" panose="00000400000000000000" pitchFamily="2" charset="-78"/>
              </a:rPr>
              <a:t>سایت تحلیلی خبری عصر ایران</a:t>
            </a:r>
            <a:endParaRPr lang="en-US" altLang="en-US" dirty="0">
              <a:cs typeface="B Nazanin" panose="00000400000000000000" pitchFamily="2" charset="-78"/>
            </a:endParaRPr>
          </a:p>
          <a:p>
            <a:endParaRPr lang="en-US" altLang="en-US" dirty="0">
              <a:cs typeface="B Nazanin" panose="00000400000000000000" pitchFamily="2" charset="-78"/>
            </a:endParaRPr>
          </a:p>
        </p:txBody>
      </p:sp>
    </p:spTree>
  </p:cSld>
  <p:clrMapOvr>
    <a:masterClrMapping/>
  </p:clrMapOvr>
  <p:transition spd="slow">
    <p:random/>
  </p:transition>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Facet</Template>
  <TotalTime>54</TotalTime>
  <Words>5299</Words>
  <Application>Microsoft Office PowerPoint</Application>
  <PresentationFormat>Widescreen</PresentationFormat>
  <Paragraphs>100</Paragraphs>
  <Slides>39</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Arial</vt:lpstr>
      <vt:lpstr>B Mehr</vt:lpstr>
      <vt:lpstr>B Nazanin</vt:lpstr>
      <vt:lpstr>B Titr</vt:lpstr>
      <vt:lpstr>B Yagut</vt:lpstr>
      <vt:lpstr>Calibri</vt:lpstr>
      <vt:lpstr>Trebuchet MS</vt:lpstr>
      <vt:lpstr>Wingdings 3</vt:lpstr>
      <vt:lpstr>Facet</vt:lpstr>
      <vt:lpstr>بررسی تأثیر شبکه های اجتماعی مجازی بر اخلاق تربیتی و فردی کاربران </vt:lpstr>
      <vt:lpstr>چکیده </vt:lpstr>
      <vt:lpstr>مقدمه و طرح مسئله </vt:lpstr>
      <vt:lpstr>ضرورت مسئله </vt:lpstr>
      <vt:lpstr>پیشینه تحقیق </vt:lpstr>
      <vt:lpstr>چارچوب نظری  </vt:lpstr>
      <vt:lpstr>چارچوب نظری  </vt:lpstr>
      <vt:lpstr>فرضیه های تحقیق </vt:lpstr>
      <vt:lpstr>تعریف مفاهیم و واژه ها </vt:lpstr>
      <vt:lpstr>PowerPoint Presentation</vt:lpstr>
      <vt:lpstr>PowerPoint Presentation</vt:lpstr>
      <vt:lpstr>PowerPoint Presentation</vt:lpstr>
      <vt:lpstr>PowerPoint Presentation</vt:lpstr>
      <vt:lpstr>وضعیت ایرانیان در شبکه های اجتماعی </vt:lpstr>
      <vt:lpstr>PowerPoint Presentation</vt:lpstr>
      <vt:lpstr>PowerPoint Presentation</vt:lpstr>
      <vt:lpstr>شبکه‌های اجتماعی و فرصت‌ها</vt:lpstr>
      <vt:lpstr>PowerPoint Presentation</vt:lpstr>
      <vt:lpstr>شبکه‌های اجتماعی و تهدیدها </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استفاده از شبکه های اجتماعی از نگاه قانون </vt:lpstr>
      <vt:lpstr>PowerPoint Presentation</vt:lpstr>
      <vt:lpstr>نمودار 1 : عضویت در شبکه های اجتماعی </vt:lpstr>
      <vt:lpstr>نمودار 2: ارزیابی حضور در شبکه های اجتماعی</vt:lpstr>
      <vt:lpstr>نمودار 3: مهمترین دلیل استفاده از شبکه های اجتماعی مانند فیس بوک</vt:lpstr>
      <vt:lpstr>ضریب نفوذ اینترنت در کشور </vt:lpstr>
      <vt:lpstr>نتیجه گیری </vt:lpstr>
      <vt:lpstr>منابع :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بررسی تأثیر شبکههای اجتماعی مجازی بر اخلاق تربیتی و فردی کاربران</dc:title>
  <dc:creator>Mansor Hosseini</dc:creator>
  <cp:lastModifiedBy>ali piroozi</cp:lastModifiedBy>
  <cp:revision>13</cp:revision>
  <dcterms:created xsi:type="dcterms:W3CDTF">2017-02-21T06:37:05Z</dcterms:created>
  <dcterms:modified xsi:type="dcterms:W3CDTF">2026-08-24T22:47:16Z</dcterms:modified>
</cp:coreProperties>
</file>