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2">
  <p:sldMasterIdLst>
    <p:sldMasterId id="2147483888" r:id="rId1"/>
  </p:sldMasterIdLst>
  <p:notesMasterIdLst>
    <p:notesMasterId r:id="rId39"/>
  </p:notesMasterIdLst>
  <p:handoutMasterIdLst>
    <p:handoutMasterId r:id="rId40"/>
  </p:handoutMasterIdLst>
  <p:sldIdLst>
    <p:sldId id="538" r:id="rId2"/>
    <p:sldId id="541" r:id="rId3"/>
    <p:sldId id="542" r:id="rId4"/>
    <p:sldId id="543" r:id="rId5"/>
    <p:sldId id="544" r:id="rId6"/>
    <p:sldId id="546" r:id="rId7"/>
    <p:sldId id="547" r:id="rId8"/>
    <p:sldId id="548" r:id="rId9"/>
    <p:sldId id="549" r:id="rId10"/>
    <p:sldId id="550" r:id="rId11"/>
    <p:sldId id="551" r:id="rId12"/>
    <p:sldId id="552" r:id="rId13"/>
    <p:sldId id="553" r:id="rId14"/>
    <p:sldId id="554" r:id="rId15"/>
    <p:sldId id="555" r:id="rId16"/>
    <p:sldId id="556" r:id="rId17"/>
    <p:sldId id="557" r:id="rId18"/>
    <p:sldId id="558" r:id="rId19"/>
    <p:sldId id="559" r:id="rId20"/>
    <p:sldId id="560" r:id="rId21"/>
    <p:sldId id="561" r:id="rId22"/>
    <p:sldId id="562" r:id="rId23"/>
    <p:sldId id="563" r:id="rId24"/>
    <p:sldId id="564" r:id="rId25"/>
    <p:sldId id="565" r:id="rId26"/>
    <p:sldId id="566" r:id="rId27"/>
    <p:sldId id="567" r:id="rId28"/>
    <p:sldId id="568" r:id="rId29"/>
    <p:sldId id="569" r:id="rId30"/>
    <p:sldId id="570" r:id="rId31"/>
    <p:sldId id="571" r:id="rId32"/>
    <p:sldId id="572" r:id="rId33"/>
    <p:sldId id="573" r:id="rId34"/>
    <p:sldId id="574" r:id="rId35"/>
    <p:sldId id="575" r:id="rId36"/>
    <p:sldId id="576" r:id="rId37"/>
    <p:sldId id="577" r:id="rId3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FF0066"/>
    <a:srgbClr val="FFFF99"/>
    <a:srgbClr val="FFFF00"/>
    <a:srgbClr val="FFCC00"/>
    <a:srgbClr val="CC00FF"/>
    <a:srgbClr val="99CC00"/>
    <a:srgbClr val="3366CC"/>
    <a:srgbClr val="996633"/>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3676" autoAdjust="0"/>
    <p:restoredTop sz="84127" autoAdjust="0"/>
  </p:normalViewPr>
  <p:slideViewPr>
    <p:cSldViewPr>
      <p:cViewPr varScale="1">
        <p:scale>
          <a:sx n="74" d="100"/>
          <a:sy n="74" d="100"/>
        </p:scale>
        <p:origin x="-1032" y="-90"/>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DB657D-8F9E-4D73-A313-826FB2C9A1D6}" type="doc">
      <dgm:prSet loTypeId="urn:microsoft.com/office/officeart/2005/8/layout/chevron2" loCatId="process" qsTypeId="urn:microsoft.com/office/officeart/2005/8/quickstyle/simple2" qsCatId="simple" csTypeId="urn:microsoft.com/office/officeart/2005/8/colors/accent2_1" csCatId="accent2" phldr="1"/>
      <dgm:spPr/>
    </dgm:pt>
    <dgm:pt modelId="{03A59217-A26A-446C-9C02-CE49B2989C7A}">
      <dgm:prSet phldrT="[Text]" custT="1"/>
      <dgm:spPr>
        <a:solidFill>
          <a:schemeClr val="accent2"/>
        </a:solidFill>
      </dgm:spPr>
      <dgm:t>
        <a:bodyPr/>
        <a:lstStyle/>
        <a:p>
          <a:endParaRPr lang="en-US" sz="2800" dirty="0">
            <a:cs typeface="B Mitra" pitchFamily="2" charset="-78"/>
          </a:endParaRPr>
        </a:p>
      </dgm:t>
    </dgm:pt>
    <dgm:pt modelId="{4A2BFD57-B249-47CB-9754-8857C09E9108}" type="parTrans" cxnId="{6DEDD45E-0903-44B6-AB49-A3299DD27399}">
      <dgm:prSet/>
      <dgm:spPr/>
      <dgm:t>
        <a:bodyPr/>
        <a:lstStyle/>
        <a:p>
          <a:endParaRPr lang="en-US"/>
        </a:p>
      </dgm:t>
    </dgm:pt>
    <dgm:pt modelId="{2A4A6B5A-DA70-4D51-8F5D-6B3AE545975E}" type="sibTrans" cxnId="{6DEDD45E-0903-44B6-AB49-A3299DD27399}">
      <dgm:prSet/>
      <dgm:spPr/>
      <dgm:t>
        <a:bodyPr/>
        <a:lstStyle/>
        <a:p>
          <a:endParaRPr lang="en-US"/>
        </a:p>
      </dgm:t>
    </dgm:pt>
    <dgm:pt modelId="{2ECFFC55-A93C-4A05-9B9D-D5FD3C66B967}">
      <dgm:prSet phldrT="[Text]" custT="1"/>
      <dgm:spPr>
        <a:solidFill>
          <a:schemeClr val="accent2"/>
        </a:solidFill>
      </dgm:spPr>
      <dgm:t>
        <a:bodyPr/>
        <a:lstStyle/>
        <a:p>
          <a:endParaRPr lang="en-US" sz="1800" dirty="0">
            <a:cs typeface="B Mitra" pitchFamily="2" charset="-78"/>
          </a:endParaRPr>
        </a:p>
      </dgm:t>
    </dgm:pt>
    <dgm:pt modelId="{EC8AB018-EA82-4F22-9EF6-F7EBDAAE2A6B}" type="parTrans" cxnId="{5A7B141A-7EC8-49EE-A2B4-B6994171989F}">
      <dgm:prSet/>
      <dgm:spPr/>
      <dgm:t>
        <a:bodyPr/>
        <a:lstStyle/>
        <a:p>
          <a:endParaRPr lang="en-US"/>
        </a:p>
      </dgm:t>
    </dgm:pt>
    <dgm:pt modelId="{D447F476-7168-4987-8844-07B086935D11}" type="sibTrans" cxnId="{5A7B141A-7EC8-49EE-A2B4-B6994171989F}">
      <dgm:prSet/>
      <dgm:spPr/>
      <dgm:t>
        <a:bodyPr/>
        <a:lstStyle/>
        <a:p>
          <a:endParaRPr lang="en-US"/>
        </a:p>
      </dgm:t>
    </dgm:pt>
    <dgm:pt modelId="{766DD4A3-B1FF-468A-9662-946D6D2A4F7A}">
      <dgm:prSet phldrT="[Text]" custT="1"/>
      <dgm:spPr>
        <a:solidFill>
          <a:schemeClr val="accent2"/>
        </a:solidFill>
      </dgm:spPr>
      <dgm:t>
        <a:bodyPr/>
        <a:lstStyle/>
        <a:p>
          <a:endParaRPr lang="en-US" sz="1400" dirty="0">
            <a:cs typeface="B Mitra" pitchFamily="2" charset="-78"/>
          </a:endParaRPr>
        </a:p>
      </dgm:t>
    </dgm:pt>
    <dgm:pt modelId="{BF241BC2-7D68-44DF-B272-8981D2417E94}" type="parTrans" cxnId="{4B3CB63C-9644-4BC4-94F3-11DD1E84E249}">
      <dgm:prSet/>
      <dgm:spPr/>
      <dgm:t>
        <a:bodyPr/>
        <a:lstStyle/>
        <a:p>
          <a:endParaRPr lang="en-US"/>
        </a:p>
      </dgm:t>
    </dgm:pt>
    <dgm:pt modelId="{5041BC5D-E301-4552-988D-A31C21670951}" type="sibTrans" cxnId="{4B3CB63C-9644-4BC4-94F3-11DD1E84E249}">
      <dgm:prSet/>
      <dgm:spPr/>
      <dgm:t>
        <a:bodyPr/>
        <a:lstStyle/>
        <a:p>
          <a:endParaRPr lang="en-US"/>
        </a:p>
      </dgm:t>
    </dgm:pt>
    <dgm:pt modelId="{D78C62D1-CB2C-4F40-8BED-38EF43D8FE01}">
      <dgm:prSet custT="1"/>
      <dgm:spPr>
        <a:solidFill>
          <a:schemeClr val="accent2"/>
        </a:solidFill>
      </dgm:spPr>
      <dgm:t>
        <a:bodyPr/>
        <a:lstStyle/>
        <a:p>
          <a:endParaRPr lang="en-US" sz="1400" dirty="0">
            <a:cs typeface="B Mitra" pitchFamily="2" charset="-78"/>
          </a:endParaRPr>
        </a:p>
      </dgm:t>
    </dgm:pt>
    <dgm:pt modelId="{96F29BB5-CBBD-4E00-9358-826A39648480}" type="parTrans" cxnId="{7D0F226D-CF87-4B49-9AB7-9752A38B358C}">
      <dgm:prSet/>
      <dgm:spPr/>
      <dgm:t>
        <a:bodyPr/>
        <a:lstStyle/>
        <a:p>
          <a:endParaRPr lang="en-US"/>
        </a:p>
      </dgm:t>
    </dgm:pt>
    <dgm:pt modelId="{258E7133-E5DD-4FF7-874E-F42950438009}" type="sibTrans" cxnId="{7D0F226D-CF87-4B49-9AB7-9752A38B358C}">
      <dgm:prSet/>
      <dgm:spPr/>
      <dgm:t>
        <a:bodyPr/>
        <a:lstStyle/>
        <a:p>
          <a:endParaRPr lang="en-US"/>
        </a:p>
      </dgm:t>
    </dgm:pt>
    <dgm:pt modelId="{C295BFCC-0E8F-44E0-A20C-C609D622DEB0}">
      <dgm:prSet custT="1"/>
      <dgm:spPr/>
      <dgm:t>
        <a:bodyPr/>
        <a:lstStyle/>
        <a:p>
          <a:pPr rtl="1"/>
          <a:r>
            <a:rPr lang="fa-IR" sz="2800" b="1" dirty="0" smtClean="0">
              <a:cs typeface="B Mitra" pitchFamily="2" charset="-78"/>
            </a:rPr>
            <a:t>درمان با آهن خوراکی</a:t>
          </a:r>
          <a:endParaRPr lang="en-US" sz="2800" b="1" dirty="0">
            <a:cs typeface="B Mitra" pitchFamily="2" charset="-78"/>
          </a:endParaRPr>
        </a:p>
      </dgm:t>
    </dgm:pt>
    <dgm:pt modelId="{2B97187F-7D60-4007-A8C2-4EDB300B983A}" type="parTrans" cxnId="{8A17C469-0765-427C-8AA2-9BF1C0C643DF}">
      <dgm:prSet/>
      <dgm:spPr/>
      <dgm:t>
        <a:bodyPr/>
        <a:lstStyle/>
        <a:p>
          <a:endParaRPr lang="en-US"/>
        </a:p>
      </dgm:t>
    </dgm:pt>
    <dgm:pt modelId="{F9AD021E-D5AE-4BA2-B37A-50A8F8D72515}" type="sibTrans" cxnId="{8A17C469-0765-427C-8AA2-9BF1C0C643DF}">
      <dgm:prSet/>
      <dgm:spPr/>
      <dgm:t>
        <a:bodyPr/>
        <a:lstStyle/>
        <a:p>
          <a:endParaRPr lang="en-US"/>
        </a:p>
      </dgm:t>
    </dgm:pt>
    <dgm:pt modelId="{FAD39073-FACA-4D78-835A-9BF47171BC0F}">
      <dgm:prSet custT="1"/>
      <dgm:spPr/>
      <dgm:t>
        <a:bodyPr/>
        <a:lstStyle/>
        <a:p>
          <a:pPr algn="r" rtl="1"/>
          <a:r>
            <a:rPr lang="fa-IR" sz="2800" b="1" dirty="0" smtClean="0">
              <a:cs typeface="B Mitra" pitchFamily="2" charset="-78"/>
            </a:rPr>
            <a:t>افزایش رتیکولوسیت در عرض </a:t>
          </a:r>
          <a:r>
            <a:rPr lang="en-US" sz="2800" b="1" dirty="0" smtClean="0">
              <a:cs typeface="B Mitra" pitchFamily="2" charset="-78"/>
            </a:rPr>
            <a:t> 5 – 7</a:t>
          </a:r>
          <a:r>
            <a:rPr lang="fa-IR" sz="2800" b="1" dirty="0" smtClean="0">
              <a:cs typeface="B Mitra" pitchFamily="2" charset="-78"/>
            </a:rPr>
            <a:t>روز </a:t>
          </a:r>
          <a:endParaRPr lang="en-US" sz="2800" b="1" dirty="0">
            <a:cs typeface="B Mitra" pitchFamily="2" charset="-78"/>
          </a:endParaRPr>
        </a:p>
      </dgm:t>
    </dgm:pt>
    <dgm:pt modelId="{7123CD22-3F27-41DB-8AB3-5614621876D2}" type="parTrans" cxnId="{9DB2EC35-31B9-4998-BDE0-61AF5CE9C0A4}">
      <dgm:prSet/>
      <dgm:spPr/>
      <dgm:t>
        <a:bodyPr/>
        <a:lstStyle/>
        <a:p>
          <a:endParaRPr lang="en-US"/>
        </a:p>
      </dgm:t>
    </dgm:pt>
    <dgm:pt modelId="{C242E3D3-031D-4D6E-886D-C7829D4C5BA4}" type="sibTrans" cxnId="{9DB2EC35-31B9-4998-BDE0-61AF5CE9C0A4}">
      <dgm:prSet/>
      <dgm:spPr/>
      <dgm:t>
        <a:bodyPr/>
        <a:lstStyle/>
        <a:p>
          <a:endParaRPr lang="en-US"/>
        </a:p>
      </dgm:t>
    </dgm:pt>
    <dgm:pt modelId="{4106C4BA-5FDE-416D-90ED-0C2745A2910D}">
      <dgm:prSet custT="1"/>
      <dgm:spPr/>
      <dgm:t>
        <a:bodyPr/>
        <a:lstStyle/>
        <a:p>
          <a:pPr algn="r" rtl="1"/>
          <a:r>
            <a:rPr lang="fa-IR" sz="2800" b="1" dirty="0" smtClean="0">
              <a:cs typeface="B Mitra" pitchFamily="2" charset="-78"/>
            </a:rPr>
            <a:t>چک هموگلوبین در عرض سه هفته</a:t>
          </a:r>
          <a:endParaRPr lang="en-US" sz="2800" b="1" dirty="0">
            <a:cs typeface="B Mitra" pitchFamily="2" charset="-78"/>
          </a:endParaRPr>
        </a:p>
      </dgm:t>
    </dgm:pt>
    <dgm:pt modelId="{A6FD9032-42DE-4753-886F-D801A268AD4C}" type="parTrans" cxnId="{48D45645-392F-44FF-B2C4-0D36C5694C14}">
      <dgm:prSet/>
      <dgm:spPr/>
      <dgm:t>
        <a:bodyPr/>
        <a:lstStyle/>
        <a:p>
          <a:endParaRPr lang="en-US"/>
        </a:p>
      </dgm:t>
    </dgm:pt>
    <dgm:pt modelId="{EEEFEAFA-1C4C-4E7F-82D3-63CD07C93CEB}" type="sibTrans" cxnId="{48D45645-392F-44FF-B2C4-0D36C5694C14}">
      <dgm:prSet/>
      <dgm:spPr/>
      <dgm:t>
        <a:bodyPr/>
        <a:lstStyle/>
        <a:p>
          <a:endParaRPr lang="en-US"/>
        </a:p>
      </dgm:t>
    </dgm:pt>
    <dgm:pt modelId="{6E9593E1-B322-4101-A400-1E9B337D7922}">
      <dgm:prSet custT="1"/>
      <dgm:spPr/>
      <dgm:t>
        <a:bodyPr/>
        <a:lstStyle/>
        <a:p>
          <a:pPr rtl="1"/>
          <a:r>
            <a:rPr lang="en-US" sz="2800" b="1" dirty="0" smtClean="0">
              <a:cs typeface="B Mitra" pitchFamily="2" charset="-78"/>
            </a:rPr>
            <a:t>TIBC</a:t>
          </a:r>
          <a:r>
            <a:rPr lang="fa-IR" sz="2800" b="1" dirty="0" smtClean="0">
              <a:cs typeface="B Mitra" pitchFamily="2" charset="-78"/>
            </a:rPr>
            <a:t> را درصورت عدم پاسخ به درمان باید چک کرد</a:t>
          </a:r>
          <a:endParaRPr lang="en-US" sz="2800" b="1" dirty="0">
            <a:cs typeface="B Mitra" pitchFamily="2" charset="-78"/>
          </a:endParaRPr>
        </a:p>
      </dgm:t>
    </dgm:pt>
    <dgm:pt modelId="{B5E7D79B-D529-44A3-9088-3D953EBAF65A}" type="parTrans" cxnId="{1D4DC755-FF96-4750-AFFB-3F2DD3899FE0}">
      <dgm:prSet/>
      <dgm:spPr/>
      <dgm:t>
        <a:bodyPr/>
        <a:lstStyle/>
        <a:p>
          <a:endParaRPr lang="en-US"/>
        </a:p>
      </dgm:t>
    </dgm:pt>
    <dgm:pt modelId="{D1375C70-AEC9-462C-B010-CDE1546BECEF}" type="sibTrans" cxnId="{1D4DC755-FF96-4750-AFFB-3F2DD3899FE0}">
      <dgm:prSet/>
      <dgm:spPr/>
      <dgm:t>
        <a:bodyPr/>
        <a:lstStyle/>
        <a:p>
          <a:endParaRPr lang="en-US"/>
        </a:p>
      </dgm:t>
    </dgm:pt>
    <dgm:pt modelId="{E9784FF8-57D2-44FB-ABCD-1F6BCABC69D6}" type="pres">
      <dgm:prSet presAssocID="{51DB657D-8F9E-4D73-A313-826FB2C9A1D6}" presName="linearFlow" presStyleCnt="0">
        <dgm:presLayoutVars>
          <dgm:dir/>
          <dgm:animLvl val="lvl"/>
          <dgm:resizeHandles val="exact"/>
        </dgm:presLayoutVars>
      </dgm:prSet>
      <dgm:spPr/>
    </dgm:pt>
    <dgm:pt modelId="{DB11733A-F020-4177-B7EC-76E07B447B37}" type="pres">
      <dgm:prSet presAssocID="{03A59217-A26A-446C-9C02-CE49B2989C7A}" presName="composite" presStyleCnt="0"/>
      <dgm:spPr/>
    </dgm:pt>
    <dgm:pt modelId="{B0CC255E-FAB5-435D-A8F7-CEA6A7A76CEB}" type="pres">
      <dgm:prSet presAssocID="{03A59217-A26A-446C-9C02-CE49B2989C7A}" presName="parentText" presStyleLbl="alignNode1" presStyleIdx="0" presStyleCnt="4">
        <dgm:presLayoutVars>
          <dgm:chMax val="1"/>
          <dgm:bulletEnabled val="1"/>
        </dgm:presLayoutVars>
      </dgm:prSet>
      <dgm:spPr/>
      <dgm:t>
        <a:bodyPr/>
        <a:lstStyle/>
        <a:p>
          <a:endParaRPr lang="en-US"/>
        </a:p>
      </dgm:t>
    </dgm:pt>
    <dgm:pt modelId="{D1B5E008-231B-4F00-BB4C-4B7F3E3F7235}" type="pres">
      <dgm:prSet presAssocID="{03A59217-A26A-446C-9C02-CE49B2989C7A}" presName="descendantText" presStyleLbl="alignAcc1" presStyleIdx="0" presStyleCnt="4">
        <dgm:presLayoutVars>
          <dgm:bulletEnabled val="1"/>
        </dgm:presLayoutVars>
      </dgm:prSet>
      <dgm:spPr/>
      <dgm:t>
        <a:bodyPr/>
        <a:lstStyle/>
        <a:p>
          <a:endParaRPr lang="en-US"/>
        </a:p>
      </dgm:t>
    </dgm:pt>
    <dgm:pt modelId="{EEBC57C9-F8A7-49B8-A618-D0BAC8A5D17D}" type="pres">
      <dgm:prSet presAssocID="{2A4A6B5A-DA70-4D51-8F5D-6B3AE545975E}" presName="sp" presStyleCnt="0"/>
      <dgm:spPr/>
    </dgm:pt>
    <dgm:pt modelId="{1F519F75-D4E6-4ACF-BF63-B12B46302537}" type="pres">
      <dgm:prSet presAssocID="{2ECFFC55-A93C-4A05-9B9D-D5FD3C66B967}" presName="composite" presStyleCnt="0"/>
      <dgm:spPr/>
    </dgm:pt>
    <dgm:pt modelId="{E0CE94A1-1C19-4DB4-9ABB-3B7D46A39293}" type="pres">
      <dgm:prSet presAssocID="{2ECFFC55-A93C-4A05-9B9D-D5FD3C66B967}" presName="parentText" presStyleLbl="alignNode1" presStyleIdx="1" presStyleCnt="4">
        <dgm:presLayoutVars>
          <dgm:chMax val="1"/>
          <dgm:bulletEnabled val="1"/>
        </dgm:presLayoutVars>
      </dgm:prSet>
      <dgm:spPr/>
      <dgm:t>
        <a:bodyPr/>
        <a:lstStyle/>
        <a:p>
          <a:endParaRPr lang="en-US"/>
        </a:p>
      </dgm:t>
    </dgm:pt>
    <dgm:pt modelId="{901E0D5F-63EF-43F0-8080-F41268E100C5}" type="pres">
      <dgm:prSet presAssocID="{2ECFFC55-A93C-4A05-9B9D-D5FD3C66B967}" presName="descendantText" presStyleLbl="alignAcc1" presStyleIdx="1" presStyleCnt="4">
        <dgm:presLayoutVars>
          <dgm:bulletEnabled val="1"/>
        </dgm:presLayoutVars>
      </dgm:prSet>
      <dgm:spPr/>
      <dgm:t>
        <a:bodyPr/>
        <a:lstStyle/>
        <a:p>
          <a:endParaRPr lang="en-US"/>
        </a:p>
      </dgm:t>
    </dgm:pt>
    <dgm:pt modelId="{5C5F6337-442D-495C-A635-B3B63473D238}" type="pres">
      <dgm:prSet presAssocID="{D447F476-7168-4987-8844-07B086935D11}" presName="sp" presStyleCnt="0"/>
      <dgm:spPr/>
    </dgm:pt>
    <dgm:pt modelId="{1E4E2799-4EF5-4EA2-876D-2BE9348725A2}" type="pres">
      <dgm:prSet presAssocID="{766DD4A3-B1FF-468A-9662-946D6D2A4F7A}" presName="composite" presStyleCnt="0"/>
      <dgm:spPr/>
    </dgm:pt>
    <dgm:pt modelId="{69E45FB9-147E-471A-BAEF-68F618B7520B}" type="pres">
      <dgm:prSet presAssocID="{766DD4A3-B1FF-468A-9662-946D6D2A4F7A}" presName="parentText" presStyleLbl="alignNode1" presStyleIdx="2" presStyleCnt="4">
        <dgm:presLayoutVars>
          <dgm:chMax val="1"/>
          <dgm:bulletEnabled val="1"/>
        </dgm:presLayoutVars>
      </dgm:prSet>
      <dgm:spPr/>
      <dgm:t>
        <a:bodyPr/>
        <a:lstStyle/>
        <a:p>
          <a:endParaRPr lang="en-US"/>
        </a:p>
      </dgm:t>
    </dgm:pt>
    <dgm:pt modelId="{21984E15-2F91-4FD1-A21F-F86F4ECCE883}" type="pres">
      <dgm:prSet presAssocID="{766DD4A3-B1FF-468A-9662-946D6D2A4F7A}" presName="descendantText" presStyleLbl="alignAcc1" presStyleIdx="2" presStyleCnt="4">
        <dgm:presLayoutVars>
          <dgm:bulletEnabled val="1"/>
        </dgm:presLayoutVars>
      </dgm:prSet>
      <dgm:spPr/>
      <dgm:t>
        <a:bodyPr/>
        <a:lstStyle/>
        <a:p>
          <a:endParaRPr lang="en-US"/>
        </a:p>
      </dgm:t>
    </dgm:pt>
    <dgm:pt modelId="{85E4979E-04C6-4DB3-A1BE-F8D16365E4B8}" type="pres">
      <dgm:prSet presAssocID="{5041BC5D-E301-4552-988D-A31C21670951}" presName="sp" presStyleCnt="0"/>
      <dgm:spPr/>
    </dgm:pt>
    <dgm:pt modelId="{CE9CEB8A-7947-49C1-998E-777D156FE28B}" type="pres">
      <dgm:prSet presAssocID="{D78C62D1-CB2C-4F40-8BED-38EF43D8FE01}" presName="composite" presStyleCnt="0"/>
      <dgm:spPr/>
    </dgm:pt>
    <dgm:pt modelId="{E25E1871-DD04-44D9-A7F5-FAE7445DD94B}" type="pres">
      <dgm:prSet presAssocID="{D78C62D1-CB2C-4F40-8BED-38EF43D8FE01}" presName="parentText" presStyleLbl="alignNode1" presStyleIdx="3" presStyleCnt="4">
        <dgm:presLayoutVars>
          <dgm:chMax val="1"/>
          <dgm:bulletEnabled val="1"/>
        </dgm:presLayoutVars>
      </dgm:prSet>
      <dgm:spPr/>
      <dgm:t>
        <a:bodyPr/>
        <a:lstStyle/>
        <a:p>
          <a:endParaRPr lang="en-US"/>
        </a:p>
      </dgm:t>
    </dgm:pt>
    <dgm:pt modelId="{E23415C0-2636-498E-8F2C-AB5E3CBA4358}" type="pres">
      <dgm:prSet presAssocID="{D78C62D1-CB2C-4F40-8BED-38EF43D8FE01}" presName="descendantText" presStyleLbl="alignAcc1" presStyleIdx="3" presStyleCnt="4" custLinFactNeighborX="160" custLinFactNeighborY="-406">
        <dgm:presLayoutVars>
          <dgm:bulletEnabled val="1"/>
        </dgm:presLayoutVars>
      </dgm:prSet>
      <dgm:spPr/>
      <dgm:t>
        <a:bodyPr/>
        <a:lstStyle/>
        <a:p>
          <a:endParaRPr lang="en-US"/>
        </a:p>
      </dgm:t>
    </dgm:pt>
  </dgm:ptLst>
  <dgm:cxnLst>
    <dgm:cxn modelId="{85A78796-9B21-4B43-8D8F-4A91B1169A52}" type="presOf" srcId="{6E9593E1-B322-4101-A400-1E9B337D7922}" destId="{E23415C0-2636-498E-8F2C-AB5E3CBA4358}" srcOrd="0" destOrd="0" presId="urn:microsoft.com/office/officeart/2005/8/layout/chevron2"/>
    <dgm:cxn modelId="{7D0F226D-CF87-4B49-9AB7-9752A38B358C}" srcId="{51DB657D-8F9E-4D73-A313-826FB2C9A1D6}" destId="{D78C62D1-CB2C-4F40-8BED-38EF43D8FE01}" srcOrd="3" destOrd="0" parTransId="{96F29BB5-CBBD-4E00-9358-826A39648480}" sibTransId="{258E7133-E5DD-4FF7-874E-F42950438009}"/>
    <dgm:cxn modelId="{6DEDD45E-0903-44B6-AB49-A3299DD27399}" srcId="{51DB657D-8F9E-4D73-A313-826FB2C9A1D6}" destId="{03A59217-A26A-446C-9C02-CE49B2989C7A}" srcOrd="0" destOrd="0" parTransId="{4A2BFD57-B249-47CB-9754-8857C09E9108}" sibTransId="{2A4A6B5A-DA70-4D51-8F5D-6B3AE545975E}"/>
    <dgm:cxn modelId="{E96D8974-7316-41DB-827F-DA067EDBB619}" type="presOf" srcId="{766DD4A3-B1FF-468A-9662-946D6D2A4F7A}" destId="{69E45FB9-147E-471A-BAEF-68F618B7520B}" srcOrd="0" destOrd="0" presId="urn:microsoft.com/office/officeart/2005/8/layout/chevron2"/>
    <dgm:cxn modelId="{19EC4DC2-97D2-4FF4-9AE4-4BB8D01A6AA6}" type="presOf" srcId="{FAD39073-FACA-4D78-835A-9BF47171BC0F}" destId="{901E0D5F-63EF-43F0-8080-F41268E100C5}" srcOrd="0" destOrd="0" presId="urn:microsoft.com/office/officeart/2005/8/layout/chevron2"/>
    <dgm:cxn modelId="{5A7B141A-7EC8-49EE-A2B4-B6994171989F}" srcId="{51DB657D-8F9E-4D73-A313-826FB2C9A1D6}" destId="{2ECFFC55-A93C-4A05-9B9D-D5FD3C66B967}" srcOrd="1" destOrd="0" parTransId="{EC8AB018-EA82-4F22-9EF6-F7EBDAAE2A6B}" sibTransId="{D447F476-7168-4987-8844-07B086935D11}"/>
    <dgm:cxn modelId="{1D4DC755-FF96-4750-AFFB-3F2DD3899FE0}" srcId="{D78C62D1-CB2C-4F40-8BED-38EF43D8FE01}" destId="{6E9593E1-B322-4101-A400-1E9B337D7922}" srcOrd="0" destOrd="0" parTransId="{B5E7D79B-D529-44A3-9088-3D953EBAF65A}" sibTransId="{D1375C70-AEC9-462C-B010-CDE1546BECEF}"/>
    <dgm:cxn modelId="{4B3CB63C-9644-4BC4-94F3-11DD1E84E249}" srcId="{51DB657D-8F9E-4D73-A313-826FB2C9A1D6}" destId="{766DD4A3-B1FF-468A-9662-946D6D2A4F7A}" srcOrd="2" destOrd="0" parTransId="{BF241BC2-7D68-44DF-B272-8981D2417E94}" sibTransId="{5041BC5D-E301-4552-988D-A31C21670951}"/>
    <dgm:cxn modelId="{9DB2EC35-31B9-4998-BDE0-61AF5CE9C0A4}" srcId="{2ECFFC55-A93C-4A05-9B9D-D5FD3C66B967}" destId="{FAD39073-FACA-4D78-835A-9BF47171BC0F}" srcOrd="0" destOrd="0" parTransId="{7123CD22-3F27-41DB-8AB3-5614621876D2}" sibTransId="{C242E3D3-031D-4D6E-886D-C7829D4C5BA4}"/>
    <dgm:cxn modelId="{0342B8F2-A3AF-4633-9A81-8CCF68228C5D}" type="presOf" srcId="{03A59217-A26A-446C-9C02-CE49B2989C7A}" destId="{B0CC255E-FAB5-435D-A8F7-CEA6A7A76CEB}" srcOrd="0" destOrd="0" presId="urn:microsoft.com/office/officeart/2005/8/layout/chevron2"/>
    <dgm:cxn modelId="{ED6E4724-FC32-43C9-8A55-3080C5B140B6}" type="presOf" srcId="{C295BFCC-0E8F-44E0-A20C-C609D622DEB0}" destId="{D1B5E008-231B-4F00-BB4C-4B7F3E3F7235}" srcOrd="0" destOrd="0" presId="urn:microsoft.com/office/officeart/2005/8/layout/chevron2"/>
    <dgm:cxn modelId="{8A17C469-0765-427C-8AA2-9BF1C0C643DF}" srcId="{03A59217-A26A-446C-9C02-CE49B2989C7A}" destId="{C295BFCC-0E8F-44E0-A20C-C609D622DEB0}" srcOrd="0" destOrd="0" parTransId="{2B97187F-7D60-4007-A8C2-4EDB300B983A}" sibTransId="{F9AD021E-D5AE-4BA2-B37A-50A8F8D72515}"/>
    <dgm:cxn modelId="{E95C6915-7BE5-41DE-B5A5-230B5D663F75}" type="presOf" srcId="{2ECFFC55-A93C-4A05-9B9D-D5FD3C66B967}" destId="{E0CE94A1-1C19-4DB4-9ABB-3B7D46A39293}" srcOrd="0" destOrd="0" presId="urn:microsoft.com/office/officeart/2005/8/layout/chevron2"/>
    <dgm:cxn modelId="{ED512459-2FEF-4F91-9722-29B21AFA7025}" type="presOf" srcId="{51DB657D-8F9E-4D73-A313-826FB2C9A1D6}" destId="{E9784FF8-57D2-44FB-ABCD-1F6BCABC69D6}" srcOrd="0" destOrd="0" presId="urn:microsoft.com/office/officeart/2005/8/layout/chevron2"/>
    <dgm:cxn modelId="{48D45645-392F-44FF-B2C4-0D36C5694C14}" srcId="{766DD4A3-B1FF-468A-9662-946D6D2A4F7A}" destId="{4106C4BA-5FDE-416D-90ED-0C2745A2910D}" srcOrd="0" destOrd="0" parTransId="{A6FD9032-42DE-4753-886F-D801A268AD4C}" sibTransId="{EEEFEAFA-1C4C-4E7F-82D3-63CD07C93CEB}"/>
    <dgm:cxn modelId="{2666D411-F923-4A63-A500-940D93FE0A38}" type="presOf" srcId="{D78C62D1-CB2C-4F40-8BED-38EF43D8FE01}" destId="{E25E1871-DD04-44D9-A7F5-FAE7445DD94B}" srcOrd="0" destOrd="0" presId="urn:microsoft.com/office/officeart/2005/8/layout/chevron2"/>
    <dgm:cxn modelId="{3D284248-9A67-480B-87B1-7E2DF2F0E65B}" type="presOf" srcId="{4106C4BA-5FDE-416D-90ED-0C2745A2910D}" destId="{21984E15-2F91-4FD1-A21F-F86F4ECCE883}" srcOrd="0" destOrd="0" presId="urn:microsoft.com/office/officeart/2005/8/layout/chevron2"/>
    <dgm:cxn modelId="{D8E2DC46-7D00-40E2-93CC-00FCAC0AAD32}" type="presParOf" srcId="{E9784FF8-57D2-44FB-ABCD-1F6BCABC69D6}" destId="{DB11733A-F020-4177-B7EC-76E07B447B37}" srcOrd="0" destOrd="0" presId="urn:microsoft.com/office/officeart/2005/8/layout/chevron2"/>
    <dgm:cxn modelId="{80C8ED08-2744-4D78-9F53-A425352B3368}" type="presParOf" srcId="{DB11733A-F020-4177-B7EC-76E07B447B37}" destId="{B0CC255E-FAB5-435D-A8F7-CEA6A7A76CEB}" srcOrd="0" destOrd="0" presId="urn:microsoft.com/office/officeart/2005/8/layout/chevron2"/>
    <dgm:cxn modelId="{53786CAD-6E96-4C20-8247-8E3D158007A8}" type="presParOf" srcId="{DB11733A-F020-4177-B7EC-76E07B447B37}" destId="{D1B5E008-231B-4F00-BB4C-4B7F3E3F7235}" srcOrd="1" destOrd="0" presId="urn:microsoft.com/office/officeart/2005/8/layout/chevron2"/>
    <dgm:cxn modelId="{066FE6D4-74ED-4643-93E3-050447B705C1}" type="presParOf" srcId="{E9784FF8-57D2-44FB-ABCD-1F6BCABC69D6}" destId="{EEBC57C9-F8A7-49B8-A618-D0BAC8A5D17D}" srcOrd="1" destOrd="0" presId="urn:microsoft.com/office/officeart/2005/8/layout/chevron2"/>
    <dgm:cxn modelId="{D4435A44-ACA4-4B5E-AF8C-C0ED2B7B13FF}" type="presParOf" srcId="{E9784FF8-57D2-44FB-ABCD-1F6BCABC69D6}" destId="{1F519F75-D4E6-4ACF-BF63-B12B46302537}" srcOrd="2" destOrd="0" presId="urn:microsoft.com/office/officeart/2005/8/layout/chevron2"/>
    <dgm:cxn modelId="{C0F27FC9-4310-432D-9671-24D1213D18A5}" type="presParOf" srcId="{1F519F75-D4E6-4ACF-BF63-B12B46302537}" destId="{E0CE94A1-1C19-4DB4-9ABB-3B7D46A39293}" srcOrd="0" destOrd="0" presId="urn:microsoft.com/office/officeart/2005/8/layout/chevron2"/>
    <dgm:cxn modelId="{B322CBD6-6CCB-4591-A240-2D335CAE5235}" type="presParOf" srcId="{1F519F75-D4E6-4ACF-BF63-B12B46302537}" destId="{901E0D5F-63EF-43F0-8080-F41268E100C5}" srcOrd="1" destOrd="0" presId="urn:microsoft.com/office/officeart/2005/8/layout/chevron2"/>
    <dgm:cxn modelId="{7C6F2170-1197-45C5-968F-CAE29B34EE71}" type="presParOf" srcId="{E9784FF8-57D2-44FB-ABCD-1F6BCABC69D6}" destId="{5C5F6337-442D-495C-A635-B3B63473D238}" srcOrd="3" destOrd="0" presId="urn:microsoft.com/office/officeart/2005/8/layout/chevron2"/>
    <dgm:cxn modelId="{A65387FB-8EFE-47EA-92F6-4C6837D07A77}" type="presParOf" srcId="{E9784FF8-57D2-44FB-ABCD-1F6BCABC69D6}" destId="{1E4E2799-4EF5-4EA2-876D-2BE9348725A2}" srcOrd="4" destOrd="0" presId="urn:microsoft.com/office/officeart/2005/8/layout/chevron2"/>
    <dgm:cxn modelId="{524F07FB-FE24-4C79-80D9-4CCA01FFA0C5}" type="presParOf" srcId="{1E4E2799-4EF5-4EA2-876D-2BE9348725A2}" destId="{69E45FB9-147E-471A-BAEF-68F618B7520B}" srcOrd="0" destOrd="0" presId="urn:microsoft.com/office/officeart/2005/8/layout/chevron2"/>
    <dgm:cxn modelId="{14F98797-32C9-4F32-9D45-1A5337F695C7}" type="presParOf" srcId="{1E4E2799-4EF5-4EA2-876D-2BE9348725A2}" destId="{21984E15-2F91-4FD1-A21F-F86F4ECCE883}" srcOrd="1" destOrd="0" presId="urn:microsoft.com/office/officeart/2005/8/layout/chevron2"/>
    <dgm:cxn modelId="{6EF70D01-BAC5-4336-A503-4E006E3BA44D}" type="presParOf" srcId="{E9784FF8-57D2-44FB-ABCD-1F6BCABC69D6}" destId="{85E4979E-04C6-4DB3-A1BE-F8D16365E4B8}" srcOrd="5" destOrd="0" presId="urn:microsoft.com/office/officeart/2005/8/layout/chevron2"/>
    <dgm:cxn modelId="{E9966FB4-6516-4C35-B158-F89A07DE3AEE}" type="presParOf" srcId="{E9784FF8-57D2-44FB-ABCD-1F6BCABC69D6}" destId="{CE9CEB8A-7947-49C1-998E-777D156FE28B}" srcOrd="6" destOrd="0" presId="urn:microsoft.com/office/officeart/2005/8/layout/chevron2"/>
    <dgm:cxn modelId="{6D15D630-A661-45D8-AF44-738BDC4CE33E}" type="presParOf" srcId="{CE9CEB8A-7947-49C1-998E-777D156FE28B}" destId="{E25E1871-DD04-44D9-A7F5-FAE7445DD94B}" srcOrd="0" destOrd="0" presId="urn:microsoft.com/office/officeart/2005/8/layout/chevron2"/>
    <dgm:cxn modelId="{C9B363B6-6A42-468A-A8E6-B6D6A0CC1CFD}" type="presParOf" srcId="{CE9CEB8A-7947-49C1-998E-777D156FE28B}" destId="{E23415C0-2636-498E-8F2C-AB5E3CBA4358}"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CC255E-FAB5-435D-A8F7-CEA6A7A76CEB}">
      <dsp:nvSpPr>
        <dsp:cNvPr id="0" name=""/>
        <dsp:cNvSpPr/>
      </dsp:nvSpPr>
      <dsp:spPr>
        <a:xfrm rot="5400000">
          <a:off x="-193428" y="195905"/>
          <a:ext cx="1289521" cy="902664"/>
        </a:xfrm>
        <a:prstGeom prst="chevron">
          <a:avLst/>
        </a:prstGeom>
        <a:solidFill>
          <a:schemeClr val="accent2"/>
        </a:solidFill>
        <a:ln w="254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endParaRPr lang="en-US" sz="2800" kern="1200" dirty="0">
            <a:cs typeface="B Mitra" pitchFamily="2" charset="-78"/>
          </a:endParaRPr>
        </a:p>
      </dsp:txBody>
      <dsp:txXfrm rot="-5400000">
        <a:off x="1" y="453808"/>
        <a:ext cx="902664" cy="386857"/>
      </dsp:txXfrm>
    </dsp:sp>
    <dsp:sp modelId="{D1B5E008-231B-4F00-BB4C-4B7F3E3F7235}">
      <dsp:nvSpPr>
        <dsp:cNvPr id="0" name=""/>
        <dsp:cNvSpPr/>
      </dsp:nvSpPr>
      <dsp:spPr>
        <a:xfrm rot="5400000">
          <a:off x="4147038" y="-3241895"/>
          <a:ext cx="838188" cy="7326935"/>
        </a:xfrm>
        <a:prstGeom prst="round2Same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fa-IR" sz="2800" b="1" kern="1200" dirty="0" smtClean="0">
              <a:cs typeface="B Mitra" pitchFamily="2" charset="-78"/>
            </a:rPr>
            <a:t>درمان با آهن خوراکی</a:t>
          </a:r>
          <a:endParaRPr lang="en-US" sz="2800" b="1" kern="1200" dirty="0">
            <a:cs typeface="B Mitra" pitchFamily="2" charset="-78"/>
          </a:endParaRPr>
        </a:p>
      </dsp:txBody>
      <dsp:txXfrm rot="-5400000">
        <a:off x="902665" y="43395"/>
        <a:ext cx="7286018" cy="756354"/>
      </dsp:txXfrm>
    </dsp:sp>
    <dsp:sp modelId="{E0CE94A1-1C19-4DB4-9ABB-3B7D46A39293}">
      <dsp:nvSpPr>
        <dsp:cNvPr id="0" name=""/>
        <dsp:cNvSpPr/>
      </dsp:nvSpPr>
      <dsp:spPr>
        <a:xfrm rot="5400000">
          <a:off x="-193428" y="1339213"/>
          <a:ext cx="1289521" cy="902664"/>
        </a:xfrm>
        <a:prstGeom prst="chevron">
          <a:avLst/>
        </a:prstGeom>
        <a:solidFill>
          <a:schemeClr val="accent2"/>
        </a:solidFill>
        <a:ln w="254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endParaRPr lang="en-US" sz="1800" kern="1200" dirty="0">
            <a:cs typeface="B Mitra" pitchFamily="2" charset="-78"/>
          </a:endParaRPr>
        </a:p>
      </dsp:txBody>
      <dsp:txXfrm rot="-5400000">
        <a:off x="1" y="1597116"/>
        <a:ext cx="902664" cy="386857"/>
      </dsp:txXfrm>
    </dsp:sp>
    <dsp:sp modelId="{901E0D5F-63EF-43F0-8080-F41268E100C5}">
      <dsp:nvSpPr>
        <dsp:cNvPr id="0" name=""/>
        <dsp:cNvSpPr/>
      </dsp:nvSpPr>
      <dsp:spPr>
        <a:xfrm rot="5400000">
          <a:off x="4147038" y="-2098587"/>
          <a:ext cx="838188" cy="7326935"/>
        </a:xfrm>
        <a:prstGeom prst="round2Same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fa-IR" sz="2800" b="1" kern="1200" dirty="0" smtClean="0">
              <a:cs typeface="B Mitra" pitchFamily="2" charset="-78"/>
            </a:rPr>
            <a:t>افزایش رتیکولوسیت در عرض </a:t>
          </a:r>
          <a:r>
            <a:rPr lang="en-US" sz="2800" b="1" kern="1200" dirty="0" smtClean="0">
              <a:cs typeface="B Mitra" pitchFamily="2" charset="-78"/>
            </a:rPr>
            <a:t> 5 – 7</a:t>
          </a:r>
          <a:r>
            <a:rPr lang="fa-IR" sz="2800" b="1" kern="1200" dirty="0" smtClean="0">
              <a:cs typeface="B Mitra" pitchFamily="2" charset="-78"/>
            </a:rPr>
            <a:t>روز </a:t>
          </a:r>
          <a:endParaRPr lang="en-US" sz="2800" b="1" kern="1200" dirty="0">
            <a:cs typeface="B Mitra" pitchFamily="2" charset="-78"/>
          </a:endParaRPr>
        </a:p>
      </dsp:txBody>
      <dsp:txXfrm rot="-5400000">
        <a:off x="902665" y="1186703"/>
        <a:ext cx="7286018" cy="756354"/>
      </dsp:txXfrm>
    </dsp:sp>
    <dsp:sp modelId="{69E45FB9-147E-471A-BAEF-68F618B7520B}">
      <dsp:nvSpPr>
        <dsp:cNvPr id="0" name=""/>
        <dsp:cNvSpPr/>
      </dsp:nvSpPr>
      <dsp:spPr>
        <a:xfrm rot="5400000">
          <a:off x="-193428" y="2482521"/>
          <a:ext cx="1289521" cy="902664"/>
        </a:xfrm>
        <a:prstGeom prst="chevron">
          <a:avLst/>
        </a:prstGeom>
        <a:solidFill>
          <a:schemeClr val="accent2"/>
        </a:solidFill>
        <a:ln w="254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endParaRPr lang="en-US" sz="1400" kern="1200" dirty="0">
            <a:cs typeface="B Mitra" pitchFamily="2" charset="-78"/>
          </a:endParaRPr>
        </a:p>
      </dsp:txBody>
      <dsp:txXfrm rot="-5400000">
        <a:off x="1" y="2740424"/>
        <a:ext cx="902664" cy="386857"/>
      </dsp:txXfrm>
    </dsp:sp>
    <dsp:sp modelId="{21984E15-2F91-4FD1-A21F-F86F4ECCE883}">
      <dsp:nvSpPr>
        <dsp:cNvPr id="0" name=""/>
        <dsp:cNvSpPr/>
      </dsp:nvSpPr>
      <dsp:spPr>
        <a:xfrm rot="5400000">
          <a:off x="4147038" y="-955279"/>
          <a:ext cx="838188" cy="7326935"/>
        </a:xfrm>
        <a:prstGeom prst="round2Same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fa-IR" sz="2800" b="1" kern="1200" dirty="0" smtClean="0">
              <a:cs typeface="B Mitra" pitchFamily="2" charset="-78"/>
            </a:rPr>
            <a:t>چک هموگلوبین در عرض سه هفته</a:t>
          </a:r>
          <a:endParaRPr lang="en-US" sz="2800" b="1" kern="1200" dirty="0">
            <a:cs typeface="B Mitra" pitchFamily="2" charset="-78"/>
          </a:endParaRPr>
        </a:p>
      </dsp:txBody>
      <dsp:txXfrm rot="-5400000">
        <a:off x="902665" y="2330011"/>
        <a:ext cx="7286018" cy="756354"/>
      </dsp:txXfrm>
    </dsp:sp>
    <dsp:sp modelId="{E25E1871-DD04-44D9-A7F5-FAE7445DD94B}">
      <dsp:nvSpPr>
        <dsp:cNvPr id="0" name=""/>
        <dsp:cNvSpPr/>
      </dsp:nvSpPr>
      <dsp:spPr>
        <a:xfrm rot="5400000">
          <a:off x="-193428" y="3625829"/>
          <a:ext cx="1289521" cy="902664"/>
        </a:xfrm>
        <a:prstGeom prst="chevron">
          <a:avLst/>
        </a:prstGeom>
        <a:solidFill>
          <a:schemeClr val="accent2"/>
        </a:solidFill>
        <a:ln w="25400" cap="flat" cmpd="sng" algn="ctr">
          <a:solidFill>
            <a:schemeClr val="accent2">
              <a:shade val="80000"/>
              <a:hueOff val="0"/>
              <a:satOff val="0"/>
              <a:lumOff val="0"/>
              <a:alphaOff val="0"/>
            </a:schemeClr>
          </a:solidFill>
          <a:prstDash val="solid"/>
        </a:ln>
        <a:effectLst>
          <a:outerShdw blurRad="57150" dist="38100" dir="5400000" algn="ctr" rotWithShape="0">
            <a:schemeClr val="lt1">
              <a:hueOff val="0"/>
              <a:satOff val="0"/>
              <a:lumOff val="0"/>
              <a:alphaOff val="0"/>
              <a:shade val="9000"/>
              <a:satMod val="105000"/>
              <a:alpha val="48000"/>
            </a:scheme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endParaRPr lang="en-US" sz="1400" kern="1200" dirty="0">
            <a:cs typeface="B Mitra" pitchFamily="2" charset="-78"/>
          </a:endParaRPr>
        </a:p>
      </dsp:txBody>
      <dsp:txXfrm rot="-5400000">
        <a:off x="1" y="3883732"/>
        <a:ext cx="902664" cy="386857"/>
      </dsp:txXfrm>
    </dsp:sp>
    <dsp:sp modelId="{E23415C0-2636-498E-8F2C-AB5E3CBA4358}">
      <dsp:nvSpPr>
        <dsp:cNvPr id="0" name=""/>
        <dsp:cNvSpPr/>
      </dsp:nvSpPr>
      <dsp:spPr>
        <a:xfrm rot="5400000">
          <a:off x="4147038" y="184624"/>
          <a:ext cx="838188" cy="7326935"/>
        </a:xfrm>
        <a:prstGeom prst="round2SameRect">
          <a:avLst/>
        </a:prstGeom>
        <a:solidFill>
          <a:schemeClr val="accent2">
            <a:alpha val="90000"/>
            <a:tint val="4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en-US" sz="2800" b="1" kern="1200" dirty="0" smtClean="0">
              <a:cs typeface="B Mitra" pitchFamily="2" charset="-78"/>
            </a:rPr>
            <a:t>TIBC</a:t>
          </a:r>
          <a:r>
            <a:rPr lang="fa-IR" sz="2800" b="1" kern="1200" dirty="0" smtClean="0">
              <a:cs typeface="B Mitra" pitchFamily="2" charset="-78"/>
            </a:rPr>
            <a:t> را درصورت عدم پاسخ به درمان باید چک کرد</a:t>
          </a:r>
          <a:endParaRPr lang="en-US" sz="2800" b="1" kern="1200" dirty="0">
            <a:cs typeface="B Mitra" pitchFamily="2" charset="-78"/>
          </a:endParaRPr>
        </a:p>
      </dsp:txBody>
      <dsp:txXfrm rot="-5400000">
        <a:off x="902665" y="3469915"/>
        <a:ext cx="7286018" cy="756354"/>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B0B3C544-BC12-4126-A9D9-A2B4B117610A}" type="datetimeFigureOut">
              <a:rPr lang="fa-IR" smtClean="0"/>
              <a:t>20/09/1441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E71E699F-75FA-4E02-A87A-EFB9881111DE}" type="slidenum">
              <a:rPr lang="fa-IR" smtClean="0"/>
              <a:t>‹#›</a:t>
            </a:fld>
            <a:endParaRPr lang="fa-IR"/>
          </a:p>
        </p:txBody>
      </p:sp>
    </p:spTree>
    <p:extLst>
      <p:ext uri="{BB962C8B-B14F-4D97-AF65-F5344CB8AC3E}">
        <p14:creationId xmlns:p14="http://schemas.microsoft.com/office/powerpoint/2010/main" val="4041672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9352FD-9705-4BDF-A8FE-599BF201CD50}" type="datetimeFigureOut">
              <a:rPr lang="en-US" smtClean="0"/>
              <a:pPr/>
              <a:t>5/12/2020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06ED5B9-A467-4F83-A33F-63CE7C833CCA}" type="slidenum">
              <a:rPr lang="en-US" smtClean="0"/>
              <a:pPr/>
              <a:t>‹#›</a:t>
            </a:fld>
            <a:endParaRPr lang="en-US" dirty="0"/>
          </a:p>
        </p:txBody>
      </p:sp>
    </p:spTree>
    <p:extLst>
      <p:ext uri="{BB962C8B-B14F-4D97-AF65-F5344CB8AC3E}">
        <p14:creationId xmlns:p14="http://schemas.microsoft.com/office/powerpoint/2010/main" val="3413395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1FE489D-BEE8-409D-9DDE-A36C8E597122}" type="datetime1">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18"/>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26"/>
          <p:cNvSpPr>
            <a:spLocks noGrp="1"/>
          </p:cNvSpPr>
          <p:nvPr>
            <p:ph type="sldNum" sz="quarter" idx="12"/>
          </p:nvPr>
        </p:nvSpPr>
        <p:spPr/>
        <p:txBody>
          <a:bodyPr/>
          <a:lstStyle>
            <a:lvl1pPr>
              <a:defRPr>
                <a:solidFill>
                  <a:srgbClr val="D1EAEE"/>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85BFCFD-1472-499D-A716-480FDB315865}" type="slidenum">
              <a:rPr kumimoji="0" lang="ar-SA" sz="1200" b="0" i="0" u="none" strike="noStrike" kern="1200" cap="none" spc="0" normalizeH="0" baseline="0" noProof="0">
                <a:ln>
                  <a:noFill/>
                </a:ln>
                <a:solidFill>
                  <a:srgbClr val="D1EAEE"/>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D1EAEE"/>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99712716"/>
      </p:ext>
    </p:extLst>
  </p:cSld>
  <p:clrMapOvr>
    <a:overrideClrMapping bg1="dk1" tx1="lt1" bg2="dk2" tx2="lt2" accent1="accent1" accent2="accent2" accent3="accent3" accent4="accent4" accent5="accent5" accent6="accent6" hlink="hlink" folHlink="folHlink"/>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CC677BC-2E39-4F2E-9211-5D3A35915908}"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08F0224-9317-45A3-91A3-DD62090225BE}"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2687623417"/>
      </p:ext>
    </p:extLst>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FD00E79C-3DE9-4AD5-B676-AD3A8CC77F01}" type="datetime1">
              <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DBF5F9">
                  <a:shade val="90000"/>
                </a:srgbClr>
              </a:solidFill>
              <a:effectLst/>
              <a:uLnTx/>
              <a:uFillTx/>
              <a:latin typeface="Constantia"/>
              <a:ea typeface="+mn-ea"/>
              <a:cs typeface="+mn-cs"/>
            </a:endParaRPr>
          </a:p>
        </p:txBody>
      </p:sp>
      <p:sp>
        <p:nvSpPr>
          <p:cNvPr id="6" name="Slide Number Placeholder 5"/>
          <p:cNvSpPr>
            <a:spLocks noGrp="1"/>
          </p:cNvSpPr>
          <p:nvPr>
            <p:ph type="sldNum" sz="quarter" idx="12"/>
          </p:nvPr>
        </p:nvSpPr>
        <p:spPr/>
        <p:txBody>
          <a:bodyPr/>
          <a:lstStyle>
            <a:lvl1pPr>
              <a:defRPr>
                <a:solidFill>
                  <a:srgbClr val="D1EAEE"/>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0F1EC9C-116A-4445-803C-6A40A3542619}" type="slidenum">
              <a:rPr kumimoji="0" lang="ar-SA" sz="1200" b="0" i="0" u="none" strike="noStrike" kern="1200" cap="none" spc="0" normalizeH="0" baseline="0" noProof="0">
                <a:ln>
                  <a:noFill/>
                </a:ln>
                <a:solidFill>
                  <a:srgbClr val="D1EAEE"/>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D1EAEE"/>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3332030208"/>
      </p:ext>
    </p:extLst>
  </p:cSld>
  <p:clrMapOvr>
    <a:overrideClrMapping bg1="dk1" tx1="lt1" bg2="dk2" tx2="lt2" accent1="accent1" accent2="accent2" accent3="accent3" accent4="accent4" accent5="accent5" accent6="accent6" hlink="hlink" folHlink="folHlink"/>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F1EB0-F6C4-47DF-8C65-96C3C1873931}"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DC9AE43-E6D1-4C71-9D25-8A9C6EB92A44}"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2994011015"/>
      </p:ext>
    </p:extLst>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48525A57-9EF1-4B6A-BB1F-FC2EA64AF32B}"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8"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9"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37EBBB3-9C2A-4BE7-A498-00D7973B33C6}"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3646788038"/>
      </p:ext>
    </p:extLst>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1435CB4-C123-4A27-AC21-6C8C31E4A088}"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973DE2B-4BAA-415B-ABF6-89DBF3DB85E0}"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3397192679"/>
      </p:ext>
    </p:extLst>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B9E7463-19FB-44C7-95E4-4BED561873DB}"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3"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4"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DFDD698-61A3-41FA-8BB5-25EF1B85C12B}"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3142717152"/>
      </p:ext>
    </p:extLst>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43AFB86D-33E5-4AFC-9294-D57598C9E4D7}"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7"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B391F7D-A76C-46AF-89EE-EBE8F17A7AB1}"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1763849110"/>
      </p:ext>
    </p:extLst>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pitchFamily="34" charset="0"/>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pitchFamily="34" charset="0"/>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187F53-9156-4836-8170-783CB832EC8F}"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0" name="Footer Placeholder 5"/>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F5B2461-4831-4E14-9F93-BCED3DCBAF36}"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4081510099"/>
      </p:ext>
    </p:extLst>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6629E7A-26C4-43F8-8650-37AC462DB00C}"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C3153D1-34AF-445E-913E-45E1AA4292A2}"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2118946347"/>
      </p:ext>
    </p:extLst>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4483A377-1073-41CF-8026-17C81DA32FD1}"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5" name="Footer Placeholder 21"/>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6" name="Slide Number Placeholder 17"/>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0BB5F-4F76-49D2-8792-5DD55F690857}"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spTree>
    <p:extLst>
      <p:ext uri="{BB962C8B-B14F-4D97-AF65-F5344CB8AC3E}">
        <p14:creationId xmlns:p14="http://schemas.microsoft.com/office/powerpoint/2010/main" val="1182222382"/>
      </p:ext>
    </p:extLst>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pitchFamily="34" charset="0"/>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pitchFamily="34" charset="0"/>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rtl="0" eaLnBrk="1" fontAlgn="auto" latinLnBrk="0" hangingPunct="1">
              <a:spcBef>
                <a:spcPts val="0"/>
              </a:spcBef>
              <a:spcAft>
                <a:spcPts val="0"/>
              </a:spcAft>
              <a:defRPr kumimoji="0" sz="1200" smtClean="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5107A6C-EA81-40AB-B485-C882DEA9F934}" type="datetime1">
              <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5/12/2020</a:t>
            </a:fld>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rtl="0" eaLnBrk="1" fontAlgn="auto" latinLnBrk="0" hangingPunct="1">
              <a:spcBef>
                <a:spcPts val="0"/>
              </a:spcBef>
              <a:spcAft>
                <a:spcPts val="0"/>
              </a:spcAft>
              <a:defRPr kumimoji="0" sz="1200">
                <a:solidFill>
                  <a:schemeClr val="tx2">
                    <a:shade val="90000"/>
                  </a:schemeClr>
                </a:solidFill>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4617B">
                  <a:shade val="90000"/>
                </a:srgbClr>
              </a:solidFill>
              <a:effectLst/>
              <a:uLnTx/>
              <a:uFillTx/>
              <a:latin typeface="Constantia"/>
              <a:ea typeface="+mn-e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rtl="0">
              <a:defRPr sz="1200">
                <a:solidFill>
                  <a:srgbClr val="045C75"/>
                </a:solidFill>
                <a:latin typeface="Constantia"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9E10B02-64C8-45A1-88F0-A46F3E7F0223}" type="slidenum">
              <a:rPr kumimoji="0" lang="ar-SA"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srgbClr val="045C75"/>
              </a:solidFill>
              <a:effectLst/>
              <a:uLnTx/>
              <a:uFillTx/>
              <a:latin typeface="Constantia" pitchFamily="18" charset="0"/>
              <a:ea typeface="+mn-ea"/>
              <a:cs typeface="Arial" pitchFamily="34" charset="0"/>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pitchFamily="34"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Arial" pitchFamily="34" charset="0"/>
              </a:endParaRPr>
            </a:p>
          </p:txBody>
        </p:sp>
      </p:grpSp>
    </p:spTree>
    <p:extLst>
      <p:ext uri="{BB962C8B-B14F-4D97-AF65-F5344CB8AC3E}">
        <p14:creationId xmlns:p14="http://schemas.microsoft.com/office/powerpoint/2010/main" val="2537146525"/>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ransition spd="slow">
    <p:newsflash/>
  </p:transition>
  <p:hf hdr="0" ftr="0" dt="0"/>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67744" y="980728"/>
            <a:ext cx="4357967" cy="5281499"/>
          </a:xfrm>
        </p:spPr>
      </p:pic>
    </p:spTree>
    <p:extLst>
      <p:ext uri="{BB962C8B-B14F-4D97-AF65-F5344CB8AC3E}">
        <p14:creationId xmlns:p14="http://schemas.microsoft.com/office/powerpoint/2010/main" val="3607732849"/>
      </p:ext>
    </p:extLst>
  </p:cSld>
  <p:clrMapOvr>
    <a:masterClrMapping/>
  </p:clrMapOvr>
  <p:transition spd="slow">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noAutofit/>
          </a:bodyPr>
          <a:lstStyle/>
          <a:p>
            <a:pPr rtl="1"/>
            <a:r>
              <a:rPr lang="fa-IR"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cs typeface="B Esfehan" pitchFamily="2" charset="-78"/>
              </a:rPr>
              <a:t>شایع ترین مشکلات بهداشتی در دوره پس از زایمان</a:t>
            </a:r>
            <a:endParaRPr lang="en-US" sz="32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cs typeface="B Esfehan" pitchFamily="2" charset="-78"/>
            </a:endParaRPr>
          </a:p>
        </p:txBody>
      </p:sp>
      <p:sp>
        <p:nvSpPr>
          <p:cNvPr id="3" name="Content Placeholder 2"/>
          <p:cNvSpPr>
            <a:spLocks noGrp="1"/>
          </p:cNvSpPr>
          <p:nvPr>
            <p:ph idx="1"/>
          </p:nvPr>
        </p:nvSpPr>
        <p:spPr/>
        <p:txBody>
          <a:bodyPr>
            <a:normAutofit/>
          </a:bodyPr>
          <a:lstStyle/>
          <a:p>
            <a:pPr algn="just" rtl="1"/>
            <a:r>
              <a:rPr lang="fa-IR" dirty="0" smtClean="0">
                <a:cs typeface="B Davat" pitchFamily="2" charset="-78"/>
              </a:rPr>
              <a:t>خونریزی پس از زایمان</a:t>
            </a:r>
          </a:p>
          <a:p>
            <a:pPr algn="just" rtl="1"/>
            <a:r>
              <a:rPr lang="fa-IR" dirty="0" smtClean="0">
                <a:cs typeface="B Davat" pitchFamily="2" charset="-78"/>
              </a:rPr>
              <a:t>ترومبوفلبیت</a:t>
            </a:r>
          </a:p>
          <a:p>
            <a:pPr algn="just" rtl="1"/>
            <a:r>
              <a:rPr lang="fa-IR" dirty="0" smtClean="0">
                <a:cs typeface="B Davat" pitchFamily="2" charset="-78"/>
              </a:rPr>
              <a:t>عفونت ها (مخصوصاً عفونت تناسلی)</a:t>
            </a:r>
          </a:p>
          <a:p>
            <a:pPr algn="just" rtl="1"/>
            <a:r>
              <a:rPr lang="fa-IR" dirty="0" smtClean="0">
                <a:cs typeface="B Davat" pitchFamily="2" charset="-78"/>
              </a:rPr>
              <a:t>مشکلات مثانه</a:t>
            </a:r>
          </a:p>
          <a:p>
            <a:pPr algn="just" rtl="1"/>
            <a:r>
              <a:rPr lang="fa-IR" dirty="0" smtClean="0">
                <a:cs typeface="B Davat" pitchFamily="2" charset="-78"/>
              </a:rPr>
              <a:t>درد لگنی </a:t>
            </a:r>
          </a:p>
          <a:p>
            <a:pPr algn="just" rtl="1"/>
            <a:r>
              <a:rPr lang="fa-IR" dirty="0" smtClean="0">
                <a:cs typeface="B Davat" pitchFamily="2" charset="-78"/>
              </a:rPr>
              <a:t>هموروئید و یبوست</a:t>
            </a:r>
          </a:p>
          <a:p>
            <a:pPr algn="just" rtl="1"/>
            <a:r>
              <a:rPr lang="fa-IR" dirty="0" smtClean="0">
                <a:cs typeface="B Davat" pitchFamily="2" charset="-78"/>
              </a:rPr>
              <a:t>آنمی</a:t>
            </a:r>
          </a:p>
          <a:p>
            <a:pPr algn="just" rtl="1"/>
            <a:r>
              <a:rPr lang="fa-IR" dirty="0" smtClean="0">
                <a:cs typeface="B Davat" pitchFamily="2" charset="-78"/>
              </a:rPr>
              <a:t>اختلالات روانی</a:t>
            </a:r>
          </a:p>
          <a:p>
            <a:pPr algn="just" rtl="1"/>
            <a:r>
              <a:rPr lang="fa-IR" dirty="0" smtClean="0">
                <a:cs typeface="B Davat" pitchFamily="2" charset="-78"/>
              </a:rPr>
              <a:t>مشکلات پستان</a:t>
            </a:r>
            <a:endParaRPr lang="en-US" dirty="0">
              <a:cs typeface="B Davat" pitchFamily="2" charset="-78"/>
            </a:endParaRPr>
          </a:p>
        </p:txBody>
      </p:sp>
    </p:spTree>
    <p:extLst>
      <p:ext uri="{BB962C8B-B14F-4D97-AF65-F5344CB8AC3E}">
        <p14:creationId xmlns:p14="http://schemas.microsoft.com/office/powerpoint/2010/main" val="1340059545"/>
      </p:ext>
    </p:extLst>
  </p:cSld>
  <p:clrMapOvr>
    <a:masterClrMapping/>
  </p:clrMapOvr>
  <p:transition>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p:cNvSpPr>
            <a:spLocks noGrp="1" noChangeArrowheads="1"/>
          </p:cNvSpPr>
          <p:nvPr>
            <p:ph idx="1"/>
          </p:nvPr>
        </p:nvSpPr>
        <p:spPr/>
        <p:txBody>
          <a:bodyPr/>
          <a:lstStyle/>
          <a:p>
            <a:pPr algn="r" rtl="1">
              <a:lnSpc>
                <a:spcPct val="90000"/>
              </a:lnSpc>
            </a:pPr>
            <a:r>
              <a:rPr lang="fa-IR" sz="2800" dirty="0" smtClean="0">
                <a:cs typeface="B Mitra" pitchFamily="2" charset="-78"/>
              </a:rPr>
              <a:t>از 6 ساعت تا 6 هفته پس از زا</a:t>
            </a:r>
            <a:r>
              <a:rPr lang="ar-SA" sz="2800" dirty="0" smtClean="0">
                <a:cs typeface="B Mitra" pitchFamily="2" charset="-78"/>
              </a:rPr>
              <a:t>ي</a:t>
            </a:r>
            <a:r>
              <a:rPr lang="fa-IR" sz="2800" dirty="0" smtClean="0">
                <a:cs typeface="B Mitra" pitchFamily="2" charset="-78"/>
              </a:rPr>
              <a:t>مان</a:t>
            </a:r>
          </a:p>
          <a:p>
            <a:pPr algn="r" rtl="1">
              <a:lnSpc>
                <a:spcPct val="90000"/>
              </a:lnSpc>
            </a:pPr>
            <a:r>
              <a:rPr lang="fa-IR" sz="2800" dirty="0" smtClean="0">
                <a:cs typeface="B Mitra" pitchFamily="2" charset="-78"/>
              </a:rPr>
              <a:t>ب</a:t>
            </a:r>
            <a:r>
              <a:rPr lang="ar-SA" sz="2800" dirty="0" smtClean="0">
                <a:cs typeface="B Mitra" pitchFamily="2" charset="-78"/>
              </a:rPr>
              <a:t>ي</a:t>
            </a:r>
            <a:r>
              <a:rPr lang="fa-IR" sz="2800" dirty="0" smtClean="0">
                <a:cs typeface="B Mitra" pitchFamily="2" charset="-78"/>
              </a:rPr>
              <a:t>شتر از 500 س</a:t>
            </a:r>
            <a:r>
              <a:rPr lang="ar-SA" sz="2800" dirty="0" smtClean="0">
                <a:cs typeface="B Mitra" pitchFamily="2" charset="-78"/>
              </a:rPr>
              <a:t>ي</a:t>
            </a:r>
            <a:r>
              <a:rPr lang="fa-IR" sz="2800" dirty="0" smtClean="0">
                <a:cs typeface="B Mitra" pitchFamily="2" charset="-78"/>
              </a:rPr>
              <a:t> س</a:t>
            </a:r>
            <a:r>
              <a:rPr lang="ar-SA" sz="2800" dirty="0" smtClean="0">
                <a:cs typeface="B Mitra" pitchFamily="2" charset="-78"/>
              </a:rPr>
              <a:t>ي</a:t>
            </a:r>
            <a:r>
              <a:rPr lang="fa-IR" sz="2800" dirty="0" smtClean="0">
                <a:cs typeface="B Mitra" pitchFamily="2" charset="-78"/>
              </a:rPr>
              <a:t> ط</a:t>
            </a:r>
            <a:r>
              <a:rPr lang="ar-SA" sz="2800" dirty="0" smtClean="0">
                <a:cs typeface="B Mitra" pitchFamily="2" charset="-78"/>
              </a:rPr>
              <a:t>ي</a:t>
            </a:r>
            <a:r>
              <a:rPr lang="fa-IR" sz="2800" dirty="0" smtClean="0">
                <a:cs typeface="B Mitra" pitchFamily="2" charset="-78"/>
              </a:rPr>
              <a:t> </a:t>
            </a:r>
            <a:r>
              <a:rPr lang="ar-SA" sz="2800" dirty="0" smtClean="0">
                <a:cs typeface="B Mitra" pitchFamily="2" charset="-78"/>
              </a:rPr>
              <a:t>ي</a:t>
            </a:r>
            <a:r>
              <a:rPr lang="fa-IR" sz="2800" dirty="0" smtClean="0">
                <a:cs typeface="B Mitra" pitchFamily="2" charset="-78"/>
              </a:rPr>
              <a:t>ا پس از مرحله سوم ل</a:t>
            </a:r>
            <a:r>
              <a:rPr lang="ar-SA" sz="2800" dirty="0" smtClean="0">
                <a:cs typeface="B Mitra" pitchFamily="2" charset="-78"/>
              </a:rPr>
              <a:t>ي</a:t>
            </a:r>
            <a:r>
              <a:rPr lang="fa-IR" sz="2800" dirty="0" smtClean="0">
                <a:cs typeface="B Mitra" pitchFamily="2" charset="-78"/>
              </a:rPr>
              <a:t>بر (</a:t>
            </a:r>
            <a:r>
              <a:rPr lang="en-US" sz="2800" dirty="0" smtClean="0">
                <a:cs typeface="B Mitra" pitchFamily="2" charset="-78"/>
              </a:rPr>
              <a:t>NVD</a:t>
            </a:r>
            <a:r>
              <a:rPr lang="fa-IR" sz="2800" dirty="0" smtClean="0">
                <a:cs typeface="B Mitra" pitchFamily="2" charset="-78"/>
              </a:rPr>
              <a:t>) و بیش از 1000 سی سی در سزارین</a:t>
            </a:r>
          </a:p>
          <a:p>
            <a:pPr algn="r" rtl="1">
              <a:lnSpc>
                <a:spcPct val="90000"/>
              </a:lnSpc>
            </a:pPr>
            <a:r>
              <a:rPr lang="fa-IR" sz="2800" dirty="0" smtClean="0">
                <a:cs typeface="B Mitra" pitchFamily="2" charset="-78"/>
              </a:rPr>
              <a:t>اغلب خونر</a:t>
            </a:r>
            <a:r>
              <a:rPr lang="ar-SA" sz="2800" dirty="0" smtClean="0">
                <a:cs typeface="B Mitra" pitchFamily="2" charset="-78"/>
              </a:rPr>
              <a:t>ي</a:t>
            </a:r>
            <a:r>
              <a:rPr lang="fa-IR" sz="2800" dirty="0" smtClean="0">
                <a:cs typeface="B Mitra" pitchFamily="2" charset="-78"/>
              </a:rPr>
              <a:t>ز</a:t>
            </a:r>
            <a:r>
              <a:rPr lang="ar-SA" sz="2800" dirty="0" smtClean="0">
                <a:cs typeface="B Mitra" pitchFamily="2" charset="-78"/>
              </a:rPr>
              <a:t>ي</a:t>
            </a:r>
            <a:r>
              <a:rPr lang="fa-IR" sz="2800" dirty="0" smtClean="0">
                <a:cs typeface="B Mitra" pitchFamily="2" charset="-78"/>
              </a:rPr>
              <a:t>ها</a:t>
            </a:r>
            <a:r>
              <a:rPr lang="ar-SA" sz="2800" dirty="0" smtClean="0">
                <a:cs typeface="B Mitra" pitchFamily="2" charset="-78"/>
              </a:rPr>
              <a:t>ي</a:t>
            </a:r>
            <a:r>
              <a:rPr lang="fa-IR" sz="2800" dirty="0" smtClean="0">
                <a:cs typeface="B Mitra" pitchFamily="2" charset="-78"/>
              </a:rPr>
              <a:t> خطرناک ط</a:t>
            </a:r>
            <a:r>
              <a:rPr lang="ar-SA" sz="2800" dirty="0" smtClean="0">
                <a:cs typeface="B Mitra" pitchFamily="2" charset="-78"/>
              </a:rPr>
              <a:t>ي</a:t>
            </a:r>
            <a:r>
              <a:rPr lang="fa-IR" sz="2800" dirty="0" smtClean="0">
                <a:cs typeface="B Mitra" pitchFamily="2" charset="-78"/>
              </a:rPr>
              <a:t> 24 ساعت اول رخ م</a:t>
            </a:r>
            <a:r>
              <a:rPr lang="ar-SA" sz="2800" dirty="0" smtClean="0">
                <a:cs typeface="B Mitra" pitchFamily="2" charset="-78"/>
              </a:rPr>
              <a:t>ي</a:t>
            </a:r>
            <a:r>
              <a:rPr lang="fa-IR" sz="2800" dirty="0" smtClean="0">
                <a:cs typeface="B Mitra" pitchFamily="2" charset="-78"/>
              </a:rPr>
              <a:t> دهد اما هفته ها پس از زا</a:t>
            </a:r>
            <a:r>
              <a:rPr lang="ar-SA" sz="2800" dirty="0" smtClean="0">
                <a:cs typeface="B Mitra" pitchFamily="2" charset="-78"/>
              </a:rPr>
              <a:t>ي</a:t>
            </a:r>
            <a:r>
              <a:rPr lang="fa-IR" sz="2800" dirty="0" smtClean="0">
                <a:cs typeface="B Mitra" pitchFamily="2" charset="-78"/>
              </a:rPr>
              <a:t>مان هم ممکن است.</a:t>
            </a:r>
          </a:p>
          <a:p>
            <a:pPr algn="r" rtl="1">
              <a:lnSpc>
                <a:spcPct val="90000"/>
              </a:lnSpc>
            </a:pPr>
            <a:r>
              <a:rPr lang="fa-IR" sz="2800" b="1" dirty="0" smtClean="0">
                <a:cs typeface="B Mitra" pitchFamily="2" charset="-78"/>
              </a:rPr>
              <a:t>علل:</a:t>
            </a:r>
          </a:p>
          <a:p>
            <a:pPr lvl="1" algn="r" rtl="1">
              <a:lnSpc>
                <a:spcPct val="90000"/>
              </a:lnSpc>
            </a:pPr>
            <a:r>
              <a:rPr lang="fa-IR" sz="2400" dirty="0" smtClean="0">
                <a:cs typeface="B Mitra" pitchFamily="2" charset="-78"/>
              </a:rPr>
              <a:t>آتون</a:t>
            </a:r>
            <a:r>
              <a:rPr lang="ar-SA" sz="2400" dirty="0" smtClean="0">
                <a:cs typeface="B Mitra" pitchFamily="2" charset="-78"/>
              </a:rPr>
              <a:t>ي</a:t>
            </a:r>
            <a:r>
              <a:rPr lang="fa-IR" sz="2400" dirty="0" smtClean="0">
                <a:cs typeface="B Mitra" pitchFamily="2" charset="-78"/>
              </a:rPr>
              <a:t> رحم</a:t>
            </a:r>
          </a:p>
          <a:p>
            <a:pPr lvl="1" algn="r" rtl="1">
              <a:lnSpc>
                <a:spcPct val="90000"/>
              </a:lnSpc>
            </a:pPr>
            <a:r>
              <a:rPr lang="fa-IR" sz="2400" dirty="0" smtClean="0">
                <a:cs typeface="B Mitra" pitchFamily="2" charset="-78"/>
              </a:rPr>
              <a:t>پارگ</a:t>
            </a:r>
            <a:r>
              <a:rPr lang="ar-SA" sz="2400" dirty="0" smtClean="0">
                <a:cs typeface="B Mitra" pitchFamily="2" charset="-78"/>
              </a:rPr>
              <a:t>ي</a:t>
            </a:r>
            <a:r>
              <a:rPr lang="fa-IR" sz="2400" dirty="0" smtClean="0">
                <a:cs typeface="B Mitra" pitchFamily="2" charset="-78"/>
              </a:rPr>
              <a:t>ها</a:t>
            </a:r>
            <a:r>
              <a:rPr lang="ar-SA" sz="2400" dirty="0" smtClean="0">
                <a:cs typeface="B Mitra" pitchFamily="2" charset="-78"/>
              </a:rPr>
              <a:t>ي</a:t>
            </a:r>
            <a:r>
              <a:rPr lang="fa-IR" sz="2400" dirty="0" smtClean="0">
                <a:cs typeface="B Mitra" pitchFamily="2" charset="-78"/>
              </a:rPr>
              <a:t> تشخ</a:t>
            </a:r>
            <a:r>
              <a:rPr lang="ar-SA" sz="2400" dirty="0" smtClean="0">
                <a:cs typeface="B Mitra" pitchFamily="2" charset="-78"/>
              </a:rPr>
              <a:t>ي</a:t>
            </a:r>
            <a:r>
              <a:rPr lang="fa-IR" sz="2400" dirty="0" smtClean="0">
                <a:cs typeface="B Mitra" pitchFamily="2" charset="-78"/>
              </a:rPr>
              <a:t>ص داده نشده</a:t>
            </a:r>
          </a:p>
          <a:p>
            <a:pPr lvl="1" algn="r" rtl="1">
              <a:lnSpc>
                <a:spcPct val="90000"/>
              </a:lnSpc>
            </a:pPr>
            <a:r>
              <a:rPr lang="fa-IR" sz="2400" dirty="0" smtClean="0">
                <a:cs typeface="B Mitra" pitchFamily="2" charset="-78"/>
              </a:rPr>
              <a:t>باق</a:t>
            </a:r>
            <a:r>
              <a:rPr lang="ar-SA" sz="2400" dirty="0" smtClean="0">
                <a:cs typeface="B Mitra" pitchFamily="2" charset="-78"/>
              </a:rPr>
              <a:t>ي</a:t>
            </a:r>
            <a:r>
              <a:rPr lang="fa-IR" sz="2400" dirty="0" smtClean="0">
                <a:cs typeface="B Mitra" pitchFamily="2" charset="-78"/>
              </a:rPr>
              <a:t> ماندن جفت و پرده ها</a:t>
            </a:r>
            <a:r>
              <a:rPr lang="ar-SA" sz="2400" dirty="0" smtClean="0">
                <a:cs typeface="B Mitra" pitchFamily="2" charset="-78"/>
              </a:rPr>
              <a:t>ي</a:t>
            </a:r>
            <a:r>
              <a:rPr lang="fa-IR" sz="2400" dirty="0" smtClean="0">
                <a:cs typeface="B Mitra" pitchFamily="2" charset="-78"/>
              </a:rPr>
              <a:t> جن</a:t>
            </a:r>
            <a:r>
              <a:rPr lang="ar-SA" sz="2400" dirty="0" smtClean="0">
                <a:cs typeface="B Mitra" pitchFamily="2" charset="-78"/>
              </a:rPr>
              <a:t>ي</a:t>
            </a:r>
            <a:r>
              <a:rPr lang="fa-IR" sz="2400" dirty="0" smtClean="0">
                <a:cs typeface="B Mitra" pitchFamily="2" charset="-78"/>
              </a:rPr>
              <a:t>ن</a:t>
            </a:r>
            <a:r>
              <a:rPr lang="ar-SA" sz="2400" dirty="0" smtClean="0">
                <a:cs typeface="B Mitra" pitchFamily="2" charset="-78"/>
              </a:rPr>
              <a:t>ي</a:t>
            </a:r>
            <a:endParaRPr lang="fa-IR" sz="2400" dirty="0" smtClean="0">
              <a:cs typeface="B Mitra" pitchFamily="2" charset="-78"/>
            </a:endParaRPr>
          </a:p>
          <a:p>
            <a:pPr lvl="1" algn="r" rtl="1">
              <a:lnSpc>
                <a:spcPct val="90000"/>
              </a:lnSpc>
            </a:pPr>
            <a:r>
              <a:rPr lang="en-US" sz="2400" dirty="0" smtClean="0">
                <a:cs typeface="B Mitra" pitchFamily="2" charset="-78"/>
              </a:rPr>
              <a:t>Abnormal involution </a:t>
            </a:r>
            <a:r>
              <a:rPr lang="fa-IR" sz="2400" dirty="0" smtClean="0">
                <a:cs typeface="B Mitra" pitchFamily="2" charset="-78"/>
              </a:rPr>
              <a:t> محل جفت </a:t>
            </a:r>
            <a:endParaRPr lang="en-US" sz="2400" dirty="0" smtClean="0">
              <a:cs typeface="B Mitra" pitchFamily="2" charset="-78"/>
            </a:endParaRPr>
          </a:p>
        </p:txBody>
      </p:sp>
      <p:sp>
        <p:nvSpPr>
          <p:cNvPr id="95234" name="Rectangle 2"/>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a:scene3d>
              <a:camera prst="orthographicFront"/>
              <a:lightRig rig="glow" dir="tl">
                <a:rot lat="0" lon="0" rev="5400000"/>
              </a:lightRig>
            </a:scene3d>
            <a:sp3d contourW="12700">
              <a:bevelT w="25400" h="25400"/>
              <a:contourClr>
                <a:schemeClr val="accent6">
                  <a:shade val="73000"/>
                </a:schemeClr>
              </a:contourClr>
            </a:sp3d>
          </a:bodyPr>
          <a:lstStyle/>
          <a:p>
            <a:pPr fontAlgn="auto">
              <a:spcAft>
                <a:spcPts val="0"/>
              </a:spcAft>
              <a:defRPr/>
            </a:pPr>
            <a:r>
              <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rPr>
              <a:t>Postpartum Bleeding</a:t>
            </a:r>
          </a:p>
        </p:txBody>
      </p:sp>
    </p:spTree>
    <p:extLst>
      <p:ext uri="{BB962C8B-B14F-4D97-AF65-F5344CB8AC3E}">
        <p14:creationId xmlns:p14="http://schemas.microsoft.com/office/powerpoint/2010/main" val="4006673934"/>
      </p:ext>
    </p:extLst>
  </p:cSld>
  <p:clrMapOvr>
    <a:masterClrMapping/>
  </p:clrMapOvr>
  <p:transition>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خونریزی دیررس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sp>
        <p:nvSpPr>
          <p:cNvPr id="20483" name="Rectangle 3"/>
          <p:cNvSpPr>
            <a:spLocks noGrp="1" noChangeArrowheads="1"/>
          </p:cNvSpPr>
          <p:nvPr>
            <p:ph type="body" idx="1"/>
          </p:nvPr>
        </p:nvSpPr>
        <p:spPr>
          <a:xfrm>
            <a:off x="354013" y="1981200"/>
            <a:ext cx="8610600" cy="4114800"/>
          </a:xfrm>
        </p:spPr>
        <p:txBody>
          <a:bodyPr>
            <a:normAutofit/>
          </a:bodyPr>
          <a:lstStyle/>
          <a:p>
            <a:pPr algn="just" rtl="1" eaLnBrk="1" hangingPunct="1">
              <a:lnSpc>
                <a:spcPct val="90000"/>
              </a:lnSpc>
              <a:buFont typeface="Wingdings" pitchFamily="2" charset="2"/>
              <a:buNone/>
              <a:defRPr/>
            </a:pPr>
            <a:r>
              <a:rPr lang="fa-IR" sz="2800" b="1" dirty="0" smtClean="0">
                <a:cs typeface="B Tabassom" pitchFamily="2" charset="-78"/>
              </a:rPr>
              <a:t>پس از روزهای 7 تا 14 پس از زایمان: افزایش ناگهانی (اما کوتاه مدت) خونریزی رحمی نادر نیست. این مسئله به ریزش بافت اسکار محل چسبندگی جفت دلالت دارد (که می تواند به علت احتباس جفت نیز باشد). اگر چه میزان این خونریزی زیاد است اما  معمولاً خود محدود شونده است و هیچ مراقبت و توجهی به جز اطمینان دادن </a:t>
            </a:r>
          </a:p>
          <a:p>
            <a:pPr algn="just" rtl="1" eaLnBrk="1" hangingPunct="1">
              <a:lnSpc>
                <a:spcPct val="90000"/>
              </a:lnSpc>
              <a:buFont typeface="Wingdings" pitchFamily="2" charset="2"/>
              <a:buNone/>
              <a:defRPr/>
            </a:pPr>
            <a:r>
              <a:rPr lang="fa-IR" sz="2800" b="1" dirty="0" smtClean="0">
                <a:cs typeface="B Tabassom" pitchFamily="2" charset="-78"/>
              </a:rPr>
              <a:t>	به زائو  نیاز ندارد . </a:t>
            </a:r>
          </a:p>
          <a:p>
            <a:pPr algn="just" rtl="1" eaLnBrk="1" hangingPunct="1">
              <a:lnSpc>
                <a:spcPct val="90000"/>
              </a:lnSpc>
              <a:buFont typeface="Wingdings" pitchFamily="2" charset="2"/>
              <a:buNone/>
              <a:defRPr/>
            </a:pPr>
            <a:r>
              <a:rPr lang="fa-IR" sz="2800" b="1" dirty="0" smtClean="0">
                <a:cs typeface="B Tabassom" pitchFamily="2" charset="-78"/>
              </a:rPr>
              <a:t>ارزیابی باقی ماندن احتمالی جفت توسط سونوگرافی         رحم خالی          تجویز داروهای اکسی توسیک           ادامه و یا عود خونریزی          کورتاژ</a:t>
            </a:r>
            <a:endParaRPr lang="en-US" sz="2800" b="1" dirty="0" smtClean="0">
              <a:cs typeface="B Tabassom" pitchFamily="2" charset="-78"/>
            </a:endParaRPr>
          </a:p>
        </p:txBody>
      </p:sp>
      <p:sp>
        <p:nvSpPr>
          <p:cNvPr id="13318" name="Line 6"/>
          <p:cNvSpPr>
            <a:spLocks noChangeShapeType="1"/>
          </p:cNvSpPr>
          <p:nvPr/>
        </p:nvSpPr>
        <p:spPr bwMode="auto">
          <a:xfrm flipH="1">
            <a:off x="6400800" y="4724400"/>
            <a:ext cx="649288" cy="0"/>
          </a:xfrm>
          <a:prstGeom prst="line">
            <a:avLst/>
          </a:prstGeom>
          <a:ln>
            <a:headEnd/>
            <a:tailEnd type="triangle" w="med" len="med"/>
          </a:ln>
        </p:spPr>
        <p:style>
          <a:lnRef idx="1">
            <a:schemeClr val="accent1"/>
          </a:lnRef>
          <a:fillRef idx="0">
            <a:schemeClr val="accent1"/>
          </a:fillRef>
          <a:effectRef idx="0">
            <a:schemeClr val="accent1"/>
          </a:effectRef>
          <a:fontRef idx="minor">
            <a:schemeClr val="tx1"/>
          </a:fontRef>
        </p:style>
        <p:txBody>
          <a:bodyPr/>
          <a:lstStyle/>
          <a:p>
            <a:endParaRPr lang="en-US"/>
          </a:p>
        </p:txBody>
      </p:sp>
      <p:sp>
        <p:nvSpPr>
          <p:cNvPr id="13319" name="Line 7"/>
          <p:cNvSpPr>
            <a:spLocks noChangeShapeType="1"/>
          </p:cNvSpPr>
          <p:nvPr/>
        </p:nvSpPr>
        <p:spPr bwMode="auto">
          <a:xfrm flipH="1">
            <a:off x="1712912" y="4343400"/>
            <a:ext cx="649288" cy="0"/>
          </a:xfrm>
          <a:prstGeom prst="line">
            <a:avLst/>
          </a:prstGeom>
          <a:ln>
            <a:headEnd/>
            <a:tailEnd type="triangle" w="med" len="med"/>
          </a:ln>
        </p:spPr>
        <p:style>
          <a:lnRef idx="1">
            <a:schemeClr val="accent1"/>
          </a:lnRef>
          <a:fillRef idx="0">
            <a:schemeClr val="accent1"/>
          </a:fillRef>
          <a:effectRef idx="0">
            <a:schemeClr val="accent1"/>
          </a:effectRef>
          <a:fontRef idx="minor">
            <a:schemeClr val="tx1"/>
          </a:fontRef>
        </p:style>
        <p:txBody>
          <a:bodyPr/>
          <a:lstStyle/>
          <a:p>
            <a:endParaRPr lang="en-US"/>
          </a:p>
        </p:txBody>
      </p:sp>
      <p:cxnSp>
        <p:nvCxnSpPr>
          <p:cNvPr id="9" name="Straight Arrow Connector 8"/>
          <p:cNvCxnSpPr/>
          <p:nvPr/>
        </p:nvCxnSpPr>
        <p:spPr>
          <a:xfrm rot="10800000">
            <a:off x="3429000" y="4343400"/>
            <a:ext cx="457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a:off x="3657600" y="4724400"/>
            <a:ext cx="609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7829360"/>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strips(downLeft)">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0483">
                                            <p:txEl>
                                              <p:pRg st="0" end="0"/>
                                            </p:txEl>
                                          </p:spTgt>
                                        </p:tgtEl>
                                        <p:attrNameLst>
                                          <p:attrName>style.visibility</p:attrName>
                                        </p:attrNameLst>
                                      </p:cBhvr>
                                      <p:to>
                                        <p:strVal val="visible"/>
                                      </p:to>
                                    </p:set>
                                    <p:animEffect transition="in" filter="strips(downLeft)">
                                      <p:cBhvr>
                                        <p:cTn id="12" dur="500"/>
                                        <p:tgtEl>
                                          <p:spTgt spid="2048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0483">
                                            <p:txEl>
                                              <p:pRg st="1" end="1"/>
                                            </p:txEl>
                                          </p:spTgt>
                                        </p:tgtEl>
                                        <p:attrNameLst>
                                          <p:attrName>style.visibility</p:attrName>
                                        </p:attrNameLst>
                                      </p:cBhvr>
                                      <p:to>
                                        <p:strVal val="visible"/>
                                      </p:to>
                                    </p:set>
                                    <p:animEffect transition="in" filter="strips(downLeft)">
                                      <p:cBhvr>
                                        <p:cTn id="17" dur="500"/>
                                        <p:tgtEl>
                                          <p:spTgt spid="2048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20483">
                                            <p:txEl>
                                              <p:pRg st="2" end="2"/>
                                            </p:txEl>
                                          </p:spTgt>
                                        </p:tgtEl>
                                        <p:attrNameLst>
                                          <p:attrName>style.visibility</p:attrName>
                                        </p:attrNameLst>
                                      </p:cBhvr>
                                      <p:to>
                                        <p:strVal val="visible"/>
                                      </p:to>
                                    </p:set>
                                    <p:animEffect transition="in" filter="strips(downLeft)">
                                      <p:cBhvr>
                                        <p:cTn id="22" dur="500"/>
                                        <p:tgtEl>
                                          <p:spTgt spid="204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در موارد زیر به پزشک مراجعه کنید:</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Autofit/>
          </a:bodyPr>
          <a:lstStyle/>
          <a:p>
            <a:pPr algn="just" rtl="1">
              <a:lnSpc>
                <a:spcPct val="120000"/>
              </a:lnSpc>
              <a:buNone/>
            </a:pPr>
            <a:endParaRPr lang="fa-IR" sz="2800" dirty="0" smtClean="0">
              <a:cs typeface="B Mitra" pitchFamily="2" charset="-78"/>
            </a:endParaRPr>
          </a:p>
          <a:p>
            <a:pPr algn="just" rtl="1">
              <a:lnSpc>
                <a:spcPct val="120000"/>
              </a:lnSpc>
              <a:buNone/>
            </a:pPr>
            <a:r>
              <a:rPr lang="ar-AE" sz="2800" dirty="0" smtClean="0">
                <a:cs typeface="B Mitra" pitchFamily="2" charset="-78"/>
              </a:rPr>
              <a:t> - خیس شدن کامل بیش از یک پد در هر ساعت</a:t>
            </a:r>
            <a:endParaRPr lang="fa-IR" sz="2800" dirty="0" smtClean="0">
              <a:cs typeface="B Mitra" pitchFamily="2" charset="-78"/>
            </a:endParaRPr>
          </a:p>
          <a:p>
            <a:pPr algn="just" rtl="1">
              <a:lnSpc>
                <a:spcPct val="120000"/>
              </a:lnSpc>
              <a:buNone/>
            </a:pPr>
            <a:r>
              <a:rPr lang="ar-AE" sz="2800" dirty="0" smtClean="0">
                <a:cs typeface="B Mitra" pitchFamily="2" charset="-78"/>
              </a:rPr>
              <a:t>- ادامه خونریزی شدید و قرمز روشن بعد از هفته اول</a:t>
            </a:r>
            <a:endParaRPr lang="fa-IR" sz="2800" dirty="0" smtClean="0">
              <a:cs typeface="B Mitra" pitchFamily="2" charset="-78"/>
            </a:endParaRPr>
          </a:p>
          <a:p>
            <a:pPr algn="just" rtl="1">
              <a:lnSpc>
                <a:spcPct val="120000"/>
              </a:lnSpc>
              <a:buNone/>
            </a:pPr>
            <a:r>
              <a:rPr lang="ar-AE" sz="2800" dirty="0" smtClean="0">
                <a:cs typeface="B Mitra" pitchFamily="2" charset="-78"/>
              </a:rPr>
              <a:t>- تغییر رنگ مجدد خونریزی به قرمز روشن بعد از روز چهارم پس از زایمان و برطرف نشدن آن با استراحت</a:t>
            </a:r>
            <a:endParaRPr lang="fa-IR" sz="2800" dirty="0" smtClean="0">
              <a:cs typeface="B Mitra" pitchFamily="2" charset="-78"/>
            </a:endParaRPr>
          </a:p>
          <a:p>
            <a:pPr algn="just" rtl="1">
              <a:lnSpc>
                <a:spcPct val="120000"/>
              </a:lnSpc>
              <a:buNone/>
            </a:pPr>
            <a:r>
              <a:rPr lang="ar-AE" sz="2800" dirty="0" smtClean="0">
                <a:cs typeface="B Mitra" pitchFamily="2" charset="-78"/>
              </a:rPr>
              <a:t>- خونریزی همراه با تکه های بزرگ لخته با اندازه ای بزرگتر از یک سکه</a:t>
            </a:r>
            <a:endParaRPr lang="fa-IR" sz="2800" dirty="0" smtClean="0">
              <a:cs typeface="B Mitra" pitchFamily="2" charset="-78"/>
            </a:endParaRPr>
          </a:p>
          <a:p>
            <a:pPr algn="just" rtl="1">
              <a:lnSpc>
                <a:spcPct val="120000"/>
              </a:lnSpc>
              <a:buNone/>
            </a:pPr>
            <a:r>
              <a:rPr lang="ar-AE" sz="2800" dirty="0" smtClean="0">
                <a:cs typeface="B Mitra" pitchFamily="2" charset="-78"/>
              </a:rPr>
              <a:t>- بوی بد ترشحات، تب و یا لرز </a:t>
            </a:r>
            <a:endParaRPr lang="en-US" sz="2800" dirty="0">
              <a:cs typeface="B Mitra" pitchFamily="2" charset="-78"/>
            </a:endParaRPr>
          </a:p>
        </p:txBody>
      </p:sp>
    </p:spTree>
    <p:extLst>
      <p:ext uri="{BB962C8B-B14F-4D97-AF65-F5344CB8AC3E}">
        <p14:creationId xmlns:p14="http://schemas.microsoft.com/office/powerpoint/2010/main" val="3876396971"/>
      </p:ext>
    </p:extLst>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noChangeArrowheads="1"/>
          </p:cNvSpPr>
          <p:nvPr>
            <p:ph idx="1"/>
          </p:nvPr>
        </p:nvSpPr>
        <p:spPr/>
        <p:txBody>
          <a:bodyPr>
            <a:normAutofit/>
          </a:bodyPr>
          <a:lstStyle/>
          <a:p>
            <a:pPr algn="just" rtl="1"/>
            <a:r>
              <a:rPr lang="fa-IR" dirty="0" smtClean="0">
                <a:cs typeface="B Tabassom" pitchFamily="2" charset="-78"/>
              </a:rPr>
              <a:t>التهاب ور</a:t>
            </a:r>
            <a:r>
              <a:rPr lang="ar-SA" dirty="0" smtClean="0">
                <a:cs typeface="B Tabassom" pitchFamily="2" charset="-78"/>
              </a:rPr>
              <a:t>ي</a:t>
            </a:r>
            <a:r>
              <a:rPr lang="fa-IR" dirty="0" smtClean="0">
                <a:cs typeface="B Tabassom" pitchFamily="2" charset="-78"/>
              </a:rPr>
              <a:t>دها</a:t>
            </a:r>
            <a:r>
              <a:rPr lang="ar-SA" dirty="0" smtClean="0">
                <a:cs typeface="B Tabassom" pitchFamily="2" charset="-78"/>
              </a:rPr>
              <a:t>ي</a:t>
            </a:r>
            <a:r>
              <a:rPr lang="fa-IR" dirty="0" smtClean="0">
                <a:cs typeface="B Tabassom" pitchFamily="2" charset="-78"/>
              </a:rPr>
              <a:t> ساق پا که اغلب در ور</a:t>
            </a:r>
            <a:r>
              <a:rPr lang="ar-SA" dirty="0" smtClean="0">
                <a:cs typeface="B Tabassom" pitchFamily="2" charset="-78"/>
              </a:rPr>
              <a:t>ي</a:t>
            </a:r>
            <a:r>
              <a:rPr lang="fa-IR" dirty="0" smtClean="0">
                <a:cs typeface="B Tabassom" pitchFamily="2" charset="-78"/>
              </a:rPr>
              <a:t>دها</a:t>
            </a:r>
            <a:r>
              <a:rPr lang="ar-SA" dirty="0" smtClean="0">
                <a:cs typeface="B Tabassom" pitchFamily="2" charset="-78"/>
              </a:rPr>
              <a:t>ي</a:t>
            </a:r>
            <a:r>
              <a:rPr lang="fa-IR" dirty="0" smtClean="0">
                <a:cs typeface="B Tabassom" pitchFamily="2" charset="-78"/>
              </a:rPr>
              <a:t> وار</a:t>
            </a:r>
            <a:r>
              <a:rPr lang="ar-SA" dirty="0" smtClean="0">
                <a:cs typeface="B Tabassom" pitchFamily="2" charset="-78"/>
              </a:rPr>
              <a:t>ي</a:t>
            </a:r>
            <a:r>
              <a:rPr lang="fa-IR" dirty="0" smtClean="0">
                <a:cs typeface="B Tabassom" pitchFamily="2" charset="-78"/>
              </a:rPr>
              <a:t>س</a:t>
            </a:r>
            <a:r>
              <a:rPr lang="ar-SA" dirty="0" smtClean="0">
                <a:cs typeface="B Tabassom" pitchFamily="2" charset="-78"/>
              </a:rPr>
              <a:t>ي</a:t>
            </a:r>
            <a:r>
              <a:rPr lang="fa-IR" dirty="0" smtClean="0">
                <a:cs typeface="B Tabassom" pitchFamily="2" charset="-78"/>
              </a:rPr>
              <a:t> رخ م</a:t>
            </a:r>
            <a:r>
              <a:rPr lang="ar-SA" dirty="0" smtClean="0">
                <a:cs typeface="B Tabassom" pitchFamily="2" charset="-78"/>
              </a:rPr>
              <a:t>ي</a:t>
            </a:r>
            <a:r>
              <a:rPr lang="fa-IR" dirty="0" smtClean="0">
                <a:cs typeface="B Tabassom" pitchFamily="2" charset="-78"/>
              </a:rPr>
              <a:t> دهد.</a:t>
            </a:r>
          </a:p>
          <a:p>
            <a:pPr algn="just" rtl="1"/>
            <a:r>
              <a:rPr lang="fa-IR" b="1" dirty="0" smtClean="0">
                <a:cs typeface="B Tabassom" pitchFamily="2" charset="-78"/>
              </a:rPr>
              <a:t>علائم:</a:t>
            </a:r>
            <a:r>
              <a:rPr lang="fa-IR" dirty="0" smtClean="0">
                <a:cs typeface="B Tabassom" pitchFamily="2" charset="-78"/>
              </a:rPr>
              <a:t> ساق پا سفت و ورم کرده، کاهش نبض اندام، سردی و رنگ پریدگی اندام</a:t>
            </a:r>
          </a:p>
          <a:p>
            <a:pPr algn="just" rtl="1"/>
            <a:r>
              <a:rPr lang="en-US" dirty="0" smtClean="0">
                <a:cs typeface="B Tabassom" pitchFamily="2" charset="-78"/>
              </a:rPr>
              <a:t>A painful swollen leg</a:t>
            </a:r>
          </a:p>
          <a:p>
            <a:pPr algn="just" rtl="1"/>
            <a:r>
              <a:rPr lang="en-US" dirty="0" smtClean="0">
                <a:cs typeface="B Tabassom" pitchFamily="2" charset="-78"/>
              </a:rPr>
              <a:t>Calf tenderness</a:t>
            </a:r>
            <a:endParaRPr lang="fa-IR" dirty="0" smtClean="0">
              <a:cs typeface="B Tabassom" pitchFamily="2" charset="-78"/>
            </a:endParaRPr>
          </a:p>
          <a:p>
            <a:pPr algn="just" rtl="1"/>
            <a:endParaRPr lang="fa-IR" dirty="0" smtClean="0">
              <a:cs typeface="B Tabassom" pitchFamily="2" charset="-78"/>
            </a:endParaRPr>
          </a:p>
          <a:p>
            <a:pPr algn="just" rtl="1"/>
            <a:r>
              <a:rPr lang="fa-IR" dirty="0" smtClean="0">
                <a:cs typeface="B Tabassom" pitchFamily="2" charset="-78"/>
              </a:rPr>
              <a:t>درمان</a:t>
            </a:r>
          </a:p>
          <a:p>
            <a:pPr lvl="1" algn="just" rtl="1"/>
            <a:r>
              <a:rPr lang="en-US" dirty="0" smtClean="0">
                <a:cs typeface="B Tabassom" pitchFamily="2" charset="-78"/>
              </a:rPr>
              <a:t>IV Heparin</a:t>
            </a:r>
          </a:p>
        </p:txBody>
      </p:sp>
      <p:sp>
        <p:nvSpPr>
          <p:cNvPr id="96258" name="Rectangle 2"/>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rtl="1">
              <a:defRPr/>
            </a:pP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ترومبوفلب</a:t>
            </a:r>
            <a:r>
              <a:rPr lang="ar-SA"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ي</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ت (عمق</a:t>
            </a:r>
            <a:r>
              <a:rPr lang="ar-SA"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ي</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 </a:t>
            </a:r>
            <a:r>
              <a:rPr lang="ar-SA"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ي</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ا سطح</a:t>
            </a:r>
            <a:r>
              <a:rPr lang="ar-SA"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ي</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a:t>
            </a:r>
            <a:endPar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spTree>
    <p:extLst>
      <p:ext uri="{BB962C8B-B14F-4D97-AF65-F5344CB8AC3E}">
        <p14:creationId xmlns:p14="http://schemas.microsoft.com/office/powerpoint/2010/main" val="3061588668"/>
      </p:ext>
    </p:extLst>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338625122"/>
      </p:ext>
    </p:extLst>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noChangeArrowheads="1"/>
          </p:cNvSpPr>
          <p:nvPr>
            <p:ph idx="1"/>
          </p:nvPr>
        </p:nvSpPr>
        <p:spPr>
          <a:xfrm>
            <a:off x="457200" y="1196975"/>
            <a:ext cx="8305800" cy="5400675"/>
          </a:xfrm>
        </p:spPr>
        <p:txBody>
          <a:bodyPr>
            <a:normAutofit lnSpcReduction="10000"/>
          </a:bodyPr>
          <a:lstStyle/>
          <a:p>
            <a:pPr algn="just" rtl="1">
              <a:lnSpc>
                <a:spcPct val="80000"/>
              </a:lnSpc>
              <a:buClr>
                <a:srgbClr val="66FFFF"/>
              </a:buClr>
              <a:buFont typeface="Wingdings" pitchFamily="2" charset="2"/>
              <a:buChar char="Ø"/>
            </a:pPr>
            <a:r>
              <a:rPr lang="en-US" sz="2400" dirty="0" smtClean="0">
                <a:cs typeface="B Mitra" pitchFamily="2" charset="-78"/>
              </a:rPr>
              <a:t>Temperature ≥ 38 oral , day 2-10</a:t>
            </a:r>
          </a:p>
          <a:p>
            <a:pPr algn="just" rtl="1">
              <a:lnSpc>
                <a:spcPct val="80000"/>
              </a:lnSpc>
              <a:buClr>
                <a:srgbClr val="66FFFF"/>
              </a:buClr>
              <a:buFont typeface="Wingdings" pitchFamily="2" charset="2"/>
              <a:buChar char="Ø"/>
            </a:pPr>
            <a:r>
              <a:rPr lang="fa-IR" sz="2800" dirty="0" smtClean="0">
                <a:cs typeface="B Mitra" pitchFamily="2" charset="-78"/>
              </a:rPr>
              <a:t>24 ساعت اول را شامل نم</a:t>
            </a:r>
            <a:r>
              <a:rPr lang="ar-SA" sz="2800" dirty="0" smtClean="0">
                <a:cs typeface="B Mitra" pitchFamily="2" charset="-78"/>
              </a:rPr>
              <a:t>ي</a:t>
            </a:r>
            <a:r>
              <a:rPr lang="fa-IR" sz="2800" dirty="0" smtClean="0">
                <a:cs typeface="B Mitra" pitchFamily="2" charset="-78"/>
              </a:rPr>
              <a:t> شود.</a:t>
            </a:r>
          </a:p>
          <a:p>
            <a:pPr algn="just" rtl="1">
              <a:lnSpc>
                <a:spcPct val="80000"/>
              </a:lnSpc>
              <a:buClr>
                <a:srgbClr val="66FFFF"/>
              </a:buClr>
              <a:buFont typeface="Wingdings" pitchFamily="2" charset="2"/>
              <a:buChar char="Ø"/>
            </a:pPr>
            <a:r>
              <a:rPr lang="fa-IR" sz="2800" dirty="0" smtClean="0">
                <a:cs typeface="B Mitra" pitchFamily="2" charset="-78"/>
              </a:rPr>
              <a:t>هر تب</a:t>
            </a:r>
            <a:r>
              <a:rPr lang="ar-SA" sz="2800" dirty="0" smtClean="0">
                <a:cs typeface="B Mitra" pitchFamily="2" charset="-78"/>
              </a:rPr>
              <a:t>ي</a:t>
            </a:r>
            <a:r>
              <a:rPr lang="fa-IR" sz="2800" dirty="0" smtClean="0">
                <a:cs typeface="B Mitra" pitchFamily="2" charset="-78"/>
              </a:rPr>
              <a:t> با</a:t>
            </a:r>
            <a:r>
              <a:rPr lang="ar-SA" sz="2800" dirty="0" smtClean="0">
                <a:cs typeface="B Mitra" pitchFamily="2" charset="-78"/>
              </a:rPr>
              <a:t>ي</a:t>
            </a:r>
            <a:r>
              <a:rPr lang="fa-IR" sz="2800" dirty="0" smtClean="0">
                <a:cs typeface="B Mitra" pitchFamily="2" charset="-78"/>
              </a:rPr>
              <a:t>د عفونت (بخصوص در</a:t>
            </a:r>
            <a:r>
              <a:rPr lang="en-US" sz="2800" dirty="0" smtClean="0">
                <a:cs typeface="B Mitra" pitchFamily="2" charset="-78"/>
              </a:rPr>
              <a:t>GUT</a:t>
            </a:r>
            <a:r>
              <a:rPr lang="fa-IR" sz="2800" dirty="0" smtClean="0">
                <a:cs typeface="B Mitra" pitchFamily="2" charset="-78"/>
              </a:rPr>
              <a:t> </a:t>
            </a:r>
            <a:r>
              <a:rPr lang="en-US" sz="2800" dirty="0" smtClean="0">
                <a:cs typeface="B Mitra" pitchFamily="2" charset="-78"/>
              </a:rPr>
              <a:t>(</a:t>
            </a:r>
            <a:r>
              <a:rPr lang="fa-IR" sz="2800" dirty="0" smtClean="0">
                <a:cs typeface="B Mitra" pitchFamily="2" charset="-78"/>
              </a:rPr>
              <a:t> تلق</a:t>
            </a:r>
            <a:r>
              <a:rPr lang="ar-SA" sz="2800" dirty="0" smtClean="0">
                <a:cs typeface="B Mitra" pitchFamily="2" charset="-78"/>
              </a:rPr>
              <a:t>ي</a:t>
            </a:r>
            <a:r>
              <a:rPr lang="fa-IR" sz="2800" dirty="0" smtClean="0">
                <a:cs typeface="B Mitra" pitchFamily="2" charset="-78"/>
              </a:rPr>
              <a:t> شود.</a:t>
            </a:r>
          </a:p>
          <a:p>
            <a:pPr algn="just" rtl="1">
              <a:lnSpc>
                <a:spcPct val="80000"/>
              </a:lnSpc>
              <a:buClr>
                <a:srgbClr val="66FFFF"/>
              </a:buClr>
              <a:buFont typeface="Wingdings" pitchFamily="2" charset="2"/>
              <a:buChar char="Ø"/>
            </a:pPr>
            <a:endParaRPr lang="en-US" sz="2800" dirty="0" smtClean="0">
              <a:cs typeface="B Mitra" pitchFamily="2" charset="-78"/>
            </a:endParaRPr>
          </a:p>
          <a:p>
            <a:pPr algn="just" rtl="1">
              <a:lnSpc>
                <a:spcPct val="80000"/>
              </a:lnSpc>
              <a:buClr>
                <a:srgbClr val="66FFFF"/>
              </a:buClr>
              <a:buFont typeface="Wingdings" pitchFamily="2" charset="2"/>
              <a:buChar char="Ø"/>
            </a:pPr>
            <a:r>
              <a:rPr lang="fa-IR" sz="2800" b="1" dirty="0" smtClean="0">
                <a:cs typeface="B Mitra" pitchFamily="2" charset="-78"/>
              </a:rPr>
              <a:t>علل</a:t>
            </a:r>
          </a:p>
          <a:p>
            <a:pPr lvl="1" algn="just" rtl="1">
              <a:lnSpc>
                <a:spcPct val="80000"/>
              </a:lnSpc>
            </a:pPr>
            <a:r>
              <a:rPr lang="fa-IR" sz="2400" dirty="0" smtClean="0">
                <a:cs typeface="B Mitra" pitchFamily="2" charset="-78"/>
              </a:rPr>
              <a:t>عفونت لگن</a:t>
            </a:r>
            <a:r>
              <a:rPr lang="ar-SA" sz="2400" dirty="0" smtClean="0">
                <a:cs typeface="B Mitra" pitchFamily="2" charset="-78"/>
              </a:rPr>
              <a:t>ي</a:t>
            </a:r>
            <a:r>
              <a:rPr lang="fa-IR" sz="2400" dirty="0" smtClean="0">
                <a:cs typeface="B Mitra" pitchFamily="2" charset="-78"/>
              </a:rPr>
              <a:t>:</a:t>
            </a:r>
            <a:r>
              <a:rPr lang="ar-AE" sz="2400" dirty="0" smtClean="0"/>
              <a:t> </a:t>
            </a:r>
            <a:r>
              <a:rPr lang="ar-AE" sz="2400" dirty="0" smtClean="0">
                <a:cs typeface="B Mitra" pitchFamily="2" charset="-78"/>
              </a:rPr>
              <a:t>شايع ترين عوارض جدي پس از زايمان </a:t>
            </a:r>
            <a:endParaRPr lang="fa-IR" sz="2400" dirty="0" smtClean="0">
              <a:cs typeface="B Mitra" pitchFamily="2" charset="-78"/>
            </a:endParaRPr>
          </a:p>
          <a:p>
            <a:pPr lvl="1" algn="just" rtl="1">
              <a:lnSpc>
                <a:spcPct val="80000"/>
              </a:lnSpc>
            </a:pPr>
            <a:r>
              <a:rPr lang="fa-IR" sz="2400" dirty="0" smtClean="0">
                <a:cs typeface="B Mitra" pitchFamily="2" charset="-78"/>
              </a:rPr>
              <a:t>عوارض تنفس</a:t>
            </a:r>
            <a:r>
              <a:rPr lang="ar-SA" sz="2400" dirty="0" smtClean="0">
                <a:cs typeface="B Mitra" pitchFamily="2" charset="-78"/>
              </a:rPr>
              <a:t>ي</a:t>
            </a:r>
            <a:r>
              <a:rPr lang="fa-IR" sz="2400" dirty="0" smtClean="0">
                <a:cs typeface="B Mitra" pitchFamily="2" charset="-78"/>
              </a:rPr>
              <a:t> </a:t>
            </a:r>
          </a:p>
          <a:p>
            <a:pPr lvl="1" algn="just" rtl="1">
              <a:lnSpc>
                <a:spcPct val="80000"/>
              </a:lnSpc>
            </a:pPr>
            <a:r>
              <a:rPr lang="fa-IR" sz="2400" dirty="0" smtClean="0">
                <a:cs typeface="B Mitra" pitchFamily="2" charset="-78"/>
              </a:rPr>
              <a:t>پ</a:t>
            </a:r>
            <a:r>
              <a:rPr lang="ar-SA" sz="2400" dirty="0" smtClean="0">
                <a:cs typeface="B Mitra" pitchFamily="2" charset="-78"/>
              </a:rPr>
              <a:t>ي</a:t>
            </a:r>
            <a:r>
              <a:rPr lang="fa-IR" sz="2400" dirty="0" smtClean="0">
                <a:cs typeface="B Mitra" pitchFamily="2" charset="-78"/>
              </a:rPr>
              <a:t>لونفر</a:t>
            </a:r>
            <a:r>
              <a:rPr lang="ar-SA" sz="2400" dirty="0" smtClean="0">
                <a:cs typeface="B Mitra" pitchFamily="2" charset="-78"/>
              </a:rPr>
              <a:t>ي</a:t>
            </a:r>
            <a:r>
              <a:rPr lang="fa-IR" sz="2400" dirty="0" smtClean="0">
                <a:cs typeface="B Mitra" pitchFamily="2" charset="-78"/>
              </a:rPr>
              <a:t>ت</a:t>
            </a:r>
          </a:p>
          <a:p>
            <a:pPr lvl="1" algn="just" rtl="1">
              <a:lnSpc>
                <a:spcPct val="80000"/>
              </a:lnSpc>
            </a:pPr>
            <a:r>
              <a:rPr lang="fa-IR" sz="2400" dirty="0" smtClean="0">
                <a:cs typeface="B Mitra" pitchFamily="2" charset="-78"/>
              </a:rPr>
              <a:t>احتقان پستان</a:t>
            </a:r>
          </a:p>
          <a:p>
            <a:pPr lvl="1" algn="just" rtl="1">
              <a:lnSpc>
                <a:spcPct val="80000"/>
              </a:lnSpc>
            </a:pPr>
            <a:r>
              <a:rPr lang="fa-IR" sz="2400" dirty="0" smtClean="0">
                <a:cs typeface="B Mitra" pitchFamily="2" charset="-78"/>
              </a:rPr>
              <a:t>ماست</a:t>
            </a:r>
            <a:r>
              <a:rPr lang="ar-SA" sz="2400" dirty="0" smtClean="0">
                <a:cs typeface="B Mitra" pitchFamily="2" charset="-78"/>
              </a:rPr>
              <a:t>ي</a:t>
            </a:r>
            <a:r>
              <a:rPr lang="fa-IR" sz="2400" dirty="0" smtClean="0">
                <a:cs typeface="B Mitra" pitchFamily="2" charset="-78"/>
              </a:rPr>
              <a:t>ت</a:t>
            </a:r>
          </a:p>
          <a:p>
            <a:pPr lvl="1" algn="just" rtl="1">
              <a:lnSpc>
                <a:spcPct val="80000"/>
              </a:lnSpc>
            </a:pPr>
            <a:r>
              <a:rPr lang="fa-IR" sz="2400" dirty="0" smtClean="0">
                <a:cs typeface="B Mitra" pitchFamily="2" charset="-78"/>
              </a:rPr>
              <a:t>ترومبوفلب</a:t>
            </a:r>
            <a:r>
              <a:rPr lang="ar-SA" sz="2400" dirty="0" smtClean="0">
                <a:cs typeface="B Mitra" pitchFamily="2" charset="-78"/>
              </a:rPr>
              <a:t>ي</a:t>
            </a:r>
            <a:r>
              <a:rPr lang="fa-IR" sz="2400" dirty="0" smtClean="0">
                <a:cs typeface="B Mitra" pitchFamily="2" charset="-78"/>
              </a:rPr>
              <a:t>ت</a:t>
            </a:r>
          </a:p>
          <a:p>
            <a:pPr lvl="1" algn="just" rtl="1">
              <a:lnSpc>
                <a:spcPct val="80000"/>
              </a:lnSpc>
            </a:pPr>
            <a:r>
              <a:rPr lang="fa-IR" sz="2400" dirty="0" smtClean="0">
                <a:cs typeface="B Mitra" pitchFamily="2" charset="-78"/>
              </a:rPr>
              <a:t>عفونت و آبسه برش جراح</a:t>
            </a:r>
            <a:r>
              <a:rPr lang="ar-SA" sz="2400" dirty="0" smtClean="0">
                <a:cs typeface="B Mitra" pitchFamily="2" charset="-78"/>
              </a:rPr>
              <a:t>ي</a:t>
            </a:r>
            <a:endParaRPr lang="fa-IR" sz="2400" dirty="0" smtClean="0">
              <a:cs typeface="B Mitra" pitchFamily="2" charset="-78"/>
            </a:endParaRPr>
          </a:p>
          <a:p>
            <a:pPr lvl="1" algn="just" rtl="1">
              <a:lnSpc>
                <a:spcPct val="80000"/>
              </a:lnSpc>
            </a:pPr>
            <a:r>
              <a:rPr lang="en-US" sz="2400" dirty="0" smtClean="0">
                <a:cs typeface="B Mitra" pitchFamily="2" charset="-78"/>
              </a:rPr>
              <a:t>Uterine infection</a:t>
            </a:r>
            <a:r>
              <a:rPr lang="fa-IR" sz="2400" dirty="0" smtClean="0">
                <a:cs typeface="B Mitra" pitchFamily="2" charset="-78"/>
              </a:rPr>
              <a:t> </a:t>
            </a:r>
          </a:p>
          <a:p>
            <a:pPr lvl="2" algn="just" rtl="1">
              <a:lnSpc>
                <a:spcPct val="80000"/>
              </a:lnSpc>
            </a:pPr>
            <a:r>
              <a:rPr lang="fa-IR" sz="2000" dirty="0" smtClean="0">
                <a:cs typeface="B Mitra" pitchFamily="2" charset="-78"/>
              </a:rPr>
              <a:t>راه زا</a:t>
            </a:r>
            <a:r>
              <a:rPr lang="ar-SA" sz="2000" dirty="0" smtClean="0">
                <a:cs typeface="B Mitra" pitchFamily="2" charset="-78"/>
              </a:rPr>
              <a:t>ي</a:t>
            </a:r>
            <a:r>
              <a:rPr lang="fa-IR" sz="2000" dirty="0" smtClean="0">
                <a:cs typeface="B Mitra" pitchFamily="2" charset="-78"/>
              </a:rPr>
              <a:t>مان مهمتر</a:t>
            </a:r>
            <a:r>
              <a:rPr lang="ar-SA" sz="2000" dirty="0" smtClean="0">
                <a:cs typeface="B Mitra" pitchFamily="2" charset="-78"/>
              </a:rPr>
              <a:t>ي</a:t>
            </a:r>
            <a:r>
              <a:rPr lang="fa-IR" sz="2000" dirty="0" smtClean="0">
                <a:cs typeface="B Mitra" pitchFamily="2" charset="-78"/>
              </a:rPr>
              <a:t>ن عامل خطر است. در </a:t>
            </a:r>
            <a:r>
              <a:rPr lang="en-US" sz="2000" dirty="0" smtClean="0">
                <a:cs typeface="B Mitra" pitchFamily="2" charset="-78"/>
              </a:rPr>
              <a:t>NVD</a:t>
            </a:r>
            <a:r>
              <a:rPr lang="fa-IR" sz="2000" dirty="0" smtClean="0">
                <a:cs typeface="B Mitra" pitchFamily="2" charset="-78"/>
              </a:rPr>
              <a:t> بدون عارضه غ</a:t>
            </a:r>
            <a:r>
              <a:rPr lang="ar-SA" sz="2000" dirty="0" smtClean="0">
                <a:cs typeface="B Mitra" pitchFamily="2" charset="-78"/>
              </a:rPr>
              <a:t>ي</a:t>
            </a:r>
            <a:r>
              <a:rPr lang="fa-IR" sz="2000" dirty="0" smtClean="0">
                <a:cs typeface="B Mitra" pitchFamily="2" charset="-78"/>
              </a:rPr>
              <a:t>ر معمول است اما در سزار</a:t>
            </a:r>
            <a:r>
              <a:rPr lang="ar-SA" sz="2000" dirty="0" smtClean="0">
                <a:cs typeface="B Mitra" pitchFamily="2" charset="-78"/>
              </a:rPr>
              <a:t>ي</a:t>
            </a:r>
            <a:r>
              <a:rPr lang="fa-IR" sz="2000" dirty="0" smtClean="0">
                <a:cs typeface="B Mitra" pitchFamily="2" charset="-78"/>
              </a:rPr>
              <a:t>ن مشکل عمده ا</a:t>
            </a:r>
            <a:r>
              <a:rPr lang="ar-SA" sz="2000" dirty="0" smtClean="0">
                <a:cs typeface="B Mitra" pitchFamily="2" charset="-78"/>
              </a:rPr>
              <a:t>ي</a:t>
            </a:r>
            <a:r>
              <a:rPr lang="fa-IR" sz="2000" dirty="0" smtClean="0">
                <a:cs typeface="B Mitra" pitchFamily="2" charset="-78"/>
              </a:rPr>
              <a:t> است.</a:t>
            </a:r>
            <a:endParaRPr lang="en-US" sz="2000" dirty="0" smtClean="0">
              <a:cs typeface="B Mitra" pitchFamily="2" charset="-78"/>
            </a:endParaRPr>
          </a:p>
        </p:txBody>
      </p:sp>
      <p:sp>
        <p:nvSpPr>
          <p:cNvPr id="97282" name="Rectangle 2"/>
          <p:cNvSpPr>
            <a:spLocks noGrp="1" noChangeArrowheads="1"/>
          </p:cNvSpPr>
          <p:nvPr>
            <p:ph type="title"/>
          </p:nvPr>
        </p:nvSpPr>
        <p:spPr>
          <a:xfrm>
            <a:off x="457200" y="152400"/>
            <a:ext cx="8229600" cy="828675"/>
          </a:xfr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تب نفاس</a:t>
            </a:r>
            <a:r>
              <a:rPr lang="ar-SA"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ي</a:t>
            </a:r>
            <a:endPar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spTree>
    <p:extLst>
      <p:ext uri="{BB962C8B-B14F-4D97-AF65-F5344CB8AC3E}">
        <p14:creationId xmlns:p14="http://schemas.microsoft.com/office/powerpoint/2010/main" val="283945779"/>
      </p:ext>
    </p:extLst>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عوامل خطر و علائم عفونت رحمی پس از زایمان</a:t>
            </a:r>
            <a:endPar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a:xfrm>
            <a:off x="457200" y="1646237"/>
            <a:ext cx="8229600" cy="4525963"/>
          </a:xfrm>
        </p:spPr>
        <p:txBody>
          <a:bodyPr>
            <a:noAutofit/>
          </a:bodyPr>
          <a:lstStyle/>
          <a:p>
            <a:pPr algn="just" rtl="1"/>
            <a:r>
              <a:rPr lang="ar-AE" sz="2400" dirty="0" smtClean="0">
                <a:cs typeface="B Mitra" pitchFamily="2" charset="-78"/>
              </a:rPr>
              <a:t>سزارين كه مهمترين ريسك فاكتور است. </a:t>
            </a:r>
          </a:p>
          <a:p>
            <a:pPr algn="just" rtl="1"/>
            <a:r>
              <a:rPr lang="ar-AE" sz="2400" dirty="0" smtClean="0">
                <a:cs typeface="B Mitra" pitchFamily="2" charset="-78"/>
              </a:rPr>
              <a:t>زايمان طولاني شده </a:t>
            </a:r>
          </a:p>
          <a:p>
            <a:pPr algn="just" rtl="1"/>
            <a:r>
              <a:rPr lang="ar-AE" sz="2400" dirty="0" smtClean="0">
                <a:cs typeface="B Mitra" pitchFamily="2" charset="-78"/>
              </a:rPr>
              <a:t>پاره شدن طولاني مدت كيسه آب </a:t>
            </a:r>
          </a:p>
          <a:p>
            <a:pPr algn="just" rtl="1"/>
            <a:r>
              <a:rPr lang="ar-AE" sz="2400" dirty="0" smtClean="0">
                <a:cs typeface="B Mitra" pitchFamily="2" charset="-78"/>
              </a:rPr>
              <a:t>دستكاري زياد رحم يا واژن </a:t>
            </a:r>
          </a:p>
          <a:p>
            <a:pPr algn="just" rtl="1"/>
            <a:r>
              <a:rPr lang="ar-AE" sz="2400" dirty="0" smtClean="0">
                <a:cs typeface="B Mitra" pitchFamily="2" charset="-78"/>
              </a:rPr>
              <a:t>مانيتورينگ داخلي جنين</a:t>
            </a:r>
            <a:endParaRPr lang="fa-IR" sz="2400" dirty="0" smtClean="0">
              <a:cs typeface="B Mitra" pitchFamily="2" charset="-78"/>
            </a:endParaRPr>
          </a:p>
          <a:p>
            <a:pPr algn="just" rtl="1"/>
            <a:endParaRPr lang="ar-AE" sz="2400" dirty="0" smtClean="0">
              <a:cs typeface="B Mitra" pitchFamily="2" charset="-78"/>
            </a:endParaRPr>
          </a:p>
          <a:p>
            <a:pPr algn="just" rtl="1"/>
            <a:r>
              <a:rPr lang="ar-AE" sz="2400" b="1" dirty="0" smtClean="0">
                <a:cs typeface="B Mitra" pitchFamily="2" charset="-78"/>
              </a:rPr>
              <a:t>علائم باليني بعد از زايمان:</a:t>
            </a:r>
          </a:p>
          <a:p>
            <a:pPr algn="just" rtl="1"/>
            <a:r>
              <a:rPr lang="ar-AE" sz="2400" dirty="0" smtClean="0">
                <a:cs typeface="B Mitra" pitchFamily="2" charset="-78"/>
              </a:rPr>
              <a:t>درد و تندرنس شكم و رحم</a:t>
            </a:r>
            <a:r>
              <a:rPr lang="fa-IR" sz="2400" dirty="0" smtClean="0">
                <a:cs typeface="B Mitra" pitchFamily="2" charset="-78"/>
              </a:rPr>
              <a:t>، </a:t>
            </a:r>
            <a:r>
              <a:rPr lang="ar-AE" sz="2400" dirty="0" smtClean="0">
                <a:cs typeface="B Mitra" pitchFamily="2" charset="-78"/>
              </a:rPr>
              <a:t>تب و لرز </a:t>
            </a:r>
            <a:r>
              <a:rPr lang="fa-IR" sz="2400" dirty="0" smtClean="0">
                <a:cs typeface="B Mitra" pitchFamily="2" charset="-78"/>
              </a:rPr>
              <a:t>، </a:t>
            </a:r>
            <a:r>
              <a:rPr lang="ar-AE" sz="2400" dirty="0" smtClean="0">
                <a:cs typeface="B Mitra" pitchFamily="2" charset="-78"/>
              </a:rPr>
              <a:t>ترشحات بدبو</a:t>
            </a:r>
          </a:p>
          <a:p>
            <a:pPr algn="just" rtl="1"/>
            <a:r>
              <a:rPr lang="ar-AE" sz="2400" dirty="0" smtClean="0">
                <a:cs typeface="B Mitra" pitchFamily="2" charset="-78"/>
              </a:rPr>
              <a:t>توجه : هرگونه تب پايدار بعد از زايمان ناشي از عفونت رحم مي باشد مگر اينكه خلافش ثابت شود.</a:t>
            </a:r>
            <a:endParaRPr lang="fa-IR" sz="2400" dirty="0" smtClean="0">
              <a:cs typeface="B Mitra" pitchFamily="2" charset="-78"/>
            </a:endParaRPr>
          </a:p>
        </p:txBody>
      </p:sp>
    </p:spTree>
    <p:extLst>
      <p:ext uri="{BB962C8B-B14F-4D97-AF65-F5344CB8AC3E}">
        <p14:creationId xmlns:p14="http://schemas.microsoft.com/office/powerpoint/2010/main" val="1889140108"/>
      </p:ext>
    </p:extLst>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عوارض و درمان عفونت رحمی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lnSpcReduction="10000"/>
          </a:bodyPr>
          <a:lstStyle/>
          <a:p>
            <a:pPr algn="just" rtl="1"/>
            <a:r>
              <a:rPr lang="ar-AE" b="1" dirty="0" smtClean="0">
                <a:cs typeface="B Mitra" pitchFamily="2" charset="-78"/>
              </a:rPr>
              <a:t>عوارض ابتلا به عفونت رحم:</a:t>
            </a:r>
            <a:endParaRPr lang="fa-IR" b="1" dirty="0" smtClean="0">
              <a:cs typeface="B Mitra" pitchFamily="2" charset="-78"/>
            </a:endParaRPr>
          </a:p>
          <a:p>
            <a:pPr algn="just" rtl="1">
              <a:buNone/>
            </a:pPr>
            <a:r>
              <a:rPr lang="ar-AE" dirty="0" smtClean="0">
                <a:cs typeface="B Mitra" pitchFamily="2" charset="-78"/>
              </a:rPr>
              <a:t>عفونت محل سزارين روي رحم و نيز ابتلای اعضاي مجاور رحم مانند لوله‌ها، از شايع ترين عوارض عفونت رحم هستند.</a:t>
            </a:r>
            <a:r>
              <a:rPr lang="fa-IR" dirty="0" smtClean="0">
                <a:cs typeface="B Mitra" pitchFamily="2" charset="-78"/>
              </a:rPr>
              <a:t> </a:t>
            </a:r>
            <a:r>
              <a:rPr lang="ar-AE" dirty="0" smtClean="0">
                <a:cs typeface="B Mitra" pitchFamily="2" charset="-78"/>
              </a:rPr>
              <a:t>2. عفونت محل بخيه زايمان طبيعي: اين عفونت معمولاً سطحي و خفيف است.</a:t>
            </a:r>
            <a:endParaRPr lang="fa-IR" dirty="0" smtClean="0">
              <a:cs typeface="B Mitra" pitchFamily="2" charset="-78"/>
            </a:endParaRPr>
          </a:p>
          <a:p>
            <a:pPr algn="just" rtl="1">
              <a:buNone/>
            </a:pPr>
            <a:endParaRPr lang="en-US" dirty="0" smtClean="0">
              <a:cs typeface="B Mitra" pitchFamily="2" charset="-78"/>
            </a:endParaRPr>
          </a:p>
          <a:p>
            <a:pPr algn="just" rtl="1"/>
            <a:r>
              <a:rPr lang="fa-IR" b="1" dirty="0" smtClean="0">
                <a:cs typeface="B Mitra" pitchFamily="2" charset="-78"/>
              </a:rPr>
              <a:t>درمان:</a:t>
            </a:r>
          </a:p>
          <a:p>
            <a:pPr algn="just" rtl="1">
              <a:buNone/>
            </a:pPr>
            <a:r>
              <a:rPr lang="ar-AE" dirty="0" smtClean="0">
                <a:cs typeface="B Mitra" pitchFamily="2" charset="-78"/>
              </a:rPr>
              <a:t>عفونت خفيف</a:t>
            </a:r>
            <a:r>
              <a:rPr lang="fa-IR" dirty="0" smtClean="0">
                <a:cs typeface="B Mitra" pitchFamily="2" charset="-78"/>
              </a:rPr>
              <a:t>: </a:t>
            </a:r>
            <a:r>
              <a:rPr lang="ar-AE" dirty="0" smtClean="0">
                <a:cs typeface="B Mitra" pitchFamily="2" charset="-78"/>
              </a:rPr>
              <a:t>آنتي بيوتيك خوراكي </a:t>
            </a:r>
            <a:endParaRPr lang="fa-IR" dirty="0" smtClean="0">
              <a:cs typeface="B Mitra" pitchFamily="2" charset="-78"/>
            </a:endParaRPr>
          </a:p>
          <a:p>
            <a:pPr algn="just" rtl="1">
              <a:buNone/>
            </a:pPr>
            <a:r>
              <a:rPr lang="fa-IR" dirty="0" smtClean="0">
                <a:cs typeface="B Mitra" pitchFamily="2" charset="-78"/>
              </a:rPr>
              <a:t>موارد شدید:</a:t>
            </a:r>
            <a:r>
              <a:rPr lang="ar-AE" dirty="0" smtClean="0">
                <a:cs typeface="B Mitra" pitchFamily="2" charset="-78"/>
              </a:rPr>
              <a:t> بستري و درمان</a:t>
            </a:r>
            <a:r>
              <a:rPr lang="fa-IR" dirty="0" smtClean="0">
                <a:cs typeface="B Mitra" pitchFamily="2" charset="-78"/>
              </a:rPr>
              <a:t> با</a:t>
            </a:r>
            <a:r>
              <a:rPr lang="ar-AE" dirty="0" smtClean="0">
                <a:cs typeface="B Mitra" pitchFamily="2" charset="-78"/>
              </a:rPr>
              <a:t> آنتي بيوتيك‌هاي تزريقي </a:t>
            </a:r>
            <a:endParaRPr lang="fa-IR" dirty="0" smtClean="0">
              <a:cs typeface="B Mitra" pitchFamily="2" charset="-78"/>
            </a:endParaRPr>
          </a:p>
          <a:p>
            <a:pPr algn="just" rtl="1">
              <a:buNone/>
            </a:pPr>
            <a:r>
              <a:rPr lang="ar-AE" dirty="0" smtClean="0">
                <a:cs typeface="B Mitra" pitchFamily="2" charset="-78"/>
              </a:rPr>
              <a:t/>
            </a:r>
            <a:br>
              <a:rPr lang="ar-AE" dirty="0" smtClean="0">
                <a:cs typeface="B Mitra" pitchFamily="2" charset="-78"/>
              </a:rPr>
            </a:br>
            <a:endParaRPr lang="fa-IR" b="1" dirty="0" smtClean="0">
              <a:cs typeface="B Mitra" pitchFamily="2" charset="-78"/>
            </a:endParaRPr>
          </a:p>
          <a:p>
            <a:pPr algn="just" rtl="1"/>
            <a:endParaRPr lang="en-US" dirty="0">
              <a:cs typeface="B Mitra" pitchFamily="2" charset="-78"/>
            </a:endParaRPr>
          </a:p>
        </p:txBody>
      </p:sp>
    </p:spTree>
    <p:extLst>
      <p:ext uri="{BB962C8B-B14F-4D97-AF65-F5344CB8AC3E}">
        <p14:creationId xmlns:p14="http://schemas.microsoft.com/office/powerpoint/2010/main" val="4258580512"/>
      </p:ext>
    </p:extLst>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علائم همراه برخی عفونتهای نفاسی</a:t>
            </a:r>
            <a:endPar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sp>
        <p:nvSpPr>
          <p:cNvPr id="3" name="Content Placeholder 2"/>
          <p:cNvSpPr>
            <a:spLocks noGrp="1"/>
          </p:cNvSpPr>
          <p:nvPr>
            <p:ph idx="1"/>
          </p:nvPr>
        </p:nvSpPr>
        <p:spPr/>
        <p:txBody>
          <a:bodyPr>
            <a:noAutofit/>
          </a:bodyPr>
          <a:lstStyle/>
          <a:p>
            <a:pPr algn="r" rtl="1"/>
            <a:r>
              <a:rPr lang="ar-AE" sz="2000" b="1" dirty="0" smtClean="0">
                <a:cs typeface="B Bardiya" pitchFamily="2" charset="-78"/>
              </a:rPr>
              <a:t>متریت</a:t>
            </a:r>
            <a:r>
              <a:rPr lang="fa-IR" sz="2000" b="1" dirty="0" smtClean="0">
                <a:cs typeface="B Bardiya" pitchFamily="2" charset="-78"/>
              </a:rPr>
              <a:t>: </a:t>
            </a:r>
            <a:r>
              <a:rPr lang="ar-AE" sz="2000" dirty="0" smtClean="0">
                <a:cs typeface="B Bardiya" pitchFamily="2" charset="-78"/>
              </a:rPr>
              <a:t/>
            </a:r>
            <a:br>
              <a:rPr lang="ar-AE" sz="2000" dirty="0" smtClean="0">
                <a:cs typeface="B Bardiya" pitchFamily="2" charset="-78"/>
              </a:rPr>
            </a:br>
            <a:r>
              <a:rPr lang="ar-AE" sz="2000" dirty="0" smtClean="0">
                <a:cs typeface="B Bardiya" pitchFamily="2" charset="-78"/>
              </a:rPr>
              <a:t/>
            </a:r>
            <a:br>
              <a:rPr lang="ar-AE" sz="2000" dirty="0" smtClean="0">
                <a:cs typeface="B Bardiya" pitchFamily="2" charset="-78"/>
              </a:rPr>
            </a:br>
            <a:r>
              <a:rPr lang="ar-AE" sz="2000" dirty="0" smtClean="0">
                <a:cs typeface="B Bardiya" pitchFamily="2" charset="-78"/>
              </a:rPr>
              <a:t>رحم بزرگتر از حد طبیعی، خونریزی یا ترشح بد بو از واژن، سابقه پارگی طولانی کیسه آب یا دستکاری بارداری، درد شکم</a:t>
            </a:r>
            <a:br>
              <a:rPr lang="ar-AE" sz="2000" dirty="0" smtClean="0">
                <a:cs typeface="B Bardiya" pitchFamily="2" charset="-78"/>
              </a:rPr>
            </a:br>
            <a:endParaRPr lang="ar-AE" sz="2000" dirty="0" smtClean="0">
              <a:cs typeface="B Bardiya" pitchFamily="2" charset="-78"/>
            </a:endParaRPr>
          </a:p>
          <a:p>
            <a:pPr algn="r" rtl="1"/>
            <a:r>
              <a:rPr lang="ar-AE" sz="2000" b="1" dirty="0" smtClean="0">
                <a:cs typeface="B Bardiya" pitchFamily="2" charset="-78"/>
              </a:rPr>
              <a:t>پیلونفریت</a:t>
            </a:r>
            <a:r>
              <a:rPr lang="fa-IR" sz="2000" b="1" dirty="0" smtClean="0">
                <a:cs typeface="B Bardiya" pitchFamily="2" charset="-78"/>
              </a:rPr>
              <a:t>:</a:t>
            </a:r>
            <a:r>
              <a:rPr lang="ar-AE" sz="2000" dirty="0" smtClean="0">
                <a:cs typeface="B Bardiya" pitchFamily="2" charset="-78"/>
              </a:rPr>
              <a:t/>
            </a:r>
            <a:br>
              <a:rPr lang="ar-AE" sz="2000" dirty="0" smtClean="0">
                <a:cs typeface="B Bardiya" pitchFamily="2" charset="-78"/>
              </a:rPr>
            </a:br>
            <a:r>
              <a:rPr lang="ar-AE" sz="2000" dirty="0" smtClean="0">
                <a:cs typeface="B Bardiya" pitchFamily="2" charset="-78"/>
              </a:rPr>
              <a:t/>
            </a:r>
            <a:br>
              <a:rPr lang="ar-AE" sz="2000" dirty="0" smtClean="0">
                <a:cs typeface="B Bardiya" pitchFamily="2" charset="-78"/>
              </a:rPr>
            </a:br>
            <a:r>
              <a:rPr lang="ar-AE" sz="2000" dirty="0" smtClean="0">
                <a:cs typeface="B Bardiya" pitchFamily="2" charset="-78"/>
              </a:rPr>
              <a:t>سوزش ادرار، درد پهلوها، تهوع و استفراق</a:t>
            </a:r>
            <a:br>
              <a:rPr lang="ar-AE" sz="2000" dirty="0" smtClean="0">
                <a:cs typeface="B Bardiya" pitchFamily="2" charset="-78"/>
              </a:rPr>
            </a:br>
            <a:r>
              <a:rPr lang="ar-AE" sz="2000" dirty="0" smtClean="0">
                <a:cs typeface="B Bardiya" pitchFamily="2" charset="-78"/>
              </a:rPr>
              <a:t/>
            </a:r>
            <a:br>
              <a:rPr lang="ar-AE" sz="2000" dirty="0" smtClean="0">
                <a:cs typeface="B Bardiya" pitchFamily="2" charset="-78"/>
              </a:rPr>
            </a:br>
            <a:endParaRPr lang="ar-AE" sz="2000" dirty="0" smtClean="0">
              <a:cs typeface="B Bardiya" pitchFamily="2" charset="-78"/>
            </a:endParaRPr>
          </a:p>
          <a:p>
            <a:pPr algn="r" rtl="1"/>
            <a:r>
              <a:rPr lang="ar-AE" sz="2000" b="1" dirty="0" smtClean="0">
                <a:cs typeface="B Bardiya" pitchFamily="2" charset="-78"/>
              </a:rPr>
              <a:t>آبسه پستان</a:t>
            </a:r>
            <a:r>
              <a:rPr lang="fa-IR" sz="2000" b="1" dirty="0" smtClean="0">
                <a:cs typeface="B Bardiya" pitchFamily="2" charset="-78"/>
              </a:rPr>
              <a:t>:</a:t>
            </a:r>
            <a:r>
              <a:rPr lang="ar-AE" sz="2000" dirty="0" smtClean="0">
                <a:cs typeface="B Bardiya" pitchFamily="2" charset="-78"/>
              </a:rPr>
              <a:t/>
            </a:r>
            <a:br>
              <a:rPr lang="ar-AE" sz="2000" dirty="0" smtClean="0">
                <a:cs typeface="B Bardiya" pitchFamily="2" charset="-78"/>
              </a:rPr>
            </a:br>
            <a:r>
              <a:rPr lang="ar-AE" sz="2000" dirty="0" smtClean="0">
                <a:cs typeface="B Bardiya" pitchFamily="2" charset="-78"/>
              </a:rPr>
              <a:t/>
            </a:r>
            <a:br>
              <a:rPr lang="ar-AE" sz="2000" dirty="0" smtClean="0">
                <a:cs typeface="B Bardiya" pitchFamily="2" charset="-78"/>
              </a:rPr>
            </a:br>
            <a:r>
              <a:rPr lang="ar-AE" sz="2000" dirty="0" smtClean="0">
                <a:cs typeface="B Bardiya" pitchFamily="2" charset="-78"/>
              </a:rPr>
              <a:t>توده مواج و دردناک در پستان، گرمی و قرمزی پستان، لرز</a:t>
            </a:r>
            <a:endParaRPr lang="en-US" sz="2000" dirty="0">
              <a:cs typeface="B Bardiya" pitchFamily="2" charset="-78"/>
            </a:endParaRPr>
          </a:p>
        </p:txBody>
      </p:sp>
    </p:spTree>
    <p:extLst>
      <p:ext uri="{BB962C8B-B14F-4D97-AF65-F5344CB8AC3E}">
        <p14:creationId xmlns:p14="http://schemas.microsoft.com/office/powerpoint/2010/main" val="206439578"/>
      </p:ext>
    </p:extLst>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vert="horz" lIns="91440" tIns="45720" rIns="91440" bIns="45720" rtlCol="0">
            <a:noAutofit/>
          </a:bodyPr>
          <a:lstStyle/>
          <a:p>
            <a:pPr algn="r" rtl="1">
              <a:buNone/>
            </a:pPr>
            <a:r>
              <a:rPr lang="ar-AE" sz="2000" b="1" dirty="0" smtClean="0">
                <a:cs typeface="B Bardiya" pitchFamily="2" charset="-78"/>
              </a:rPr>
              <a:t>عفونت محل برش سزارین یا اپی زیاتومی</a:t>
            </a:r>
            <a:r>
              <a:rPr lang="fa-IR" sz="2000" b="1" dirty="0" smtClean="0">
                <a:cs typeface="B Bardiya" pitchFamily="2" charset="-78"/>
              </a:rPr>
              <a:t>:</a:t>
            </a:r>
            <a:r>
              <a:rPr lang="ar-AE" sz="2000" b="1" dirty="0" smtClean="0">
                <a:cs typeface="B Bardiya" pitchFamily="2" charset="-78"/>
              </a:rPr>
              <a:t/>
            </a:r>
            <a:br>
              <a:rPr lang="ar-AE" sz="2000" b="1" dirty="0" smtClean="0">
                <a:cs typeface="B Bardiya" pitchFamily="2" charset="-78"/>
              </a:rPr>
            </a:br>
            <a:r>
              <a:rPr lang="ar-AE" sz="2000" b="1" dirty="0" smtClean="0">
                <a:cs typeface="B Bardiya" pitchFamily="2" charset="-78"/>
              </a:rPr>
              <a:t/>
            </a:r>
            <a:br>
              <a:rPr lang="ar-AE" sz="2000" b="1" dirty="0" smtClean="0">
                <a:cs typeface="B Bardiya" pitchFamily="2" charset="-78"/>
              </a:rPr>
            </a:br>
            <a:r>
              <a:rPr lang="ar-AE" sz="2000" dirty="0" smtClean="0">
                <a:cs typeface="B Bardiya" pitchFamily="2" charset="-78"/>
              </a:rPr>
              <a:t>تورم محل بخیه، تحت فشار بودن بخیه ها، خروج ترشحات چرکی و بد بو، قرمزی و سفتی محل بخیه</a:t>
            </a:r>
            <a:endParaRPr lang="fa-IR" sz="2000" dirty="0" smtClean="0">
              <a:cs typeface="B Bardiya" pitchFamily="2" charset="-78"/>
            </a:endParaRPr>
          </a:p>
          <a:p>
            <a:pPr algn="r" rtl="1">
              <a:buNone/>
            </a:pPr>
            <a:endParaRPr lang="fa-IR" sz="2000" b="1" dirty="0" smtClean="0">
              <a:cs typeface="B Bardiya" pitchFamily="2" charset="-78"/>
            </a:endParaRPr>
          </a:p>
          <a:p>
            <a:pPr algn="r" rtl="1">
              <a:buNone/>
            </a:pPr>
            <a:r>
              <a:rPr lang="ar-AE" sz="2000" b="1" dirty="0" smtClean="0">
                <a:cs typeface="B Bardiya" pitchFamily="2" charset="-78"/>
              </a:rPr>
              <a:t>ماستیت</a:t>
            </a:r>
            <a:br>
              <a:rPr lang="ar-AE" sz="2000" b="1" dirty="0" smtClean="0">
                <a:cs typeface="B Bardiya" pitchFamily="2" charset="-78"/>
              </a:rPr>
            </a:br>
            <a:r>
              <a:rPr lang="ar-AE" sz="2000" b="1" dirty="0" smtClean="0">
                <a:cs typeface="B Bardiya" pitchFamily="2" charset="-78"/>
              </a:rPr>
              <a:t/>
            </a:r>
            <a:br>
              <a:rPr lang="ar-AE" sz="2000" b="1" dirty="0" smtClean="0">
                <a:cs typeface="B Bardiya" pitchFamily="2" charset="-78"/>
              </a:rPr>
            </a:br>
            <a:r>
              <a:rPr lang="ar-AE" sz="2000" dirty="0" smtClean="0">
                <a:cs typeface="B Bardiya" pitchFamily="2" charset="-78"/>
              </a:rPr>
              <a:t>تورم، قرمزی و گرمی درد یک طرفه پستان، لرز</a:t>
            </a:r>
            <a:endParaRPr lang="fa-IR" sz="2000" dirty="0" smtClean="0">
              <a:cs typeface="B Bardiya" pitchFamily="2" charset="-78"/>
            </a:endParaRPr>
          </a:p>
          <a:p>
            <a:pPr algn="r" rtl="1">
              <a:buNone/>
            </a:pPr>
            <a:r>
              <a:rPr lang="ar-AE" sz="2000" dirty="0" smtClean="0">
                <a:cs typeface="B Bardiya" pitchFamily="2" charset="-78"/>
              </a:rPr>
              <a:t/>
            </a:r>
            <a:br>
              <a:rPr lang="ar-AE" sz="2000" dirty="0" smtClean="0">
                <a:cs typeface="B Bardiya" pitchFamily="2" charset="-78"/>
              </a:rPr>
            </a:br>
            <a:r>
              <a:rPr lang="fa-IR" sz="2000" b="1" dirty="0" smtClean="0">
                <a:cs typeface="B Bardiya" pitchFamily="2" charset="-78"/>
              </a:rPr>
              <a:t>درمان</a:t>
            </a:r>
            <a:r>
              <a:rPr lang="fa-IR" sz="2000" dirty="0" smtClean="0">
                <a:cs typeface="B Bardiya" pitchFamily="2" charset="-78"/>
              </a:rPr>
              <a:t>: </a:t>
            </a:r>
            <a:r>
              <a:rPr lang="ar-AE" sz="2000" dirty="0" smtClean="0">
                <a:cs typeface="B Bardiya" pitchFamily="2" charset="-78"/>
              </a:rPr>
              <a:t>تخلیه مکرر شیر از پستان </a:t>
            </a:r>
            <a:r>
              <a:rPr lang="ar-AE" sz="2000" b="1" dirty="0" smtClean="0">
                <a:cs typeface="B Bardiya" pitchFamily="2" charset="-78"/>
              </a:rPr>
              <a:t/>
            </a:r>
            <a:br>
              <a:rPr lang="ar-AE" sz="2000" b="1" dirty="0" smtClean="0">
                <a:cs typeface="B Bardiya" pitchFamily="2" charset="-78"/>
              </a:rPr>
            </a:br>
            <a:r>
              <a:rPr lang="ar-AE" sz="2000" b="1" dirty="0" smtClean="0">
                <a:cs typeface="B Bardiya" pitchFamily="2" charset="-78"/>
              </a:rPr>
              <a:t/>
            </a:r>
            <a:br>
              <a:rPr lang="ar-AE" sz="2000" b="1" dirty="0" smtClean="0">
                <a:cs typeface="B Bardiya" pitchFamily="2" charset="-78"/>
              </a:rPr>
            </a:br>
            <a:endParaRPr lang="en-US" sz="2000" b="1" dirty="0" smtClean="0">
              <a:cs typeface="B Bardiya" pitchFamily="2" charset="-78"/>
            </a:endParaRPr>
          </a:p>
        </p:txBody>
      </p:sp>
      <p:sp>
        <p:nvSpPr>
          <p:cNvPr id="4" name="Title 1"/>
          <p:cNvSpPr txBox="1">
            <a:spLocks/>
          </p:cNvSpPr>
          <p:nvPr/>
        </p:nvSpPr>
        <p:spPr>
          <a:xfrm>
            <a:off x="457200" y="228600"/>
            <a:ext cx="8229600" cy="1143000"/>
          </a:xfrm>
          <a:prstGeom prst="rect">
            <a:avLst/>
          </a:prstGeo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a-IR" sz="4400" b="1" i="0" u="none" strike="noStrike" kern="1200" cap="none" spc="0" normalizeH="0" baseline="0" noProof="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Adobe Caslon Pro Bold" pitchFamily="18" charset="0"/>
                <a:ea typeface="+mn-ea"/>
                <a:cs typeface="B Esfehan" pitchFamily="2" charset="-78"/>
              </a:rPr>
              <a:t>علائم همراه برخی عفونتهای نفاسی</a:t>
            </a:r>
            <a:endParaRPr kumimoji="0" lang="en-US" sz="4400" b="1" i="0" u="none" strike="noStrike" kern="1200" cap="none" spc="0" normalizeH="0" baseline="0" noProof="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Adobe Caslon Pro Bold" pitchFamily="18" charset="0"/>
              <a:ea typeface="+mn-ea"/>
              <a:cs typeface="B Esfehan" pitchFamily="2" charset="-78"/>
            </a:endParaRPr>
          </a:p>
        </p:txBody>
      </p:sp>
    </p:spTree>
    <p:extLst>
      <p:ext uri="{BB962C8B-B14F-4D97-AF65-F5344CB8AC3E}">
        <p14:creationId xmlns:p14="http://schemas.microsoft.com/office/powerpoint/2010/main" val="2027516631"/>
      </p:ext>
    </p:extLst>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شقاق پستان</a:t>
            </a:r>
            <a:endPar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sp>
        <p:nvSpPr>
          <p:cNvPr id="3" name="Content Placeholder 2"/>
          <p:cNvSpPr>
            <a:spLocks noGrp="1"/>
          </p:cNvSpPr>
          <p:nvPr>
            <p:ph idx="1"/>
          </p:nvPr>
        </p:nvSpPr>
        <p:spPr/>
        <p:txBody>
          <a:bodyPr>
            <a:normAutofit/>
          </a:bodyPr>
          <a:lstStyle/>
          <a:p>
            <a:pPr algn="r" rtl="1">
              <a:buNone/>
            </a:pPr>
            <a:r>
              <a:rPr lang="ar-AE" b="1" dirty="0" smtClean="0">
                <a:cs typeface="B Mitra" pitchFamily="2" charset="-78"/>
              </a:rPr>
              <a:t>علائم همراه:</a:t>
            </a:r>
            <a:r>
              <a:rPr lang="ar-AE" dirty="0" smtClean="0">
                <a:cs typeface="B Mitra" pitchFamily="2" charset="-78"/>
              </a:rPr>
              <a:t/>
            </a:r>
            <a:br>
              <a:rPr lang="ar-AE" dirty="0" smtClean="0">
                <a:cs typeface="B Mitra" pitchFamily="2" charset="-78"/>
              </a:rPr>
            </a:br>
            <a:r>
              <a:rPr lang="ar-AE" dirty="0" smtClean="0">
                <a:cs typeface="B Mitra" pitchFamily="2" charset="-78"/>
              </a:rPr>
              <a:t>زخم و درد نوک پستان</a:t>
            </a:r>
            <a:endParaRPr lang="fa-IR" dirty="0" smtClean="0">
              <a:cs typeface="B Mitra" pitchFamily="2" charset="-78"/>
            </a:endParaRPr>
          </a:p>
          <a:p>
            <a:pPr algn="r" rtl="1">
              <a:buNone/>
            </a:pPr>
            <a:r>
              <a:rPr lang="ar-AE" dirty="0" smtClean="0">
                <a:cs typeface="B Mitra" pitchFamily="2" charset="-78"/>
              </a:rPr>
              <a:t/>
            </a:r>
            <a:br>
              <a:rPr lang="ar-AE" dirty="0" smtClean="0">
                <a:cs typeface="B Mitra" pitchFamily="2" charset="-78"/>
              </a:rPr>
            </a:br>
            <a:r>
              <a:rPr lang="ar-AE" b="1" dirty="0" smtClean="0">
                <a:cs typeface="B Mitra" pitchFamily="2" charset="-78"/>
              </a:rPr>
              <a:t>اقدام</a:t>
            </a:r>
            <a:r>
              <a:rPr lang="ar-AE" dirty="0" smtClean="0">
                <a:cs typeface="B Mitra" pitchFamily="2" charset="-78"/>
              </a:rPr>
              <a:t>:</a:t>
            </a:r>
            <a:br>
              <a:rPr lang="ar-AE" dirty="0" smtClean="0">
                <a:cs typeface="B Mitra" pitchFamily="2" charset="-78"/>
              </a:rPr>
            </a:br>
            <a:r>
              <a:rPr lang="ar-AE" dirty="0" smtClean="0">
                <a:cs typeface="B Mitra" pitchFamily="2" charset="-78"/>
              </a:rPr>
              <a:t>شروع شیر دهی با پستان سالم، تخلیه مکرر پستان با مکیدن نوزاد و در صورت درد شدید: تخلیه با شیردوش و گذاشتن قطره شیر روی نوک پستان</a:t>
            </a:r>
            <a:br>
              <a:rPr lang="ar-AE" dirty="0" smtClean="0">
                <a:cs typeface="B Mitra" pitchFamily="2" charset="-78"/>
              </a:rPr>
            </a:br>
            <a:r>
              <a:rPr lang="ar-AE" dirty="0" smtClean="0">
                <a:cs typeface="B Mitra" pitchFamily="2" charset="-78"/>
              </a:rPr>
              <a:t>گذاشتن کیسه یخ 2تا 3 دقیقه قبل از مکیدن نوزاد</a:t>
            </a:r>
            <a:endParaRPr lang="fa-IR" dirty="0" smtClean="0">
              <a:cs typeface="B Mitra" pitchFamily="2" charset="-78"/>
            </a:endParaRPr>
          </a:p>
        </p:txBody>
      </p:sp>
    </p:spTree>
    <p:extLst>
      <p:ext uri="{BB962C8B-B14F-4D97-AF65-F5344CB8AC3E}">
        <p14:creationId xmlns:p14="http://schemas.microsoft.com/office/powerpoint/2010/main" val="1560266975"/>
      </p:ext>
    </p:extLst>
  </p:cSld>
  <p:clrMapOvr>
    <a:masterClrMapping/>
  </p:clrMapOvr>
  <p:transition>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idx="1"/>
          </p:nvPr>
        </p:nvSpPr>
        <p:spPr/>
        <p:txBody>
          <a:bodyPr>
            <a:normAutofit/>
          </a:bodyPr>
          <a:lstStyle/>
          <a:p>
            <a:pPr algn="r" rtl="1"/>
            <a:r>
              <a:rPr lang="fa-IR" dirty="0" smtClean="0">
                <a:cs typeface="B Tabassom" pitchFamily="2" charset="-78"/>
              </a:rPr>
              <a:t>روز 3و 4 شا</a:t>
            </a:r>
            <a:r>
              <a:rPr lang="ar-SA" dirty="0" smtClean="0">
                <a:cs typeface="B Tabassom" pitchFamily="2" charset="-78"/>
              </a:rPr>
              <a:t>ي</a:t>
            </a:r>
            <a:r>
              <a:rPr lang="fa-IR" dirty="0" smtClean="0">
                <a:cs typeface="B Tabassom" pitchFamily="2" charset="-78"/>
              </a:rPr>
              <a:t>ع است.</a:t>
            </a:r>
          </a:p>
          <a:p>
            <a:pPr algn="r" rtl="1"/>
            <a:r>
              <a:rPr lang="en-US" sz="2800" dirty="0" smtClean="0">
                <a:cs typeface="B Tabassom" pitchFamily="2" charset="-78"/>
              </a:rPr>
              <a:t>Vascular &amp; lymphatic engorgement</a:t>
            </a:r>
          </a:p>
          <a:p>
            <a:pPr algn="r" rtl="1"/>
            <a:r>
              <a:rPr lang="fa-IR" dirty="0" smtClean="0">
                <a:cs typeface="B Tabassom" pitchFamily="2" charset="-78"/>
              </a:rPr>
              <a:t>تب آن معمولا ب</a:t>
            </a:r>
            <a:r>
              <a:rPr lang="ar-SA" dirty="0" smtClean="0">
                <a:cs typeface="B Tabassom" pitchFamily="2" charset="-78"/>
              </a:rPr>
              <a:t>ي</a:t>
            </a:r>
            <a:r>
              <a:rPr lang="fa-IR" dirty="0" smtClean="0">
                <a:cs typeface="B Tabassom" pitchFamily="2" charset="-78"/>
              </a:rPr>
              <a:t>ش از 24 ساعت طول نم</a:t>
            </a:r>
            <a:r>
              <a:rPr lang="ar-SA" dirty="0" smtClean="0">
                <a:cs typeface="B Tabassom" pitchFamily="2" charset="-78"/>
              </a:rPr>
              <a:t>ي</a:t>
            </a:r>
            <a:r>
              <a:rPr lang="fa-IR" dirty="0" smtClean="0">
                <a:cs typeface="B Tabassom" pitchFamily="2" charset="-78"/>
              </a:rPr>
              <a:t> کشد، درد، گرمی و سفتی هر دو پستان</a:t>
            </a:r>
          </a:p>
          <a:p>
            <a:pPr algn="r" rtl="1"/>
            <a:r>
              <a:rPr lang="fa-IR" dirty="0" smtClean="0">
                <a:cs typeface="B Tabassom" pitchFamily="2" charset="-78"/>
              </a:rPr>
              <a:t>به ندرت بالا</a:t>
            </a:r>
            <a:r>
              <a:rPr lang="ar-SA" dirty="0" smtClean="0">
                <a:cs typeface="B Tabassom" pitchFamily="2" charset="-78"/>
              </a:rPr>
              <a:t>ي</a:t>
            </a:r>
            <a:r>
              <a:rPr lang="fa-IR" dirty="0" smtClean="0">
                <a:cs typeface="B Tabassom" pitchFamily="2" charset="-78"/>
              </a:rPr>
              <a:t> 39 درجه م</a:t>
            </a:r>
            <a:r>
              <a:rPr lang="ar-SA" dirty="0" smtClean="0">
                <a:cs typeface="B Tabassom" pitchFamily="2" charset="-78"/>
              </a:rPr>
              <a:t>ي</a:t>
            </a:r>
            <a:r>
              <a:rPr lang="fa-IR" dirty="0" smtClean="0">
                <a:cs typeface="B Tabassom" pitchFamily="2" charset="-78"/>
              </a:rPr>
              <a:t> رود.</a:t>
            </a:r>
          </a:p>
          <a:p>
            <a:pPr algn="r" rtl="1"/>
            <a:r>
              <a:rPr lang="fa-IR" dirty="0" smtClean="0">
                <a:cs typeface="B Tabassom" pitchFamily="2" charset="-78"/>
              </a:rPr>
              <a:t>10% زنان دچار م</a:t>
            </a:r>
            <a:r>
              <a:rPr lang="ar-SA" dirty="0" smtClean="0">
                <a:cs typeface="B Tabassom" pitchFamily="2" charset="-78"/>
              </a:rPr>
              <a:t>ي</a:t>
            </a:r>
            <a:r>
              <a:rPr lang="fa-IR" dirty="0" smtClean="0">
                <a:cs typeface="B Tabassom" pitchFamily="2" charset="-78"/>
              </a:rPr>
              <a:t> شوند.</a:t>
            </a:r>
          </a:p>
          <a:p>
            <a:pPr algn="r" rtl="1"/>
            <a:r>
              <a:rPr lang="ar-AE" dirty="0" smtClean="0">
                <a:cs typeface="B Tabassom" pitchFamily="2" charset="-78"/>
              </a:rPr>
              <a:t>بهترین راه پیشگیری</a:t>
            </a:r>
            <a:r>
              <a:rPr lang="fa-IR" dirty="0" smtClean="0">
                <a:cs typeface="B Tabassom" pitchFamily="2" charset="-78"/>
              </a:rPr>
              <a:t>: تغذیه زودرس نوزاد بلافاصله بعد از تولد</a:t>
            </a:r>
            <a:r>
              <a:rPr lang="ar-AE" dirty="0" smtClean="0">
                <a:cs typeface="B Tabassom" pitchFamily="2" charset="-78"/>
              </a:rPr>
              <a:t> آن </a:t>
            </a:r>
            <a:endParaRPr lang="fa-IR" dirty="0" smtClean="0">
              <a:cs typeface="B Tabassom" pitchFamily="2" charset="-78"/>
            </a:endParaRPr>
          </a:p>
          <a:p>
            <a:pPr algn="r" rtl="1">
              <a:buNone/>
            </a:pPr>
            <a:r>
              <a:rPr lang="fa-IR" dirty="0" smtClean="0">
                <a:cs typeface="B Tabassom" pitchFamily="2" charset="-78"/>
              </a:rPr>
              <a:t>تغذیه مکرر از هر دو پستان بطور متناوب و شیردهی در شب</a:t>
            </a:r>
            <a:endParaRPr lang="en-US" dirty="0" smtClean="0">
              <a:cs typeface="B Tabassom" pitchFamily="2" charset="-78"/>
            </a:endParaRPr>
          </a:p>
        </p:txBody>
      </p:sp>
      <p:sp>
        <p:nvSpPr>
          <p:cNvPr id="98306" name="Rectangle 2"/>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Breast engorgement</a:t>
            </a:r>
          </a:p>
        </p:txBody>
      </p:sp>
    </p:spTree>
    <p:extLst>
      <p:ext uri="{BB962C8B-B14F-4D97-AF65-F5344CB8AC3E}">
        <p14:creationId xmlns:p14="http://schemas.microsoft.com/office/powerpoint/2010/main" val="3306336327"/>
      </p:ext>
    </p:extLst>
  </p:cSld>
  <p:clrMapOvr>
    <a:masterClrMapping/>
  </p:clrMapOvr>
  <p:transition>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ماستیت</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a:xfrm>
            <a:off x="457200" y="990600"/>
            <a:ext cx="8229600" cy="5135563"/>
          </a:xfrm>
        </p:spPr>
        <p:txBody>
          <a:bodyPr>
            <a:noAutofit/>
          </a:bodyPr>
          <a:lstStyle/>
          <a:p>
            <a:pPr algn="just" rtl="1">
              <a:buNone/>
            </a:pPr>
            <a:r>
              <a:rPr lang="ar-AE" sz="2000" dirty="0" smtClean="0">
                <a:cs typeface="B Mitra" pitchFamily="2" charset="-78"/>
              </a:rPr>
              <a:t>عفونت پستان معمولاً در هفته سوم و چهارم بعد از زايمان بروز مي كند و اغلب يكي از پستان‌ها را درگير مي كند. </a:t>
            </a:r>
            <a:endParaRPr lang="fa-IR" sz="2000" dirty="0" smtClean="0">
              <a:cs typeface="B Mitra" pitchFamily="2" charset="-78"/>
            </a:endParaRPr>
          </a:p>
          <a:p>
            <a:pPr algn="just" rtl="1">
              <a:buNone/>
            </a:pPr>
            <a:r>
              <a:rPr lang="fa-IR" sz="2000" dirty="0" smtClean="0">
                <a:cs typeface="B Mitra" pitchFamily="2" charset="-78"/>
              </a:rPr>
              <a:t>علل: تجمع شیر و انسداد مجاری شیری، عبور باکتری از شقاق پستان</a:t>
            </a:r>
          </a:p>
          <a:p>
            <a:pPr algn="just" rtl="1">
              <a:buNone/>
            </a:pPr>
            <a:endParaRPr lang="fa-IR" sz="2000" dirty="0" smtClean="0">
              <a:cs typeface="B Mitra" pitchFamily="2" charset="-78"/>
            </a:endParaRPr>
          </a:p>
          <a:p>
            <a:pPr algn="just" rtl="1">
              <a:buNone/>
            </a:pPr>
            <a:r>
              <a:rPr lang="ar-AE" sz="2000" b="1" dirty="0" smtClean="0">
                <a:cs typeface="B Mitra" pitchFamily="2" charset="-78"/>
              </a:rPr>
              <a:t>علائم</a:t>
            </a:r>
            <a:r>
              <a:rPr lang="fa-IR" sz="2000" dirty="0" smtClean="0">
                <a:cs typeface="B Mitra" pitchFamily="2" charset="-78"/>
              </a:rPr>
              <a:t>: </a:t>
            </a:r>
            <a:r>
              <a:rPr lang="ar-AE" sz="2000" dirty="0" smtClean="0">
                <a:cs typeface="B Mitra" pitchFamily="2" charset="-78"/>
              </a:rPr>
              <a:t> </a:t>
            </a:r>
            <a:endParaRPr lang="fa-IR" sz="2000" dirty="0" smtClean="0">
              <a:cs typeface="B Mitra" pitchFamily="2" charset="-78"/>
            </a:endParaRPr>
          </a:p>
          <a:p>
            <a:pPr algn="just" rtl="1">
              <a:buNone/>
            </a:pPr>
            <a:r>
              <a:rPr lang="ar-AE" sz="2000" dirty="0" smtClean="0">
                <a:cs typeface="B Mitra" pitchFamily="2" charset="-78"/>
              </a:rPr>
              <a:t>پستان مبتلا قرمز و متورم شده درد و حساسيت دارد. تب بالا، لرز و ضعف و بي حالي </a:t>
            </a:r>
            <a:endParaRPr lang="fa-IR" sz="2000" dirty="0" smtClean="0">
              <a:cs typeface="B Mitra" pitchFamily="2" charset="-78"/>
            </a:endParaRPr>
          </a:p>
          <a:p>
            <a:pPr algn="just" rtl="1">
              <a:buNone/>
            </a:pPr>
            <a:endParaRPr lang="fa-IR" sz="2000" dirty="0" smtClean="0">
              <a:cs typeface="B Mitra" pitchFamily="2" charset="-78"/>
            </a:endParaRPr>
          </a:p>
          <a:p>
            <a:pPr algn="just" rtl="1">
              <a:buNone/>
            </a:pPr>
            <a:r>
              <a:rPr lang="ar-AE" sz="2000" b="1" dirty="0" smtClean="0">
                <a:cs typeface="B Mitra" pitchFamily="2" charset="-78"/>
              </a:rPr>
              <a:t>درمان</a:t>
            </a:r>
            <a:r>
              <a:rPr lang="fa-IR" sz="2000" dirty="0" smtClean="0">
                <a:cs typeface="B Mitra" pitchFamily="2" charset="-78"/>
              </a:rPr>
              <a:t>:</a:t>
            </a:r>
          </a:p>
          <a:p>
            <a:pPr algn="just" rtl="1">
              <a:buNone/>
            </a:pPr>
            <a:r>
              <a:rPr lang="fa-IR" sz="2000" dirty="0" smtClean="0">
                <a:cs typeface="B Mitra" pitchFamily="2" charset="-78"/>
              </a:rPr>
              <a:t>- </a:t>
            </a:r>
            <a:r>
              <a:rPr lang="ar-AE" sz="2000" dirty="0" smtClean="0">
                <a:cs typeface="B Mitra" pitchFamily="2" charset="-78"/>
              </a:rPr>
              <a:t>موارد خفيف</a:t>
            </a:r>
            <a:r>
              <a:rPr lang="fa-IR" sz="2000" dirty="0" smtClean="0">
                <a:cs typeface="B Mitra" pitchFamily="2" charset="-78"/>
              </a:rPr>
              <a:t>:</a:t>
            </a:r>
            <a:r>
              <a:rPr lang="ar-AE" sz="2000" dirty="0" smtClean="0">
                <a:cs typeface="B Mitra" pitchFamily="2" charset="-78"/>
              </a:rPr>
              <a:t> آنتي بيوتيك خوراكي </a:t>
            </a:r>
            <a:endParaRPr lang="fa-IR" sz="2000" dirty="0" smtClean="0">
              <a:cs typeface="B Mitra" pitchFamily="2" charset="-78"/>
            </a:endParaRPr>
          </a:p>
          <a:p>
            <a:pPr algn="just" rtl="1">
              <a:buNone/>
            </a:pPr>
            <a:r>
              <a:rPr lang="fa-IR" sz="2000" dirty="0" smtClean="0">
                <a:cs typeface="B Mitra" pitchFamily="2" charset="-78"/>
              </a:rPr>
              <a:t>- </a:t>
            </a:r>
            <a:r>
              <a:rPr lang="ar-AE" sz="2000" dirty="0" smtClean="0">
                <a:cs typeface="B Mitra" pitchFamily="2" charset="-78"/>
              </a:rPr>
              <a:t>عفونت شديد</a:t>
            </a:r>
            <a:r>
              <a:rPr lang="fa-IR" sz="2000" dirty="0" smtClean="0">
                <a:cs typeface="B Mitra" pitchFamily="2" charset="-78"/>
              </a:rPr>
              <a:t> </a:t>
            </a:r>
            <a:r>
              <a:rPr lang="ar-AE" sz="2000" dirty="0" smtClean="0">
                <a:cs typeface="B Mitra" pitchFamily="2" charset="-78"/>
              </a:rPr>
              <a:t>يا آبسه</a:t>
            </a:r>
            <a:r>
              <a:rPr lang="fa-IR" sz="2000" dirty="0" smtClean="0">
                <a:cs typeface="B Mitra" pitchFamily="2" charset="-78"/>
              </a:rPr>
              <a:t>: </a:t>
            </a:r>
            <a:r>
              <a:rPr lang="ar-AE" sz="2000" dirty="0" smtClean="0">
                <a:cs typeface="B Mitra" pitchFamily="2" charset="-78"/>
              </a:rPr>
              <a:t>بستري </a:t>
            </a:r>
            <a:r>
              <a:rPr lang="fa-IR" sz="2000" dirty="0" smtClean="0">
                <a:cs typeface="B Mitra" pitchFamily="2" charset="-78"/>
              </a:rPr>
              <a:t>و </a:t>
            </a:r>
            <a:r>
              <a:rPr lang="ar-AE" sz="2000" dirty="0" smtClean="0">
                <a:cs typeface="B Mitra" pitchFamily="2" charset="-78"/>
              </a:rPr>
              <a:t>آنتي بيوتيك </a:t>
            </a:r>
            <a:r>
              <a:rPr lang="fa-IR" sz="2000" dirty="0" smtClean="0">
                <a:cs typeface="B Mitra" pitchFamily="2" charset="-78"/>
              </a:rPr>
              <a:t>تزریقی</a:t>
            </a:r>
          </a:p>
          <a:p>
            <a:pPr algn="just" rtl="1">
              <a:buNone/>
            </a:pPr>
            <a:r>
              <a:rPr lang="fa-IR" sz="2000" dirty="0" smtClean="0">
                <a:cs typeface="B Mitra" pitchFamily="2" charset="-78"/>
              </a:rPr>
              <a:t>- </a:t>
            </a:r>
            <a:r>
              <a:rPr lang="ar-AE" sz="2000" dirty="0" smtClean="0">
                <a:cs typeface="B Mitra" pitchFamily="2" charset="-78"/>
              </a:rPr>
              <a:t>قدم بعدي در درمان، تخليه مكرر پستان است كه اگر عفونت پستان خفيف باشد مي توانيد اين كار را با شير دادن به كودك انجام</a:t>
            </a:r>
            <a:r>
              <a:rPr lang="fa-IR" sz="2000" dirty="0" smtClean="0">
                <a:cs typeface="B Mitra" pitchFamily="2" charset="-78"/>
              </a:rPr>
              <a:t> </a:t>
            </a:r>
            <a:r>
              <a:rPr lang="ar-AE" sz="2000" dirty="0" smtClean="0">
                <a:cs typeface="B Mitra" pitchFamily="2" charset="-78"/>
              </a:rPr>
              <a:t>دهيد. كودك ممكن است تمايلي به شير خوردن نشان ندهد؛ دليل آن تغيير طعم شير نيست بلكه پستان سفت و محتقن به خوبي در دهان او قرار نمي گيرد.</a:t>
            </a:r>
            <a:endParaRPr lang="fa-IR" sz="2000" dirty="0" smtClean="0">
              <a:cs typeface="B Mitra" pitchFamily="2" charset="-78"/>
            </a:endParaRPr>
          </a:p>
          <a:p>
            <a:pPr algn="just" rtl="1">
              <a:buNone/>
            </a:pPr>
            <a:r>
              <a:rPr lang="fa-IR" sz="2000" dirty="0" smtClean="0">
                <a:cs typeface="B Mitra" pitchFamily="2" charset="-78"/>
              </a:rPr>
              <a:t>- </a:t>
            </a:r>
            <a:r>
              <a:rPr lang="ar-AE" sz="2000" dirty="0" smtClean="0">
                <a:cs typeface="B Mitra" pitchFamily="2" charset="-78"/>
              </a:rPr>
              <a:t>تا بهبودي كامل از سوتين مناسب</a:t>
            </a:r>
            <a:r>
              <a:rPr lang="fa-IR" sz="2000" dirty="0" smtClean="0">
                <a:cs typeface="B Mitra" pitchFamily="2" charset="-78"/>
              </a:rPr>
              <a:t> </a:t>
            </a:r>
            <a:r>
              <a:rPr lang="ar-AE" sz="2000" dirty="0" smtClean="0">
                <a:cs typeface="B Mitra" pitchFamily="2" charset="-78"/>
              </a:rPr>
              <a:t>استفاده نماييد و استراحت نسبي داشته باشيد.</a:t>
            </a:r>
            <a:endParaRPr lang="fa-IR" sz="2000" dirty="0" smtClean="0">
              <a:cs typeface="B Mitra" pitchFamily="2" charset="-78"/>
            </a:endParaRPr>
          </a:p>
          <a:p>
            <a:pPr algn="just" rtl="1">
              <a:buNone/>
            </a:pPr>
            <a:r>
              <a:rPr lang="fa-IR" sz="2000" dirty="0" smtClean="0">
                <a:cs typeface="B Mitra" pitchFamily="2" charset="-78"/>
              </a:rPr>
              <a:t>- </a:t>
            </a:r>
            <a:r>
              <a:rPr lang="ar-AE" sz="2000" dirty="0" smtClean="0">
                <a:cs typeface="B Mitra" pitchFamily="2" charset="-78"/>
              </a:rPr>
              <a:t>از تب بر و مسكن‌هاي مجاز در دوران شيردهي، مي توانيد براي كنترل تب و لرز و درد استفاده كنيد.</a:t>
            </a:r>
            <a:endParaRPr lang="fa-IR" sz="2000" dirty="0" smtClean="0">
              <a:cs typeface="B Mitra" pitchFamily="2" charset="-78"/>
            </a:endParaRPr>
          </a:p>
          <a:p>
            <a:pPr algn="just" rtl="1">
              <a:buNone/>
            </a:pPr>
            <a:r>
              <a:rPr lang="fa-IR" sz="2000" dirty="0" smtClean="0">
                <a:cs typeface="B Mitra" pitchFamily="2" charset="-78"/>
              </a:rPr>
              <a:t>- </a:t>
            </a:r>
            <a:r>
              <a:rPr lang="ar-AE" sz="2000" dirty="0" smtClean="0">
                <a:cs typeface="B Mitra" pitchFamily="2" charset="-78"/>
              </a:rPr>
              <a:t>اگر عفونت پستان به موقع درمان نشده و تبديل به آبسه گردد، از طريق جراحي تخليه مي شود و آنتي‌بيوتيك تجويز مي گردد.</a:t>
            </a:r>
            <a:endParaRPr lang="en-US" sz="2000" dirty="0" smtClean="0">
              <a:cs typeface="B Mitra" pitchFamily="2" charset="-78"/>
            </a:endParaRPr>
          </a:p>
          <a:p>
            <a:pPr algn="just" rtl="1"/>
            <a:endParaRPr lang="en-US" sz="2000" dirty="0">
              <a:cs typeface="B Mitra" pitchFamily="2" charset="-78"/>
            </a:endParaRPr>
          </a:p>
        </p:txBody>
      </p:sp>
    </p:spTree>
    <p:extLst>
      <p:ext uri="{BB962C8B-B14F-4D97-AF65-F5344CB8AC3E}">
        <p14:creationId xmlns:p14="http://schemas.microsoft.com/office/powerpoint/2010/main" val="3849441571"/>
      </p:ext>
    </p:extLst>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a:xfrm>
            <a:off x="179388" y="1600200"/>
            <a:ext cx="8785225" cy="4997450"/>
          </a:xfrm>
        </p:spPr>
        <p:txBody>
          <a:bodyPr>
            <a:normAutofit/>
          </a:bodyPr>
          <a:lstStyle/>
          <a:p>
            <a:pPr algn="just" rtl="1">
              <a:lnSpc>
                <a:spcPct val="150000"/>
              </a:lnSpc>
              <a:buBlip>
                <a:blip r:embed="rId2"/>
              </a:buBlip>
            </a:pPr>
            <a:r>
              <a:rPr lang="ar-SA" dirty="0" smtClean="0">
                <a:cs typeface="B Tabassom" pitchFamily="2" charset="-78"/>
              </a:rPr>
              <a:t>درجات خفيفي از افسردگي پس از وضع حمل نسبتا شايع است و به دو دليل هيجاني و هورموني است.</a:t>
            </a:r>
            <a:r>
              <a:rPr lang="fa-IR" dirty="0" smtClean="0">
                <a:cs typeface="B Tabassom" pitchFamily="2" charset="-78"/>
              </a:rPr>
              <a:t> </a:t>
            </a:r>
            <a:endParaRPr lang="en-US" dirty="0" smtClean="0">
              <a:cs typeface="B Tabassom" pitchFamily="2" charset="-78"/>
            </a:endParaRPr>
          </a:p>
          <a:p>
            <a:pPr algn="just" rtl="1">
              <a:lnSpc>
                <a:spcPct val="150000"/>
              </a:lnSpc>
              <a:buBlip>
                <a:blip r:embed="rId2"/>
              </a:buBlip>
            </a:pPr>
            <a:r>
              <a:rPr lang="fa-IR" dirty="0" smtClean="0">
                <a:cs typeface="B Tabassom" pitchFamily="2" charset="-78"/>
              </a:rPr>
              <a:t>چند روز پس از زا</a:t>
            </a:r>
            <a:r>
              <a:rPr lang="ar-SA" dirty="0" smtClean="0">
                <a:cs typeface="B Tabassom" pitchFamily="2" charset="-78"/>
              </a:rPr>
              <a:t>ي</a:t>
            </a:r>
            <a:r>
              <a:rPr lang="fa-IR" dirty="0" smtClean="0">
                <a:cs typeface="B Tabassom" pitchFamily="2" charset="-78"/>
              </a:rPr>
              <a:t>مان افسردگ</a:t>
            </a:r>
            <a:r>
              <a:rPr lang="ar-SA" dirty="0" smtClean="0">
                <a:cs typeface="B Tabassom" pitchFamily="2" charset="-78"/>
              </a:rPr>
              <a:t>ي</a:t>
            </a:r>
            <a:r>
              <a:rPr lang="fa-IR" dirty="0" smtClean="0">
                <a:cs typeface="B Tabassom" pitchFamily="2" charset="-78"/>
              </a:rPr>
              <a:t> ملا</a:t>
            </a:r>
            <a:r>
              <a:rPr lang="ar-SA" dirty="0" smtClean="0">
                <a:cs typeface="B Tabassom" pitchFamily="2" charset="-78"/>
              </a:rPr>
              <a:t>ي</a:t>
            </a:r>
            <a:r>
              <a:rPr lang="fa-IR" dirty="0" smtClean="0">
                <a:cs typeface="B Tabassom" pitchFamily="2" charset="-78"/>
              </a:rPr>
              <a:t>م و گذرا، احساس غم و گر</a:t>
            </a:r>
            <a:r>
              <a:rPr lang="ar-SA" dirty="0" smtClean="0">
                <a:cs typeface="B Tabassom" pitchFamily="2" charset="-78"/>
              </a:rPr>
              <a:t>ي</a:t>
            </a:r>
            <a:r>
              <a:rPr lang="fa-IR" dirty="0" smtClean="0">
                <a:cs typeface="B Tabassom" pitchFamily="2" charset="-78"/>
              </a:rPr>
              <a:t>ه کردن</a:t>
            </a:r>
          </a:p>
          <a:p>
            <a:pPr algn="just" rtl="1">
              <a:lnSpc>
                <a:spcPct val="150000"/>
              </a:lnSpc>
              <a:buBlip>
                <a:blip r:embed="rId2"/>
              </a:buBlip>
            </a:pPr>
            <a:r>
              <a:rPr lang="fa-IR" dirty="0" smtClean="0">
                <a:cs typeface="B Tabassom" pitchFamily="2" charset="-78"/>
              </a:rPr>
              <a:t>در اکثر موارد صبر و اطم</a:t>
            </a:r>
            <a:r>
              <a:rPr lang="ar-SA" dirty="0" smtClean="0">
                <a:cs typeface="B Tabassom" pitchFamily="2" charset="-78"/>
              </a:rPr>
              <a:t>ي</a:t>
            </a:r>
            <a:r>
              <a:rPr lang="fa-IR" dirty="0" smtClean="0">
                <a:cs typeface="B Tabassom" pitchFamily="2" charset="-78"/>
              </a:rPr>
              <a:t>نان دادن و آرامش کاف</a:t>
            </a:r>
            <a:r>
              <a:rPr lang="ar-SA" dirty="0" smtClean="0">
                <a:cs typeface="B Tabassom" pitchFamily="2" charset="-78"/>
              </a:rPr>
              <a:t>ي</a:t>
            </a:r>
            <a:r>
              <a:rPr lang="fa-IR" dirty="0" smtClean="0">
                <a:cs typeface="B Tabassom" pitchFamily="2" charset="-78"/>
              </a:rPr>
              <a:t> است.</a:t>
            </a:r>
          </a:p>
          <a:p>
            <a:pPr algn="just" rtl="1">
              <a:lnSpc>
                <a:spcPct val="150000"/>
              </a:lnSpc>
              <a:buBlip>
                <a:blip r:embed="rId2"/>
              </a:buBlip>
            </a:pPr>
            <a:r>
              <a:rPr lang="fa-IR" dirty="0" smtClean="0">
                <a:cs typeface="B Tabassom" pitchFamily="2" charset="-78"/>
              </a:rPr>
              <a:t>خودبخود محدود شونده، ط</a:t>
            </a:r>
            <a:r>
              <a:rPr lang="ar-SA" dirty="0" smtClean="0">
                <a:cs typeface="B Tabassom" pitchFamily="2" charset="-78"/>
              </a:rPr>
              <a:t>ي</a:t>
            </a:r>
            <a:r>
              <a:rPr lang="fa-IR" dirty="0" smtClean="0">
                <a:cs typeface="B Tabassom" pitchFamily="2" charset="-78"/>
              </a:rPr>
              <a:t> 3-2 روز برطرف می شود (گاه</a:t>
            </a:r>
            <a:r>
              <a:rPr lang="ar-SA" dirty="0" smtClean="0">
                <a:cs typeface="B Tabassom" pitchFamily="2" charset="-78"/>
              </a:rPr>
              <a:t>ي</a:t>
            </a:r>
            <a:r>
              <a:rPr lang="fa-IR" dirty="0" smtClean="0">
                <a:cs typeface="B Tabassom" pitchFamily="2" charset="-78"/>
              </a:rPr>
              <a:t> تا 10 روز باق</a:t>
            </a:r>
            <a:r>
              <a:rPr lang="ar-SA" dirty="0" smtClean="0">
                <a:cs typeface="B Tabassom" pitchFamily="2" charset="-78"/>
              </a:rPr>
              <a:t>ي</a:t>
            </a:r>
            <a:r>
              <a:rPr lang="fa-IR" dirty="0" smtClean="0">
                <a:cs typeface="B Tabassom" pitchFamily="2" charset="-78"/>
              </a:rPr>
              <a:t> می ماند)</a:t>
            </a:r>
          </a:p>
          <a:p>
            <a:pPr algn="just" rtl="1">
              <a:lnSpc>
                <a:spcPct val="150000"/>
              </a:lnSpc>
              <a:buBlip>
                <a:blip r:embed="rId2"/>
              </a:buBlip>
            </a:pPr>
            <a:r>
              <a:rPr lang="fa-IR" dirty="0" smtClean="0">
                <a:cs typeface="B Tabassom" pitchFamily="2" charset="-78"/>
              </a:rPr>
              <a:t>اگر ب</a:t>
            </a:r>
            <a:r>
              <a:rPr lang="ar-SA" dirty="0" smtClean="0">
                <a:cs typeface="B Tabassom" pitchFamily="2" charset="-78"/>
              </a:rPr>
              <a:t>ي</a:t>
            </a:r>
            <a:r>
              <a:rPr lang="fa-IR" dirty="0" smtClean="0">
                <a:cs typeface="B Tabassom" pitchFamily="2" charset="-78"/>
              </a:rPr>
              <a:t>شتر باق</a:t>
            </a:r>
            <a:r>
              <a:rPr lang="ar-SA" dirty="0" smtClean="0">
                <a:cs typeface="B Tabassom" pitchFamily="2" charset="-78"/>
              </a:rPr>
              <a:t>ي</a:t>
            </a:r>
            <a:r>
              <a:rPr lang="fa-IR" dirty="0" smtClean="0">
                <a:cs typeface="B Tabassom" pitchFamily="2" charset="-78"/>
              </a:rPr>
              <a:t> ماند </a:t>
            </a:r>
            <a:r>
              <a:rPr lang="ar-SA" dirty="0" smtClean="0">
                <a:cs typeface="B Tabassom" pitchFamily="2" charset="-78"/>
              </a:rPr>
              <a:t>ي</a:t>
            </a:r>
            <a:r>
              <a:rPr lang="fa-IR" dirty="0" smtClean="0">
                <a:cs typeface="B Tabassom" pitchFamily="2" charset="-78"/>
              </a:rPr>
              <a:t>ا بدتر شد ن</a:t>
            </a:r>
            <a:r>
              <a:rPr lang="ar-SA" dirty="0" smtClean="0">
                <a:cs typeface="B Tabassom" pitchFamily="2" charset="-78"/>
              </a:rPr>
              <a:t>ي</a:t>
            </a:r>
            <a:r>
              <a:rPr lang="fa-IR" dirty="0" smtClean="0">
                <a:cs typeface="B Tabassom" pitchFamily="2" charset="-78"/>
              </a:rPr>
              <a:t>ازمند توجه ب</a:t>
            </a:r>
            <a:r>
              <a:rPr lang="ar-SA" dirty="0" smtClean="0">
                <a:cs typeface="B Tabassom" pitchFamily="2" charset="-78"/>
              </a:rPr>
              <a:t>ي</a:t>
            </a:r>
            <a:r>
              <a:rPr lang="fa-IR" dirty="0" smtClean="0">
                <a:cs typeface="B Tabassom" pitchFamily="2" charset="-78"/>
              </a:rPr>
              <a:t>شتر و دنبال سا</a:t>
            </a:r>
            <a:r>
              <a:rPr lang="ar-SA" dirty="0" smtClean="0">
                <a:cs typeface="B Tabassom" pitchFamily="2" charset="-78"/>
              </a:rPr>
              <a:t>ي</a:t>
            </a:r>
            <a:r>
              <a:rPr lang="fa-IR" dirty="0" smtClean="0">
                <a:cs typeface="B Tabassom" pitchFamily="2" charset="-78"/>
              </a:rPr>
              <a:t>ر علائم افسردگ</a:t>
            </a:r>
            <a:r>
              <a:rPr lang="ar-SA" dirty="0" smtClean="0">
                <a:cs typeface="B Tabassom" pitchFamily="2" charset="-78"/>
              </a:rPr>
              <a:t>ي</a:t>
            </a:r>
            <a:endParaRPr lang="en-US" dirty="0" smtClean="0">
              <a:cs typeface="B Tabassom" pitchFamily="2" charset="-78"/>
            </a:endParaRPr>
          </a:p>
        </p:txBody>
      </p:sp>
      <p:sp>
        <p:nvSpPr>
          <p:cNvPr id="103426" name="Rectangle 2"/>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fontAlgn="auto">
              <a:spcAft>
                <a:spcPts val="0"/>
              </a:spcAft>
              <a:defRPr/>
            </a:pPr>
            <a:r>
              <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Postpartum </a:t>
            </a:r>
            <a:r>
              <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blue</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 </a:t>
            </a:r>
            <a:r>
              <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(baby </a:t>
            </a:r>
            <a:r>
              <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blue)</a:t>
            </a:r>
          </a:p>
        </p:txBody>
      </p:sp>
    </p:spTree>
    <p:extLst>
      <p:ext uri="{BB962C8B-B14F-4D97-AF65-F5344CB8AC3E}">
        <p14:creationId xmlns:p14="http://schemas.microsoft.com/office/powerpoint/2010/main" val="1808451682"/>
      </p:ext>
    </p:extLst>
  </p:cSld>
  <p:clrMapOvr>
    <a:masterClrMapping/>
  </p:clrMapOvr>
  <p:transition>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noChangeArrowheads="1"/>
          </p:cNvSpPr>
          <p:nvPr>
            <p:ph idx="1"/>
          </p:nvPr>
        </p:nvSpPr>
        <p:spPr/>
        <p:txBody>
          <a:bodyPr/>
          <a:lstStyle/>
          <a:p>
            <a:pPr algn="just" rtl="1"/>
            <a:r>
              <a:rPr lang="en-US" sz="2400" dirty="0" smtClean="0">
                <a:cs typeface="B Tabassom" pitchFamily="2" charset="-78"/>
              </a:rPr>
              <a:t>Abdominal binder</a:t>
            </a:r>
            <a:r>
              <a:rPr lang="fa-IR" sz="2400" dirty="0" smtClean="0">
                <a:cs typeface="B Tabassom" pitchFamily="2" charset="-78"/>
              </a:rPr>
              <a:t> </a:t>
            </a:r>
            <a:r>
              <a:rPr lang="fa-IR" dirty="0" smtClean="0">
                <a:cs typeface="B Tabassom" pitchFamily="2" charset="-78"/>
              </a:rPr>
              <a:t>لازم ن</a:t>
            </a:r>
            <a:r>
              <a:rPr lang="ar-SA" dirty="0" smtClean="0">
                <a:cs typeface="B Tabassom" pitchFamily="2" charset="-78"/>
              </a:rPr>
              <a:t>ي</a:t>
            </a:r>
            <a:r>
              <a:rPr lang="fa-IR" dirty="0" smtClean="0">
                <a:cs typeface="B Tabassom" pitchFamily="2" charset="-78"/>
              </a:rPr>
              <a:t>ست و کمک</a:t>
            </a:r>
            <a:r>
              <a:rPr lang="ar-SA" dirty="0" smtClean="0">
                <a:cs typeface="B Tabassom" pitchFamily="2" charset="-78"/>
              </a:rPr>
              <a:t>ي</a:t>
            </a:r>
            <a:r>
              <a:rPr lang="fa-IR" dirty="0" smtClean="0">
                <a:cs typeface="B Tabassom" pitchFamily="2" charset="-78"/>
              </a:rPr>
              <a:t> به برگرداندن شکل شکم نم</a:t>
            </a:r>
            <a:r>
              <a:rPr lang="ar-SA" dirty="0" smtClean="0">
                <a:cs typeface="B Tabassom" pitchFamily="2" charset="-78"/>
              </a:rPr>
              <a:t>ي</a:t>
            </a:r>
            <a:r>
              <a:rPr lang="fa-IR" dirty="0" smtClean="0">
                <a:cs typeface="B Tabassom" pitchFamily="2" charset="-78"/>
              </a:rPr>
              <a:t> کند.</a:t>
            </a:r>
          </a:p>
          <a:p>
            <a:pPr algn="just" rtl="1"/>
            <a:r>
              <a:rPr lang="en-US" dirty="0" smtClean="0">
                <a:cs typeface="B Tabassom" pitchFamily="2" charset="-78"/>
              </a:rPr>
              <a:t> </a:t>
            </a:r>
            <a:r>
              <a:rPr lang="fa-IR" dirty="0" smtClean="0">
                <a:cs typeface="B Tabassom" pitchFamily="2" charset="-78"/>
              </a:rPr>
              <a:t>اگر شکم ز</a:t>
            </a:r>
            <a:r>
              <a:rPr lang="ar-SA" dirty="0" smtClean="0">
                <a:cs typeface="B Tabassom" pitchFamily="2" charset="-78"/>
              </a:rPr>
              <a:t>ي</a:t>
            </a:r>
            <a:r>
              <a:rPr lang="fa-IR" dirty="0" smtClean="0">
                <a:cs typeface="B Tabassom" pitchFamily="2" charset="-78"/>
              </a:rPr>
              <a:t>اد </a:t>
            </a:r>
            <a:r>
              <a:rPr lang="en-US" sz="2400" dirty="0" smtClean="0">
                <a:cs typeface="B Tabassom" pitchFamily="2" charset="-78"/>
              </a:rPr>
              <a:t>pendulous</a:t>
            </a:r>
            <a:r>
              <a:rPr lang="fa-IR" dirty="0" smtClean="0">
                <a:cs typeface="B Tabassom" pitchFamily="2" charset="-78"/>
              </a:rPr>
              <a:t> است </a:t>
            </a:r>
            <a:r>
              <a:rPr lang="ar-SA" dirty="0" smtClean="0">
                <a:cs typeface="B Tabassom" pitchFamily="2" charset="-78"/>
              </a:rPr>
              <a:t>ي</a:t>
            </a:r>
            <a:r>
              <a:rPr lang="fa-IR" dirty="0" smtClean="0">
                <a:cs typeface="B Tabassom" pitchFamily="2" charset="-78"/>
              </a:rPr>
              <a:t>ک</a:t>
            </a:r>
            <a:r>
              <a:rPr lang="en-US" sz="2400" dirty="0" smtClean="0">
                <a:cs typeface="B Tabassom" pitchFamily="2" charset="-78"/>
              </a:rPr>
              <a:t>girdle </a:t>
            </a:r>
            <a:r>
              <a:rPr lang="fa-IR" sz="2400" dirty="0" smtClean="0">
                <a:cs typeface="B Tabassom" pitchFamily="2" charset="-78"/>
              </a:rPr>
              <a:t> </a:t>
            </a:r>
            <a:r>
              <a:rPr lang="fa-IR" dirty="0" smtClean="0">
                <a:cs typeface="B Tabassom" pitchFamily="2" charset="-78"/>
              </a:rPr>
              <a:t>معمول</a:t>
            </a:r>
            <a:r>
              <a:rPr lang="ar-SA" dirty="0" smtClean="0">
                <a:cs typeface="B Tabassom" pitchFamily="2" charset="-78"/>
              </a:rPr>
              <a:t>ي</a:t>
            </a:r>
            <a:r>
              <a:rPr lang="fa-IR" dirty="0" smtClean="0">
                <a:cs typeface="B Tabassom" pitchFamily="2" charset="-78"/>
              </a:rPr>
              <a:t> کاف</a:t>
            </a:r>
            <a:r>
              <a:rPr lang="ar-SA" dirty="0" smtClean="0">
                <a:cs typeface="B Tabassom" pitchFamily="2" charset="-78"/>
              </a:rPr>
              <a:t>ي</a:t>
            </a:r>
            <a:r>
              <a:rPr lang="fa-IR" dirty="0" smtClean="0">
                <a:cs typeface="B Tabassom" pitchFamily="2" charset="-78"/>
              </a:rPr>
              <a:t> است.</a:t>
            </a:r>
            <a:endParaRPr lang="en-US" dirty="0" smtClean="0">
              <a:cs typeface="B Tabassom" pitchFamily="2" charset="-78"/>
            </a:endParaRPr>
          </a:p>
          <a:p>
            <a:pPr algn="just" rtl="1"/>
            <a:r>
              <a:rPr lang="fa-IR" dirty="0" smtClean="0">
                <a:cs typeface="B Tabassom" pitchFamily="2" charset="-78"/>
              </a:rPr>
              <a:t>ورزش برا</a:t>
            </a:r>
            <a:r>
              <a:rPr lang="ar-SA" dirty="0" smtClean="0">
                <a:cs typeface="B Tabassom" pitchFamily="2" charset="-78"/>
              </a:rPr>
              <a:t>ي</a:t>
            </a:r>
            <a:r>
              <a:rPr lang="fa-IR" dirty="0" smtClean="0">
                <a:cs typeface="B Tabassom" pitchFamily="2" charset="-78"/>
              </a:rPr>
              <a:t> برگرداندن </a:t>
            </a:r>
            <a:r>
              <a:rPr lang="en-US" sz="2400" dirty="0" smtClean="0">
                <a:cs typeface="B Tabassom" pitchFamily="2" charset="-78"/>
              </a:rPr>
              <a:t>tone</a:t>
            </a:r>
            <a:r>
              <a:rPr lang="fa-IR" dirty="0" smtClean="0">
                <a:cs typeface="B Tabassom" pitchFamily="2" charset="-78"/>
              </a:rPr>
              <a:t> د</a:t>
            </a:r>
            <a:r>
              <a:rPr lang="ar-SA" dirty="0" smtClean="0">
                <a:cs typeface="B Tabassom" pitchFamily="2" charset="-78"/>
              </a:rPr>
              <a:t>ي</a:t>
            </a:r>
            <a:r>
              <a:rPr lang="fa-IR" dirty="0" smtClean="0">
                <a:cs typeface="B Tabassom" pitchFamily="2" charset="-78"/>
              </a:rPr>
              <a:t>واره شکم، هر زمان</a:t>
            </a:r>
            <a:r>
              <a:rPr lang="ar-SA" dirty="0" smtClean="0">
                <a:cs typeface="B Tabassom" pitchFamily="2" charset="-78"/>
              </a:rPr>
              <a:t>ي</a:t>
            </a:r>
            <a:r>
              <a:rPr lang="fa-IR" dirty="0" smtClean="0">
                <a:cs typeface="B Tabassom" pitchFamily="2" charset="-78"/>
              </a:rPr>
              <a:t> پس از </a:t>
            </a:r>
            <a:r>
              <a:rPr lang="en-US" sz="2400" dirty="0" smtClean="0">
                <a:cs typeface="B Tabassom" pitchFamily="2" charset="-78"/>
              </a:rPr>
              <a:t>NVD</a:t>
            </a:r>
            <a:r>
              <a:rPr lang="fa-IR" sz="2400" dirty="0" smtClean="0">
                <a:cs typeface="B Tabassom" pitchFamily="2" charset="-78"/>
              </a:rPr>
              <a:t> </a:t>
            </a:r>
            <a:r>
              <a:rPr lang="fa-IR" dirty="0" smtClean="0">
                <a:cs typeface="B Tabassom" pitchFamily="2" charset="-78"/>
              </a:rPr>
              <a:t>و به محض ا</a:t>
            </a:r>
            <a:r>
              <a:rPr lang="ar-SA" dirty="0" smtClean="0">
                <a:cs typeface="B Tabassom" pitchFamily="2" charset="-78"/>
              </a:rPr>
              <a:t>ي</a:t>
            </a:r>
            <a:r>
              <a:rPr lang="fa-IR" dirty="0" smtClean="0">
                <a:cs typeface="B Tabassom" pitchFamily="2" charset="-78"/>
              </a:rPr>
              <a:t>نکه </a:t>
            </a:r>
            <a:r>
              <a:rPr lang="en-US" sz="2400" dirty="0" smtClean="0">
                <a:cs typeface="B Tabassom" pitchFamily="2" charset="-78"/>
              </a:rPr>
              <a:t>soreness</a:t>
            </a:r>
            <a:r>
              <a:rPr lang="fa-IR" sz="2400" dirty="0" smtClean="0">
                <a:cs typeface="B Tabassom" pitchFamily="2" charset="-78"/>
              </a:rPr>
              <a:t> </a:t>
            </a:r>
            <a:r>
              <a:rPr lang="fa-IR" dirty="0" smtClean="0">
                <a:cs typeface="B Tabassom" pitchFamily="2" charset="-78"/>
              </a:rPr>
              <a:t>شکم پس از سزار</a:t>
            </a:r>
            <a:r>
              <a:rPr lang="ar-SA" dirty="0" smtClean="0">
                <a:cs typeface="B Tabassom" pitchFamily="2" charset="-78"/>
              </a:rPr>
              <a:t>ي</a:t>
            </a:r>
            <a:r>
              <a:rPr lang="fa-IR" dirty="0" smtClean="0">
                <a:cs typeface="B Tabassom" pitchFamily="2" charset="-78"/>
              </a:rPr>
              <a:t>ن کاهش </a:t>
            </a:r>
            <a:r>
              <a:rPr lang="ar-SA" dirty="0" smtClean="0">
                <a:cs typeface="B Tabassom" pitchFamily="2" charset="-78"/>
              </a:rPr>
              <a:t>ي</a:t>
            </a:r>
            <a:r>
              <a:rPr lang="fa-IR" dirty="0" smtClean="0">
                <a:cs typeface="B Tabassom" pitchFamily="2" charset="-78"/>
              </a:rPr>
              <a:t>افت.</a:t>
            </a:r>
            <a:endParaRPr lang="en-US" dirty="0" smtClean="0">
              <a:cs typeface="B Tabassom" pitchFamily="2" charset="-78"/>
            </a:endParaRPr>
          </a:p>
        </p:txBody>
      </p:sp>
      <p:sp>
        <p:nvSpPr>
          <p:cNvPr id="104450" name="Rectangle 2"/>
          <p:cNvSpPr>
            <a:spLocks noGrp="1" noChangeArrowheads="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en-US"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mn-cs"/>
              </a:rPr>
              <a:t>Abdominal wall relaxation</a:t>
            </a:r>
          </a:p>
        </p:txBody>
      </p:sp>
    </p:spTree>
    <p:extLst>
      <p:ext uri="{BB962C8B-B14F-4D97-AF65-F5344CB8AC3E}">
        <p14:creationId xmlns:p14="http://schemas.microsoft.com/office/powerpoint/2010/main" val="4190193975"/>
      </p:ext>
    </p:extLst>
  </p:cSld>
  <p:clrMapOvr>
    <a:masterClrMapping/>
  </p:clrMapOvr>
  <p:transition>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324956821"/>
      </p:ext>
    </p:extLst>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درد لگن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a:bodyPr>
          <a:lstStyle/>
          <a:p>
            <a:pPr algn="just" rtl="1"/>
            <a:r>
              <a:rPr lang="ar-AE" dirty="0" smtClean="0">
                <a:cs typeface="B Mitra" pitchFamily="2" charset="-78"/>
              </a:rPr>
              <a:t>درد بعد از اپی زیاتومی</a:t>
            </a:r>
            <a:r>
              <a:rPr lang="fa-IR" dirty="0" smtClean="0">
                <a:cs typeface="B Mitra" pitchFamily="2" charset="-78"/>
              </a:rPr>
              <a:t>: </a:t>
            </a:r>
            <a:r>
              <a:rPr lang="ar-AE" dirty="0" smtClean="0">
                <a:cs typeface="B Mitra" pitchFamily="2" charset="-78"/>
              </a:rPr>
              <a:t>ضد درد هایی مثل کدئین باعث تسکین قابل توجهی می شوند.</a:t>
            </a:r>
            <a:endParaRPr lang="fa-IR" dirty="0" smtClean="0">
              <a:cs typeface="B Mitra" pitchFamily="2" charset="-78"/>
            </a:endParaRPr>
          </a:p>
          <a:p>
            <a:pPr algn="just" rtl="1"/>
            <a:endParaRPr lang="ar-AE" dirty="0" smtClean="0">
              <a:cs typeface="B Mitra" pitchFamily="2" charset="-78"/>
            </a:endParaRPr>
          </a:p>
          <a:p>
            <a:pPr algn="just" rtl="1"/>
            <a:r>
              <a:rPr lang="ar-AE" dirty="0" smtClean="0">
                <a:cs typeface="B Mitra" pitchFamily="2" charset="-78"/>
              </a:rPr>
              <a:t>هماتوم بزرگ ولو-</a:t>
            </a:r>
            <a:r>
              <a:rPr lang="fa-IR" dirty="0" smtClean="0">
                <a:cs typeface="B Mitra" pitchFamily="2" charset="-78"/>
              </a:rPr>
              <a:t> </a:t>
            </a:r>
            <a:r>
              <a:rPr lang="ar-AE" dirty="0" smtClean="0">
                <a:cs typeface="B Mitra" pitchFamily="2" charset="-78"/>
              </a:rPr>
              <a:t>پاراواژینال</a:t>
            </a:r>
            <a:r>
              <a:rPr lang="fa-IR" dirty="0" smtClean="0">
                <a:cs typeface="B Mitra" pitchFamily="2" charset="-78"/>
              </a:rPr>
              <a:t> </a:t>
            </a:r>
            <a:r>
              <a:rPr lang="ar-AE" dirty="0" smtClean="0">
                <a:cs typeface="B Mitra" pitchFamily="2" charset="-78"/>
              </a:rPr>
              <a:t>یا ایسکیورکتال </a:t>
            </a:r>
            <a:endParaRPr lang="fa-IR" dirty="0" smtClean="0">
              <a:cs typeface="B Mitra" pitchFamily="2" charset="-78"/>
            </a:endParaRPr>
          </a:p>
          <a:p>
            <a:pPr algn="just" rtl="1"/>
            <a:endParaRPr lang="fa-IR" dirty="0" smtClean="0">
              <a:cs typeface="B Mitra" pitchFamily="2" charset="-78"/>
            </a:endParaRPr>
          </a:p>
          <a:p>
            <a:pPr algn="just" rtl="1"/>
            <a:r>
              <a:rPr lang="ar-AE" dirty="0" smtClean="0">
                <a:cs typeface="B Mitra" pitchFamily="2" charset="-78"/>
              </a:rPr>
              <a:t>سلولیت پرینه </a:t>
            </a:r>
            <a:endParaRPr lang="fa-IR" dirty="0" smtClean="0">
              <a:cs typeface="B Mitra" pitchFamily="2" charset="-78"/>
            </a:endParaRPr>
          </a:p>
          <a:p>
            <a:pPr algn="just" rtl="1"/>
            <a:endParaRPr lang="fa-IR" dirty="0" smtClean="0">
              <a:cs typeface="B Mitra" pitchFamily="2" charset="-78"/>
            </a:endParaRPr>
          </a:p>
          <a:p>
            <a:pPr algn="just" rtl="1"/>
            <a:r>
              <a:rPr lang="ar-AE" dirty="0" smtClean="0">
                <a:cs typeface="B Mitra" pitchFamily="2" charset="-78"/>
              </a:rPr>
              <a:t>مشکلات استخوان ها و مفاصل لگن</a:t>
            </a:r>
          </a:p>
          <a:p>
            <a:pPr algn="just" rtl="1"/>
            <a:endParaRPr lang="ar-AE" dirty="0" smtClean="0">
              <a:cs typeface="B Mitra" pitchFamily="2" charset="-78"/>
            </a:endParaRPr>
          </a:p>
        </p:txBody>
      </p:sp>
    </p:spTree>
    <p:extLst>
      <p:ext uri="{BB962C8B-B14F-4D97-AF65-F5344CB8AC3E}">
        <p14:creationId xmlns:p14="http://schemas.microsoft.com/office/powerpoint/2010/main" val="4069066365"/>
      </p:ext>
    </p:extLst>
  </p:cSld>
  <p:clrMapOvr>
    <a:masterClrMapping/>
  </p:clrMapOvr>
  <p:transition>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
            </a:r>
            <a:b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br>
            <a: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مشکلات استخوان ها و مفاصل لگن</a:t>
            </a:r>
            <a:b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b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fontScale="92500" lnSpcReduction="20000"/>
          </a:bodyPr>
          <a:lstStyle/>
          <a:p>
            <a:pPr algn="just" rtl="1"/>
            <a:r>
              <a:rPr lang="ar-AE" b="1" dirty="0" smtClean="0">
                <a:cs typeface="B Mitra" pitchFamily="2" charset="-78"/>
              </a:rPr>
              <a:t>علت:</a:t>
            </a:r>
            <a:r>
              <a:rPr lang="fa-IR" b="1" dirty="0" smtClean="0">
                <a:cs typeface="B Mitra" pitchFamily="2" charset="-78"/>
              </a:rPr>
              <a:t> </a:t>
            </a:r>
            <a:r>
              <a:rPr lang="ar-AE" dirty="0" smtClean="0">
                <a:cs typeface="B Mitra" pitchFamily="2" charset="-78"/>
              </a:rPr>
              <a:t>جدا شدگی سمفیز پوبیس یا یکی از مفاصل ساکروایلیاک در جریان لیبر</a:t>
            </a:r>
            <a:endParaRPr lang="fa-IR" dirty="0" smtClean="0">
              <a:cs typeface="B Mitra" pitchFamily="2" charset="-78"/>
            </a:endParaRPr>
          </a:p>
          <a:p>
            <a:pPr algn="just" rtl="1"/>
            <a:endParaRPr lang="ar-AE" dirty="0" smtClean="0">
              <a:cs typeface="B Mitra" pitchFamily="2" charset="-78"/>
            </a:endParaRPr>
          </a:p>
          <a:p>
            <a:pPr algn="just" rtl="1"/>
            <a:r>
              <a:rPr lang="ar-AE" b="1" dirty="0" smtClean="0">
                <a:cs typeface="B Mitra" pitchFamily="2" charset="-78"/>
              </a:rPr>
              <a:t>علایم:</a:t>
            </a:r>
            <a:r>
              <a:rPr lang="fa-IR" b="1" dirty="0" smtClean="0">
                <a:cs typeface="B Mitra" pitchFamily="2" charset="-78"/>
              </a:rPr>
              <a:t> </a:t>
            </a:r>
            <a:r>
              <a:rPr lang="ar-AE" dirty="0" smtClean="0">
                <a:cs typeface="B Mitra" pitchFamily="2" charset="-78"/>
              </a:rPr>
              <a:t>درد حاد در جریان زایمان،ممکن است علایم قبل از زایمان تا 48 ساعت بعد از زایمان هم ظاهر شوند</a:t>
            </a:r>
            <a:r>
              <a:rPr lang="fa-IR" dirty="0" smtClean="0">
                <a:cs typeface="B Mitra" pitchFamily="2" charset="-78"/>
              </a:rPr>
              <a:t>،</a:t>
            </a:r>
            <a:r>
              <a:rPr lang="ar-AE" dirty="0" smtClean="0">
                <a:cs typeface="B Mitra" pitchFamily="2" charset="-78"/>
              </a:rPr>
              <a:t> درد یا اختلال چشمگیر در راه رفتن</a:t>
            </a:r>
          </a:p>
          <a:p>
            <a:pPr algn="just" rtl="1"/>
            <a:endParaRPr lang="fa-IR" dirty="0" smtClean="0">
              <a:cs typeface="B Mitra" pitchFamily="2" charset="-78"/>
            </a:endParaRPr>
          </a:p>
          <a:p>
            <a:pPr algn="just" rtl="1"/>
            <a:endParaRPr lang="ar-AE" dirty="0" smtClean="0">
              <a:cs typeface="B Mitra" pitchFamily="2" charset="-78"/>
            </a:endParaRPr>
          </a:p>
          <a:p>
            <a:pPr algn="just" rtl="1"/>
            <a:r>
              <a:rPr lang="ar-AE" b="1" dirty="0" smtClean="0">
                <a:cs typeface="B Mitra" pitchFamily="2" charset="-78"/>
              </a:rPr>
              <a:t>درمان</a:t>
            </a:r>
            <a:r>
              <a:rPr lang="ar-AE" dirty="0" smtClean="0">
                <a:cs typeface="B Mitra" pitchFamily="2" charset="-78"/>
              </a:rPr>
              <a:t>:</a:t>
            </a:r>
            <a:r>
              <a:rPr lang="fa-IR" dirty="0" smtClean="0">
                <a:cs typeface="B Mitra" pitchFamily="2" charset="-78"/>
              </a:rPr>
              <a:t> </a:t>
            </a:r>
            <a:r>
              <a:rPr lang="ar-AE" dirty="0" smtClean="0">
                <a:cs typeface="B Mitra" pitchFamily="2" charset="-78"/>
              </a:rPr>
              <a:t>استراحت در وضعیت خوابیده به پهلو همراه با بایندر لگنی با اندازه مناسب</a:t>
            </a:r>
          </a:p>
          <a:p>
            <a:pPr algn="just" rtl="1">
              <a:buNone/>
            </a:pPr>
            <a:r>
              <a:rPr lang="ar-AE" dirty="0" smtClean="0">
                <a:cs typeface="B Mitra" pitchFamily="2" charset="-78"/>
              </a:rPr>
              <a:t>اگر جدا شدگی بیش از 4 سانتی متر باشد جراحی لازم است.</a:t>
            </a:r>
            <a:endParaRPr lang="fa-IR" dirty="0" smtClean="0">
              <a:cs typeface="B Mitra" pitchFamily="2" charset="-78"/>
            </a:endParaRPr>
          </a:p>
          <a:p>
            <a:pPr algn="just" rtl="1"/>
            <a:endParaRPr lang="ar-AE" dirty="0" smtClean="0">
              <a:cs typeface="B Mitra" pitchFamily="2" charset="-78"/>
            </a:endParaRPr>
          </a:p>
          <a:p>
            <a:pPr algn="just" rtl="1"/>
            <a:r>
              <a:rPr lang="ar-AE" b="1" dirty="0" smtClean="0">
                <a:cs typeface="B Mitra" pitchFamily="2" charset="-78"/>
              </a:rPr>
              <a:t>شکستگی های ساکروم یا شاخ پوبیس:</a:t>
            </a:r>
          </a:p>
          <a:p>
            <a:pPr algn="just" rtl="1">
              <a:buNone/>
            </a:pPr>
            <a:r>
              <a:rPr lang="ar-AE" dirty="0" smtClean="0">
                <a:cs typeface="B Mitra" pitchFamily="2" charset="-78"/>
              </a:rPr>
              <a:t>حتی در زایمانهای بدون عارضه هم ممکن است رخ دهد.شکستگی های شاخ پوبیس در موارد درمان با هپارین یا کورتون محتمل تر است.</a:t>
            </a:r>
          </a:p>
          <a:p>
            <a:pPr algn="just"/>
            <a:endParaRPr lang="en-US" dirty="0">
              <a:cs typeface="B Mitra" pitchFamily="2" charset="-78"/>
            </a:endParaRPr>
          </a:p>
        </p:txBody>
      </p:sp>
    </p:spTree>
    <p:extLst>
      <p:ext uri="{BB962C8B-B14F-4D97-AF65-F5344CB8AC3E}">
        <p14:creationId xmlns:p14="http://schemas.microsoft.com/office/powerpoint/2010/main" val="3208434995"/>
      </p:ext>
    </p:extLst>
  </p:cSld>
  <p:clrMapOvr>
    <a:masterClrMapping/>
  </p:clrMapOvr>
  <p:transition>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825855770"/>
      </p:ext>
    </p:extLst>
  </p:cSld>
  <p:clrMapOvr>
    <a:masterClrMapping/>
  </p:clrMapOvr>
  <p:transition>
    <p:pu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792162"/>
          </a:xfr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مشکلات ادراری</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a:xfrm>
            <a:off x="457200" y="1066800"/>
            <a:ext cx="8229600" cy="5059363"/>
          </a:xfrm>
        </p:spPr>
        <p:txBody>
          <a:bodyPr>
            <a:noAutofit/>
          </a:bodyPr>
          <a:lstStyle/>
          <a:p>
            <a:pPr algn="just" rtl="1"/>
            <a:r>
              <a:rPr lang="fa-IR" sz="2000" dirty="0" smtClean="0">
                <a:cs typeface="B Mitra" pitchFamily="2" charset="-78"/>
              </a:rPr>
              <a:t>چند ساعت اول بعد از زایمان: تشویق مادر به تخلیه ادرار</a:t>
            </a:r>
            <a:endParaRPr lang="ar-AE" sz="2000" dirty="0" smtClean="0">
              <a:cs typeface="B Mitra" pitchFamily="2" charset="-78"/>
            </a:endParaRPr>
          </a:p>
          <a:p>
            <a:pPr algn="just" rtl="1"/>
            <a:r>
              <a:rPr lang="ar-AE" sz="2000" dirty="0" smtClean="0">
                <a:cs typeface="B Mitra" pitchFamily="2" charset="-78"/>
              </a:rPr>
              <a:t>باز کردن شیر آب در حضور مادر یا ریختن آب گرم روی مجرای ادرار می تواند دفع ادرار را تحریک کند.</a:t>
            </a:r>
          </a:p>
          <a:p>
            <a:pPr algn="just" rtl="1"/>
            <a:r>
              <a:rPr lang="ar-AE" sz="2000" dirty="0" smtClean="0">
                <a:cs typeface="B Mitra" pitchFamily="2" charset="-78"/>
              </a:rPr>
              <a:t>گاهی ممکن است به علت اپی زیاتومی در هنگام ادرار کردن مادر احساس درد کند که به تدریج بهبود می یابد.</a:t>
            </a:r>
          </a:p>
          <a:p>
            <a:pPr algn="just" rtl="1"/>
            <a:r>
              <a:rPr lang="ar-AE" sz="2000" dirty="0" smtClean="0">
                <a:cs typeface="B Mitra" pitchFamily="2" charset="-78"/>
              </a:rPr>
              <a:t>تا 4ساعت بعد از زایمان باید ادرار کند.اگر ادرار نکرد معاینه از نظر هماتوم ولو و دستگاه تناسلی ضرورت دارد.</a:t>
            </a:r>
            <a:r>
              <a:rPr lang="fa-IR" sz="2000" dirty="0" smtClean="0">
                <a:cs typeface="B Mitra" pitchFamily="2" charset="-78"/>
              </a:rPr>
              <a:t> </a:t>
            </a:r>
            <a:r>
              <a:rPr lang="ar-AE" sz="2000" dirty="0" smtClean="0">
                <a:cs typeface="B Mitra" pitchFamily="2" charset="-78"/>
              </a:rPr>
              <a:t>سوند می گذاریم.به مدت 1روز.سپس سوند را خارج می کنیم و 4ساعت صبر می کنیم.اگر 4 ساعت بعد از درآوردن سوند تنوانست ادرار کند دوباره سوند می گذاریم و حجم ادرار دفع شده را اندازه می گیریم.اگر حجم ادرار بیش از 200میلی لیتر باشد یعنی مثانه فاقد عملکرد مناسب است.سوند را یک روز دیگر هم باقی می گذاریم.اگر حجم ادرار کمتر از 200میلی لیتر بود سوند را خارج کرده و مثانه را مورد بررسی قرار می دهیم.</a:t>
            </a:r>
          </a:p>
          <a:p>
            <a:pPr algn="just" rtl="1"/>
            <a:r>
              <a:rPr lang="ar-AE" sz="2000" dirty="0" smtClean="0">
                <a:cs typeface="B Mitra" pitchFamily="2" charset="-78"/>
              </a:rPr>
              <a:t>بعد از خارج کرده سوند،درمان ضد میکروبی با دوز منفرد یا دوره کوتاهی از درمان برای پیشگیری از باکتریوری</a:t>
            </a:r>
            <a:r>
              <a:rPr lang="fa-IR" sz="2000" dirty="0" smtClean="0">
                <a:cs typeface="B Mitra" pitchFamily="2" charset="-78"/>
              </a:rPr>
              <a:t> </a:t>
            </a:r>
            <a:r>
              <a:rPr lang="ar-AE" sz="2000" dirty="0" smtClean="0">
                <a:cs typeface="B Mitra" pitchFamily="2" charset="-78"/>
              </a:rPr>
              <a:t>(وجود باکتری در ادرار)</a:t>
            </a:r>
            <a:r>
              <a:rPr lang="fa-IR" sz="2000" dirty="0" smtClean="0">
                <a:cs typeface="B Mitra" pitchFamily="2" charset="-78"/>
              </a:rPr>
              <a:t> </a:t>
            </a:r>
            <a:r>
              <a:rPr lang="ar-AE" sz="2000" dirty="0" smtClean="0">
                <a:cs typeface="B Mitra" pitchFamily="2" charset="-78"/>
              </a:rPr>
              <a:t>انجام می شود.</a:t>
            </a:r>
          </a:p>
        </p:txBody>
      </p:sp>
    </p:spTree>
    <p:extLst>
      <p:ext uri="{BB962C8B-B14F-4D97-AF65-F5344CB8AC3E}">
        <p14:creationId xmlns:p14="http://schemas.microsoft.com/office/powerpoint/2010/main" val="4092865285"/>
      </p:ext>
    </p:extLst>
  </p:cSld>
  <p:clrMapOvr>
    <a:masterClrMapping/>
  </p:clrMapOvr>
  <p:transition>
    <p:pu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
            </a:r>
            <a:b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br>
            <a: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افزایش دفع ادرار بعد از زایمان</a:t>
            </a:r>
            <a:b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b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fontScale="77500" lnSpcReduction="20000"/>
          </a:bodyPr>
          <a:lstStyle/>
          <a:p>
            <a:pPr algn="just" rtl="1"/>
            <a:r>
              <a:rPr lang="ar-AE" dirty="0" smtClean="0">
                <a:cs typeface="B Mitra" pitchFamily="2" charset="-78"/>
              </a:rPr>
              <a:t>مربوط به دیورز بعد از زایمان است و 24-48ساعت بعد از زایمان ایجاد می شود.</a:t>
            </a:r>
          </a:p>
          <a:p>
            <a:pPr algn="just" rtl="1"/>
            <a:r>
              <a:rPr lang="ar-AE" dirty="0" smtClean="0">
                <a:cs typeface="B Mitra" pitchFamily="2" charset="-78"/>
              </a:rPr>
              <a:t>درپره اکلامپسی ممکن است هم احتباس مایعات در دوره قبل از زایمان و هم دیورز در دوره بعد از زایمان افزایش یابد.</a:t>
            </a:r>
          </a:p>
          <a:p>
            <a:pPr algn="just" rtl="1"/>
            <a:r>
              <a:rPr lang="ar-AE" dirty="0" smtClean="0">
                <a:cs typeface="B Mitra" pitchFamily="2" charset="-78"/>
              </a:rPr>
              <a:t>زایمان ابزاری(با فورسپس یا واکیوم)و بی حسی منطقه ای باعث افزایش ریسک احتباس ادراری می شود.</a:t>
            </a:r>
          </a:p>
          <a:p>
            <a:pPr rtl="1"/>
            <a:endParaRPr lang="ar-AE" dirty="0" smtClean="0"/>
          </a:p>
          <a:p>
            <a:pPr algn="just" rtl="1"/>
            <a:r>
              <a:rPr lang="ar-AE" sz="3100" b="1" dirty="0" smtClean="0">
                <a:cs typeface="B Mitra" pitchFamily="2" charset="-78"/>
              </a:rPr>
              <a:t>افتراق دیورز بعد از زایمان از عفونت و سرریز شدن ادرار:</a:t>
            </a:r>
            <a:endParaRPr lang="fa-IR" sz="3100" b="1" dirty="0" smtClean="0">
              <a:cs typeface="B Mitra" pitchFamily="2" charset="-78"/>
            </a:endParaRPr>
          </a:p>
          <a:p>
            <a:pPr algn="just" rtl="1"/>
            <a:endParaRPr lang="ar-AE" sz="3100" b="1" dirty="0" smtClean="0">
              <a:cs typeface="B Mitra" pitchFamily="2" charset="-78"/>
            </a:endParaRPr>
          </a:p>
          <a:p>
            <a:pPr algn="just" rtl="1">
              <a:buNone/>
            </a:pPr>
            <a:r>
              <a:rPr lang="fa-IR" sz="3100" dirty="0" smtClean="0">
                <a:cs typeface="B Mitra" pitchFamily="2" charset="-78"/>
              </a:rPr>
              <a:t>- </a:t>
            </a:r>
            <a:r>
              <a:rPr lang="ar-AE" sz="3100" dirty="0" smtClean="0">
                <a:cs typeface="B Mitra" pitchFamily="2" charset="-78"/>
              </a:rPr>
              <a:t>در دیورز بعد از دفع ادرار بیمار احساس راحتی و سبکی می کند.مثانه کامل تخلیه می شود.</a:t>
            </a:r>
          </a:p>
          <a:p>
            <a:pPr algn="just" rtl="1">
              <a:buNone/>
            </a:pPr>
            <a:r>
              <a:rPr lang="fa-IR" sz="3100" dirty="0" smtClean="0">
                <a:cs typeface="B Mitra" pitchFamily="2" charset="-78"/>
              </a:rPr>
              <a:t>- </a:t>
            </a:r>
            <a:r>
              <a:rPr lang="ar-AE" sz="3100" dirty="0" smtClean="0">
                <a:cs typeface="B Mitra" pitchFamily="2" charset="-78"/>
              </a:rPr>
              <a:t>در تکرر ادرار بیمار بعد از دفع ادرار احساس سبکی و راحتی نمی کند مثانه کامل تخلیه نمی شود.بعد از </a:t>
            </a:r>
          </a:p>
          <a:p>
            <a:pPr algn="just" rtl="1">
              <a:buNone/>
            </a:pPr>
            <a:r>
              <a:rPr lang="fa-IR" sz="3100" dirty="0" smtClean="0">
                <a:cs typeface="B Mitra" pitchFamily="2" charset="-78"/>
              </a:rPr>
              <a:t>- </a:t>
            </a:r>
            <a:r>
              <a:rPr lang="ar-AE" sz="3100" dirty="0" smtClean="0">
                <a:cs typeface="B Mitra" pitchFamily="2" charset="-78"/>
              </a:rPr>
              <a:t>دفع ادرار ،مثانه از روی شکم قابل لمس است.بیمار ممکن است است از درد،سوزش و دفع خون هنگام</a:t>
            </a:r>
          </a:p>
          <a:p>
            <a:pPr algn="just" rtl="1">
              <a:buNone/>
            </a:pPr>
            <a:r>
              <a:rPr lang="fa-IR" sz="3100" dirty="0" smtClean="0">
                <a:cs typeface="B Mitra" pitchFamily="2" charset="-78"/>
              </a:rPr>
              <a:t>- </a:t>
            </a:r>
            <a:r>
              <a:rPr lang="ar-AE" sz="3100" dirty="0" smtClean="0">
                <a:cs typeface="B Mitra" pitchFamily="2" charset="-78"/>
              </a:rPr>
              <a:t>ادرار کردن شکایت داشته باشد.ویا درد و اسپاسم مداوم مثانه داشته باشد</a:t>
            </a:r>
            <a:r>
              <a:rPr lang="ar-AE" dirty="0" smtClean="0"/>
              <a:t>.</a:t>
            </a:r>
          </a:p>
          <a:p>
            <a:endParaRPr lang="en-US" dirty="0"/>
          </a:p>
        </p:txBody>
      </p:sp>
    </p:spTree>
    <p:extLst>
      <p:ext uri="{BB962C8B-B14F-4D97-AF65-F5344CB8AC3E}">
        <p14:creationId xmlns:p14="http://schemas.microsoft.com/office/powerpoint/2010/main" val="3143216060"/>
      </p:ext>
    </p:extLst>
  </p:cSld>
  <p:clrMapOvr>
    <a:masterClrMapping/>
  </p:clrMapOvr>
  <p:transition>
    <p:pu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
            </a:r>
            <a:b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br>
            <a: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آسیب مثانه یا مجاری ادرار</a:t>
            </a:r>
            <a:br>
              <a:rPr lang="ar-AE"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b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lstStyle/>
          <a:p>
            <a:pPr algn="just" rtl="1">
              <a:buNone/>
            </a:pPr>
            <a:r>
              <a:rPr lang="ar-AE" dirty="0" smtClean="0">
                <a:cs typeface="B Mitra" pitchFamily="2" charset="-78"/>
              </a:rPr>
              <a:t>علائم همراه:</a:t>
            </a:r>
            <a:endParaRPr lang="fa-IR" dirty="0" smtClean="0">
              <a:cs typeface="B Mitra" pitchFamily="2" charset="-78"/>
            </a:endParaRPr>
          </a:p>
          <a:p>
            <a:pPr algn="just" rtl="1">
              <a:buNone/>
            </a:pPr>
            <a:r>
              <a:rPr lang="ar-AE" dirty="0" smtClean="0">
                <a:cs typeface="B Mitra" pitchFamily="2" charset="-78"/>
              </a:rPr>
              <a:t/>
            </a:r>
            <a:br>
              <a:rPr lang="ar-AE" dirty="0" smtClean="0">
                <a:cs typeface="B Mitra" pitchFamily="2" charset="-78"/>
              </a:rPr>
            </a:br>
            <a:r>
              <a:rPr lang="ar-AE" dirty="0" smtClean="0">
                <a:cs typeface="B Mitra" pitchFamily="2" charset="-78"/>
              </a:rPr>
              <a:t>بی اختیاری مدفوع، بی اختیاری ادرار بدون ارتباط با عطسه و سرفه</a:t>
            </a:r>
            <a:endParaRPr lang="en-US" dirty="0">
              <a:cs typeface="B Mitra" pitchFamily="2" charset="-78"/>
            </a:endParaRPr>
          </a:p>
        </p:txBody>
      </p:sp>
    </p:spTree>
    <p:extLst>
      <p:ext uri="{BB962C8B-B14F-4D97-AF65-F5344CB8AC3E}">
        <p14:creationId xmlns:p14="http://schemas.microsoft.com/office/powerpoint/2010/main" val="3345076885"/>
      </p:ext>
    </p:extLst>
  </p:cSld>
  <p:clrMapOvr>
    <a:masterClrMapping/>
  </p:clrMapOvr>
  <p:transition>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753294625"/>
      </p:ext>
    </p:extLst>
  </p:cSld>
  <p:clrMapOvr>
    <a:masterClrMapping/>
  </p:clrMapOvr>
  <p:transition>
    <p:pu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یبوست</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Autofit/>
          </a:bodyPr>
          <a:lstStyle/>
          <a:p>
            <a:pPr algn="just" rtl="1">
              <a:buNone/>
            </a:pPr>
            <a:r>
              <a:rPr lang="ar-AE" sz="2400" b="1" dirty="0" smtClean="0">
                <a:cs typeface="B Mitra" pitchFamily="2" charset="-78"/>
              </a:rPr>
              <a:t>راهکارهای جلوگیری از یبوست</a:t>
            </a:r>
            <a:r>
              <a:rPr lang="ar-AE" sz="2400" dirty="0" smtClean="0">
                <a:cs typeface="B Mitra" pitchFamily="2" charset="-78"/>
              </a:rPr>
              <a:t>:</a:t>
            </a:r>
          </a:p>
          <a:p>
            <a:pPr algn="just" rtl="1"/>
            <a:r>
              <a:rPr lang="ar-AE" sz="2400" dirty="0" smtClean="0">
                <a:cs typeface="B Mitra" pitchFamily="2" charset="-78"/>
              </a:rPr>
              <a:t>مصرف روزانه</a:t>
            </a:r>
            <a:r>
              <a:rPr lang="fa-IR" sz="2400" dirty="0" smtClean="0">
                <a:cs typeface="B Mitra" pitchFamily="2" charset="-78"/>
              </a:rPr>
              <a:t> 2 </a:t>
            </a:r>
            <a:r>
              <a:rPr lang="ar-AE" sz="2400" dirty="0" smtClean="0">
                <a:cs typeface="B Mitra" pitchFamily="2" charset="-78"/>
              </a:rPr>
              <a:t>لیتر مایعات </a:t>
            </a:r>
          </a:p>
          <a:p>
            <a:pPr algn="just" rtl="1"/>
            <a:r>
              <a:rPr lang="ar-AE" sz="2400" dirty="0" smtClean="0">
                <a:cs typeface="B Mitra" pitchFamily="2" charset="-78"/>
              </a:rPr>
              <a:t>تحرک زود هنگام بعد از زایمان</a:t>
            </a:r>
          </a:p>
          <a:p>
            <a:pPr algn="just" rtl="1"/>
            <a:r>
              <a:rPr lang="ar-AE" sz="2400" dirty="0" smtClean="0">
                <a:cs typeface="B Mitra" pitchFamily="2" charset="-78"/>
              </a:rPr>
              <a:t>مصرف میوه و سب</a:t>
            </a:r>
            <a:r>
              <a:rPr lang="fa-IR" sz="2400" dirty="0" smtClean="0">
                <a:cs typeface="B Mitra" pitchFamily="2" charset="-78"/>
              </a:rPr>
              <a:t>ز</a:t>
            </a:r>
            <a:r>
              <a:rPr lang="ar-AE" sz="2400" dirty="0" smtClean="0">
                <a:cs typeface="B Mitra" pitchFamily="2" charset="-78"/>
              </a:rPr>
              <a:t>یجات</a:t>
            </a:r>
          </a:p>
          <a:p>
            <a:pPr algn="just" rtl="1"/>
            <a:r>
              <a:rPr lang="ar-AE" sz="2400" dirty="0" smtClean="0">
                <a:cs typeface="B Mitra" pitchFamily="2" charset="-78"/>
              </a:rPr>
              <a:t>مصرف غذای پرفیبر</a:t>
            </a:r>
          </a:p>
          <a:p>
            <a:pPr algn="just" rtl="1"/>
            <a:r>
              <a:rPr lang="ar-AE" sz="2400" dirty="0" smtClean="0">
                <a:cs typeface="B Mitra" pitchFamily="2" charset="-78"/>
              </a:rPr>
              <a:t>اگر هموروئید یا اپی زیاتومی وجود دارد در غروب روز دوم بعد از زایمان یک ملین ضعیف به بیمار می دهیم.</a:t>
            </a:r>
            <a:r>
              <a:rPr lang="fa-IR" sz="2400" dirty="0" smtClean="0">
                <a:cs typeface="B Mitra" pitchFamily="2" charset="-78"/>
              </a:rPr>
              <a:t> </a:t>
            </a:r>
            <a:r>
              <a:rPr lang="ar-AE" sz="2400" dirty="0" smtClean="0">
                <a:cs typeface="B Mitra" pitchFamily="2" charset="-78"/>
              </a:rPr>
              <a:t>اگر موثر نبود،</a:t>
            </a:r>
            <a:r>
              <a:rPr lang="fa-IR" sz="2400" dirty="0" smtClean="0">
                <a:cs typeface="B Mitra" pitchFamily="2" charset="-78"/>
              </a:rPr>
              <a:t> </a:t>
            </a:r>
            <a:r>
              <a:rPr lang="ar-AE" sz="2400" dirty="0" smtClean="0">
                <a:cs typeface="B Mitra" pitchFamily="2" charset="-78"/>
              </a:rPr>
              <a:t>صبح روز سوم شیاف ملین </a:t>
            </a:r>
            <a:r>
              <a:rPr lang="fa-IR" sz="2400" dirty="0" smtClean="0">
                <a:cs typeface="B Mitra" pitchFamily="2" charset="-78"/>
              </a:rPr>
              <a:t>(</a:t>
            </a:r>
            <a:r>
              <a:rPr lang="en-US" sz="2400" dirty="0" smtClean="0">
                <a:cs typeface="B Mitra" pitchFamily="2" charset="-78"/>
              </a:rPr>
              <a:t>Suppositories </a:t>
            </a:r>
            <a:r>
              <a:rPr lang="en-US" sz="2400" dirty="0" err="1" smtClean="0">
                <a:cs typeface="B Mitra" pitchFamily="2" charset="-78"/>
              </a:rPr>
              <a:t>Bisacodyl</a:t>
            </a:r>
            <a:r>
              <a:rPr lang="en-US" sz="2400" dirty="0" smtClean="0">
                <a:cs typeface="B Mitra" pitchFamily="2" charset="-78"/>
              </a:rPr>
              <a:t> 10mg</a:t>
            </a:r>
            <a:r>
              <a:rPr lang="fa-IR" sz="2400" dirty="0" smtClean="0">
                <a:cs typeface="B Mitra" pitchFamily="2" charset="-78"/>
              </a:rPr>
              <a:t>) </a:t>
            </a:r>
            <a:r>
              <a:rPr lang="ar-AE" sz="2400" dirty="0" smtClean="0">
                <a:cs typeface="B Mitra" pitchFamily="2" charset="-78"/>
              </a:rPr>
              <a:t>می دهیم.</a:t>
            </a:r>
          </a:p>
          <a:p>
            <a:pPr algn="just" rtl="1"/>
            <a:r>
              <a:rPr lang="ar-AE" sz="2400" dirty="0" smtClean="0">
                <a:cs typeface="B Mitra" pitchFamily="2" charset="-78"/>
              </a:rPr>
              <a:t>عملکرد روده ها در انتهای هفته اول که تحرک افزایش می یابد،</a:t>
            </a:r>
            <a:r>
              <a:rPr lang="fa-IR" sz="2400" dirty="0" smtClean="0">
                <a:cs typeface="B Mitra" pitchFamily="2" charset="-78"/>
              </a:rPr>
              <a:t> </a:t>
            </a:r>
            <a:r>
              <a:rPr lang="ar-AE" sz="2400" dirty="0" smtClean="0">
                <a:cs typeface="B Mitra" pitchFamily="2" charset="-78"/>
              </a:rPr>
              <a:t>درد و ناراحتی پرینه کمتر می شود،</a:t>
            </a:r>
            <a:r>
              <a:rPr lang="fa-IR" sz="2400" dirty="0" smtClean="0">
                <a:cs typeface="B Mitra" pitchFamily="2" charset="-78"/>
              </a:rPr>
              <a:t> </a:t>
            </a:r>
            <a:r>
              <a:rPr lang="ar-AE" sz="2400" dirty="0" smtClean="0">
                <a:cs typeface="B Mitra" pitchFamily="2" charset="-78"/>
              </a:rPr>
              <a:t>اشتها بیشتر می شود،</a:t>
            </a:r>
            <a:r>
              <a:rPr lang="fa-IR" sz="2400" dirty="0" smtClean="0">
                <a:cs typeface="B Mitra" pitchFamily="2" charset="-78"/>
              </a:rPr>
              <a:t> </a:t>
            </a:r>
            <a:r>
              <a:rPr lang="ar-AE" sz="2400" dirty="0" smtClean="0">
                <a:cs typeface="B Mitra" pitchFamily="2" charset="-78"/>
              </a:rPr>
              <a:t>مصرف مایعات بیشتر می شود،</a:t>
            </a:r>
            <a:r>
              <a:rPr lang="fa-IR" sz="2400" dirty="0" smtClean="0">
                <a:cs typeface="B Mitra" pitchFamily="2" charset="-78"/>
              </a:rPr>
              <a:t> </a:t>
            </a:r>
            <a:r>
              <a:rPr lang="ar-AE" sz="2400" dirty="0" smtClean="0">
                <a:cs typeface="B Mitra" pitchFamily="2" charset="-78"/>
              </a:rPr>
              <a:t>به میزان طبیعی برمی گردد.</a:t>
            </a:r>
          </a:p>
          <a:p>
            <a:pPr algn="just"/>
            <a:endParaRPr lang="en-US" sz="2400" dirty="0">
              <a:cs typeface="B Mitra" pitchFamily="2" charset="-78"/>
            </a:endParaRPr>
          </a:p>
        </p:txBody>
      </p:sp>
    </p:spTree>
    <p:extLst>
      <p:ext uri="{BB962C8B-B14F-4D97-AF65-F5344CB8AC3E}">
        <p14:creationId xmlns:p14="http://schemas.microsoft.com/office/powerpoint/2010/main" val="1410153296"/>
      </p:ext>
    </p:extLst>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هموروئید</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a:bodyPr>
          <a:lstStyle/>
          <a:p>
            <a:pPr algn="r" rtl="1"/>
            <a:r>
              <a:rPr lang="ar-AE" b="1" dirty="0" smtClean="0">
                <a:cs typeface="B Mitra" pitchFamily="2" charset="-78"/>
              </a:rPr>
              <a:t>علائم همراه:</a:t>
            </a:r>
            <a:r>
              <a:rPr lang="ar-AE" dirty="0" smtClean="0">
                <a:cs typeface="B Mitra" pitchFamily="2" charset="-78"/>
              </a:rPr>
              <a:t/>
            </a:r>
            <a:br>
              <a:rPr lang="ar-AE" dirty="0" smtClean="0">
                <a:cs typeface="B Mitra" pitchFamily="2" charset="-78"/>
              </a:rPr>
            </a:br>
            <a:r>
              <a:rPr lang="ar-AE" dirty="0" smtClean="0">
                <a:cs typeface="B Mitra" pitchFamily="2" charset="-78"/>
              </a:rPr>
              <a:t>درد مقعد، لمس دکمه بواسیری، خونریزی پس از اجابت مزاج</a:t>
            </a:r>
            <a:endParaRPr lang="fa-IR" dirty="0" smtClean="0">
              <a:cs typeface="B Mitra" pitchFamily="2" charset="-78"/>
            </a:endParaRPr>
          </a:p>
          <a:p>
            <a:pPr algn="r" rtl="1"/>
            <a:endParaRPr lang="fa-IR" dirty="0" smtClean="0">
              <a:cs typeface="B Mitra" pitchFamily="2" charset="-78"/>
            </a:endParaRPr>
          </a:p>
          <a:p>
            <a:pPr algn="r" rtl="1"/>
            <a:r>
              <a:rPr lang="ar-AE" b="1" dirty="0" smtClean="0">
                <a:cs typeface="B Mitra" pitchFamily="2" charset="-78"/>
              </a:rPr>
              <a:t>اقدام</a:t>
            </a:r>
            <a:r>
              <a:rPr lang="ar-AE" dirty="0" smtClean="0">
                <a:cs typeface="B Mitra" pitchFamily="2" charset="-78"/>
              </a:rPr>
              <a:t>:</a:t>
            </a:r>
            <a:br>
              <a:rPr lang="ar-AE" dirty="0" smtClean="0">
                <a:cs typeface="B Mitra" pitchFamily="2" charset="-78"/>
              </a:rPr>
            </a:br>
            <a:r>
              <a:rPr lang="ar-AE" dirty="0" smtClean="0">
                <a:cs typeface="B Mitra" pitchFamily="2" charset="-78"/>
              </a:rPr>
              <a:t> - تجویز ملین، توصیه به مصرف مایعات و رژیم غذایی حاوی فیبر</a:t>
            </a:r>
            <a:br>
              <a:rPr lang="ar-AE" dirty="0" smtClean="0">
                <a:cs typeface="B Mitra" pitchFamily="2" charset="-78"/>
              </a:rPr>
            </a:br>
            <a:r>
              <a:rPr lang="ar-AE" dirty="0" smtClean="0">
                <a:cs typeface="B Mitra" pitchFamily="2" charset="-78"/>
              </a:rPr>
              <a:t>- توصیه به نشستن در لگن آب گرم در طول روز و خشک نگه داشتن مقعد</a:t>
            </a:r>
            <a:br>
              <a:rPr lang="ar-AE" dirty="0" smtClean="0">
                <a:cs typeface="B Mitra" pitchFamily="2" charset="-78"/>
              </a:rPr>
            </a:br>
            <a:r>
              <a:rPr lang="ar-AE" dirty="0" smtClean="0">
                <a:cs typeface="B Mitra" pitchFamily="2" charset="-78"/>
              </a:rPr>
              <a:t>- تجویز پماد آنتی هموروئید</a:t>
            </a:r>
            <a:br>
              <a:rPr lang="ar-AE" dirty="0" smtClean="0">
                <a:cs typeface="B Mitra" pitchFamily="2" charset="-78"/>
              </a:rPr>
            </a:br>
            <a:r>
              <a:rPr lang="ar-AE" dirty="0" smtClean="0">
                <a:cs typeface="B Mitra" pitchFamily="2" charset="-78"/>
              </a:rPr>
              <a:t>- در صورت عدم بهبود پس از یک هفته: ارجاع غیر فوری به متخصص مربوط</a:t>
            </a:r>
          </a:p>
        </p:txBody>
      </p:sp>
    </p:spTree>
    <p:extLst>
      <p:ext uri="{BB962C8B-B14F-4D97-AF65-F5344CB8AC3E}">
        <p14:creationId xmlns:p14="http://schemas.microsoft.com/office/powerpoint/2010/main" val="3628677839"/>
      </p:ext>
    </p:extLst>
  </p:cSld>
  <p:clrMapOvr>
    <a:masterClrMapping/>
  </p:clrMapOvr>
  <p:transition>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662706378"/>
      </p:ext>
    </p:extLst>
  </p:cSld>
  <p:clrMapOvr>
    <a:masterClrMapping/>
  </p:clrMapOvr>
  <p:transition spd="slow">
    <p:newsfla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اختلالات روانی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vert="horz" lIns="91440" tIns="45720" rIns="91440" bIns="45720" rtlCol="0">
            <a:noAutofit/>
          </a:bodyPr>
          <a:lstStyle/>
          <a:p>
            <a:pPr algn="r" rtl="1">
              <a:lnSpc>
                <a:spcPct val="150000"/>
              </a:lnSpc>
            </a:pPr>
            <a:r>
              <a:rPr lang="ar-AE" dirty="0" smtClean="0">
                <a:cs typeface="B Mitra" pitchFamily="2" charset="-78"/>
              </a:rPr>
              <a:t>سایکوز یا علائم خطر فوری روانی</a:t>
            </a:r>
            <a:endParaRPr lang="fa-IR" dirty="0" smtClean="0">
              <a:cs typeface="B Mitra" pitchFamily="2" charset="-78"/>
            </a:endParaRPr>
          </a:p>
          <a:p>
            <a:pPr algn="r" rtl="1">
              <a:lnSpc>
                <a:spcPct val="150000"/>
              </a:lnSpc>
            </a:pPr>
            <a:r>
              <a:rPr lang="fa-IR" dirty="0" smtClean="0">
                <a:cs typeface="B Mitra" pitchFamily="2" charset="-78"/>
              </a:rPr>
              <a:t>افسردگی بعد از زایمان</a:t>
            </a:r>
          </a:p>
          <a:p>
            <a:pPr algn="r" rtl="1">
              <a:lnSpc>
                <a:spcPct val="150000"/>
              </a:lnSpc>
            </a:pPr>
            <a:r>
              <a:rPr lang="fa-IR" dirty="0" smtClean="0">
                <a:cs typeface="B Mitra" pitchFamily="2" charset="-78"/>
              </a:rPr>
              <a:t>اندوه بعد از زایمان</a:t>
            </a:r>
            <a:r>
              <a:rPr lang="ar-AE" dirty="0" smtClean="0">
                <a:cs typeface="B Mitra" pitchFamily="2" charset="-78"/>
              </a:rPr>
              <a:t/>
            </a:r>
            <a:br>
              <a:rPr lang="ar-AE" dirty="0" smtClean="0">
                <a:cs typeface="B Mitra" pitchFamily="2" charset="-78"/>
              </a:rPr>
            </a:br>
            <a:r>
              <a:rPr lang="ar-AE" dirty="0" smtClean="0">
                <a:cs typeface="B Mitra" pitchFamily="2" charset="-78"/>
              </a:rPr>
              <a:t/>
            </a:r>
            <a:br>
              <a:rPr lang="ar-AE" dirty="0" smtClean="0">
                <a:cs typeface="B Mitra" pitchFamily="2" charset="-78"/>
              </a:rPr>
            </a:br>
            <a:r>
              <a:rPr lang="ar-AE" dirty="0" smtClean="0">
                <a:cs typeface="B Mitra" pitchFamily="2" charset="-78"/>
              </a:rPr>
              <a:t/>
            </a:r>
            <a:br>
              <a:rPr lang="ar-AE" dirty="0" smtClean="0">
                <a:cs typeface="B Mitra" pitchFamily="2" charset="-78"/>
              </a:rPr>
            </a:br>
            <a:r>
              <a:rPr lang="ar-AE" dirty="0" smtClean="0">
                <a:cs typeface="B Mitra" pitchFamily="2" charset="-78"/>
              </a:rPr>
              <a:t/>
            </a:r>
            <a:br>
              <a:rPr lang="ar-AE" dirty="0" smtClean="0">
                <a:cs typeface="B Mitra" pitchFamily="2" charset="-78"/>
              </a:rPr>
            </a:br>
            <a:r>
              <a:rPr lang="ar-AE" dirty="0" smtClean="0">
                <a:cs typeface="B Mitra" pitchFamily="2" charset="-78"/>
              </a:rPr>
              <a:t> </a:t>
            </a:r>
            <a:endParaRPr lang="en-US" dirty="0" smtClean="0">
              <a:cs typeface="B Mitra" pitchFamily="2" charset="-78"/>
            </a:endParaRPr>
          </a:p>
        </p:txBody>
      </p:sp>
    </p:spTree>
    <p:extLst>
      <p:ext uri="{BB962C8B-B14F-4D97-AF65-F5344CB8AC3E}">
        <p14:creationId xmlns:p14="http://schemas.microsoft.com/office/powerpoint/2010/main" val="873757612"/>
      </p:ext>
    </p:extLst>
  </p:cSld>
  <p:clrMapOvr>
    <a:masterClrMapping/>
  </p:clrMapOvr>
  <p:transition>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سایکوز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fontScale="77500" lnSpcReduction="20000"/>
          </a:bodyPr>
          <a:lstStyle/>
          <a:p>
            <a:pPr algn="r" rtl="1">
              <a:lnSpc>
                <a:spcPct val="140000"/>
              </a:lnSpc>
              <a:buNone/>
            </a:pPr>
            <a:r>
              <a:rPr lang="ar-AE" dirty="0" smtClean="0">
                <a:cs typeface="B Mitra" pitchFamily="2" charset="-78"/>
              </a:rPr>
              <a:t>گروه بندی علائم و نشانه ها:</a:t>
            </a:r>
            <a:br>
              <a:rPr lang="ar-AE" dirty="0" smtClean="0">
                <a:cs typeface="B Mitra" pitchFamily="2" charset="-78"/>
              </a:rPr>
            </a:br>
            <a:r>
              <a:rPr lang="ar-AE" dirty="0" smtClean="0">
                <a:cs typeface="B Mitra" pitchFamily="2" charset="-78"/>
              </a:rPr>
              <a:t>در مراحل اولیه: بی خوابی، بی قراری، تغییرات سریع خلق و خو، عصبانیت، تحریک پذیری</a:t>
            </a:r>
            <a:br>
              <a:rPr lang="ar-AE" dirty="0" smtClean="0">
                <a:cs typeface="B Mitra" pitchFamily="2" charset="-78"/>
              </a:rPr>
            </a:br>
            <a:r>
              <a:rPr lang="ar-AE" dirty="0" smtClean="0">
                <a:cs typeface="B Mitra" pitchFamily="2" charset="-78"/>
              </a:rPr>
              <a:t>در مراحل پیشرفته:</a:t>
            </a:r>
            <a:r>
              <a:rPr lang="fa-IR" dirty="0" smtClean="0">
                <a:cs typeface="B Mitra" pitchFamily="2" charset="-78"/>
              </a:rPr>
              <a:t> </a:t>
            </a:r>
            <a:r>
              <a:rPr lang="ar-AE" dirty="0" smtClean="0">
                <a:cs typeface="B Mitra" pitchFamily="2" charset="-78"/>
              </a:rPr>
              <a:t>اختلال در جهت یابی ( عدم آگاهی به زمان، مکان و شخص)، شخصیت زدودگی، تغییرات سریع خلق از مانیا به افسردگی و بر عکس، رفتار غیر عادی و آشفته، عقاید هذیانی در مورد نوزاد ( اعتقاد به اینکه نوزاد ناقص یا مرده است، نوزادقدرت و توانایی خاصی دارد، نوزاد شیطان یا خداست و ...)، توهمات شنوایی که به مادر دستور می دهد به نوزاد صدمه بزند</a:t>
            </a:r>
            <a:endParaRPr lang="fa-IR" dirty="0" smtClean="0">
              <a:cs typeface="B Mitra" pitchFamily="2" charset="-78"/>
            </a:endParaRPr>
          </a:p>
          <a:p>
            <a:pPr algn="r" rtl="1">
              <a:lnSpc>
                <a:spcPct val="140000"/>
              </a:lnSpc>
            </a:pPr>
            <a:endParaRPr lang="ar-AE" dirty="0" smtClean="0">
              <a:cs typeface="B Mitra" pitchFamily="2" charset="-78"/>
            </a:endParaRPr>
          </a:p>
          <a:p>
            <a:pPr algn="r" rtl="1">
              <a:lnSpc>
                <a:spcPct val="140000"/>
              </a:lnSpc>
            </a:pPr>
            <a:r>
              <a:rPr lang="ar-AE" dirty="0" smtClean="0">
                <a:cs typeface="B Mitra" pitchFamily="2" charset="-78"/>
              </a:rPr>
              <a:t>اقدام:</a:t>
            </a:r>
            <a:br>
              <a:rPr lang="ar-AE" dirty="0" smtClean="0">
                <a:cs typeface="B Mitra" pitchFamily="2" charset="-78"/>
              </a:rPr>
            </a:br>
            <a:r>
              <a:rPr lang="ar-AE" dirty="0" smtClean="0">
                <a:cs typeface="B Mitra" pitchFamily="2" charset="-78"/>
              </a:rPr>
              <a:t>- در مرحله پیشرفته: ارجاع فوری به بیمارستان و همراهی مادر ( نوزاد با مادرهمراه نشود)</a:t>
            </a:r>
            <a:br>
              <a:rPr lang="ar-AE" dirty="0" smtClean="0">
                <a:cs typeface="B Mitra" pitchFamily="2" charset="-78"/>
              </a:rPr>
            </a:br>
            <a:r>
              <a:rPr lang="ar-AE" dirty="0" smtClean="0">
                <a:cs typeface="B Mitra" pitchFamily="2" charset="-78"/>
              </a:rPr>
              <a:t>- در مرحله اولیه و در صورت وجود سابقه جنون پس از زایمان در مادر یا خانواده وی و یا وجود سایر علائم خطر: ارجاع غیر فوری به روان پزشک</a:t>
            </a:r>
            <a:endParaRPr lang="en-US" dirty="0"/>
          </a:p>
        </p:txBody>
      </p:sp>
    </p:spTree>
    <p:extLst>
      <p:ext uri="{BB962C8B-B14F-4D97-AF65-F5344CB8AC3E}">
        <p14:creationId xmlns:p14="http://schemas.microsoft.com/office/powerpoint/2010/main" val="534130094"/>
      </p:ext>
    </p:extLst>
  </p:cSld>
  <p:clrMapOvr>
    <a:masterClrMapping/>
  </p:clrMapOvr>
  <p:transition>
    <p:wipe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اندوه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vert="horz" lIns="91440" tIns="45720" rIns="91440" bIns="45720" rtlCol="0">
            <a:noAutofit/>
          </a:bodyPr>
          <a:lstStyle/>
          <a:p>
            <a:pPr algn="r" rtl="1">
              <a:lnSpc>
                <a:spcPct val="140000"/>
              </a:lnSpc>
              <a:buNone/>
            </a:pPr>
            <a:r>
              <a:rPr lang="ar-AE" sz="2000" dirty="0" smtClean="0">
                <a:cs typeface="B Mitra" pitchFamily="2" charset="-78"/>
              </a:rPr>
              <a:t> علائم و نشانه ها:</a:t>
            </a:r>
            <a:br>
              <a:rPr lang="ar-AE" sz="2000" dirty="0" smtClean="0">
                <a:cs typeface="B Mitra" pitchFamily="2" charset="-78"/>
              </a:rPr>
            </a:br>
            <a:r>
              <a:rPr lang="ar-AE" sz="2000" dirty="0" smtClean="0">
                <a:cs typeface="B Mitra" pitchFamily="2" charset="-78"/>
              </a:rPr>
              <a:t>شروع افسردگی خفیف بین روزهای سوم تا ششم و ادامه حداکثر تا روز چهاردهم پس از زایمان، احساس گذرای افسردگی چند ساعت در روز، کاهش اشتها، احساس ملال، روحه متغیر، عصبانیت، تمایل به گریه، بی خوابی و اضطراب، بی قراری</a:t>
            </a:r>
            <a:endParaRPr lang="en-US" sz="2000" dirty="0" smtClean="0">
              <a:cs typeface="B Mitra" pitchFamily="2" charset="-78"/>
            </a:endParaRPr>
          </a:p>
        </p:txBody>
      </p:sp>
    </p:spTree>
    <p:extLst>
      <p:ext uri="{BB962C8B-B14F-4D97-AF65-F5344CB8AC3E}">
        <p14:creationId xmlns:p14="http://schemas.microsoft.com/office/powerpoint/2010/main" val="3825490591"/>
      </p:ext>
    </p:extLst>
  </p:cSld>
  <p:clrMapOvr>
    <a:masterClrMapping/>
  </p:clrMapOvr>
  <p:transition>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2"/>
          </a:xfrm>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افسردگی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a:xfrm>
            <a:off x="457200" y="1143000"/>
            <a:ext cx="8229600" cy="4983163"/>
          </a:xfrm>
        </p:spPr>
        <p:txBody>
          <a:bodyPr>
            <a:noAutofit/>
          </a:bodyPr>
          <a:lstStyle/>
          <a:p>
            <a:pPr algn="r" rtl="1">
              <a:lnSpc>
                <a:spcPct val="120000"/>
              </a:lnSpc>
            </a:pPr>
            <a:r>
              <a:rPr lang="ar-AE" sz="2000" dirty="0" smtClean="0">
                <a:cs typeface="B Mitra" pitchFamily="2" charset="-78"/>
              </a:rPr>
              <a:t>اگر ناراحتی و تنگی خلق پس از حدود 2 هفته بر طرف نشود ممکن است علت آن افسردگی بعد از زایمان باشد. 10 تا 20 درصد از مادران پس از زایمان دچار تابلوی کامل بالینی افسردگی می شوند که ممکن است از 2 هفته تا یکسال به طول بیانجامد. </a:t>
            </a:r>
            <a:endParaRPr lang="fa-IR" sz="2000" dirty="0" smtClean="0">
              <a:cs typeface="B Mitra" pitchFamily="2" charset="-78"/>
            </a:endParaRPr>
          </a:p>
          <a:p>
            <a:pPr algn="r" rtl="1">
              <a:lnSpc>
                <a:spcPct val="120000"/>
              </a:lnSpc>
            </a:pPr>
            <a:endParaRPr lang="fa-IR" sz="2000" dirty="0" smtClean="0">
              <a:cs typeface="B Mitra" pitchFamily="2" charset="-78"/>
            </a:endParaRPr>
          </a:p>
          <a:p>
            <a:pPr algn="r" rtl="1">
              <a:lnSpc>
                <a:spcPct val="120000"/>
              </a:lnSpc>
            </a:pPr>
            <a:r>
              <a:rPr lang="ar-AE" sz="2000" b="1" dirty="0" smtClean="0">
                <a:cs typeface="B Mitra" pitchFamily="2" charset="-78"/>
              </a:rPr>
              <a:t>علائم و نشانه ها:</a:t>
            </a:r>
            <a:r>
              <a:rPr lang="ar-AE" sz="2000" dirty="0" smtClean="0">
                <a:cs typeface="B Mitra" pitchFamily="2" charset="-78"/>
              </a:rPr>
              <a:t/>
            </a:r>
            <a:br>
              <a:rPr lang="ar-AE" sz="2000" dirty="0" smtClean="0">
                <a:cs typeface="B Mitra" pitchFamily="2" charset="-78"/>
              </a:rPr>
            </a:br>
            <a:r>
              <a:rPr lang="ar-AE" sz="2000" dirty="0" smtClean="0">
                <a:cs typeface="B Mitra" pitchFamily="2" charset="-78"/>
              </a:rPr>
              <a:t>خلق افسرده، اختلال در خواب و اشتها، ناتوانی در تمرکز، از دست دادن علائق، کاهش انرژی، افکار یا اقدم به خود کشی، بی قراری، اضطراب</a:t>
            </a:r>
            <a:endParaRPr lang="fa-IR" sz="2000" dirty="0" smtClean="0">
              <a:cs typeface="B Mitra" pitchFamily="2" charset="-78"/>
            </a:endParaRPr>
          </a:p>
          <a:p>
            <a:pPr algn="r" rtl="1">
              <a:lnSpc>
                <a:spcPct val="120000"/>
              </a:lnSpc>
            </a:pPr>
            <a:endParaRPr lang="fa-IR" sz="2000" dirty="0" smtClean="0">
              <a:cs typeface="B Mitra" pitchFamily="2" charset="-78"/>
            </a:endParaRPr>
          </a:p>
          <a:p>
            <a:pPr algn="r" rtl="1">
              <a:lnSpc>
                <a:spcPct val="120000"/>
              </a:lnSpc>
            </a:pPr>
            <a:r>
              <a:rPr lang="fa-IR" sz="2000" b="1" dirty="0" smtClean="0">
                <a:cs typeface="B Mitra" pitchFamily="2" charset="-78"/>
              </a:rPr>
              <a:t>زنان در معرض خطر: </a:t>
            </a:r>
            <a:r>
              <a:rPr lang="ar-AE" sz="2000" dirty="0" smtClean="0">
                <a:cs typeface="B Mitra" pitchFamily="2" charset="-78"/>
              </a:rPr>
              <a:t/>
            </a:r>
            <a:br>
              <a:rPr lang="ar-AE" sz="2000" dirty="0" smtClean="0">
                <a:cs typeface="B Mitra" pitchFamily="2" charset="-78"/>
              </a:rPr>
            </a:br>
            <a:r>
              <a:rPr lang="ar-AE" sz="2000" dirty="0" smtClean="0">
                <a:cs typeface="B Mitra" pitchFamily="2" charset="-78"/>
              </a:rPr>
              <a:t>- سابقۀ ابتلا به افسردگی یا سایر اختلالات روانی در خود فرد یا افراد خانواده و یا بروز حملات اضطراب در دوران بارداری </a:t>
            </a:r>
            <a:br>
              <a:rPr lang="ar-AE" sz="2000" dirty="0" smtClean="0">
                <a:cs typeface="B Mitra" pitchFamily="2" charset="-78"/>
              </a:rPr>
            </a:br>
            <a:r>
              <a:rPr lang="ar-AE" sz="2000" dirty="0" smtClean="0">
                <a:cs typeface="B Mitra" pitchFamily="2" charset="-78"/>
              </a:rPr>
              <a:t>- بارداری بدون برنامه ریزی قبلی </a:t>
            </a:r>
            <a:br>
              <a:rPr lang="ar-AE" sz="2000" dirty="0" smtClean="0">
                <a:cs typeface="B Mitra" pitchFamily="2" charset="-78"/>
              </a:rPr>
            </a:br>
            <a:r>
              <a:rPr lang="ar-AE" sz="2000" dirty="0" smtClean="0">
                <a:cs typeface="B Mitra" pitchFamily="2" charset="-78"/>
              </a:rPr>
              <a:t>- عدم حمایت همسر </a:t>
            </a:r>
            <a:r>
              <a:rPr lang="fa-IR" sz="2000" dirty="0" smtClean="0">
                <a:cs typeface="B Mitra" pitchFamily="2" charset="-78"/>
              </a:rPr>
              <a:t>،</a:t>
            </a:r>
            <a:r>
              <a:rPr lang="ar-AE" sz="2000" dirty="0" smtClean="0">
                <a:cs typeface="B Mitra" pitchFamily="2" charset="-78"/>
              </a:rPr>
              <a:t> وجود مشکلات زناشویی </a:t>
            </a:r>
            <a:br>
              <a:rPr lang="ar-AE" sz="2000" dirty="0" smtClean="0">
                <a:cs typeface="B Mitra" pitchFamily="2" charset="-78"/>
              </a:rPr>
            </a:br>
            <a:r>
              <a:rPr lang="ar-AE" sz="2000" dirty="0" smtClean="0">
                <a:cs typeface="B Mitra" pitchFamily="2" charset="-78"/>
              </a:rPr>
              <a:t>- وجود مشکلات مالی</a:t>
            </a:r>
            <a:endParaRPr lang="en-US" sz="2000" dirty="0">
              <a:cs typeface="B Mitra" pitchFamily="2" charset="-78"/>
            </a:endParaRPr>
          </a:p>
        </p:txBody>
      </p:sp>
    </p:spTree>
    <p:extLst>
      <p:ext uri="{BB962C8B-B14F-4D97-AF65-F5344CB8AC3E}">
        <p14:creationId xmlns:p14="http://schemas.microsoft.com/office/powerpoint/2010/main" val="3586891023"/>
      </p:ext>
    </p:extLst>
  </p:cSld>
  <p:clrMapOvr>
    <a:masterClrMapping/>
  </p:clrMapOvr>
  <p:transition>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fontScale="90000"/>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پیشگیری از افسردگی پس از زایمان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a:bodyPr>
          <a:lstStyle/>
          <a:p>
            <a:pPr algn="r" rtl="1">
              <a:lnSpc>
                <a:spcPct val="150000"/>
              </a:lnSpc>
            </a:pPr>
            <a:r>
              <a:rPr lang="ar-AE" sz="2800" dirty="0" smtClean="0">
                <a:cs typeface="B Mitra" pitchFamily="2" charset="-78"/>
              </a:rPr>
              <a:t>با همسر خود در رابطه با مشکل</a:t>
            </a:r>
            <a:r>
              <a:rPr lang="fa-IR" sz="2800" dirty="0" smtClean="0">
                <a:cs typeface="B Mitra" pitchFamily="2" charset="-78"/>
              </a:rPr>
              <a:t>تان</a:t>
            </a:r>
            <a:r>
              <a:rPr lang="ar-AE" sz="2800" dirty="0" smtClean="0">
                <a:cs typeface="B Mitra" pitchFamily="2" charset="-78"/>
              </a:rPr>
              <a:t> صحبت کنید. </a:t>
            </a:r>
            <a:endParaRPr lang="fa-IR" sz="2800" dirty="0" smtClean="0">
              <a:cs typeface="B Mitra" pitchFamily="2" charset="-78"/>
            </a:endParaRPr>
          </a:p>
          <a:p>
            <a:pPr algn="r" rtl="1">
              <a:lnSpc>
                <a:spcPct val="150000"/>
              </a:lnSpc>
            </a:pPr>
            <a:r>
              <a:rPr lang="ar-AE" sz="2800" dirty="0" smtClean="0">
                <a:cs typeface="B Mitra" pitchFamily="2" charset="-78"/>
              </a:rPr>
              <a:t>از بروز هر گونه خستگی یا استرس بپرهیزید. </a:t>
            </a:r>
            <a:endParaRPr lang="fa-IR" sz="2800" dirty="0" smtClean="0">
              <a:cs typeface="B Mitra" pitchFamily="2" charset="-78"/>
            </a:endParaRPr>
          </a:p>
          <a:p>
            <a:pPr algn="r" rtl="1">
              <a:lnSpc>
                <a:spcPct val="150000"/>
              </a:lnSpc>
            </a:pPr>
            <a:r>
              <a:rPr lang="ar-AE" sz="2800" dirty="0" smtClean="0">
                <a:cs typeface="B Mitra" pitchFamily="2" charset="-78"/>
              </a:rPr>
              <a:t>استراحت کافی، غذای مناسب و ورزش را فراموش نکنید. </a:t>
            </a:r>
            <a:endParaRPr lang="fa-IR" sz="2800" dirty="0" smtClean="0">
              <a:cs typeface="B Mitra" pitchFamily="2" charset="-78"/>
            </a:endParaRPr>
          </a:p>
          <a:p>
            <a:pPr algn="r" rtl="1">
              <a:lnSpc>
                <a:spcPct val="150000"/>
              </a:lnSpc>
            </a:pPr>
            <a:r>
              <a:rPr lang="ar-AE" sz="2800" dirty="0" smtClean="0">
                <a:cs typeface="B Mitra" pitchFamily="2" charset="-78"/>
              </a:rPr>
              <a:t>برای فعالیت های خود محدودیتی قائل شوید. فعالیت بیش از حد شما را خسته می کند و احتمال بروز افسردگی را افزایش میدهد.</a:t>
            </a:r>
            <a:endParaRPr lang="fa-IR" sz="2800" dirty="0" smtClean="0">
              <a:cs typeface="B Mitra" pitchFamily="2" charset="-78"/>
            </a:endParaRPr>
          </a:p>
          <a:p>
            <a:pPr algn="r" rtl="1">
              <a:lnSpc>
                <a:spcPct val="150000"/>
              </a:lnSpc>
            </a:pPr>
            <a:r>
              <a:rPr lang="fa-IR" sz="2800" dirty="0" smtClean="0">
                <a:cs typeface="B Mitra" pitchFamily="2" charset="-78"/>
              </a:rPr>
              <a:t>مصرف روغن ماهی</a:t>
            </a:r>
            <a:endParaRPr lang="en-US" sz="2800" dirty="0">
              <a:cs typeface="B Mitra" pitchFamily="2" charset="-78"/>
            </a:endParaRPr>
          </a:p>
        </p:txBody>
      </p:sp>
    </p:spTree>
    <p:extLst>
      <p:ext uri="{BB962C8B-B14F-4D97-AF65-F5344CB8AC3E}">
        <p14:creationId xmlns:p14="http://schemas.microsoft.com/office/powerpoint/2010/main" val="2425907386"/>
      </p:ext>
    </p:extLst>
  </p:cSld>
  <p:clrMapOvr>
    <a:masterClrMapping/>
  </p:clrMapOvr>
  <p:transition>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tabLst>
                <a:tab pos="284163" algn="l"/>
              </a:tabLst>
            </a:pPr>
            <a:r>
              <a:rPr lang="ar-AE" dirty="0" smtClean="0"/>
              <a:t/>
            </a:r>
            <a:br>
              <a:rPr lang="ar-AE" dirty="0" smtClean="0"/>
            </a:br>
            <a:r>
              <a:rPr lang="ar-AE" dirty="0" smtClean="0"/>
              <a:t/>
            </a:r>
            <a:br>
              <a:rPr lang="ar-AE" dirty="0" smtClean="0"/>
            </a:br>
            <a:endParaRPr lang="en-US" dirty="0"/>
          </a:p>
        </p:txBody>
      </p:sp>
      <p:sp>
        <p:nvSpPr>
          <p:cNvPr id="3" name="Content Placeholder 2"/>
          <p:cNvSpPr>
            <a:spLocks noGrp="1"/>
          </p:cNvSpPr>
          <p:nvPr>
            <p:ph idx="1"/>
          </p:nvPr>
        </p:nvSpPr>
        <p:spPr/>
        <p:txBody>
          <a:bodyPr>
            <a:normAutofit/>
          </a:bodyPr>
          <a:lstStyle/>
          <a:p>
            <a:pPr algn="r" rtl="1">
              <a:buNone/>
            </a:pPr>
            <a:r>
              <a:rPr lang="ar-AE" dirty="0" smtClean="0"/>
              <a:t/>
            </a:r>
            <a:br>
              <a:rPr lang="ar-AE" dirty="0" smtClean="0"/>
            </a:br>
            <a:endParaRPr lang="en-US" dirty="0"/>
          </a:p>
        </p:txBody>
      </p:sp>
    </p:spTree>
    <p:extLst>
      <p:ext uri="{BB962C8B-B14F-4D97-AF65-F5344CB8AC3E}">
        <p14:creationId xmlns:p14="http://schemas.microsoft.com/office/powerpoint/2010/main" val="487556444"/>
      </p:ext>
    </p:extLst>
  </p:cSld>
  <p:clrMapOvr>
    <a:masterClrMapping/>
  </p:clrMapOvr>
  <p:transition>
    <p:whee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آنمی پس از زایمان</a:t>
            </a:r>
            <a:endParaRPr lang="en-U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sp>
        <p:nvSpPr>
          <p:cNvPr id="3" name="Content Placeholder 2"/>
          <p:cNvSpPr>
            <a:spLocks noGrp="1"/>
          </p:cNvSpPr>
          <p:nvPr>
            <p:ph idx="1"/>
          </p:nvPr>
        </p:nvSpPr>
        <p:spPr/>
        <p:txBody>
          <a:bodyPr/>
          <a:lstStyle/>
          <a:p>
            <a:pPr marL="458788" lvl="1" algn="just" rtl="1">
              <a:spcAft>
                <a:spcPts val="600"/>
              </a:spcAft>
              <a:buNone/>
              <a:defRPr/>
            </a:pPr>
            <a:r>
              <a:rPr lang="fa-IR" b="1" dirty="0" smtClean="0">
                <a:cs typeface="B Mitra" pitchFamily="2" charset="-78"/>
              </a:rPr>
              <a:t>علل: </a:t>
            </a:r>
            <a:r>
              <a:rPr lang="fa-IR" dirty="0" smtClean="0">
                <a:effectLst>
                  <a:outerShdw blurRad="38100" dist="38100" dir="2700000" algn="tl">
                    <a:srgbClr val="000000">
                      <a:alpha val="43137"/>
                    </a:srgbClr>
                  </a:outerShdw>
                </a:effectLst>
                <a:cs typeface="B Mitra" pitchFamily="2" charset="-78"/>
              </a:rPr>
              <a:t>بعد از خونریزی زایمان و یا ادامه آنمی فقر آهن در بارداری، عادات تغذیه ای ناصحیح</a:t>
            </a:r>
          </a:p>
          <a:p>
            <a:pPr marL="458788" lvl="1" algn="just" rtl="1">
              <a:spcAft>
                <a:spcPts val="600"/>
              </a:spcAft>
              <a:buNone/>
              <a:defRPr/>
            </a:pPr>
            <a:r>
              <a:rPr lang="fa-IR" b="1" dirty="0" smtClean="0">
                <a:cs typeface="B Mitra" pitchFamily="2" charset="-78"/>
              </a:rPr>
              <a:t>علائم: </a:t>
            </a:r>
            <a:r>
              <a:rPr lang="ar-AE" dirty="0" smtClean="0">
                <a:effectLst>
                  <a:outerShdw blurRad="38100" dist="38100" dir="2700000" algn="tl">
                    <a:srgbClr val="000000">
                      <a:alpha val="43137"/>
                    </a:srgbClr>
                  </a:outerShdw>
                </a:effectLst>
                <a:cs typeface="B Mitra" pitchFamily="2" charset="-78"/>
              </a:rPr>
              <a:t>ضعف و بیحالی مفرط بویژه پس از فعالیت مختصر، سیاهی رفتن چشم‌ها و افت فشار پس از بلند شدن و تپش قلب در حالت عادی </a:t>
            </a:r>
            <a:endParaRPr lang="fa-IR" dirty="0" smtClean="0">
              <a:effectLst>
                <a:outerShdw blurRad="38100" dist="38100" dir="2700000" algn="tl">
                  <a:srgbClr val="000000">
                    <a:alpha val="43137"/>
                  </a:srgbClr>
                </a:outerShdw>
              </a:effectLst>
              <a:cs typeface="B Mitra" pitchFamily="2" charset="-78"/>
            </a:endParaRPr>
          </a:p>
          <a:p>
            <a:pPr marL="458788" lvl="1" algn="just" rtl="1">
              <a:spcAft>
                <a:spcPts val="600"/>
              </a:spcAft>
              <a:buNone/>
              <a:defRPr/>
            </a:pPr>
            <a:r>
              <a:rPr lang="fa-IR" b="1" dirty="0" smtClean="0">
                <a:cs typeface="B Mitra" pitchFamily="2" charset="-78"/>
              </a:rPr>
              <a:t>اثرات آنمی بر مادر: </a:t>
            </a:r>
            <a:r>
              <a:rPr lang="fa-IR" dirty="0" smtClean="0">
                <a:effectLst>
                  <a:outerShdw blurRad="38100" dist="38100" dir="2700000" algn="tl">
                    <a:srgbClr val="000000">
                      <a:alpha val="43137"/>
                    </a:srgbClr>
                  </a:outerShdw>
                </a:effectLst>
                <a:cs typeface="B Mitra" pitchFamily="2" charset="-78"/>
              </a:rPr>
              <a:t>سپسیس نفاسی (به دلیل عفونتهای رحمی)، اینرسی، آمبولی ریه (اسپاسم باعث تجمع </a:t>
            </a:r>
            <a:r>
              <a:rPr lang="en-US" dirty="0" smtClean="0">
                <a:effectLst>
                  <a:outerShdw blurRad="38100" dist="38100" dir="2700000" algn="tl">
                    <a:srgbClr val="000000">
                      <a:alpha val="43137"/>
                    </a:srgbClr>
                  </a:outerShdw>
                </a:effectLst>
                <a:cs typeface="B Mitra" pitchFamily="2" charset="-78"/>
              </a:rPr>
              <a:t>RBC</a:t>
            </a:r>
            <a:r>
              <a:rPr lang="fa-IR" dirty="0" smtClean="0">
                <a:effectLst>
                  <a:outerShdw blurRad="38100" dist="38100" dir="2700000" algn="tl">
                    <a:srgbClr val="000000">
                      <a:alpha val="43137"/>
                    </a:srgbClr>
                  </a:outerShdw>
                </a:effectLst>
                <a:cs typeface="B Mitra" pitchFamily="2" charset="-78"/>
              </a:rPr>
              <a:t>و افزایش احتمال آمبولی)، شکست در شیر دادن، اختلال در ترمیم زخم، نارسایی قلبی</a:t>
            </a:r>
            <a:endParaRPr lang="en-US" dirty="0" smtClean="0">
              <a:effectLst>
                <a:outerShdw blurRad="38100" dist="38100" dir="2700000" algn="tl">
                  <a:srgbClr val="000000">
                    <a:alpha val="43137"/>
                  </a:srgbClr>
                </a:outerShdw>
              </a:effectLst>
              <a:cs typeface="B Mitra" pitchFamily="2" charset="-78"/>
            </a:endParaRPr>
          </a:p>
          <a:p>
            <a:pPr algn="just"/>
            <a:endParaRPr lang="en-US" dirty="0">
              <a:cs typeface="B Mitra" pitchFamily="2" charset="-78"/>
            </a:endParaRPr>
          </a:p>
        </p:txBody>
      </p:sp>
    </p:spTree>
    <p:extLst>
      <p:ext uri="{BB962C8B-B14F-4D97-AF65-F5344CB8AC3E}">
        <p14:creationId xmlns:p14="http://schemas.microsoft.com/office/powerpoint/2010/main" val="1238540200"/>
      </p:ext>
    </p:extLst>
  </p:cSld>
  <p:clrMapOvr>
    <a:masterClrMapping/>
  </p:clrMapOvr>
  <p:transition>
    <p:whee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rPr>
              <a:t>راه های پیشگیری از آنمی</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ea typeface="+mn-ea"/>
              <a:cs typeface="B Esfehan" pitchFamily="2" charset="-78"/>
            </a:endParaRPr>
          </a:p>
        </p:txBody>
      </p:sp>
      <p:sp>
        <p:nvSpPr>
          <p:cNvPr id="3" name="Content Placeholder 2"/>
          <p:cNvSpPr>
            <a:spLocks noGrp="1"/>
          </p:cNvSpPr>
          <p:nvPr>
            <p:ph idx="1"/>
          </p:nvPr>
        </p:nvSpPr>
        <p:spPr/>
        <p:txBody>
          <a:bodyPr>
            <a:normAutofit/>
          </a:bodyPr>
          <a:lstStyle/>
          <a:p>
            <a:pPr algn="just" rtl="1"/>
            <a:r>
              <a:rPr lang="fa-IR" sz="2800" dirty="0" smtClean="0">
                <a:cs typeface="B Mitra" pitchFamily="2" charset="-78"/>
              </a:rPr>
              <a:t>استفاده از مواد غذایی آ</a:t>
            </a:r>
            <a:r>
              <a:rPr lang="ar-AE" sz="2800" dirty="0" smtClean="0">
                <a:cs typeface="B Mitra" pitchFamily="2" charset="-78"/>
              </a:rPr>
              <a:t>هن دار مثل گوشت قرمز، مرغ،</a:t>
            </a:r>
            <a:r>
              <a:rPr lang="fa-IR" sz="2800" dirty="0" smtClean="0">
                <a:cs typeface="B Mitra" pitchFamily="2" charset="-78"/>
              </a:rPr>
              <a:t> </a:t>
            </a:r>
            <a:r>
              <a:rPr lang="ar-AE" sz="2800" dirty="0" smtClean="0">
                <a:cs typeface="B Mitra" pitchFamily="2" charset="-78"/>
              </a:rPr>
              <a:t>ماهي</a:t>
            </a:r>
            <a:r>
              <a:rPr lang="fa-IR" sz="2800" dirty="0" smtClean="0">
                <a:cs typeface="B Mitra" pitchFamily="2" charset="-78"/>
              </a:rPr>
              <a:t>، </a:t>
            </a:r>
            <a:r>
              <a:rPr lang="ar-AE" sz="2800" dirty="0" smtClean="0">
                <a:cs typeface="B Mitra" pitchFamily="2" charset="-78"/>
              </a:rPr>
              <a:t>تخم مرغ، سبزيجات مثل جعفري،</a:t>
            </a:r>
            <a:r>
              <a:rPr lang="fa-IR" sz="2800" dirty="0" smtClean="0">
                <a:cs typeface="B Mitra" pitchFamily="2" charset="-78"/>
              </a:rPr>
              <a:t> </a:t>
            </a:r>
            <a:r>
              <a:rPr lang="ar-AE" sz="2800" dirty="0" smtClean="0">
                <a:cs typeface="B Mitra" pitchFamily="2" charset="-78"/>
              </a:rPr>
              <a:t>اسفناج وحبوبات مثل عدس و</a:t>
            </a:r>
            <a:r>
              <a:rPr lang="en-US" sz="2800" smtClean="0">
                <a:cs typeface="B Mitra" pitchFamily="2" charset="-78"/>
              </a:rPr>
              <a:t> </a:t>
            </a:r>
            <a:r>
              <a:rPr lang="ar-AE" sz="2800" smtClean="0">
                <a:cs typeface="B Mitra" pitchFamily="2" charset="-78"/>
              </a:rPr>
              <a:t>لوبيا</a:t>
            </a:r>
            <a:r>
              <a:rPr lang="fa-IR" sz="2800" dirty="0" smtClean="0">
                <a:cs typeface="B Mitra" pitchFamily="2" charset="-78"/>
              </a:rPr>
              <a:t>، </a:t>
            </a:r>
            <a:r>
              <a:rPr lang="ar-AE" sz="2800" dirty="0" smtClean="0">
                <a:cs typeface="B Mitra" pitchFamily="2" charset="-78"/>
              </a:rPr>
              <a:t>برگه ها، توت خشک،</a:t>
            </a:r>
            <a:r>
              <a:rPr lang="fa-IR" sz="2800" dirty="0" smtClean="0">
                <a:cs typeface="B Mitra" pitchFamily="2" charset="-78"/>
              </a:rPr>
              <a:t> </a:t>
            </a:r>
            <a:r>
              <a:rPr lang="ar-AE" sz="2800" dirty="0" smtClean="0">
                <a:cs typeface="B Mitra" pitchFamily="2" charset="-78"/>
              </a:rPr>
              <a:t>انجير خشک،</a:t>
            </a:r>
            <a:r>
              <a:rPr lang="fa-IR" sz="2800" dirty="0" smtClean="0">
                <a:cs typeface="B Mitra" pitchFamily="2" charset="-78"/>
              </a:rPr>
              <a:t> </a:t>
            </a:r>
            <a:r>
              <a:rPr lang="ar-AE" sz="2800" dirty="0" smtClean="0">
                <a:cs typeface="B Mitra" pitchFamily="2" charset="-78"/>
              </a:rPr>
              <a:t>کشمش،</a:t>
            </a:r>
            <a:r>
              <a:rPr lang="fa-IR" sz="2800" dirty="0" smtClean="0">
                <a:cs typeface="B Mitra" pitchFamily="2" charset="-78"/>
              </a:rPr>
              <a:t> </a:t>
            </a:r>
            <a:r>
              <a:rPr lang="ar-AE" sz="2800" dirty="0" smtClean="0">
                <a:cs typeface="B Mitra" pitchFamily="2" charset="-78"/>
              </a:rPr>
              <a:t>خرما وانواع مغزها شامل فندق،</a:t>
            </a:r>
            <a:r>
              <a:rPr lang="fa-IR" sz="2800" dirty="0" smtClean="0">
                <a:cs typeface="B Mitra" pitchFamily="2" charset="-78"/>
              </a:rPr>
              <a:t> </a:t>
            </a:r>
            <a:r>
              <a:rPr lang="ar-AE" sz="2800" dirty="0" smtClean="0">
                <a:cs typeface="B Mitra" pitchFamily="2" charset="-78"/>
              </a:rPr>
              <a:t>پسته،</a:t>
            </a:r>
            <a:r>
              <a:rPr lang="fa-IR" sz="2800" dirty="0" smtClean="0">
                <a:cs typeface="B Mitra" pitchFamily="2" charset="-78"/>
              </a:rPr>
              <a:t> </a:t>
            </a:r>
            <a:r>
              <a:rPr lang="ar-AE" sz="2800" dirty="0" smtClean="0">
                <a:cs typeface="B Mitra" pitchFamily="2" charset="-78"/>
              </a:rPr>
              <a:t>گردو،</a:t>
            </a:r>
            <a:r>
              <a:rPr lang="fa-IR" sz="2800" dirty="0" smtClean="0">
                <a:cs typeface="B Mitra" pitchFamily="2" charset="-78"/>
              </a:rPr>
              <a:t> </a:t>
            </a:r>
            <a:r>
              <a:rPr lang="ar-AE" sz="2800" dirty="0" smtClean="0">
                <a:cs typeface="B Mitra" pitchFamily="2" charset="-78"/>
              </a:rPr>
              <a:t>بادام </a:t>
            </a:r>
          </a:p>
          <a:p>
            <a:pPr algn="just" rtl="1"/>
            <a:r>
              <a:rPr lang="fa-IR" sz="2800" dirty="0" smtClean="0">
                <a:cs typeface="B Mitra" pitchFamily="2" charset="-78"/>
              </a:rPr>
              <a:t>مصرف مواد غذایی حاوی ویتامین </a:t>
            </a:r>
            <a:r>
              <a:rPr lang="en-US" sz="2800" dirty="0" smtClean="0">
                <a:cs typeface="B Mitra" pitchFamily="2" charset="-78"/>
              </a:rPr>
              <a:t>C</a:t>
            </a:r>
            <a:r>
              <a:rPr lang="fa-IR" sz="2800" dirty="0" smtClean="0">
                <a:cs typeface="B Mitra" pitchFamily="2" charset="-78"/>
              </a:rPr>
              <a:t>: مرکبات</a:t>
            </a:r>
            <a:endParaRPr lang="ar-AE" sz="2800" dirty="0" smtClean="0">
              <a:cs typeface="B Mitra" pitchFamily="2" charset="-78"/>
            </a:endParaRPr>
          </a:p>
          <a:p>
            <a:pPr algn="just" rtl="1"/>
            <a:r>
              <a:rPr lang="ar-AE" sz="2800" dirty="0" smtClean="0">
                <a:cs typeface="B Mitra" pitchFamily="2" charset="-78"/>
              </a:rPr>
              <a:t>ازمصرف چاي بلافاصله قبل و</a:t>
            </a:r>
            <a:r>
              <a:rPr lang="fa-IR" sz="2800" dirty="0" smtClean="0">
                <a:cs typeface="B Mitra" pitchFamily="2" charset="-78"/>
              </a:rPr>
              <a:t> </a:t>
            </a:r>
            <a:r>
              <a:rPr lang="ar-AE" sz="2800" dirty="0" smtClean="0">
                <a:cs typeface="B Mitra" pitchFamily="2" charset="-78"/>
              </a:rPr>
              <a:t>بعد ازغذا خودداري کرده و</a:t>
            </a:r>
            <a:r>
              <a:rPr lang="fa-IR" sz="2800" dirty="0" smtClean="0">
                <a:cs typeface="B Mitra" pitchFamily="2" charset="-78"/>
              </a:rPr>
              <a:t> </a:t>
            </a:r>
            <a:r>
              <a:rPr lang="ar-AE" sz="2800" dirty="0" smtClean="0">
                <a:cs typeface="B Mitra" pitchFamily="2" charset="-78"/>
              </a:rPr>
              <a:t>چاي را يک تا دو</a:t>
            </a:r>
            <a:r>
              <a:rPr lang="fa-IR" sz="2800" dirty="0" smtClean="0">
                <a:cs typeface="B Mitra" pitchFamily="2" charset="-78"/>
              </a:rPr>
              <a:t> </a:t>
            </a:r>
            <a:r>
              <a:rPr lang="ar-AE" sz="2800" dirty="0" smtClean="0">
                <a:cs typeface="B Mitra" pitchFamily="2" charset="-78"/>
              </a:rPr>
              <a:t>ساعت پس از صرف غذا بنوشيد.</a:t>
            </a:r>
          </a:p>
          <a:p>
            <a:pPr algn="just" rtl="1"/>
            <a:r>
              <a:rPr lang="fa-IR" sz="2800" dirty="0" smtClean="0">
                <a:cs typeface="B Mitra" pitchFamily="2" charset="-78"/>
              </a:rPr>
              <a:t>ادامه مصرف مکمل آهن در دوره بعد از زایمان</a:t>
            </a:r>
            <a:endParaRPr lang="en-US" sz="2800" dirty="0">
              <a:cs typeface="B Mitra" pitchFamily="2" charset="-78"/>
            </a:endParaRPr>
          </a:p>
        </p:txBody>
      </p:sp>
    </p:spTree>
    <p:extLst>
      <p:ext uri="{BB962C8B-B14F-4D97-AF65-F5344CB8AC3E}">
        <p14:creationId xmlns:p14="http://schemas.microsoft.com/office/powerpoint/2010/main" val="3029560656"/>
      </p:ext>
    </p:extLst>
  </p:cSld>
  <p:clrMapOvr>
    <a:masterClrMapping/>
  </p:clrMapOvr>
  <p:transition>
    <p:whee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152400"/>
            <a:ext cx="8229600" cy="1143000"/>
          </a:xfrm>
          <a:noFill/>
          <a:ln>
            <a:noFill/>
          </a:ln>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pPr>
              <a:defRPr/>
            </a:pP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rPr>
              <a:t>درمان</a:t>
            </a:r>
            <a:endPar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dobe Caslon Pro Bold" pitchFamily="18" charset="0"/>
              <a:cs typeface="B Esfehan" pitchFamily="2" charset="-78"/>
            </a:endParaRPr>
          </a:p>
        </p:txBody>
      </p:sp>
      <p:graphicFrame>
        <p:nvGraphicFramePr>
          <p:cNvPr id="4" name="Content Placeholder 3"/>
          <p:cNvGraphicFramePr>
            <a:graphicFrameLocks noGrp="1"/>
          </p:cNvGraphicFramePr>
          <p:nvPr>
            <p:ph idx="1"/>
          </p:nvPr>
        </p:nvGraphicFramePr>
        <p:xfrm>
          <a:off x="457200" y="1651000"/>
          <a:ext cx="82296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5921445"/>
      </p:ext>
    </p:extLst>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strVal val="#ppt_w*0.70"/>
                                          </p:val>
                                        </p:tav>
                                        <p:tav tm="100000">
                                          <p:val>
                                            <p:strVal val="#ppt_w"/>
                                          </p:val>
                                        </p:tav>
                                      </p:tavLst>
                                    </p:anim>
                                    <p:anim calcmode="lin" valueType="num">
                                      <p:cBhvr>
                                        <p:cTn id="8" dur="1000" fill="hold"/>
                                        <p:tgtEl>
                                          <p:spTgt spid="24578"/>
                                        </p:tgtEl>
                                        <p:attrNameLst>
                                          <p:attrName>ppt_h</p:attrName>
                                        </p:attrNameLst>
                                      </p:cBhvr>
                                      <p:tavLst>
                                        <p:tav tm="0">
                                          <p:val>
                                            <p:strVal val="#ppt_h"/>
                                          </p:val>
                                        </p:tav>
                                        <p:tav tm="100000">
                                          <p:val>
                                            <p:strVal val="#ppt_h"/>
                                          </p:val>
                                        </p:tav>
                                      </p:tavLst>
                                    </p:anim>
                                    <p:animEffect transition="in" filter="fade">
                                      <p:cBhvr>
                                        <p:cTn id="9" dur="1000"/>
                                        <p:tgtEl>
                                          <p:spTgt spid="24578"/>
                                        </p:tgtEl>
                                      </p:cBhvr>
                                    </p:animEffect>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Graphic spid="4" grpId="0">
        <p:bldAsOne/>
      </p:bldGraphic>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47355</TotalTime>
  <Words>1737</Words>
  <Application>Microsoft Office PowerPoint</Application>
  <PresentationFormat>On-screen Show (4:3)</PresentationFormat>
  <Paragraphs>204</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1_Flow</vt:lpstr>
      <vt:lpstr>PowerPoint Presentation</vt:lpstr>
      <vt:lpstr>شایع ترین مشکلات بهداشتی در دوره پس از زایمان</vt:lpstr>
      <vt:lpstr>Postpartum Bleeding</vt:lpstr>
      <vt:lpstr>خونریزی دیررس پس از زایمان</vt:lpstr>
      <vt:lpstr>در موارد زیر به پزشک مراجعه کنید:</vt:lpstr>
      <vt:lpstr>ترومبوفلبيت (عمقي يا سطحي)</vt:lpstr>
      <vt:lpstr>PowerPoint Presentation</vt:lpstr>
      <vt:lpstr>تب نفاسي</vt:lpstr>
      <vt:lpstr>عوامل خطر و علائم عفونت رحمی پس از زایمان</vt:lpstr>
      <vt:lpstr>عوارض و درمان عفونت رحمی پس از زایمان</vt:lpstr>
      <vt:lpstr>علائم همراه برخی عفونتهای نفاسی</vt:lpstr>
      <vt:lpstr>PowerPoint Presentation</vt:lpstr>
      <vt:lpstr>شقاق پستان</vt:lpstr>
      <vt:lpstr>Breast engorgement</vt:lpstr>
      <vt:lpstr>ماستیت</vt:lpstr>
      <vt:lpstr>Postpartum blue (baby blue)</vt:lpstr>
      <vt:lpstr>Abdominal wall relaxation</vt:lpstr>
      <vt:lpstr>PowerPoint Presentation</vt:lpstr>
      <vt:lpstr>درد لگن</vt:lpstr>
      <vt:lpstr> مشکلات استخوان ها و مفاصل لگن </vt:lpstr>
      <vt:lpstr>PowerPoint Presentation</vt:lpstr>
      <vt:lpstr>مشکلات ادراری</vt:lpstr>
      <vt:lpstr> افزایش دفع ادرار بعد از زایمان </vt:lpstr>
      <vt:lpstr> آسیب مثانه یا مجاری ادرار </vt:lpstr>
      <vt:lpstr>PowerPoint Presentation</vt:lpstr>
      <vt:lpstr>یبوست</vt:lpstr>
      <vt:lpstr>هموروئید</vt:lpstr>
      <vt:lpstr>PowerPoint Presentation</vt:lpstr>
      <vt:lpstr>اختلالات روانی پس از زایمان</vt:lpstr>
      <vt:lpstr>سایکوز پس از زایمان</vt:lpstr>
      <vt:lpstr>اندوه پس از زایمان</vt:lpstr>
      <vt:lpstr>افسردگی پس از زایمان</vt:lpstr>
      <vt:lpstr>پیشگیری از افسردگی پس از زایمان</vt:lpstr>
      <vt:lpstr>  </vt:lpstr>
      <vt:lpstr>آنمی پس از زایمان</vt:lpstr>
      <vt:lpstr>راه های پیشگیری از آنمی</vt:lpstr>
      <vt:lpstr>درمان</vt:lpstr>
    </vt:vector>
  </TitlesOfParts>
  <Company>Parsa Pardaz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student</dc:creator>
  <cp:lastModifiedBy>Windows User</cp:lastModifiedBy>
  <cp:revision>1915</cp:revision>
  <cp:lastPrinted>2017-05-01T07:42:16Z</cp:lastPrinted>
  <dcterms:created xsi:type="dcterms:W3CDTF">2012-08-21T14:36:17Z</dcterms:created>
  <dcterms:modified xsi:type="dcterms:W3CDTF">2020-05-12T02:58:40Z</dcterms:modified>
</cp:coreProperties>
</file>