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80" r:id="rId6"/>
    <p:sldId id="281"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2"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1D8BD707-D9CF-40AE-B4C6-C98DA3205C09}" type="datetimeFigureOut">
              <a:rPr lang="en-US" smtClean="0"/>
              <a:pPr/>
              <a:t>4/23/2020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D8BD707-D9CF-40AE-B4C6-C98DA3205C09}" type="datetimeFigureOut">
              <a:rPr lang="en-US" smtClean="0"/>
              <a:pPr/>
              <a:t>4/23/2020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1D8BD707-D9CF-40AE-B4C6-C98DA3205C09}" type="datetimeFigureOut">
              <a:rPr lang="en-US" smtClean="0"/>
              <a:pPr/>
              <a:t>4/23/2020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1D8BD707-D9CF-40AE-B4C6-C98DA3205C09}" type="datetimeFigureOut">
              <a:rPr lang="en-US" smtClean="0"/>
              <a:pPr/>
              <a:t>4/23/2020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1D8BD707-D9CF-40AE-B4C6-C98DA3205C09}" type="datetimeFigureOut">
              <a:rPr lang="en-US" smtClean="0"/>
              <a:pPr/>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B6F15528-21DE-4FAA-801E-634DDDAF4B2B}"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D8BD707-D9CF-40AE-B4C6-C98DA3205C09}" type="datetimeFigureOut">
              <a:rPr lang="en-US" smtClean="0"/>
              <a:pPr/>
              <a:t>4/23/2020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4/23/2020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D8BD707-D9CF-40AE-B4C6-C98DA3205C09}" type="datetimeFigureOut">
              <a:rPr lang="en-US" smtClean="0"/>
              <a:pPr/>
              <a:t>4/23/2020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4/23/2020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F15528-21DE-4FAA-801E-634DDDAF4B2B}"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1D8BD707-D9CF-40AE-B4C6-C98DA3205C09}" type="datetimeFigureOut">
              <a:rPr lang="en-US" smtClean="0"/>
              <a:pPr/>
              <a:t>4/23/2020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6F15528-21DE-4FAA-801E-634DDDAF4B2B}"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1219200"/>
            <a:ext cx="8458200" cy="914400"/>
          </a:xfrm>
        </p:spPr>
        <p:txBody>
          <a:bodyPr>
            <a:normAutofit/>
          </a:bodyPr>
          <a:lstStyle/>
          <a:p>
            <a:pPr algn="ctr"/>
            <a:r>
              <a:rPr lang="fa-IR" sz="4000" dirty="0" smtClean="0">
                <a:latin typeface="Arial" pitchFamily="34" charset="0"/>
                <a:cs typeface="Arial" pitchFamily="34" charset="0"/>
              </a:rPr>
              <a:t>بنام خدا</a:t>
            </a:r>
            <a:endParaRPr lang="en-US" sz="4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686800" cy="838200"/>
          </a:xfrm>
        </p:spPr>
        <p:txBody>
          <a:bodyPr/>
          <a:lstStyle/>
          <a:p>
            <a:pPr algn="ctr"/>
            <a:r>
              <a:rPr lang="fa-IR" b="1" dirty="0" smtClean="0">
                <a:solidFill>
                  <a:srgbClr val="00B050"/>
                </a:solidFill>
                <a:latin typeface="Arial" pitchFamily="34" charset="0"/>
                <a:cs typeface="Arial" pitchFamily="34" charset="0"/>
              </a:rPr>
              <a:t>سیکل زندگی خانواده</a:t>
            </a:r>
            <a:endParaRPr lang="en-US" b="1" dirty="0">
              <a:solidFill>
                <a:srgbClr val="00B050"/>
              </a:solidFill>
              <a:latin typeface="Arial" pitchFamily="34" charset="0"/>
              <a:cs typeface="Arial" pitchFamily="34" charset="0"/>
            </a:endParaRPr>
          </a:p>
        </p:txBody>
      </p:sp>
      <p:sp>
        <p:nvSpPr>
          <p:cNvPr id="3" name="Content Placeholder 2"/>
          <p:cNvSpPr>
            <a:spLocks noGrp="1"/>
          </p:cNvSpPr>
          <p:nvPr>
            <p:ph idx="1"/>
          </p:nvPr>
        </p:nvSpPr>
        <p:spPr/>
        <p:txBody>
          <a:bodyPr/>
          <a:lstStyle/>
          <a:p>
            <a:pPr algn="r" rtl="1">
              <a:buClr>
                <a:srgbClr val="C00000"/>
              </a:buClr>
              <a:buFont typeface="Wingdings" pitchFamily="2" charset="2"/>
              <a:buChar char="q"/>
            </a:pPr>
            <a:r>
              <a:rPr lang="fa-IR" dirty="0" smtClean="0">
                <a:latin typeface="Arial" pitchFamily="34" charset="0"/>
                <a:cs typeface="Arial" pitchFamily="34" charset="0"/>
              </a:rPr>
              <a:t>از چارچوب های تولید شده برای مطالعه بر روی خانواده و کار با خانواده ها، تکامل خانواده است.</a:t>
            </a:r>
          </a:p>
          <a:p>
            <a:pPr algn="r" rtl="1">
              <a:buClr>
                <a:srgbClr val="C00000"/>
              </a:buClr>
              <a:buFont typeface="Wingdings" pitchFamily="2" charset="2"/>
              <a:buChar char="q"/>
            </a:pPr>
            <a:r>
              <a:rPr lang="fa-IR" dirty="0" smtClean="0">
                <a:latin typeface="Arial" pitchFamily="34" charset="0"/>
                <a:cs typeface="Arial" pitchFamily="34" charset="0"/>
              </a:rPr>
              <a:t>این چارچوب که بر کار طولانی مدت با خانواده تاکید می کند،</a:t>
            </a:r>
          </a:p>
          <a:p>
            <a:pPr algn="r" rtl="1">
              <a:buClr>
                <a:srgbClr val="C00000"/>
              </a:buClr>
              <a:buNone/>
            </a:pPr>
            <a:r>
              <a:rPr lang="fa-IR" dirty="0" smtClean="0">
                <a:latin typeface="Arial" pitchFamily="34" charset="0"/>
                <a:cs typeface="Arial" pitchFamily="34" charset="0"/>
              </a:rPr>
              <a:t>   </a:t>
            </a:r>
            <a:r>
              <a:rPr lang="en-US" dirty="0" smtClean="0">
                <a:latin typeface="Arial" pitchFamily="34" charset="0"/>
                <a:cs typeface="Arial" pitchFamily="34" charset="0"/>
              </a:rPr>
              <a:t>Family Life Cycle</a:t>
            </a:r>
            <a:r>
              <a:rPr lang="fa-IR" dirty="0" smtClean="0">
                <a:latin typeface="Arial" pitchFamily="34" charset="0"/>
                <a:cs typeface="Arial" pitchFamily="34" charset="0"/>
              </a:rPr>
              <a:t> نامیده می شود.</a:t>
            </a:r>
          </a:p>
          <a:p>
            <a:pPr algn="r" rtl="1">
              <a:buClr>
                <a:srgbClr val="C00000"/>
              </a:buClr>
              <a:buFont typeface="Wingdings" pitchFamily="2" charset="2"/>
              <a:buChar char="q"/>
            </a:pPr>
            <a:r>
              <a:rPr lang="fa-IR" dirty="0" smtClean="0">
                <a:latin typeface="Arial" pitchFamily="34" charset="0"/>
                <a:cs typeface="Arial" pitchFamily="34" charset="0"/>
              </a:rPr>
              <a:t>این شیوه نظری در جستجوی توضیح تغییر در نظام خانواده شامل تغییر در تعاملات و روابط است که در طول زمان در خانواده رخ می دهند.</a:t>
            </a:r>
          </a:p>
          <a:p>
            <a:pPr algn="r" rtl="1">
              <a:buClr>
                <a:srgbClr val="00B050"/>
              </a:buClr>
              <a:buFont typeface="Wingdings" pitchFamily="2" charset="2"/>
              <a:buChar char="q"/>
            </a:pPr>
            <a:endParaRPr lang="fa-IR" dirty="0" smtClean="0">
              <a:latin typeface="Arial" pitchFamily="34" charset="0"/>
              <a:cs typeface="Arial" pitchFamily="34" charset="0"/>
            </a:endParaRPr>
          </a:p>
          <a:p>
            <a:pPr algn="r" rtl="1">
              <a:buClr>
                <a:srgbClr val="00B050"/>
              </a:buClr>
              <a:buFont typeface="Wingdings" pitchFamily="2" charset="2"/>
              <a:buChar char="q"/>
            </a:pPr>
            <a:endParaRPr lang="en-US" dirty="0">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838200"/>
          </a:xfrm>
        </p:spPr>
        <p:txBody>
          <a:bodyPr/>
          <a:lstStyle/>
          <a:p>
            <a:pPr algn="ctr"/>
            <a:r>
              <a:rPr lang="fa-IR" b="1" dirty="0" smtClean="0">
                <a:solidFill>
                  <a:srgbClr val="00B050"/>
                </a:solidFill>
                <a:latin typeface="Arial" pitchFamily="34" charset="0"/>
                <a:cs typeface="Arial" pitchFamily="34" charset="0"/>
              </a:rPr>
              <a:t>مروری بر تئوری تکاملی خانواده</a:t>
            </a:r>
            <a:endParaRPr lang="en-US" b="1" dirty="0">
              <a:solidFill>
                <a:srgbClr val="00B050"/>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algn="r" rtl="1">
              <a:buClr>
                <a:srgbClr val="C00000"/>
              </a:buClr>
              <a:buFont typeface="Wingdings" pitchFamily="2" charset="2"/>
              <a:buChar char="q"/>
            </a:pPr>
            <a:r>
              <a:rPr lang="fa-IR" dirty="0" smtClean="0">
                <a:latin typeface="Arial" pitchFamily="34" charset="0"/>
                <a:cs typeface="Arial" pitchFamily="34" charset="0"/>
              </a:rPr>
              <a:t>تئوری تکاملی خانواده بر اساس مشاهداتی تولید شد که نشان می داد خانواده ها، گروه های دارای عمر طولانی با تاریخچه طبیعی هستند.</a:t>
            </a:r>
          </a:p>
          <a:p>
            <a:pPr algn="r" rtl="1">
              <a:buClr>
                <a:srgbClr val="C00000"/>
              </a:buClr>
              <a:buFont typeface="Wingdings" pitchFamily="2" charset="2"/>
              <a:buChar char="q"/>
            </a:pPr>
            <a:r>
              <a:rPr lang="fa-IR" dirty="0" smtClean="0">
                <a:latin typeface="Arial" pitchFamily="34" charset="0"/>
                <a:cs typeface="Arial" pitchFamily="34" charset="0"/>
              </a:rPr>
              <a:t>پویایی گروه ها باید بطور کامل مورد بررسی و تفسیر قرار گیرد.</a:t>
            </a:r>
          </a:p>
          <a:p>
            <a:pPr algn="r" rtl="1">
              <a:buClr>
                <a:srgbClr val="C00000"/>
              </a:buClr>
              <a:buFont typeface="Wingdings" pitchFamily="2" charset="2"/>
              <a:buChar char="q"/>
            </a:pPr>
            <a:r>
              <a:rPr lang="fa-IR" dirty="0" smtClean="0">
                <a:latin typeface="Arial" pitchFamily="34" charset="0"/>
                <a:cs typeface="Arial" pitchFamily="34" charset="0"/>
              </a:rPr>
              <a:t>هر خانواده مراحل تکاملی منحصر به فردی را طی می کند.</a:t>
            </a:r>
          </a:p>
          <a:p>
            <a:pPr algn="r" rtl="1">
              <a:buClr>
                <a:srgbClr val="C00000"/>
              </a:buClr>
              <a:buFont typeface="Wingdings" pitchFamily="2" charset="2"/>
              <a:buChar char="q"/>
            </a:pPr>
            <a:r>
              <a:rPr lang="fa-IR" dirty="0" smtClean="0">
                <a:latin typeface="Arial" pitchFamily="34" charset="0"/>
                <a:cs typeface="Arial" pitchFamily="34" charset="0"/>
              </a:rPr>
              <a:t>کلیه خانواده ها باید از طریق یک الگوی هنجاری مورد بررسی قرار گیرند.</a:t>
            </a:r>
          </a:p>
          <a:p>
            <a:pPr algn="r" rtl="1">
              <a:buClr>
                <a:srgbClr val="C00000"/>
              </a:buClr>
              <a:buFont typeface="Wingdings" pitchFamily="2" charset="2"/>
              <a:buChar char="q"/>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00B050"/>
                </a:solidFill>
                <a:latin typeface="Arial" pitchFamily="34" charset="0"/>
                <a:cs typeface="Arial" pitchFamily="34" charset="0"/>
              </a:rPr>
              <a:t>مروری بر تئوری تکاملی خانواده</a:t>
            </a:r>
            <a:endParaRPr lang="en-US" dirty="0"/>
          </a:p>
        </p:txBody>
      </p:sp>
      <p:sp>
        <p:nvSpPr>
          <p:cNvPr id="3" name="Content Placeholder 2"/>
          <p:cNvSpPr>
            <a:spLocks noGrp="1"/>
          </p:cNvSpPr>
          <p:nvPr>
            <p:ph idx="1"/>
          </p:nvPr>
        </p:nvSpPr>
        <p:spPr/>
        <p:txBody>
          <a:bodyPr>
            <a:normAutofit fontScale="92500" lnSpcReduction="20000"/>
          </a:bodyPr>
          <a:lstStyle/>
          <a:p>
            <a:pPr algn="r" rtl="1">
              <a:buClr>
                <a:srgbClr val="C00000"/>
              </a:buClr>
            </a:pPr>
            <a:r>
              <a:rPr lang="fa-IR" dirty="0" smtClean="0"/>
              <a:t>تئوری تکاملی، زندگی خانواده را در طول زمان به مجموعه ای از مراحل تقسیم می کند.</a:t>
            </a:r>
          </a:p>
          <a:p>
            <a:pPr algn="r" rtl="1">
              <a:buClr>
                <a:srgbClr val="C00000"/>
              </a:buClr>
            </a:pPr>
            <a:r>
              <a:rPr lang="fa-IR" dirty="0" smtClean="0"/>
              <a:t>یک مرحله خانواده، دوره زمانی است که در آن ساختار و تعاملات، روابط نقشی در خانواده  از لحاظ کمی و کیفی از دیگر دوره ها مجزا است.</a:t>
            </a:r>
          </a:p>
          <a:p>
            <a:pPr algn="r" rtl="1">
              <a:buClr>
                <a:srgbClr val="C00000"/>
              </a:buClr>
            </a:pPr>
            <a:r>
              <a:rPr lang="fa-IR" dirty="0" smtClean="0"/>
              <a:t>تحولات ”</a:t>
            </a:r>
            <a:r>
              <a:rPr lang="en-US" dirty="0" smtClean="0"/>
              <a:t>transitions</a:t>
            </a:r>
            <a:r>
              <a:rPr lang="fa-IR" dirty="0" smtClean="0"/>
              <a:t>“ خانواده به معنای حرکت از یک مرحله به مرحله بعدی می باشد که در طول زمان به صورت یک مسیر پیوسته یا نا پیوسته پیموده می شود.</a:t>
            </a:r>
          </a:p>
          <a:p>
            <a:pPr algn="r" rtl="1">
              <a:buClr>
                <a:srgbClr val="C00000"/>
              </a:buClr>
            </a:pPr>
            <a:r>
              <a:rPr lang="fa-IR" dirty="0" smtClean="0"/>
              <a:t>مفاهیم تئوری تکاملی از تئوری  رشد و تکامل فردی و روش های مختلف مطالعه خانواده منشا می گیرد.</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en-US" sz="2800" b="1" dirty="0" err="1" smtClean="0">
                <a:solidFill>
                  <a:srgbClr val="C00000"/>
                </a:solidFill>
              </a:rPr>
              <a:t>Aldos</a:t>
            </a:r>
            <a:r>
              <a:rPr lang="fa-IR" sz="2800" b="1" dirty="0" smtClean="0">
                <a:solidFill>
                  <a:srgbClr val="C00000"/>
                </a:solidFill>
              </a:rPr>
              <a:t> (1996) و 3 فرض اصلی تئوری تکاملی خانواده</a:t>
            </a:r>
            <a:endParaRPr lang="fa-IR" sz="2800" b="1" dirty="0">
              <a:solidFill>
                <a:srgbClr val="C00000"/>
              </a:solidFill>
            </a:endParaRPr>
          </a:p>
        </p:txBody>
      </p:sp>
      <p:sp>
        <p:nvSpPr>
          <p:cNvPr id="3" name="Content Placeholder 2"/>
          <p:cNvSpPr>
            <a:spLocks noGrp="1"/>
          </p:cNvSpPr>
          <p:nvPr>
            <p:ph idx="1"/>
          </p:nvPr>
        </p:nvSpPr>
        <p:spPr/>
        <p:txBody>
          <a:bodyPr>
            <a:normAutofit lnSpcReduction="10000"/>
          </a:bodyPr>
          <a:lstStyle/>
          <a:p>
            <a:pPr algn="r" rtl="1">
              <a:buClr>
                <a:srgbClr val="C00000"/>
              </a:buClr>
            </a:pPr>
            <a:r>
              <a:rPr lang="fa-IR" dirty="0" smtClean="0"/>
              <a:t>رفتار خانواده مجموع تجارب گذشته خانواده است به علاوه تجارب زمان حال و انتظارات آینده.</a:t>
            </a:r>
          </a:p>
          <a:p>
            <a:pPr algn="r" rtl="1">
              <a:buClr>
                <a:srgbClr val="C00000"/>
              </a:buClr>
            </a:pPr>
            <a:endParaRPr lang="fa-IR" dirty="0" smtClean="0"/>
          </a:p>
          <a:p>
            <a:pPr algn="r" rtl="1">
              <a:buClr>
                <a:srgbClr val="C00000"/>
              </a:buClr>
            </a:pPr>
            <a:r>
              <a:rPr lang="fa-IR" dirty="0" smtClean="0"/>
              <a:t>خانواده ها بطور مشابه در طول زمان و بطور یکپارچه تغییر و تکامل می یابند.</a:t>
            </a:r>
          </a:p>
          <a:p>
            <a:pPr algn="r" rtl="1">
              <a:buClr>
                <a:srgbClr val="C00000"/>
              </a:buClr>
            </a:pPr>
            <a:endParaRPr lang="fa-IR" dirty="0" smtClean="0"/>
          </a:p>
          <a:p>
            <a:pPr algn="r" rtl="1">
              <a:buClr>
                <a:srgbClr val="C00000"/>
              </a:buClr>
            </a:pPr>
            <a:r>
              <a:rPr lang="fa-IR" dirty="0" smtClean="0"/>
              <a:t>خانواده ها و اعضای آن ها وظایف خاص خود را در زمان های ویژه انجام می دهند که توسط خود آن ها و بستر اجتماعی و فرهنگی تنظیم می شود.</a:t>
            </a:r>
            <a:endParaRPr lang="fa-I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686800" cy="838200"/>
          </a:xfrm>
        </p:spPr>
        <p:txBody>
          <a:bodyPr/>
          <a:lstStyle/>
          <a:p>
            <a:pPr algn="ctr"/>
            <a:r>
              <a:rPr lang="fa-IR" dirty="0" smtClean="0">
                <a:solidFill>
                  <a:srgbClr val="C00000"/>
                </a:solidFill>
              </a:rPr>
              <a:t>نقدی بر تئوری تکاملی خانواده</a:t>
            </a:r>
            <a:endParaRPr lang="fa-IR" dirty="0">
              <a:solidFill>
                <a:srgbClr val="C00000"/>
              </a:solidFill>
            </a:endParaRPr>
          </a:p>
        </p:txBody>
      </p:sp>
      <p:sp>
        <p:nvSpPr>
          <p:cNvPr id="3" name="Content Placeholder 2"/>
          <p:cNvSpPr>
            <a:spLocks noGrp="1"/>
          </p:cNvSpPr>
          <p:nvPr>
            <p:ph idx="1"/>
          </p:nvPr>
        </p:nvSpPr>
        <p:spPr/>
        <p:txBody>
          <a:bodyPr>
            <a:normAutofit fontScale="77500" lnSpcReduction="20000"/>
          </a:bodyPr>
          <a:lstStyle/>
          <a:p>
            <a:pPr algn="r" rtl="1">
              <a:buClr>
                <a:srgbClr val="C00000"/>
              </a:buClr>
            </a:pPr>
            <a:r>
              <a:rPr lang="fa-IR" dirty="0" smtClean="0"/>
              <a:t>تئوری تکاملی خانواده بر اساس ویژگی های مشترک و عمومی زندگی خانواده پایه گذاری شده است و تنش زاهای موقعیتی را مورد نظر قرار نمی دهد.</a:t>
            </a:r>
          </a:p>
          <a:p>
            <a:pPr algn="r" rtl="1">
              <a:buClr>
                <a:srgbClr val="C00000"/>
              </a:buClr>
            </a:pPr>
            <a:r>
              <a:rPr lang="fa-IR" dirty="0" smtClean="0"/>
              <a:t>خانواده ها را همگون فرض می کند.</a:t>
            </a:r>
          </a:p>
          <a:p>
            <a:pPr algn="r" rtl="1">
              <a:buClr>
                <a:srgbClr val="C00000"/>
              </a:buClr>
            </a:pPr>
            <a:r>
              <a:rPr lang="fa-IR" dirty="0" smtClean="0"/>
              <a:t>توجه ناکافی تئوری به تنوع خانواده ها</a:t>
            </a:r>
          </a:p>
          <a:p>
            <a:pPr algn="r" rtl="1">
              <a:buClr>
                <a:srgbClr val="C00000"/>
              </a:buClr>
            </a:pPr>
            <a:r>
              <a:rPr lang="fa-IR" dirty="0" smtClean="0"/>
              <a:t>گرایش به خانواده های سطح متوسط جامعه</a:t>
            </a:r>
          </a:p>
          <a:p>
            <a:pPr algn="r" rtl="1">
              <a:buClr>
                <a:srgbClr val="C00000"/>
              </a:buClr>
            </a:pPr>
            <a:r>
              <a:rPr lang="fa-IR" dirty="0" smtClean="0"/>
              <a:t>توجه ناکافی به فرایند هایی که در بین مراحل اتفاق می افتد.</a:t>
            </a:r>
          </a:p>
          <a:p>
            <a:pPr algn="r" rtl="1">
              <a:buClr>
                <a:srgbClr val="C00000"/>
              </a:buClr>
            </a:pPr>
            <a:r>
              <a:rPr lang="fa-IR" dirty="0" smtClean="0"/>
              <a:t>با این حال استفاده از این چارچوب برای بررسی و مداخله در خانواده بسیار مفید است.</a:t>
            </a:r>
          </a:p>
          <a:p>
            <a:pPr algn="r" rtl="1">
              <a:buClr>
                <a:srgbClr val="C00000"/>
              </a:buClr>
            </a:pPr>
            <a:endParaRPr lang="fa-IR" dirty="0" smtClean="0"/>
          </a:p>
          <a:p>
            <a:pPr algn="r" rtl="1">
              <a:buClr>
                <a:srgbClr val="C00000"/>
              </a:buClr>
            </a:pPr>
            <a:r>
              <a:rPr lang="fa-IR" dirty="0" smtClean="0"/>
              <a:t>ارزیابی مراحل تکاملی خانواده و انجام وظایف مناسب برای هر مرحله و راهنمایی مراقبین بهداشتی و نیاز های ارتقا سلامتی</a:t>
            </a:r>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fa-IR" dirty="0" smtClean="0">
                <a:solidFill>
                  <a:srgbClr val="C00000"/>
                </a:solidFill>
              </a:rPr>
              <a:t>مراحل تکاملی خانواده</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lvl="0" algn="r" rtl="1">
              <a:buClr>
                <a:srgbClr val="C00000"/>
              </a:buClr>
            </a:pPr>
            <a:r>
              <a:rPr lang="fa-IR" dirty="0" smtClean="0"/>
              <a:t>مراحل تکاملی خانواده</a:t>
            </a:r>
            <a:endParaRPr lang="en-US" dirty="0" smtClean="0"/>
          </a:p>
          <a:p>
            <a:pPr algn="r" rtl="1">
              <a:buClr>
                <a:srgbClr val="C00000"/>
              </a:buClr>
            </a:pPr>
            <a:r>
              <a:rPr lang="fa-IR" dirty="0" smtClean="0"/>
              <a:t>مراحل زندگي خانواده يا سیكل زندگي خانواده از تئوري تكامل نشأت مي گيرد. </a:t>
            </a:r>
          </a:p>
          <a:p>
            <a:pPr algn="r" rtl="1">
              <a:buClr>
                <a:srgbClr val="C00000"/>
              </a:buClr>
            </a:pPr>
            <a:r>
              <a:rPr lang="fa-IR" dirty="0" smtClean="0"/>
              <a:t>اريكسون ، پياژه و هویگهرست دريافتند كه افراد همچنانكه رشد يافته و بالغ مي شوند  به سوي مرحله اي از تكامل خود پیش مي روند.</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838200"/>
          </a:xfrm>
        </p:spPr>
        <p:txBody>
          <a:bodyPr/>
          <a:lstStyle/>
          <a:p>
            <a:pPr algn="ctr"/>
            <a:r>
              <a:rPr lang="fa-IR" dirty="0" err="1" smtClean="0">
                <a:solidFill>
                  <a:srgbClr val="C00000"/>
                </a:solidFill>
              </a:rPr>
              <a:t>اريكسون</a:t>
            </a:r>
            <a:r>
              <a:rPr lang="fa-IR" dirty="0" smtClean="0">
                <a:solidFill>
                  <a:srgbClr val="C00000"/>
                </a:solidFill>
              </a:rPr>
              <a:t> و هشت مرحله </a:t>
            </a:r>
            <a:r>
              <a:rPr lang="fa-IR" dirty="0" err="1" smtClean="0">
                <a:solidFill>
                  <a:srgbClr val="C00000"/>
                </a:solidFill>
              </a:rPr>
              <a:t>تكاملی</a:t>
            </a:r>
            <a:endParaRPr lang="en-US" dirty="0">
              <a:solidFill>
                <a:srgbClr val="C00000"/>
              </a:solidFill>
            </a:endParaRPr>
          </a:p>
        </p:txBody>
      </p:sp>
      <p:sp>
        <p:nvSpPr>
          <p:cNvPr id="3" name="Content Placeholder 2"/>
          <p:cNvSpPr>
            <a:spLocks noGrp="1"/>
          </p:cNvSpPr>
          <p:nvPr>
            <p:ph idx="1"/>
          </p:nvPr>
        </p:nvSpPr>
        <p:spPr/>
        <p:txBody>
          <a:bodyPr>
            <a:normAutofit fontScale="85000" lnSpcReduction="20000"/>
          </a:bodyPr>
          <a:lstStyle/>
          <a:p>
            <a:pPr algn="r" rtl="1">
              <a:buClr>
                <a:srgbClr val="C00000"/>
              </a:buClr>
            </a:pPr>
            <a:r>
              <a:rPr lang="fa-IR" dirty="0" smtClean="0"/>
              <a:t>1- شيرخوارگي : كه شيرخوار اعتماد بنيادي يا عدم اطمينان را ياد خواهد گرفت.</a:t>
            </a:r>
            <a:endParaRPr lang="en-US" dirty="0" smtClean="0"/>
          </a:p>
          <a:p>
            <a:pPr algn="r" rtl="1">
              <a:buClr>
                <a:srgbClr val="C00000"/>
              </a:buClr>
            </a:pPr>
            <a:r>
              <a:rPr lang="fa-IR" dirty="0" smtClean="0"/>
              <a:t>2- </a:t>
            </a:r>
            <a:r>
              <a:rPr lang="fa-IR" dirty="0" err="1" smtClean="0"/>
              <a:t>نوپايي</a:t>
            </a:r>
            <a:r>
              <a:rPr lang="fa-IR" dirty="0" smtClean="0"/>
              <a:t> : </a:t>
            </a:r>
            <a:r>
              <a:rPr lang="fa-IR" dirty="0" err="1" smtClean="0"/>
              <a:t>كه</a:t>
            </a:r>
            <a:r>
              <a:rPr lang="fa-IR" dirty="0" smtClean="0"/>
              <a:t> در </a:t>
            </a:r>
            <a:r>
              <a:rPr lang="fa-IR" dirty="0" err="1" smtClean="0"/>
              <a:t>اين</a:t>
            </a:r>
            <a:r>
              <a:rPr lang="fa-IR" dirty="0" smtClean="0"/>
              <a:t> دوره </a:t>
            </a:r>
            <a:r>
              <a:rPr lang="fa-IR" dirty="0" err="1" smtClean="0"/>
              <a:t>نياز</a:t>
            </a:r>
            <a:r>
              <a:rPr lang="fa-IR" dirty="0" smtClean="0"/>
              <a:t> به استقلال است، در </a:t>
            </a:r>
            <a:r>
              <a:rPr lang="fa-IR" dirty="0" err="1" smtClean="0"/>
              <a:t>غير</a:t>
            </a:r>
            <a:r>
              <a:rPr lang="fa-IR" dirty="0" smtClean="0"/>
              <a:t> </a:t>
            </a:r>
            <a:r>
              <a:rPr lang="fa-IR" dirty="0" err="1" smtClean="0"/>
              <a:t>اين</a:t>
            </a:r>
            <a:r>
              <a:rPr lang="fa-IR" dirty="0" smtClean="0"/>
              <a:t> صورت </a:t>
            </a:r>
            <a:r>
              <a:rPr lang="fa-IR" dirty="0" err="1" smtClean="0"/>
              <a:t>ترديد</a:t>
            </a:r>
            <a:r>
              <a:rPr lang="fa-IR" dirty="0" smtClean="0"/>
              <a:t> و گناه را </a:t>
            </a:r>
            <a:r>
              <a:rPr lang="fa-IR" dirty="0" err="1" smtClean="0"/>
              <a:t>ياد</a:t>
            </a:r>
            <a:r>
              <a:rPr lang="fa-IR" dirty="0" smtClean="0"/>
              <a:t> </a:t>
            </a:r>
            <a:r>
              <a:rPr lang="fa-IR" dirty="0" err="1" smtClean="0"/>
              <a:t>مي</a:t>
            </a:r>
            <a:r>
              <a:rPr lang="fa-IR" dirty="0" smtClean="0"/>
              <a:t> </a:t>
            </a:r>
            <a:r>
              <a:rPr lang="fa-IR" dirty="0" err="1" smtClean="0"/>
              <a:t>گيرد</a:t>
            </a:r>
            <a:r>
              <a:rPr lang="fa-IR" dirty="0" smtClean="0"/>
              <a:t>.</a:t>
            </a:r>
            <a:endParaRPr lang="en-US" dirty="0" smtClean="0"/>
          </a:p>
          <a:p>
            <a:pPr algn="r" rtl="1">
              <a:buClr>
                <a:srgbClr val="C00000"/>
              </a:buClr>
            </a:pPr>
            <a:r>
              <a:rPr lang="fa-IR" dirty="0" smtClean="0"/>
              <a:t>3- قبل از مدرسه </a:t>
            </a:r>
            <a:r>
              <a:rPr lang="fa-IR" dirty="0" err="1" smtClean="0"/>
              <a:t>كه</a:t>
            </a:r>
            <a:r>
              <a:rPr lang="fa-IR" dirty="0" smtClean="0"/>
              <a:t> </a:t>
            </a:r>
            <a:r>
              <a:rPr lang="fa-IR" dirty="0" err="1" smtClean="0"/>
              <a:t>كودك</a:t>
            </a:r>
            <a:r>
              <a:rPr lang="fa-IR" dirty="0" smtClean="0"/>
              <a:t> </a:t>
            </a:r>
            <a:r>
              <a:rPr lang="fa-IR" dirty="0" err="1" smtClean="0"/>
              <a:t>تمركز</a:t>
            </a:r>
            <a:r>
              <a:rPr lang="fa-IR" dirty="0" smtClean="0"/>
              <a:t> بر </a:t>
            </a:r>
            <a:r>
              <a:rPr lang="fa-IR" dirty="0" err="1" smtClean="0"/>
              <a:t>ابتكار</a:t>
            </a:r>
            <a:r>
              <a:rPr lang="fa-IR" dirty="0" smtClean="0"/>
              <a:t> و </a:t>
            </a:r>
            <a:r>
              <a:rPr lang="fa-IR" dirty="0" err="1" smtClean="0"/>
              <a:t>خلاقيت</a:t>
            </a:r>
            <a:r>
              <a:rPr lang="fa-IR" dirty="0" smtClean="0"/>
              <a:t> دارد.</a:t>
            </a:r>
            <a:endParaRPr lang="en-US" dirty="0" smtClean="0"/>
          </a:p>
          <a:p>
            <a:pPr algn="r" rtl="1">
              <a:buClr>
                <a:srgbClr val="C00000"/>
              </a:buClr>
            </a:pPr>
            <a:r>
              <a:rPr lang="fa-IR" dirty="0" smtClean="0"/>
              <a:t>4- سن مدرسه : احساس مفيد بودن و در غير اين صورت حس حقارت و گناه ياد گرفته مي شود.</a:t>
            </a:r>
            <a:endParaRPr lang="en-US" dirty="0" smtClean="0"/>
          </a:p>
          <a:p>
            <a:pPr algn="r" rtl="1">
              <a:buClr>
                <a:srgbClr val="C00000"/>
              </a:buClr>
            </a:pPr>
            <a:r>
              <a:rPr lang="fa-IR" dirty="0" smtClean="0"/>
              <a:t>5- </a:t>
            </a:r>
            <a:r>
              <a:rPr lang="fa-IR" dirty="0" err="1" smtClean="0"/>
              <a:t>نوجواني</a:t>
            </a:r>
            <a:r>
              <a:rPr lang="fa-IR" dirty="0" smtClean="0"/>
              <a:t> : داشتن </a:t>
            </a:r>
            <a:r>
              <a:rPr lang="fa-IR" dirty="0" err="1" smtClean="0"/>
              <a:t>هويت</a:t>
            </a:r>
            <a:r>
              <a:rPr lang="fa-IR" dirty="0" smtClean="0"/>
              <a:t> واضح لازم است.</a:t>
            </a:r>
          </a:p>
          <a:p>
            <a:pPr algn="r" rtl="1">
              <a:buClr>
                <a:srgbClr val="C00000"/>
              </a:buClr>
            </a:pPr>
            <a:r>
              <a:rPr lang="fa-IR" dirty="0" smtClean="0"/>
              <a:t>6- جواني: نياز به صميميت وجود دارد.</a:t>
            </a:r>
            <a:endParaRPr lang="en-US" dirty="0" smtClean="0"/>
          </a:p>
          <a:p>
            <a:pPr algn="r" rtl="1">
              <a:buClr>
                <a:srgbClr val="C00000"/>
              </a:buClr>
            </a:pPr>
            <a:r>
              <a:rPr lang="fa-IR" dirty="0" smtClean="0"/>
              <a:t>7- </a:t>
            </a:r>
            <a:r>
              <a:rPr lang="fa-IR" dirty="0" err="1" smtClean="0"/>
              <a:t>ميانسالي</a:t>
            </a:r>
            <a:r>
              <a:rPr lang="fa-IR" dirty="0" smtClean="0"/>
              <a:t> : </a:t>
            </a:r>
            <a:r>
              <a:rPr lang="fa-IR" dirty="0" err="1" smtClean="0"/>
              <a:t>نياز</a:t>
            </a:r>
            <a:r>
              <a:rPr lang="fa-IR" dirty="0" smtClean="0"/>
              <a:t> به باروری وجود دارد.</a:t>
            </a:r>
            <a:endParaRPr lang="en-US" dirty="0" smtClean="0"/>
          </a:p>
          <a:p>
            <a:pPr algn="r" rtl="1">
              <a:buClr>
                <a:srgbClr val="C00000"/>
              </a:buClr>
            </a:pPr>
            <a:r>
              <a:rPr lang="fa-IR" dirty="0" smtClean="0"/>
              <a:t>8- </a:t>
            </a:r>
            <a:r>
              <a:rPr lang="fa-IR" dirty="0" err="1" smtClean="0"/>
              <a:t>پيري</a:t>
            </a:r>
            <a:r>
              <a:rPr lang="fa-IR" dirty="0" smtClean="0"/>
              <a:t> </a:t>
            </a:r>
            <a:r>
              <a:rPr lang="fa-IR" dirty="0" err="1" smtClean="0"/>
              <a:t>كه</a:t>
            </a:r>
            <a:r>
              <a:rPr lang="fa-IR" dirty="0" smtClean="0"/>
              <a:t> با احساس </a:t>
            </a:r>
            <a:r>
              <a:rPr lang="fa-IR" dirty="0" err="1" smtClean="0"/>
              <a:t>تكامل</a:t>
            </a:r>
            <a:r>
              <a:rPr lang="fa-IR" dirty="0" smtClean="0"/>
              <a:t> </a:t>
            </a:r>
            <a:r>
              <a:rPr lang="fa-IR" dirty="0" err="1" smtClean="0"/>
              <a:t>يا</a:t>
            </a:r>
            <a:r>
              <a:rPr lang="fa-IR" dirty="0" smtClean="0"/>
              <a:t> </a:t>
            </a:r>
            <a:r>
              <a:rPr lang="fa-IR" dirty="0" err="1" smtClean="0"/>
              <a:t>ركود</a:t>
            </a:r>
            <a:r>
              <a:rPr lang="fa-IR" dirty="0" smtClean="0"/>
              <a:t> و </a:t>
            </a:r>
            <a:r>
              <a:rPr lang="fa-IR" dirty="0" err="1" smtClean="0"/>
              <a:t>نااميدی</a:t>
            </a:r>
            <a:r>
              <a:rPr lang="fa-IR" dirty="0" smtClean="0"/>
              <a:t> توأم است.</a:t>
            </a:r>
            <a:endParaRPr lang="en-US" dirty="0" smtClean="0"/>
          </a:p>
          <a:p>
            <a:pPr algn="r" rtl="1">
              <a:buClr>
                <a:srgbClr val="C00000"/>
              </a:buClr>
            </a:pP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686800" cy="990600"/>
          </a:xfrm>
        </p:spPr>
        <p:txBody>
          <a:bodyPr/>
          <a:lstStyle/>
          <a:p>
            <a:pPr algn="ctr"/>
            <a:r>
              <a:rPr lang="fa-IR" dirty="0" err="1" smtClean="0">
                <a:solidFill>
                  <a:srgbClr val="C00000"/>
                </a:solidFill>
              </a:rPr>
              <a:t>اريكسون</a:t>
            </a:r>
            <a:r>
              <a:rPr lang="fa-IR" dirty="0" smtClean="0">
                <a:solidFill>
                  <a:srgbClr val="C00000"/>
                </a:solidFill>
              </a:rPr>
              <a:t> و </a:t>
            </a:r>
            <a:r>
              <a:rPr lang="fa-IR" dirty="0" err="1" smtClean="0">
                <a:solidFill>
                  <a:srgbClr val="00B050"/>
                </a:solidFill>
              </a:rPr>
              <a:t>هويگهرست</a:t>
            </a:r>
            <a:r>
              <a:rPr lang="fa-IR"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a:buClr>
                <a:srgbClr val="C00000"/>
              </a:buClr>
            </a:pPr>
            <a:r>
              <a:rPr lang="fa-IR" dirty="0" err="1" smtClean="0"/>
              <a:t>اريكسون</a:t>
            </a:r>
            <a:r>
              <a:rPr lang="fa-IR" dirty="0" smtClean="0"/>
              <a:t> </a:t>
            </a:r>
            <a:r>
              <a:rPr lang="fa-IR" dirty="0" err="1" smtClean="0"/>
              <a:t>مي</a:t>
            </a:r>
            <a:r>
              <a:rPr lang="fa-IR" dirty="0" smtClean="0"/>
              <a:t> </a:t>
            </a:r>
            <a:r>
              <a:rPr lang="fa-IR" dirty="0" err="1" smtClean="0"/>
              <a:t>گويد</a:t>
            </a:r>
            <a:r>
              <a:rPr lang="fa-IR" dirty="0" smtClean="0"/>
              <a:t> </a:t>
            </a:r>
            <a:r>
              <a:rPr lang="fa-IR" dirty="0" err="1" smtClean="0"/>
              <a:t>پيشرفت</a:t>
            </a:r>
            <a:r>
              <a:rPr lang="fa-IR" dirty="0" smtClean="0"/>
              <a:t> به </a:t>
            </a:r>
            <a:r>
              <a:rPr lang="fa-IR" dirty="0" err="1" smtClean="0"/>
              <a:t>سوي</a:t>
            </a:r>
            <a:r>
              <a:rPr lang="fa-IR" dirty="0" smtClean="0"/>
              <a:t> هر </a:t>
            </a:r>
            <a:r>
              <a:rPr lang="fa-IR" dirty="0" err="1" smtClean="0"/>
              <a:t>يك</a:t>
            </a:r>
            <a:r>
              <a:rPr lang="fa-IR" dirty="0" smtClean="0"/>
              <a:t> از مراحل </a:t>
            </a:r>
            <a:r>
              <a:rPr lang="fa-IR" dirty="0" err="1" smtClean="0"/>
              <a:t>براي</a:t>
            </a:r>
            <a:r>
              <a:rPr lang="fa-IR" dirty="0" smtClean="0"/>
              <a:t> هر فرد متفاوت با </a:t>
            </a:r>
            <a:r>
              <a:rPr lang="fa-IR" dirty="0" err="1" smtClean="0"/>
              <a:t>ديگري</a:t>
            </a:r>
            <a:r>
              <a:rPr lang="fa-IR" dirty="0" smtClean="0"/>
              <a:t> است و عوامل </a:t>
            </a:r>
            <a:r>
              <a:rPr lang="fa-IR" dirty="0" err="1" smtClean="0"/>
              <a:t>زيادي</a:t>
            </a:r>
            <a:r>
              <a:rPr lang="fa-IR" dirty="0" smtClean="0"/>
              <a:t> آن را تحت </a:t>
            </a:r>
            <a:r>
              <a:rPr lang="fa-IR" dirty="0" err="1" smtClean="0"/>
              <a:t>تأثير</a:t>
            </a:r>
            <a:r>
              <a:rPr lang="fa-IR" dirty="0" smtClean="0"/>
              <a:t> قرار </a:t>
            </a:r>
            <a:r>
              <a:rPr lang="fa-IR" dirty="0" err="1" smtClean="0"/>
              <a:t>مي</a:t>
            </a:r>
            <a:r>
              <a:rPr lang="fa-IR" dirty="0" smtClean="0"/>
              <a:t> دهند.</a:t>
            </a:r>
          </a:p>
          <a:p>
            <a:pPr algn="r" rtl="1">
              <a:buClr>
                <a:srgbClr val="C00000"/>
              </a:buClr>
              <a:buNone/>
            </a:pPr>
            <a:r>
              <a:rPr lang="fa-IR" dirty="0" smtClean="0"/>
              <a:t> </a:t>
            </a:r>
          </a:p>
          <a:p>
            <a:pPr algn="r" rtl="1">
              <a:buClr>
                <a:srgbClr val="C00000"/>
              </a:buClr>
            </a:pPr>
            <a:r>
              <a:rPr lang="fa-IR" dirty="0" smtClean="0"/>
              <a:t>ناتواني در كسب وظايف اصلي هر مرحله، منجر به بيماری روانی و رفتار منفی می گردد.</a:t>
            </a:r>
          </a:p>
          <a:p>
            <a:pPr algn="r" rtl="1">
              <a:buClr>
                <a:srgbClr val="C00000"/>
              </a:buClr>
            </a:pPr>
            <a:endParaRPr lang="fa-IR" dirty="0" smtClean="0"/>
          </a:p>
          <a:p>
            <a:pPr algn="r" rtl="1">
              <a:buClr>
                <a:srgbClr val="C00000"/>
              </a:buClr>
            </a:pPr>
            <a:r>
              <a:rPr lang="fa-IR" dirty="0" err="1" smtClean="0">
                <a:solidFill>
                  <a:srgbClr val="00B050"/>
                </a:solidFill>
              </a:rPr>
              <a:t>هويگهرست</a:t>
            </a:r>
            <a:r>
              <a:rPr lang="fa-IR" dirty="0" smtClean="0"/>
              <a:t> معتقد بود </a:t>
            </a:r>
            <a:r>
              <a:rPr lang="fa-IR" dirty="0" err="1" smtClean="0"/>
              <a:t>كه</a:t>
            </a:r>
            <a:r>
              <a:rPr lang="fa-IR" dirty="0" smtClean="0"/>
              <a:t> </a:t>
            </a:r>
            <a:r>
              <a:rPr lang="fa-IR" dirty="0" err="1" smtClean="0"/>
              <a:t>تكامل</a:t>
            </a:r>
            <a:r>
              <a:rPr lang="fa-IR" dirty="0" smtClean="0"/>
              <a:t> بر پايه </a:t>
            </a:r>
            <a:r>
              <a:rPr lang="fa-IR" dirty="0" err="1" smtClean="0"/>
              <a:t>يادگيري</a:t>
            </a:r>
            <a:r>
              <a:rPr lang="fa-IR" dirty="0" smtClean="0"/>
              <a:t> </a:t>
            </a:r>
            <a:r>
              <a:rPr lang="fa-IR" dirty="0" err="1" smtClean="0"/>
              <a:t>شناختي</a:t>
            </a:r>
            <a:r>
              <a:rPr lang="fa-IR" dirty="0" smtClean="0"/>
              <a:t> بوده و از آمادگی جسمی و اجتماعی و روانی منشأ می </a:t>
            </a:r>
            <a:r>
              <a:rPr lang="fa-IR" dirty="0" err="1" smtClean="0"/>
              <a:t>گيرد</a:t>
            </a:r>
            <a:r>
              <a:rPr lang="fa-IR" dirty="0" smtClean="0"/>
              <a:t>.</a:t>
            </a:r>
            <a:endParaRPr lang="en-US" dirty="0" smtClean="0"/>
          </a:p>
          <a:p>
            <a:pPr algn="r" rtl="1">
              <a:buClr>
                <a:srgbClr val="C00000"/>
              </a:buClr>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762000"/>
          </a:xfrm>
        </p:spPr>
        <p:txBody>
          <a:bodyPr>
            <a:normAutofit fontScale="90000"/>
          </a:bodyPr>
          <a:lstStyle/>
          <a:p>
            <a:pPr algn="ctr"/>
            <a:r>
              <a:rPr lang="fa-IR" sz="3100" dirty="0" err="1" smtClean="0">
                <a:solidFill>
                  <a:srgbClr val="C00000"/>
                </a:solidFill>
              </a:rPr>
              <a:t>پياژه</a:t>
            </a:r>
            <a:r>
              <a:rPr lang="fa-IR" sz="3100" dirty="0" smtClean="0">
                <a:solidFill>
                  <a:srgbClr val="C00000"/>
                </a:solidFill>
              </a:rPr>
              <a:t> و مراحل </a:t>
            </a:r>
            <a:r>
              <a:rPr lang="fa-IR" sz="3100" dirty="0" err="1" smtClean="0">
                <a:solidFill>
                  <a:srgbClr val="C00000"/>
                </a:solidFill>
              </a:rPr>
              <a:t>تكامل</a:t>
            </a:r>
            <a:r>
              <a:rPr lang="fa-IR" sz="3100" dirty="0" smtClean="0">
                <a:solidFill>
                  <a:srgbClr val="C00000"/>
                </a:solidFill>
              </a:rPr>
              <a:t> شناختی از تولد تا 15 سالگی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pPr lvl="0" algn="r" rtl="1">
              <a:buClr>
                <a:srgbClr val="C00000"/>
              </a:buClr>
            </a:pPr>
            <a:r>
              <a:rPr lang="fa-IR" dirty="0" smtClean="0">
                <a:solidFill>
                  <a:srgbClr val="C00000"/>
                </a:solidFill>
              </a:rPr>
              <a:t>2- 0 </a:t>
            </a:r>
            <a:r>
              <a:rPr lang="fa-IR" dirty="0" err="1" smtClean="0">
                <a:solidFill>
                  <a:srgbClr val="C00000"/>
                </a:solidFill>
              </a:rPr>
              <a:t>سالگي</a:t>
            </a:r>
            <a:r>
              <a:rPr lang="fa-IR" dirty="0" smtClean="0">
                <a:solidFill>
                  <a:srgbClr val="C00000"/>
                </a:solidFill>
              </a:rPr>
              <a:t> : </a:t>
            </a:r>
            <a:r>
              <a:rPr lang="fa-IR" dirty="0" smtClean="0"/>
              <a:t>دوره حسی </a:t>
            </a:r>
            <a:r>
              <a:rPr lang="fa-IR" dirty="0" err="1" smtClean="0"/>
              <a:t>حركتی</a:t>
            </a:r>
            <a:r>
              <a:rPr lang="fa-IR" dirty="0" smtClean="0"/>
              <a:t> ، موضوعات و </a:t>
            </a:r>
            <a:r>
              <a:rPr lang="fa-IR" dirty="0" err="1" smtClean="0"/>
              <a:t>وقايع</a:t>
            </a:r>
            <a:r>
              <a:rPr lang="fa-IR" dirty="0" smtClean="0"/>
              <a:t> بر اساس مهارت حسی استنباط می شود.</a:t>
            </a:r>
            <a:endParaRPr lang="en-US" dirty="0" smtClean="0"/>
          </a:p>
          <a:p>
            <a:pPr lvl="0" algn="r" rtl="1">
              <a:buClr>
                <a:srgbClr val="C00000"/>
              </a:buClr>
            </a:pPr>
            <a:r>
              <a:rPr lang="fa-IR" dirty="0" smtClean="0">
                <a:solidFill>
                  <a:srgbClr val="C00000"/>
                </a:solidFill>
              </a:rPr>
              <a:t>7-2 </a:t>
            </a:r>
            <a:r>
              <a:rPr lang="fa-IR" dirty="0" err="1" smtClean="0">
                <a:solidFill>
                  <a:srgbClr val="C00000"/>
                </a:solidFill>
              </a:rPr>
              <a:t>سالگي</a:t>
            </a:r>
            <a:r>
              <a:rPr lang="fa-IR" dirty="0" smtClean="0">
                <a:solidFill>
                  <a:srgbClr val="C00000"/>
                </a:solidFill>
              </a:rPr>
              <a:t> : </a:t>
            </a:r>
            <a:r>
              <a:rPr lang="fa-IR" dirty="0" smtClean="0"/>
              <a:t>مرحله قبل از </a:t>
            </a:r>
            <a:r>
              <a:rPr lang="fa-IR" dirty="0" err="1" smtClean="0"/>
              <a:t>فعاليت</a:t>
            </a:r>
            <a:r>
              <a:rPr lang="fa-IR" dirty="0" smtClean="0"/>
              <a:t>، فرد از </a:t>
            </a:r>
            <a:r>
              <a:rPr lang="fa-IR" dirty="0" err="1" smtClean="0"/>
              <a:t>سمبول</a:t>
            </a:r>
            <a:r>
              <a:rPr lang="fa-IR" dirty="0" smtClean="0"/>
              <a:t> </a:t>
            </a:r>
            <a:r>
              <a:rPr lang="fa-IR" dirty="0" err="1" smtClean="0"/>
              <a:t>هاي</a:t>
            </a:r>
            <a:r>
              <a:rPr lang="fa-IR" dirty="0" smtClean="0"/>
              <a:t> </a:t>
            </a:r>
            <a:r>
              <a:rPr lang="fa-IR" dirty="0" err="1" smtClean="0"/>
              <a:t>كلامی</a:t>
            </a:r>
            <a:r>
              <a:rPr lang="fa-IR" dirty="0" smtClean="0"/>
              <a:t> استفاده </a:t>
            </a:r>
            <a:r>
              <a:rPr lang="fa-IR" dirty="0" err="1" smtClean="0"/>
              <a:t>مي</a:t>
            </a:r>
            <a:r>
              <a:rPr lang="fa-IR" dirty="0" smtClean="0"/>
              <a:t> </a:t>
            </a:r>
            <a:r>
              <a:rPr lang="fa-IR" dirty="0" err="1" smtClean="0"/>
              <a:t>كند</a:t>
            </a:r>
            <a:r>
              <a:rPr lang="fa-IR" dirty="0" smtClean="0"/>
              <a:t>.</a:t>
            </a:r>
            <a:endParaRPr lang="en-US" dirty="0" smtClean="0"/>
          </a:p>
          <a:p>
            <a:pPr lvl="0" algn="r" rtl="1">
              <a:buClr>
                <a:srgbClr val="C00000"/>
              </a:buClr>
            </a:pPr>
            <a:r>
              <a:rPr lang="fa-IR" dirty="0" smtClean="0">
                <a:solidFill>
                  <a:srgbClr val="C00000"/>
                </a:solidFill>
              </a:rPr>
              <a:t>11-7 </a:t>
            </a:r>
            <a:r>
              <a:rPr lang="fa-IR" dirty="0" err="1" smtClean="0">
                <a:solidFill>
                  <a:srgbClr val="C00000"/>
                </a:solidFill>
              </a:rPr>
              <a:t>سالگي</a:t>
            </a:r>
            <a:r>
              <a:rPr lang="fa-IR" dirty="0" smtClean="0">
                <a:solidFill>
                  <a:srgbClr val="C00000"/>
                </a:solidFill>
              </a:rPr>
              <a:t> : </a:t>
            </a:r>
            <a:r>
              <a:rPr lang="fa-IR" dirty="0" err="1" smtClean="0"/>
              <a:t>فعاليت</a:t>
            </a:r>
            <a:r>
              <a:rPr lang="fa-IR" dirty="0" smtClean="0"/>
              <a:t> </a:t>
            </a:r>
            <a:r>
              <a:rPr lang="fa-IR" dirty="0" err="1" smtClean="0"/>
              <a:t>هاي</a:t>
            </a:r>
            <a:r>
              <a:rPr lang="fa-IR" dirty="0" smtClean="0"/>
              <a:t> </a:t>
            </a:r>
            <a:r>
              <a:rPr lang="fa-IR" dirty="0" err="1" smtClean="0"/>
              <a:t>غيرخیالی</a:t>
            </a:r>
            <a:r>
              <a:rPr lang="fa-IR" dirty="0" smtClean="0"/>
              <a:t>، فرد </a:t>
            </a:r>
            <a:r>
              <a:rPr lang="fa-IR" dirty="0" err="1" smtClean="0"/>
              <a:t>براي</a:t>
            </a:r>
            <a:r>
              <a:rPr lang="fa-IR" dirty="0" smtClean="0"/>
              <a:t> حل </a:t>
            </a:r>
            <a:r>
              <a:rPr lang="fa-IR" dirty="0" err="1" smtClean="0"/>
              <a:t>مشكلات</a:t>
            </a:r>
            <a:r>
              <a:rPr lang="fa-IR" dirty="0" smtClean="0"/>
              <a:t> واقعی استدلال منطقی می </a:t>
            </a:r>
            <a:r>
              <a:rPr lang="fa-IR" dirty="0" err="1" smtClean="0"/>
              <a:t>نمايد</a:t>
            </a:r>
            <a:r>
              <a:rPr lang="fa-IR" dirty="0" smtClean="0"/>
              <a:t>.</a:t>
            </a:r>
            <a:endParaRPr lang="en-US" dirty="0" smtClean="0"/>
          </a:p>
          <a:p>
            <a:pPr algn="r" rtl="1">
              <a:buClr>
                <a:srgbClr val="C00000"/>
              </a:buClr>
            </a:pPr>
            <a:r>
              <a:rPr lang="fa-IR" dirty="0" smtClean="0">
                <a:solidFill>
                  <a:srgbClr val="C00000"/>
                </a:solidFill>
              </a:rPr>
              <a:t>15-11 </a:t>
            </a:r>
            <a:r>
              <a:rPr lang="fa-IR" dirty="0" err="1" smtClean="0">
                <a:solidFill>
                  <a:srgbClr val="C00000"/>
                </a:solidFill>
              </a:rPr>
              <a:t>سالگي</a:t>
            </a:r>
            <a:r>
              <a:rPr lang="fa-IR" dirty="0" smtClean="0">
                <a:solidFill>
                  <a:srgbClr val="C00000"/>
                </a:solidFill>
              </a:rPr>
              <a:t> : </a:t>
            </a:r>
            <a:r>
              <a:rPr lang="fa-IR" dirty="0" err="1" smtClean="0"/>
              <a:t>فعاليت</a:t>
            </a:r>
            <a:r>
              <a:rPr lang="fa-IR" dirty="0" smtClean="0"/>
              <a:t> </a:t>
            </a:r>
            <a:r>
              <a:rPr lang="fa-IR" dirty="0" err="1" smtClean="0"/>
              <a:t>هاي</a:t>
            </a:r>
            <a:r>
              <a:rPr lang="fa-IR" dirty="0" smtClean="0"/>
              <a:t> </a:t>
            </a:r>
            <a:r>
              <a:rPr lang="fa-IR" dirty="0" err="1" smtClean="0"/>
              <a:t>رسمي</a:t>
            </a:r>
            <a:r>
              <a:rPr lang="fa-IR" dirty="0" smtClean="0"/>
              <a:t>، تفکر قیاسی، حل </a:t>
            </a:r>
            <a:r>
              <a:rPr lang="fa-IR" dirty="0" err="1" smtClean="0"/>
              <a:t>مشكلات</a:t>
            </a:r>
            <a:r>
              <a:rPr lang="fa-IR" dirty="0" smtClean="0"/>
              <a:t> </a:t>
            </a:r>
            <a:r>
              <a:rPr lang="fa-IR" dirty="0" err="1" smtClean="0"/>
              <a:t>يطور</a:t>
            </a:r>
            <a:r>
              <a:rPr lang="fa-IR" dirty="0" smtClean="0"/>
              <a:t> علمی و </a:t>
            </a:r>
            <a:r>
              <a:rPr lang="fa-IR" dirty="0" err="1" smtClean="0"/>
              <a:t>تركيب</a:t>
            </a:r>
            <a:r>
              <a:rPr lang="fa-IR" dirty="0" smtClean="0"/>
              <a:t> نمودن موضوعات انجام می شود. </a:t>
            </a:r>
          </a:p>
          <a:p>
            <a:pPr algn="r" rtl="1">
              <a:buClr>
                <a:srgbClr val="C00000"/>
              </a:buClr>
            </a:pPr>
            <a:r>
              <a:rPr lang="fa-IR" dirty="0" err="1" smtClean="0"/>
              <a:t>هركدام</a:t>
            </a:r>
            <a:r>
              <a:rPr lang="fa-IR" dirty="0" smtClean="0"/>
              <a:t> از مراحل بر پايه مرحله قبل استوار بوده و با اطلاعات قبلی </a:t>
            </a:r>
            <a:r>
              <a:rPr lang="fa-IR" dirty="0" err="1" smtClean="0"/>
              <a:t>آميخته</a:t>
            </a:r>
            <a:r>
              <a:rPr lang="fa-IR" dirty="0" smtClean="0"/>
              <a:t> می شود.</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686800" cy="838200"/>
          </a:xfrm>
        </p:spPr>
        <p:txBody>
          <a:bodyPr/>
          <a:lstStyle/>
          <a:p>
            <a:pPr algn="ctr" rtl="1"/>
            <a:r>
              <a:rPr lang="fa-IR" dirty="0" smtClean="0">
                <a:solidFill>
                  <a:srgbClr val="C00000"/>
                </a:solidFill>
              </a:rPr>
              <a:t>دوره </a:t>
            </a:r>
            <a:r>
              <a:rPr lang="fa-IR" dirty="0" err="1" smtClean="0">
                <a:solidFill>
                  <a:srgbClr val="C00000"/>
                </a:solidFill>
              </a:rPr>
              <a:t>تكامل</a:t>
            </a:r>
            <a:r>
              <a:rPr lang="fa-IR" dirty="0" smtClean="0">
                <a:solidFill>
                  <a:srgbClr val="C00000"/>
                </a:solidFill>
              </a:rPr>
              <a:t> خانواده</a:t>
            </a:r>
            <a:endParaRPr lang="en-US" dirty="0">
              <a:solidFill>
                <a:srgbClr val="C00000"/>
              </a:solidFill>
            </a:endParaRPr>
          </a:p>
        </p:txBody>
      </p:sp>
      <p:sp>
        <p:nvSpPr>
          <p:cNvPr id="3" name="Content Placeholder 2"/>
          <p:cNvSpPr>
            <a:spLocks noGrp="1"/>
          </p:cNvSpPr>
          <p:nvPr>
            <p:ph idx="1"/>
          </p:nvPr>
        </p:nvSpPr>
        <p:spPr/>
        <p:txBody>
          <a:bodyPr>
            <a:normAutofit fontScale="92500" lnSpcReduction="10000"/>
          </a:bodyPr>
          <a:lstStyle/>
          <a:p>
            <a:pPr algn="r" rtl="1">
              <a:buClr>
                <a:srgbClr val="C00000"/>
              </a:buClr>
            </a:pPr>
            <a:r>
              <a:rPr lang="fa-IR" dirty="0" smtClean="0"/>
              <a:t>همچنانكه هر فرد دوره تكامل را طي مي كند خانواده نيز دوره تكامل خود را می گذراند. </a:t>
            </a:r>
          </a:p>
          <a:p>
            <a:pPr algn="r" rtl="1">
              <a:buClr>
                <a:srgbClr val="C00000"/>
              </a:buClr>
            </a:pPr>
            <a:r>
              <a:rPr lang="fa-IR" dirty="0" smtClean="0"/>
              <a:t>خانواده ها ناچار هستند </a:t>
            </a:r>
            <a:r>
              <a:rPr lang="fa-IR" dirty="0" err="1" smtClean="0"/>
              <a:t>همچنانكه</a:t>
            </a:r>
            <a:r>
              <a:rPr lang="fa-IR" dirty="0" smtClean="0"/>
              <a:t> </a:t>
            </a:r>
            <a:r>
              <a:rPr lang="fa-IR" dirty="0" err="1" smtClean="0"/>
              <a:t>افرادشان</a:t>
            </a:r>
            <a:r>
              <a:rPr lang="fa-IR" dirty="0" smtClean="0"/>
              <a:t> بالغ </a:t>
            </a:r>
            <a:r>
              <a:rPr lang="fa-IR" dirty="0" err="1" smtClean="0"/>
              <a:t>مي</a:t>
            </a:r>
            <a:r>
              <a:rPr lang="fa-IR" dirty="0" smtClean="0"/>
              <a:t> شوند رشد نموده ، </a:t>
            </a:r>
            <a:r>
              <a:rPr lang="fa-IR" dirty="0" err="1" smtClean="0"/>
              <a:t>تكامل</a:t>
            </a:r>
            <a:r>
              <a:rPr lang="fa-IR" dirty="0" smtClean="0"/>
              <a:t> </a:t>
            </a:r>
            <a:r>
              <a:rPr lang="fa-IR" dirty="0" err="1" smtClean="0"/>
              <a:t>يافته</a:t>
            </a:r>
            <a:r>
              <a:rPr lang="fa-IR" dirty="0" smtClean="0"/>
              <a:t> و خود را با </a:t>
            </a:r>
            <a:r>
              <a:rPr lang="fa-IR" dirty="0" err="1" smtClean="0"/>
              <a:t>نيازهاي</a:t>
            </a:r>
            <a:r>
              <a:rPr lang="fa-IR" dirty="0" smtClean="0"/>
              <a:t> </a:t>
            </a:r>
            <a:r>
              <a:rPr lang="fa-IR" dirty="0" err="1" smtClean="0"/>
              <a:t>ناشي</a:t>
            </a:r>
            <a:r>
              <a:rPr lang="fa-IR" dirty="0" smtClean="0"/>
              <a:t> از </a:t>
            </a:r>
            <a:r>
              <a:rPr lang="fa-IR" dirty="0" err="1" smtClean="0"/>
              <a:t>تغييرات</a:t>
            </a:r>
            <a:r>
              <a:rPr lang="fa-IR" dirty="0" smtClean="0"/>
              <a:t> </a:t>
            </a:r>
            <a:r>
              <a:rPr lang="fa-IR" dirty="0" err="1" smtClean="0"/>
              <a:t>زندگي</a:t>
            </a:r>
            <a:r>
              <a:rPr lang="fa-IR" dirty="0" smtClean="0"/>
              <a:t> به طور موفق </a:t>
            </a:r>
            <a:r>
              <a:rPr lang="fa-IR" dirty="0" err="1" smtClean="0"/>
              <a:t>تطبيق</a:t>
            </a:r>
            <a:r>
              <a:rPr lang="fa-IR" dirty="0" smtClean="0"/>
              <a:t> دهند. </a:t>
            </a:r>
          </a:p>
          <a:p>
            <a:pPr algn="r" rtl="1">
              <a:buClr>
                <a:srgbClr val="C00000"/>
              </a:buClr>
            </a:pPr>
            <a:r>
              <a:rPr lang="fa-IR" dirty="0" smtClean="0"/>
              <a:t>با گذشت زمان </a:t>
            </a:r>
            <a:r>
              <a:rPr lang="fa-IR" dirty="0" err="1" smtClean="0"/>
              <a:t>تركيب</a:t>
            </a:r>
            <a:r>
              <a:rPr lang="fa-IR" dirty="0" smtClean="0"/>
              <a:t> </a:t>
            </a:r>
            <a:r>
              <a:rPr lang="fa-IR" dirty="0" err="1" smtClean="0"/>
              <a:t>يك</a:t>
            </a:r>
            <a:r>
              <a:rPr lang="fa-IR" dirty="0" smtClean="0"/>
              <a:t> خانواده ، مجموعه نقش ها و چهارچوب ارتباطات </a:t>
            </a:r>
            <a:r>
              <a:rPr lang="fa-IR" dirty="0" err="1" smtClean="0"/>
              <a:t>بين</a:t>
            </a:r>
            <a:r>
              <a:rPr lang="fa-IR" dirty="0" smtClean="0"/>
              <a:t> </a:t>
            </a:r>
            <a:r>
              <a:rPr lang="fa-IR" dirty="0" err="1" smtClean="0"/>
              <a:t>فردي</a:t>
            </a:r>
            <a:r>
              <a:rPr lang="fa-IR" dirty="0" smtClean="0"/>
              <a:t> </a:t>
            </a:r>
            <a:r>
              <a:rPr lang="fa-IR" dirty="0" err="1" smtClean="0"/>
              <a:t>تغيير</a:t>
            </a:r>
            <a:r>
              <a:rPr lang="fa-IR" dirty="0" smtClean="0"/>
              <a:t> </a:t>
            </a:r>
            <a:r>
              <a:rPr lang="fa-IR" dirty="0" err="1" smtClean="0"/>
              <a:t>مي</a:t>
            </a:r>
            <a:r>
              <a:rPr lang="fa-IR" dirty="0" smtClean="0"/>
              <a:t> </a:t>
            </a:r>
            <a:r>
              <a:rPr lang="fa-IR" dirty="0" err="1" smtClean="0"/>
              <a:t>كند</a:t>
            </a:r>
            <a:r>
              <a:rPr lang="fa-IR" dirty="0" smtClean="0"/>
              <a:t>.</a:t>
            </a:r>
          </a:p>
          <a:p>
            <a:pPr algn="r" rtl="1">
              <a:buClr>
                <a:srgbClr val="C00000"/>
              </a:buClr>
            </a:pPr>
            <a:r>
              <a:rPr lang="fa-IR" dirty="0" smtClean="0"/>
              <a:t> يعنی ساختار خانواده در هر مرحله از سيكل زندگی متفاوت است.</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686800" cy="838200"/>
          </a:xfrm>
        </p:spPr>
        <p:txBody>
          <a:bodyPr/>
          <a:lstStyle/>
          <a:p>
            <a:pPr algn="ctr"/>
            <a:r>
              <a:rPr lang="en-US" dirty="0" smtClean="0">
                <a:solidFill>
                  <a:srgbClr val="C00000"/>
                </a:solidFill>
              </a:rPr>
              <a:t>Duvall &amp; Miller</a:t>
            </a:r>
            <a:endParaRPr lang="en-US" dirty="0">
              <a:solidFill>
                <a:srgbClr val="C00000"/>
              </a:solidFill>
            </a:endParaRPr>
          </a:p>
        </p:txBody>
      </p:sp>
      <p:sp>
        <p:nvSpPr>
          <p:cNvPr id="3" name="Content Placeholder 2"/>
          <p:cNvSpPr>
            <a:spLocks noGrp="1"/>
          </p:cNvSpPr>
          <p:nvPr>
            <p:ph idx="1"/>
          </p:nvPr>
        </p:nvSpPr>
        <p:spPr/>
        <p:txBody>
          <a:bodyPr>
            <a:normAutofit fontScale="92500"/>
          </a:bodyPr>
          <a:lstStyle/>
          <a:p>
            <a:pPr algn="r" rtl="1">
              <a:buClr>
                <a:srgbClr val="C00000"/>
              </a:buClr>
            </a:pPr>
            <a:r>
              <a:rPr lang="fa-IR" dirty="0" smtClean="0"/>
              <a:t>بر اساس اصول تكاملي افراد، براي خانواده به عنوان يك واحد كل، مراحل تكاملي را در نظر گرفتند.</a:t>
            </a:r>
            <a:endParaRPr lang="en-US" dirty="0" smtClean="0"/>
          </a:p>
          <a:p>
            <a:pPr algn="r" rtl="1">
              <a:buClr>
                <a:srgbClr val="C00000"/>
              </a:buClr>
            </a:pPr>
            <a:endParaRPr lang="fa-IR" dirty="0" smtClean="0"/>
          </a:p>
          <a:p>
            <a:pPr algn="r" rtl="1">
              <a:buClr>
                <a:srgbClr val="C00000"/>
              </a:buClr>
            </a:pPr>
            <a:r>
              <a:rPr lang="fa-IR" dirty="0" smtClean="0"/>
              <a:t>يعني همچنان كه هر فرد دوره تكاملي را طي مي كند، خانواده نيز دوره تكاملي خود را مي گذراند .</a:t>
            </a:r>
            <a:endParaRPr lang="en-US" dirty="0" smtClean="0"/>
          </a:p>
          <a:p>
            <a:pPr algn="r" rtl="1">
              <a:buClr>
                <a:srgbClr val="C00000"/>
              </a:buClr>
            </a:pPr>
            <a:endParaRPr lang="en-US" dirty="0" smtClean="0"/>
          </a:p>
          <a:p>
            <a:pPr algn="r" rtl="1">
              <a:buClr>
                <a:srgbClr val="C00000"/>
              </a:buClr>
            </a:pPr>
            <a:r>
              <a:rPr lang="fa-IR" dirty="0" smtClean="0"/>
              <a:t>رشد خانواده در </a:t>
            </a:r>
            <a:r>
              <a:rPr lang="fa-IR" dirty="0" err="1" smtClean="0"/>
              <a:t>طي</a:t>
            </a:r>
            <a:r>
              <a:rPr lang="fa-IR" dirty="0" smtClean="0"/>
              <a:t> </a:t>
            </a:r>
            <a:r>
              <a:rPr lang="fa-IR" dirty="0" err="1" smtClean="0"/>
              <a:t>سيكل</a:t>
            </a:r>
            <a:r>
              <a:rPr lang="fa-IR" dirty="0" smtClean="0"/>
              <a:t> </a:t>
            </a:r>
            <a:r>
              <a:rPr lang="fa-IR" dirty="0" err="1" smtClean="0"/>
              <a:t>زندگي</a:t>
            </a:r>
            <a:r>
              <a:rPr lang="fa-IR" dirty="0" smtClean="0"/>
              <a:t> در </a:t>
            </a:r>
            <a:r>
              <a:rPr lang="fa-IR" dirty="0" err="1" smtClean="0"/>
              <a:t>يك</a:t>
            </a:r>
            <a:r>
              <a:rPr lang="fa-IR" dirty="0" smtClean="0"/>
              <a:t> </a:t>
            </a:r>
            <a:r>
              <a:rPr lang="fa-IR" dirty="0" err="1" smtClean="0"/>
              <a:t>الگوي</a:t>
            </a:r>
            <a:r>
              <a:rPr lang="fa-IR" dirty="0" smtClean="0"/>
              <a:t> قابل </a:t>
            </a:r>
            <a:r>
              <a:rPr lang="fa-IR" dirty="0" err="1" smtClean="0"/>
              <a:t>پيش</a:t>
            </a:r>
            <a:r>
              <a:rPr lang="fa-IR" dirty="0" smtClean="0"/>
              <a:t> </a:t>
            </a:r>
            <a:r>
              <a:rPr lang="fa-IR" dirty="0" err="1" smtClean="0"/>
              <a:t>بيني</a:t>
            </a:r>
            <a:r>
              <a:rPr lang="fa-IR" dirty="0" smtClean="0"/>
              <a:t> و مشخص رخ </a:t>
            </a:r>
            <a:r>
              <a:rPr lang="fa-IR" dirty="0" err="1" smtClean="0"/>
              <a:t>مي</a:t>
            </a:r>
            <a:r>
              <a:rPr lang="fa-IR" dirty="0" smtClean="0"/>
              <a:t> دهد.</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838200"/>
          </a:xfrm>
        </p:spPr>
        <p:txBody>
          <a:bodyPr/>
          <a:lstStyle/>
          <a:p>
            <a:pPr algn="ctr"/>
            <a:r>
              <a:rPr lang="fa-IR" dirty="0" smtClean="0">
                <a:solidFill>
                  <a:srgbClr val="C00000"/>
                </a:solidFill>
              </a:rPr>
              <a:t>دو مرحله کلی در مطالعه رشد خانواده</a:t>
            </a:r>
            <a:endParaRPr lang="en-US" dirty="0"/>
          </a:p>
        </p:txBody>
      </p:sp>
      <p:sp>
        <p:nvSpPr>
          <p:cNvPr id="3" name="Content Placeholder 2"/>
          <p:cNvSpPr>
            <a:spLocks noGrp="1"/>
          </p:cNvSpPr>
          <p:nvPr>
            <p:ph idx="1"/>
          </p:nvPr>
        </p:nvSpPr>
        <p:spPr/>
        <p:txBody>
          <a:bodyPr/>
          <a:lstStyle/>
          <a:p>
            <a:pPr algn="r" rtl="1">
              <a:buClr>
                <a:srgbClr val="C00000"/>
              </a:buClr>
              <a:buFont typeface="Wingdings" pitchFamily="2" charset="2"/>
              <a:buChar char="q"/>
            </a:pPr>
            <a:r>
              <a:rPr lang="fa-IR" dirty="0" smtClean="0"/>
              <a:t>مطالعه رشد خانواده ، دو مرحله </a:t>
            </a:r>
            <a:r>
              <a:rPr lang="fa-IR" dirty="0" err="1" smtClean="0"/>
              <a:t>كلي</a:t>
            </a:r>
            <a:r>
              <a:rPr lang="fa-IR" dirty="0" smtClean="0"/>
              <a:t> را نشان </a:t>
            </a:r>
            <a:r>
              <a:rPr lang="fa-IR" dirty="0" err="1" smtClean="0"/>
              <a:t>مي</a:t>
            </a:r>
            <a:r>
              <a:rPr lang="fa-IR" dirty="0" smtClean="0"/>
              <a:t> دهد :</a:t>
            </a:r>
            <a:endParaRPr lang="en-US" dirty="0" smtClean="0"/>
          </a:p>
          <a:p>
            <a:pPr lvl="0" algn="r" rtl="1">
              <a:buClr>
                <a:srgbClr val="C00000"/>
              </a:buClr>
            </a:pPr>
            <a:r>
              <a:rPr lang="fa-IR" dirty="0" smtClean="0"/>
              <a:t>توسعه خانواده : با اضافه شدن هر فرد </a:t>
            </a:r>
            <a:r>
              <a:rPr lang="fa-IR" dirty="0" err="1" smtClean="0"/>
              <a:t>جديد</a:t>
            </a:r>
            <a:r>
              <a:rPr lang="fa-IR" dirty="0" smtClean="0"/>
              <a:t> به خانواده نقش ها و روابط </a:t>
            </a:r>
            <a:r>
              <a:rPr lang="fa-IR" dirty="0" err="1" smtClean="0"/>
              <a:t>افزايش</a:t>
            </a:r>
            <a:r>
              <a:rPr lang="fa-IR" dirty="0" smtClean="0"/>
              <a:t> </a:t>
            </a:r>
            <a:r>
              <a:rPr lang="fa-IR" dirty="0" err="1" smtClean="0"/>
              <a:t>مي</a:t>
            </a:r>
            <a:r>
              <a:rPr lang="fa-IR" dirty="0" smtClean="0"/>
              <a:t> </a:t>
            </a:r>
            <a:r>
              <a:rPr lang="fa-IR" dirty="0" err="1" smtClean="0"/>
              <a:t>يابند</a:t>
            </a:r>
            <a:r>
              <a:rPr lang="fa-IR" dirty="0" smtClean="0"/>
              <a:t>.</a:t>
            </a:r>
          </a:p>
          <a:p>
            <a:pPr lvl="0" algn="r" rtl="1">
              <a:buClr>
                <a:srgbClr val="C00000"/>
              </a:buClr>
            </a:pPr>
            <a:endParaRPr lang="en-US" dirty="0" smtClean="0"/>
          </a:p>
          <a:p>
            <a:pPr lvl="0" algn="r" rtl="1">
              <a:buClr>
                <a:srgbClr val="C00000"/>
              </a:buClr>
            </a:pPr>
            <a:r>
              <a:rPr lang="fa-IR" dirty="0" smtClean="0"/>
              <a:t>كوچك شدن خانواده : زماني است كه اعضاء براي تشكيل زندگي جديد ، خانواده را ترك مي كنند. </a:t>
            </a:r>
            <a:endParaRPr lang="en-US" dirty="0" smtClean="0"/>
          </a:p>
          <a:p>
            <a:pPr algn="r" rtl="1">
              <a:buClr>
                <a:srgbClr val="C00000"/>
              </a:buClr>
            </a:pP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686800" cy="838200"/>
          </a:xfrm>
        </p:spPr>
        <p:txBody>
          <a:bodyPr/>
          <a:lstStyle/>
          <a:p>
            <a:pPr algn="ctr"/>
            <a:r>
              <a:rPr lang="fa-IR" dirty="0" smtClean="0">
                <a:solidFill>
                  <a:srgbClr val="C00000"/>
                </a:solidFill>
              </a:rPr>
              <a:t>3 معیار در مراحل رشد خانواده</a:t>
            </a:r>
            <a:endParaRPr lang="en-US" dirty="0">
              <a:solidFill>
                <a:srgbClr val="C00000"/>
              </a:solidFill>
            </a:endParaRPr>
          </a:p>
        </p:txBody>
      </p:sp>
      <p:sp>
        <p:nvSpPr>
          <p:cNvPr id="3" name="Content Placeholder 2"/>
          <p:cNvSpPr>
            <a:spLocks noGrp="1"/>
          </p:cNvSpPr>
          <p:nvPr>
            <p:ph idx="1"/>
          </p:nvPr>
        </p:nvSpPr>
        <p:spPr/>
        <p:txBody>
          <a:bodyPr/>
          <a:lstStyle/>
          <a:p>
            <a:pPr algn="r" rtl="1"/>
            <a:r>
              <a:rPr lang="fa-IR" sz="2800" dirty="0" smtClean="0"/>
              <a:t>محققين در مراحل رشد خانواده، سه معيار مختلف را مورد نظر قرار داده اند كه شامل: </a:t>
            </a:r>
          </a:p>
          <a:p>
            <a:pPr algn="r" rtl="1">
              <a:buClr>
                <a:srgbClr val="C00000"/>
              </a:buClr>
            </a:pPr>
            <a:r>
              <a:rPr lang="fa-IR" dirty="0" smtClean="0"/>
              <a:t>تغيير در تعداد اعضاي خانواده، </a:t>
            </a:r>
          </a:p>
          <a:p>
            <a:pPr algn="r" rtl="1">
              <a:buClr>
                <a:srgbClr val="C00000"/>
              </a:buClr>
            </a:pPr>
            <a:r>
              <a:rPr lang="fa-IR" dirty="0" smtClean="0"/>
              <a:t>سن و رتبه </a:t>
            </a:r>
            <a:r>
              <a:rPr lang="fa-IR" dirty="0" err="1" smtClean="0"/>
              <a:t>كلاسي</a:t>
            </a:r>
            <a:r>
              <a:rPr lang="fa-IR" dirty="0" smtClean="0"/>
              <a:t> </a:t>
            </a:r>
            <a:r>
              <a:rPr lang="fa-IR" dirty="0" err="1" smtClean="0"/>
              <a:t>بزرگترين</a:t>
            </a:r>
            <a:r>
              <a:rPr lang="fa-IR" dirty="0" smtClean="0"/>
              <a:t> فرزند و </a:t>
            </a:r>
          </a:p>
          <a:p>
            <a:pPr algn="r" rtl="1">
              <a:buClr>
                <a:srgbClr val="C00000"/>
              </a:buClr>
            </a:pPr>
            <a:r>
              <a:rPr lang="fa-IR" dirty="0" err="1" smtClean="0"/>
              <a:t>بازنشستگي</a:t>
            </a:r>
            <a:r>
              <a:rPr lang="fa-IR" dirty="0" smtClean="0"/>
              <a:t> پدر </a:t>
            </a:r>
            <a:r>
              <a:rPr lang="fa-IR" dirty="0" err="1" smtClean="0"/>
              <a:t>مي</a:t>
            </a:r>
            <a:r>
              <a:rPr lang="fa-IR" dirty="0" smtClean="0"/>
              <a:t> باشد. </a:t>
            </a:r>
          </a:p>
          <a:p>
            <a:pPr algn="r" rtl="1">
              <a:buClr>
                <a:srgbClr val="C00000"/>
              </a:buClr>
              <a:buNone/>
            </a:pP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C00000"/>
                </a:solidFill>
              </a:rPr>
              <a:t>3 معیار در مراحل رشد خانواده</a:t>
            </a:r>
            <a:endParaRPr lang="en-US" dirty="0"/>
          </a:p>
        </p:txBody>
      </p:sp>
      <p:sp>
        <p:nvSpPr>
          <p:cNvPr id="3" name="Content Placeholder 2"/>
          <p:cNvSpPr>
            <a:spLocks noGrp="1"/>
          </p:cNvSpPr>
          <p:nvPr>
            <p:ph idx="1"/>
          </p:nvPr>
        </p:nvSpPr>
        <p:spPr/>
        <p:txBody>
          <a:bodyPr>
            <a:normAutofit fontScale="62500" lnSpcReduction="20000"/>
          </a:bodyPr>
          <a:lstStyle/>
          <a:p>
            <a:pPr algn="r" rtl="1">
              <a:lnSpc>
                <a:spcPct val="80000"/>
              </a:lnSpc>
              <a:buFont typeface="Wingdings" pitchFamily="2" charset="2"/>
              <a:buChar char="v"/>
            </a:pPr>
            <a:r>
              <a:rPr lang="fa-IR" dirty="0" err="1" smtClean="0">
                <a:solidFill>
                  <a:srgbClr val="00B050"/>
                </a:solidFill>
              </a:rPr>
              <a:t>تغيير</a:t>
            </a:r>
            <a:r>
              <a:rPr lang="fa-IR" dirty="0" smtClean="0">
                <a:solidFill>
                  <a:srgbClr val="00B050"/>
                </a:solidFill>
              </a:rPr>
              <a:t> در تعداد اعضاء : </a:t>
            </a:r>
          </a:p>
          <a:p>
            <a:pPr algn="r" rtl="1">
              <a:lnSpc>
                <a:spcPct val="80000"/>
              </a:lnSpc>
              <a:buFont typeface="Wingdings" pitchFamily="2" charset="2"/>
              <a:buChar char="©"/>
            </a:pPr>
            <a:r>
              <a:rPr lang="fa-IR" dirty="0" err="1" smtClean="0">
                <a:solidFill>
                  <a:schemeClr val="tx1"/>
                </a:solidFill>
              </a:rPr>
              <a:t>تشكيل</a:t>
            </a:r>
            <a:r>
              <a:rPr lang="fa-IR" dirty="0" smtClean="0">
                <a:solidFill>
                  <a:schemeClr val="tx1"/>
                </a:solidFill>
              </a:rPr>
              <a:t> خانواده</a:t>
            </a:r>
          </a:p>
          <a:p>
            <a:pPr algn="r" rtl="1">
              <a:lnSpc>
                <a:spcPct val="80000"/>
              </a:lnSpc>
              <a:buFont typeface="Wingdings" pitchFamily="2" charset="2"/>
              <a:buChar char="©"/>
            </a:pPr>
            <a:r>
              <a:rPr lang="fa-IR" dirty="0" smtClean="0">
                <a:solidFill>
                  <a:schemeClr val="tx1"/>
                </a:solidFill>
              </a:rPr>
              <a:t>توسعه</a:t>
            </a:r>
          </a:p>
          <a:p>
            <a:pPr algn="r" rtl="1">
              <a:lnSpc>
                <a:spcPct val="80000"/>
              </a:lnSpc>
              <a:buFont typeface="Wingdings" pitchFamily="2" charset="2"/>
              <a:buChar char="©"/>
            </a:pPr>
            <a:r>
              <a:rPr lang="fa-IR" dirty="0" smtClean="0">
                <a:solidFill>
                  <a:schemeClr val="tx1"/>
                </a:solidFill>
              </a:rPr>
              <a:t>ثبات</a:t>
            </a:r>
          </a:p>
          <a:p>
            <a:pPr algn="r" rtl="1">
              <a:lnSpc>
                <a:spcPct val="80000"/>
              </a:lnSpc>
              <a:buFont typeface="Wingdings" pitchFamily="2" charset="2"/>
              <a:buChar char="©"/>
            </a:pPr>
            <a:r>
              <a:rPr lang="fa-IR" dirty="0" err="1" smtClean="0">
                <a:solidFill>
                  <a:schemeClr val="tx1"/>
                </a:solidFill>
              </a:rPr>
              <a:t>كوچك</a:t>
            </a:r>
            <a:r>
              <a:rPr lang="fa-IR" dirty="0" smtClean="0">
                <a:solidFill>
                  <a:schemeClr val="tx1"/>
                </a:solidFill>
              </a:rPr>
              <a:t> شدن</a:t>
            </a:r>
          </a:p>
          <a:p>
            <a:pPr algn="r" rtl="1">
              <a:lnSpc>
                <a:spcPct val="80000"/>
              </a:lnSpc>
              <a:buFont typeface="Wingdings" pitchFamily="2" charset="2"/>
              <a:buChar char="©"/>
            </a:pPr>
            <a:r>
              <a:rPr lang="fa-IR" dirty="0" err="1" smtClean="0">
                <a:solidFill>
                  <a:schemeClr val="tx1"/>
                </a:solidFill>
              </a:rPr>
              <a:t>زندگي</a:t>
            </a:r>
            <a:r>
              <a:rPr lang="fa-IR" dirty="0" smtClean="0">
                <a:solidFill>
                  <a:schemeClr val="tx1"/>
                </a:solidFill>
              </a:rPr>
              <a:t> به </a:t>
            </a:r>
            <a:r>
              <a:rPr lang="fa-IR" dirty="0" err="1" smtClean="0">
                <a:solidFill>
                  <a:schemeClr val="tx1"/>
                </a:solidFill>
              </a:rPr>
              <a:t>تنهايی</a:t>
            </a:r>
            <a:r>
              <a:rPr lang="fa-IR" dirty="0" smtClean="0">
                <a:solidFill>
                  <a:schemeClr val="tx1"/>
                </a:solidFill>
              </a:rPr>
              <a:t> همسران</a:t>
            </a:r>
          </a:p>
          <a:p>
            <a:pPr algn="r" rtl="1">
              <a:lnSpc>
                <a:spcPct val="80000"/>
              </a:lnSpc>
              <a:buFont typeface="Wingdings" pitchFamily="2" charset="2"/>
              <a:buChar char="©"/>
            </a:pPr>
            <a:endParaRPr lang="fa-IR" dirty="0" smtClean="0">
              <a:solidFill>
                <a:schemeClr val="tx1"/>
              </a:solidFill>
            </a:endParaRPr>
          </a:p>
          <a:p>
            <a:pPr algn="r" rtl="1">
              <a:lnSpc>
                <a:spcPct val="80000"/>
              </a:lnSpc>
              <a:buFont typeface="Wingdings" pitchFamily="2" charset="2"/>
              <a:buChar char="v"/>
            </a:pPr>
            <a:r>
              <a:rPr lang="fa-IR" dirty="0" smtClean="0">
                <a:solidFill>
                  <a:srgbClr val="00B050"/>
                </a:solidFill>
              </a:rPr>
              <a:t>شغل پدر : </a:t>
            </a:r>
          </a:p>
          <a:p>
            <a:pPr algn="r" rtl="1">
              <a:lnSpc>
                <a:spcPct val="80000"/>
              </a:lnSpc>
              <a:buFont typeface="Wingdings" pitchFamily="2" charset="2"/>
              <a:buChar char="©"/>
            </a:pPr>
            <a:r>
              <a:rPr lang="fa-IR" dirty="0" smtClean="0">
                <a:solidFill>
                  <a:schemeClr val="tx1"/>
                </a:solidFill>
              </a:rPr>
              <a:t>شاغل</a:t>
            </a:r>
          </a:p>
          <a:p>
            <a:pPr algn="r" rtl="1">
              <a:lnSpc>
                <a:spcPct val="80000"/>
              </a:lnSpc>
              <a:buFont typeface="Wingdings" pitchFamily="2" charset="2"/>
              <a:buChar char="©"/>
            </a:pPr>
            <a:r>
              <a:rPr lang="fa-IR" dirty="0" smtClean="0">
                <a:solidFill>
                  <a:schemeClr val="tx1"/>
                </a:solidFill>
              </a:rPr>
              <a:t>بازنشسته </a:t>
            </a:r>
          </a:p>
          <a:p>
            <a:pPr algn="r" rtl="1">
              <a:lnSpc>
                <a:spcPct val="80000"/>
              </a:lnSpc>
              <a:buFont typeface="Wingdings" pitchFamily="2" charset="2"/>
              <a:buChar char="©"/>
            </a:pPr>
            <a:endParaRPr lang="fa-IR" dirty="0" smtClean="0">
              <a:solidFill>
                <a:schemeClr val="tx1"/>
              </a:solidFill>
            </a:endParaRPr>
          </a:p>
          <a:p>
            <a:pPr algn="r" rtl="1">
              <a:lnSpc>
                <a:spcPct val="80000"/>
              </a:lnSpc>
              <a:buFont typeface="Wingdings" pitchFamily="2" charset="2"/>
              <a:buChar char="v"/>
            </a:pPr>
            <a:r>
              <a:rPr lang="fa-IR" dirty="0" smtClean="0">
                <a:solidFill>
                  <a:srgbClr val="00B050"/>
                </a:solidFill>
              </a:rPr>
              <a:t>رتبه </a:t>
            </a:r>
            <a:r>
              <a:rPr lang="fa-IR" dirty="0" err="1" smtClean="0">
                <a:solidFill>
                  <a:srgbClr val="00B050"/>
                </a:solidFill>
              </a:rPr>
              <a:t>كلاسي</a:t>
            </a:r>
            <a:r>
              <a:rPr lang="fa-IR" dirty="0" smtClean="0">
                <a:solidFill>
                  <a:srgbClr val="00B050"/>
                </a:solidFill>
              </a:rPr>
              <a:t> و سن </a:t>
            </a:r>
            <a:r>
              <a:rPr lang="fa-IR" dirty="0" err="1" smtClean="0">
                <a:solidFill>
                  <a:srgbClr val="00B050"/>
                </a:solidFill>
              </a:rPr>
              <a:t>بزرگترين</a:t>
            </a:r>
            <a:r>
              <a:rPr lang="fa-IR" dirty="0" smtClean="0">
                <a:solidFill>
                  <a:srgbClr val="00B050"/>
                </a:solidFill>
              </a:rPr>
              <a:t> فرزند  :</a:t>
            </a:r>
          </a:p>
          <a:p>
            <a:pPr algn="r" rtl="1">
              <a:lnSpc>
                <a:spcPct val="80000"/>
              </a:lnSpc>
              <a:buFont typeface="Wingdings" pitchFamily="2" charset="2"/>
              <a:buNone/>
            </a:pPr>
            <a:r>
              <a:rPr lang="fa-IR" dirty="0" smtClean="0">
                <a:solidFill>
                  <a:schemeClr val="tx1"/>
                </a:solidFill>
              </a:rPr>
              <a:t>- خانواده با كودك شیرخوار  2-0سال</a:t>
            </a:r>
          </a:p>
          <a:p>
            <a:pPr algn="r" rtl="1">
              <a:lnSpc>
                <a:spcPct val="80000"/>
              </a:lnSpc>
              <a:buFont typeface="Wingdings" pitchFamily="2" charset="2"/>
              <a:buNone/>
            </a:pPr>
            <a:r>
              <a:rPr lang="fa-IR" dirty="0" smtClean="0">
                <a:solidFill>
                  <a:schemeClr val="tx1"/>
                </a:solidFill>
              </a:rPr>
              <a:t>- خانواده با کودک قبل از مدرسه  5-3 سال</a:t>
            </a:r>
          </a:p>
          <a:p>
            <a:pPr algn="r" rtl="1">
              <a:lnSpc>
                <a:spcPct val="80000"/>
              </a:lnSpc>
              <a:buFont typeface="Wingdings" pitchFamily="2" charset="2"/>
              <a:buNone/>
            </a:pPr>
            <a:r>
              <a:rPr lang="fa-IR" dirty="0" smtClean="0">
                <a:solidFill>
                  <a:schemeClr val="tx1"/>
                </a:solidFill>
              </a:rPr>
              <a:t>- خانواده با كودك سن مدرسه 12-6سال</a:t>
            </a:r>
          </a:p>
          <a:p>
            <a:pPr algn="r" rtl="1">
              <a:lnSpc>
                <a:spcPct val="80000"/>
              </a:lnSpc>
              <a:buFont typeface="Wingdings" pitchFamily="2" charset="2"/>
              <a:buNone/>
            </a:pPr>
            <a:r>
              <a:rPr lang="fa-IR" dirty="0" smtClean="0">
                <a:solidFill>
                  <a:schemeClr val="tx1"/>
                </a:solidFill>
              </a:rPr>
              <a:t>- خانواده با فرزند نوجوان 20-13سال</a:t>
            </a:r>
          </a:p>
          <a:p>
            <a:pPr algn="r" rtl="1">
              <a:lnSpc>
                <a:spcPct val="80000"/>
              </a:lnSpc>
              <a:buFont typeface="Wingdings" pitchFamily="2" charset="2"/>
              <a:buNone/>
            </a:pPr>
            <a:r>
              <a:rPr lang="fa-IR" dirty="0" smtClean="0">
                <a:solidFill>
                  <a:schemeClr val="tx1"/>
                </a:solidFill>
              </a:rPr>
              <a:t>- خانواده با فرزند جوان بالغ 21 سال و بیشتر</a:t>
            </a:r>
          </a:p>
          <a:p>
            <a:pPr algn="r" rtl="1">
              <a:lnSpc>
                <a:spcPct val="80000"/>
              </a:lnSpc>
              <a:buFont typeface="Wingdings" pitchFamily="2" charset="2"/>
              <a:buNone/>
            </a:pPr>
            <a:endParaRPr lang="fa-IR" dirty="0" smtClean="0">
              <a:solidFill>
                <a:srgbClr val="FF0000"/>
              </a:solidFill>
            </a:endParaRPr>
          </a:p>
          <a:p>
            <a:pPr algn="r" rtl="1">
              <a:lnSpc>
                <a:spcPct val="80000"/>
              </a:lnSpc>
              <a:buFont typeface="Wingdings" pitchFamily="2" charset="2"/>
              <a:buNone/>
            </a:pPr>
            <a:endParaRPr lang="fa-IR" dirty="0" smtClean="0">
              <a:solidFill>
                <a:srgbClr val="003300"/>
              </a:solidFill>
            </a:endParaRPr>
          </a:p>
          <a:p>
            <a:pPr algn="r" rtl="1">
              <a:lnSpc>
                <a:spcPct val="80000"/>
              </a:lnSpc>
              <a:buFont typeface="Wingdings" pitchFamily="2" charset="2"/>
              <a:buNone/>
            </a:pPr>
            <a:endParaRPr lang="fa-IR" dirty="0" smtClean="0">
              <a:solidFill>
                <a:srgbClr val="003300"/>
              </a:solidFill>
            </a:endParaRPr>
          </a:p>
          <a:p>
            <a:pPr algn="r" rtl="1">
              <a:lnSpc>
                <a:spcPct val="80000"/>
              </a:lnSpc>
              <a:buFont typeface="Wingdings" pitchFamily="2" charset="2"/>
              <a:buNone/>
            </a:pPr>
            <a:endParaRPr lang="fa-IR" dirty="0" smtClean="0">
              <a:solidFill>
                <a:srgbClr val="003300"/>
              </a:solidFill>
            </a:endParaRPr>
          </a:p>
          <a:p>
            <a:pPr algn="r" rtl="1">
              <a:lnSpc>
                <a:spcPct val="80000"/>
              </a:lnSpc>
              <a:buFont typeface="Wingdings" pitchFamily="2" charset="2"/>
              <a:buNone/>
            </a:pPr>
            <a:endParaRPr lang="fa-IR" dirty="0" smtClean="0">
              <a:solidFill>
                <a:srgbClr val="003300"/>
              </a:solidFill>
            </a:endParaRPr>
          </a:p>
          <a:p>
            <a:pPr algn="r" rtl="1">
              <a:lnSpc>
                <a:spcPct val="80000"/>
              </a:lnSpc>
              <a:buFont typeface="Wingdings" pitchFamily="2" charset="2"/>
              <a:buNone/>
            </a:pPr>
            <a:endParaRPr lang="fa-IR" dirty="0" smtClean="0">
              <a:solidFill>
                <a:srgbClr val="003300"/>
              </a:solidFill>
            </a:endParaRPr>
          </a:p>
          <a:p>
            <a:pPr algn="r" rtl="1">
              <a:lnSpc>
                <a:spcPct val="80000"/>
              </a:lnSpc>
              <a:buFont typeface="Wingdings" pitchFamily="2" charset="2"/>
              <a:buNone/>
            </a:pPr>
            <a:endParaRPr lang="fa-IR" dirty="0" smtClean="0">
              <a:solidFill>
                <a:srgbClr val="003300"/>
              </a:solidFill>
            </a:endParaRPr>
          </a:p>
          <a:p>
            <a:pPr algn="r" rtl="1">
              <a:lnSpc>
                <a:spcPct val="80000"/>
              </a:lnSpc>
              <a:buFont typeface="Wingdings" pitchFamily="2" charset="2"/>
              <a:buNone/>
            </a:pPr>
            <a:endParaRPr lang="en-US" dirty="0" smtClean="0">
              <a:solidFill>
                <a:srgbClr val="003300"/>
              </a:solidFill>
            </a:endParaRPr>
          </a:p>
          <a:p>
            <a:pPr algn="r" rtl="1"/>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838200"/>
          </a:xfrm>
        </p:spPr>
        <p:txBody>
          <a:bodyPr/>
          <a:lstStyle/>
          <a:p>
            <a:pPr algn="ctr"/>
            <a:r>
              <a:rPr lang="fa-IR" dirty="0" smtClean="0">
                <a:solidFill>
                  <a:srgbClr val="C00000"/>
                </a:solidFill>
              </a:rPr>
              <a:t> و هشت مرحله تکاملی</a:t>
            </a:r>
            <a:r>
              <a:rPr lang="en-US" dirty="0" smtClean="0">
                <a:solidFill>
                  <a:srgbClr val="C00000"/>
                </a:solidFill>
              </a:rPr>
              <a:t>Duvall</a:t>
            </a:r>
            <a:r>
              <a:rPr lang="fa-IR" dirty="0" smtClean="0">
                <a:solidFill>
                  <a:srgbClr val="C00000"/>
                </a:solidFill>
              </a:rPr>
              <a:t> </a:t>
            </a:r>
            <a:endParaRPr lang="en-US" dirty="0">
              <a:solidFill>
                <a:srgbClr val="C00000"/>
              </a:solidFill>
            </a:endParaRPr>
          </a:p>
        </p:txBody>
      </p:sp>
      <p:sp>
        <p:nvSpPr>
          <p:cNvPr id="3" name="Content Placeholder 2"/>
          <p:cNvSpPr>
            <a:spLocks noGrp="1"/>
          </p:cNvSpPr>
          <p:nvPr>
            <p:ph idx="1"/>
          </p:nvPr>
        </p:nvSpPr>
        <p:spPr/>
        <p:txBody>
          <a:bodyPr>
            <a:normAutofit fontScale="40000" lnSpcReduction="20000"/>
          </a:bodyPr>
          <a:lstStyle/>
          <a:p>
            <a:pPr algn="r" rtl="1"/>
            <a:r>
              <a:rPr lang="en-US" b="1" dirty="0" smtClean="0"/>
              <a:t>Duvall</a:t>
            </a:r>
            <a:r>
              <a:rPr lang="fa-IR" b="1" dirty="0" smtClean="0"/>
              <a:t>، سه </a:t>
            </a:r>
            <a:r>
              <a:rPr lang="fa-IR" b="1" dirty="0" err="1" smtClean="0"/>
              <a:t>معيار</a:t>
            </a:r>
            <a:r>
              <a:rPr lang="fa-IR" b="1" dirty="0" smtClean="0"/>
              <a:t> را با هم </a:t>
            </a:r>
            <a:r>
              <a:rPr lang="fa-IR" b="1" dirty="0" err="1" smtClean="0"/>
              <a:t>تركيب</a:t>
            </a:r>
            <a:r>
              <a:rPr lang="fa-IR" b="1" dirty="0" smtClean="0"/>
              <a:t> </a:t>
            </a:r>
            <a:r>
              <a:rPr lang="fa-IR" b="1" dirty="0" err="1" smtClean="0"/>
              <a:t>كرده</a:t>
            </a:r>
            <a:r>
              <a:rPr lang="fa-IR" b="1" dirty="0" smtClean="0"/>
              <a:t> و مجموعاً در هشت مرحله به صورت </a:t>
            </a:r>
            <a:r>
              <a:rPr lang="fa-IR" b="1" dirty="0" err="1" smtClean="0"/>
              <a:t>زير</a:t>
            </a:r>
            <a:r>
              <a:rPr lang="fa-IR" b="1" dirty="0" smtClean="0"/>
              <a:t> ، </a:t>
            </a:r>
            <a:r>
              <a:rPr lang="fa-IR" b="1" dirty="0" err="1" smtClean="0"/>
              <a:t>بيان</a:t>
            </a:r>
            <a:r>
              <a:rPr lang="fa-IR" b="1" dirty="0" smtClean="0"/>
              <a:t> </a:t>
            </a:r>
            <a:r>
              <a:rPr lang="fa-IR" b="1" dirty="0" err="1" smtClean="0"/>
              <a:t>مي</a:t>
            </a:r>
            <a:r>
              <a:rPr lang="fa-IR" b="1" dirty="0" smtClean="0"/>
              <a:t> </a:t>
            </a:r>
            <a:r>
              <a:rPr lang="fa-IR" b="1" dirty="0" err="1" smtClean="0"/>
              <a:t>كند</a:t>
            </a:r>
            <a:r>
              <a:rPr lang="fa-IR" b="1" dirty="0" smtClean="0"/>
              <a:t>: </a:t>
            </a:r>
            <a:endParaRPr lang="en-US" b="1" dirty="0" smtClean="0"/>
          </a:p>
          <a:p>
            <a:pPr algn="r" rtl="1"/>
            <a:endParaRPr lang="en-US" dirty="0" smtClean="0"/>
          </a:p>
          <a:p>
            <a:pPr lvl="0" algn="r" rtl="1"/>
            <a:r>
              <a:rPr lang="fa-IR" b="1" dirty="0" smtClean="0"/>
              <a:t>شروع زندگی</a:t>
            </a:r>
            <a:endParaRPr lang="en-US" dirty="0" smtClean="0"/>
          </a:p>
          <a:p>
            <a:pPr lvl="0" algn="r" rtl="1"/>
            <a:r>
              <a:rPr lang="fa-IR" b="1" dirty="0" smtClean="0"/>
              <a:t>تولد فرزند</a:t>
            </a:r>
            <a:endParaRPr lang="en-US" dirty="0" smtClean="0"/>
          </a:p>
          <a:p>
            <a:pPr lvl="0" algn="r" rtl="1"/>
            <a:r>
              <a:rPr lang="fa-IR" b="1" dirty="0" smtClean="0"/>
              <a:t>خانواده با فرزند سن قبل از مدرسه(پیش دبستانی)</a:t>
            </a:r>
            <a:endParaRPr lang="en-US" dirty="0" smtClean="0"/>
          </a:p>
          <a:p>
            <a:pPr lvl="0" algn="r" rtl="1"/>
            <a:r>
              <a:rPr lang="fa-IR" b="1" dirty="0" smtClean="0"/>
              <a:t>خانواده با فرزند سن مدرسه(دبستانی)</a:t>
            </a:r>
            <a:endParaRPr lang="en-US" dirty="0" smtClean="0"/>
          </a:p>
          <a:p>
            <a:pPr lvl="0" algn="r" rtl="1"/>
            <a:r>
              <a:rPr lang="fa-IR" b="1" dirty="0" smtClean="0"/>
              <a:t>خانواده با نوجوان</a:t>
            </a:r>
            <a:endParaRPr lang="en-US" dirty="0" smtClean="0"/>
          </a:p>
          <a:p>
            <a:pPr lvl="0" algn="r" rtl="1"/>
            <a:r>
              <a:rPr lang="fa-IR" b="1" dirty="0" smtClean="0"/>
              <a:t>خانواده با فرزند سن ترک خانواده</a:t>
            </a:r>
            <a:endParaRPr lang="en-US" dirty="0" smtClean="0"/>
          </a:p>
          <a:p>
            <a:pPr lvl="0" algn="r" rtl="1"/>
            <a:r>
              <a:rPr lang="fa-IR" b="1" dirty="0" smtClean="0"/>
              <a:t>خانواده میانسال</a:t>
            </a:r>
            <a:endParaRPr lang="en-US" dirty="0" smtClean="0"/>
          </a:p>
          <a:p>
            <a:pPr lvl="0" algn="r" rtl="1"/>
            <a:r>
              <a:rPr lang="fa-IR" b="1" dirty="0" smtClean="0"/>
              <a:t>خانواده در سن پیری(بازنشستگی)</a:t>
            </a:r>
            <a:endParaRPr lang="en-US" b="1" dirty="0" smtClean="0"/>
          </a:p>
          <a:p>
            <a:pPr lvl="0" algn="r" rtl="1"/>
            <a:endParaRPr lang="en-US" dirty="0" smtClean="0">
              <a:solidFill>
                <a:schemeClr val="tx1"/>
              </a:solidFill>
            </a:endParaRPr>
          </a:p>
          <a:p>
            <a:pPr algn="r">
              <a:buNone/>
            </a:pPr>
            <a:r>
              <a:rPr lang="ar-SA" baseline="30000" dirty="0" smtClean="0">
                <a:solidFill>
                  <a:schemeClr val="tx1"/>
                </a:solidFill>
              </a:rPr>
              <a:t>1</a:t>
            </a:r>
            <a:r>
              <a:rPr lang="ar-SA" dirty="0" smtClean="0">
                <a:solidFill>
                  <a:schemeClr val="tx1"/>
                </a:solidFill>
              </a:rPr>
              <a:t> </a:t>
            </a:r>
            <a:r>
              <a:rPr lang="en-US" dirty="0" smtClean="0">
                <a:solidFill>
                  <a:schemeClr val="tx1"/>
                </a:solidFill>
              </a:rPr>
              <a:t>Life initiation </a:t>
            </a:r>
          </a:p>
          <a:p>
            <a:pPr algn="r" rtl="1">
              <a:buNone/>
            </a:pPr>
            <a:r>
              <a:rPr lang="en-US" baseline="30000" dirty="0" smtClean="0">
                <a:solidFill>
                  <a:schemeClr val="tx1"/>
                </a:solidFill>
              </a:rPr>
              <a:t>2</a:t>
            </a:r>
            <a:r>
              <a:rPr lang="en-US" dirty="0" smtClean="0">
                <a:solidFill>
                  <a:schemeClr val="tx1"/>
                </a:solidFill>
              </a:rPr>
              <a:t>Chid bearing </a:t>
            </a:r>
          </a:p>
          <a:p>
            <a:pPr algn="r" rtl="1">
              <a:buNone/>
            </a:pPr>
            <a:r>
              <a:rPr lang="en-US" baseline="30000" dirty="0" smtClean="0">
                <a:solidFill>
                  <a:schemeClr val="tx1"/>
                </a:solidFill>
              </a:rPr>
              <a:t>3</a:t>
            </a:r>
            <a:r>
              <a:rPr lang="en-US" dirty="0" smtClean="0">
                <a:solidFill>
                  <a:schemeClr val="tx1"/>
                </a:solidFill>
              </a:rPr>
              <a:t>Preschool age</a:t>
            </a:r>
          </a:p>
          <a:p>
            <a:pPr algn="r" rtl="1">
              <a:buNone/>
            </a:pPr>
            <a:r>
              <a:rPr lang="en-US" baseline="30000" dirty="0" smtClean="0">
                <a:solidFill>
                  <a:schemeClr val="tx1"/>
                </a:solidFill>
              </a:rPr>
              <a:t>4</a:t>
            </a:r>
            <a:r>
              <a:rPr lang="en-US" dirty="0" smtClean="0">
                <a:solidFill>
                  <a:schemeClr val="tx1"/>
                </a:solidFill>
              </a:rPr>
              <a:t>School age</a:t>
            </a:r>
          </a:p>
          <a:p>
            <a:pPr algn="r" rtl="1">
              <a:buNone/>
            </a:pPr>
            <a:r>
              <a:rPr lang="en-US" baseline="30000" dirty="0" smtClean="0">
                <a:solidFill>
                  <a:schemeClr val="tx1"/>
                </a:solidFill>
              </a:rPr>
              <a:t>5</a:t>
            </a:r>
            <a:r>
              <a:rPr lang="en-US" dirty="0" smtClean="0">
                <a:solidFill>
                  <a:schemeClr val="tx1"/>
                </a:solidFill>
              </a:rPr>
              <a:t>Teenage </a:t>
            </a:r>
          </a:p>
          <a:p>
            <a:pPr algn="r" rtl="1">
              <a:buNone/>
            </a:pPr>
            <a:r>
              <a:rPr lang="en-US" baseline="30000" dirty="0" smtClean="0">
                <a:solidFill>
                  <a:schemeClr val="tx1"/>
                </a:solidFill>
              </a:rPr>
              <a:t>6</a:t>
            </a:r>
            <a:r>
              <a:rPr lang="en-US" dirty="0" smtClean="0">
                <a:solidFill>
                  <a:schemeClr val="tx1"/>
                </a:solidFill>
              </a:rPr>
              <a:t> Launching </a:t>
            </a:r>
          </a:p>
          <a:p>
            <a:pPr algn="r" rtl="1">
              <a:buNone/>
            </a:pPr>
            <a:r>
              <a:rPr lang="en-US" baseline="30000" dirty="0" smtClean="0">
                <a:solidFill>
                  <a:schemeClr val="tx1"/>
                </a:solidFill>
              </a:rPr>
              <a:t>7</a:t>
            </a:r>
            <a:r>
              <a:rPr lang="en-US" dirty="0" smtClean="0">
                <a:solidFill>
                  <a:schemeClr val="tx1"/>
                </a:solidFill>
              </a:rPr>
              <a:t> Middle age family </a:t>
            </a:r>
          </a:p>
          <a:p>
            <a:pPr algn="r" rtl="1">
              <a:buNone/>
            </a:pPr>
            <a:r>
              <a:rPr lang="en-US" baseline="30000" dirty="0" smtClean="0">
                <a:solidFill>
                  <a:schemeClr val="tx1"/>
                </a:solidFill>
              </a:rPr>
              <a:t> 8</a:t>
            </a:r>
            <a:r>
              <a:rPr lang="en-US" dirty="0" smtClean="0">
                <a:solidFill>
                  <a:schemeClr val="tx1"/>
                </a:solidFill>
              </a:rPr>
              <a:t>Aging family</a:t>
            </a:r>
          </a:p>
          <a:p>
            <a:pPr algn="r" rtl="1"/>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C00000"/>
                </a:solidFill>
              </a:rPr>
              <a:t>Duvall </a:t>
            </a:r>
            <a:r>
              <a:rPr lang="fa-IR" dirty="0" smtClean="0">
                <a:solidFill>
                  <a:srgbClr val="C00000"/>
                </a:solidFill>
              </a:rPr>
              <a:t>مدل</a:t>
            </a:r>
            <a:endParaRPr lang="en-US" dirty="0">
              <a:solidFill>
                <a:srgbClr val="C00000"/>
              </a:solidFill>
            </a:endParaRPr>
          </a:p>
        </p:txBody>
      </p:sp>
      <p:sp>
        <p:nvSpPr>
          <p:cNvPr id="3" name="Content Placeholder 2"/>
          <p:cNvSpPr>
            <a:spLocks noGrp="1"/>
          </p:cNvSpPr>
          <p:nvPr>
            <p:ph idx="1"/>
          </p:nvPr>
        </p:nvSpPr>
        <p:spPr/>
        <p:txBody>
          <a:bodyPr>
            <a:normAutofit lnSpcReduction="10000"/>
          </a:bodyPr>
          <a:lstStyle/>
          <a:p>
            <a:pPr algn="r" rtl="1">
              <a:buClr>
                <a:srgbClr val="C00000"/>
              </a:buClr>
            </a:pPr>
            <a:r>
              <a:rPr lang="fa-IR" dirty="0" smtClean="0"/>
              <a:t>در این مدل سن </a:t>
            </a:r>
            <a:r>
              <a:rPr lang="fa-IR" dirty="0" err="1" smtClean="0"/>
              <a:t>بزرگترين</a:t>
            </a:r>
            <a:r>
              <a:rPr lang="fa-IR" dirty="0" smtClean="0"/>
              <a:t> فرزند خانواده، </a:t>
            </a:r>
            <a:r>
              <a:rPr lang="fa-IR" dirty="0" err="1" smtClean="0"/>
              <a:t>ملاك</a:t>
            </a:r>
            <a:r>
              <a:rPr lang="fa-IR" dirty="0" smtClean="0"/>
              <a:t> مشخص </a:t>
            </a:r>
            <a:r>
              <a:rPr lang="fa-IR" dirty="0" err="1" smtClean="0"/>
              <a:t>كردن</a:t>
            </a:r>
            <a:r>
              <a:rPr lang="fa-IR" dirty="0" smtClean="0"/>
              <a:t> مراحل مختلف </a:t>
            </a:r>
            <a:r>
              <a:rPr lang="fa-IR" dirty="0" err="1" smtClean="0"/>
              <a:t>زندگي</a:t>
            </a:r>
            <a:r>
              <a:rPr lang="fa-IR" dirty="0" smtClean="0"/>
              <a:t> است. </a:t>
            </a:r>
          </a:p>
          <a:p>
            <a:pPr algn="r" rtl="1">
              <a:buClr>
                <a:srgbClr val="C00000"/>
              </a:buClr>
            </a:pPr>
            <a:r>
              <a:rPr lang="fa-IR" dirty="0" smtClean="0"/>
              <a:t>به عنوان مثال، خانواده اي در سن قبل از مدرسه قرار دارد که سن بزرگترين فرزند 6- 3 سال مي باشد، حتي اگر فرزند یا فرزندان كوچكتري هم داشته باشد. </a:t>
            </a:r>
          </a:p>
          <a:p>
            <a:pPr algn="r" rtl="1">
              <a:buClr>
                <a:srgbClr val="C00000"/>
              </a:buClr>
            </a:pPr>
            <a:r>
              <a:rPr lang="fa-IR" dirty="0" smtClean="0"/>
              <a:t>به دنبال </a:t>
            </a:r>
            <a:r>
              <a:rPr lang="fa-IR" dirty="0" err="1" smtClean="0"/>
              <a:t>تغييرات</a:t>
            </a:r>
            <a:r>
              <a:rPr lang="fa-IR" dirty="0" smtClean="0"/>
              <a:t> </a:t>
            </a:r>
            <a:r>
              <a:rPr lang="fa-IR" dirty="0" err="1" smtClean="0"/>
              <a:t>اجتماعي</a:t>
            </a:r>
            <a:r>
              <a:rPr lang="fa-IR" dirty="0" smtClean="0"/>
              <a:t> ، </a:t>
            </a:r>
            <a:r>
              <a:rPr lang="fa-IR" dirty="0" err="1" smtClean="0"/>
              <a:t>صنعتي</a:t>
            </a:r>
            <a:r>
              <a:rPr lang="fa-IR" dirty="0" smtClean="0"/>
              <a:t> شدن جوامع، </a:t>
            </a:r>
            <a:r>
              <a:rPr lang="fa-IR" dirty="0" err="1" smtClean="0"/>
              <a:t>تغيير</a:t>
            </a:r>
            <a:r>
              <a:rPr lang="fa-IR" dirty="0" smtClean="0"/>
              <a:t> نقش ها و </a:t>
            </a:r>
            <a:r>
              <a:rPr lang="fa-IR" dirty="0" err="1" smtClean="0"/>
              <a:t>الگوهاي</a:t>
            </a:r>
            <a:r>
              <a:rPr lang="fa-IR" dirty="0" smtClean="0"/>
              <a:t> </a:t>
            </a:r>
            <a:r>
              <a:rPr lang="fa-IR" dirty="0" err="1" smtClean="0"/>
              <a:t>زندگي</a:t>
            </a:r>
            <a:r>
              <a:rPr lang="fa-IR" dirty="0" smtClean="0"/>
              <a:t> </a:t>
            </a:r>
            <a:r>
              <a:rPr lang="fa-IR" dirty="0" err="1" smtClean="0"/>
              <a:t>براي</a:t>
            </a:r>
            <a:r>
              <a:rPr lang="fa-IR" dirty="0" smtClean="0"/>
              <a:t> زنان ، تعداد فرزندان خانواده ها </a:t>
            </a:r>
            <a:r>
              <a:rPr lang="fa-IR" dirty="0" err="1" smtClean="0"/>
              <a:t>كاهش</a:t>
            </a:r>
            <a:r>
              <a:rPr lang="fa-IR" dirty="0" smtClean="0"/>
              <a:t> </a:t>
            </a:r>
            <a:r>
              <a:rPr lang="fa-IR" dirty="0" err="1" smtClean="0"/>
              <a:t>پيدا</a:t>
            </a:r>
            <a:r>
              <a:rPr lang="fa-IR" dirty="0" smtClean="0"/>
              <a:t> </a:t>
            </a:r>
            <a:r>
              <a:rPr lang="fa-IR" dirty="0" err="1" smtClean="0"/>
              <a:t>كرده</a:t>
            </a:r>
            <a:r>
              <a:rPr lang="fa-IR" dirty="0" smtClean="0"/>
              <a:t> است.</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C00000"/>
                </a:solidFill>
              </a:rPr>
              <a:t>Duvall </a:t>
            </a:r>
            <a:r>
              <a:rPr lang="fa-IR" dirty="0" smtClean="0">
                <a:solidFill>
                  <a:srgbClr val="C00000"/>
                </a:solidFill>
              </a:rPr>
              <a:t>مدل</a:t>
            </a:r>
            <a:endParaRPr lang="en-US" dirty="0"/>
          </a:p>
        </p:txBody>
      </p:sp>
      <p:sp>
        <p:nvSpPr>
          <p:cNvPr id="3" name="Content Placeholder 2"/>
          <p:cNvSpPr>
            <a:spLocks noGrp="1"/>
          </p:cNvSpPr>
          <p:nvPr>
            <p:ph idx="1"/>
          </p:nvPr>
        </p:nvSpPr>
        <p:spPr/>
        <p:txBody>
          <a:bodyPr>
            <a:normAutofit fontScale="92500" lnSpcReduction="10000"/>
          </a:bodyPr>
          <a:lstStyle/>
          <a:p>
            <a:pPr algn="r" rtl="1">
              <a:buClr>
                <a:srgbClr val="C00000"/>
              </a:buClr>
            </a:pPr>
            <a:r>
              <a:rPr lang="fa-IR" dirty="0" err="1" smtClean="0"/>
              <a:t>بسياري</a:t>
            </a:r>
            <a:r>
              <a:rPr lang="fa-IR" dirty="0" smtClean="0"/>
              <a:t> از زنان خواستار </a:t>
            </a:r>
            <a:r>
              <a:rPr lang="fa-IR" dirty="0" err="1" smtClean="0"/>
              <a:t>تحصيلات</a:t>
            </a:r>
            <a:r>
              <a:rPr lang="fa-IR" dirty="0" smtClean="0"/>
              <a:t> در سطح بالاتر </a:t>
            </a:r>
            <a:r>
              <a:rPr lang="fa-IR" dirty="0" err="1" smtClean="0"/>
              <a:t>يا</a:t>
            </a:r>
            <a:r>
              <a:rPr lang="fa-IR" dirty="0" smtClean="0"/>
              <a:t> آموزش </a:t>
            </a:r>
            <a:r>
              <a:rPr lang="fa-IR" dirty="0" err="1" smtClean="0"/>
              <a:t>هاي</a:t>
            </a:r>
            <a:r>
              <a:rPr lang="fa-IR" dirty="0" smtClean="0"/>
              <a:t> </a:t>
            </a:r>
            <a:r>
              <a:rPr lang="fa-IR" dirty="0" err="1" smtClean="0"/>
              <a:t>ديگر</a:t>
            </a:r>
            <a:r>
              <a:rPr lang="fa-IR" dirty="0" smtClean="0"/>
              <a:t> و تجارب </a:t>
            </a:r>
            <a:r>
              <a:rPr lang="fa-IR" dirty="0" err="1" smtClean="0"/>
              <a:t>كاري</a:t>
            </a:r>
            <a:r>
              <a:rPr lang="fa-IR" dirty="0" smtClean="0"/>
              <a:t> </a:t>
            </a:r>
            <a:r>
              <a:rPr lang="fa-IR" dirty="0" err="1" smtClean="0"/>
              <a:t>بيشتر</a:t>
            </a:r>
            <a:r>
              <a:rPr lang="fa-IR" dirty="0" smtClean="0"/>
              <a:t> هستند </a:t>
            </a:r>
            <a:r>
              <a:rPr lang="fa-IR" dirty="0" err="1" smtClean="0"/>
              <a:t>يا</a:t>
            </a:r>
            <a:r>
              <a:rPr lang="fa-IR" dirty="0" smtClean="0"/>
              <a:t> علاقه </a:t>
            </a:r>
            <a:r>
              <a:rPr lang="fa-IR" dirty="0" err="1" smtClean="0"/>
              <a:t>مند</a:t>
            </a:r>
            <a:r>
              <a:rPr lang="fa-IR" dirty="0" smtClean="0"/>
              <a:t> به داشتن </a:t>
            </a:r>
            <a:r>
              <a:rPr lang="fa-IR" dirty="0" err="1" smtClean="0"/>
              <a:t>وضعيت</a:t>
            </a:r>
            <a:r>
              <a:rPr lang="fa-IR" dirty="0" smtClean="0"/>
              <a:t> </a:t>
            </a:r>
            <a:r>
              <a:rPr lang="fa-IR" dirty="0" err="1" smtClean="0"/>
              <a:t>مالي</a:t>
            </a:r>
            <a:r>
              <a:rPr lang="fa-IR" dirty="0" smtClean="0"/>
              <a:t> بهتر و پايه </a:t>
            </a:r>
            <a:r>
              <a:rPr lang="fa-IR" dirty="0" err="1" smtClean="0"/>
              <a:t>محكمتري</a:t>
            </a:r>
            <a:r>
              <a:rPr lang="fa-IR" dirty="0" smtClean="0"/>
              <a:t> </a:t>
            </a:r>
            <a:r>
              <a:rPr lang="fa-IR" dirty="0" err="1" smtClean="0"/>
              <a:t>براي</a:t>
            </a:r>
            <a:r>
              <a:rPr lang="fa-IR" dirty="0" smtClean="0"/>
              <a:t> </a:t>
            </a:r>
            <a:r>
              <a:rPr lang="fa-IR" dirty="0" err="1" smtClean="0"/>
              <a:t>پيشرفت</a:t>
            </a:r>
            <a:r>
              <a:rPr lang="fa-IR" dirty="0" smtClean="0"/>
              <a:t> </a:t>
            </a:r>
            <a:r>
              <a:rPr lang="fa-IR" dirty="0" err="1" smtClean="0"/>
              <a:t>زندگي</a:t>
            </a:r>
            <a:r>
              <a:rPr lang="fa-IR" dirty="0" smtClean="0"/>
              <a:t> شان </a:t>
            </a:r>
            <a:r>
              <a:rPr lang="fa-IR" dirty="0" err="1" smtClean="0"/>
              <a:t>مي</a:t>
            </a:r>
            <a:r>
              <a:rPr lang="fa-IR" dirty="0" smtClean="0"/>
              <a:t> باشد.</a:t>
            </a:r>
          </a:p>
          <a:p>
            <a:pPr algn="r" rtl="1">
              <a:buClr>
                <a:srgbClr val="C00000"/>
              </a:buClr>
            </a:pPr>
            <a:r>
              <a:rPr lang="fa-IR" dirty="0" smtClean="0"/>
              <a:t> به </a:t>
            </a:r>
            <a:r>
              <a:rPr lang="fa-IR" dirty="0" err="1" smtClean="0"/>
              <a:t>همين</a:t>
            </a:r>
            <a:r>
              <a:rPr lang="fa-IR" dirty="0" smtClean="0"/>
              <a:t> </a:t>
            </a:r>
            <a:r>
              <a:rPr lang="fa-IR" dirty="0" err="1" smtClean="0"/>
              <a:t>دليل</a:t>
            </a:r>
            <a:r>
              <a:rPr lang="fa-IR" dirty="0" smtClean="0"/>
              <a:t> </a:t>
            </a:r>
            <a:r>
              <a:rPr lang="fa-IR" dirty="0" err="1" smtClean="0"/>
              <a:t>زوجين</a:t>
            </a:r>
            <a:r>
              <a:rPr lang="fa-IR" dirty="0" smtClean="0"/>
              <a:t> ، بخش </a:t>
            </a:r>
            <a:r>
              <a:rPr lang="fa-IR" dirty="0" err="1" smtClean="0"/>
              <a:t>بيشتري</a:t>
            </a:r>
            <a:r>
              <a:rPr lang="fa-IR" dirty="0" smtClean="0"/>
              <a:t> از </a:t>
            </a:r>
            <a:r>
              <a:rPr lang="fa-IR" dirty="0" err="1" smtClean="0"/>
              <a:t>زندگي</a:t>
            </a:r>
            <a:r>
              <a:rPr lang="fa-IR" dirty="0" smtClean="0"/>
              <a:t> شان را به </a:t>
            </a:r>
            <a:r>
              <a:rPr lang="fa-IR" dirty="0" err="1" smtClean="0"/>
              <a:t>تنهايي</a:t>
            </a:r>
            <a:r>
              <a:rPr lang="fa-IR" dirty="0" smtClean="0"/>
              <a:t> </a:t>
            </a:r>
            <a:r>
              <a:rPr lang="fa-IR" dirty="0" err="1" smtClean="0"/>
              <a:t>سپري</a:t>
            </a:r>
            <a:r>
              <a:rPr lang="fa-IR" dirty="0" smtClean="0"/>
              <a:t> خواهند </a:t>
            </a:r>
            <a:r>
              <a:rPr lang="fa-IR" dirty="0" err="1" smtClean="0"/>
              <a:t>كرد</a:t>
            </a:r>
            <a:r>
              <a:rPr lang="fa-IR" dirty="0" smtClean="0"/>
              <a:t> و مرحله 1 و 7 و 8  </a:t>
            </a:r>
            <a:r>
              <a:rPr lang="fa-IR" dirty="0" err="1" smtClean="0"/>
              <a:t>طولاني</a:t>
            </a:r>
            <a:r>
              <a:rPr lang="fa-IR" dirty="0" smtClean="0"/>
              <a:t> تر </a:t>
            </a:r>
            <a:r>
              <a:rPr lang="fa-IR" dirty="0" err="1" smtClean="0"/>
              <a:t>مي</a:t>
            </a:r>
            <a:r>
              <a:rPr lang="fa-IR" dirty="0" smtClean="0"/>
              <a:t> شود .</a:t>
            </a:r>
          </a:p>
          <a:p>
            <a:pPr algn="r" rtl="1">
              <a:buClr>
                <a:srgbClr val="C00000"/>
              </a:buClr>
            </a:pPr>
            <a:r>
              <a:rPr lang="fa-IR" dirty="0" smtClean="0"/>
              <a:t>نقطه ضعف اصلي اين مدل ، آن است كه اين مدل بر پايه خانواده هسته اي بنا شده است ، در حالي كه امروزه تعريف خانواده </a:t>
            </a:r>
            <a:r>
              <a:rPr lang="fa-IR" dirty="0"/>
              <a:t>ب</a:t>
            </a:r>
            <a:r>
              <a:rPr lang="fa-IR" dirty="0" smtClean="0"/>
              <a:t>سيار متنوع می باشد.</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fa-IR" dirty="0" smtClean="0">
                <a:solidFill>
                  <a:srgbClr val="C00000"/>
                </a:solidFill>
              </a:rPr>
              <a:t>وظایف تکاملی خانواده</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55000" lnSpcReduction="20000"/>
          </a:bodyPr>
          <a:lstStyle/>
          <a:p>
            <a:pPr algn="r" rtl="1">
              <a:buClr>
                <a:srgbClr val="C00000"/>
              </a:buClr>
            </a:pPr>
            <a:r>
              <a:rPr lang="fa-IR" dirty="0" err="1" smtClean="0"/>
              <a:t>براي</a:t>
            </a:r>
            <a:r>
              <a:rPr lang="fa-IR" dirty="0" smtClean="0"/>
              <a:t> </a:t>
            </a:r>
            <a:r>
              <a:rPr lang="fa-IR" dirty="0" err="1" smtClean="0"/>
              <a:t>اينكه</a:t>
            </a:r>
            <a:r>
              <a:rPr lang="fa-IR" dirty="0" smtClean="0"/>
              <a:t> خانواده احساس </a:t>
            </a:r>
            <a:r>
              <a:rPr lang="fa-IR" dirty="0" err="1" smtClean="0"/>
              <a:t>رضايت</a:t>
            </a:r>
            <a:r>
              <a:rPr lang="fa-IR" dirty="0" smtClean="0"/>
              <a:t> و </a:t>
            </a:r>
            <a:r>
              <a:rPr lang="fa-IR" dirty="0" err="1" smtClean="0"/>
              <a:t>خوشنودي</a:t>
            </a:r>
            <a:r>
              <a:rPr lang="fa-IR" dirty="0" smtClean="0"/>
              <a:t> </a:t>
            </a:r>
            <a:r>
              <a:rPr lang="fa-IR" dirty="0" err="1" smtClean="0"/>
              <a:t>كند</a:t>
            </a:r>
            <a:r>
              <a:rPr lang="fa-IR" dirty="0" smtClean="0"/>
              <a:t> لازم است </a:t>
            </a:r>
            <a:r>
              <a:rPr lang="fa-IR" dirty="0" err="1" smtClean="0"/>
              <a:t>وظايف</a:t>
            </a:r>
            <a:r>
              <a:rPr lang="fa-IR" dirty="0" smtClean="0"/>
              <a:t> </a:t>
            </a:r>
            <a:r>
              <a:rPr lang="fa-IR" dirty="0" err="1" smtClean="0"/>
              <a:t>تكاملي</a:t>
            </a:r>
            <a:r>
              <a:rPr lang="fa-IR" dirty="0" smtClean="0"/>
              <a:t> خود را به طور </a:t>
            </a:r>
            <a:r>
              <a:rPr lang="fa-IR" dirty="0" err="1" smtClean="0"/>
              <a:t>صحيح</a:t>
            </a:r>
            <a:r>
              <a:rPr lang="fa-IR" dirty="0" smtClean="0"/>
              <a:t> انجام دهد. </a:t>
            </a:r>
          </a:p>
          <a:p>
            <a:pPr algn="r" rtl="1">
              <a:buClr>
                <a:srgbClr val="C00000"/>
              </a:buClr>
            </a:pPr>
            <a:r>
              <a:rPr lang="fa-IR" dirty="0" err="1" smtClean="0"/>
              <a:t>فعاليت</a:t>
            </a:r>
            <a:r>
              <a:rPr lang="fa-IR" dirty="0" smtClean="0"/>
              <a:t> ها </a:t>
            </a:r>
            <a:r>
              <a:rPr lang="fa-IR" dirty="0" err="1" smtClean="0"/>
              <a:t>يا</a:t>
            </a:r>
            <a:r>
              <a:rPr lang="fa-IR" dirty="0" smtClean="0"/>
              <a:t> </a:t>
            </a:r>
            <a:r>
              <a:rPr lang="fa-IR" dirty="0" err="1" smtClean="0"/>
              <a:t>وظايف</a:t>
            </a:r>
            <a:r>
              <a:rPr lang="fa-IR" dirty="0" smtClean="0"/>
              <a:t> </a:t>
            </a:r>
            <a:r>
              <a:rPr lang="fa-IR" dirty="0" err="1" smtClean="0"/>
              <a:t>تكاملي</a:t>
            </a:r>
            <a:r>
              <a:rPr lang="fa-IR" dirty="0" smtClean="0"/>
              <a:t> ، </a:t>
            </a:r>
            <a:r>
              <a:rPr lang="fa-IR" dirty="0" err="1" smtClean="0"/>
              <a:t>مسئوليت</a:t>
            </a:r>
            <a:r>
              <a:rPr lang="fa-IR" dirty="0" smtClean="0"/>
              <a:t> </a:t>
            </a:r>
            <a:r>
              <a:rPr lang="fa-IR" dirty="0" err="1" smtClean="0"/>
              <a:t>هايي</a:t>
            </a:r>
            <a:r>
              <a:rPr lang="fa-IR" dirty="0" smtClean="0"/>
              <a:t> هستند </a:t>
            </a:r>
            <a:r>
              <a:rPr lang="fa-IR" dirty="0" err="1" smtClean="0"/>
              <a:t>كه</a:t>
            </a:r>
            <a:r>
              <a:rPr lang="fa-IR" dirty="0" smtClean="0"/>
              <a:t> </a:t>
            </a:r>
            <a:r>
              <a:rPr lang="fa-IR" dirty="0" err="1" smtClean="0"/>
              <a:t>بايد</a:t>
            </a:r>
            <a:r>
              <a:rPr lang="fa-IR" dirty="0" smtClean="0"/>
              <a:t> توسط خانواده در هر مرحله </a:t>
            </a:r>
            <a:r>
              <a:rPr lang="fa-IR" dirty="0" err="1" smtClean="0"/>
              <a:t>تكاملي</a:t>
            </a:r>
            <a:r>
              <a:rPr lang="fa-IR" dirty="0" smtClean="0"/>
              <a:t> برآورده شود.</a:t>
            </a:r>
          </a:p>
          <a:p>
            <a:pPr algn="r" rtl="1">
              <a:buClr>
                <a:srgbClr val="C00000"/>
              </a:buClr>
            </a:pPr>
            <a:r>
              <a:rPr lang="fa-IR" dirty="0" smtClean="0"/>
              <a:t> اعمال </a:t>
            </a:r>
            <a:r>
              <a:rPr lang="fa-IR" dirty="0" err="1" smtClean="0"/>
              <a:t>تكاملي</a:t>
            </a:r>
            <a:r>
              <a:rPr lang="fa-IR" dirty="0" smtClean="0"/>
              <a:t> خانواده در سراسر </a:t>
            </a:r>
            <a:r>
              <a:rPr lang="fa-IR" dirty="0" err="1" smtClean="0"/>
              <a:t>زندگي</a:t>
            </a:r>
            <a:r>
              <a:rPr lang="fa-IR" dirty="0" smtClean="0"/>
              <a:t> ادامه دارد به عنوان مثال </a:t>
            </a:r>
            <a:r>
              <a:rPr lang="fa-IR" dirty="0" err="1" smtClean="0"/>
              <a:t>كليه</a:t>
            </a:r>
            <a:r>
              <a:rPr lang="fa-IR" dirty="0" smtClean="0"/>
              <a:t> خانواده ها </a:t>
            </a:r>
            <a:r>
              <a:rPr lang="fa-IR" dirty="0" err="1" smtClean="0"/>
              <a:t>بايد</a:t>
            </a:r>
            <a:r>
              <a:rPr lang="fa-IR" dirty="0" smtClean="0"/>
              <a:t> </a:t>
            </a:r>
            <a:r>
              <a:rPr lang="fa-IR" dirty="0" err="1" smtClean="0"/>
              <a:t>براي</a:t>
            </a:r>
            <a:r>
              <a:rPr lang="fa-IR" dirty="0" smtClean="0"/>
              <a:t> رفع </a:t>
            </a:r>
            <a:r>
              <a:rPr lang="fa-IR" dirty="0" err="1" smtClean="0"/>
              <a:t>نيازهاي</a:t>
            </a:r>
            <a:r>
              <a:rPr lang="fa-IR" dirty="0" smtClean="0"/>
              <a:t> </a:t>
            </a:r>
            <a:r>
              <a:rPr lang="fa-IR" dirty="0" err="1" smtClean="0"/>
              <a:t>جسمي</a:t>
            </a:r>
            <a:r>
              <a:rPr lang="fa-IR" dirty="0" smtClean="0"/>
              <a:t> </a:t>
            </a:r>
            <a:r>
              <a:rPr lang="fa-IR" dirty="0" err="1" smtClean="0"/>
              <a:t>ساير</a:t>
            </a:r>
            <a:r>
              <a:rPr lang="fa-IR" dirty="0" smtClean="0"/>
              <a:t> افراد خانواده در تمام مراحل آماده باشند. </a:t>
            </a:r>
          </a:p>
          <a:p>
            <a:pPr algn="r" rtl="1">
              <a:buClr>
                <a:srgbClr val="C00000"/>
              </a:buClr>
              <a:buNone/>
            </a:pPr>
            <a:endParaRPr lang="fa-IR" dirty="0" smtClean="0"/>
          </a:p>
          <a:p>
            <a:pPr algn="r" rtl="1">
              <a:buClr>
                <a:srgbClr val="C00000"/>
              </a:buClr>
            </a:pPr>
            <a:r>
              <a:rPr lang="fa-IR" dirty="0" smtClean="0"/>
              <a:t>بعضي از اعمال ها در يك دوره خاص نياز به تأكيد بيشتري دارند مثلاً براي اجتماعي شدن در طي سال هاي اوليه رشد اعضاء به ميزان بيشتري مورد نظر قرار مي گيرند.</a:t>
            </a:r>
          </a:p>
          <a:p>
            <a:pPr algn="r" rtl="1">
              <a:buClr>
                <a:srgbClr val="C00000"/>
              </a:buClr>
            </a:pPr>
            <a:endParaRPr lang="fa-IR" dirty="0" smtClean="0"/>
          </a:p>
          <a:p>
            <a:pPr algn="r" rtl="1">
              <a:buClr>
                <a:srgbClr val="C00000"/>
              </a:buClr>
            </a:pPr>
            <a:r>
              <a:rPr lang="fa-IR" dirty="0" smtClean="0"/>
              <a:t> همراه با چنين اعمال تكاملي فعاليت هایی خاص اجرا مي شود مثلاً فعاليت كنترلي خانواده در كودك سن قبل از مدرسه، تعيين محدوديت هايي مثل از خيابان رد نشود و ... </a:t>
            </a:r>
            <a:r>
              <a:rPr lang="fa-IR" dirty="0" err="1" smtClean="0"/>
              <a:t>مي</a:t>
            </a:r>
            <a:r>
              <a:rPr lang="fa-IR" dirty="0" smtClean="0"/>
              <a:t> باشد </a:t>
            </a:r>
            <a:r>
              <a:rPr lang="fa-IR" dirty="0" err="1" smtClean="0"/>
              <a:t>يا</a:t>
            </a:r>
            <a:r>
              <a:rPr lang="fa-IR" dirty="0" smtClean="0"/>
              <a:t> در سن مدرسه </a:t>
            </a:r>
            <a:r>
              <a:rPr lang="fa-IR" dirty="0" err="1" smtClean="0"/>
              <a:t>فعاليت</a:t>
            </a:r>
            <a:r>
              <a:rPr lang="fa-IR" dirty="0" smtClean="0"/>
              <a:t> </a:t>
            </a:r>
            <a:r>
              <a:rPr lang="fa-IR" dirty="0" err="1" smtClean="0"/>
              <a:t>هاي</a:t>
            </a:r>
            <a:r>
              <a:rPr lang="fa-IR" dirty="0" smtClean="0"/>
              <a:t> </a:t>
            </a:r>
            <a:r>
              <a:rPr lang="fa-IR" dirty="0" err="1" smtClean="0"/>
              <a:t>كنترلي</a:t>
            </a:r>
            <a:r>
              <a:rPr lang="fa-IR" dirty="0" smtClean="0"/>
              <a:t> </a:t>
            </a:r>
            <a:r>
              <a:rPr lang="fa-IR" dirty="0" err="1" smtClean="0"/>
              <a:t>ممكن</a:t>
            </a:r>
            <a:r>
              <a:rPr lang="fa-IR" dirty="0" smtClean="0"/>
              <a:t> است بر حول و </a:t>
            </a:r>
            <a:r>
              <a:rPr lang="fa-IR" dirty="0" err="1" smtClean="0"/>
              <a:t>حوش</a:t>
            </a:r>
            <a:r>
              <a:rPr lang="fa-IR" dirty="0" smtClean="0"/>
              <a:t> </a:t>
            </a:r>
            <a:r>
              <a:rPr lang="fa-IR" dirty="0" err="1" smtClean="0"/>
              <a:t>تقسيم</a:t>
            </a:r>
            <a:r>
              <a:rPr lang="fa-IR" dirty="0" smtClean="0"/>
              <a:t> </a:t>
            </a:r>
            <a:r>
              <a:rPr lang="fa-IR" dirty="0" err="1" smtClean="0"/>
              <a:t>كار</a:t>
            </a:r>
            <a:r>
              <a:rPr lang="fa-IR" dirty="0" smtClean="0"/>
              <a:t> و </a:t>
            </a:r>
            <a:r>
              <a:rPr lang="fa-IR" dirty="0" err="1" smtClean="0"/>
              <a:t>مسئوليت</a:t>
            </a:r>
            <a:r>
              <a:rPr lang="fa-IR" dirty="0" smtClean="0"/>
              <a:t> در خانواده </a:t>
            </a:r>
            <a:r>
              <a:rPr lang="fa-IR" dirty="0" err="1" smtClean="0"/>
              <a:t>متمركز</a:t>
            </a:r>
            <a:r>
              <a:rPr lang="fa-IR" dirty="0" smtClean="0"/>
              <a:t> شود. مثلاً غذا دادن به حیوان </a:t>
            </a:r>
            <a:r>
              <a:rPr lang="fa-IR" dirty="0" err="1" smtClean="0"/>
              <a:t>يا</a:t>
            </a:r>
            <a:r>
              <a:rPr lang="fa-IR" dirty="0" smtClean="0"/>
              <a:t> اتاق خودت را نظافت </a:t>
            </a:r>
            <a:r>
              <a:rPr lang="fa-IR" dirty="0" err="1" smtClean="0"/>
              <a:t>كن</a:t>
            </a:r>
            <a:r>
              <a:rPr lang="fa-IR" dirty="0" smtClean="0"/>
              <a:t>.</a:t>
            </a:r>
          </a:p>
          <a:p>
            <a:pPr algn="r" rtl="1">
              <a:buClr>
                <a:srgbClr val="C00000"/>
              </a:buClr>
            </a:pPr>
            <a:r>
              <a:rPr lang="fa-IR" b="1" dirty="0" smtClean="0">
                <a:solidFill>
                  <a:srgbClr val="002060"/>
                </a:solidFill>
              </a:rPr>
              <a:t>فعاليت هاي اصلي خانواده </a:t>
            </a:r>
            <a:r>
              <a:rPr lang="fa-IR" dirty="0" smtClean="0"/>
              <a:t>شامل حفظ فرديت و اجتماعي شدن ، تدارك و فراهم نمودن مراقبت ها و ملزومات فيزيكي ، توليد مثل و فعاليت هاي اقتصادي مي باشد.</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solidFill>
                  <a:srgbClr val="C00000"/>
                </a:solidFill>
              </a:rPr>
              <a:t>مرحله (1) </a:t>
            </a:r>
            <a:r>
              <a:rPr lang="fa-IR" b="1" dirty="0" err="1" smtClean="0">
                <a:solidFill>
                  <a:srgbClr val="C00000"/>
                </a:solidFill>
              </a:rPr>
              <a:t>تشكیل</a:t>
            </a:r>
            <a:r>
              <a:rPr lang="fa-IR" b="1" dirty="0" smtClean="0">
                <a:solidFill>
                  <a:srgbClr val="C00000"/>
                </a:solidFill>
              </a:rPr>
              <a:t> خانواده</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7500" lnSpcReduction="20000"/>
          </a:bodyPr>
          <a:lstStyle/>
          <a:p>
            <a:pPr algn="r" rtl="1"/>
            <a:r>
              <a:rPr lang="fa-IR" dirty="0" err="1" smtClean="0"/>
              <a:t>اين</a:t>
            </a:r>
            <a:r>
              <a:rPr lang="fa-IR" dirty="0" smtClean="0"/>
              <a:t> مرحله با ازدواج شروع </a:t>
            </a:r>
            <a:r>
              <a:rPr lang="fa-IR" dirty="0" err="1" smtClean="0"/>
              <a:t>مي</a:t>
            </a:r>
            <a:r>
              <a:rPr lang="fa-IR" dirty="0" smtClean="0"/>
              <a:t> شود و قبل از </a:t>
            </a:r>
            <a:r>
              <a:rPr lang="fa-IR" dirty="0" err="1" smtClean="0"/>
              <a:t>توليد</a:t>
            </a:r>
            <a:r>
              <a:rPr lang="fa-IR" dirty="0" smtClean="0"/>
              <a:t> مثل </a:t>
            </a:r>
            <a:r>
              <a:rPr lang="fa-IR" dirty="0" err="1" smtClean="0"/>
              <a:t>مي</a:t>
            </a:r>
            <a:r>
              <a:rPr lang="fa-IR" dirty="0" smtClean="0"/>
              <a:t> باشد. </a:t>
            </a:r>
          </a:p>
          <a:p>
            <a:pPr algn="r" rtl="1">
              <a:buNone/>
            </a:pPr>
            <a:r>
              <a:rPr lang="fa-IR" dirty="0" err="1" smtClean="0"/>
              <a:t>وظايف</a:t>
            </a:r>
            <a:r>
              <a:rPr lang="fa-IR" dirty="0" smtClean="0"/>
              <a:t> </a:t>
            </a:r>
            <a:r>
              <a:rPr lang="fa-IR" dirty="0" err="1" smtClean="0"/>
              <a:t>تكاملي</a:t>
            </a:r>
            <a:r>
              <a:rPr lang="fa-IR" dirty="0" smtClean="0"/>
              <a:t> خانواده در </a:t>
            </a:r>
            <a:r>
              <a:rPr lang="fa-IR" dirty="0" err="1" smtClean="0"/>
              <a:t>اين</a:t>
            </a:r>
            <a:r>
              <a:rPr lang="fa-IR" dirty="0" smtClean="0"/>
              <a:t> مرحله :</a:t>
            </a:r>
            <a:endParaRPr lang="en-US" dirty="0" smtClean="0"/>
          </a:p>
          <a:p>
            <a:pPr algn="r" rtl="1"/>
            <a:r>
              <a:rPr lang="fa-IR" dirty="0" smtClean="0"/>
              <a:t>1- </a:t>
            </a:r>
            <a:r>
              <a:rPr lang="fa-IR" dirty="0" smtClean="0">
                <a:solidFill>
                  <a:srgbClr val="002060"/>
                </a:solidFill>
              </a:rPr>
              <a:t>فراهم </a:t>
            </a:r>
            <a:r>
              <a:rPr lang="fa-IR" dirty="0" err="1" smtClean="0">
                <a:solidFill>
                  <a:srgbClr val="002060"/>
                </a:solidFill>
              </a:rPr>
              <a:t>كردن</a:t>
            </a:r>
            <a:r>
              <a:rPr lang="fa-IR" dirty="0" smtClean="0">
                <a:solidFill>
                  <a:srgbClr val="002060"/>
                </a:solidFill>
              </a:rPr>
              <a:t> </a:t>
            </a:r>
            <a:r>
              <a:rPr lang="fa-IR" dirty="0" err="1" smtClean="0">
                <a:solidFill>
                  <a:srgbClr val="002060"/>
                </a:solidFill>
              </a:rPr>
              <a:t>محيط</a:t>
            </a:r>
            <a:r>
              <a:rPr lang="fa-IR" dirty="0" smtClean="0">
                <a:solidFill>
                  <a:srgbClr val="002060"/>
                </a:solidFill>
              </a:rPr>
              <a:t> </a:t>
            </a:r>
            <a:r>
              <a:rPr lang="fa-IR" dirty="0" err="1" smtClean="0">
                <a:solidFill>
                  <a:srgbClr val="002060"/>
                </a:solidFill>
              </a:rPr>
              <a:t>رضايت</a:t>
            </a:r>
            <a:r>
              <a:rPr lang="fa-IR" dirty="0" smtClean="0">
                <a:solidFill>
                  <a:srgbClr val="002060"/>
                </a:solidFill>
              </a:rPr>
              <a:t> بخش دوجانبه </a:t>
            </a:r>
          </a:p>
          <a:p>
            <a:pPr algn="r" rtl="1"/>
            <a:r>
              <a:rPr lang="fa-IR" dirty="0" smtClean="0">
                <a:solidFill>
                  <a:srgbClr val="002060"/>
                </a:solidFill>
              </a:rPr>
              <a:t>2- </a:t>
            </a:r>
            <a:r>
              <a:rPr lang="fa-IR" dirty="0" err="1" smtClean="0">
                <a:solidFill>
                  <a:srgbClr val="002060"/>
                </a:solidFill>
              </a:rPr>
              <a:t>تنظيم</a:t>
            </a:r>
            <a:r>
              <a:rPr lang="fa-IR" dirty="0" smtClean="0">
                <a:solidFill>
                  <a:srgbClr val="002060"/>
                </a:solidFill>
              </a:rPr>
              <a:t> خانواده و ارتباط مناسب با اقوام و </a:t>
            </a:r>
            <a:r>
              <a:rPr lang="fa-IR" dirty="0" err="1" smtClean="0">
                <a:solidFill>
                  <a:srgbClr val="002060"/>
                </a:solidFill>
              </a:rPr>
              <a:t>خويشاوندان</a:t>
            </a:r>
            <a:r>
              <a:rPr lang="fa-IR" dirty="0" smtClean="0">
                <a:solidFill>
                  <a:srgbClr val="002060"/>
                </a:solidFill>
              </a:rPr>
              <a:t> </a:t>
            </a:r>
            <a:r>
              <a:rPr lang="fa-IR" dirty="0" err="1" smtClean="0">
                <a:solidFill>
                  <a:srgbClr val="002060"/>
                </a:solidFill>
              </a:rPr>
              <a:t>مي</a:t>
            </a:r>
            <a:r>
              <a:rPr lang="fa-IR" dirty="0" smtClean="0">
                <a:solidFill>
                  <a:srgbClr val="002060"/>
                </a:solidFill>
              </a:rPr>
              <a:t> باشد. </a:t>
            </a:r>
          </a:p>
          <a:p>
            <a:pPr algn="r" rtl="1"/>
            <a:r>
              <a:rPr lang="fa-IR" dirty="0" smtClean="0"/>
              <a:t>پس از ازدواج، </a:t>
            </a:r>
            <a:r>
              <a:rPr lang="fa-IR" dirty="0" err="1" smtClean="0"/>
              <a:t>فعاليت</a:t>
            </a:r>
            <a:r>
              <a:rPr lang="fa-IR" dirty="0" smtClean="0"/>
              <a:t> </a:t>
            </a:r>
            <a:r>
              <a:rPr lang="fa-IR" dirty="0" err="1" smtClean="0"/>
              <a:t>اصلي</a:t>
            </a:r>
            <a:r>
              <a:rPr lang="fa-IR" dirty="0" smtClean="0"/>
              <a:t> زن و شوهر آماده شدن </a:t>
            </a:r>
            <a:r>
              <a:rPr lang="fa-IR" dirty="0" err="1" smtClean="0"/>
              <a:t>براي</a:t>
            </a:r>
            <a:r>
              <a:rPr lang="fa-IR" dirty="0" smtClean="0"/>
              <a:t> داشتن </a:t>
            </a:r>
            <a:r>
              <a:rPr lang="fa-IR" dirty="0" err="1" smtClean="0"/>
              <a:t>يك</a:t>
            </a:r>
            <a:r>
              <a:rPr lang="fa-IR" dirty="0" smtClean="0"/>
              <a:t> </a:t>
            </a:r>
            <a:r>
              <a:rPr lang="fa-IR" dirty="0" err="1" smtClean="0"/>
              <a:t>زندگي</a:t>
            </a:r>
            <a:r>
              <a:rPr lang="fa-IR" dirty="0" smtClean="0"/>
              <a:t> </a:t>
            </a:r>
            <a:r>
              <a:rPr lang="fa-IR" dirty="0" err="1" smtClean="0"/>
              <a:t>جديد</a:t>
            </a:r>
            <a:r>
              <a:rPr lang="fa-IR" dirty="0" smtClean="0"/>
              <a:t> با </a:t>
            </a:r>
            <a:r>
              <a:rPr lang="fa-IR" dirty="0" err="1" smtClean="0"/>
              <a:t>يكديگر</a:t>
            </a:r>
            <a:r>
              <a:rPr lang="fa-IR" dirty="0" smtClean="0"/>
              <a:t> است. در واقع نقش افراد </a:t>
            </a:r>
            <a:r>
              <a:rPr lang="fa-IR" dirty="0" err="1" smtClean="0"/>
              <a:t>تغيير</a:t>
            </a:r>
            <a:r>
              <a:rPr lang="fa-IR" dirty="0" smtClean="0"/>
              <a:t> </a:t>
            </a:r>
            <a:r>
              <a:rPr lang="fa-IR" dirty="0" err="1" smtClean="0"/>
              <a:t>كرده</a:t>
            </a:r>
            <a:r>
              <a:rPr lang="fa-IR" dirty="0" smtClean="0"/>
              <a:t> و همراه با </a:t>
            </a:r>
            <a:r>
              <a:rPr lang="fa-IR" dirty="0" err="1" smtClean="0"/>
              <a:t>اين</a:t>
            </a:r>
            <a:r>
              <a:rPr lang="fa-IR" dirty="0" smtClean="0"/>
              <a:t> </a:t>
            </a:r>
            <a:r>
              <a:rPr lang="fa-IR" dirty="0" err="1" smtClean="0"/>
              <a:t>زندگي</a:t>
            </a:r>
            <a:r>
              <a:rPr lang="fa-IR" dirty="0" smtClean="0"/>
              <a:t> </a:t>
            </a:r>
            <a:r>
              <a:rPr lang="fa-IR" dirty="0" err="1" smtClean="0"/>
              <a:t>كردن</a:t>
            </a:r>
            <a:r>
              <a:rPr lang="fa-IR" dirty="0" smtClean="0"/>
              <a:t> فرا گرفته </a:t>
            </a:r>
            <a:r>
              <a:rPr lang="fa-IR" dirty="0" err="1" smtClean="0"/>
              <a:t>مي</a:t>
            </a:r>
            <a:r>
              <a:rPr lang="fa-IR" dirty="0" smtClean="0"/>
              <a:t> شود. زوجين نيازهاي يكديگر را برآورده مي كنند، زوجين در بعضي از امور با توافق يكديگر قوانيني وضع مي كنند مثلاً براي خوردن ، خوابيدن ، گردش ، تفريح و ... روش </a:t>
            </a:r>
            <a:r>
              <a:rPr lang="fa-IR" dirty="0" err="1" smtClean="0"/>
              <a:t>صحيح</a:t>
            </a:r>
            <a:r>
              <a:rPr lang="fa-IR" dirty="0" smtClean="0"/>
              <a:t> حل </a:t>
            </a:r>
            <a:r>
              <a:rPr lang="fa-IR" dirty="0" err="1" smtClean="0"/>
              <a:t>مشكلات</a:t>
            </a:r>
            <a:r>
              <a:rPr lang="fa-IR" dirty="0" smtClean="0"/>
              <a:t> </a:t>
            </a:r>
            <a:r>
              <a:rPr lang="fa-IR" dirty="0" err="1" smtClean="0"/>
              <a:t>بستگي</a:t>
            </a:r>
            <a:r>
              <a:rPr lang="fa-IR" dirty="0" smtClean="0"/>
              <a:t> به </a:t>
            </a:r>
            <a:r>
              <a:rPr lang="fa-IR" dirty="0" err="1" smtClean="0"/>
              <a:t>چگونگي</a:t>
            </a:r>
            <a:r>
              <a:rPr lang="fa-IR" dirty="0" smtClean="0"/>
              <a:t> ارتباط و </a:t>
            </a:r>
            <a:r>
              <a:rPr lang="fa-IR" dirty="0" err="1" smtClean="0"/>
              <a:t>توانايی</a:t>
            </a:r>
            <a:r>
              <a:rPr lang="fa-IR" dirty="0" smtClean="0"/>
              <a:t> افراد دارد. </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838200"/>
          </a:xfrm>
        </p:spPr>
        <p:txBody>
          <a:bodyPr/>
          <a:lstStyle/>
          <a:p>
            <a:pPr algn="ctr" rtl="1"/>
            <a:r>
              <a:rPr lang="fa-IR" dirty="0" smtClean="0">
                <a:solidFill>
                  <a:srgbClr val="C00000"/>
                </a:solidFill>
              </a:rPr>
              <a:t>مداخلات پرستاری</a:t>
            </a:r>
            <a:endParaRPr lang="en-US" dirty="0">
              <a:solidFill>
                <a:srgbClr val="C00000"/>
              </a:solidFill>
            </a:endParaRPr>
          </a:p>
        </p:txBody>
      </p:sp>
      <p:sp>
        <p:nvSpPr>
          <p:cNvPr id="3" name="Content Placeholder 2"/>
          <p:cNvSpPr>
            <a:spLocks noGrp="1"/>
          </p:cNvSpPr>
          <p:nvPr>
            <p:ph idx="1"/>
          </p:nvPr>
        </p:nvSpPr>
        <p:spPr/>
        <p:txBody>
          <a:bodyPr>
            <a:normAutofit fontScale="85000" lnSpcReduction="10000"/>
          </a:bodyPr>
          <a:lstStyle/>
          <a:p>
            <a:pPr algn="r" rtl="1"/>
            <a:r>
              <a:rPr lang="fa-IR" dirty="0" smtClean="0"/>
              <a:t>مداخلاتي كه پرستار در اين مرحله مي تواند داشته باشد عبارتند از آموزش و مشاوره در مورد تنظيم خانواده ، تطابق با نقش والدينی ، نقش جنسي و آموزش و مشاوره قبل از زايمان و برقراري ارتباطات، چون كمبود اطلاعات ممكن است باعث حاملگي ناخواسته يا بيماري هاي مقاربتي و ... شود.</a:t>
            </a:r>
          </a:p>
          <a:p>
            <a:pPr algn="r" rtl="1"/>
            <a:r>
              <a:rPr lang="fa-IR" dirty="0" smtClean="0"/>
              <a:t> حاملگي زودرس از تطابق زناشويي كاسته و مشكلات بهداشت رواني براي والدين و كودك ايجاد مي كند. </a:t>
            </a:r>
          </a:p>
          <a:p>
            <a:pPr algn="r" rtl="1"/>
            <a:r>
              <a:rPr lang="fa-IR" dirty="0" smtClean="0"/>
              <a:t>آموزش </a:t>
            </a:r>
            <a:r>
              <a:rPr lang="fa-IR" dirty="0" err="1" smtClean="0"/>
              <a:t>هاي</a:t>
            </a:r>
            <a:r>
              <a:rPr lang="fa-IR" dirty="0" smtClean="0"/>
              <a:t> دوران </a:t>
            </a:r>
            <a:r>
              <a:rPr lang="fa-IR" dirty="0" err="1" smtClean="0"/>
              <a:t>بارداري</a:t>
            </a:r>
            <a:r>
              <a:rPr lang="fa-IR" dirty="0" smtClean="0"/>
              <a:t> </a:t>
            </a:r>
            <a:r>
              <a:rPr lang="fa-IR" dirty="0" err="1" smtClean="0"/>
              <a:t>نيز</a:t>
            </a:r>
            <a:r>
              <a:rPr lang="fa-IR" dirty="0" smtClean="0"/>
              <a:t> از موارد </a:t>
            </a:r>
            <a:r>
              <a:rPr lang="fa-IR" dirty="0" err="1" smtClean="0"/>
              <a:t>بسيار</a:t>
            </a:r>
            <a:r>
              <a:rPr lang="fa-IR" dirty="0" smtClean="0"/>
              <a:t> مهم </a:t>
            </a:r>
            <a:r>
              <a:rPr lang="fa-IR" dirty="0" err="1" smtClean="0"/>
              <a:t>مي</a:t>
            </a:r>
            <a:r>
              <a:rPr lang="fa-IR" dirty="0" smtClean="0"/>
              <a:t> باشد </a:t>
            </a:r>
            <a:r>
              <a:rPr lang="fa-IR" dirty="0" err="1" smtClean="0"/>
              <a:t>كه</a:t>
            </a:r>
            <a:r>
              <a:rPr lang="fa-IR" dirty="0" smtClean="0"/>
              <a:t> پرستار </a:t>
            </a:r>
            <a:r>
              <a:rPr lang="fa-IR" dirty="0" err="1" smtClean="0"/>
              <a:t>مي</a:t>
            </a:r>
            <a:r>
              <a:rPr lang="fa-IR" dirty="0" smtClean="0"/>
              <a:t> تواند در </a:t>
            </a:r>
            <a:r>
              <a:rPr lang="fa-IR" dirty="0" err="1" smtClean="0"/>
              <a:t>اين</a:t>
            </a:r>
            <a:r>
              <a:rPr lang="fa-IR" dirty="0" smtClean="0"/>
              <a:t> </a:t>
            </a:r>
            <a:r>
              <a:rPr lang="fa-IR" dirty="0" err="1" smtClean="0"/>
              <a:t>زمينه</a:t>
            </a:r>
            <a:r>
              <a:rPr lang="fa-IR" dirty="0" smtClean="0"/>
              <a:t> نقش داشته باشد. </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200" b="1" dirty="0" smtClean="0">
                <a:solidFill>
                  <a:srgbClr val="C00000"/>
                </a:solidFill>
              </a:rPr>
              <a:t>مرحله (2) </a:t>
            </a:r>
            <a:r>
              <a:rPr lang="fa-IR" sz="3200" b="1" dirty="0" err="1" smtClean="0">
                <a:solidFill>
                  <a:srgbClr val="C00000"/>
                </a:solidFill>
              </a:rPr>
              <a:t>فرزنددار</a:t>
            </a:r>
            <a:r>
              <a:rPr lang="fa-IR" sz="3200" b="1" dirty="0" smtClean="0">
                <a:solidFill>
                  <a:srgbClr val="C00000"/>
                </a:solidFill>
              </a:rPr>
              <a:t> شدن</a:t>
            </a:r>
            <a:endParaRPr lang="en-US" sz="3200" dirty="0">
              <a:solidFill>
                <a:srgbClr val="C00000"/>
              </a:solidFill>
            </a:endParaRPr>
          </a:p>
        </p:txBody>
      </p:sp>
      <p:sp>
        <p:nvSpPr>
          <p:cNvPr id="3" name="Content Placeholder 2"/>
          <p:cNvSpPr>
            <a:spLocks noGrp="1"/>
          </p:cNvSpPr>
          <p:nvPr>
            <p:ph idx="1"/>
          </p:nvPr>
        </p:nvSpPr>
        <p:spPr/>
        <p:txBody>
          <a:bodyPr>
            <a:normAutofit fontScale="77500" lnSpcReduction="20000"/>
          </a:bodyPr>
          <a:lstStyle/>
          <a:p>
            <a:pPr algn="r" rtl="1"/>
            <a:r>
              <a:rPr lang="fa-IR" dirty="0" smtClean="0"/>
              <a:t>از تولد تا 30 </a:t>
            </a:r>
            <a:r>
              <a:rPr lang="fa-IR" dirty="0" err="1" smtClean="0"/>
              <a:t>ماهگي</a:t>
            </a:r>
            <a:r>
              <a:rPr lang="fa-IR" dirty="0" smtClean="0"/>
              <a:t> </a:t>
            </a:r>
            <a:r>
              <a:rPr lang="fa-IR" dirty="0" err="1" smtClean="0"/>
              <a:t>كودك</a:t>
            </a:r>
            <a:r>
              <a:rPr lang="fa-IR" dirty="0" smtClean="0"/>
              <a:t> خانواده را شامل </a:t>
            </a:r>
            <a:r>
              <a:rPr lang="fa-IR" dirty="0" err="1" smtClean="0"/>
              <a:t>مي</a:t>
            </a:r>
            <a:r>
              <a:rPr lang="fa-IR" dirty="0" smtClean="0"/>
              <a:t> شود معمولاً </a:t>
            </a:r>
            <a:r>
              <a:rPr lang="fa-IR" dirty="0" err="1" smtClean="0"/>
              <a:t>والدين</a:t>
            </a:r>
            <a:r>
              <a:rPr lang="fa-IR" dirty="0" smtClean="0"/>
              <a:t> از تولد فرزند خوشحال و در </a:t>
            </a:r>
            <a:r>
              <a:rPr lang="fa-IR" dirty="0" err="1" smtClean="0"/>
              <a:t>عين</a:t>
            </a:r>
            <a:r>
              <a:rPr lang="fa-IR" dirty="0" smtClean="0"/>
              <a:t> حال نگران </a:t>
            </a:r>
            <a:r>
              <a:rPr lang="fa-IR" dirty="0" err="1" smtClean="0"/>
              <a:t>مي</a:t>
            </a:r>
            <a:r>
              <a:rPr lang="fa-IR" dirty="0" smtClean="0"/>
              <a:t> باشند.</a:t>
            </a:r>
          </a:p>
          <a:p>
            <a:pPr algn="r" rtl="1"/>
            <a:r>
              <a:rPr lang="fa-IR" dirty="0" smtClean="0"/>
              <a:t> </a:t>
            </a:r>
            <a:r>
              <a:rPr lang="fa-IR" dirty="0" err="1" smtClean="0"/>
              <a:t>اين</a:t>
            </a:r>
            <a:r>
              <a:rPr lang="fa-IR" dirty="0" smtClean="0"/>
              <a:t> </a:t>
            </a:r>
            <a:r>
              <a:rPr lang="fa-IR" dirty="0" err="1" smtClean="0"/>
              <a:t>نگراني</a:t>
            </a:r>
            <a:r>
              <a:rPr lang="fa-IR" dirty="0" smtClean="0"/>
              <a:t> </a:t>
            </a:r>
            <a:r>
              <a:rPr lang="fa-IR" dirty="0" err="1" smtClean="0"/>
              <a:t>ممكن</a:t>
            </a:r>
            <a:r>
              <a:rPr lang="fa-IR" dirty="0" smtClean="0"/>
              <a:t> است به </a:t>
            </a:r>
            <a:r>
              <a:rPr lang="fa-IR" dirty="0" err="1" smtClean="0"/>
              <a:t>دليل</a:t>
            </a:r>
            <a:r>
              <a:rPr lang="fa-IR" dirty="0" smtClean="0"/>
              <a:t> وجود نقص در </a:t>
            </a:r>
            <a:r>
              <a:rPr lang="fa-IR" dirty="0" err="1" smtClean="0"/>
              <a:t>كودك</a:t>
            </a:r>
            <a:r>
              <a:rPr lang="fa-IR" dirty="0" smtClean="0"/>
              <a:t> باشد </a:t>
            </a:r>
            <a:r>
              <a:rPr lang="fa-IR" dirty="0" err="1" smtClean="0"/>
              <a:t>يا</a:t>
            </a:r>
            <a:r>
              <a:rPr lang="fa-IR" dirty="0" smtClean="0"/>
              <a:t> به </a:t>
            </a:r>
            <a:r>
              <a:rPr lang="fa-IR" dirty="0" err="1" smtClean="0"/>
              <a:t>دليل</a:t>
            </a:r>
            <a:r>
              <a:rPr lang="fa-IR" dirty="0" smtClean="0"/>
              <a:t> </a:t>
            </a:r>
            <a:r>
              <a:rPr lang="fa-IR" dirty="0" err="1" smtClean="0"/>
              <a:t>اين</a:t>
            </a:r>
            <a:r>
              <a:rPr lang="fa-IR" dirty="0" smtClean="0"/>
              <a:t> باشد </a:t>
            </a:r>
            <a:r>
              <a:rPr lang="fa-IR" dirty="0" err="1" smtClean="0"/>
              <a:t>كه</a:t>
            </a:r>
            <a:r>
              <a:rPr lang="fa-IR" dirty="0" smtClean="0"/>
              <a:t> </a:t>
            </a:r>
            <a:r>
              <a:rPr lang="fa-IR" dirty="0" err="1" smtClean="0"/>
              <a:t>والدين</a:t>
            </a:r>
            <a:r>
              <a:rPr lang="fa-IR" dirty="0" smtClean="0"/>
              <a:t> </a:t>
            </a:r>
            <a:r>
              <a:rPr lang="fa-IR" dirty="0" err="1" smtClean="0"/>
              <a:t>نمي</a:t>
            </a:r>
            <a:r>
              <a:rPr lang="fa-IR" dirty="0" smtClean="0"/>
              <a:t> توانند نقش خود را به </a:t>
            </a:r>
            <a:r>
              <a:rPr lang="fa-IR" dirty="0" err="1" smtClean="0"/>
              <a:t>خوبي</a:t>
            </a:r>
            <a:r>
              <a:rPr lang="fa-IR" dirty="0" smtClean="0"/>
              <a:t> </a:t>
            </a:r>
            <a:r>
              <a:rPr lang="fa-IR" dirty="0" err="1" smtClean="0"/>
              <a:t>ايفا</a:t>
            </a:r>
            <a:r>
              <a:rPr lang="fa-IR" dirty="0" smtClean="0"/>
              <a:t> </a:t>
            </a:r>
            <a:r>
              <a:rPr lang="fa-IR" dirty="0" err="1" smtClean="0"/>
              <a:t>كنند</a:t>
            </a:r>
            <a:r>
              <a:rPr lang="fa-IR" dirty="0" smtClean="0"/>
              <a:t>. </a:t>
            </a:r>
          </a:p>
          <a:p>
            <a:pPr algn="r" rtl="1"/>
            <a:r>
              <a:rPr lang="fa-IR" dirty="0" err="1" smtClean="0"/>
              <a:t>بيدار</a:t>
            </a:r>
            <a:r>
              <a:rPr lang="fa-IR" dirty="0" smtClean="0"/>
              <a:t> شدن </a:t>
            </a:r>
            <a:r>
              <a:rPr lang="fa-IR" dirty="0" err="1" smtClean="0"/>
              <a:t>كودك</a:t>
            </a:r>
            <a:r>
              <a:rPr lang="fa-IR" dirty="0" smtClean="0"/>
              <a:t> در شب ، </a:t>
            </a:r>
            <a:r>
              <a:rPr lang="fa-IR" dirty="0" err="1" smtClean="0"/>
              <a:t>خستگي</a:t>
            </a:r>
            <a:r>
              <a:rPr lang="fa-IR" dirty="0" smtClean="0"/>
              <a:t> </a:t>
            </a:r>
            <a:r>
              <a:rPr lang="fa-IR" dirty="0" err="1" smtClean="0"/>
              <a:t>روحي</a:t>
            </a:r>
            <a:r>
              <a:rPr lang="fa-IR" dirty="0" smtClean="0"/>
              <a:t> و </a:t>
            </a:r>
            <a:r>
              <a:rPr lang="fa-IR" dirty="0" err="1" smtClean="0"/>
              <a:t>رواني</a:t>
            </a:r>
            <a:r>
              <a:rPr lang="fa-IR" dirty="0" smtClean="0"/>
              <a:t> مادر از </a:t>
            </a:r>
            <a:r>
              <a:rPr lang="fa-IR" dirty="0" err="1" smtClean="0"/>
              <a:t>مشكلات</a:t>
            </a:r>
            <a:r>
              <a:rPr lang="fa-IR" dirty="0" smtClean="0"/>
              <a:t> </a:t>
            </a:r>
            <a:r>
              <a:rPr lang="fa-IR" dirty="0" err="1" smtClean="0"/>
              <a:t>اين</a:t>
            </a:r>
            <a:r>
              <a:rPr lang="fa-IR" dirty="0" smtClean="0"/>
              <a:t> دوره هستند.</a:t>
            </a:r>
          </a:p>
          <a:p>
            <a:pPr algn="r" rtl="1"/>
            <a:r>
              <a:rPr lang="fa-IR" dirty="0" smtClean="0"/>
              <a:t> با ورود </a:t>
            </a:r>
            <a:r>
              <a:rPr lang="fa-IR" dirty="0" err="1" smtClean="0"/>
              <a:t>كودك</a:t>
            </a:r>
            <a:r>
              <a:rPr lang="fa-IR" dirty="0" smtClean="0"/>
              <a:t> به منزل </a:t>
            </a:r>
            <a:r>
              <a:rPr lang="fa-IR" dirty="0" err="1" smtClean="0"/>
              <a:t>تغييراتي</a:t>
            </a:r>
            <a:r>
              <a:rPr lang="fa-IR" dirty="0" smtClean="0"/>
              <a:t> </a:t>
            </a:r>
            <a:r>
              <a:rPr lang="fa-IR" dirty="0" err="1" smtClean="0"/>
              <a:t>براي</a:t>
            </a:r>
            <a:r>
              <a:rPr lang="fa-IR" dirty="0" smtClean="0"/>
              <a:t> هر </a:t>
            </a:r>
            <a:r>
              <a:rPr lang="fa-IR" dirty="0" err="1" smtClean="0"/>
              <a:t>كدام</a:t>
            </a:r>
            <a:r>
              <a:rPr lang="fa-IR" dirty="0" smtClean="0"/>
              <a:t> از اعضاء و ارتباطات </a:t>
            </a:r>
            <a:r>
              <a:rPr lang="fa-IR" dirty="0" err="1" smtClean="0"/>
              <a:t>بين</a:t>
            </a:r>
            <a:r>
              <a:rPr lang="fa-IR" dirty="0" smtClean="0"/>
              <a:t> اعضاء به وجود </a:t>
            </a:r>
            <a:r>
              <a:rPr lang="fa-IR" dirty="0" err="1" smtClean="0"/>
              <a:t>مي</a:t>
            </a:r>
            <a:r>
              <a:rPr lang="fa-IR" dirty="0" smtClean="0"/>
              <a:t> </a:t>
            </a:r>
            <a:r>
              <a:rPr lang="fa-IR" dirty="0" err="1" smtClean="0"/>
              <a:t>آيد</a:t>
            </a:r>
            <a:r>
              <a:rPr lang="fa-IR" dirty="0" smtClean="0"/>
              <a:t> و هر عضو خانواده نقش </a:t>
            </a:r>
            <a:r>
              <a:rPr lang="fa-IR" dirty="0" err="1" smtClean="0"/>
              <a:t>جديدي</a:t>
            </a:r>
            <a:r>
              <a:rPr lang="fa-IR" dirty="0" smtClean="0"/>
              <a:t> </a:t>
            </a:r>
            <a:r>
              <a:rPr lang="fa-IR" dirty="0" err="1" smtClean="0"/>
              <a:t>پيدا</a:t>
            </a:r>
            <a:r>
              <a:rPr lang="fa-IR" dirty="0" smtClean="0"/>
              <a:t> </a:t>
            </a:r>
            <a:r>
              <a:rPr lang="fa-IR" dirty="0" err="1" smtClean="0"/>
              <a:t>مي</a:t>
            </a:r>
            <a:r>
              <a:rPr lang="fa-IR" dirty="0" smtClean="0"/>
              <a:t> </a:t>
            </a:r>
            <a:r>
              <a:rPr lang="fa-IR" dirty="0" err="1" smtClean="0"/>
              <a:t>كند</a:t>
            </a:r>
            <a:r>
              <a:rPr lang="fa-IR" dirty="0" smtClean="0"/>
              <a:t> نقش </a:t>
            </a:r>
            <a:r>
              <a:rPr lang="fa-IR" dirty="0" err="1" smtClean="0"/>
              <a:t>هاي</a:t>
            </a:r>
            <a:r>
              <a:rPr lang="fa-IR" dirty="0" smtClean="0"/>
              <a:t> از </a:t>
            </a:r>
            <a:r>
              <a:rPr lang="fa-IR" dirty="0" err="1" smtClean="0"/>
              <a:t>قبيل</a:t>
            </a:r>
            <a:r>
              <a:rPr lang="fa-IR" dirty="0" smtClean="0"/>
              <a:t> مادر ، پدر ، مادر بزرگ ، پدر بزرگ و ... ارتباطات </a:t>
            </a:r>
            <a:r>
              <a:rPr lang="fa-IR" dirty="0" err="1" smtClean="0"/>
              <a:t>جديد</a:t>
            </a:r>
            <a:r>
              <a:rPr lang="fa-IR" dirty="0" smtClean="0"/>
              <a:t> آغاز </a:t>
            </a:r>
            <a:r>
              <a:rPr lang="fa-IR" dirty="0" err="1" smtClean="0"/>
              <a:t>مي</a:t>
            </a:r>
            <a:r>
              <a:rPr lang="fa-IR" dirty="0" smtClean="0"/>
              <a:t> شود.</a:t>
            </a:r>
          </a:p>
          <a:p>
            <a:pPr algn="r" rtl="1"/>
            <a:r>
              <a:rPr lang="fa-IR" dirty="0" smtClean="0"/>
              <a:t> در خانواده هاي داراي فرزند، تولد فرزند جديد بر روي فرزندان ديگر نيز تأثير دارد.</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C00000"/>
                </a:solidFill>
              </a:rPr>
              <a:t>مرحله (2) </a:t>
            </a:r>
            <a:r>
              <a:rPr lang="fa-IR" b="1" dirty="0" err="1" smtClean="0">
                <a:solidFill>
                  <a:srgbClr val="C00000"/>
                </a:solidFill>
              </a:rPr>
              <a:t>فرزنددار</a:t>
            </a:r>
            <a:r>
              <a:rPr lang="fa-IR" b="1" dirty="0" smtClean="0">
                <a:solidFill>
                  <a:srgbClr val="C00000"/>
                </a:solidFill>
              </a:rPr>
              <a:t> شدن</a:t>
            </a:r>
            <a:endParaRPr lang="en-US" dirty="0"/>
          </a:p>
        </p:txBody>
      </p:sp>
      <p:sp>
        <p:nvSpPr>
          <p:cNvPr id="3" name="Content Placeholder 2"/>
          <p:cNvSpPr>
            <a:spLocks noGrp="1"/>
          </p:cNvSpPr>
          <p:nvPr>
            <p:ph idx="1"/>
          </p:nvPr>
        </p:nvSpPr>
        <p:spPr/>
        <p:txBody>
          <a:bodyPr/>
          <a:lstStyle/>
          <a:p>
            <a:pPr algn="r" rtl="1"/>
            <a:r>
              <a:rPr lang="fa-IR" dirty="0" err="1" smtClean="0"/>
              <a:t>اين</a:t>
            </a:r>
            <a:r>
              <a:rPr lang="fa-IR" dirty="0" smtClean="0"/>
              <a:t> مرحله بحران </a:t>
            </a:r>
            <a:r>
              <a:rPr lang="fa-IR" dirty="0" err="1" smtClean="0"/>
              <a:t>تكاملی</a:t>
            </a:r>
            <a:r>
              <a:rPr lang="fa-IR" dirty="0" smtClean="0"/>
              <a:t> را به همراه دارد </a:t>
            </a:r>
            <a:r>
              <a:rPr lang="fa-IR" dirty="0" err="1" smtClean="0"/>
              <a:t>كه</a:t>
            </a:r>
            <a:r>
              <a:rPr lang="fa-IR" dirty="0" smtClean="0"/>
              <a:t> علل آن </a:t>
            </a:r>
            <a:r>
              <a:rPr lang="fa-IR" dirty="0" err="1" smtClean="0"/>
              <a:t>مي</a:t>
            </a:r>
            <a:r>
              <a:rPr lang="fa-IR" dirty="0" smtClean="0"/>
              <a:t> تواند عدم </a:t>
            </a:r>
            <a:r>
              <a:rPr lang="fa-IR" dirty="0" err="1" smtClean="0"/>
              <a:t>آگاهي</a:t>
            </a:r>
            <a:r>
              <a:rPr lang="fa-IR" dirty="0" smtClean="0"/>
              <a:t> لازم و تصورات باطل </a:t>
            </a:r>
            <a:r>
              <a:rPr lang="fa-IR" dirty="0" err="1" smtClean="0"/>
              <a:t>والدين</a:t>
            </a:r>
            <a:r>
              <a:rPr lang="fa-IR" dirty="0" smtClean="0"/>
              <a:t> باشد .            </a:t>
            </a:r>
          </a:p>
          <a:p>
            <a:pPr algn="r" rtl="1"/>
            <a:r>
              <a:rPr lang="fa-IR" dirty="0" err="1" smtClean="0"/>
              <a:t>براي</a:t>
            </a:r>
            <a:r>
              <a:rPr lang="fa-IR" dirty="0" smtClean="0"/>
              <a:t> پدر و مادر شدن </a:t>
            </a:r>
            <a:r>
              <a:rPr lang="fa-IR" dirty="0" err="1" smtClean="0"/>
              <a:t>آمادگي</a:t>
            </a:r>
            <a:r>
              <a:rPr lang="fa-IR" dirty="0" smtClean="0"/>
              <a:t> ندارند ، </a:t>
            </a:r>
          </a:p>
          <a:p>
            <a:pPr algn="r" rtl="1"/>
            <a:r>
              <a:rPr lang="fa-IR" dirty="0" smtClean="0"/>
              <a:t>بحران : عدم تعادل در وضعيت ثابت و پايدار است كه در آن روش هاي حل مشكل مؤثر نيستند.</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err="1" smtClean="0">
                <a:solidFill>
                  <a:srgbClr val="C00000"/>
                </a:solidFill>
              </a:rPr>
              <a:t>فاكتورهاي</a:t>
            </a:r>
            <a:r>
              <a:rPr lang="fa-IR" b="1" dirty="0" smtClean="0">
                <a:solidFill>
                  <a:srgbClr val="C00000"/>
                </a:solidFill>
              </a:rPr>
              <a:t> تنش زا در مادران</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pPr lvl="0" algn="r" rtl="1"/>
            <a:r>
              <a:rPr lang="ar-SA" dirty="0" smtClean="0"/>
              <a:t>نخست زايي</a:t>
            </a:r>
            <a:endParaRPr lang="en-US" dirty="0" smtClean="0"/>
          </a:p>
          <a:p>
            <a:pPr lvl="0" algn="r" rtl="1"/>
            <a:r>
              <a:rPr lang="ar-SA" dirty="0" smtClean="0"/>
              <a:t> نداشتن فاميل يا خويشاوند براي كمك در مراقبت از كودك و عدم حضور همسر در منزل</a:t>
            </a:r>
            <a:endParaRPr lang="en-US" dirty="0" smtClean="0"/>
          </a:p>
          <a:p>
            <a:pPr lvl="0" algn="r" rtl="1"/>
            <a:r>
              <a:rPr lang="ar-SA" dirty="0" smtClean="0"/>
              <a:t>داشتن عوارض حاملگي در بارداري هاي قبلي (نوزاد نارس ، سقط و ... )</a:t>
            </a:r>
            <a:endParaRPr lang="en-US" dirty="0" smtClean="0"/>
          </a:p>
          <a:p>
            <a:pPr lvl="0" algn="r" rtl="1"/>
            <a:r>
              <a:rPr lang="ar-SA" dirty="0" smtClean="0"/>
              <a:t>مرگ نزديكان و بستگان درجه يك </a:t>
            </a:r>
            <a:endParaRPr lang="en-US" dirty="0" smtClean="0"/>
          </a:p>
          <a:p>
            <a:pPr lvl="0" algn="r" rtl="1"/>
            <a:r>
              <a:rPr lang="ar-SA" dirty="0" smtClean="0"/>
              <a:t>بيماري مادر در دوران بارداري </a:t>
            </a:r>
            <a:endParaRPr lang="en-US" dirty="0" smtClean="0"/>
          </a:p>
          <a:p>
            <a:pPr lvl="0" algn="r" rtl="1"/>
            <a:r>
              <a:rPr lang="ar-SA" dirty="0" smtClean="0"/>
              <a:t>بيماري مادر پس از زايمان </a:t>
            </a:r>
            <a:endParaRPr lang="en-US" dirty="0" smtClean="0"/>
          </a:p>
          <a:p>
            <a:pPr algn="r" rtl="1"/>
            <a:r>
              <a:rPr lang="ar-SA" dirty="0" smtClean="0"/>
              <a:t>ناقص ماندن تحصيلات مادر</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err="1" smtClean="0">
                <a:solidFill>
                  <a:srgbClr val="C00000"/>
                </a:solidFill>
              </a:rPr>
              <a:t>وظايف</a:t>
            </a:r>
            <a:r>
              <a:rPr lang="fa-IR" dirty="0" smtClean="0">
                <a:solidFill>
                  <a:srgbClr val="C00000"/>
                </a:solidFill>
              </a:rPr>
              <a:t> </a:t>
            </a:r>
            <a:r>
              <a:rPr lang="fa-IR" dirty="0" err="1" smtClean="0">
                <a:solidFill>
                  <a:srgbClr val="C00000"/>
                </a:solidFill>
              </a:rPr>
              <a:t>تكاملي</a:t>
            </a:r>
            <a:r>
              <a:rPr lang="fa-IR" dirty="0" smtClean="0">
                <a:solidFill>
                  <a:srgbClr val="C00000"/>
                </a:solidFill>
              </a:rPr>
              <a:t> مرحله (2)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a:bodyPr>
          <a:lstStyle/>
          <a:p>
            <a:pPr lvl="0" algn="r" rtl="1"/>
            <a:r>
              <a:rPr lang="fa-IR" dirty="0" smtClean="0"/>
              <a:t>پذيرفتن نقش ها و برقراري ارتباط مناسب بين والدين و فرزند و ايجاد كانون گرم و محيط امن و راحت. </a:t>
            </a:r>
          </a:p>
          <a:p>
            <a:pPr lvl="0" algn="r" rtl="1"/>
            <a:r>
              <a:rPr lang="fa-IR" dirty="0" smtClean="0"/>
              <a:t>به خاطر اهميت ارتباط مادر با نوزاد، هم اتاقي مادر و نوزاد در زايشگاه ها اجرا مي شود.</a:t>
            </a:r>
            <a:endParaRPr lang="en-US" dirty="0" smtClean="0"/>
          </a:p>
          <a:p>
            <a:pPr lvl="0" algn="r" rtl="1"/>
            <a:r>
              <a:rPr lang="fa-IR" dirty="0" smtClean="0"/>
              <a:t>يكي از موارد مهم، ارتباط رضايت بخش بين والدين است و همچنين چگونگي ارتباط و دريافت كمك و حمايت و راهنمايی از خویشاوندان.</a:t>
            </a:r>
            <a:endParaRPr lang="en-US" dirty="0" smtClean="0"/>
          </a:p>
          <a:p>
            <a:pPr algn="r" rtl="1"/>
            <a:r>
              <a:rPr lang="fa-IR" dirty="0" smtClean="0"/>
              <a:t>حفظ فاصله بين تولد ها و تربيت صحيح مثلاً پاداش دادن به موقع. </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C00000"/>
                </a:solidFill>
              </a:rPr>
              <a:t>مداخلات پرستاری</a:t>
            </a:r>
            <a:endParaRPr lang="en-US" dirty="0">
              <a:solidFill>
                <a:srgbClr val="C00000"/>
              </a:solidFill>
            </a:endParaRPr>
          </a:p>
        </p:txBody>
      </p:sp>
      <p:sp>
        <p:nvSpPr>
          <p:cNvPr id="3" name="Content Placeholder 2"/>
          <p:cNvSpPr>
            <a:spLocks noGrp="1"/>
          </p:cNvSpPr>
          <p:nvPr>
            <p:ph idx="1"/>
          </p:nvPr>
        </p:nvSpPr>
        <p:spPr/>
        <p:txBody>
          <a:bodyPr>
            <a:normAutofit lnSpcReduction="10000"/>
          </a:bodyPr>
          <a:lstStyle/>
          <a:p>
            <a:pPr lvl="0" algn="r" rtl="1"/>
            <a:r>
              <a:rPr lang="fa-IR" dirty="0" smtClean="0"/>
              <a:t>مراقبت از نوزاد (</a:t>
            </a:r>
            <a:r>
              <a:rPr lang="fa-IR" dirty="0" err="1" smtClean="0"/>
              <a:t>ايمن</a:t>
            </a:r>
            <a:r>
              <a:rPr lang="fa-IR" dirty="0" smtClean="0"/>
              <a:t> </a:t>
            </a:r>
            <a:r>
              <a:rPr lang="fa-IR" dirty="0" err="1" smtClean="0"/>
              <a:t>سازي</a:t>
            </a:r>
            <a:r>
              <a:rPr lang="fa-IR" dirty="0" smtClean="0"/>
              <a:t> ، روش </a:t>
            </a:r>
            <a:r>
              <a:rPr lang="fa-IR" dirty="0" err="1" smtClean="0"/>
              <a:t>هاي</a:t>
            </a:r>
            <a:r>
              <a:rPr lang="fa-IR" dirty="0" smtClean="0"/>
              <a:t> </a:t>
            </a:r>
            <a:r>
              <a:rPr lang="fa-IR" dirty="0" err="1" smtClean="0"/>
              <a:t>شيردهي</a:t>
            </a:r>
            <a:r>
              <a:rPr lang="fa-IR" dirty="0" smtClean="0"/>
              <a:t> مناسب و مراقبت بند ناف ).</a:t>
            </a:r>
            <a:endParaRPr lang="en-US" dirty="0" smtClean="0"/>
          </a:p>
          <a:p>
            <a:pPr lvl="0" algn="r" rtl="1"/>
            <a:r>
              <a:rPr lang="fa-IR" dirty="0" smtClean="0"/>
              <a:t>6 هفته پس از </a:t>
            </a:r>
            <a:r>
              <a:rPr lang="fa-IR" dirty="0" err="1" smtClean="0"/>
              <a:t>زايمان</a:t>
            </a:r>
            <a:r>
              <a:rPr lang="fa-IR" dirty="0" smtClean="0"/>
              <a:t>، مشاوره </a:t>
            </a:r>
            <a:r>
              <a:rPr lang="fa-IR" dirty="0" err="1" smtClean="0"/>
              <a:t>تنظيم</a:t>
            </a:r>
            <a:r>
              <a:rPr lang="fa-IR" dirty="0" smtClean="0"/>
              <a:t> خانواده .</a:t>
            </a:r>
            <a:endParaRPr lang="en-US" dirty="0" smtClean="0"/>
          </a:p>
          <a:p>
            <a:pPr lvl="0" algn="r" rtl="1"/>
            <a:r>
              <a:rPr lang="fa-IR" dirty="0" err="1" smtClean="0"/>
              <a:t>بررسي</a:t>
            </a:r>
            <a:r>
              <a:rPr lang="fa-IR" dirty="0" smtClean="0"/>
              <a:t> </a:t>
            </a:r>
            <a:r>
              <a:rPr lang="fa-IR" dirty="0" err="1" smtClean="0"/>
              <a:t>چگونگي</a:t>
            </a:r>
            <a:r>
              <a:rPr lang="fa-IR" dirty="0" smtClean="0"/>
              <a:t> </a:t>
            </a:r>
            <a:r>
              <a:rPr lang="fa-IR" dirty="0" err="1" smtClean="0"/>
              <a:t>پذيرش</a:t>
            </a:r>
            <a:r>
              <a:rPr lang="fa-IR" dirty="0" smtClean="0"/>
              <a:t> </a:t>
            </a:r>
            <a:r>
              <a:rPr lang="fa-IR" dirty="0" err="1" smtClean="0"/>
              <a:t>كودك</a:t>
            </a:r>
            <a:r>
              <a:rPr lang="fa-IR" dirty="0" smtClean="0"/>
              <a:t> توسط </a:t>
            </a:r>
            <a:r>
              <a:rPr lang="fa-IR" dirty="0" err="1" smtClean="0"/>
              <a:t>والدين</a:t>
            </a:r>
            <a:r>
              <a:rPr lang="fa-IR" dirty="0" smtClean="0"/>
              <a:t>.</a:t>
            </a:r>
            <a:endParaRPr lang="en-US" dirty="0" smtClean="0"/>
          </a:p>
          <a:p>
            <a:pPr lvl="0" algn="r" rtl="1"/>
            <a:r>
              <a:rPr lang="fa-IR" dirty="0" smtClean="0"/>
              <a:t>مراقبت از مادر بعد از </a:t>
            </a:r>
            <a:r>
              <a:rPr lang="fa-IR" dirty="0" err="1" smtClean="0"/>
              <a:t>زايمان</a:t>
            </a:r>
            <a:r>
              <a:rPr lang="fa-IR" dirty="0" smtClean="0"/>
              <a:t>.</a:t>
            </a:r>
            <a:endParaRPr lang="en-US" dirty="0" smtClean="0"/>
          </a:p>
          <a:p>
            <a:pPr lvl="0" algn="r" rtl="1"/>
            <a:r>
              <a:rPr lang="fa-IR" dirty="0" smtClean="0"/>
              <a:t>آموزش در مورد </a:t>
            </a:r>
            <a:r>
              <a:rPr lang="fa-IR" dirty="0" err="1" smtClean="0"/>
              <a:t>تغذيه</a:t>
            </a:r>
            <a:r>
              <a:rPr lang="fa-IR" dirty="0" smtClean="0"/>
              <a:t> </a:t>
            </a:r>
            <a:r>
              <a:rPr lang="fa-IR" dirty="0" err="1" smtClean="0"/>
              <a:t>كمكی</a:t>
            </a:r>
            <a:r>
              <a:rPr lang="fa-IR" dirty="0" smtClean="0"/>
              <a:t>.</a:t>
            </a:r>
            <a:endParaRPr lang="en-US" dirty="0" smtClean="0"/>
          </a:p>
          <a:p>
            <a:pPr lvl="0" algn="r" rtl="1"/>
            <a:r>
              <a:rPr lang="fa-IR" dirty="0" smtClean="0"/>
              <a:t>آموزش در مورد از </a:t>
            </a:r>
            <a:r>
              <a:rPr lang="fa-IR" dirty="0" err="1" smtClean="0"/>
              <a:t>شيرگرفتن</a:t>
            </a:r>
            <a:r>
              <a:rPr lang="fa-IR" dirty="0" smtClean="0"/>
              <a:t> </a:t>
            </a:r>
            <a:r>
              <a:rPr lang="fa-IR" dirty="0" err="1" smtClean="0"/>
              <a:t>كودك</a:t>
            </a:r>
            <a:endParaRPr lang="en-US" dirty="0" smtClean="0"/>
          </a:p>
          <a:p>
            <a:pPr lvl="0" algn="r" rtl="1"/>
            <a:r>
              <a:rPr lang="fa-IR" dirty="0" smtClean="0"/>
              <a:t>آموزش درباره </a:t>
            </a:r>
            <a:r>
              <a:rPr lang="fa-IR" dirty="0" err="1" smtClean="0"/>
              <a:t>كارت</a:t>
            </a:r>
            <a:r>
              <a:rPr lang="fa-IR" dirty="0" smtClean="0"/>
              <a:t> </a:t>
            </a:r>
            <a:r>
              <a:rPr lang="fa-IR" dirty="0" err="1" smtClean="0"/>
              <a:t>پايش</a:t>
            </a:r>
            <a:r>
              <a:rPr lang="fa-IR" smtClean="0"/>
              <a:t> رشد</a:t>
            </a:r>
            <a:endParaRPr lang="en-US" dirty="0" smtClean="0"/>
          </a:p>
          <a:p>
            <a:pPr algn="r" rtl="1"/>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C00000"/>
                </a:solidFill>
              </a:rPr>
              <a:t>کلاس جلسه آینده</a:t>
            </a:r>
            <a:endParaRPr lang="en-US" b="1" dirty="0">
              <a:solidFill>
                <a:srgbClr val="C00000"/>
              </a:solidFill>
            </a:endParaRPr>
          </a:p>
        </p:txBody>
      </p:sp>
      <p:sp>
        <p:nvSpPr>
          <p:cNvPr id="3" name="Content Placeholder 2"/>
          <p:cNvSpPr>
            <a:spLocks noGrp="1"/>
          </p:cNvSpPr>
          <p:nvPr>
            <p:ph idx="1"/>
          </p:nvPr>
        </p:nvSpPr>
        <p:spPr/>
        <p:txBody>
          <a:bodyPr>
            <a:normAutofit fontScale="62500" lnSpcReduction="20000"/>
          </a:bodyPr>
          <a:lstStyle/>
          <a:p>
            <a:pPr algn="r" rtl="1">
              <a:buClr>
                <a:srgbClr val="FF0000"/>
              </a:buClr>
              <a:buFont typeface="Wingdings" pitchFamily="2" charset="2"/>
              <a:buChar char="q"/>
            </a:pPr>
            <a:r>
              <a:rPr lang="fa-IR" b="1" dirty="0" smtClean="0">
                <a:solidFill>
                  <a:srgbClr val="002060"/>
                </a:solidFill>
              </a:rPr>
              <a:t>کلاس جلسه آینده با روش کار گروه اداره می شود.</a:t>
            </a:r>
          </a:p>
          <a:p>
            <a:pPr algn="r" rtl="1">
              <a:buClr>
                <a:srgbClr val="FF0000"/>
              </a:buClr>
              <a:buFont typeface="Wingdings" pitchFamily="2" charset="2"/>
              <a:buChar char="q"/>
            </a:pPr>
            <a:endParaRPr lang="fa-IR" b="1" dirty="0" smtClean="0">
              <a:solidFill>
                <a:srgbClr val="002060"/>
              </a:solidFill>
            </a:endParaRPr>
          </a:p>
          <a:p>
            <a:pPr algn="r" rtl="1">
              <a:buClr>
                <a:srgbClr val="FF0000"/>
              </a:buClr>
              <a:buFont typeface="Wingdings" pitchFamily="2" charset="2"/>
              <a:buChar char="q"/>
            </a:pPr>
            <a:r>
              <a:rPr lang="fa-IR" dirty="0" smtClean="0"/>
              <a:t>دانشجویان در گروه های 8-5 نفری در کلاس می نشینند، یک نفر به عنوان </a:t>
            </a:r>
            <a:r>
              <a:rPr lang="fa-IR" dirty="0" smtClean="0">
                <a:solidFill>
                  <a:srgbClr val="002060"/>
                </a:solidFill>
              </a:rPr>
              <a:t>سرگروه</a:t>
            </a:r>
            <a:r>
              <a:rPr lang="fa-IR" dirty="0" smtClean="0"/>
              <a:t> انتخاب می شود.</a:t>
            </a:r>
          </a:p>
          <a:p>
            <a:pPr algn="r" rtl="1">
              <a:buClr>
                <a:srgbClr val="FF0000"/>
              </a:buClr>
              <a:buFont typeface="Wingdings" pitchFamily="2" charset="2"/>
              <a:buChar char="q"/>
            </a:pPr>
            <a:endParaRPr lang="fa-IR" dirty="0" smtClean="0"/>
          </a:p>
          <a:p>
            <a:pPr algn="r" rtl="1">
              <a:buClr>
                <a:srgbClr val="FF0000"/>
              </a:buClr>
              <a:buFont typeface="Wingdings" pitchFamily="2" charset="2"/>
              <a:buChar char="q"/>
            </a:pPr>
            <a:r>
              <a:rPr lang="fa-IR" b="1" dirty="0" smtClean="0">
                <a:solidFill>
                  <a:srgbClr val="002060"/>
                </a:solidFill>
              </a:rPr>
              <a:t>کلیه دانشجویان مبحث سیکل زندگی خانواده و 8 مرحله سیکل زندگی را باید از قبل مطالعه کرده باشند.</a:t>
            </a:r>
          </a:p>
          <a:p>
            <a:pPr algn="r" rtl="1">
              <a:buClr>
                <a:srgbClr val="FF0000"/>
              </a:buClr>
              <a:buFont typeface="Wingdings" pitchFamily="2" charset="2"/>
              <a:buChar char="q"/>
            </a:pPr>
            <a:endParaRPr lang="fa-IR" b="1" dirty="0" smtClean="0">
              <a:solidFill>
                <a:srgbClr val="002060"/>
              </a:solidFill>
            </a:endParaRPr>
          </a:p>
          <a:p>
            <a:pPr algn="r" rtl="1">
              <a:buClr>
                <a:srgbClr val="FF0000"/>
              </a:buClr>
              <a:buFont typeface="Wingdings" pitchFamily="2" charset="2"/>
              <a:buChar char="q"/>
            </a:pPr>
            <a:r>
              <a:rPr lang="fa-IR" dirty="0" smtClean="0">
                <a:solidFill>
                  <a:srgbClr val="002060"/>
                </a:solidFill>
              </a:rPr>
              <a:t>کلیه دانشجویان باید کتاب به همراه خود داشته باشند.</a:t>
            </a:r>
          </a:p>
          <a:p>
            <a:pPr algn="r" rtl="1">
              <a:buClr>
                <a:srgbClr val="FF0000"/>
              </a:buClr>
              <a:buFont typeface="Wingdings" pitchFamily="2" charset="2"/>
              <a:buChar char="q"/>
            </a:pPr>
            <a:endParaRPr lang="fa-IR" dirty="0" smtClean="0">
              <a:solidFill>
                <a:srgbClr val="002060"/>
              </a:solidFill>
            </a:endParaRPr>
          </a:p>
          <a:p>
            <a:pPr algn="r" rtl="1">
              <a:buClr>
                <a:srgbClr val="FF0000"/>
              </a:buClr>
              <a:buFont typeface="Wingdings" pitchFamily="2" charset="2"/>
              <a:buChar char="q"/>
            </a:pPr>
            <a:r>
              <a:rPr lang="fa-IR" dirty="0" smtClean="0"/>
              <a:t>دانشجویان موظفند در </a:t>
            </a:r>
            <a:r>
              <a:rPr lang="en-US" dirty="0" smtClean="0"/>
              <a:t>Case</a:t>
            </a:r>
            <a:r>
              <a:rPr lang="fa-IR" dirty="0" smtClean="0"/>
              <a:t> های مطرح شده در کلاس سیکل زندگی خانواده و وظایف تکاملی هر مرحله و مداخلات پرستار را مشخص نمایند.</a:t>
            </a:r>
          </a:p>
          <a:p>
            <a:pPr algn="r" rtl="1">
              <a:buClr>
                <a:srgbClr val="FF0000"/>
              </a:buClr>
              <a:buFont typeface="Wingdings" pitchFamily="2" charset="2"/>
              <a:buChar char="q"/>
            </a:pPr>
            <a:endParaRPr lang="fa-IR" dirty="0" smtClean="0"/>
          </a:p>
          <a:p>
            <a:pPr algn="r" rtl="1">
              <a:buClr>
                <a:srgbClr val="FF0000"/>
              </a:buClr>
              <a:buFont typeface="Wingdings" pitchFamily="2" charset="2"/>
              <a:buChar char="q"/>
            </a:pPr>
            <a:r>
              <a:rPr lang="fa-IR" dirty="0" smtClean="0"/>
              <a:t>مطالب نهایی و جمع بندی شده در گروه ها باید به صورت شفاهی توسط اعضای گروه در کلاس </a:t>
            </a:r>
            <a:r>
              <a:rPr lang="fa-IR" dirty="0" smtClean="0">
                <a:solidFill>
                  <a:srgbClr val="002060"/>
                </a:solidFill>
              </a:rPr>
              <a:t>ارائه </a:t>
            </a:r>
            <a:r>
              <a:rPr lang="fa-IR" dirty="0" smtClean="0"/>
              <a:t>شود.</a:t>
            </a:r>
            <a:endParaRPr lang="en-US" dirty="0"/>
          </a:p>
        </p:txBody>
      </p:sp>
    </p:spTree>
    <p:extLst>
      <p:ext uri="{BB962C8B-B14F-4D97-AF65-F5344CB8AC3E}">
        <p14:creationId xmlns:p14="http://schemas.microsoft.com/office/powerpoint/2010/main" val="8570113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rtl="1"/>
            <a:r>
              <a:rPr lang="fa-IR" sz="4800" b="1" dirty="0" smtClean="0">
                <a:solidFill>
                  <a:srgbClr val="0070C0"/>
                </a:solidFill>
              </a:rPr>
              <a:t>متشکرم</a:t>
            </a:r>
            <a:endParaRPr lang="en-US" sz="4800" b="1" dirty="0">
              <a:solidFill>
                <a:srgbClr val="0070C0"/>
              </a:solidFill>
            </a:endParaRPr>
          </a:p>
        </p:txBody>
      </p:sp>
    </p:spTree>
    <p:extLst>
      <p:ext uri="{BB962C8B-B14F-4D97-AF65-F5344CB8AC3E}">
        <p14:creationId xmlns:p14="http://schemas.microsoft.com/office/powerpoint/2010/main" val="295320582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783</TotalTime>
  <Words>2278</Words>
  <Application>Microsoft Office PowerPoint</Application>
  <PresentationFormat>On-screen Show (4:3)</PresentationFormat>
  <Paragraphs>193</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Trek</vt:lpstr>
      <vt:lpstr>PowerPoint Presentation</vt:lpstr>
      <vt:lpstr>سیکل زندگی خانواده</vt:lpstr>
      <vt:lpstr>مروری بر تئوری تکاملی خانواده</vt:lpstr>
      <vt:lpstr>مروری بر تئوری تکاملی خانواده</vt:lpstr>
      <vt:lpstr>Aldos (1996) و 3 فرض اصلی تئوری تکاملی خانواده</vt:lpstr>
      <vt:lpstr>نقدی بر تئوری تکاملی خانواده</vt:lpstr>
      <vt:lpstr>مراحل تکاملی خانواده </vt:lpstr>
      <vt:lpstr>اريكسون و هشت مرحله تكاملی</vt:lpstr>
      <vt:lpstr>اريكسون و هويگهرست </vt:lpstr>
      <vt:lpstr>پياژه و مراحل تكامل شناختی از تولد تا 15 سالگی  </vt:lpstr>
      <vt:lpstr>دوره تكامل خانواده</vt:lpstr>
      <vt:lpstr>Duvall &amp; Miller</vt:lpstr>
      <vt:lpstr>دو مرحله کلی در مطالعه رشد خانواده</vt:lpstr>
      <vt:lpstr>3 معیار در مراحل رشد خانواده</vt:lpstr>
      <vt:lpstr>3 معیار در مراحل رشد خانواده</vt:lpstr>
      <vt:lpstr> و هشت مرحله تکاملیDuvall </vt:lpstr>
      <vt:lpstr>Duvall مدل</vt:lpstr>
      <vt:lpstr>Duvall مدل</vt:lpstr>
      <vt:lpstr>وظایف تکاملی خانواده </vt:lpstr>
      <vt:lpstr>مرحله (1) تشكیل خانواده </vt:lpstr>
      <vt:lpstr>مداخلات پرستاری</vt:lpstr>
      <vt:lpstr>مرحله (2) فرزنددار شدن</vt:lpstr>
      <vt:lpstr>مرحله (2) فرزنددار شدن</vt:lpstr>
      <vt:lpstr>فاكتورهاي تنش زا در مادران </vt:lpstr>
      <vt:lpstr>وظايف تكاملي مرحله (2)  </vt:lpstr>
      <vt:lpstr>مداخلات پرستاری</vt:lpstr>
      <vt:lpstr>کلاس جلسه آینده</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Life Cycle </dc:title>
  <dc:creator>note</dc:creator>
  <cp:lastModifiedBy>Windows User</cp:lastModifiedBy>
  <cp:revision>71</cp:revision>
  <dcterms:created xsi:type="dcterms:W3CDTF">2006-08-16T00:00:00Z</dcterms:created>
  <dcterms:modified xsi:type="dcterms:W3CDTF">2020-04-23T13:35:19Z</dcterms:modified>
</cp:coreProperties>
</file>