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theme/themeOverride2.xml" ContentType="application/vnd.openxmlformats-officedocument.themeOverride+xml"/>
  <Override PartName="/ppt/notesSlides/notesSlide3.xml" ContentType="application/vnd.openxmlformats-officedocument.presentationml.notesSlide+xml"/>
  <Override PartName="/ppt/theme/themeOverride3.xml" ContentType="application/vnd.openxmlformats-officedocument.themeOverr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08" r:id="rId2"/>
  </p:sldMasterIdLst>
  <p:notesMasterIdLst>
    <p:notesMasterId r:id="rId48"/>
  </p:notesMasterIdLst>
  <p:handoutMasterIdLst>
    <p:handoutMasterId r:id="rId49"/>
  </p:handoutMasterIdLst>
  <p:sldIdLst>
    <p:sldId id="310" r:id="rId3"/>
    <p:sldId id="307" r:id="rId4"/>
    <p:sldId id="259" r:id="rId5"/>
    <p:sldId id="257" r:id="rId6"/>
    <p:sldId id="309" r:id="rId7"/>
    <p:sldId id="258" r:id="rId8"/>
    <p:sldId id="303" r:id="rId9"/>
    <p:sldId id="261" r:id="rId10"/>
    <p:sldId id="304" r:id="rId11"/>
    <p:sldId id="262" r:id="rId12"/>
    <p:sldId id="263" r:id="rId13"/>
    <p:sldId id="264" r:id="rId14"/>
    <p:sldId id="265" r:id="rId15"/>
    <p:sldId id="305" r:id="rId16"/>
    <p:sldId id="266" r:id="rId17"/>
    <p:sldId id="306" r:id="rId18"/>
    <p:sldId id="268" r:id="rId19"/>
    <p:sldId id="270" r:id="rId20"/>
    <p:sldId id="271" r:id="rId21"/>
    <p:sldId id="272" r:id="rId22"/>
    <p:sldId id="273" r:id="rId23"/>
    <p:sldId id="308" r:id="rId24"/>
    <p:sldId id="274" r:id="rId25"/>
    <p:sldId id="275" r:id="rId26"/>
    <p:sldId id="276"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1" r:id="rId40"/>
    <p:sldId id="292" r:id="rId41"/>
    <p:sldId id="293" r:id="rId42"/>
    <p:sldId id="294" r:id="rId43"/>
    <p:sldId id="296" r:id="rId44"/>
    <p:sldId id="297" r:id="rId45"/>
    <p:sldId id="298" r:id="rId46"/>
    <p:sldId id="299"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621ADF-ECDD-4966-BD32-0690395BE6C5}" type="doc">
      <dgm:prSet loTypeId="urn:microsoft.com/office/officeart/2005/8/layout/pyramid1" loCatId="pyramid" qsTypeId="urn:microsoft.com/office/officeart/2005/8/quickstyle/simple1" qsCatId="simple" csTypeId="urn:microsoft.com/office/officeart/2005/8/colors/accent1_2" csCatId="accent1" phldr="1"/>
      <dgm:spPr/>
    </dgm:pt>
    <dgm:pt modelId="{DFCAA664-1CB1-489E-AAC0-6931917C7E4F}">
      <dgm:prSet phldrT="[Text]" custT="1"/>
      <dgm:spPr/>
      <dgm:t>
        <a:bodyPr/>
        <a:lstStyle/>
        <a:p>
          <a:r>
            <a:rPr lang="fa-IR" sz="2800" b="1" dirty="0" smtClean="0">
              <a:cs typeface="B Nazanin" pitchFamily="2" charset="-78"/>
            </a:rPr>
            <a:t>مديريت راهكاري</a:t>
          </a:r>
          <a:endParaRPr lang="en-US" sz="2800" dirty="0">
            <a:cs typeface="B Nazanin" pitchFamily="2" charset="-78"/>
          </a:endParaRPr>
        </a:p>
      </dgm:t>
    </dgm:pt>
    <dgm:pt modelId="{E61E8D76-210F-4839-BF46-785E0E857ABF}" type="parTrans" cxnId="{84975869-1427-4D40-9A31-B0A77FDFFDF2}">
      <dgm:prSet/>
      <dgm:spPr/>
      <dgm:t>
        <a:bodyPr/>
        <a:lstStyle/>
        <a:p>
          <a:endParaRPr lang="en-US"/>
        </a:p>
      </dgm:t>
    </dgm:pt>
    <dgm:pt modelId="{6BD5C83C-92FA-4163-B85B-8CF7DFF252DF}" type="sibTrans" cxnId="{84975869-1427-4D40-9A31-B0A77FDFFDF2}">
      <dgm:prSet/>
      <dgm:spPr/>
      <dgm:t>
        <a:bodyPr/>
        <a:lstStyle/>
        <a:p>
          <a:endParaRPr lang="en-US"/>
        </a:p>
      </dgm:t>
    </dgm:pt>
    <dgm:pt modelId="{28CAD944-76D0-40D3-B2FA-2C2DA4EA861E}">
      <dgm:prSet phldrT="[Text]" custT="1"/>
      <dgm:spPr/>
      <dgm:t>
        <a:bodyPr/>
        <a:lstStyle/>
        <a:p>
          <a:r>
            <a:rPr lang="fa-IR" sz="3600" b="1" dirty="0" smtClean="0">
              <a:cs typeface="B Nazanin" pitchFamily="2" charset="-78"/>
            </a:rPr>
            <a:t>مديريت عملياتي</a:t>
          </a:r>
          <a:endParaRPr lang="en-US" sz="3600" dirty="0"/>
        </a:p>
      </dgm:t>
    </dgm:pt>
    <dgm:pt modelId="{818D410A-E1A8-4F95-B0D2-894A953D7174}" type="parTrans" cxnId="{893D7355-5624-4C9D-AEF8-9A2711CE55BA}">
      <dgm:prSet/>
      <dgm:spPr/>
      <dgm:t>
        <a:bodyPr/>
        <a:lstStyle/>
        <a:p>
          <a:endParaRPr lang="en-US"/>
        </a:p>
      </dgm:t>
    </dgm:pt>
    <dgm:pt modelId="{E7A5DDAF-3BF2-46C6-A3B0-82E1D6C53AF8}" type="sibTrans" cxnId="{893D7355-5624-4C9D-AEF8-9A2711CE55BA}">
      <dgm:prSet/>
      <dgm:spPr/>
      <dgm:t>
        <a:bodyPr/>
        <a:lstStyle/>
        <a:p>
          <a:endParaRPr lang="en-US"/>
        </a:p>
      </dgm:t>
    </dgm:pt>
    <dgm:pt modelId="{6F50B1B6-B335-4AE1-A846-450FE8D49B78}">
      <dgm:prSet phldrT="[Text]" custT="1"/>
      <dgm:spPr/>
      <dgm:t>
        <a:bodyPr/>
        <a:lstStyle/>
        <a:p>
          <a:endParaRPr lang="fa-IR" sz="1800" b="1" dirty="0" smtClean="0">
            <a:cs typeface="B Nazanin" pitchFamily="2" charset="-78"/>
          </a:endParaRPr>
        </a:p>
        <a:p>
          <a:r>
            <a:rPr lang="fa-IR" sz="1800" b="1" dirty="0" smtClean="0">
              <a:cs typeface="B Nazanin" pitchFamily="2" charset="-78"/>
            </a:rPr>
            <a:t>مديريت </a:t>
          </a:r>
        </a:p>
        <a:p>
          <a:r>
            <a:rPr lang="fa-IR" sz="1800" b="1" dirty="0" smtClean="0">
              <a:cs typeface="B Nazanin" pitchFamily="2" charset="-78"/>
            </a:rPr>
            <a:t>راهبردي</a:t>
          </a:r>
          <a:endParaRPr lang="en-US" sz="1800" b="1" dirty="0">
            <a:cs typeface="B Nazanin" pitchFamily="2" charset="-78"/>
          </a:endParaRPr>
        </a:p>
      </dgm:t>
    </dgm:pt>
    <dgm:pt modelId="{1E4D4D80-6559-4347-A813-7719B16866FA}" type="sibTrans" cxnId="{1C7BF003-A59D-4EE8-BE41-A61D45B389ED}">
      <dgm:prSet/>
      <dgm:spPr/>
      <dgm:t>
        <a:bodyPr/>
        <a:lstStyle/>
        <a:p>
          <a:endParaRPr lang="en-US"/>
        </a:p>
      </dgm:t>
    </dgm:pt>
    <dgm:pt modelId="{9B47EDA7-7129-4ADA-A784-C018803B1FB0}" type="parTrans" cxnId="{1C7BF003-A59D-4EE8-BE41-A61D45B389ED}">
      <dgm:prSet/>
      <dgm:spPr/>
      <dgm:t>
        <a:bodyPr/>
        <a:lstStyle/>
        <a:p>
          <a:endParaRPr lang="en-US"/>
        </a:p>
      </dgm:t>
    </dgm:pt>
    <dgm:pt modelId="{D4F76A2F-47DC-444B-A8ED-A97D9AE56682}" type="pres">
      <dgm:prSet presAssocID="{BF621ADF-ECDD-4966-BD32-0690395BE6C5}" presName="Name0" presStyleCnt="0">
        <dgm:presLayoutVars>
          <dgm:dir/>
          <dgm:animLvl val="lvl"/>
          <dgm:resizeHandles val="exact"/>
        </dgm:presLayoutVars>
      </dgm:prSet>
      <dgm:spPr/>
    </dgm:pt>
    <dgm:pt modelId="{3118FC08-1974-4FB2-B9D7-E27290693255}" type="pres">
      <dgm:prSet presAssocID="{6F50B1B6-B335-4AE1-A846-450FE8D49B78}" presName="Name8" presStyleCnt="0"/>
      <dgm:spPr/>
    </dgm:pt>
    <dgm:pt modelId="{75B24D26-CD8D-42DC-A32B-4D9311BDC37E}" type="pres">
      <dgm:prSet presAssocID="{6F50B1B6-B335-4AE1-A846-450FE8D49B78}" presName="level" presStyleLbl="node1" presStyleIdx="0" presStyleCnt="3">
        <dgm:presLayoutVars>
          <dgm:chMax val="1"/>
          <dgm:bulletEnabled val="1"/>
        </dgm:presLayoutVars>
      </dgm:prSet>
      <dgm:spPr/>
      <dgm:t>
        <a:bodyPr/>
        <a:lstStyle/>
        <a:p>
          <a:endParaRPr lang="en-US"/>
        </a:p>
      </dgm:t>
    </dgm:pt>
    <dgm:pt modelId="{ED06699D-D795-4CE1-B65F-57A1498B5CA4}" type="pres">
      <dgm:prSet presAssocID="{6F50B1B6-B335-4AE1-A846-450FE8D49B78}" presName="levelTx" presStyleLbl="revTx" presStyleIdx="0" presStyleCnt="0">
        <dgm:presLayoutVars>
          <dgm:chMax val="1"/>
          <dgm:bulletEnabled val="1"/>
        </dgm:presLayoutVars>
      </dgm:prSet>
      <dgm:spPr/>
      <dgm:t>
        <a:bodyPr/>
        <a:lstStyle/>
        <a:p>
          <a:endParaRPr lang="en-US"/>
        </a:p>
      </dgm:t>
    </dgm:pt>
    <dgm:pt modelId="{3DEC581F-AAD2-4B49-A743-F13DE4C72250}" type="pres">
      <dgm:prSet presAssocID="{DFCAA664-1CB1-489E-AAC0-6931917C7E4F}" presName="Name8" presStyleCnt="0"/>
      <dgm:spPr/>
    </dgm:pt>
    <dgm:pt modelId="{F120AF74-6F49-48FB-BF69-C41599354046}" type="pres">
      <dgm:prSet presAssocID="{DFCAA664-1CB1-489E-AAC0-6931917C7E4F}" presName="level" presStyleLbl="node1" presStyleIdx="1" presStyleCnt="3">
        <dgm:presLayoutVars>
          <dgm:chMax val="1"/>
          <dgm:bulletEnabled val="1"/>
        </dgm:presLayoutVars>
      </dgm:prSet>
      <dgm:spPr/>
      <dgm:t>
        <a:bodyPr/>
        <a:lstStyle/>
        <a:p>
          <a:endParaRPr lang="en-US"/>
        </a:p>
      </dgm:t>
    </dgm:pt>
    <dgm:pt modelId="{2A674675-DC45-4AFA-B4A6-78C9153FD501}" type="pres">
      <dgm:prSet presAssocID="{DFCAA664-1CB1-489E-AAC0-6931917C7E4F}" presName="levelTx" presStyleLbl="revTx" presStyleIdx="0" presStyleCnt="0">
        <dgm:presLayoutVars>
          <dgm:chMax val="1"/>
          <dgm:bulletEnabled val="1"/>
        </dgm:presLayoutVars>
      </dgm:prSet>
      <dgm:spPr/>
      <dgm:t>
        <a:bodyPr/>
        <a:lstStyle/>
        <a:p>
          <a:endParaRPr lang="en-US"/>
        </a:p>
      </dgm:t>
    </dgm:pt>
    <dgm:pt modelId="{4989117B-8BCB-4304-A802-AF2B6EA6C8DF}" type="pres">
      <dgm:prSet presAssocID="{28CAD944-76D0-40D3-B2FA-2C2DA4EA861E}" presName="Name8" presStyleCnt="0"/>
      <dgm:spPr/>
    </dgm:pt>
    <dgm:pt modelId="{E7CE261F-2AE4-4A54-AD10-F89811AFFAC3}" type="pres">
      <dgm:prSet presAssocID="{28CAD944-76D0-40D3-B2FA-2C2DA4EA861E}" presName="level" presStyleLbl="node1" presStyleIdx="2" presStyleCnt="3">
        <dgm:presLayoutVars>
          <dgm:chMax val="1"/>
          <dgm:bulletEnabled val="1"/>
        </dgm:presLayoutVars>
      </dgm:prSet>
      <dgm:spPr/>
      <dgm:t>
        <a:bodyPr/>
        <a:lstStyle/>
        <a:p>
          <a:endParaRPr lang="en-US"/>
        </a:p>
      </dgm:t>
    </dgm:pt>
    <dgm:pt modelId="{14D55F65-8952-4BE6-A519-55B0D4411C5F}" type="pres">
      <dgm:prSet presAssocID="{28CAD944-76D0-40D3-B2FA-2C2DA4EA861E}" presName="levelTx" presStyleLbl="revTx" presStyleIdx="0" presStyleCnt="0">
        <dgm:presLayoutVars>
          <dgm:chMax val="1"/>
          <dgm:bulletEnabled val="1"/>
        </dgm:presLayoutVars>
      </dgm:prSet>
      <dgm:spPr/>
      <dgm:t>
        <a:bodyPr/>
        <a:lstStyle/>
        <a:p>
          <a:endParaRPr lang="en-US"/>
        </a:p>
      </dgm:t>
    </dgm:pt>
  </dgm:ptLst>
  <dgm:cxnLst>
    <dgm:cxn modelId="{1C7BF003-A59D-4EE8-BE41-A61D45B389ED}" srcId="{BF621ADF-ECDD-4966-BD32-0690395BE6C5}" destId="{6F50B1B6-B335-4AE1-A846-450FE8D49B78}" srcOrd="0" destOrd="0" parTransId="{9B47EDA7-7129-4ADA-A784-C018803B1FB0}" sibTransId="{1E4D4D80-6559-4347-A813-7719B16866FA}"/>
    <dgm:cxn modelId="{976F9760-94EA-46B6-BB87-591206712345}" type="presOf" srcId="{28CAD944-76D0-40D3-B2FA-2C2DA4EA861E}" destId="{E7CE261F-2AE4-4A54-AD10-F89811AFFAC3}" srcOrd="0" destOrd="0" presId="urn:microsoft.com/office/officeart/2005/8/layout/pyramid1"/>
    <dgm:cxn modelId="{4E2CDA58-378A-4178-85BF-F5D37BF94192}" type="presOf" srcId="{DFCAA664-1CB1-489E-AAC0-6931917C7E4F}" destId="{F120AF74-6F49-48FB-BF69-C41599354046}" srcOrd="0" destOrd="0" presId="urn:microsoft.com/office/officeart/2005/8/layout/pyramid1"/>
    <dgm:cxn modelId="{893D7355-5624-4C9D-AEF8-9A2711CE55BA}" srcId="{BF621ADF-ECDD-4966-BD32-0690395BE6C5}" destId="{28CAD944-76D0-40D3-B2FA-2C2DA4EA861E}" srcOrd="2" destOrd="0" parTransId="{818D410A-E1A8-4F95-B0D2-894A953D7174}" sibTransId="{E7A5DDAF-3BF2-46C6-A3B0-82E1D6C53AF8}"/>
    <dgm:cxn modelId="{701C432F-9C48-4C03-8DD7-983222232E08}" type="presOf" srcId="{6F50B1B6-B335-4AE1-A846-450FE8D49B78}" destId="{ED06699D-D795-4CE1-B65F-57A1498B5CA4}" srcOrd="1" destOrd="0" presId="urn:microsoft.com/office/officeart/2005/8/layout/pyramid1"/>
    <dgm:cxn modelId="{84975869-1427-4D40-9A31-B0A77FDFFDF2}" srcId="{BF621ADF-ECDD-4966-BD32-0690395BE6C5}" destId="{DFCAA664-1CB1-489E-AAC0-6931917C7E4F}" srcOrd="1" destOrd="0" parTransId="{E61E8D76-210F-4839-BF46-785E0E857ABF}" sibTransId="{6BD5C83C-92FA-4163-B85B-8CF7DFF252DF}"/>
    <dgm:cxn modelId="{B04A3173-CB61-4372-A066-AAFDBFB7085C}" type="presOf" srcId="{DFCAA664-1CB1-489E-AAC0-6931917C7E4F}" destId="{2A674675-DC45-4AFA-B4A6-78C9153FD501}" srcOrd="1" destOrd="0" presId="urn:microsoft.com/office/officeart/2005/8/layout/pyramid1"/>
    <dgm:cxn modelId="{6479579E-38E7-4FAE-8E8B-A2E97396F31A}" type="presOf" srcId="{BF621ADF-ECDD-4966-BD32-0690395BE6C5}" destId="{D4F76A2F-47DC-444B-A8ED-A97D9AE56682}" srcOrd="0" destOrd="0" presId="urn:microsoft.com/office/officeart/2005/8/layout/pyramid1"/>
    <dgm:cxn modelId="{AC47A5D6-2525-4611-A2FA-9C9105566CA1}" type="presOf" srcId="{28CAD944-76D0-40D3-B2FA-2C2DA4EA861E}" destId="{14D55F65-8952-4BE6-A519-55B0D4411C5F}" srcOrd="1" destOrd="0" presId="urn:microsoft.com/office/officeart/2005/8/layout/pyramid1"/>
    <dgm:cxn modelId="{8DDEEF47-ED38-4CF7-9BE6-E84AC410BC73}" type="presOf" srcId="{6F50B1B6-B335-4AE1-A846-450FE8D49B78}" destId="{75B24D26-CD8D-42DC-A32B-4D9311BDC37E}" srcOrd="0" destOrd="0" presId="urn:microsoft.com/office/officeart/2005/8/layout/pyramid1"/>
    <dgm:cxn modelId="{18DE75DD-2511-4129-A594-41625983CBE4}" type="presParOf" srcId="{D4F76A2F-47DC-444B-A8ED-A97D9AE56682}" destId="{3118FC08-1974-4FB2-B9D7-E27290693255}" srcOrd="0" destOrd="0" presId="urn:microsoft.com/office/officeart/2005/8/layout/pyramid1"/>
    <dgm:cxn modelId="{679FC94F-0B59-4A4D-BC37-6CD40D650786}" type="presParOf" srcId="{3118FC08-1974-4FB2-B9D7-E27290693255}" destId="{75B24D26-CD8D-42DC-A32B-4D9311BDC37E}" srcOrd="0" destOrd="0" presId="urn:microsoft.com/office/officeart/2005/8/layout/pyramid1"/>
    <dgm:cxn modelId="{193E43D5-8C01-4A3C-9B0F-DA5FA6D291D4}" type="presParOf" srcId="{3118FC08-1974-4FB2-B9D7-E27290693255}" destId="{ED06699D-D795-4CE1-B65F-57A1498B5CA4}" srcOrd="1" destOrd="0" presId="urn:microsoft.com/office/officeart/2005/8/layout/pyramid1"/>
    <dgm:cxn modelId="{568EC916-1F92-49D2-85DA-7547DE6642DF}" type="presParOf" srcId="{D4F76A2F-47DC-444B-A8ED-A97D9AE56682}" destId="{3DEC581F-AAD2-4B49-A743-F13DE4C72250}" srcOrd="1" destOrd="0" presId="urn:microsoft.com/office/officeart/2005/8/layout/pyramid1"/>
    <dgm:cxn modelId="{547FDAC5-07E4-4558-A878-ADCE8AEADE65}" type="presParOf" srcId="{3DEC581F-AAD2-4B49-A743-F13DE4C72250}" destId="{F120AF74-6F49-48FB-BF69-C41599354046}" srcOrd="0" destOrd="0" presId="urn:microsoft.com/office/officeart/2005/8/layout/pyramid1"/>
    <dgm:cxn modelId="{1F6CED9D-7B0B-47B7-B048-1C2994C997BE}" type="presParOf" srcId="{3DEC581F-AAD2-4B49-A743-F13DE4C72250}" destId="{2A674675-DC45-4AFA-B4A6-78C9153FD501}" srcOrd="1" destOrd="0" presId="urn:microsoft.com/office/officeart/2005/8/layout/pyramid1"/>
    <dgm:cxn modelId="{9AA9A76B-4B13-47F8-BDAC-856519F658D7}" type="presParOf" srcId="{D4F76A2F-47DC-444B-A8ED-A97D9AE56682}" destId="{4989117B-8BCB-4304-A802-AF2B6EA6C8DF}" srcOrd="2" destOrd="0" presId="urn:microsoft.com/office/officeart/2005/8/layout/pyramid1"/>
    <dgm:cxn modelId="{1624707F-4D36-4257-A549-34595F9CBE2B}" type="presParOf" srcId="{4989117B-8BCB-4304-A802-AF2B6EA6C8DF}" destId="{E7CE261F-2AE4-4A54-AD10-F89811AFFAC3}" srcOrd="0" destOrd="0" presId="urn:microsoft.com/office/officeart/2005/8/layout/pyramid1"/>
    <dgm:cxn modelId="{C9A9C189-3C22-4E19-B435-162E5E4817A1}" type="presParOf" srcId="{4989117B-8BCB-4304-A802-AF2B6EA6C8DF}" destId="{14D55F65-8952-4BE6-A519-55B0D4411C5F}"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F1D1A85-7F3E-4441-A2ED-BA9020E391C2}" type="doc">
      <dgm:prSet loTypeId="urn:microsoft.com/office/officeart/2005/8/layout/pyramid1" loCatId="pyramid" qsTypeId="urn:microsoft.com/office/officeart/2005/8/quickstyle/simple1" qsCatId="simple" csTypeId="urn:microsoft.com/office/officeart/2005/8/colors/accent1_2" csCatId="accent1" phldr="1"/>
      <dgm:spPr/>
    </dgm:pt>
    <dgm:pt modelId="{89DE14FA-74E4-4071-AEBF-132D9C1921CC}">
      <dgm:prSet phldrT="[Text]" custT="1"/>
      <dgm:spPr/>
      <dgm:t>
        <a:bodyPr/>
        <a:lstStyle/>
        <a:p>
          <a:pPr rtl="1">
            <a:lnSpc>
              <a:spcPct val="70000"/>
            </a:lnSpc>
          </a:pPr>
          <a:endParaRPr lang="fa-IR" sz="1400" b="1" dirty="0" smtClean="0">
            <a:cs typeface="B Nazanin" pitchFamily="2" charset="-78"/>
          </a:endParaRPr>
        </a:p>
        <a:p>
          <a:pPr rtl="1">
            <a:lnSpc>
              <a:spcPct val="70000"/>
            </a:lnSpc>
          </a:pPr>
          <a:r>
            <a:rPr lang="fa-IR" sz="1200" b="1" dirty="0" smtClean="0">
              <a:cs typeface="B Nazanin" pitchFamily="2" charset="-78"/>
            </a:rPr>
            <a:t>سيستمهاي  </a:t>
          </a:r>
          <a:endParaRPr lang="fa-IR" sz="1400" b="1" dirty="0" smtClean="0">
            <a:cs typeface="B Nazanin" pitchFamily="2" charset="-78"/>
          </a:endParaRPr>
        </a:p>
        <a:p>
          <a:pPr rtl="1">
            <a:lnSpc>
              <a:spcPct val="70000"/>
            </a:lnSpc>
          </a:pPr>
          <a:r>
            <a:rPr lang="fa-IR" sz="1200" b="1" dirty="0" smtClean="0">
              <a:cs typeface="B Nazanin" pitchFamily="2" charset="-78"/>
            </a:rPr>
            <a:t>اطلاعاتي</a:t>
          </a:r>
          <a:endParaRPr lang="en-US" sz="1400" b="1" dirty="0">
            <a:cs typeface="B Nazanin" pitchFamily="2" charset="-78"/>
          </a:endParaRPr>
        </a:p>
      </dgm:t>
    </dgm:pt>
    <dgm:pt modelId="{76F14511-B276-43C1-A776-C5EF57AFA61A}" type="parTrans" cxnId="{E75091EB-5276-42C1-BDC8-08A572B0AB81}">
      <dgm:prSet/>
      <dgm:spPr/>
      <dgm:t>
        <a:bodyPr/>
        <a:lstStyle/>
        <a:p>
          <a:endParaRPr lang="en-US"/>
        </a:p>
      </dgm:t>
    </dgm:pt>
    <dgm:pt modelId="{82D774BE-7A20-4FEF-B3D9-CDD6BF147BC8}" type="sibTrans" cxnId="{E75091EB-5276-42C1-BDC8-08A572B0AB81}">
      <dgm:prSet/>
      <dgm:spPr/>
      <dgm:t>
        <a:bodyPr/>
        <a:lstStyle/>
        <a:p>
          <a:endParaRPr lang="en-US"/>
        </a:p>
      </dgm:t>
    </dgm:pt>
    <dgm:pt modelId="{F35E54F2-873C-4AF8-9B15-246C72C7BACF}">
      <dgm:prSet phldrT="[Text]" custT="1"/>
      <dgm:spPr/>
      <dgm:t>
        <a:bodyPr/>
        <a:lstStyle/>
        <a:p>
          <a:r>
            <a:rPr lang="fa-IR" sz="2400" dirty="0" smtClean="0">
              <a:cs typeface="B Nazanin" pitchFamily="2" charset="-78"/>
            </a:rPr>
            <a:t>علوم اجتماعي و علوم محض</a:t>
          </a:r>
          <a:endParaRPr lang="en-US" sz="2400" dirty="0">
            <a:cs typeface="B Nazanin" pitchFamily="2" charset="-78"/>
          </a:endParaRPr>
        </a:p>
      </dgm:t>
    </dgm:pt>
    <dgm:pt modelId="{5E0526D2-EBD1-4EC5-B1D8-1459E73A2A99}" type="parTrans" cxnId="{6A73F5DB-83D7-4A89-A2DC-B8D9E9770A14}">
      <dgm:prSet/>
      <dgm:spPr/>
      <dgm:t>
        <a:bodyPr/>
        <a:lstStyle/>
        <a:p>
          <a:endParaRPr lang="en-US"/>
        </a:p>
      </dgm:t>
    </dgm:pt>
    <dgm:pt modelId="{C24DA488-9AEB-471D-966B-FDAD129B1574}" type="sibTrans" cxnId="{6A73F5DB-83D7-4A89-A2DC-B8D9E9770A14}">
      <dgm:prSet/>
      <dgm:spPr/>
      <dgm:t>
        <a:bodyPr/>
        <a:lstStyle/>
        <a:p>
          <a:endParaRPr lang="en-US"/>
        </a:p>
      </dgm:t>
    </dgm:pt>
    <dgm:pt modelId="{8531B73D-1577-42B9-B093-80963D6542CA}">
      <dgm:prSet phldrT="[Text]" custT="1"/>
      <dgm:spPr/>
      <dgm:t>
        <a:bodyPr/>
        <a:lstStyle/>
        <a:p>
          <a:r>
            <a:rPr lang="fa-IR" sz="2800" dirty="0" smtClean="0">
              <a:cs typeface="B Nazanin" pitchFamily="2" charset="-78"/>
            </a:rPr>
            <a:t>اصول و روش‌هاي مديريت</a:t>
          </a:r>
          <a:endParaRPr lang="en-US" sz="2800" dirty="0">
            <a:cs typeface="B Nazanin" pitchFamily="2" charset="-78"/>
          </a:endParaRPr>
        </a:p>
      </dgm:t>
    </dgm:pt>
    <dgm:pt modelId="{DF1462E1-2FD2-4A7F-BBC1-4A47547F37C1}" type="parTrans" cxnId="{06EB0F65-EFE8-40EF-9EA1-BB938B9A5A21}">
      <dgm:prSet/>
      <dgm:spPr/>
      <dgm:t>
        <a:bodyPr/>
        <a:lstStyle/>
        <a:p>
          <a:endParaRPr lang="en-US"/>
        </a:p>
      </dgm:t>
    </dgm:pt>
    <dgm:pt modelId="{BFF4988B-461C-4155-8D10-41E3EF96F4DB}" type="sibTrans" cxnId="{06EB0F65-EFE8-40EF-9EA1-BB938B9A5A21}">
      <dgm:prSet/>
      <dgm:spPr/>
      <dgm:t>
        <a:bodyPr/>
        <a:lstStyle/>
        <a:p>
          <a:endParaRPr lang="en-US"/>
        </a:p>
      </dgm:t>
    </dgm:pt>
    <dgm:pt modelId="{2AC8D2E1-D81B-4E6C-B24D-B4974CC9328A}">
      <dgm:prSet phldrT="[Text]" custT="1"/>
      <dgm:spPr/>
      <dgm:t>
        <a:bodyPr/>
        <a:lstStyle/>
        <a:p>
          <a:r>
            <a:rPr lang="fa-IR" sz="3200" dirty="0" smtClean="0">
              <a:cs typeface="B Nazanin" pitchFamily="2" charset="-78"/>
            </a:rPr>
            <a:t>رايانه و فناوري</a:t>
          </a:r>
          <a:endParaRPr lang="en-US" sz="3200" dirty="0">
            <a:cs typeface="B Nazanin" pitchFamily="2" charset="-78"/>
          </a:endParaRPr>
        </a:p>
      </dgm:t>
    </dgm:pt>
    <dgm:pt modelId="{D1C41651-095C-48A3-97E4-44D7F7BAC22D}" type="parTrans" cxnId="{CA8B08FA-80A5-41E5-AF75-47D46C956FF4}">
      <dgm:prSet/>
      <dgm:spPr/>
      <dgm:t>
        <a:bodyPr/>
        <a:lstStyle/>
        <a:p>
          <a:endParaRPr lang="en-US"/>
        </a:p>
      </dgm:t>
    </dgm:pt>
    <dgm:pt modelId="{52438EFF-3608-4C3F-8A36-D7BC8EC0C122}" type="sibTrans" cxnId="{CA8B08FA-80A5-41E5-AF75-47D46C956FF4}">
      <dgm:prSet/>
      <dgm:spPr/>
      <dgm:t>
        <a:bodyPr/>
        <a:lstStyle/>
        <a:p>
          <a:endParaRPr lang="en-US"/>
        </a:p>
      </dgm:t>
    </dgm:pt>
    <dgm:pt modelId="{DD1D6B3B-D23C-4148-B51E-A8915364279F}">
      <dgm:prSet phldrT="[Text]" custT="1"/>
      <dgm:spPr/>
      <dgm:t>
        <a:bodyPr/>
        <a:lstStyle/>
        <a:p>
          <a:r>
            <a:rPr lang="fa-IR" sz="2800" dirty="0" smtClean="0">
              <a:cs typeface="B Nazanin" pitchFamily="2" charset="-78"/>
            </a:rPr>
            <a:t>پايگاه داده‌ها و پايگاه دانش</a:t>
          </a:r>
          <a:endParaRPr lang="en-US" sz="2800" dirty="0">
            <a:cs typeface="B Nazanin" pitchFamily="2" charset="-78"/>
          </a:endParaRPr>
        </a:p>
      </dgm:t>
    </dgm:pt>
    <dgm:pt modelId="{3136D335-5B2F-4FDA-A848-5D7EA2DE07C7}" type="parTrans" cxnId="{CDF15D49-ED70-4BF2-BFBB-A68F21AA6A04}">
      <dgm:prSet/>
      <dgm:spPr/>
      <dgm:t>
        <a:bodyPr/>
        <a:lstStyle/>
        <a:p>
          <a:endParaRPr lang="en-US"/>
        </a:p>
      </dgm:t>
    </dgm:pt>
    <dgm:pt modelId="{3CF22B3B-3B20-4E7B-A39B-7BC62817A738}" type="sibTrans" cxnId="{CDF15D49-ED70-4BF2-BFBB-A68F21AA6A04}">
      <dgm:prSet/>
      <dgm:spPr/>
      <dgm:t>
        <a:bodyPr/>
        <a:lstStyle/>
        <a:p>
          <a:endParaRPr lang="en-US"/>
        </a:p>
      </dgm:t>
    </dgm:pt>
    <dgm:pt modelId="{2DD8A42E-9C1B-4D55-9CCF-A3C94E6379F1}" type="pres">
      <dgm:prSet presAssocID="{CF1D1A85-7F3E-4441-A2ED-BA9020E391C2}" presName="Name0" presStyleCnt="0">
        <dgm:presLayoutVars>
          <dgm:dir/>
          <dgm:animLvl val="lvl"/>
          <dgm:resizeHandles val="exact"/>
        </dgm:presLayoutVars>
      </dgm:prSet>
      <dgm:spPr/>
    </dgm:pt>
    <dgm:pt modelId="{67036489-F23C-4DAF-BB3D-0DC7095A0D54}" type="pres">
      <dgm:prSet presAssocID="{89DE14FA-74E4-4071-AEBF-132D9C1921CC}" presName="Name8" presStyleCnt="0"/>
      <dgm:spPr/>
    </dgm:pt>
    <dgm:pt modelId="{428D1D05-ACF8-448A-A538-15C15BB77B51}" type="pres">
      <dgm:prSet presAssocID="{89DE14FA-74E4-4071-AEBF-132D9C1921CC}" presName="level" presStyleLbl="node1" presStyleIdx="0" presStyleCnt="5">
        <dgm:presLayoutVars>
          <dgm:chMax val="1"/>
          <dgm:bulletEnabled val="1"/>
        </dgm:presLayoutVars>
      </dgm:prSet>
      <dgm:spPr/>
      <dgm:t>
        <a:bodyPr/>
        <a:lstStyle/>
        <a:p>
          <a:endParaRPr lang="en-US"/>
        </a:p>
      </dgm:t>
    </dgm:pt>
    <dgm:pt modelId="{D5FB5BC1-C112-4EBF-8E46-9C1833D99940}" type="pres">
      <dgm:prSet presAssocID="{89DE14FA-74E4-4071-AEBF-132D9C1921CC}" presName="levelTx" presStyleLbl="revTx" presStyleIdx="0" presStyleCnt="0">
        <dgm:presLayoutVars>
          <dgm:chMax val="1"/>
          <dgm:bulletEnabled val="1"/>
        </dgm:presLayoutVars>
      </dgm:prSet>
      <dgm:spPr/>
      <dgm:t>
        <a:bodyPr/>
        <a:lstStyle/>
        <a:p>
          <a:endParaRPr lang="en-US"/>
        </a:p>
      </dgm:t>
    </dgm:pt>
    <dgm:pt modelId="{D5258F4E-0ACC-4641-BACA-EC8923AEE694}" type="pres">
      <dgm:prSet presAssocID="{F35E54F2-873C-4AF8-9B15-246C72C7BACF}" presName="Name8" presStyleCnt="0"/>
      <dgm:spPr/>
    </dgm:pt>
    <dgm:pt modelId="{72F4C63C-E202-4D6A-93C3-5B03433ECA17}" type="pres">
      <dgm:prSet presAssocID="{F35E54F2-873C-4AF8-9B15-246C72C7BACF}" presName="level" presStyleLbl="node1" presStyleIdx="1" presStyleCnt="5">
        <dgm:presLayoutVars>
          <dgm:chMax val="1"/>
          <dgm:bulletEnabled val="1"/>
        </dgm:presLayoutVars>
      </dgm:prSet>
      <dgm:spPr/>
      <dgm:t>
        <a:bodyPr/>
        <a:lstStyle/>
        <a:p>
          <a:endParaRPr lang="en-US"/>
        </a:p>
      </dgm:t>
    </dgm:pt>
    <dgm:pt modelId="{860EF207-B9B9-4F16-99FC-7FEA2646B14B}" type="pres">
      <dgm:prSet presAssocID="{F35E54F2-873C-4AF8-9B15-246C72C7BACF}" presName="levelTx" presStyleLbl="revTx" presStyleIdx="0" presStyleCnt="0">
        <dgm:presLayoutVars>
          <dgm:chMax val="1"/>
          <dgm:bulletEnabled val="1"/>
        </dgm:presLayoutVars>
      </dgm:prSet>
      <dgm:spPr/>
      <dgm:t>
        <a:bodyPr/>
        <a:lstStyle/>
        <a:p>
          <a:endParaRPr lang="en-US"/>
        </a:p>
      </dgm:t>
    </dgm:pt>
    <dgm:pt modelId="{8507CC98-5DC4-46DB-840B-D06124A51C64}" type="pres">
      <dgm:prSet presAssocID="{8531B73D-1577-42B9-B093-80963D6542CA}" presName="Name8" presStyleCnt="0"/>
      <dgm:spPr/>
    </dgm:pt>
    <dgm:pt modelId="{A7811359-4819-4600-8642-E2D6CAEAA7D6}" type="pres">
      <dgm:prSet presAssocID="{8531B73D-1577-42B9-B093-80963D6542CA}" presName="level" presStyleLbl="node1" presStyleIdx="2" presStyleCnt="5">
        <dgm:presLayoutVars>
          <dgm:chMax val="1"/>
          <dgm:bulletEnabled val="1"/>
        </dgm:presLayoutVars>
      </dgm:prSet>
      <dgm:spPr/>
      <dgm:t>
        <a:bodyPr/>
        <a:lstStyle/>
        <a:p>
          <a:endParaRPr lang="en-US"/>
        </a:p>
      </dgm:t>
    </dgm:pt>
    <dgm:pt modelId="{5FBC7DCD-6F06-4132-9A25-12B07EA9B0AD}" type="pres">
      <dgm:prSet presAssocID="{8531B73D-1577-42B9-B093-80963D6542CA}" presName="levelTx" presStyleLbl="revTx" presStyleIdx="0" presStyleCnt="0">
        <dgm:presLayoutVars>
          <dgm:chMax val="1"/>
          <dgm:bulletEnabled val="1"/>
        </dgm:presLayoutVars>
      </dgm:prSet>
      <dgm:spPr/>
      <dgm:t>
        <a:bodyPr/>
        <a:lstStyle/>
        <a:p>
          <a:endParaRPr lang="en-US"/>
        </a:p>
      </dgm:t>
    </dgm:pt>
    <dgm:pt modelId="{9146CCA6-747E-444A-AE9D-4767FD95CED5}" type="pres">
      <dgm:prSet presAssocID="{DD1D6B3B-D23C-4148-B51E-A8915364279F}" presName="Name8" presStyleCnt="0"/>
      <dgm:spPr/>
    </dgm:pt>
    <dgm:pt modelId="{7FDF0212-6360-49D7-87E2-593BD1327EB2}" type="pres">
      <dgm:prSet presAssocID="{DD1D6B3B-D23C-4148-B51E-A8915364279F}" presName="level" presStyleLbl="node1" presStyleIdx="3" presStyleCnt="5">
        <dgm:presLayoutVars>
          <dgm:chMax val="1"/>
          <dgm:bulletEnabled val="1"/>
        </dgm:presLayoutVars>
      </dgm:prSet>
      <dgm:spPr/>
      <dgm:t>
        <a:bodyPr/>
        <a:lstStyle/>
        <a:p>
          <a:endParaRPr lang="en-US"/>
        </a:p>
      </dgm:t>
    </dgm:pt>
    <dgm:pt modelId="{CEBF0DB7-E5BC-4088-8BBF-D2CEB3434FFB}" type="pres">
      <dgm:prSet presAssocID="{DD1D6B3B-D23C-4148-B51E-A8915364279F}" presName="levelTx" presStyleLbl="revTx" presStyleIdx="0" presStyleCnt="0">
        <dgm:presLayoutVars>
          <dgm:chMax val="1"/>
          <dgm:bulletEnabled val="1"/>
        </dgm:presLayoutVars>
      </dgm:prSet>
      <dgm:spPr/>
      <dgm:t>
        <a:bodyPr/>
        <a:lstStyle/>
        <a:p>
          <a:endParaRPr lang="en-US"/>
        </a:p>
      </dgm:t>
    </dgm:pt>
    <dgm:pt modelId="{484FD224-2CE5-42DF-9C09-DC29B606789D}" type="pres">
      <dgm:prSet presAssocID="{2AC8D2E1-D81B-4E6C-B24D-B4974CC9328A}" presName="Name8" presStyleCnt="0"/>
      <dgm:spPr/>
    </dgm:pt>
    <dgm:pt modelId="{2AB64738-1C9D-4675-A614-AECF55EC1CA9}" type="pres">
      <dgm:prSet presAssocID="{2AC8D2E1-D81B-4E6C-B24D-B4974CC9328A}" presName="level" presStyleLbl="node1" presStyleIdx="4" presStyleCnt="5">
        <dgm:presLayoutVars>
          <dgm:chMax val="1"/>
          <dgm:bulletEnabled val="1"/>
        </dgm:presLayoutVars>
      </dgm:prSet>
      <dgm:spPr/>
      <dgm:t>
        <a:bodyPr/>
        <a:lstStyle/>
        <a:p>
          <a:endParaRPr lang="en-US"/>
        </a:p>
      </dgm:t>
    </dgm:pt>
    <dgm:pt modelId="{8386A304-03BB-4322-9C57-6B869E45F1EF}" type="pres">
      <dgm:prSet presAssocID="{2AC8D2E1-D81B-4E6C-B24D-B4974CC9328A}" presName="levelTx" presStyleLbl="revTx" presStyleIdx="0" presStyleCnt="0">
        <dgm:presLayoutVars>
          <dgm:chMax val="1"/>
          <dgm:bulletEnabled val="1"/>
        </dgm:presLayoutVars>
      </dgm:prSet>
      <dgm:spPr/>
      <dgm:t>
        <a:bodyPr/>
        <a:lstStyle/>
        <a:p>
          <a:endParaRPr lang="en-US"/>
        </a:p>
      </dgm:t>
    </dgm:pt>
  </dgm:ptLst>
  <dgm:cxnLst>
    <dgm:cxn modelId="{E1E5AC70-7E3B-47FC-8C98-DDFF1A24AA7F}" type="presOf" srcId="{F35E54F2-873C-4AF8-9B15-246C72C7BACF}" destId="{72F4C63C-E202-4D6A-93C3-5B03433ECA17}" srcOrd="0" destOrd="0" presId="urn:microsoft.com/office/officeart/2005/8/layout/pyramid1"/>
    <dgm:cxn modelId="{B0CA8C45-FF9C-41A2-BE77-BF16FD0D3BF8}" type="presOf" srcId="{F35E54F2-873C-4AF8-9B15-246C72C7BACF}" destId="{860EF207-B9B9-4F16-99FC-7FEA2646B14B}" srcOrd="1" destOrd="0" presId="urn:microsoft.com/office/officeart/2005/8/layout/pyramid1"/>
    <dgm:cxn modelId="{BB143DD5-E616-4F75-AD1D-B85C56A2EA7E}" type="presOf" srcId="{DD1D6B3B-D23C-4148-B51E-A8915364279F}" destId="{7FDF0212-6360-49D7-87E2-593BD1327EB2}" srcOrd="0" destOrd="0" presId="urn:microsoft.com/office/officeart/2005/8/layout/pyramid1"/>
    <dgm:cxn modelId="{E75091EB-5276-42C1-BDC8-08A572B0AB81}" srcId="{CF1D1A85-7F3E-4441-A2ED-BA9020E391C2}" destId="{89DE14FA-74E4-4071-AEBF-132D9C1921CC}" srcOrd="0" destOrd="0" parTransId="{76F14511-B276-43C1-A776-C5EF57AFA61A}" sibTransId="{82D774BE-7A20-4FEF-B3D9-CDD6BF147BC8}"/>
    <dgm:cxn modelId="{2E1C78F9-BAF7-40D7-9C31-B52E54B18BED}" type="presOf" srcId="{89DE14FA-74E4-4071-AEBF-132D9C1921CC}" destId="{428D1D05-ACF8-448A-A538-15C15BB77B51}" srcOrd="0" destOrd="0" presId="urn:microsoft.com/office/officeart/2005/8/layout/pyramid1"/>
    <dgm:cxn modelId="{8525A001-AD41-4BED-BCCF-CFBECCE17960}" type="presOf" srcId="{8531B73D-1577-42B9-B093-80963D6542CA}" destId="{A7811359-4819-4600-8642-E2D6CAEAA7D6}" srcOrd="0" destOrd="0" presId="urn:microsoft.com/office/officeart/2005/8/layout/pyramid1"/>
    <dgm:cxn modelId="{A8467110-0A5F-4C27-B813-57C1F02554C6}" type="presOf" srcId="{2AC8D2E1-D81B-4E6C-B24D-B4974CC9328A}" destId="{2AB64738-1C9D-4675-A614-AECF55EC1CA9}" srcOrd="0" destOrd="0" presId="urn:microsoft.com/office/officeart/2005/8/layout/pyramid1"/>
    <dgm:cxn modelId="{06EB0F65-EFE8-40EF-9EA1-BB938B9A5A21}" srcId="{CF1D1A85-7F3E-4441-A2ED-BA9020E391C2}" destId="{8531B73D-1577-42B9-B093-80963D6542CA}" srcOrd="2" destOrd="0" parTransId="{DF1462E1-2FD2-4A7F-BBC1-4A47547F37C1}" sibTransId="{BFF4988B-461C-4155-8D10-41E3EF96F4DB}"/>
    <dgm:cxn modelId="{EAE52568-85B0-4289-A88C-7B0F7FE5B95B}" type="presOf" srcId="{89DE14FA-74E4-4071-AEBF-132D9C1921CC}" destId="{D5FB5BC1-C112-4EBF-8E46-9C1833D99940}" srcOrd="1" destOrd="0" presId="urn:microsoft.com/office/officeart/2005/8/layout/pyramid1"/>
    <dgm:cxn modelId="{EE0BBB6F-C0AD-4AA4-A43C-8646B7DEE9D2}" type="presOf" srcId="{8531B73D-1577-42B9-B093-80963D6542CA}" destId="{5FBC7DCD-6F06-4132-9A25-12B07EA9B0AD}" srcOrd="1" destOrd="0" presId="urn:microsoft.com/office/officeart/2005/8/layout/pyramid1"/>
    <dgm:cxn modelId="{CDF15D49-ED70-4BF2-BFBB-A68F21AA6A04}" srcId="{CF1D1A85-7F3E-4441-A2ED-BA9020E391C2}" destId="{DD1D6B3B-D23C-4148-B51E-A8915364279F}" srcOrd="3" destOrd="0" parTransId="{3136D335-5B2F-4FDA-A848-5D7EA2DE07C7}" sibTransId="{3CF22B3B-3B20-4E7B-A39B-7BC62817A738}"/>
    <dgm:cxn modelId="{6A73F5DB-83D7-4A89-A2DC-B8D9E9770A14}" srcId="{CF1D1A85-7F3E-4441-A2ED-BA9020E391C2}" destId="{F35E54F2-873C-4AF8-9B15-246C72C7BACF}" srcOrd="1" destOrd="0" parTransId="{5E0526D2-EBD1-4EC5-B1D8-1459E73A2A99}" sibTransId="{C24DA488-9AEB-471D-966B-FDAD129B1574}"/>
    <dgm:cxn modelId="{1F964851-AD36-4DAA-8481-A835488A7432}" type="presOf" srcId="{2AC8D2E1-D81B-4E6C-B24D-B4974CC9328A}" destId="{8386A304-03BB-4322-9C57-6B869E45F1EF}" srcOrd="1" destOrd="0" presId="urn:microsoft.com/office/officeart/2005/8/layout/pyramid1"/>
    <dgm:cxn modelId="{D6419A1D-4A36-4C7D-8CD7-A76F27E5BFCE}" type="presOf" srcId="{CF1D1A85-7F3E-4441-A2ED-BA9020E391C2}" destId="{2DD8A42E-9C1B-4D55-9CCF-A3C94E6379F1}" srcOrd="0" destOrd="0" presId="urn:microsoft.com/office/officeart/2005/8/layout/pyramid1"/>
    <dgm:cxn modelId="{CA8B08FA-80A5-41E5-AF75-47D46C956FF4}" srcId="{CF1D1A85-7F3E-4441-A2ED-BA9020E391C2}" destId="{2AC8D2E1-D81B-4E6C-B24D-B4974CC9328A}" srcOrd="4" destOrd="0" parTransId="{D1C41651-095C-48A3-97E4-44D7F7BAC22D}" sibTransId="{52438EFF-3608-4C3F-8A36-D7BC8EC0C122}"/>
    <dgm:cxn modelId="{F8A70AAA-C422-438D-BABE-EDB4ECFE4AF3}" type="presOf" srcId="{DD1D6B3B-D23C-4148-B51E-A8915364279F}" destId="{CEBF0DB7-E5BC-4088-8BBF-D2CEB3434FFB}" srcOrd="1" destOrd="0" presId="urn:microsoft.com/office/officeart/2005/8/layout/pyramid1"/>
    <dgm:cxn modelId="{96991F52-C872-40D2-BD80-B35E72CEC0D6}" type="presParOf" srcId="{2DD8A42E-9C1B-4D55-9CCF-A3C94E6379F1}" destId="{67036489-F23C-4DAF-BB3D-0DC7095A0D54}" srcOrd="0" destOrd="0" presId="urn:microsoft.com/office/officeart/2005/8/layout/pyramid1"/>
    <dgm:cxn modelId="{D2CFF987-D3A2-4E25-B725-054C4DE6EC23}" type="presParOf" srcId="{67036489-F23C-4DAF-BB3D-0DC7095A0D54}" destId="{428D1D05-ACF8-448A-A538-15C15BB77B51}" srcOrd="0" destOrd="0" presId="urn:microsoft.com/office/officeart/2005/8/layout/pyramid1"/>
    <dgm:cxn modelId="{A120B79E-06DE-4482-8FE9-1E2043849C9C}" type="presParOf" srcId="{67036489-F23C-4DAF-BB3D-0DC7095A0D54}" destId="{D5FB5BC1-C112-4EBF-8E46-9C1833D99940}" srcOrd="1" destOrd="0" presId="urn:microsoft.com/office/officeart/2005/8/layout/pyramid1"/>
    <dgm:cxn modelId="{5041A0C1-52DB-4DE7-A19F-8AE5E88E6559}" type="presParOf" srcId="{2DD8A42E-9C1B-4D55-9CCF-A3C94E6379F1}" destId="{D5258F4E-0ACC-4641-BACA-EC8923AEE694}" srcOrd="1" destOrd="0" presId="urn:microsoft.com/office/officeart/2005/8/layout/pyramid1"/>
    <dgm:cxn modelId="{8DB8F1DC-7C7B-4EBD-A364-1E7E72A2BEA0}" type="presParOf" srcId="{D5258F4E-0ACC-4641-BACA-EC8923AEE694}" destId="{72F4C63C-E202-4D6A-93C3-5B03433ECA17}" srcOrd="0" destOrd="0" presId="urn:microsoft.com/office/officeart/2005/8/layout/pyramid1"/>
    <dgm:cxn modelId="{F2A4558F-4EB8-4481-8E4B-503BDECDD6E1}" type="presParOf" srcId="{D5258F4E-0ACC-4641-BACA-EC8923AEE694}" destId="{860EF207-B9B9-4F16-99FC-7FEA2646B14B}" srcOrd="1" destOrd="0" presId="urn:microsoft.com/office/officeart/2005/8/layout/pyramid1"/>
    <dgm:cxn modelId="{462B9133-CFBE-4622-8992-481EA479BFFA}" type="presParOf" srcId="{2DD8A42E-9C1B-4D55-9CCF-A3C94E6379F1}" destId="{8507CC98-5DC4-46DB-840B-D06124A51C64}" srcOrd="2" destOrd="0" presId="urn:microsoft.com/office/officeart/2005/8/layout/pyramid1"/>
    <dgm:cxn modelId="{7B0B8703-0D79-42F3-BDDC-664C5DB72FB9}" type="presParOf" srcId="{8507CC98-5DC4-46DB-840B-D06124A51C64}" destId="{A7811359-4819-4600-8642-E2D6CAEAA7D6}" srcOrd="0" destOrd="0" presId="urn:microsoft.com/office/officeart/2005/8/layout/pyramid1"/>
    <dgm:cxn modelId="{44450516-4500-451E-8B65-9E986FA95393}" type="presParOf" srcId="{8507CC98-5DC4-46DB-840B-D06124A51C64}" destId="{5FBC7DCD-6F06-4132-9A25-12B07EA9B0AD}" srcOrd="1" destOrd="0" presId="urn:microsoft.com/office/officeart/2005/8/layout/pyramid1"/>
    <dgm:cxn modelId="{5370D35F-BA9F-416A-BCD9-7F394B104584}" type="presParOf" srcId="{2DD8A42E-9C1B-4D55-9CCF-A3C94E6379F1}" destId="{9146CCA6-747E-444A-AE9D-4767FD95CED5}" srcOrd="3" destOrd="0" presId="urn:microsoft.com/office/officeart/2005/8/layout/pyramid1"/>
    <dgm:cxn modelId="{560B0AA4-E300-45DE-907D-4C37005477CA}" type="presParOf" srcId="{9146CCA6-747E-444A-AE9D-4767FD95CED5}" destId="{7FDF0212-6360-49D7-87E2-593BD1327EB2}" srcOrd="0" destOrd="0" presId="urn:microsoft.com/office/officeart/2005/8/layout/pyramid1"/>
    <dgm:cxn modelId="{71D796F2-B5D5-49DC-88E9-0F6645EAC781}" type="presParOf" srcId="{9146CCA6-747E-444A-AE9D-4767FD95CED5}" destId="{CEBF0DB7-E5BC-4088-8BBF-D2CEB3434FFB}" srcOrd="1" destOrd="0" presId="urn:microsoft.com/office/officeart/2005/8/layout/pyramid1"/>
    <dgm:cxn modelId="{AEA85943-FC33-493B-8031-15A51387994F}" type="presParOf" srcId="{2DD8A42E-9C1B-4D55-9CCF-A3C94E6379F1}" destId="{484FD224-2CE5-42DF-9C09-DC29B606789D}" srcOrd="4" destOrd="0" presId="urn:microsoft.com/office/officeart/2005/8/layout/pyramid1"/>
    <dgm:cxn modelId="{8F7F9C59-E0F0-4CD7-A19E-01A9E2C197DA}" type="presParOf" srcId="{484FD224-2CE5-42DF-9C09-DC29B606789D}" destId="{2AB64738-1C9D-4675-A614-AECF55EC1CA9}" srcOrd="0" destOrd="0" presId="urn:microsoft.com/office/officeart/2005/8/layout/pyramid1"/>
    <dgm:cxn modelId="{CBB991F9-7C1D-4D84-93DA-E1FA8FC19957}" type="presParOf" srcId="{484FD224-2CE5-42DF-9C09-DC29B606789D}" destId="{8386A304-03BB-4322-9C57-6B869E45F1EF}"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3A03B35-E522-448D-8CD4-FD1BAA1EC5A1}" type="doc">
      <dgm:prSet loTypeId="urn:microsoft.com/office/officeart/2005/8/layout/venn2" loCatId="relationship" qsTypeId="urn:microsoft.com/office/officeart/2005/8/quickstyle/simple1" qsCatId="simple" csTypeId="urn:microsoft.com/office/officeart/2005/8/colors/accent1_2" csCatId="accent1" phldr="1"/>
      <dgm:spPr/>
      <dgm:t>
        <a:bodyPr/>
        <a:lstStyle/>
        <a:p>
          <a:endParaRPr lang="en-US"/>
        </a:p>
      </dgm:t>
    </dgm:pt>
    <dgm:pt modelId="{CE1583B0-F30F-4B73-BA27-5E4DB9A8603D}">
      <dgm:prSet phldrT="[Text]" custT="1"/>
      <dgm:spPr>
        <a:xfrm>
          <a:off x="542916" y="0"/>
          <a:ext cx="4525962" cy="4525962"/>
        </a:xfrm>
        <a:prstGeom prst="ellipse">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sz="1400" b="1" dirty="0" smtClean="0">
              <a:solidFill>
                <a:sysClr val="windowText" lastClr="000000"/>
              </a:solidFill>
              <a:latin typeface="Calibri"/>
              <a:ea typeface="+mn-ea"/>
              <a:cs typeface="B Nazanin" pitchFamily="2" charset="-78"/>
            </a:rPr>
            <a:t>محيط كسب وكار</a:t>
          </a:r>
          <a:endParaRPr lang="en-US" sz="1400" b="1" dirty="0">
            <a:solidFill>
              <a:sysClr val="windowText" lastClr="000000"/>
            </a:solidFill>
            <a:latin typeface="Calibri"/>
            <a:ea typeface="+mn-ea"/>
            <a:cs typeface="B Nazanin" pitchFamily="2" charset="-78"/>
          </a:endParaRPr>
        </a:p>
      </dgm:t>
    </dgm:pt>
    <dgm:pt modelId="{6F63C56E-B456-48EF-AA46-789AB2983A20}" type="parTrans" cxnId="{48507878-E258-46F9-A339-F544ACD64260}">
      <dgm:prSet/>
      <dgm:spPr/>
      <dgm:t>
        <a:bodyPr/>
        <a:lstStyle/>
        <a:p>
          <a:endParaRPr lang="en-US"/>
        </a:p>
      </dgm:t>
    </dgm:pt>
    <dgm:pt modelId="{B1A8440C-5DA3-4A86-AD06-1E283E56D836}" type="sibTrans" cxnId="{48507878-E258-46F9-A339-F544ACD64260}">
      <dgm:prSet/>
      <dgm:spPr/>
      <dgm:t>
        <a:bodyPr/>
        <a:lstStyle/>
        <a:p>
          <a:endParaRPr lang="en-US"/>
        </a:p>
      </dgm:t>
    </dgm:pt>
    <dgm:pt modelId="{114D672B-93CB-4E2E-9C12-3106E7516D3F}">
      <dgm:prSet phldrT="[Text]" custT="1"/>
      <dgm:spPr>
        <a:xfrm>
          <a:off x="991122" y="603453"/>
          <a:ext cx="3847067" cy="3847067"/>
        </a:xfrm>
        <a:prstGeom prst="ellipse">
          <a:avLst/>
        </a:prstGeom>
        <a:solidFill>
          <a:srgbClr val="9BBB59">
            <a:lumMod val="60000"/>
            <a:lumOff val="40000"/>
          </a:srgbClr>
        </a:solidFill>
        <a:ln w="25400" cap="flat" cmpd="sng" algn="ctr">
          <a:solidFill>
            <a:sysClr val="window" lastClr="FFFFFF">
              <a:hueOff val="0"/>
              <a:satOff val="0"/>
              <a:lumOff val="0"/>
              <a:alphaOff val="0"/>
            </a:sysClr>
          </a:solidFill>
          <a:prstDash val="solid"/>
        </a:ln>
        <a:effectLst/>
      </dgm:spPr>
      <dgm:t>
        <a:bodyPr/>
        <a:lstStyle/>
        <a:p>
          <a:r>
            <a:rPr lang="fa-IR" sz="1800" b="1" dirty="0" smtClean="0">
              <a:solidFill>
                <a:sysClr val="windowText" lastClr="000000"/>
              </a:solidFill>
              <a:latin typeface="Calibri"/>
              <a:ea typeface="+mn-ea"/>
              <a:cs typeface="B Nazanin" pitchFamily="2" charset="-78"/>
            </a:rPr>
            <a:t>سازمان</a:t>
          </a:r>
          <a:endParaRPr lang="en-US" sz="1000" b="1" dirty="0">
            <a:solidFill>
              <a:sysClr val="windowText" lastClr="000000"/>
            </a:solidFill>
            <a:latin typeface="Calibri"/>
            <a:ea typeface="+mn-ea"/>
            <a:cs typeface="B Nazanin" pitchFamily="2" charset="-78"/>
          </a:endParaRPr>
        </a:p>
      </dgm:t>
    </dgm:pt>
    <dgm:pt modelId="{C038B3F5-D82D-4975-A61F-DA5BB9201A10}" type="parTrans" cxnId="{64E32613-F5CF-4194-90C4-9CDB027F2D2B}">
      <dgm:prSet/>
      <dgm:spPr/>
      <dgm:t>
        <a:bodyPr/>
        <a:lstStyle/>
        <a:p>
          <a:endParaRPr lang="en-US"/>
        </a:p>
      </dgm:t>
    </dgm:pt>
    <dgm:pt modelId="{39135D18-FF5C-459F-BDAC-77C151546F0A}" type="sibTrans" cxnId="{64E32613-F5CF-4194-90C4-9CDB027F2D2B}">
      <dgm:prSet/>
      <dgm:spPr/>
      <dgm:t>
        <a:bodyPr/>
        <a:lstStyle/>
        <a:p>
          <a:endParaRPr lang="en-US"/>
        </a:p>
      </dgm:t>
    </dgm:pt>
    <dgm:pt modelId="{D6A61C11-EBB7-40E2-BF31-6B5A23DED51A}">
      <dgm:prSet phldrT="[Text]" custT="1"/>
      <dgm:spPr>
        <a:xfrm>
          <a:off x="1330569" y="1282354"/>
          <a:ext cx="3168173" cy="3168173"/>
        </a:xfrm>
        <a:prstGeom prst="ellipse">
          <a:avLst/>
        </a:prstGeom>
        <a:solidFill>
          <a:srgbClr val="C0504D">
            <a:lumMod val="60000"/>
            <a:lumOff val="40000"/>
          </a:srgbClr>
        </a:solidFill>
        <a:ln w="25400" cap="flat" cmpd="sng" algn="ctr">
          <a:solidFill>
            <a:sysClr val="window" lastClr="FFFFFF">
              <a:hueOff val="0"/>
              <a:satOff val="0"/>
              <a:lumOff val="0"/>
              <a:alphaOff val="0"/>
            </a:sysClr>
          </a:solidFill>
          <a:prstDash val="solid"/>
        </a:ln>
        <a:effectLst/>
      </dgm:spPr>
      <dgm:t>
        <a:bodyPr/>
        <a:lstStyle/>
        <a:p>
          <a:r>
            <a:rPr lang="fa-IR" sz="1600" b="1" dirty="0" smtClean="0">
              <a:solidFill>
                <a:sysClr val="windowText" lastClr="000000"/>
              </a:solidFill>
              <a:latin typeface="Calibri"/>
              <a:ea typeface="+mn-ea"/>
              <a:cs typeface="B Nazanin" pitchFamily="2" charset="-78"/>
            </a:rPr>
            <a:t>سيستم‌ كاري</a:t>
          </a:r>
          <a:endParaRPr lang="en-US" sz="1600" b="1" dirty="0">
            <a:solidFill>
              <a:sysClr val="windowText" lastClr="000000"/>
            </a:solidFill>
            <a:latin typeface="Calibri"/>
            <a:ea typeface="+mn-ea"/>
            <a:cs typeface="B Nazanin" pitchFamily="2" charset="-78"/>
          </a:endParaRPr>
        </a:p>
      </dgm:t>
    </dgm:pt>
    <dgm:pt modelId="{38EE609F-1894-46E5-B64C-F253CB055BCB}" type="parTrans" cxnId="{326F4995-A014-4135-9E64-FF771639AECF}">
      <dgm:prSet/>
      <dgm:spPr/>
      <dgm:t>
        <a:bodyPr/>
        <a:lstStyle/>
        <a:p>
          <a:endParaRPr lang="en-US"/>
        </a:p>
      </dgm:t>
    </dgm:pt>
    <dgm:pt modelId="{444A1B82-19C6-40AC-865E-0B432C919008}" type="sibTrans" cxnId="{326F4995-A014-4135-9E64-FF771639AECF}">
      <dgm:prSet/>
      <dgm:spPr/>
      <dgm:t>
        <a:bodyPr/>
        <a:lstStyle/>
        <a:p>
          <a:endParaRPr lang="en-US"/>
        </a:p>
      </dgm:t>
    </dgm:pt>
    <dgm:pt modelId="{D02A68BD-237B-4FF9-8C54-563CB4AF0C28}">
      <dgm:prSet phldrT="[Text]" custT="1"/>
      <dgm:spPr>
        <a:xfrm>
          <a:off x="1670016" y="1961257"/>
          <a:ext cx="2489279" cy="2489279"/>
        </a:xfrm>
        <a:prstGeom prst="ellipse">
          <a:avLst/>
        </a:prstGeom>
        <a:solidFill>
          <a:srgbClr val="FFC000"/>
        </a:solidFill>
        <a:ln w="25400" cap="flat" cmpd="sng" algn="ctr">
          <a:solidFill>
            <a:sysClr val="window" lastClr="FFFFFF">
              <a:hueOff val="0"/>
              <a:satOff val="0"/>
              <a:lumOff val="0"/>
              <a:alphaOff val="0"/>
            </a:sysClr>
          </a:solidFill>
          <a:prstDash val="solid"/>
        </a:ln>
        <a:effectLst/>
      </dgm:spPr>
      <dgm:t>
        <a:bodyPr/>
        <a:lstStyle/>
        <a:p>
          <a:r>
            <a:rPr lang="fa-IR" sz="1600" b="0" dirty="0" smtClean="0">
              <a:solidFill>
                <a:sysClr val="windowText" lastClr="000000"/>
              </a:solidFill>
              <a:latin typeface="Calibri"/>
              <a:ea typeface="+mn-ea"/>
              <a:cs typeface="B Nazanin" pitchFamily="2" charset="-78"/>
            </a:rPr>
            <a:t>سيستم‌هاي اطلاعاتي</a:t>
          </a:r>
          <a:endParaRPr lang="en-US" sz="1600" b="0" dirty="0">
            <a:solidFill>
              <a:sysClr val="windowText" lastClr="000000"/>
            </a:solidFill>
            <a:latin typeface="Calibri"/>
            <a:ea typeface="+mn-ea"/>
            <a:cs typeface="B Nazanin" pitchFamily="2" charset="-78"/>
          </a:endParaRPr>
        </a:p>
      </dgm:t>
    </dgm:pt>
    <dgm:pt modelId="{673E207A-FA3D-40BC-A338-941C5FC57F98}" type="parTrans" cxnId="{E13FD118-3051-44AF-9B63-A1D5CBA1D9D5}">
      <dgm:prSet/>
      <dgm:spPr/>
      <dgm:t>
        <a:bodyPr/>
        <a:lstStyle/>
        <a:p>
          <a:endParaRPr lang="en-US"/>
        </a:p>
      </dgm:t>
    </dgm:pt>
    <dgm:pt modelId="{70F55BD7-0FA7-4BFA-B15E-0F2715E7B0B6}" type="sibTrans" cxnId="{E13FD118-3051-44AF-9B63-A1D5CBA1D9D5}">
      <dgm:prSet/>
      <dgm:spPr/>
      <dgm:t>
        <a:bodyPr/>
        <a:lstStyle/>
        <a:p>
          <a:endParaRPr lang="en-US"/>
        </a:p>
      </dgm:t>
    </dgm:pt>
    <dgm:pt modelId="{A33BA8C7-D769-4BF3-A89D-56DE8BC55D23}">
      <dgm:prSet phldrT="[Text]" custT="1"/>
      <dgm:spPr>
        <a:xfrm>
          <a:off x="2009463" y="2640138"/>
          <a:ext cx="1810384" cy="1810384"/>
        </a:xfrm>
        <a:prstGeom prst="ellipse">
          <a:avLst/>
        </a:prstGeom>
        <a:solidFill>
          <a:srgbClr val="FFFF00"/>
        </a:solidFill>
        <a:ln w="25400" cap="flat" cmpd="sng" algn="ctr">
          <a:solidFill>
            <a:sysClr val="window" lastClr="FFFFFF">
              <a:hueOff val="0"/>
              <a:satOff val="0"/>
              <a:lumOff val="0"/>
              <a:alphaOff val="0"/>
            </a:sysClr>
          </a:solidFill>
          <a:prstDash val="solid"/>
        </a:ln>
        <a:effectLst/>
      </dgm:spPr>
      <dgm:t>
        <a:bodyPr/>
        <a:lstStyle/>
        <a:p>
          <a:r>
            <a:rPr lang="fa-IR" sz="1800" b="1" dirty="0" smtClean="0">
              <a:solidFill>
                <a:sysClr val="windowText" lastClr="000000"/>
              </a:solidFill>
              <a:latin typeface="Calibri"/>
              <a:ea typeface="+mn-ea"/>
              <a:cs typeface="B Nazanin" pitchFamily="2" charset="-78"/>
            </a:rPr>
            <a:t>فناوري اطلاعات</a:t>
          </a:r>
          <a:endParaRPr lang="en-US" sz="1800" b="1" dirty="0">
            <a:solidFill>
              <a:sysClr val="windowText" lastClr="000000"/>
            </a:solidFill>
            <a:latin typeface="Calibri"/>
            <a:ea typeface="+mn-ea"/>
            <a:cs typeface="B Nazanin" pitchFamily="2" charset="-78"/>
          </a:endParaRPr>
        </a:p>
      </dgm:t>
    </dgm:pt>
    <dgm:pt modelId="{AE845102-8F3D-4660-81DD-1C4B3EE1FC21}" type="parTrans" cxnId="{068FA557-12D9-400E-970A-57F20313ED53}">
      <dgm:prSet/>
      <dgm:spPr/>
      <dgm:t>
        <a:bodyPr/>
        <a:lstStyle/>
        <a:p>
          <a:endParaRPr lang="en-US"/>
        </a:p>
      </dgm:t>
    </dgm:pt>
    <dgm:pt modelId="{1B0F20EA-4076-4068-BA4A-607B9A355DD7}" type="sibTrans" cxnId="{068FA557-12D9-400E-970A-57F20313ED53}">
      <dgm:prSet/>
      <dgm:spPr/>
      <dgm:t>
        <a:bodyPr/>
        <a:lstStyle/>
        <a:p>
          <a:endParaRPr lang="en-US"/>
        </a:p>
      </dgm:t>
    </dgm:pt>
    <dgm:pt modelId="{A043B23D-1711-480A-88AB-05D602C3109D}" type="pres">
      <dgm:prSet presAssocID="{F3A03B35-E522-448D-8CD4-FD1BAA1EC5A1}" presName="Name0" presStyleCnt="0">
        <dgm:presLayoutVars>
          <dgm:chMax val="7"/>
          <dgm:resizeHandles val="exact"/>
        </dgm:presLayoutVars>
      </dgm:prSet>
      <dgm:spPr/>
      <dgm:t>
        <a:bodyPr/>
        <a:lstStyle/>
        <a:p>
          <a:endParaRPr lang="en-US"/>
        </a:p>
      </dgm:t>
    </dgm:pt>
    <dgm:pt modelId="{05262D29-059B-4325-9E2E-D388F5C452AA}" type="pres">
      <dgm:prSet presAssocID="{F3A03B35-E522-448D-8CD4-FD1BAA1EC5A1}" presName="comp1" presStyleCnt="0"/>
      <dgm:spPr/>
    </dgm:pt>
    <dgm:pt modelId="{FF72DB38-1D51-457C-A9A3-5023F64B1359}" type="pres">
      <dgm:prSet presAssocID="{F3A03B35-E522-448D-8CD4-FD1BAA1EC5A1}" presName="circle1" presStyleLbl="node1" presStyleIdx="0" presStyleCnt="5" custLinFactNeighborX="-2403"/>
      <dgm:spPr/>
      <dgm:t>
        <a:bodyPr/>
        <a:lstStyle/>
        <a:p>
          <a:endParaRPr lang="en-US"/>
        </a:p>
      </dgm:t>
    </dgm:pt>
    <dgm:pt modelId="{AFEFAD52-0C0F-4C97-BFDC-07DB6623B258}" type="pres">
      <dgm:prSet presAssocID="{F3A03B35-E522-448D-8CD4-FD1BAA1EC5A1}" presName="c1text" presStyleLbl="node1" presStyleIdx="0" presStyleCnt="5">
        <dgm:presLayoutVars>
          <dgm:bulletEnabled val="1"/>
        </dgm:presLayoutVars>
      </dgm:prSet>
      <dgm:spPr/>
      <dgm:t>
        <a:bodyPr/>
        <a:lstStyle/>
        <a:p>
          <a:endParaRPr lang="en-US"/>
        </a:p>
      </dgm:t>
    </dgm:pt>
    <dgm:pt modelId="{913EF1F8-E52F-47D1-8922-7CA70F6FE3C2}" type="pres">
      <dgm:prSet presAssocID="{F3A03B35-E522-448D-8CD4-FD1BAA1EC5A1}" presName="comp2" presStyleCnt="0"/>
      <dgm:spPr/>
    </dgm:pt>
    <dgm:pt modelId="{9E1CA97D-F03E-47F9-8C29-A4AA3E4A93FB}" type="pres">
      <dgm:prSet presAssocID="{F3A03B35-E522-448D-8CD4-FD1BAA1EC5A1}" presName="circle2" presStyleLbl="node1" presStyleIdx="1" presStyleCnt="5" custLinFactNeighborY="-1961"/>
      <dgm:spPr/>
      <dgm:t>
        <a:bodyPr/>
        <a:lstStyle/>
        <a:p>
          <a:endParaRPr lang="en-US"/>
        </a:p>
      </dgm:t>
    </dgm:pt>
    <dgm:pt modelId="{3933E05C-1D95-4026-B007-9153EA7E6C4D}" type="pres">
      <dgm:prSet presAssocID="{F3A03B35-E522-448D-8CD4-FD1BAA1EC5A1}" presName="c2text" presStyleLbl="node1" presStyleIdx="1" presStyleCnt="5">
        <dgm:presLayoutVars>
          <dgm:bulletEnabled val="1"/>
        </dgm:presLayoutVars>
      </dgm:prSet>
      <dgm:spPr/>
      <dgm:t>
        <a:bodyPr/>
        <a:lstStyle/>
        <a:p>
          <a:endParaRPr lang="en-US"/>
        </a:p>
      </dgm:t>
    </dgm:pt>
    <dgm:pt modelId="{CC441220-6E19-4AF8-8D49-5648A9B1E6A4}" type="pres">
      <dgm:prSet presAssocID="{F3A03B35-E522-448D-8CD4-FD1BAA1EC5A1}" presName="comp3" presStyleCnt="0"/>
      <dgm:spPr/>
    </dgm:pt>
    <dgm:pt modelId="{212BA8CD-9F21-4B34-AD5D-9753103B8126}" type="pres">
      <dgm:prSet presAssocID="{F3A03B35-E522-448D-8CD4-FD1BAA1EC5A1}" presName="circle3" presStyleLbl="node1" presStyleIdx="2" presStyleCnt="5" custLinFactNeighborY="-2381"/>
      <dgm:spPr/>
      <dgm:t>
        <a:bodyPr/>
        <a:lstStyle/>
        <a:p>
          <a:endParaRPr lang="en-US"/>
        </a:p>
      </dgm:t>
    </dgm:pt>
    <dgm:pt modelId="{738FC3A8-2D56-46C7-B45F-FA36E7B264C8}" type="pres">
      <dgm:prSet presAssocID="{F3A03B35-E522-448D-8CD4-FD1BAA1EC5A1}" presName="c3text" presStyleLbl="node1" presStyleIdx="2" presStyleCnt="5">
        <dgm:presLayoutVars>
          <dgm:bulletEnabled val="1"/>
        </dgm:presLayoutVars>
      </dgm:prSet>
      <dgm:spPr/>
      <dgm:t>
        <a:bodyPr/>
        <a:lstStyle/>
        <a:p>
          <a:endParaRPr lang="en-US"/>
        </a:p>
      </dgm:t>
    </dgm:pt>
    <dgm:pt modelId="{323F6BFF-7711-4D24-B887-DBEE12711681}" type="pres">
      <dgm:prSet presAssocID="{F3A03B35-E522-448D-8CD4-FD1BAA1EC5A1}" presName="comp4" presStyleCnt="0"/>
      <dgm:spPr/>
    </dgm:pt>
    <dgm:pt modelId="{3FFE668B-4AF3-4F22-A8A8-229C301CA1CF}" type="pres">
      <dgm:prSet presAssocID="{F3A03B35-E522-448D-8CD4-FD1BAA1EC5A1}" presName="circle4" presStyleLbl="node1" presStyleIdx="3" presStyleCnt="5" custLinFactNeighborY="-3030"/>
      <dgm:spPr/>
      <dgm:t>
        <a:bodyPr/>
        <a:lstStyle/>
        <a:p>
          <a:endParaRPr lang="en-US"/>
        </a:p>
      </dgm:t>
    </dgm:pt>
    <dgm:pt modelId="{8B83E1B9-470F-4813-BC2F-6539C68ECC77}" type="pres">
      <dgm:prSet presAssocID="{F3A03B35-E522-448D-8CD4-FD1BAA1EC5A1}" presName="c4text" presStyleLbl="node1" presStyleIdx="3" presStyleCnt="5">
        <dgm:presLayoutVars>
          <dgm:bulletEnabled val="1"/>
        </dgm:presLayoutVars>
      </dgm:prSet>
      <dgm:spPr/>
      <dgm:t>
        <a:bodyPr/>
        <a:lstStyle/>
        <a:p>
          <a:endParaRPr lang="en-US"/>
        </a:p>
      </dgm:t>
    </dgm:pt>
    <dgm:pt modelId="{CE6BE26D-5219-4E79-939A-60B011D12F5A}" type="pres">
      <dgm:prSet presAssocID="{F3A03B35-E522-448D-8CD4-FD1BAA1EC5A1}" presName="comp5" presStyleCnt="0"/>
      <dgm:spPr/>
    </dgm:pt>
    <dgm:pt modelId="{E8883C19-22B4-4BFA-BD41-D6C2D061C3EB}" type="pres">
      <dgm:prSet presAssocID="{F3A03B35-E522-448D-8CD4-FD1BAA1EC5A1}" presName="circle5" presStyleLbl="node1" presStyleIdx="4" presStyleCnt="5" custLinFactNeighborY="-4167"/>
      <dgm:spPr/>
      <dgm:t>
        <a:bodyPr/>
        <a:lstStyle/>
        <a:p>
          <a:endParaRPr lang="en-US"/>
        </a:p>
      </dgm:t>
    </dgm:pt>
    <dgm:pt modelId="{CC96A566-7769-4C56-AF98-0FD0B1462E99}" type="pres">
      <dgm:prSet presAssocID="{F3A03B35-E522-448D-8CD4-FD1BAA1EC5A1}" presName="c5text" presStyleLbl="node1" presStyleIdx="4" presStyleCnt="5">
        <dgm:presLayoutVars>
          <dgm:bulletEnabled val="1"/>
        </dgm:presLayoutVars>
      </dgm:prSet>
      <dgm:spPr/>
      <dgm:t>
        <a:bodyPr/>
        <a:lstStyle/>
        <a:p>
          <a:endParaRPr lang="en-US"/>
        </a:p>
      </dgm:t>
    </dgm:pt>
  </dgm:ptLst>
  <dgm:cxnLst>
    <dgm:cxn modelId="{326F4995-A014-4135-9E64-FF771639AECF}" srcId="{F3A03B35-E522-448D-8CD4-FD1BAA1EC5A1}" destId="{D6A61C11-EBB7-40E2-BF31-6B5A23DED51A}" srcOrd="2" destOrd="0" parTransId="{38EE609F-1894-46E5-B64C-F253CB055BCB}" sibTransId="{444A1B82-19C6-40AC-865E-0B432C919008}"/>
    <dgm:cxn modelId="{F4AA8366-7692-4B8E-BA9C-9A20B31F3C4A}" type="presOf" srcId="{D6A61C11-EBB7-40E2-BF31-6B5A23DED51A}" destId="{738FC3A8-2D56-46C7-B45F-FA36E7B264C8}" srcOrd="1" destOrd="0" presId="urn:microsoft.com/office/officeart/2005/8/layout/venn2"/>
    <dgm:cxn modelId="{64E32613-F5CF-4194-90C4-9CDB027F2D2B}" srcId="{F3A03B35-E522-448D-8CD4-FD1BAA1EC5A1}" destId="{114D672B-93CB-4E2E-9C12-3106E7516D3F}" srcOrd="1" destOrd="0" parTransId="{C038B3F5-D82D-4975-A61F-DA5BB9201A10}" sibTransId="{39135D18-FF5C-459F-BDAC-77C151546F0A}"/>
    <dgm:cxn modelId="{2AC22B9A-AED3-4D7A-8C89-4533CBEB5C0D}" type="presOf" srcId="{D02A68BD-237B-4FF9-8C54-563CB4AF0C28}" destId="{3FFE668B-4AF3-4F22-A8A8-229C301CA1CF}" srcOrd="0" destOrd="0" presId="urn:microsoft.com/office/officeart/2005/8/layout/venn2"/>
    <dgm:cxn modelId="{E13FD118-3051-44AF-9B63-A1D5CBA1D9D5}" srcId="{F3A03B35-E522-448D-8CD4-FD1BAA1EC5A1}" destId="{D02A68BD-237B-4FF9-8C54-563CB4AF0C28}" srcOrd="3" destOrd="0" parTransId="{673E207A-FA3D-40BC-A338-941C5FC57F98}" sibTransId="{70F55BD7-0FA7-4BFA-B15E-0F2715E7B0B6}"/>
    <dgm:cxn modelId="{12C69F4B-3C75-4F16-A378-24C0DA539E40}" type="presOf" srcId="{CE1583B0-F30F-4B73-BA27-5E4DB9A8603D}" destId="{FF72DB38-1D51-457C-A9A3-5023F64B1359}" srcOrd="0" destOrd="0" presId="urn:microsoft.com/office/officeart/2005/8/layout/venn2"/>
    <dgm:cxn modelId="{7A128AB7-03D7-40C6-A4D3-C51586286EFD}" type="presOf" srcId="{D6A61C11-EBB7-40E2-BF31-6B5A23DED51A}" destId="{212BA8CD-9F21-4B34-AD5D-9753103B8126}" srcOrd="0" destOrd="0" presId="urn:microsoft.com/office/officeart/2005/8/layout/venn2"/>
    <dgm:cxn modelId="{73DDC714-9033-4121-B10E-AA44C9BDB254}" type="presOf" srcId="{A33BA8C7-D769-4BF3-A89D-56DE8BC55D23}" destId="{CC96A566-7769-4C56-AF98-0FD0B1462E99}" srcOrd="1" destOrd="0" presId="urn:microsoft.com/office/officeart/2005/8/layout/venn2"/>
    <dgm:cxn modelId="{068FA557-12D9-400E-970A-57F20313ED53}" srcId="{F3A03B35-E522-448D-8CD4-FD1BAA1EC5A1}" destId="{A33BA8C7-D769-4BF3-A89D-56DE8BC55D23}" srcOrd="4" destOrd="0" parTransId="{AE845102-8F3D-4660-81DD-1C4B3EE1FC21}" sibTransId="{1B0F20EA-4076-4068-BA4A-607B9A355DD7}"/>
    <dgm:cxn modelId="{AA959EA3-9427-4AFC-B7CF-2F3DF3D518C0}" type="presOf" srcId="{CE1583B0-F30F-4B73-BA27-5E4DB9A8603D}" destId="{AFEFAD52-0C0F-4C97-BFDC-07DB6623B258}" srcOrd="1" destOrd="0" presId="urn:microsoft.com/office/officeart/2005/8/layout/venn2"/>
    <dgm:cxn modelId="{8C667B47-0762-4AF7-BBAC-83F2AEB8E955}" type="presOf" srcId="{114D672B-93CB-4E2E-9C12-3106E7516D3F}" destId="{3933E05C-1D95-4026-B007-9153EA7E6C4D}" srcOrd="1" destOrd="0" presId="urn:microsoft.com/office/officeart/2005/8/layout/venn2"/>
    <dgm:cxn modelId="{D86C5253-4178-45BC-A4C3-6EF1FE7A19E6}" type="presOf" srcId="{D02A68BD-237B-4FF9-8C54-563CB4AF0C28}" destId="{8B83E1B9-470F-4813-BC2F-6539C68ECC77}" srcOrd="1" destOrd="0" presId="urn:microsoft.com/office/officeart/2005/8/layout/venn2"/>
    <dgm:cxn modelId="{CC86AA2C-11AC-43B0-AE96-9C462F4030F9}" type="presOf" srcId="{114D672B-93CB-4E2E-9C12-3106E7516D3F}" destId="{9E1CA97D-F03E-47F9-8C29-A4AA3E4A93FB}" srcOrd="0" destOrd="0" presId="urn:microsoft.com/office/officeart/2005/8/layout/venn2"/>
    <dgm:cxn modelId="{48507878-E258-46F9-A339-F544ACD64260}" srcId="{F3A03B35-E522-448D-8CD4-FD1BAA1EC5A1}" destId="{CE1583B0-F30F-4B73-BA27-5E4DB9A8603D}" srcOrd="0" destOrd="0" parTransId="{6F63C56E-B456-48EF-AA46-789AB2983A20}" sibTransId="{B1A8440C-5DA3-4A86-AD06-1E283E56D836}"/>
    <dgm:cxn modelId="{55C7C2CA-5A3E-4D8B-8B20-92CCD71A8A05}" type="presOf" srcId="{F3A03B35-E522-448D-8CD4-FD1BAA1EC5A1}" destId="{A043B23D-1711-480A-88AB-05D602C3109D}" srcOrd="0" destOrd="0" presId="urn:microsoft.com/office/officeart/2005/8/layout/venn2"/>
    <dgm:cxn modelId="{2B98C3DD-6EA3-445B-9831-0CF15E18950B}" type="presOf" srcId="{A33BA8C7-D769-4BF3-A89D-56DE8BC55D23}" destId="{E8883C19-22B4-4BFA-BD41-D6C2D061C3EB}" srcOrd="0" destOrd="0" presId="urn:microsoft.com/office/officeart/2005/8/layout/venn2"/>
    <dgm:cxn modelId="{46626C4A-6979-48FF-BBC7-2DBD45D89F2E}" type="presParOf" srcId="{A043B23D-1711-480A-88AB-05D602C3109D}" destId="{05262D29-059B-4325-9E2E-D388F5C452AA}" srcOrd="0" destOrd="0" presId="urn:microsoft.com/office/officeart/2005/8/layout/venn2"/>
    <dgm:cxn modelId="{5F26689B-4EA3-4609-9D59-91F6BB2CC8D4}" type="presParOf" srcId="{05262D29-059B-4325-9E2E-D388F5C452AA}" destId="{FF72DB38-1D51-457C-A9A3-5023F64B1359}" srcOrd="0" destOrd="0" presId="urn:microsoft.com/office/officeart/2005/8/layout/venn2"/>
    <dgm:cxn modelId="{36352971-D069-4AA4-9BD4-FC4E26E92B40}" type="presParOf" srcId="{05262D29-059B-4325-9E2E-D388F5C452AA}" destId="{AFEFAD52-0C0F-4C97-BFDC-07DB6623B258}" srcOrd="1" destOrd="0" presId="urn:microsoft.com/office/officeart/2005/8/layout/venn2"/>
    <dgm:cxn modelId="{43673FE7-123D-470E-9CC2-046986A90102}" type="presParOf" srcId="{A043B23D-1711-480A-88AB-05D602C3109D}" destId="{913EF1F8-E52F-47D1-8922-7CA70F6FE3C2}" srcOrd="1" destOrd="0" presId="urn:microsoft.com/office/officeart/2005/8/layout/venn2"/>
    <dgm:cxn modelId="{976E3E30-4B2F-4BF9-BFF4-721A5F6D078B}" type="presParOf" srcId="{913EF1F8-E52F-47D1-8922-7CA70F6FE3C2}" destId="{9E1CA97D-F03E-47F9-8C29-A4AA3E4A93FB}" srcOrd="0" destOrd="0" presId="urn:microsoft.com/office/officeart/2005/8/layout/venn2"/>
    <dgm:cxn modelId="{F24107D2-A857-446F-A306-406846976B96}" type="presParOf" srcId="{913EF1F8-E52F-47D1-8922-7CA70F6FE3C2}" destId="{3933E05C-1D95-4026-B007-9153EA7E6C4D}" srcOrd="1" destOrd="0" presId="urn:microsoft.com/office/officeart/2005/8/layout/venn2"/>
    <dgm:cxn modelId="{A7DBDB5F-EDEB-47EC-ADAF-1325858F5419}" type="presParOf" srcId="{A043B23D-1711-480A-88AB-05D602C3109D}" destId="{CC441220-6E19-4AF8-8D49-5648A9B1E6A4}" srcOrd="2" destOrd="0" presId="urn:microsoft.com/office/officeart/2005/8/layout/venn2"/>
    <dgm:cxn modelId="{34C7194E-120E-496B-A5A1-D25F87C7EB00}" type="presParOf" srcId="{CC441220-6E19-4AF8-8D49-5648A9B1E6A4}" destId="{212BA8CD-9F21-4B34-AD5D-9753103B8126}" srcOrd="0" destOrd="0" presId="urn:microsoft.com/office/officeart/2005/8/layout/venn2"/>
    <dgm:cxn modelId="{61CA7680-6CBC-4245-BA01-E1477BDDA232}" type="presParOf" srcId="{CC441220-6E19-4AF8-8D49-5648A9B1E6A4}" destId="{738FC3A8-2D56-46C7-B45F-FA36E7B264C8}" srcOrd="1" destOrd="0" presId="urn:microsoft.com/office/officeart/2005/8/layout/venn2"/>
    <dgm:cxn modelId="{A3699E8D-6FE0-4CC6-9A7E-5E5A9E40280A}" type="presParOf" srcId="{A043B23D-1711-480A-88AB-05D602C3109D}" destId="{323F6BFF-7711-4D24-B887-DBEE12711681}" srcOrd="3" destOrd="0" presId="urn:microsoft.com/office/officeart/2005/8/layout/venn2"/>
    <dgm:cxn modelId="{9B72CEC4-FDBE-4DE4-B325-00AFF45599CE}" type="presParOf" srcId="{323F6BFF-7711-4D24-B887-DBEE12711681}" destId="{3FFE668B-4AF3-4F22-A8A8-229C301CA1CF}" srcOrd="0" destOrd="0" presId="urn:microsoft.com/office/officeart/2005/8/layout/venn2"/>
    <dgm:cxn modelId="{369BAA17-D0C1-4E7C-A086-A5CDDCFAE4F3}" type="presParOf" srcId="{323F6BFF-7711-4D24-B887-DBEE12711681}" destId="{8B83E1B9-470F-4813-BC2F-6539C68ECC77}" srcOrd="1" destOrd="0" presId="urn:microsoft.com/office/officeart/2005/8/layout/venn2"/>
    <dgm:cxn modelId="{B6795A81-40DC-428D-A17D-8949E08F62F7}" type="presParOf" srcId="{A043B23D-1711-480A-88AB-05D602C3109D}" destId="{CE6BE26D-5219-4E79-939A-60B011D12F5A}" srcOrd="4" destOrd="0" presId="urn:microsoft.com/office/officeart/2005/8/layout/venn2"/>
    <dgm:cxn modelId="{169B7A2B-B49C-4855-9A2E-28B541A156AB}" type="presParOf" srcId="{CE6BE26D-5219-4E79-939A-60B011D12F5A}" destId="{E8883C19-22B4-4BFA-BD41-D6C2D061C3EB}" srcOrd="0" destOrd="0" presId="urn:microsoft.com/office/officeart/2005/8/layout/venn2"/>
    <dgm:cxn modelId="{A87BF70F-1506-4EF4-943F-C454E8FA70BD}" type="presParOf" srcId="{CE6BE26D-5219-4E79-939A-60B011D12F5A}" destId="{CC96A566-7769-4C56-AF98-0FD0B1462E99}"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B24D26-CD8D-42DC-A32B-4D9311BDC37E}">
      <dsp:nvSpPr>
        <dsp:cNvPr id="0" name=""/>
        <dsp:cNvSpPr/>
      </dsp:nvSpPr>
      <dsp:spPr>
        <a:xfrm>
          <a:off x="1600199" y="0"/>
          <a:ext cx="1600200" cy="1524000"/>
        </a:xfrm>
        <a:prstGeom prst="trapezoid">
          <a:avLst>
            <a:gd name="adj" fmla="val 5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endParaRPr lang="fa-IR" sz="1800" b="1" kern="1200" dirty="0" smtClean="0">
            <a:cs typeface="B Nazanin" pitchFamily="2" charset="-78"/>
          </a:endParaRPr>
        </a:p>
        <a:p>
          <a:pPr lvl="0" algn="ctr" defTabSz="800100">
            <a:lnSpc>
              <a:spcPct val="90000"/>
            </a:lnSpc>
            <a:spcBef>
              <a:spcPct val="0"/>
            </a:spcBef>
            <a:spcAft>
              <a:spcPct val="35000"/>
            </a:spcAft>
          </a:pPr>
          <a:r>
            <a:rPr lang="fa-IR" sz="1800" b="1" kern="1200" dirty="0" smtClean="0">
              <a:cs typeface="B Nazanin" pitchFamily="2" charset="-78"/>
            </a:rPr>
            <a:t>مديريت </a:t>
          </a:r>
        </a:p>
        <a:p>
          <a:pPr lvl="0" algn="ctr" defTabSz="800100">
            <a:lnSpc>
              <a:spcPct val="90000"/>
            </a:lnSpc>
            <a:spcBef>
              <a:spcPct val="0"/>
            </a:spcBef>
            <a:spcAft>
              <a:spcPct val="35000"/>
            </a:spcAft>
          </a:pPr>
          <a:r>
            <a:rPr lang="fa-IR" sz="1800" b="1" kern="1200" dirty="0" smtClean="0">
              <a:cs typeface="B Nazanin" pitchFamily="2" charset="-78"/>
            </a:rPr>
            <a:t>راهبردي</a:t>
          </a:r>
          <a:endParaRPr lang="en-US" sz="1800" b="1" kern="1200" dirty="0">
            <a:cs typeface="B Nazanin" pitchFamily="2" charset="-78"/>
          </a:endParaRPr>
        </a:p>
      </dsp:txBody>
      <dsp:txXfrm>
        <a:off x="1600199" y="0"/>
        <a:ext cx="1600200" cy="1524000"/>
      </dsp:txXfrm>
    </dsp:sp>
    <dsp:sp modelId="{F120AF74-6F49-48FB-BF69-C41599354046}">
      <dsp:nvSpPr>
        <dsp:cNvPr id="0" name=""/>
        <dsp:cNvSpPr/>
      </dsp:nvSpPr>
      <dsp:spPr>
        <a:xfrm>
          <a:off x="800099" y="1523999"/>
          <a:ext cx="3200400" cy="1524000"/>
        </a:xfrm>
        <a:prstGeom prst="trapezoid">
          <a:avLst>
            <a:gd name="adj" fmla="val 5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fa-IR" sz="2800" b="1" kern="1200" dirty="0" smtClean="0">
              <a:cs typeface="B Nazanin" pitchFamily="2" charset="-78"/>
            </a:rPr>
            <a:t>مديريت راهكاري</a:t>
          </a:r>
          <a:endParaRPr lang="en-US" sz="2800" kern="1200" dirty="0">
            <a:cs typeface="B Nazanin" pitchFamily="2" charset="-78"/>
          </a:endParaRPr>
        </a:p>
      </dsp:txBody>
      <dsp:txXfrm>
        <a:off x="1360169" y="1523999"/>
        <a:ext cx="2080260" cy="1524000"/>
      </dsp:txXfrm>
    </dsp:sp>
    <dsp:sp modelId="{E7CE261F-2AE4-4A54-AD10-F89811AFFAC3}">
      <dsp:nvSpPr>
        <dsp:cNvPr id="0" name=""/>
        <dsp:cNvSpPr/>
      </dsp:nvSpPr>
      <dsp:spPr>
        <a:xfrm>
          <a:off x="0" y="3047999"/>
          <a:ext cx="4800600" cy="1524000"/>
        </a:xfrm>
        <a:prstGeom prst="trapezoid">
          <a:avLst>
            <a:gd name="adj" fmla="val 5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r>
            <a:rPr lang="fa-IR" sz="3600" b="1" kern="1200" dirty="0" smtClean="0">
              <a:cs typeface="B Nazanin" pitchFamily="2" charset="-78"/>
            </a:rPr>
            <a:t>مديريت عملياتي</a:t>
          </a:r>
          <a:endParaRPr lang="en-US" sz="3600" kern="1200" dirty="0"/>
        </a:p>
      </dsp:txBody>
      <dsp:txXfrm>
        <a:off x="840104" y="3047999"/>
        <a:ext cx="3120390" cy="1524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8D1D05-ACF8-448A-A538-15C15BB77B51}">
      <dsp:nvSpPr>
        <dsp:cNvPr id="0" name=""/>
        <dsp:cNvSpPr/>
      </dsp:nvSpPr>
      <dsp:spPr>
        <a:xfrm>
          <a:off x="2590800" y="0"/>
          <a:ext cx="1295399" cy="914400"/>
        </a:xfrm>
        <a:prstGeom prst="trapezoid">
          <a:avLst>
            <a:gd name="adj" fmla="val 7083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1">
            <a:lnSpc>
              <a:spcPct val="70000"/>
            </a:lnSpc>
            <a:spcBef>
              <a:spcPct val="0"/>
            </a:spcBef>
            <a:spcAft>
              <a:spcPct val="35000"/>
            </a:spcAft>
          </a:pPr>
          <a:endParaRPr lang="fa-IR" sz="1400" b="1" kern="1200" dirty="0" smtClean="0">
            <a:cs typeface="B Nazanin" pitchFamily="2" charset="-78"/>
          </a:endParaRPr>
        </a:p>
        <a:p>
          <a:pPr lvl="0" algn="ctr" defTabSz="622300" rtl="1">
            <a:lnSpc>
              <a:spcPct val="70000"/>
            </a:lnSpc>
            <a:spcBef>
              <a:spcPct val="0"/>
            </a:spcBef>
            <a:spcAft>
              <a:spcPct val="35000"/>
            </a:spcAft>
          </a:pPr>
          <a:r>
            <a:rPr lang="fa-IR" sz="1200" b="1" kern="1200" dirty="0" smtClean="0">
              <a:cs typeface="B Nazanin" pitchFamily="2" charset="-78"/>
            </a:rPr>
            <a:t>سيستمهاي  </a:t>
          </a:r>
          <a:endParaRPr lang="fa-IR" sz="1400" b="1" kern="1200" dirty="0" smtClean="0">
            <a:cs typeface="B Nazanin" pitchFamily="2" charset="-78"/>
          </a:endParaRPr>
        </a:p>
        <a:p>
          <a:pPr lvl="0" algn="ctr" defTabSz="622300" rtl="1">
            <a:lnSpc>
              <a:spcPct val="70000"/>
            </a:lnSpc>
            <a:spcBef>
              <a:spcPct val="0"/>
            </a:spcBef>
            <a:spcAft>
              <a:spcPct val="35000"/>
            </a:spcAft>
          </a:pPr>
          <a:r>
            <a:rPr lang="fa-IR" sz="1200" b="1" kern="1200" dirty="0" smtClean="0">
              <a:cs typeface="B Nazanin" pitchFamily="2" charset="-78"/>
            </a:rPr>
            <a:t>اطلاعاتي</a:t>
          </a:r>
          <a:endParaRPr lang="en-US" sz="1400" b="1" kern="1200" dirty="0">
            <a:cs typeface="B Nazanin" pitchFamily="2" charset="-78"/>
          </a:endParaRPr>
        </a:p>
      </dsp:txBody>
      <dsp:txXfrm>
        <a:off x="2590800" y="0"/>
        <a:ext cx="1295399" cy="914400"/>
      </dsp:txXfrm>
    </dsp:sp>
    <dsp:sp modelId="{72F4C63C-E202-4D6A-93C3-5B03433ECA17}">
      <dsp:nvSpPr>
        <dsp:cNvPr id="0" name=""/>
        <dsp:cNvSpPr/>
      </dsp:nvSpPr>
      <dsp:spPr>
        <a:xfrm>
          <a:off x="1943100" y="914399"/>
          <a:ext cx="2590799" cy="914400"/>
        </a:xfrm>
        <a:prstGeom prst="trapezoid">
          <a:avLst>
            <a:gd name="adj" fmla="val 7083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fa-IR" sz="2400" kern="1200" dirty="0" smtClean="0">
              <a:cs typeface="B Nazanin" pitchFamily="2" charset="-78"/>
            </a:rPr>
            <a:t>علوم اجتماعي و علوم محض</a:t>
          </a:r>
          <a:endParaRPr lang="en-US" sz="2400" kern="1200" dirty="0">
            <a:cs typeface="B Nazanin" pitchFamily="2" charset="-78"/>
          </a:endParaRPr>
        </a:p>
      </dsp:txBody>
      <dsp:txXfrm>
        <a:off x="2396489" y="914399"/>
        <a:ext cx="1684020" cy="914400"/>
      </dsp:txXfrm>
    </dsp:sp>
    <dsp:sp modelId="{A7811359-4819-4600-8642-E2D6CAEAA7D6}">
      <dsp:nvSpPr>
        <dsp:cNvPr id="0" name=""/>
        <dsp:cNvSpPr/>
      </dsp:nvSpPr>
      <dsp:spPr>
        <a:xfrm>
          <a:off x="1295400" y="1828799"/>
          <a:ext cx="3886199" cy="914400"/>
        </a:xfrm>
        <a:prstGeom prst="trapezoid">
          <a:avLst>
            <a:gd name="adj" fmla="val 7083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fa-IR" sz="2800" kern="1200" dirty="0" smtClean="0">
              <a:cs typeface="B Nazanin" pitchFamily="2" charset="-78"/>
            </a:rPr>
            <a:t>اصول و روش‌هاي مديريت</a:t>
          </a:r>
          <a:endParaRPr lang="en-US" sz="2800" kern="1200" dirty="0">
            <a:cs typeface="B Nazanin" pitchFamily="2" charset="-78"/>
          </a:endParaRPr>
        </a:p>
      </dsp:txBody>
      <dsp:txXfrm>
        <a:off x="1975484" y="1828799"/>
        <a:ext cx="2526030" cy="914400"/>
      </dsp:txXfrm>
    </dsp:sp>
    <dsp:sp modelId="{7FDF0212-6360-49D7-87E2-593BD1327EB2}">
      <dsp:nvSpPr>
        <dsp:cNvPr id="0" name=""/>
        <dsp:cNvSpPr/>
      </dsp:nvSpPr>
      <dsp:spPr>
        <a:xfrm>
          <a:off x="647700" y="2743199"/>
          <a:ext cx="5181599" cy="914400"/>
        </a:xfrm>
        <a:prstGeom prst="trapezoid">
          <a:avLst>
            <a:gd name="adj" fmla="val 7083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fa-IR" sz="2800" kern="1200" dirty="0" smtClean="0">
              <a:cs typeface="B Nazanin" pitchFamily="2" charset="-78"/>
            </a:rPr>
            <a:t>پايگاه داده‌ها و پايگاه دانش</a:t>
          </a:r>
          <a:endParaRPr lang="en-US" sz="2800" kern="1200" dirty="0">
            <a:cs typeface="B Nazanin" pitchFamily="2" charset="-78"/>
          </a:endParaRPr>
        </a:p>
      </dsp:txBody>
      <dsp:txXfrm>
        <a:off x="1554479" y="2743199"/>
        <a:ext cx="3368040" cy="914400"/>
      </dsp:txXfrm>
    </dsp:sp>
    <dsp:sp modelId="{2AB64738-1C9D-4675-A614-AECF55EC1CA9}">
      <dsp:nvSpPr>
        <dsp:cNvPr id="0" name=""/>
        <dsp:cNvSpPr/>
      </dsp:nvSpPr>
      <dsp:spPr>
        <a:xfrm>
          <a:off x="0" y="3657600"/>
          <a:ext cx="6477000" cy="914400"/>
        </a:xfrm>
        <a:prstGeom prst="trapezoid">
          <a:avLst>
            <a:gd name="adj" fmla="val 7083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fa-IR" sz="3200" kern="1200" dirty="0" smtClean="0">
              <a:cs typeface="B Nazanin" pitchFamily="2" charset="-78"/>
            </a:rPr>
            <a:t>رايانه و فناوري</a:t>
          </a:r>
          <a:endParaRPr lang="en-US" sz="3200" kern="1200" dirty="0">
            <a:cs typeface="B Nazanin" pitchFamily="2" charset="-78"/>
          </a:endParaRPr>
        </a:p>
      </dsp:txBody>
      <dsp:txXfrm>
        <a:off x="1133474" y="3657600"/>
        <a:ext cx="4210050" cy="9144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72DB38-1D51-457C-A9A3-5023F64B1359}">
      <dsp:nvSpPr>
        <dsp:cNvPr id="0" name=""/>
        <dsp:cNvSpPr/>
      </dsp:nvSpPr>
      <dsp:spPr>
        <a:xfrm>
          <a:off x="456141" y="0"/>
          <a:ext cx="4800600" cy="4800600"/>
        </a:xfrm>
        <a:prstGeom prst="ellipse">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90000"/>
            </a:lnSpc>
            <a:spcBef>
              <a:spcPct val="0"/>
            </a:spcBef>
            <a:spcAft>
              <a:spcPct val="35000"/>
            </a:spcAft>
          </a:pPr>
          <a:r>
            <a:rPr lang="fa-IR" sz="1400" b="1" kern="1200" dirty="0" smtClean="0">
              <a:solidFill>
                <a:sysClr val="windowText" lastClr="000000"/>
              </a:solidFill>
              <a:latin typeface="Calibri"/>
              <a:ea typeface="+mn-ea"/>
              <a:cs typeface="B Nazanin" pitchFamily="2" charset="-78"/>
            </a:rPr>
            <a:t>محيط كسب وكار</a:t>
          </a:r>
          <a:endParaRPr lang="en-US" sz="1400" b="1" kern="1200" dirty="0">
            <a:solidFill>
              <a:sysClr val="windowText" lastClr="000000"/>
            </a:solidFill>
            <a:latin typeface="Calibri"/>
            <a:ea typeface="+mn-ea"/>
            <a:cs typeface="B Nazanin" pitchFamily="2" charset="-78"/>
          </a:endParaRPr>
        </a:p>
      </dsp:txBody>
      <dsp:txXfrm>
        <a:off x="2219966" y="310333"/>
        <a:ext cx="1272951" cy="339454"/>
      </dsp:txXfrm>
    </dsp:sp>
    <dsp:sp modelId="{9E1CA97D-F03E-47F9-8C29-A4AA3E4A93FB}">
      <dsp:nvSpPr>
        <dsp:cNvPr id="0" name=""/>
        <dsp:cNvSpPr/>
      </dsp:nvSpPr>
      <dsp:spPr>
        <a:xfrm>
          <a:off x="931544" y="640071"/>
          <a:ext cx="4080510" cy="4080510"/>
        </a:xfrm>
        <a:prstGeom prst="ellipse">
          <a:avLst/>
        </a:prstGeom>
        <a:solidFill>
          <a:srgbClr val="9BBB59">
            <a:lumMod val="60000"/>
            <a:lumOff val="4000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fa-IR" sz="1800" b="1" kern="1200" dirty="0" smtClean="0">
              <a:solidFill>
                <a:sysClr val="windowText" lastClr="000000"/>
              </a:solidFill>
              <a:latin typeface="Calibri"/>
              <a:ea typeface="+mn-ea"/>
              <a:cs typeface="B Nazanin" pitchFamily="2" charset="-78"/>
            </a:rPr>
            <a:t>سازمان</a:t>
          </a:r>
          <a:endParaRPr lang="en-US" sz="1000" b="1" kern="1200" dirty="0">
            <a:solidFill>
              <a:sysClr val="windowText" lastClr="000000"/>
            </a:solidFill>
            <a:latin typeface="Calibri"/>
            <a:ea typeface="+mn-ea"/>
            <a:cs typeface="B Nazanin" pitchFamily="2" charset="-78"/>
          </a:endParaRPr>
        </a:p>
      </dsp:txBody>
      <dsp:txXfrm>
        <a:off x="2349645" y="943421"/>
        <a:ext cx="1244309" cy="331816"/>
      </dsp:txXfrm>
    </dsp:sp>
    <dsp:sp modelId="{212BA8CD-9F21-4B34-AD5D-9753103B8126}">
      <dsp:nvSpPr>
        <dsp:cNvPr id="0" name=""/>
        <dsp:cNvSpPr/>
      </dsp:nvSpPr>
      <dsp:spPr>
        <a:xfrm>
          <a:off x="1291590" y="1360168"/>
          <a:ext cx="3360420" cy="3360420"/>
        </a:xfrm>
        <a:prstGeom prst="ellipse">
          <a:avLst/>
        </a:prstGeom>
        <a:solidFill>
          <a:srgbClr val="C0504D">
            <a:lumMod val="60000"/>
            <a:lumOff val="4000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fa-IR" sz="1600" b="1" kern="1200" dirty="0" smtClean="0">
              <a:solidFill>
                <a:sysClr val="windowText" lastClr="000000"/>
              </a:solidFill>
              <a:latin typeface="Calibri"/>
              <a:ea typeface="+mn-ea"/>
              <a:cs typeface="B Nazanin" pitchFamily="2" charset="-78"/>
            </a:rPr>
            <a:t>سيستم‌ كاري</a:t>
          </a:r>
          <a:endParaRPr lang="en-US" sz="1600" b="1" kern="1200" dirty="0">
            <a:solidFill>
              <a:sysClr val="windowText" lastClr="000000"/>
            </a:solidFill>
            <a:latin typeface="Calibri"/>
            <a:ea typeface="+mn-ea"/>
            <a:cs typeface="B Nazanin" pitchFamily="2" charset="-78"/>
          </a:endParaRPr>
        </a:p>
      </dsp:txBody>
      <dsp:txXfrm>
        <a:off x="2356964" y="1659950"/>
        <a:ext cx="1229671" cy="327911"/>
      </dsp:txXfrm>
    </dsp:sp>
    <dsp:sp modelId="{3FFE668B-4AF3-4F22-A8A8-229C301CA1CF}">
      <dsp:nvSpPr>
        <dsp:cNvPr id="0" name=""/>
        <dsp:cNvSpPr/>
      </dsp:nvSpPr>
      <dsp:spPr>
        <a:xfrm>
          <a:off x="1651634" y="2080268"/>
          <a:ext cx="2640330" cy="2640330"/>
        </a:xfrm>
        <a:prstGeom prst="ellipse">
          <a:avLst/>
        </a:prstGeom>
        <a:solidFill>
          <a:srgbClr val="FFC000"/>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fa-IR" sz="1600" b="0" kern="1200" dirty="0" smtClean="0">
              <a:solidFill>
                <a:sysClr val="windowText" lastClr="000000"/>
              </a:solidFill>
              <a:latin typeface="Calibri"/>
              <a:ea typeface="+mn-ea"/>
              <a:cs typeface="B Nazanin" pitchFamily="2" charset="-78"/>
            </a:rPr>
            <a:t>سيستم‌هاي اطلاعاتي</a:t>
          </a:r>
          <a:endParaRPr lang="en-US" sz="1600" b="0" kern="1200" dirty="0">
            <a:solidFill>
              <a:sysClr val="windowText" lastClr="000000"/>
            </a:solidFill>
            <a:latin typeface="Calibri"/>
            <a:ea typeface="+mn-ea"/>
            <a:cs typeface="B Nazanin" pitchFamily="2" charset="-78"/>
          </a:endParaRPr>
        </a:p>
      </dsp:txBody>
      <dsp:txXfrm>
        <a:off x="2467710" y="2387497"/>
        <a:ext cx="1008178" cy="336059"/>
      </dsp:txXfrm>
    </dsp:sp>
    <dsp:sp modelId="{E8883C19-22B4-4BFA-BD41-D6C2D061C3EB}">
      <dsp:nvSpPr>
        <dsp:cNvPr id="0" name=""/>
        <dsp:cNvSpPr/>
      </dsp:nvSpPr>
      <dsp:spPr>
        <a:xfrm>
          <a:off x="2011680" y="2800343"/>
          <a:ext cx="1920240" cy="1920240"/>
        </a:xfrm>
        <a:prstGeom prst="ellipse">
          <a:avLst/>
        </a:prstGeom>
        <a:solidFill>
          <a:srgbClr val="FFFF00"/>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fa-IR" sz="1800" b="1" kern="1200" dirty="0" smtClean="0">
              <a:solidFill>
                <a:sysClr val="windowText" lastClr="000000"/>
              </a:solidFill>
              <a:latin typeface="Calibri"/>
              <a:ea typeface="+mn-ea"/>
              <a:cs typeface="B Nazanin" pitchFamily="2" charset="-78"/>
            </a:rPr>
            <a:t>فناوري اطلاعات</a:t>
          </a:r>
          <a:endParaRPr lang="en-US" sz="1800" b="1" kern="1200" dirty="0">
            <a:solidFill>
              <a:sysClr val="windowText" lastClr="000000"/>
            </a:solidFill>
            <a:latin typeface="Calibri"/>
            <a:ea typeface="+mn-ea"/>
            <a:cs typeface="B Nazanin" pitchFamily="2" charset="-78"/>
          </a:endParaRPr>
        </a:p>
      </dsp:txBody>
      <dsp:txXfrm>
        <a:off x="2491739" y="3421009"/>
        <a:ext cx="960120" cy="678908"/>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2A84BE5-725A-4BF0-9581-1DAA4E9AEE4B}" type="datetimeFigureOut">
              <a:rPr lang="en-US" smtClean="0"/>
              <a:pPr/>
              <a:t>5/8/2018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9E5877-0D7B-4125-9560-977E60792C1E}" type="slidenum">
              <a:rPr lang="en-US" smtClean="0"/>
              <a:pPr/>
              <a:t>‹#›</a:t>
            </a:fld>
            <a:endParaRPr lang="en-US"/>
          </a:p>
        </p:txBody>
      </p:sp>
    </p:spTree>
    <p:extLst>
      <p:ext uri="{BB962C8B-B14F-4D97-AF65-F5344CB8AC3E}">
        <p14:creationId xmlns:p14="http://schemas.microsoft.com/office/powerpoint/2010/main" val="288894090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5943A2F-1879-489D-949D-A76EE1CCE6CF}" type="datetimeFigureOut">
              <a:rPr lang="en-US" smtClean="0"/>
              <a:pPr/>
              <a:t>5/8/2018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758F69-8A20-4C3D-9654-663EB9E43A1F}" type="slidenum">
              <a:rPr lang="en-US" smtClean="0"/>
              <a:pPr/>
              <a:t>‹#›</a:t>
            </a:fld>
            <a:endParaRPr lang="en-US"/>
          </a:p>
        </p:txBody>
      </p:sp>
    </p:spTree>
    <p:extLst>
      <p:ext uri="{BB962C8B-B14F-4D97-AF65-F5344CB8AC3E}">
        <p14:creationId xmlns:p14="http://schemas.microsoft.com/office/powerpoint/2010/main" val="231717002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1758F69-8A20-4C3D-9654-663EB9E43A1F}" type="slidenum">
              <a:rPr lang="en-US" smtClean="0"/>
              <a:pPr/>
              <a:t>4</a:t>
            </a:fld>
            <a:endParaRPr lang="en-US"/>
          </a:p>
        </p:txBody>
      </p:sp>
    </p:spTree>
    <p:extLst>
      <p:ext uri="{BB962C8B-B14F-4D97-AF65-F5344CB8AC3E}">
        <p14:creationId xmlns:p14="http://schemas.microsoft.com/office/powerpoint/2010/main" val="11110133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rgbClr val="000000"/>
                </a:solidFill>
                <a:latin typeface="Tahoma" pitchFamily="34" charset="0"/>
                <a:cs typeface="Arial" charset="0"/>
              </a:defRPr>
            </a:lvl1pPr>
            <a:lvl2pPr marL="742950" indent="-285750" eaLnBrk="0" hangingPunct="0">
              <a:defRPr>
                <a:solidFill>
                  <a:srgbClr val="000000"/>
                </a:solidFill>
                <a:latin typeface="Tahoma" pitchFamily="34" charset="0"/>
                <a:cs typeface="Arial" charset="0"/>
              </a:defRPr>
            </a:lvl2pPr>
            <a:lvl3pPr marL="1143000" indent="-228600" eaLnBrk="0" hangingPunct="0">
              <a:defRPr>
                <a:solidFill>
                  <a:srgbClr val="000000"/>
                </a:solidFill>
                <a:latin typeface="Tahoma" pitchFamily="34" charset="0"/>
                <a:cs typeface="Arial" charset="0"/>
              </a:defRPr>
            </a:lvl3pPr>
            <a:lvl4pPr marL="1600200" indent="-228600" eaLnBrk="0" hangingPunct="0">
              <a:defRPr>
                <a:solidFill>
                  <a:srgbClr val="000000"/>
                </a:solidFill>
                <a:latin typeface="Tahoma" pitchFamily="34" charset="0"/>
                <a:cs typeface="Arial" charset="0"/>
              </a:defRPr>
            </a:lvl4pPr>
            <a:lvl5pPr marL="2057400" indent="-228600" eaLnBrk="0" hangingPunct="0">
              <a:defRPr>
                <a:solidFill>
                  <a:srgbClr val="000000"/>
                </a:solidFill>
                <a:latin typeface="Tahoma" pitchFamily="34" charset="0"/>
                <a:cs typeface="Arial" charset="0"/>
              </a:defRPr>
            </a:lvl5pPr>
            <a:lvl6pPr marL="2514600" indent="-228600" algn="r" rtl="1" eaLnBrk="0" fontAlgn="base" hangingPunct="0">
              <a:spcBef>
                <a:spcPct val="0"/>
              </a:spcBef>
              <a:spcAft>
                <a:spcPct val="0"/>
              </a:spcAft>
              <a:defRPr>
                <a:solidFill>
                  <a:srgbClr val="000000"/>
                </a:solidFill>
                <a:latin typeface="Tahoma" pitchFamily="34" charset="0"/>
                <a:cs typeface="Arial" charset="0"/>
              </a:defRPr>
            </a:lvl6pPr>
            <a:lvl7pPr marL="2971800" indent="-228600" algn="r" rtl="1" eaLnBrk="0" fontAlgn="base" hangingPunct="0">
              <a:spcBef>
                <a:spcPct val="0"/>
              </a:spcBef>
              <a:spcAft>
                <a:spcPct val="0"/>
              </a:spcAft>
              <a:defRPr>
                <a:solidFill>
                  <a:srgbClr val="000000"/>
                </a:solidFill>
                <a:latin typeface="Tahoma" pitchFamily="34" charset="0"/>
                <a:cs typeface="Arial" charset="0"/>
              </a:defRPr>
            </a:lvl7pPr>
            <a:lvl8pPr marL="3429000" indent="-228600" algn="r" rtl="1" eaLnBrk="0" fontAlgn="base" hangingPunct="0">
              <a:spcBef>
                <a:spcPct val="0"/>
              </a:spcBef>
              <a:spcAft>
                <a:spcPct val="0"/>
              </a:spcAft>
              <a:defRPr>
                <a:solidFill>
                  <a:srgbClr val="000000"/>
                </a:solidFill>
                <a:latin typeface="Tahoma" pitchFamily="34" charset="0"/>
                <a:cs typeface="Arial" charset="0"/>
              </a:defRPr>
            </a:lvl8pPr>
            <a:lvl9pPr marL="3886200" indent="-228600" algn="r" rtl="1" eaLnBrk="0" fontAlgn="base" hangingPunct="0">
              <a:spcBef>
                <a:spcPct val="0"/>
              </a:spcBef>
              <a:spcAft>
                <a:spcPct val="0"/>
              </a:spcAft>
              <a:defRPr>
                <a:solidFill>
                  <a:srgbClr val="000000"/>
                </a:solidFill>
                <a:latin typeface="Tahoma" pitchFamily="34" charset="0"/>
                <a:cs typeface="Arial" charset="0"/>
              </a:defRPr>
            </a:lvl9pPr>
          </a:lstStyle>
          <a:p>
            <a:pPr eaLnBrk="1" hangingPunct="1"/>
            <a:fld id="{682333DD-45E9-47C8-9F10-0BA6A4FB5CCF}" type="slidenum">
              <a:rPr lang="ar-SA">
                <a:solidFill>
                  <a:prstClr val="black"/>
                </a:solidFill>
                <a:latin typeface="Arial" charset="0"/>
              </a:rPr>
              <a:pPr eaLnBrk="1" hangingPunct="1"/>
              <a:t>7</a:t>
            </a:fld>
            <a:endParaRPr lang="en-US">
              <a:solidFill>
                <a:prstClr val="black"/>
              </a:solidFill>
              <a:latin typeface="Arial"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latin typeface="Arial" charset="0"/>
              <a:cs typeface="Arial" charset="0"/>
            </a:endParaRPr>
          </a:p>
        </p:txBody>
      </p:sp>
    </p:spTree>
    <p:extLst>
      <p:ext uri="{BB962C8B-B14F-4D97-AF65-F5344CB8AC3E}">
        <p14:creationId xmlns:p14="http://schemas.microsoft.com/office/powerpoint/2010/main" val="16481159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rgbClr val="000000"/>
                </a:solidFill>
                <a:latin typeface="Tahoma" pitchFamily="34" charset="0"/>
                <a:cs typeface="Arial" charset="0"/>
              </a:defRPr>
            </a:lvl1pPr>
            <a:lvl2pPr marL="742950" indent="-285750" eaLnBrk="0" hangingPunct="0">
              <a:defRPr>
                <a:solidFill>
                  <a:srgbClr val="000000"/>
                </a:solidFill>
                <a:latin typeface="Tahoma" pitchFamily="34" charset="0"/>
                <a:cs typeface="Arial" charset="0"/>
              </a:defRPr>
            </a:lvl2pPr>
            <a:lvl3pPr marL="1143000" indent="-228600" eaLnBrk="0" hangingPunct="0">
              <a:defRPr>
                <a:solidFill>
                  <a:srgbClr val="000000"/>
                </a:solidFill>
                <a:latin typeface="Tahoma" pitchFamily="34" charset="0"/>
                <a:cs typeface="Arial" charset="0"/>
              </a:defRPr>
            </a:lvl3pPr>
            <a:lvl4pPr marL="1600200" indent="-228600" eaLnBrk="0" hangingPunct="0">
              <a:defRPr>
                <a:solidFill>
                  <a:srgbClr val="000000"/>
                </a:solidFill>
                <a:latin typeface="Tahoma" pitchFamily="34" charset="0"/>
                <a:cs typeface="Arial" charset="0"/>
              </a:defRPr>
            </a:lvl4pPr>
            <a:lvl5pPr marL="2057400" indent="-228600" eaLnBrk="0" hangingPunct="0">
              <a:defRPr>
                <a:solidFill>
                  <a:srgbClr val="000000"/>
                </a:solidFill>
                <a:latin typeface="Tahoma" pitchFamily="34" charset="0"/>
                <a:cs typeface="Arial" charset="0"/>
              </a:defRPr>
            </a:lvl5pPr>
            <a:lvl6pPr marL="2514600" indent="-228600" algn="r" rtl="1" eaLnBrk="0" fontAlgn="base" hangingPunct="0">
              <a:spcBef>
                <a:spcPct val="0"/>
              </a:spcBef>
              <a:spcAft>
                <a:spcPct val="0"/>
              </a:spcAft>
              <a:defRPr>
                <a:solidFill>
                  <a:srgbClr val="000000"/>
                </a:solidFill>
                <a:latin typeface="Tahoma" pitchFamily="34" charset="0"/>
                <a:cs typeface="Arial" charset="0"/>
              </a:defRPr>
            </a:lvl6pPr>
            <a:lvl7pPr marL="2971800" indent="-228600" algn="r" rtl="1" eaLnBrk="0" fontAlgn="base" hangingPunct="0">
              <a:spcBef>
                <a:spcPct val="0"/>
              </a:spcBef>
              <a:spcAft>
                <a:spcPct val="0"/>
              </a:spcAft>
              <a:defRPr>
                <a:solidFill>
                  <a:srgbClr val="000000"/>
                </a:solidFill>
                <a:latin typeface="Tahoma" pitchFamily="34" charset="0"/>
                <a:cs typeface="Arial" charset="0"/>
              </a:defRPr>
            </a:lvl7pPr>
            <a:lvl8pPr marL="3429000" indent="-228600" algn="r" rtl="1" eaLnBrk="0" fontAlgn="base" hangingPunct="0">
              <a:spcBef>
                <a:spcPct val="0"/>
              </a:spcBef>
              <a:spcAft>
                <a:spcPct val="0"/>
              </a:spcAft>
              <a:defRPr>
                <a:solidFill>
                  <a:srgbClr val="000000"/>
                </a:solidFill>
                <a:latin typeface="Tahoma" pitchFamily="34" charset="0"/>
                <a:cs typeface="Arial" charset="0"/>
              </a:defRPr>
            </a:lvl8pPr>
            <a:lvl9pPr marL="3886200" indent="-228600" algn="r" rtl="1" eaLnBrk="0" fontAlgn="base" hangingPunct="0">
              <a:spcBef>
                <a:spcPct val="0"/>
              </a:spcBef>
              <a:spcAft>
                <a:spcPct val="0"/>
              </a:spcAft>
              <a:defRPr>
                <a:solidFill>
                  <a:srgbClr val="000000"/>
                </a:solidFill>
                <a:latin typeface="Tahoma" pitchFamily="34" charset="0"/>
                <a:cs typeface="Arial" charset="0"/>
              </a:defRPr>
            </a:lvl9pPr>
          </a:lstStyle>
          <a:p>
            <a:pPr eaLnBrk="1" hangingPunct="1"/>
            <a:fld id="{8948F514-F870-4D90-96E9-998E2BAD99B6}" type="slidenum">
              <a:rPr lang="ar-SA">
                <a:solidFill>
                  <a:prstClr val="black"/>
                </a:solidFill>
                <a:latin typeface="Arial" charset="0"/>
              </a:rPr>
              <a:pPr eaLnBrk="1" hangingPunct="1"/>
              <a:t>14</a:t>
            </a:fld>
            <a:endParaRPr lang="en-US">
              <a:solidFill>
                <a:prstClr val="black"/>
              </a:solidFill>
              <a:latin typeface="Arial"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latin typeface="Arial" charset="0"/>
              <a:cs typeface="Arial" charset="0"/>
            </a:endParaRPr>
          </a:p>
        </p:txBody>
      </p:sp>
    </p:spTree>
    <p:extLst>
      <p:ext uri="{BB962C8B-B14F-4D97-AF65-F5344CB8AC3E}">
        <p14:creationId xmlns:p14="http://schemas.microsoft.com/office/powerpoint/2010/main" val="20810829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rgbClr val="000000"/>
                </a:solidFill>
                <a:latin typeface="Tahoma" pitchFamily="34" charset="0"/>
                <a:cs typeface="Arial" charset="0"/>
              </a:defRPr>
            </a:lvl1pPr>
            <a:lvl2pPr marL="742950" indent="-285750" eaLnBrk="0" hangingPunct="0">
              <a:defRPr>
                <a:solidFill>
                  <a:srgbClr val="000000"/>
                </a:solidFill>
                <a:latin typeface="Tahoma" pitchFamily="34" charset="0"/>
                <a:cs typeface="Arial" charset="0"/>
              </a:defRPr>
            </a:lvl2pPr>
            <a:lvl3pPr marL="1143000" indent="-228600" eaLnBrk="0" hangingPunct="0">
              <a:defRPr>
                <a:solidFill>
                  <a:srgbClr val="000000"/>
                </a:solidFill>
                <a:latin typeface="Tahoma" pitchFamily="34" charset="0"/>
                <a:cs typeface="Arial" charset="0"/>
              </a:defRPr>
            </a:lvl3pPr>
            <a:lvl4pPr marL="1600200" indent="-228600" eaLnBrk="0" hangingPunct="0">
              <a:defRPr>
                <a:solidFill>
                  <a:srgbClr val="000000"/>
                </a:solidFill>
                <a:latin typeface="Tahoma" pitchFamily="34" charset="0"/>
                <a:cs typeface="Arial" charset="0"/>
              </a:defRPr>
            </a:lvl4pPr>
            <a:lvl5pPr marL="2057400" indent="-228600" eaLnBrk="0" hangingPunct="0">
              <a:defRPr>
                <a:solidFill>
                  <a:srgbClr val="000000"/>
                </a:solidFill>
                <a:latin typeface="Tahoma" pitchFamily="34" charset="0"/>
                <a:cs typeface="Arial" charset="0"/>
              </a:defRPr>
            </a:lvl5pPr>
            <a:lvl6pPr marL="2514600" indent="-228600" algn="r" rtl="1" eaLnBrk="0" fontAlgn="base" hangingPunct="0">
              <a:spcBef>
                <a:spcPct val="0"/>
              </a:spcBef>
              <a:spcAft>
                <a:spcPct val="0"/>
              </a:spcAft>
              <a:defRPr>
                <a:solidFill>
                  <a:srgbClr val="000000"/>
                </a:solidFill>
                <a:latin typeface="Tahoma" pitchFamily="34" charset="0"/>
                <a:cs typeface="Arial" charset="0"/>
              </a:defRPr>
            </a:lvl6pPr>
            <a:lvl7pPr marL="2971800" indent="-228600" algn="r" rtl="1" eaLnBrk="0" fontAlgn="base" hangingPunct="0">
              <a:spcBef>
                <a:spcPct val="0"/>
              </a:spcBef>
              <a:spcAft>
                <a:spcPct val="0"/>
              </a:spcAft>
              <a:defRPr>
                <a:solidFill>
                  <a:srgbClr val="000000"/>
                </a:solidFill>
                <a:latin typeface="Tahoma" pitchFamily="34" charset="0"/>
                <a:cs typeface="Arial" charset="0"/>
              </a:defRPr>
            </a:lvl7pPr>
            <a:lvl8pPr marL="3429000" indent="-228600" algn="r" rtl="1" eaLnBrk="0" fontAlgn="base" hangingPunct="0">
              <a:spcBef>
                <a:spcPct val="0"/>
              </a:spcBef>
              <a:spcAft>
                <a:spcPct val="0"/>
              </a:spcAft>
              <a:defRPr>
                <a:solidFill>
                  <a:srgbClr val="000000"/>
                </a:solidFill>
                <a:latin typeface="Tahoma" pitchFamily="34" charset="0"/>
                <a:cs typeface="Arial" charset="0"/>
              </a:defRPr>
            </a:lvl8pPr>
            <a:lvl9pPr marL="3886200" indent="-228600" algn="r" rtl="1" eaLnBrk="0" fontAlgn="base" hangingPunct="0">
              <a:spcBef>
                <a:spcPct val="0"/>
              </a:spcBef>
              <a:spcAft>
                <a:spcPct val="0"/>
              </a:spcAft>
              <a:defRPr>
                <a:solidFill>
                  <a:srgbClr val="000000"/>
                </a:solidFill>
                <a:latin typeface="Tahoma" pitchFamily="34" charset="0"/>
                <a:cs typeface="Arial" charset="0"/>
              </a:defRPr>
            </a:lvl9pPr>
          </a:lstStyle>
          <a:p>
            <a:pPr eaLnBrk="1" hangingPunct="1"/>
            <a:fld id="{5F15C511-66F9-4E5E-B7E7-8D9BD191A800}" type="slidenum">
              <a:rPr lang="ar-SA">
                <a:solidFill>
                  <a:prstClr val="black"/>
                </a:solidFill>
                <a:latin typeface="Arial" charset="0"/>
              </a:rPr>
              <a:pPr eaLnBrk="1" hangingPunct="1"/>
              <a:t>22</a:t>
            </a:fld>
            <a:endParaRPr lang="en-US">
              <a:solidFill>
                <a:prstClr val="black"/>
              </a:solidFill>
              <a:latin typeface="Arial" charset="0"/>
            </a:endParaRPr>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latin typeface="Arial" charset="0"/>
              <a:cs typeface="Arial" charset="0"/>
            </a:endParaRPr>
          </a:p>
        </p:txBody>
      </p:sp>
    </p:spTree>
    <p:extLst>
      <p:ext uri="{BB962C8B-B14F-4D97-AF65-F5344CB8AC3E}">
        <p14:creationId xmlns:p14="http://schemas.microsoft.com/office/powerpoint/2010/main" val="2834861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1758F69-8A20-4C3D-9654-663EB9E43A1F}" type="slidenum">
              <a:rPr lang="en-US" smtClean="0"/>
              <a:pPr/>
              <a:t>36</a:t>
            </a:fld>
            <a:endParaRPr lang="en-US"/>
          </a:p>
        </p:txBody>
      </p:sp>
    </p:spTree>
    <p:extLst>
      <p:ext uri="{BB962C8B-B14F-4D97-AF65-F5344CB8AC3E}">
        <p14:creationId xmlns:p14="http://schemas.microsoft.com/office/powerpoint/2010/main" val="35424917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177863AE-C214-4BAF-94D7-79F3599C50DE}" type="datetime1">
              <a:rPr lang="en-US" smtClean="0"/>
              <a:pPr/>
              <a:t>5/8/2018</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584236DB-2303-45C0-9910-E3C41D1A220F}"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3CBE4033-7329-431B-9DD9-D17F823A72E1}" type="datetime1">
              <a:rPr lang="en-US" smtClean="0"/>
              <a:pPr/>
              <a:t>5/8/2018</a:t>
            </a:fld>
            <a:endParaRPr lang="en-US"/>
          </a:p>
        </p:txBody>
      </p:sp>
      <p:sp>
        <p:nvSpPr>
          <p:cNvPr id="9" name="Slide Number Placeholder 8"/>
          <p:cNvSpPr>
            <a:spLocks noGrp="1"/>
          </p:cNvSpPr>
          <p:nvPr>
            <p:ph type="sldNum" sz="quarter" idx="15"/>
          </p:nvPr>
        </p:nvSpPr>
        <p:spPr/>
        <p:txBody>
          <a:bodyPr rtlCol="0"/>
          <a:lstStyle/>
          <a:p>
            <a:fld id="{584236DB-2303-45C0-9910-E3C41D1A220F}"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E9551DA7-7ACC-4FC5-976D-E9CE01B45E00}" type="datetime1">
              <a:rPr lang="en-US" smtClean="0"/>
              <a:pPr/>
              <a:t>5/8/2018</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584236DB-2303-45C0-9910-E3C41D1A220F}"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00B8A3AC-A53E-49E6-88A1-756B5CC94F5C}" type="datetime1">
              <a:rPr lang="en-US" smtClean="0"/>
              <a:pPr/>
              <a:t>5/8/2018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4236DB-2303-45C0-9910-E3C41D1A220F}"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E1ABB811-EA0B-4CA6-AA06-1DB85EDE419A}" type="datetime1">
              <a:rPr lang="en-US" smtClean="0"/>
              <a:pPr/>
              <a:t>5/8/2018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84236DB-2303-45C0-9910-E3C41D1A220F}"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E66576B2-9549-40A7-9374-2E2E735AC33B}" type="datetime1">
              <a:rPr lang="en-US" smtClean="0"/>
              <a:pPr/>
              <a:t>5/8/2018</a:t>
            </a:fld>
            <a:endParaRPr lang="en-US"/>
          </a:p>
        </p:txBody>
      </p:sp>
      <p:sp>
        <p:nvSpPr>
          <p:cNvPr id="7" name="Slide Number Placeholder 6"/>
          <p:cNvSpPr>
            <a:spLocks noGrp="1"/>
          </p:cNvSpPr>
          <p:nvPr>
            <p:ph type="sldNum" sz="quarter" idx="11"/>
          </p:nvPr>
        </p:nvSpPr>
        <p:spPr/>
        <p:txBody>
          <a:bodyPr rtlCol="0"/>
          <a:lstStyle/>
          <a:p>
            <a:fld id="{584236DB-2303-45C0-9910-E3C41D1A220F}"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F12E28-718B-4228-BB0F-BE1C13C932CE}" type="datetime1">
              <a:rPr lang="en-US" smtClean="0"/>
              <a:pPr/>
              <a:t>5/8/2018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84236DB-2303-45C0-9910-E3C41D1A220F}" type="slidenum">
              <a:rPr lang="en-US" smtClean="0"/>
              <a:pPr/>
              <a:t>‹#›</a:t>
            </a:fld>
            <a:endParaRPr lang="en-US"/>
          </a:p>
        </p:txBody>
      </p:sp>
    </p:spTree>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1"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56B2FE00-507D-4068-86D0-FF55FA11B208}" type="datetime1">
              <a:rPr lang="en-US" smtClean="0"/>
              <a:pPr/>
              <a:t>5/8/2018</a:t>
            </a:fld>
            <a:endParaRPr lang="en-US"/>
          </a:p>
        </p:txBody>
      </p:sp>
      <p:sp>
        <p:nvSpPr>
          <p:cNvPr id="22" name="Slide Number Placeholder 21"/>
          <p:cNvSpPr>
            <a:spLocks noGrp="1"/>
          </p:cNvSpPr>
          <p:nvPr>
            <p:ph type="sldNum" sz="quarter" idx="15"/>
          </p:nvPr>
        </p:nvSpPr>
        <p:spPr/>
        <p:txBody>
          <a:bodyPr rtlCol="0"/>
          <a:lstStyle/>
          <a:p>
            <a:fld id="{584236DB-2303-45C0-9910-E3C41D1A220F}"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9"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7CD1F993-A756-470E-B8AB-56128E4B58F4}" type="datetime1">
              <a:rPr lang="en-US" smtClean="0"/>
              <a:pPr/>
              <a:t>5/8/2018</a:t>
            </a:fld>
            <a:endParaRPr lang="en-US"/>
          </a:p>
        </p:txBody>
      </p:sp>
      <p:sp>
        <p:nvSpPr>
          <p:cNvPr id="18" name="Slide Number Placeholder 17"/>
          <p:cNvSpPr>
            <a:spLocks noGrp="1"/>
          </p:cNvSpPr>
          <p:nvPr>
            <p:ph type="sldNum" sz="quarter" idx="11"/>
          </p:nvPr>
        </p:nvSpPr>
        <p:spPr/>
        <p:txBody>
          <a:bodyPr rtlCol="0"/>
          <a:lstStyle/>
          <a:p>
            <a:fld id="{584236DB-2303-45C0-9910-E3C41D1A220F}"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848FDE2-6FE4-47A3-BBFF-23655E9F4CEE}" type="datetime1">
              <a:rPr lang="en-US" smtClean="0"/>
              <a:pPr/>
              <a:t>5/8/2018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4236DB-2303-45C0-9910-E3C41D1A220F}" type="slidenum">
              <a:rPr lang="en-US" smtClean="0"/>
              <a:pPr/>
              <a:t>‹#›</a:t>
            </a:fld>
            <a:endParaRPr lang="en-US"/>
          </a:p>
        </p:txBody>
      </p:sp>
    </p:spTree>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9"/>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EDF5D13-805D-463B-A624-A036F3C64488}" type="datetime1">
              <a:rPr lang="en-US" smtClean="0"/>
              <a:pPr/>
              <a:t>5/8/2018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4236DB-2303-45C0-9910-E3C41D1A220F}" type="slidenum">
              <a:rPr lang="en-US" smtClean="0"/>
              <a:pPr/>
              <a:t>‹#›</a:t>
            </a:fld>
            <a:endParaRPr lang="en-US"/>
          </a:p>
        </p:txBody>
      </p:sp>
    </p:spTree>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61777D4-3562-400E-BDCF-2DEB02304098}" type="datetimeFigureOut">
              <a:rPr lang="en-US" smtClean="0">
                <a:solidFill>
                  <a:prstClr val="black">
                    <a:tint val="75000"/>
                  </a:prstClr>
                </a:solidFill>
              </a:rPr>
              <a:pPr/>
              <a:t>5/8/2018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548ED7A-E302-44EA-B95A-625FF3859A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358579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61777D4-3562-400E-BDCF-2DEB02304098}" type="datetimeFigureOut">
              <a:rPr lang="en-US" smtClean="0">
                <a:solidFill>
                  <a:prstClr val="black">
                    <a:tint val="75000"/>
                  </a:prstClr>
                </a:solidFill>
              </a:rPr>
              <a:pPr/>
              <a:t>5/8/2018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548ED7A-E302-44EA-B95A-625FF3859A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133093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61777D4-3562-400E-BDCF-2DEB02304098}" type="datetimeFigureOut">
              <a:rPr lang="en-US" smtClean="0">
                <a:solidFill>
                  <a:prstClr val="black">
                    <a:tint val="75000"/>
                  </a:prstClr>
                </a:solidFill>
              </a:rPr>
              <a:pPr/>
              <a:t>5/8/2018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548ED7A-E302-44EA-B95A-625FF3859A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681300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61777D4-3562-400E-BDCF-2DEB02304098}" type="datetimeFigureOut">
              <a:rPr lang="en-US" smtClean="0">
                <a:solidFill>
                  <a:prstClr val="black">
                    <a:tint val="75000"/>
                  </a:prstClr>
                </a:solidFill>
              </a:rPr>
              <a:pPr/>
              <a:t>5/8/2018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548ED7A-E302-44EA-B95A-625FF3859A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37449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61777D4-3562-400E-BDCF-2DEB02304098}" type="datetimeFigureOut">
              <a:rPr lang="en-US" smtClean="0">
                <a:solidFill>
                  <a:prstClr val="black">
                    <a:tint val="75000"/>
                  </a:prstClr>
                </a:solidFill>
              </a:rPr>
              <a:pPr/>
              <a:t>5/8/2018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548ED7A-E302-44EA-B95A-625FF3859A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263211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61777D4-3562-400E-BDCF-2DEB02304098}" type="datetimeFigureOut">
              <a:rPr lang="en-US" smtClean="0">
                <a:solidFill>
                  <a:prstClr val="black">
                    <a:tint val="75000"/>
                  </a:prstClr>
                </a:solidFill>
              </a:rPr>
              <a:pPr/>
              <a:t>5/8/2018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548ED7A-E302-44EA-B95A-625FF3859A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068726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1777D4-3562-400E-BDCF-2DEB02304098}" type="datetimeFigureOut">
              <a:rPr lang="en-US" smtClean="0">
                <a:solidFill>
                  <a:prstClr val="black">
                    <a:tint val="75000"/>
                  </a:prstClr>
                </a:solidFill>
              </a:rPr>
              <a:pPr/>
              <a:t>5/8/2018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548ED7A-E302-44EA-B95A-625FF3859A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9825933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61777D4-3562-400E-BDCF-2DEB02304098}" type="datetimeFigureOut">
              <a:rPr lang="en-US" smtClean="0">
                <a:solidFill>
                  <a:prstClr val="black">
                    <a:tint val="75000"/>
                  </a:prstClr>
                </a:solidFill>
              </a:rPr>
              <a:pPr/>
              <a:t>5/8/2018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548ED7A-E302-44EA-B95A-625FF3859A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60555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61777D4-3562-400E-BDCF-2DEB02304098}" type="datetimeFigureOut">
              <a:rPr lang="en-US" smtClean="0">
                <a:solidFill>
                  <a:prstClr val="black">
                    <a:tint val="75000"/>
                  </a:prstClr>
                </a:solidFill>
              </a:rPr>
              <a:pPr/>
              <a:t>5/8/2018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548ED7A-E302-44EA-B95A-625FF3859A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655353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61777D4-3562-400E-BDCF-2DEB02304098}" type="datetimeFigureOut">
              <a:rPr lang="en-US" smtClean="0">
                <a:solidFill>
                  <a:prstClr val="black">
                    <a:tint val="75000"/>
                  </a:prstClr>
                </a:solidFill>
              </a:rPr>
              <a:pPr/>
              <a:t>5/8/2018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548ED7A-E302-44EA-B95A-625FF3859A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803063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61777D4-3562-400E-BDCF-2DEB02304098}" type="datetimeFigureOut">
              <a:rPr lang="en-US" smtClean="0">
                <a:solidFill>
                  <a:prstClr val="black">
                    <a:tint val="75000"/>
                  </a:prstClr>
                </a:solidFill>
              </a:rPr>
              <a:pPr/>
              <a:t>5/8/2018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548ED7A-E302-44EA-B95A-625FF3859A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038831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7AC310F8-EB7C-4745-901D-0A342959869B}" type="datetime1">
              <a:rPr lang="en-US" smtClean="0"/>
              <a:pPr/>
              <a:t>5/8/2018</a:t>
            </a:fld>
            <a:endParaRPr lang="en-US"/>
          </a:p>
        </p:txBody>
      </p:sp>
      <p:sp>
        <p:nvSpPr>
          <p:cNvPr id="3" name="Footer Placeholder 2"/>
          <p:cNvSpPr>
            <a:spLocks noGrp="1"/>
          </p:cNvSpPr>
          <p:nvPr>
            <p:ph type="ftr" sz="quarter" idx="3"/>
          </p:nvPr>
        </p:nvSpPr>
        <p:spPr>
          <a:xfrm rot="5400000">
            <a:off x="6990187"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584236DB-2303-45C0-9910-E3C41D1A220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ipe dir="r"/>
  </p:transition>
  <p:hf hdr="0" ftr="0" dt="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1777D4-3562-400E-BDCF-2DEB02304098}" type="datetimeFigureOut">
              <a:rPr lang="en-US" smtClean="0">
                <a:solidFill>
                  <a:prstClr val="black">
                    <a:tint val="75000"/>
                  </a:prstClr>
                </a:solidFill>
              </a:rPr>
              <a:pPr/>
              <a:t>5/8/2018</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48ED7A-E302-44EA-B95A-625FF3859A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66092553"/>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بنام خدا</a:t>
            </a:r>
            <a:endParaRPr lang="en-US" dirty="0"/>
          </a:p>
        </p:txBody>
      </p:sp>
    </p:spTree>
    <p:extLst>
      <p:ext uri="{BB962C8B-B14F-4D97-AF65-F5344CB8AC3E}">
        <p14:creationId xmlns:p14="http://schemas.microsoft.com/office/powerpoint/2010/main" val="7706584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348" y="928670"/>
            <a:ext cx="8153400" cy="990600"/>
          </a:xfrm>
        </p:spPr>
        <p:txBody>
          <a:bodyPr>
            <a:normAutofit fontScale="90000"/>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fa-IR" b="1" cap="all" dirty="0" smtClean="0">
                <a:ln w="0"/>
                <a:solidFill>
                  <a:srgbClr val="FF0000"/>
                </a:solidFill>
                <a:effectLst>
                  <a:reflection blurRad="12700" stA="50000" endPos="50000" dist="5000" dir="5400000" sy="-100000" rotWithShape="0"/>
                </a:effectLst>
                <a:latin typeface="Kunstler Script" pitchFamily="66" charset="0"/>
              </a:rPr>
              <a:t>سيستم های اطلاعات مديريت پيشرفته</a:t>
            </a:r>
            <a:br>
              <a:rPr lang="fa-IR" b="1" cap="all" dirty="0" smtClean="0">
                <a:ln w="0"/>
                <a:solidFill>
                  <a:srgbClr val="FF0000"/>
                </a:solidFill>
                <a:effectLst>
                  <a:reflection blurRad="12700" stA="50000" endPos="50000" dist="5000" dir="5400000" sy="-100000" rotWithShape="0"/>
                </a:effectLst>
                <a:latin typeface="Kunstler Script" pitchFamily="66" charset="0"/>
              </a:rPr>
            </a:br>
            <a:endParaRPr lang="en-US" b="1" cap="all" dirty="0">
              <a:ln w="0"/>
              <a:solidFill>
                <a:srgbClr val="FF0000"/>
              </a:solidFill>
              <a:effectLst>
                <a:reflection blurRad="12700" stA="50000" endPos="50000" dist="5000" dir="5400000" sy="-100000" rotWithShape="0"/>
              </a:effectLst>
            </a:endParaRPr>
          </a:p>
        </p:txBody>
      </p:sp>
      <p:sp>
        <p:nvSpPr>
          <p:cNvPr id="3" name="Footer Placeholder 2"/>
          <p:cNvSpPr>
            <a:spLocks noGrp="1"/>
          </p:cNvSpPr>
          <p:nvPr>
            <p:ph type="ftr" sz="quarter" idx="11"/>
          </p:nvPr>
        </p:nvSpPr>
        <p:spPr/>
        <p:txBody>
          <a:bodyPr/>
          <a:lstStyle/>
          <a:p>
            <a:r>
              <a:rPr lang="en-US" smtClean="0">
                <a:solidFill>
                  <a:prstClr val="black">
                    <a:tint val="75000"/>
                  </a:prstClr>
                </a:solidFill>
              </a:rPr>
              <a:t>1</a:t>
            </a:r>
            <a:endParaRPr lang="en-US">
              <a:solidFill>
                <a:prstClr val="black">
                  <a:tint val="75000"/>
                </a:prstClr>
              </a:solidFill>
            </a:endParaRPr>
          </a:p>
        </p:txBody>
      </p:sp>
      <p:sp>
        <p:nvSpPr>
          <p:cNvPr id="4" name="Slide Number Placeholder 3"/>
          <p:cNvSpPr>
            <a:spLocks noGrp="1"/>
          </p:cNvSpPr>
          <p:nvPr>
            <p:ph type="sldNum" sz="quarter" idx="12"/>
          </p:nvPr>
        </p:nvSpPr>
        <p:spPr/>
        <p:txBody>
          <a:bodyPr>
            <a:normAutofit/>
          </a:bodyPr>
          <a:lstStyle/>
          <a:p>
            <a:fld id="{932D6871-AB27-40A6-83F1-1080837ED5EE}" type="slidenum">
              <a:rPr lang="en-US" smtClean="0">
                <a:solidFill>
                  <a:prstClr val="black">
                    <a:tint val="75000"/>
                  </a:prstClr>
                </a:solidFill>
              </a:rPr>
              <a:pPr/>
              <a:t>2</a:t>
            </a:fld>
            <a:endParaRPr lang="en-US">
              <a:solidFill>
                <a:prstClr val="black">
                  <a:tint val="75000"/>
                </a:prstClr>
              </a:solidFill>
            </a:endParaRPr>
          </a:p>
        </p:txBody>
      </p:sp>
    </p:spTree>
    <p:extLst>
      <p:ext uri="{BB962C8B-B14F-4D97-AF65-F5344CB8AC3E}">
        <p14:creationId xmlns:p14="http://schemas.microsoft.com/office/powerpoint/2010/main" val="24623322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76400" y="1905000"/>
            <a:ext cx="6172200" cy="1284762"/>
          </a:xfrm>
        </p:spPr>
        <p:txBody>
          <a:bodyPr>
            <a:noAutofit/>
          </a:bodyPr>
          <a:lstStyle/>
          <a:p>
            <a:pPr algn="ctr"/>
            <a:r>
              <a:rPr lang="fa-IR" sz="8800" dirty="0" smtClean="0">
                <a:solidFill>
                  <a:schemeClr val="tx1">
                    <a:lumMod val="85000"/>
                    <a:lumOff val="15000"/>
                  </a:schemeClr>
                </a:solidFill>
                <a:cs typeface="B Nazanin" pitchFamily="2" charset="-78"/>
              </a:rPr>
              <a:t>فصل اول </a:t>
            </a:r>
            <a:endParaRPr lang="en-US" sz="8800" dirty="0">
              <a:solidFill>
                <a:schemeClr val="tx1">
                  <a:lumMod val="85000"/>
                  <a:lumOff val="15000"/>
                </a:schemeClr>
              </a:solidFill>
              <a:cs typeface="B Nazanin" pitchFamily="2" charset="-78"/>
            </a:endParaRPr>
          </a:p>
        </p:txBody>
      </p:sp>
      <p:sp>
        <p:nvSpPr>
          <p:cNvPr id="3" name="Subtitle 2"/>
          <p:cNvSpPr>
            <a:spLocks noGrp="1"/>
          </p:cNvSpPr>
          <p:nvPr>
            <p:ph type="subTitle" idx="1"/>
          </p:nvPr>
        </p:nvSpPr>
        <p:spPr>
          <a:xfrm>
            <a:off x="1981200" y="4038600"/>
            <a:ext cx="6172200" cy="1066800"/>
          </a:xfrm>
        </p:spPr>
        <p:txBody>
          <a:bodyPr>
            <a:normAutofit/>
          </a:bodyPr>
          <a:lstStyle/>
          <a:p>
            <a:pPr algn="ctr"/>
            <a:r>
              <a:rPr lang="fa-IR" sz="3200" dirty="0" smtClean="0">
                <a:solidFill>
                  <a:schemeClr val="tx1">
                    <a:lumMod val="85000"/>
                    <a:lumOff val="15000"/>
                  </a:schemeClr>
                </a:solidFill>
                <a:cs typeface="B Nazanin" pitchFamily="2" charset="-78"/>
              </a:rPr>
              <a:t>” مفاهيم كليدي سيستم‌هاي اطلاعاتي“</a:t>
            </a:r>
            <a:endParaRPr lang="en-US" sz="3200" dirty="0">
              <a:solidFill>
                <a:schemeClr val="tx1">
                  <a:lumMod val="85000"/>
                  <a:lumOff val="15000"/>
                </a:schemeClr>
              </a:solidFill>
              <a:cs typeface="B Nazanin" pitchFamily="2" charset="-78"/>
            </a:endParaRPr>
          </a:p>
        </p:txBody>
      </p:sp>
      <p:sp>
        <p:nvSpPr>
          <p:cNvPr id="4" name="Slide Number Placeholder 3"/>
          <p:cNvSpPr>
            <a:spLocks noGrp="1"/>
          </p:cNvSpPr>
          <p:nvPr>
            <p:ph type="sldNum" sz="quarter" idx="12"/>
          </p:nvPr>
        </p:nvSpPr>
        <p:spPr/>
        <p:txBody>
          <a:bodyPr/>
          <a:lstStyle/>
          <a:p>
            <a:fld id="{584236DB-2303-45C0-9910-E3C41D1A220F}" type="slidenum">
              <a:rPr lang="en-US" smtClean="0"/>
              <a:pPr/>
              <a:t>3</a:t>
            </a:fld>
            <a:endParaRPr lang="en-US"/>
          </a:p>
        </p:txBody>
      </p:sp>
    </p:spTree>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7467600" cy="685800"/>
          </a:xfrm>
        </p:spPr>
        <p:txBody>
          <a:bodyPr>
            <a:normAutofit/>
          </a:bodyPr>
          <a:lstStyle/>
          <a:p>
            <a:pPr algn="r"/>
            <a:r>
              <a:rPr lang="fa-IR" sz="3600" b="1" dirty="0" smtClean="0">
                <a:solidFill>
                  <a:schemeClr val="tx1">
                    <a:lumMod val="85000"/>
                    <a:lumOff val="15000"/>
                  </a:schemeClr>
                </a:solidFill>
                <a:cs typeface="B Nazanin" pitchFamily="2" charset="-78"/>
              </a:rPr>
              <a:t>آنچه در اين فصل مي‌خوانيد :</a:t>
            </a:r>
            <a:endParaRPr lang="en-US" sz="3600" b="1" dirty="0">
              <a:solidFill>
                <a:schemeClr val="tx1">
                  <a:lumMod val="85000"/>
                  <a:lumOff val="15000"/>
                </a:schemeClr>
              </a:solidFill>
              <a:cs typeface="B Nazanin" pitchFamily="2" charset="-78"/>
            </a:endParaRPr>
          </a:p>
        </p:txBody>
      </p:sp>
      <p:sp>
        <p:nvSpPr>
          <p:cNvPr id="3" name="Content Placeholder 2"/>
          <p:cNvSpPr>
            <a:spLocks noGrp="1"/>
          </p:cNvSpPr>
          <p:nvPr>
            <p:ph sz="quarter" idx="1"/>
          </p:nvPr>
        </p:nvSpPr>
        <p:spPr>
          <a:xfrm>
            <a:off x="457200" y="1371600"/>
            <a:ext cx="7467600" cy="5257800"/>
          </a:xfrm>
        </p:spPr>
        <p:txBody>
          <a:bodyPr>
            <a:normAutofit lnSpcReduction="10000"/>
          </a:bodyPr>
          <a:lstStyle/>
          <a:p>
            <a:pPr algn="justLow" rtl="1"/>
            <a:r>
              <a:rPr lang="fa-IR" dirty="0" smtClean="0">
                <a:solidFill>
                  <a:schemeClr val="tx1">
                    <a:lumMod val="85000"/>
                    <a:lumOff val="15000"/>
                  </a:schemeClr>
                </a:solidFill>
                <a:cs typeface="B Nazanin" pitchFamily="2" charset="-78"/>
              </a:rPr>
              <a:t>عصر اطلاعات</a:t>
            </a:r>
          </a:p>
          <a:p>
            <a:pPr algn="justLow" rtl="1"/>
            <a:r>
              <a:rPr lang="fa-IR" dirty="0" smtClean="0">
                <a:solidFill>
                  <a:schemeClr val="tx1">
                    <a:lumMod val="85000"/>
                    <a:lumOff val="15000"/>
                  </a:schemeClr>
                </a:solidFill>
                <a:cs typeface="B Nazanin" pitchFamily="2" charset="-78"/>
              </a:rPr>
              <a:t>تعريف داده ، اطلاعات و دانش</a:t>
            </a:r>
          </a:p>
          <a:p>
            <a:pPr algn="justLow" rtl="1"/>
            <a:r>
              <a:rPr lang="fa-IR" dirty="0" smtClean="0">
                <a:solidFill>
                  <a:schemeClr val="tx1">
                    <a:lumMod val="85000"/>
                    <a:lumOff val="15000"/>
                  </a:schemeClr>
                </a:solidFill>
                <a:cs typeface="B Nazanin" pitchFamily="2" charset="-78"/>
              </a:rPr>
              <a:t>فرايند ارتباط بين داده ، اطلاعات و دانش</a:t>
            </a:r>
          </a:p>
          <a:p>
            <a:pPr algn="justLow" rtl="1"/>
            <a:r>
              <a:rPr lang="fa-IR" dirty="0" smtClean="0">
                <a:solidFill>
                  <a:schemeClr val="tx1">
                    <a:lumMod val="85000"/>
                    <a:lumOff val="15000"/>
                  </a:schemeClr>
                </a:solidFill>
                <a:cs typeface="B Nazanin" pitchFamily="2" charset="-78"/>
              </a:rPr>
              <a:t>اطلاعات و سازمان </a:t>
            </a:r>
          </a:p>
          <a:p>
            <a:pPr algn="justLow" rtl="1"/>
            <a:r>
              <a:rPr lang="fa-IR" dirty="0" smtClean="0">
                <a:solidFill>
                  <a:schemeClr val="tx1">
                    <a:lumMod val="85000"/>
                    <a:lumOff val="15000"/>
                  </a:schemeClr>
                </a:solidFill>
                <a:cs typeface="B Nazanin" pitchFamily="2" charset="-78"/>
              </a:rPr>
              <a:t>اطلاعات و سطوح مديريت</a:t>
            </a:r>
          </a:p>
          <a:p>
            <a:pPr algn="justLow" rtl="1"/>
            <a:r>
              <a:rPr lang="fa-IR" dirty="0" smtClean="0">
                <a:solidFill>
                  <a:schemeClr val="tx1">
                    <a:lumMod val="85000"/>
                    <a:lumOff val="15000"/>
                  </a:schemeClr>
                </a:solidFill>
                <a:cs typeface="B Nazanin" pitchFamily="2" charset="-78"/>
              </a:rPr>
              <a:t>ويژگي‌هاي اطلاعات مناسب و مربوط</a:t>
            </a:r>
          </a:p>
          <a:p>
            <a:pPr algn="justLow" rtl="1"/>
            <a:r>
              <a:rPr lang="fa-IR" dirty="0" smtClean="0">
                <a:solidFill>
                  <a:schemeClr val="tx1">
                    <a:lumMod val="85000"/>
                    <a:lumOff val="15000"/>
                  </a:schemeClr>
                </a:solidFill>
                <a:cs typeface="B Nazanin" pitchFamily="2" charset="-78"/>
              </a:rPr>
              <a:t>سيستم‌هاي اطلاعاتي و سيستم‌هاي اطلاعاتي مديريت</a:t>
            </a:r>
          </a:p>
          <a:p>
            <a:pPr algn="justLow" rtl="1"/>
            <a:r>
              <a:rPr lang="fa-IR" dirty="0" smtClean="0">
                <a:solidFill>
                  <a:schemeClr val="tx1">
                    <a:lumMod val="85000"/>
                    <a:lumOff val="15000"/>
                  </a:schemeClr>
                </a:solidFill>
                <a:cs typeface="B Nazanin" pitchFamily="2" charset="-78"/>
              </a:rPr>
              <a:t>ارتباط سيستم‌هاي اطلاعاتي با علوم ديگر</a:t>
            </a:r>
          </a:p>
          <a:p>
            <a:pPr algn="justLow" rtl="1"/>
            <a:r>
              <a:rPr lang="fa-IR" dirty="0" smtClean="0">
                <a:solidFill>
                  <a:schemeClr val="tx1">
                    <a:lumMod val="85000"/>
                    <a:lumOff val="15000"/>
                  </a:schemeClr>
                </a:solidFill>
                <a:cs typeface="B Nazanin" pitchFamily="2" charset="-78"/>
              </a:rPr>
              <a:t>روند به‌ كارگيري سيستم‌هاي اطلاعاتي در سازمان</a:t>
            </a:r>
          </a:p>
          <a:p>
            <a:pPr algn="justLow" rtl="1"/>
            <a:r>
              <a:rPr lang="fa-IR" dirty="0" smtClean="0">
                <a:solidFill>
                  <a:schemeClr val="tx1">
                    <a:lumMod val="85000"/>
                    <a:lumOff val="15000"/>
                  </a:schemeClr>
                </a:solidFill>
                <a:cs typeface="B Nazanin" pitchFamily="2" charset="-78"/>
              </a:rPr>
              <a:t>تعريف فناوري اطلاعات</a:t>
            </a:r>
          </a:p>
          <a:p>
            <a:pPr algn="justLow" rtl="1"/>
            <a:r>
              <a:rPr lang="fa-IR" dirty="0" smtClean="0">
                <a:solidFill>
                  <a:schemeClr val="tx1">
                    <a:lumMod val="85000"/>
                    <a:lumOff val="15000"/>
                  </a:schemeClr>
                </a:solidFill>
                <a:cs typeface="B Nazanin" pitchFamily="2" charset="-78"/>
              </a:rPr>
              <a:t>سيستم‌هاي اطلاعاتي و فناوري اطلاعات</a:t>
            </a:r>
          </a:p>
          <a:p>
            <a:pPr algn="justLow" rtl="1"/>
            <a:r>
              <a:rPr lang="fa-IR" dirty="0" smtClean="0">
                <a:solidFill>
                  <a:schemeClr val="tx1">
                    <a:lumMod val="85000"/>
                    <a:lumOff val="15000"/>
                  </a:schemeClr>
                </a:solidFill>
                <a:cs typeface="B Nazanin" pitchFamily="2" charset="-78"/>
              </a:rPr>
              <a:t>مزايا و محدوديت‌هاي سيستم‌ها و فناوري‌هاي اطلاعاتي در سازمان</a:t>
            </a:r>
          </a:p>
          <a:p>
            <a:pPr algn="justLow" rtl="1"/>
            <a:endParaRPr lang="en-US" dirty="0">
              <a:solidFill>
                <a:schemeClr val="tx1">
                  <a:lumMod val="85000"/>
                  <a:lumOff val="15000"/>
                </a:schemeClr>
              </a:solidFill>
              <a:cs typeface="B Nazanin" pitchFamily="2" charset="-78"/>
            </a:endParaRPr>
          </a:p>
        </p:txBody>
      </p:sp>
      <p:sp>
        <p:nvSpPr>
          <p:cNvPr id="5" name="Slide Number Placeholder 4"/>
          <p:cNvSpPr>
            <a:spLocks noGrp="1"/>
          </p:cNvSpPr>
          <p:nvPr>
            <p:ph type="sldNum" sz="quarter" idx="15"/>
          </p:nvPr>
        </p:nvSpPr>
        <p:spPr/>
        <p:txBody>
          <a:bodyPr/>
          <a:lstStyle/>
          <a:p>
            <a:fld id="{584236DB-2303-45C0-9910-E3C41D1A220F}" type="slidenum">
              <a:rPr lang="en-US" smtClean="0"/>
              <a:pPr/>
              <a:t>4</a:t>
            </a:fld>
            <a:endParaRPr lang="en-US"/>
          </a:p>
        </p:txBody>
      </p:sp>
    </p:spTree>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7467600" cy="655638"/>
          </a:xfrm>
        </p:spPr>
        <p:txBody>
          <a:bodyPr>
            <a:normAutofit/>
          </a:bodyPr>
          <a:lstStyle/>
          <a:p>
            <a:pPr algn="ctr"/>
            <a:r>
              <a:rPr lang="fa-IR" sz="3600" b="1" dirty="0" smtClean="0">
                <a:solidFill>
                  <a:schemeClr val="tx1"/>
                </a:solidFill>
                <a:cs typeface="B Nazanin" pitchFamily="2" charset="-78"/>
              </a:rPr>
              <a:t>سیستم های‌ اطلاعاتي – عصر اطلاعات </a:t>
            </a:r>
            <a:endParaRPr lang="en-US" sz="3600" b="1" dirty="0">
              <a:solidFill>
                <a:schemeClr val="tx1"/>
              </a:solidFill>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5</a:t>
            </a:fld>
            <a:endParaRPr lang="en-US"/>
          </a:p>
        </p:txBody>
      </p:sp>
      <p:sp>
        <p:nvSpPr>
          <p:cNvPr id="6" name="Rectangle 2"/>
          <p:cNvSpPr txBox="1">
            <a:spLocks noChangeArrowheads="1"/>
          </p:cNvSpPr>
          <p:nvPr/>
        </p:nvSpPr>
        <p:spPr>
          <a:xfrm>
            <a:off x="152400" y="1524000"/>
            <a:ext cx="8509000" cy="3886200"/>
          </a:xfrm>
          <a:prstGeom prst="rect">
            <a:avLst/>
          </a:prstGeom>
        </p:spPr>
        <p:txBody>
          <a:bodyPr vert="horz" anchor="b">
            <a:normAutofit/>
          </a:bodyPr>
          <a:lstStyle>
            <a:lvl1pPr algn="l" rtl="0" eaLnBrk="1" latinLnBrk="0" hangingPunct="1">
              <a:spcBef>
                <a:spcPct val="0"/>
              </a:spcBef>
              <a:buNone/>
              <a:defRPr kumimoji="0" sz="3000" b="0" kern="1200" cap="small" baseline="0">
                <a:solidFill>
                  <a:schemeClr val="tx2"/>
                </a:solidFill>
                <a:latin typeface="+mj-lt"/>
                <a:ea typeface="+mj-ea"/>
                <a:cs typeface="+mj-cs"/>
              </a:defRPr>
            </a:lvl1pPr>
          </a:lstStyle>
          <a:p>
            <a:pPr algn="r" rtl="1">
              <a:defRPr/>
            </a:pPr>
            <a:r>
              <a:rPr lang="fa-IR" sz="2000" dirty="0" smtClean="0">
                <a:cs typeface="B Nazanin" pitchFamily="2" charset="-78"/>
              </a:rPr>
              <a:t>سيستم هاي اطلاعاتي شامل فناوري اطلاعات، داده ها، رويه هاي پردازش داده ها و افرادي است که داده ها را جمع آوري و پردازش مي کنند. ديگر </a:t>
            </a:r>
            <a:r>
              <a:rPr lang="fa-IR" sz="2000" u="sng" dirty="0" smtClean="0">
                <a:solidFill>
                  <a:srgbClr val="FF0000"/>
                </a:solidFill>
                <a:cs typeface="B Nazanin" pitchFamily="2" charset="-78"/>
              </a:rPr>
              <a:t>سيستم هاي اطلاعاتي شامل مجموعه اي از منابع اطلاعاتی است که براي جمع آوري، پردازش، نگهداري و به کارگيري، به اشتراک گذاري، توزيع و يا در اختيار گذاشتن اطلاعات طراحي شده است.</a:t>
            </a:r>
            <a:br>
              <a:rPr lang="fa-IR" sz="2000" u="sng" dirty="0" smtClean="0">
                <a:solidFill>
                  <a:srgbClr val="FF0000"/>
                </a:solidFill>
                <a:cs typeface="B Nazanin" pitchFamily="2" charset="-78"/>
              </a:rPr>
            </a:br>
            <a:r>
              <a:rPr lang="fa-IR" sz="2000" u="sng" dirty="0" smtClean="0">
                <a:cs typeface="B Nazanin" pitchFamily="2" charset="-78"/>
              </a:rPr>
              <a:t>داده، اطلاعات و دانش که در حقيقت عناصر اساسي هر سيستم اطلاعاتي به شمار مي آيند</a:t>
            </a:r>
            <a:r>
              <a:rPr lang="fa-IR" sz="2000" dirty="0" smtClean="0">
                <a:cs typeface="B Nazanin" pitchFamily="2" charset="-78"/>
              </a:rPr>
              <a:t>.</a:t>
            </a:r>
            <a:br>
              <a:rPr lang="fa-IR" sz="2000" dirty="0" smtClean="0">
                <a:cs typeface="B Nazanin" pitchFamily="2" charset="-78"/>
              </a:rPr>
            </a:br>
            <a:r>
              <a:rPr lang="fa-IR" sz="3200" dirty="0" smtClean="0">
                <a:cs typeface="B Nazanin" pitchFamily="2" charset="-78"/>
              </a:rPr>
              <a:t>عصر اطلاعات</a:t>
            </a:r>
            <a:br>
              <a:rPr lang="fa-IR" sz="3200" dirty="0" smtClean="0">
                <a:cs typeface="B Nazanin" pitchFamily="2" charset="-78"/>
              </a:rPr>
            </a:br>
            <a:r>
              <a:rPr lang="fa-IR" sz="2000" dirty="0" smtClean="0">
                <a:cs typeface="B Nazanin" pitchFamily="2" charset="-78"/>
              </a:rPr>
              <a:t>به طور کلي پيشرفت هاي بشر در قالب سه عصر کشاورزي، صنعت و اطلاعات دسته بندي مي شود.</a:t>
            </a:r>
            <a:br>
              <a:rPr lang="fa-IR" sz="2000" dirty="0" smtClean="0">
                <a:cs typeface="B Nazanin" pitchFamily="2" charset="-78"/>
              </a:rPr>
            </a:br>
            <a:r>
              <a:rPr lang="fa-IR" sz="2000" dirty="0" smtClean="0">
                <a:cs typeface="B Nazanin" pitchFamily="2" charset="-78"/>
              </a:rPr>
              <a:t>عصر کشاورزي با هدف تهيه و تامين غذا به وقوع پيوست. عصر صنعت که هنوز هم در برخي از کشورها حاکميت دارد، پس از عصر کشاورزي شکل گرفت و نياز بشر به ابزار و مواد اوليه را برطرف نمود. پس از عصر صنعت، عصر اطلاعات شروع شد. اين عصر که مشخصه آن حضور قدرتمند رايانه در عرصه </a:t>
            </a:r>
            <a:r>
              <a:rPr lang="fa-IR" sz="2400" dirty="0" smtClean="0">
                <a:cs typeface="B Nazanin" pitchFamily="2" charset="-78"/>
              </a:rPr>
              <a:t>هاي مختلف زندگي بشر است.</a:t>
            </a:r>
            <a:endParaRPr lang="en-US" sz="2400" dirty="0" smtClean="0">
              <a:cs typeface="B Nazanin" pitchFamily="2" charset="-78"/>
            </a:endParaRPr>
          </a:p>
        </p:txBody>
      </p:sp>
    </p:spTree>
    <p:extLst>
      <p:ext uri="{BB962C8B-B14F-4D97-AF65-F5344CB8AC3E}">
        <p14:creationId xmlns:p14="http://schemas.microsoft.com/office/powerpoint/2010/main" val="1920521041"/>
      </p:ext>
    </p:extLst>
  </p:cSld>
  <p:clrMapOvr>
    <a:masterClrMapping/>
  </p:clrMapOvr>
  <p:transition>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533400"/>
            <a:ext cx="7467600" cy="838200"/>
          </a:xfrm>
        </p:spPr>
        <p:txBody>
          <a:bodyPr>
            <a:normAutofit/>
          </a:bodyPr>
          <a:lstStyle/>
          <a:p>
            <a:pPr algn="ctr"/>
            <a:r>
              <a:rPr lang="fa-IR" sz="2800" b="1" dirty="0" smtClean="0">
                <a:solidFill>
                  <a:schemeClr val="tx1"/>
                </a:solidFill>
                <a:cs typeface="B Nazanin" pitchFamily="2" charset="-78"/>
              </a:rPr>
              <a:t>جدول1-1 : روند تكامل عصر اطلاعات</a:t>
            </a:r>
            <a:endParaRPr lang="en-US" sz="2800" b="1" dirty="0">
              <a:solidFill>
                <a:schemeClr val="tx1"/>
              </a:solidFill>
              <a:cs typeface="B Nazanin" pitchFamily="2" charset="-78"/>
            </a:endParaRPr>
          </a:p>
        </p:txBody>
      </p:sp>
      <p:sp>
        <p:nvSpPr>
          <p:cNvPr id="5" name="Slide Number Placeholder 4"/>
          <p:cNvSpPr>
            <a:spLocks noGrp="1"/>
          </p:cNvSpPr>
          <p:nvPr>
            <p:ph type="sldNum" sz="quarter" idx="15"/>
          </p:nvPr>
        </p:nvSpPr>
        <p:spPr/>
        <p:txBody>
          <a:bodyPr/>
          <a:lstStyle/>
          <a:p>
            <a:fld id="{584236DB-2303-45C0-9910-E3C41D1A220F}" type="slidenum">
              <a:rPr lang="en-US" smtClean="0"/>
              <a:pPr/>
              <a:t>6</a:t>
            </a:fld>
            <a:endParaRPr lang="en-US"/>
          </a:p>
        </p:txBody>
      </p:sp>
      <p:graphicFrame>
        <p:nvGraphicFramePr>
          <p:cNvPr id="9" name="Content Placeholder 8"/>
          <p:cNvGraphicFramePr>
            <a:graphicFrameLocks noGrp="1"/>
          </p:cNvGraphicFramePr>
          <p:nvPr>
            <p:ph sz="quarter" idx="1"/>
          </p:nvPr>
        </p:nvGraphicFramePr>
        <p:xfrm>
          <a:off x="685800" y="1905000"/>
          <a:ext cx="7467600" cy="2789728"/>
        </p:xfrm>
        <a:graphic>
          <a:graphicData uri="http://schemas.openxmlformats.org/drawingml/2006/table">
            <a:tbl>
              <a:tblPr firstRow="1" bandRow="1">
                <a:tableStyleId>{5C22544A-7EE6-4342-B048-85BDC9FD1C3A}</a:tableStyleId>
              </a:tblPr>
              <a:tblGrid>
                <a:gridCol w="1866900">
                  <a:extLst>
                    <a:ext uri="{9D8B030D-6E8A-4147-A177-3AD203B41FA5}">
                      <a16:colId xmlns:a16="http://schemas.microsoft.com/office/drawing/2014/main" val="20000"/>
                    </a:ext>
                  </a:extLst>
                </a:gridCol>
                <a:gridCol w="1790700">
                  <a:extLst>
                    <a:ext uri="{9D8B030D-6E8A-4147-A177-3AD203B41FA5}">
                      <a16:colId xmlns:a16="http://schemas.microsoft.com/office/drawing/2014/main" val="20001"/>
                    </a:ext>
                  </a:extLst>
                </a:gridCol>
                <a:gridCol w="1943100">
                  <a:extLst>
                    <a:ext uri="{9D8B030D-6E8A-4147-A177-3AD203B41FA5}">
                      <a16:colId xmlns:a16="http://schemas.microsoft.com/office/drawing/2014/main" val="20002"/>
                    </a:ext>
                  </a:extLst>
                </a:gridCol>
                <a:gridCol w="1866900">
                  <a:extLst>
                    <a:ext uri="{9D8B030D-6E8A-4147-A177-3AD203B41FA5}">
                      <a16:colId xmlns:a16="http://schemas.microsoft.com/office/drawing/2014/main" val="20003"/>
                    </a:ext>
                  </a:extLst>
                </a:gridCol>
              </a:tblGrid>
              <a:tr h="685800">
                <a:tc>
                  <a:txBody>
                    <a:bodyPr/>
                    <a:lstStyle/>
                    <a:p>
                      <a:pPr algn="ctr"/>
                      <a:r>
                        <a:rPr lang="fa-IR" sz="2400" dirty="0" smtClean="0">
                          <a:solidFill>
                            <a:schemeClr val="tx1"/>
                          </a:solidFill>
                          <a:cs typeface="B Nazanin" pitchFamily="2" charset="-78"/>
                        </a:rPr>
                        <a:t>عصر اطلاعاتي</a:t>
                      </a:r>
                      <a:endParaRPr lang="en-US" sz="2400" dirty="0">
                        <a:solidFill>
                          <a:schemeClr val="tx1"/>
                        </a:solidFill>
                        <a:cs typeface="B Nazanin" pitchFamily="2" charset="-78"/>
                      </a:endParaRPr>
                    </a:p>
                  </a:txBody>
                  <a:tcPr/>
                </a:tc>
                <a:tc>
                  <a:txBody>
                    <a:bodyPr/>
                    <a:lstStyle/>
                    <a:p>
                      <a:pPr algn="ctr"/>
                      <a:r>
                        <a:rPr lang="fa-IR" sz="2400" dirty="0" smtClean="0">
                          <a:solidFill>
                            <a:schemeClr val="tx1"/>
                          </a:solidFill>
                          <a:cs typeface="B Nazanin" pitchFamily="2" charset="-78"/>
                        </a:rPr>
                        <a:t>عصر صنعتي</a:t>
                      </a:r>
                      <a:endParaRPr lang="en-US" sz="2400" dirty="0">
                        <a:solidFill>
                          <a:schemeClr val="tx1"/>
                        </a:solidFill>
                        <a:cs typeface="B Nazanin" pitchFamily="2" charset="-78"/>
                      </a:endParaRPr>
                    </a:p>
                  </a:txBody>
                  <a:tcPr/>
                </a:tc>
                <a:tc>
                  <a:txBody>
                    <a:bodyPr/>
                    <a:lstStyle/>
                    <a:p>
                      <a:pPr algn="ctr"/>
                      <a:r>
                        <a:rPr lang="fa-IR" sz="2400" dirty="0" smtClean="0">
                          <a:solidFill>
                            <a:schemeClr val="tx1"/>
                          </a:solidFill>
                          <a:cs typeface="B Nazanin" pitchFamily="2" charset="-78"/>
                        </a:rPr>
                        <a:t>عصر كشاورزي </a:t>
                      </a:r>
                      <a:endParaRPr lang="en-US" sz="2400" dirty="0">
                        <a:solidFill>
                          <a:schemeClr val="tx1"/>
                        </a:solidFill>
                        <a:cs typeface="B Nazanin" pitchFamily="2" charset="-78"/>
                      </a:endParaRPr>
                    </a:p>
                  </a:txBody>
                  <a:tcPr/>
                </a:tc>
                <a:tc>
                  <a:txBody>
                    <a:bodyPr/>
                    <a:lstStyle/>
                    <a:p>
                      <a:pPr algn="r"/>
                      <a:endParaRPr lang="en-US" dirty="0">
                        <a:cs typeface="B Nazanin" pitchFamily="2" charset="-78"/>
                      </a:endParaRPr>
                    </a:p>
                  </a:txBody>
                  <a:tcPr/>
                </a:tc>
                <a:extLst>
                  <a:ext uri="{0D108BD9-81ED-4DB2-BD59-A6C34878D82A}">
                    <a16:rowId xmlns:a16="http://schemas.microsoft.com/office/drawing/2014/main" val="10000"/>
                  </a:ext>
                </a:extLst>
              </a:tr>
              <a:tr h="525982">
                <a:tc>
                  <a:txBody>
                    <a:bodyPr/>
                    <a:lstStyle/>
                    <a:p>
                      <a:pPr algn="ctr"/>
                      <a:r>
                        <a:rPr lang="fa-IR" dirty="0" smtClean="0">
                          <a:cs typeface="B Nazanin" pitchFamily="2" charset="-78"/>
                        </a:rPr>
                        <a:t>1957 تا كنون </a:t>
                      </a:r>
                      <a:endParaRPr lang="en-US" dirty="0">
                        <a:cs typeface="B Nazanin" pitchFamily="2" charset="-78"/>
                      </a:endParaRPr>
                    </a:p>
                  </a:txBody>
                  <a:tcPr/>
                </a:tc>
                <a:tc>
                  <a:txBody>
                    <a:bodyPr/>
                    <a:lstStyle/>
                    <a:p>
                      <a:pPr algn="ctr"/>
                      <a:r>
                        <a:rPr lang="fa-IR" dirty="0" smtClean="0">
                          <a:cs typeface="B Nazanin" pitchFamily="2" charset="-78"/>
                        </a:rPr>
                        <a:t>1800 تا 1957</a:t>
                      </a:r>
                      <a:endParaRPr lang="en-US" dirty="0">
                        <a:cs typeface="B Nazanin" pitchFamily="2" charset="-78"/>
                      </a:endParaRPr>
                    </a:p>
                  </a:txBody>
                  <a:tcPr/>
                </a:tc>
                <a:tc>
                  <a:txBody>
                    <a:bodyPr/>
                    <a:lstStyle/>
                    <a:p>
                      <a:pPr algn="ctr"/>
                      <a:r>
                        <a:rPr lang="fa-IR" dirty="0" smtClean="0">
                          <a:cs typeface="B Nazanin" pitchFamily="2" charset="-78"/>
                        </a:rPr>
                        <a:t>از زمان‌هاي دور</a:t>
                      </a:r>
                      <a:r>
                        <a:rPr lang="fa-IR" baseline="0" dirty="0" smtClean="0">
                          <a:cs typeface="B Nazanin" pitchFamily="2" charset="-78"/>
                        </a:rPr>
                        <a:t> تا 1800</a:t>
                      </a:r>
                      <a:endParaRPr lang="en-US" dirty="0">
                        <a:cs typeface="B Nazanin" pitchFamily="2" charset="-78"/>
                      </a:endParaRPr>
                    </a:p>
                  </a:txBody>
                  <a:tcPr/>
                </a:tc>
                <a:tc>
                  <a:txBody>
                    <a:bodyPr/>
                    <a:lstStyle/>
                    <a:p>
                      <a:pPr algn="ctr"/>
                      <a:r>
                        <a:rPr lang="fa-IR" b="1" dirty="0" smtClean="0">
                          <a:solidFill>
                            <a:schemeClr val="tx1"/>
                          </a:solidFill>
                          <a:cs typeface="B Nazanin" pitchFamily="2" charset="-78"/>
                        </a:rPr>
                        <a:t>دوره زماني</a:t>
                      </a:r>
                      <a:endParaRPr lang="en-US" b="1" dirty="0">
                        <a:solidFill>
                          <a:schemeClr val="tx1"/>
                        </a:solidFill>
                        <a:cs typeface="B Nazanin" pitchFamily="2" charset="-78"/>
                      </a:endParaRPr>
                    </a:p>
                  </a:txBody>
                  <a:tcPr/>
                </a:tc>
                <a:extLst>
                  <a:ext uri="{0D108BD9-81ED-4DB2-BD59-A6C34878D82A}">
                    <a16:rowId xmlns:a16="http://schemas.microsoft.com/office/drawing/2014/main" val="10001"/>
                  </a:ext>
                </a:extLst>
              </a:tr>
              <a:tr h="525982">
                <a:tc>
                  <a:txBody>
                    <a:bodyPr/>
                    <a:lstStyle/>
                    <a:p>
                      <a:pPr algn="ctr"/>
                      <a:r>
                        <a:rPr lang="fa-IR" dirty="0" smtClean="0">
                          <a:cs typeface="B Nazanin" pitchFamily="2" charset="-78"/>
                        </a:rPr>
                        <a:t>كاركنان دانشي</a:t>
                      </a:r>
                      <a:endParaRPr lang="en-US" dirty="0">
                        <a:cs typeface="B Nazanin" pitchFamily="2" charset="-78"/>
                      </a:endParaRPr>
                    </a:p>
                  </a:txBody>
                  <a:tcPr/>
                </a:tc>
                <a:tc>
                  <a:txBody>
                    <a:bodyPr/>
                    <a:lstStyle/>
                    <a:p>
                      <a:pPr algn="ctr"/>
                      <a:r>
                        <a:rPr lang="fa-IR" dirty="0" smtClean="0">
                          <a:cs typeface="B Nazanin" pitchFamily="2" charset="-78"/>
                        </a:rPr>
                        <a:t>كاركنان صنايع</a:t>
                      </a:r>
                      <a:endParaRPr lang="en-US" dirty="0">
                        <a:cs typeface="B Nazanin" pitchFamily="2" charset="-78"/>
                      </a:endParaRPr>
                    </a:p>
                  </a:txBody>
                  <a:tcPr/>
                </a:tc>
                <a:tc>
                  <a:txBody>
                    <a:bodyPr/>
                    <a:lstStyle/>
                    <a:p>
                      <a:pPr algn="ctr"/>
                      <a:r>
                        <a:rPr lang="fa-IR" dirty="0" smtClean="0">
                          <a:cs typeface="B Nazanin" pitchFamily="2" charset="-78"/>
                        </a:rPr>
                        <a:t>كشاورزان</a:t>
                      </a:r>
                      <a:endParaRPr lang="en-US" dirty="0">
                        <a:cs typeface="B Nazanin" pitchFamily="2" charset="-78"/>
                      </a:endParaRPr>
                    </a:p>
                  </a:txBody>
                  <a:tcPr/>
                </a:tc>
                <a:tc>
                  <a:txBody>
                    <a:bodyPr/>
                    <a:lstStyle/>
                    <a:p>
                      <a:pPr algn="ctr"/>
                      <a:r>
                        <a:rPr lang="fa-IR" b="1" dirty="0" smtClean="0">
                          <a:cs typeface="B Nazanin" pitchFamily="2" charset="-78"/>
                        </a:rPr>
                        <a:t>اكثريت كاركنان</a:t>
                      </a:r>
                      <a:endParaRPr lang="en-US" b="1" dirty="0">
                        <a:cs typeface="B Nazanin" pitchFamily="2" charset="-78"/>
                      </a:endParaRPr>
                    </a:p>
                  </a:txBody>
                  <a:tcPr/>
                </a:tc>
                <a:extLst>
                  <a:ext uri="{0D108BD9-81ED-4DB2-BD59-A6C34878D82A}">
                    <a16:rowId xmlns:a16="http://schemas.microsoft.com/office/drawing/2014/main" val="10002"/>
                  </a:ext>
                </a:extLst>
              </a:tr>
              <a:tr h="525982">
                <a:tc>
                  <a:txBody>
                    <a:bodyPr/>
                    <a:lstStyle/>
                    <a:p>
                      <a:pPr algn="ctr"/>
                      <a:r>
                        <a:rPr lang="fa-IR" dirty="0" smtClean="0">
                          <a:cs typeface="B Nazanin" pitchFamily="2" charset="-78"/>
                        </a:rPr>
                        <a:t>افراد و افراد</a:t>
                      </a:r>
                      <a:endParaRPr lang="en-US" dirty="0">
                        <a:cs typeface="B Nazanin" pitchFamily="2" charset="-78"/>
                      </a:endParaRPr>
                    </a:p>
                  </a:txBody>
                  <a:tcPr/>
                </a:tc>
                <a:tc>
                  <a:txBody>
                    <a:bodyPr/>
                    <a:lstStyle/>
                    <a:p>
                      <a:pPr algn="ctr"/>
                      <a:r>
                        <a:rPr lang="fa-IR" dirty="0" smtClean="0">
                          <a:cs typeface="B Nazanin" pitchFamily="2" charset="-78"/>
                        </a:rPr>
                        <a:t>افراد و ماشين</a:t>
                      </a:r>
                      <a:endParaRPr lang="en-US" dirty="0">
                        <a:cs typeface="B Nazanin" pitchFamily="2" charset="-78"/>
                      </a:endParaRPr>
                    </a:p>
                  </a:txBody>
                  <a:tcPr/>
                </a:tc>
                <a:tc>
                  <a:txBody>
                    <a:bodyPr/>
                    <a:lstStyle/>
                    <a:p>
                      <a:pPr algn="ctr"/>
                      <a:r>
                        <a:rPr lang="fa-IR" dirty="0" smtClean="0">
                          <a:cs typeface="B Nazanin" pitchFamily="2" charset="-78"/>
                        </a:rPr>
                        <a:t>افراد و زمين </a:t>
                      </a:r>
                      <a:endParaRPr lang="en-US" dirty="0">
                        <a:cs typeface="B Nazanin" pitchFamily="2" charset="-78"/>
                      </a:endParaRPr>
                    </a:p>
                  </a:txBody>
                  <a:tcPr/>
                </a:tc>
                <a:tc>
                  <a:txBody>
                    <a:bodyPr/>
                    <a:lstStyle/>
                    <a:p>
                      <a:pPr algn="ctr"/>
                      <a:r>
                        <a:rPr lang="fa-IR" b="1" dirty="0" smtClean="0">
                          <a:cs typeface="B Nazanin" pitchFamily="2" charset="-78"/>
                        </a:rPr>
                        <a:t>مشاركت</a:t>
                      </a:r>
                      <a:endParaRPr lang="en-US" b="1" dirty="0">
                        <a:cs typeface="B Nazanin" pitchFamily="2" charset="-78"/>
                      </a:endParaRPr>
                    </a:p>
                  </a:txBody>
                  <a:tcPr/>
                </a:tc>
                <a:extLst>
                  <a:ext uri="{0D108BD9-81ED-4DB2-BD59-A6C34878D82A}">
                    <a16:rowId xmlns:a16="http://schemas.microsoft.com/office/drawing/2014/main" val="10003"/>
                  </a:ext>
                </a:extLst>
              </a:tr>
              <a:tr h="525982">
                <a:tc>
                  <a:txBody>
                    <a:bodyPr/>
                    <a:lstStyle/>
                    <a:p>
                      <a:pPr algn="ctr"/>
                      <a:r>
                        <a:rPr lang="fa-IR" dirty="0" smtClean="0">
                          <a:cs typeface="B Nazanin" pitchFamily="2" charset="-78"/>
                        </a:rPr>
                        <a:t>فناوري اطلاعات</a:t>
                      </a:r>
                      <a:endParaRPr lang="en-US" dirty="0">
                        <a:cs typeface="B Nazanin" pitchFamily="2" charset="-78"/>
                      </a:endParaRPr>
                    </a:p>
                  </a:txBody>
                  <a:tcPr/>
                </a:tc>
                <a:tc>
                  <a:txBody>
                    <a:bodyPr/>
                    <a:lstStyle/>
                    <a:p>
                      <a:pPr algn="ctr"/>
                      <a:r>
                        <a:rPr lang="fa-IR" dirty="0" smtClean="0">
                          <a:cs typeface="B Nazanin" pitchFamily="2" charset="-78"/>
                        </a:rPr>
                        <a:t>ماشين</a:t>
                      </a:r>
                      <a:endParaRPr lang="en-US" dirty="0">
                        <a:cs typeface="B Nazanin" pitchFamily="2" charset="-78"/>
                      </a:endParaRPr>
                    </a:p>
                  </a:txBody>
                  <a:tcPr/>
                </a:tc>
                <a:tc>
                  <a:txBody>
                    <a:bodyPr/>
                    <a:lstStyle/>
                    <a:p>
                      <a:pPr algn="ctr"/>
                      <a:r>
                        <a:rPr lang="fa-IR" dirty="0" smtClean="0">
                          <a:cs typeface="B Nazanin" pitchFamily="2" charset="-78"/>
                        </a:rPr>
                        <a:t>ابزارهاي سنتي </a:t>
                      </a:r>
                      <a:endParaRPr lang="en-US" dirty="0">
                        <a:cs typeface="B Nazanin" pitchFamily="2" charset="-78"/>
                      </a:endParaRPr>
                    </a:p>
                  </a:txBody>
                  <a:tcPr/>
                </a:tc>
                <a:tc>
                  <a:txBody>
                    <a:bodyPr/>
                    <a:lstStyle/>
                    <a:p>
                      <a:pPr algn="ctr"/>
                      <a:r>
                        <a:rPr lang="fa-IR" b="1" dirty="0" smtClean="0">
                          <a:cs typeface="B Nazanin" pitchFamily="2" charset="-78"/>
                        </a:rPr>
                        <a:t>ابزار عمده </a:t>
                      </a:r>
                      <a:endParaRPr lang="en-US" b="1" dirty="0">
                        <a:cs typeface="B Nazanin" pitchFamily="2" charset="-78"/>
                      </a:endParaRPr>
                    </a:p>
                  </a:txBody>
                  <a:tcPr/>
                </a:tc>
                <a:extLst>
                  <a:ext uri="{0D108BD9-81ED-4DB2-BD59-A6C34878D82A}">
                    <a16:rowId xmlns:a16="http://schemas.microsoft.com/office/drawing/2014/main" val="10004"/>
                  </a:ext>
                </a:extLst>
              </a:tr>
            </a:tbl>
          </a:graphicData>
        </a:graphic>
      </p:graphicFrame>
      <p:cxnSp>
        <p:nvCxnSpPr>
          <p:cNvPr id="11" name="Straight Connector 10"/>
          <p:cNvCxnSpPr/>
          <p:nvPr/>
        </p:nvCxnSpPr>
        <p:spPr>
          <a:xfrm rot="10800000" flipV="1">
            <a:off x="6324600" y="1905000"/>
            <a:ext cx="1752600" cy="609600"/>
          </a:xfrm>
          <a:prstGeom prst="line">
            <a:avLst/>
          </a:prstGeom>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6248400" y="1905000"/>
            <a:ext cx="914400" cy="400110"/>
          </a:xfrm>
          <a:prstGeom prst="rect">
            <a:avLst/>
          </a:prstGeom>
          <a:noFill/>
        </p:spPr>
        <p:txBody>
          <a:bodyPr wrap="square" rtlCol="0">
            <a:spAutoFit/>
          </a:bodyPr>
          <a:lstStyle/>
          <a:p>
            <a:pPr algn="ctr"/>
            <a:r>
              <a:rPr lang="fa-IR" sz="2000" b="1" dirty="0" smtClean="0">
                <a:cs typeface="B Nazanin" pitchFamily="2" charset="-78"/>
              </a:rPr>
              <a:t>عصر</a:t>
            </a:r>
            <a:endParaRPr lang="en-US" b="1" dirty="0">
              <a:cs typeface="B Nazanin" pitchFamily="2" charset="-78"/>
            </a:endParaRPr>
          </a:p>
        </p:txBody>
      </p:sp>
      <p:sp>
        <p:nvSpPr>
          <p:cNvPr id="18" name="TextBox 17"/>
          <p:cNvSpPr txBox="1"/>
          <p:nvPr/>
        </p:nvSpPr>
        <p:spPr>
          <a:xfrm>
            <a:off x="7086600" y="2133600"/>
            <a:ext cx="914400" cy="400110"/>
          </a:xfrm>
          <a:prstGeom prst="rect">
            <a:avLst/>
          </a:prstGeom>
          <a:noFill/>
        </p:spPr>
        <p:txBody>
          <a:bodyPr wrap="square" rtlCol="0">
            <a:spAutoFit/>
          </a:bodyPr>
          <a:lstStyle/>
          <a:p>
            <a:pPr algn="ctr"/>
            <a:r>
              <a:rPr lang="fa-IR" sz="2000" b="1" dirty="0" smtClean="0">
                <a:cs typeface="B Nazanin" pitchFamily="2" charset="-78"/>
              </a:rPr>
              <a:t>ويژگي</a:t>
            </a:r>
            <a:endParaRPr lang="en-US" b="1" dirty="0">
              <a:cs typeface="B Nazanin" pitchFamily="2" charset="-78"/>
            </a:endParaRPr>
          </a:p>
        </p:txBody>
      </p:sp>
    </p:spTree>
  </p:cSld>
  <p:clrMapOvr>
    <a:masterClrMapping/>
  </p:clrMapOvr>
  <p:transition>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itle 1"/>
          <p:cNvSpPr>
            <a:spLocks noGrp="1"/>
          </p:cNvSpPr>
          <p:nvPr>
            <p:ph type="title"/>
          </p:nvPr>
        </p:nvSpPr>
        <p:spPr>
          <a:xfrm>
            <a:off x="457200" y="533400"/>
            <a:ext cx="7467600" cy="655638"/>
          </a:xfrm>
          <a:prstGeom prst="rect">
            <a:avLst/>
          </a:prstGeom>
        </p:spPr>
        <p:txBody>
          <a:bodyP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fa-IR" sz="3600" b="1" i="0" u="none" strike="noStrike" kern="0" cap="none" spc="0" normalizeH="0" baseline="0" noProof="0" dirty="0" smtClean="0">
                <a:ln>
                  <a:noFill/>
                </a:ln>
                <a:solidFill>
                  <a:sysClr val="windowText" lastClr="000000"/>
                </a:solidFill>
                <a:effectLst/>
                <a:uLnTx/>
                <a:uFillTx/>
                <a:cs typeface="B Nazanin" pitchFamily="2" charset="-78"/>
              </a:rPr>
              <a:t>عصر‌ اطلاعات </a:t>
            </a:r>
            <a:endParaRPr kumimoji="0" lang="en-US" sz="3600" b="1" i="0" u="none" strike="noStrike" kern="0" cap="none" spc="0" normalizeH="0" baseline="0" noProof="0" dirty="0">
              <a:ln>
                <a:noFill/>
              </a:ln>
              <a:solidFill>
                <a:sysClr val="windowText" lastClr="000000"/>
              </a:solidFill>
              <a:effectLst/>
              <a:uLnTx/>
              <a:uFillTx/>
              <a:cs typeface="B Nazanin" pitchFamily="2" charset="-78"/>
            </a:endParaRPr>
          </a:p>
        </p:txBody>
      </p:sp>
      <p:sp>
        <p:nvSpPr>
          <p:cNvPr id="26627" name="Rectangle 3"/>
          <p:cNvSpPr>
            <a:spLocks noGrp="1" noChangeArrowheads="1"/>
          </p:cNvSpPr>
          <p:nvPr>
            <p:ph sz="quarter" idx="1"/>
          </p:nvPr>
        </p:nvSpPr>
        <p:spPr>
          <a:xfrm>
            <a:off x="457200" y="1676400"/>
            <a:ext cx="8229600" cy="3857625"/>
          </a:xfrm>
        </p:spPr>
        <p:txBody>
          <a:bodyPr>
            <a:normAutofit/>
          </a:bodyPr>
          <a:lstStyle/>
          <a:p>
            <a:pPr marL="365760" indent="-256032" algn="just" rtl="1" eaLnBrk="1" fontAlgn="auto" hangingPunct="1">
              <a:lnSpc>
                <a:spcPct val="90000"/>
              </a:lnSpc>
              <a:spcAft>
                <a:spcPts val="0"/>
              </a:spcAft>
              <a:buFontTx/>
              <a:buNone/>
              <a:defRPr/>
            </a:pPr>
            <a:r>
              <a:rPr lang="fa-IR" sz="2400" dirty="0">
                <a:cs typeface="B Nazanin" pitchFamily="2" charset="-78"/>
              </a:rPr>
              <a:t>      </a:t>
            </a:r>
            <a:r>
              <a:rPr lang="fa-IR" sz="2800" dirty="0">
                <a:cs typeface="B Nazanin" pitchFamily="2" charset="-78"/>
              </a:rPr>
              <a:t>عصر اطلاعات با تلاش جهت حل معضل تصميم گيري در محيط هاي متلاطم و چگونگي انتخاب اطلاعات مورد نياز از بين انبوه اطلاعات واصله، آغاز شد و در پاسخ به اين نياز بود که سيستم ها و فناوري هاي اطلاعاتي که از عناصر بنيادين عصر اطلاعات به شمار مي روند، طراحي و مستقر گرديد.</a:t>
            </a:r>
          </a:p>
          <a:p>
            <a:pPr marL="365760" indent="-256032" algn="just" rtl="1" eaLnBrk="1" fontAlgn="auto" hangingPunct="1">
              <a:lnSpc>
                <a:spcPct val="90000"/>
              </a:lnSpc>
              <a:spcAft>
                <a:spcPts val="0"/>
              </a:spcAft>
              <a:buFontTx/>
              <a:buNone/>
              <a:defRPr/>
            </a:pPr>
            <a:r>
              <a:rPr lang="fa-IR" sz="2800" dirty="0">
                <a:cs typeface="B Nazanin" pitchFamily="2" charset="-78"/>
              </a:rPr>
              <a:t>     امروزه فناوري هاي نوين اطلاعاتي قادر به توليد، پردازش و توزيع حجم عظيمي از اطلاعات بوده و به همين دليل، شاهد پديده اي به نام وفور اطلاعات و يا به تعبيري «انفجار اطلاعات» هستيم.</a:t>
            </a:r>
          </a:p>
        </p:txBody>
      </p:sp>
    </p:spTree>
    <p:extLst>
      <p:ext uri="{BB962C8B-B14F-4D97-AF65-F5344CB8AC3E}">
        <p14:creationId xmlns:p14="http://schemas.microsoft.com/office/powerpoint/2010/main" val="1250844896"/>
      </p:ext>
    </p:extLst>
  </p:cSld>
  <p:clrMapOvr>
    <a:overrideClrMapping bg1="lt1" tx1="dk1" bg2="lt2" tx2="dk2" accent1="accent1" accent2="accent2" accent3="accent3" accent4="accent4" accent5="accent5" accent6="accent6" hlink="hlink" folHlink="folHlink"/>
  </p:clrMapOvr>
  <p:transition>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7467600" cy="655638"/>
          </a:xfrm>
        </p:spPr>
        <p:txBody>
          <a:bodyPr>
            <a:normAutofit/>
          </a:bodyPr>
          <a:lstStyle/>
          <a:p>
            <a:pPr algn="ctr"/>
            <a:r>
              <a:rPr lang="fa-IR" sz="3600" b="1" dirty="0" smtClean="0">
                <a:solidFill>
                  <a:schemeClr val="tx1"/>
                </a:solidFill>
                <a:cs typeface="B Nazanin" pitchFamily="2" charset="-78"/>
              </a:rPr>
              <a:t>جامعه‌ اطلاعاتي </a:t>
            </a:r>
            <a:endParaRPr lang="en-US" sz="3600" b="1" dirty="0">
              <a:solidFill>
                <a:schemeClr val="tx1"/>
              </a:solidFill>
              <a:cs typeface="B Nazanin" pitchFamily="2" charset="-78"/>
            </a:endParaRPr>
          </a:p>
        </p:txBody>
      </p:sp>
      <p:sp>
        <p:nvSpPr>
          <p:cNvPr id="3" name="Content Placeholder 2"/>
          <p:cNvSpPr>
            <a:spLocks noGrp="1"/>
          </p:cNvSpPr>
          <p:nvPr>
            <p:ph sz="quarter" idx="1"/>
          </p:nvPr>
        </p:nvSpPr>
        <p:spPr>
          <a:xfrm>
            <a:off x="457200" y="2209800"/>
            <a:ext cx="7467600" cy="2743200"/>
          </a:xfrm>
        </p:spPr>
        <p:txBody>
          <a:bodyPr>
            <a:normAutofit lnSpcReduction="10000"/>
          </a:bodyPr>
          <a:lstStyle/>
          <a:p>
            <a:pPr algn="justLow" rtl="1">
              <a:lnSpc>
                <a:spcPct val="150000"/>
              </a:lnSpc>
              <a:buNone/>
            </a:pPr>
            <a:r>
              <a:rPr lang="fa-IR" b="1" dirty="0" smtClean="0">
                <a:cs typeface="B Nazanin" pitchFamily="2" charset="-78"/>
              </a:rPr>
              <a:t>جامعه‌ اطلاعاتي : </a:t>
            </a:r>
            <a:r>
              <a:rPr lang="fa-IR" dirty="0" smtClean="0">
                <a:cs typeface="B Nazanin" pitchFamily="2" charset="-78"/>
              </a:rPr>
              <a:t>جامعه‌اي است كه در آن ، اطلاعات ، از نقش اساسي در كليه شئون زندگي برخوردار مي‌باشد كه در آن افراد در تمامي مراحل و تعاملات زندگي خود وابسته به اطلاعات مي‌باشند ، به عبارت ديگر ، جامعه‌ اطلاعتي ، جامعه‌اي است مبتني بر اقتصاد اطلاعاتي و فرهنگ اطلاعاتي :</a:t>
            </a:r>
          </a:p>
          <a:p>
            <a:pPr algn="ctr" rtl="1">
              <a:lnSpc>
                <a:spcPct val="150000"/>
              </a:lnSpc>
              <a:buNone/>
            </a:pPr>
            <a:r>
              <a:rPr lang="fa-IR" b="1" dirty="0" smtClean="0">
                <a:cs typeface="B Nazanin" pitchFamily="2" charset="-78"/>
              </a:rPr>
              <a:t>جامعه‌ي اطلاعاتي = ( اقتصاد اطلاعاتي ) * ( فرهنگ اطلاعاتي )</a:t>
            </a:r>
          </a:p>
          <a:p>
            <a:pPr algn="ctr" rtl="1">
              <a:lnSpc>
                <a:spcPct val="150000"/>
              </a:lnSpc>
              <a:buNone/>
            </a:pPr>
            <a:endParaRPr lang="fa-IR" b="1"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8</a:t>
            </a:fld>
            <a:endParaRPr lang="en-US"/>
          </a:p>
        </p:txBody>
      </p:sp>
    </p:spTree>
  </p:cSld>
  <p:clrMapOvr>
    <a:masterClrMapping/>
  </p:clrMapOvr>
  <p:transition>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anchor="b">
            <a:normAutofit/>
          </a:bodyPr>
          <a:lstStyle/>
          <a:p>
            <a:pPr algn="ctr"/>
            <a:r>
              <a:rPr lang="fa-IR" sz="3600" b="1" dirty="0" smtClean="0">
                <a:solidFill>
                  <a:schemeClr val="tx1"/>
                </a:solidFill>
                <a:cs typeface="B Nazanin" pitchFamily="2" charset="-78"/>
              </a:rPr>
              <a:t>فرهنگ </a:t>
            </a:r>
            <a:r>
              <a:rPr lang="fa-IR" sz="3600" b="1" dirty="0">
                <a:solidFill>
                  <a:schemeClr val="tx1"/>
                </a:solidFill>
                <a:cs typeface="B Nazanin" pitchFamily="2" charset="-78"/>
              </a:rPr>
              <a:t>اطلاعاتي</a:t>
            </a:r>
            <a:r>
              <a:rPr lang="en-US" sz="3600" b="1" dirty="0">
                <a:solidFill>
                  <a:schemeClr val="tx1"/>
                </a:solidFill>
                <a:cs typeface="B Nazanin" pitchFamily="2" charset="-78"/>
              </a:rPr>
              <a:t> - </a:t>
            </a:r>
            <a:r>
              <a:rPr lang="fa-IR" sz="3600" b="1" dirty="0" smtClean="0">
                <a:solidFill>
                  <a:schemeClr val="tx1"/>
                </a:solidFill>
                <a:cs typeface="B Nazanin" pitchFamily="2" charset="-78"/>
              </a:rPr>
              <a:t>اقتصاد </a:t>
            </a:r>
            <a:r>
              <a:rPr lang="fa-IR" sz="3600" b="1" dirty="0">
                <a:solidFill>
                  <a:schemeClr val="tx1"/>
                </a:solidFill>
                <a:cs typeface="B Nazanin" pitchFamily="2" charset="-78"/>
              </a:rPr>
              <a:t>اطلاعاتي</a:t>
            </a:r>
            <a:r>
              <a:rPr lang="en-US" sz="3600" b="1" dirty="0">
                <a:solidFill>
                  <a:schemeClr val="tx1"/>
                </a:solidFill>
                <a:cs typeface="B Nazanin" pitchFamily="2" charset="-78"/>
              </a:rPr>
              <a:t> </a:t>
            </a:r>
          </a:p>
        </p:txBody>
      </p:sp>
      <p:sp>
        <p:nvSpPr>
          <p:cNvPr id="4" name="Slide Number Placeholder 3"/>
          <p:cNvSpPr>
            <a:spLocks noGrp="1"/>
          </p:cNvSpPr>
          <p:nvPr>
            <p:ph type="sldNum" sz="quarter" idx="15"/>
          </p:nvPr>
        </p:nvSpPr>
        <p:spPr/>
        <p:txBody>
          <a:bodyPr/>
          <a:lstStyle/>
          <a:p>
            <a:fld id="{584236DB-2303-45C0-9910-E3C41D1A220F}" type="slidenum">
              <a:rPr lang="en-US" smtClean="0"/>
              <a:pPr/>
              <a:t>9</a:t>
            </a:fld>
            <a:endParaRPr lang="en-US"/>
          </a:p>
        </p:txBody>
      </p:sp>
      <p:sp>
        <p:nvSpPr>
          <p:cNvPr id="5" name="Rectangle 4"/>
          <p:cNvSpPr/>
          <p:nvPr/>
        </p:nvSpPr>
        <p:spPr>
          <a:xfrm>
            <a:off x="457200" y="2121456"/>
            <a:ext cx="8001000" cy="2893100"/>
          </a:xfrm>
          <a:prstGeom prst="rect">
            <a:avLst/>
          </a:prstGeom>
        </p:spPr>
        <p:txBody>
          <a:bodyPr wrap="square">
            <a:spAutoFit/>
          </a:bodyPr>
          <a:lstStyle/>
          <a:p>
            <a:pPr marL="365125" lvl="0" indent="-255588" algn="just" rtl="1" fontAlgn="base">
              <a:spcBef>
                <a:spcPts val="400"/>
              </a:spcBef>
              <a:spcAft>
                <a:spcPct val="0"/>
              </a:spcAft>
              <a:buClr>
                <a:srgbClr val="2DA2BF"/>
              </a:buClr>
              <a:buSzPct val="68000"/>
              <a:defRPr/>
            </a:pPr>
            <a:r>
              <a:rPr lang="fa-IR" sz="2600" dirty="0" smtClean="0">
                <a:solidFill>
                  <a:srgbClr val="FF0000"/>
                </a:solidFill>
                <a:effectLst>
                  <a:outerShdw blurRad="38100" dist="38100" dir="2700000" algn="tl">
                    <a:srgbClr val="000000">
                      <a:alpha val="43137"/>
                    </a:srgbClr>
                  </a:outerShdw>
                </a:effectLst>
                <a:latin typeface="Arial" charset="0"/>
                <a:cs typeface="B Nazanin" pitchFamily="2" charset="-78"/>
              </a:rPr>
              <a:t>اقتصاد اطلاعاتي</a:t>
            </a:r>
          </a:p>
          <a:p>
            <a:pPr marL="365125" lvl="0" indent="-255588" algn="just" rtl="1" fontAlgn="base">
              <a:spcBef>
                <a:spcPts val="400"/>
              </a:spcBef>
              <a:spcAft>
                <a:spcPct val="0"/>
              </a:spcAft>
              <a:buClr>
                <a:srgbClr val="2DA2BF"/>
              </a:buClr>
              <a:buSzPct val="68000"/>
              <a:defRPr/>
            </a:pPr>
            <a:r>
              <a:rPr lang="fa-IR" sz="2400" dirty="0" smtClean="0">
                <a:solidFill>
                  <a:srgbClr val="FF0000"/>
                </a:solidFill>
                <a:effectLst>
                  <a:outerShdw blurRad="38100" dist="38100" dir="2700000" algn="tl">
                    <a:srgbClr val="000000">
                      <a:alpha val="43137"/>
                    </a:srgbClr>
                  </a:outerShdw>
                </a:effectLst>
                <a:latin typeface="Arial" charset="0"/>
                <a:cs typeface="B Nazanin" pitchFamily="2" charset="-78"/>
              </a:rPr>
              <a:t> </a:t>
            </a:r>
            <a:r>
              <a:rPr lang="fa-IR" sz="2400" dirty="0">
                <a:solidFill>
                  <a:prstClr val="black"/>
                </a:solidFill>
                <a:latin typeface="Arial" charset="0"/>
                <a:cs typeface="B Nazanin" pitchFamily="2" charset="-78"/>
              </a:rPr>
              <a:t>اقتصادي است که در آن اطلاعات و خدمات مرتبط با اطلاعات به عنوان عامل </a:t>
            </a:r>
            <a:r>
              <a:rPr lang="fa-IR" sz="2400" dirty="0" smtClean="0">
                <a:solidFill>
                  <a:prstClr val="black"/>
                </a:solidFill>
                <a:latin typeface="Arial" charset="0"/>
                <a:cs typeface="B Nazanin" pitchFamily="2" charset="-78"/>
              </a:rPr>
              <a:t>مولد ثروت </a:t>
            </a:r>
            <a:r>
              <a:rPr lang="fa-IR" sz="2400" dirty="0">
                <a:solidFill>
                  <a:prstClr val="black"/>
                </a:solidFill>
                <a:latin typeface="Arial" charset="0"/>
                <a:cs typeface="B Nazanin" pitchFamily="2" charset="-78"/>
              </a:rPr>
              <a:t>تلقي مي شود و در کنار ديگر بخش هاي اقتصادي نظير بخش صنعت، کشاورزي و خدمات کارکرد خاص خود را دارا مي باشد. </a:t>
            </a:r>
            <a:endParaRPr lang="fa-IR" sz="2400" dirty="0" smtClean="0">
              <a:solidFill>
                <a:prstClr val="black"/>
              </a:solidFill>
              <a:latin typeface="Arial" charset="0"/>
              <a:cs typeface="B Nazanin" pitchFamily="2" charset="-78"/>
            </a:endParaRPr>
          </a:p>
          <a:p>
            <a:pPr marL="365125" indent="-255588" algn="just" rtl="1" fontAlgn="base">
              <a:spcBef>
                <a:spcPts val="400"/>
              </a:spcBef>
              <a:spcAft>
                <a:spcPct val="0"/>
              </a:spcAft>
              <a:buClr>
                <a:srgbClr val="2DA2BF"/>
              </a:buClr>
              <a:buSzPct val="68000"/>
              <a:defRPr/>
            </a:pPr>
            <a:r>
              <a:rPr lang="fa-IR" sz="2600" dirty="0">
                <a:solidFill>
                  <a:srgbClr val="FF0000"/>
                </a:solidFill>
                <a:effectLst>
                  <a:outerShdw blurRad="38100" dist="38100" dir="2700000" algn="tl">
                    <a:srgbClr val="000000">
                      <a:alpha val="43137"/>
                    </a:srgbClr>
                  </a:outerShdw>
                </a:effectLst>
                <a:latin typeface="Arial" charset="0"/>
                <a:cs typeface="B Nazanin" pitchFamily="2" charset="-78"/>
              </a:rPr>
              <a:t>فرهنگ اطلاعاتي </a:t>
            </a:r>
          </a:p>
          <a:p>
            <a:pPr marL="365125" lvl="0" indent="-255588" algn="just" rtl="1" fontAlgn="base">
              <a:spcBef>
                <a:spcPts val="400"/>
              </a:spcBef>
              <a:spcAft>
                <a:spcPct val="0"/>
              </a:spcAft>
              <a:buClr>
                <a:srgbClr val="2DA2BF"/>
              </a:buClr>
              <a:buSzPct val="68000"/>
              <a:defRPr/>
            </a:pPr>
            <a:r>
              <a:rPr lang="fa-IR" sz="2400" dirty="0" smtClean="0">
                <a:solidFill>
                  <a:prstClr val="black"/>
                </a:solidFill>
                <a:latin typeface="Arial" charset="0"/>
                <a:cs typeface="B Nazanin" pitchFamily="2" charset="-78"/>
              </a:rPr>
              <a:t>فرهنگي </a:t>
            </a:r>
            <a:r>
              <a:rPr lang="fa-IR" sz="2400" dirty="0">
                <a:solidFill>
                  <a:prstClr val="black"/>
                </a:solidFill>
                <a:latin typeface="Arial" charset="0"/>
                <a:cs typeface="B Nazanin" pitchFamily="2" charset="-78"/>
              </a:rPr>
              <a:t>است که در آن گردش، توزيع، تسهيم و استفاده درست از اطلاعات ارزش تلقي مي شود.</a:t>
            </a:r>
          </a:p>
        </p:txBody>
      </p:sp>
    </p:spTree>
    <p:extLst>
      <p:ext uri="{BB962C8B-B14F-4D97-AF65-F5344CB8AC3E}">
        <p14:creationId xmlns:p14="http://schemas.microsoft.com/office/powerpoint/2010/main" val="3235789923"/>
      </p:ext>
    </p:extLst>
  </p:cSld>
  <p:clrMapOvr>
    <a:masterClrMapping/>
  </p:clrMapOvr>
  <p:transition>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lstStyle/>
          <a:p>
            <a:pPr algn="justLow" rtl="1">
              <a:lnSpc>
                <a:spcPct val="150000"/>
              </a:lnSpc>
            </a:pPr>
            <a:r>
              <a:rPr lang="fa-IR" sz="2800" b="1" dirty="0" smtClean="0">
                <a:cs typeface="B Nazanin" pitchFamily="2" charset="-78"/>
              </a:rPr>
              <a:t>به طور كلي ظهور جامعه اطلاعاتي مقارن با تحولات مرتبط بهم زير بوده است :</a:t>
            </a:r>
          </a:p>
          <a:p>
            <a:pPr algn="justLow" rtl="1">
              <a:lnSpc>
                <a:spcPct val="150000"/>
              </a:lnSpc>
              <a:buNone/>
            </a:pPr>
            <a:r>
              <a:rPr lang="fa-IR" dirty="0" smtClean="0">
                <a:cs typeface="B Nazanin" pitchFamily="2" charset="-78"/>
              </a:rPr>
              <a:t>1. جهاني شدن اقتصاد و ظهور اقتصاد و ظهور مؤسسات توليدي قابل انعطلاف .</a:t>
            </a:r>
          </a:p>
          <a:p>
            <a:pPr algn="justLow" rtl="1">
              <a:lnSpc>
                <a:spcPct val="150000"/>
              </a:lnSpc>
              <a:buNone/>
            </a:pPr>
            <a:r>
              <a:rPr lang="fa-IR" dirty="0" smtClean="0">
                <a:cs typeface="B Nazanin" pitchFamily="2" charset="-78"/>
              </a:rPr>
              <a:t>2. ظهور اقتصاد مبتني بر دانش .</a:t>
            </a:r>
          </a:p>
          <a:p>
            <a:pPr algn="justLow" rtl="1">
              <a:lnSpc>
                <a:spcPct val="150000"/>
              </a:lnSpc>
              <a:buNone/>
            </a:pPr>
            <a:r>
              <a:rPr lang="fa-IR" dirty="0" smtClean="0">
                <a:cs typeface="B Nazanin" pitchFamily="2" charset="-78"/>
              </a:rPr>
              <a:t>3. توسعه و كاربرد عميق شبكه‌هاي ارتباطي و پيام‌هاي ديجيتال .</a:t>
            </a:r>
            <a:endParaRPr lang="fa-IR" dirty="0">
              <a:cs typeface="B Nazanin" pitchFamily="2" charset="-78"/>
            </a:endParaRPr>
          </a:p>
          <a:p>
            <a:pPr algn="justLow" rtl="1">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10</a:t>
            </a:fld>
            <a:endParaRPr lang="en-US"/>
          </a:p>
        </p:txBody>
      </p:sp>
    </p:spTree>
  </p:cSld>
  <p:clrMapOvr>
    <a:masterClrMapping/>
  </p:clrMapOvr>
  <p:transition>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609600"/>
            <a:ext cx="7620000" cy="5486400"/>
          </a:xfrm>
        </p:spPr>
        <p:txBody>
          <a:bodyPr>
            <a:normAutofit fontScale="85000" lnSpcReduction="20000"/>
          </a:bodyPr>
          <a:lstStyle/>
          <a:p>
            <a:pPr algn="justLow" rtl="1">
              <a:lnSpc>
                <a:spcPct val="210000"/>
              </a:lnSpc>
            </a:pPr>
            <a:r>
              <a:rPr lang="fa-IR" sz="2800" b="1" dirty="0" smtClean="0">
                <a:cs typeface="B Nazanin" pitchFamily="2" charset="-78"/>
              </a:rPr>
              <a:t>از ويژگي‌هاي عمده‌ عصر اطلاعات مي‌توان به موارد زير اشاره كرد :</a:t>
            </a:r>
            <a:endParaRPr lang="en-US" sz="2800" b="1" dirty="0" smtClean="0">
              <a:cs typeface="B Nazanin" pitchFamily="2" charset="-78"/>
            </a:endParaRPr>
          </a:p>
          <a:p>
            <a:pPr algn="justLow" rtl="1">
              <a:lnSpc>
                <a:spcPct val="210000"/>
              </a:lnSpc>
              <a:buNone/>
            </a:pPr>
            <a:r>
              <a:rPr lang="fa-IR" dirty="0" smtClean="0">
                <a:cs typeface="B Nazanin" pitchFamily="2" charset="-78"/>
              </a:rPr>
              <a:t>1. ظهور جامعه‌ي مبتني بر اطلاعات .</a:t>
            </a:r>
          </a:p>
          <a:p>
            <a:pPr algn="justLow" rtl="1">
              <a:lnSpc>
                <a:spcPct val="160000"/>
              </a:lnSpc>
              <a:buNone/>
            </a:pPr>
            <a:r>
              <a:rPr lang="fa-IR" dirty="0" smtClean="0">
                <a:cs typeface="B Nazanin" pitchFamily="2" charset="-78"/>
              </a:rPr>
              <a:t>2. وابستگي سازمان‌ها و شركت‌ها به فناوري اطلاعات براي انجام فعاليت‌هايشان .</a:t>
            </a:r>
          </a:p>
          <a:p>
            <a:pPr algn="justLow" rtl="1">
              <a:lnSpc>
                <a:spcPct val="160000"/>
              </a:lnSpc>
              <a:buNone/>
            </a:pPr>
            <a:r>
              <a:rPr lang="fa-IR" dirty="0" smtClean="0">
                <a:cs typeface="B Nazanin" pitchFamily="2" charset="-78"/>
              </a:rPr>
              <a:t>3. تغيير فرآيندهاي كاري جهت افزايش بهره‌وري .</a:t>
            </a:r>
          </a:p>
          <a:p>
            <a:pPr algn="justLow" rtl="1">
              <a:lnSpc>
                <a:spcPct val="160000"/>
              </a:lnSpc>
              <a:buNone/>
            </a:pPr>
            <a:r>
              <a:rPr lang="fa-IR" dirty="0" smtClean="0">
                <a:cs typeface="B Nazanin" pitchFamily="2" charset="-78"/>
              </a:rPr>
              <a:t>4. استفاده از فناوري اطلاعات براي مهندسي مجدد كسب و كار .</a:t>
            </a:r>
          </a:p>
          <a:p>
            <a:pPr algn="justLow" rtl="1">
              <a:lnSpc>
                <a:spcPct val="160000"/>
              </a:lnSpc>
              <a:buNone/>
            </a:pPr>
            <a:r>
              <a:rPr lang="fa-IR" dirty="0" smtClean="0">
                <a:cs typeface="B Nazanin" pitchFamily="2" charset="-78"/>
              </a:rPr>
              <a:t>5. شمول فناوري اطلاعات براي مهندسي مجدد كسب و كار . </a:t>
            </a:r>
          </a:p>
          <a:p>
            <a:pPr algn="justLow" rtl="1">
              <a:lnSpc>
                <a:spcPct val="160000"/>
              </a:lnSpc>
              <a:buNone/>
            </a:pPr>
            <a:r>
              <a:rPr lang="fa-IR" dirty="0" smtClean="0">
                <a:cs typeface="B Nazanin" pitchFamily="2" charset="-78"/>
              </a:rPr>
              <a:t>6. دسترسي به اطلاعات لازم در زمان مناسب.</a:t>
            </a:r>
          </a:p>
          <a:p>
            <a:pPr algn="justLow" rtl="1">
              <a:lnSpc>
                <a:spcPct val="160000"/>
              </a:lnSpc>
              <a:buNone/>
            </a:pPr>
            <a:r>
              <a:rPr lang="fa-IR" dirty="0" smtClean="0">
                <a:cs typeface="B Nazanin" pitchFamily="2" charset="-78"/>
              </a:rPr>
              <a:t>7. ارتباطات از راه دور . </a:t>
            </a:r>
          </a:p>
          <a:p>
            <a:pPr algn="justLow" rtl="1">
              <a:lnSpc>
                <a:spcPct val="160000"/>
              </a:lnSpc>
              <a:buNone/>
            </a:pPr>
            <a:r>
              <a:rPr lang="fa-IR" dirty="0" smtClean="0">
                <a:cs typeface="B Nazanin" pitchFamily="2" charset="-78"/>
              </a:rPr>
              <a:t>8. رشد زير ساخت‌هاي مبنايي براي كاربرد فناوري اطلاعات .</a:t>
            </a:r>
          </a:p>
          <a:p>
            <a:pPr algn="justLow" rtl="1">
              <a:lnSpc>
                <a:spcPct val="160000"/>
              </a:lnSpc>
              <a:buNone/>
            </a:pPr>
            <a:r>
              <a:rPr lang="fa-IR" dirty="0" smtClean="0">
                <a:cs typeface="B Nazanin" pitchFamily="2" charset="-78"/>
              </a:rPr>
              <a:t>9. تغيير ساختارهاي شغلي از فعاليت‌هاي مبتني بر صنعت به فعاليت‌هاي مبتني بر اطلاعات .</a:t>
            </a:r>
          </a:p>
        </p:txBody>
      </p:sp>
      <p:sp>
        <p:nvSpPr>
          <p:cNvPr id="4" name="Slide Number Placeholder 3"/>
          <p:cNvSpPr>
            <a:spLocks noGrp="1"/>
          </p:cNvSpPr>
          <p:nvPr>
            <p:ph type="sldNum" sz="quarter" idx="15"/>
          </p:nvPr>
        </p:nvSpPr>
        <p:spPr/>
        <p:txBody>
          <a:bodyPr/>
          <a:lstStyle/>
          <a:p>
            <a:fld id="{584236DB-2303-45C0-9910-E3C41D1A220F}" type="slidenum">
              <a:rPr lang="en-US" smtClean="0"/>
              <a:pPr/>
              <a:t>11</a:t>
            </a:fld>
            <a:endParaRPr lang="en-US"/>
          </a:p>
        </p:txBody>
      </p:sp>
    </p:spTree>
  </p:cSld>
  <p:clrMapOvr>
    <a:masterClrMapping/>
  </p:clrMapOvr>
  <p:transition>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685800"/>
            <a:ext cx="7467600" cy="5181600"/>
          </a:xfrm>
        </p:spPr>
        <p:txBody>
          <a:bodyPr>
            <a:normAutofit lnSpcReduction="10000"/>
          </a:bodyPr>
          <a:lstStyle/>
          <a:p>
            <a:pPr algn="justLow" rtl="1">
              <a:lnSpc>
                <a:spcPct val="110000"/>
              </a:lnSpc>
            </a:pPr>
            <a:r>
              <a:rPr lang="fa-IR" b="1" dirty="0" smtClean="0">
                <a:cs typeface="B Nazanin" pitchFamily="2" charset="-78"/>
              </a:rPr>
              <a:t>در سال 1988 سه تن از اساتيد دانشگاه‌  هاروارد  خصوصيات سازمان‌هاي عصر اطلاعات را بر اساس سه بعد زير پيش‌بيني نمودند :</a:t>
            </a:r>
          </a:p>
          <a:p>
            <a:pPr algn="justLow" rtl="1">
              <a:lnSpc>
                <a:spcPct val="110000"/>
              </a:lnSpc>
              <a:buNone/>
            </a:pPr>
            <a:r>
              <a:rPr lang="fa-IR" dirty="0" smtClean="0">
                <a:cs typeface="B Nazanin" pitchFamily="2" charset="-78"/>
              </a:rPr>
              <a:t>1. ساختار سازماني </a:t>
            </a:r>
          </a:p>
          <a:p>
            <a:pPr algn="justLow" rtl="1">
              <a:lnSpc>
                <a:spcPct val="110000"/>
              </a:lnSpc>
              <a:buNone/>
            </a:pPr>
            <a:r>
              <a:rPr lang="fa-IR" dirty="0" smtClean="0">
                <a:cs typeface="B Nazanin" pitchFamily="2" charset="-78"/>
              </a:rPr>
              <a:t>2. منبع انساني </a:t>
            </a:r>
          </a:p>
          <a:p>
            <a:pPr algn="justLow" rtl="1">
              <a:lnSpc>
                <a:spcPct val="110000"/>
              </a:lnSpc>
              <a:buNone/>
            </a:pPr>
            <a:r>
              <a:rPr lang="fa-IR" dirty="0" smtClean="0">
                <a:cs typeface="B Nazanin" pitchFamily="2" charset="-78"/>
              </a:rPr>
              <a:t>3. فرآيندهاي مديريتي </a:t>
            </a:r>
          </a:p>
          <a:p>
            <a:pPr algn="justLow" rtl="1">
              <a:lnSpc>
                <a:spcPct val="110000"/>
              </a:lnSpc>
              <a:buNone/>
            </a:pPr>
            <a:endParaRPr lang="fa-IR" dirty="0" smtClean="0">
              <a:cs typeface="B Nazanin" pitchFamily="2" charset="-78"/>
            </a:endParaRPr>
          </a:p>
          <a:p>
            <a:pPr algn="justLow" rtl="1">
              <a:lnSpc>
                <a:spcPct val="110000"/>
              </a:lnSpc>
            </a:pPr>
            <a:r>
              <a:rPr lang="fa-IR" b="1" dirty="0" smtClean="0">
                <a:cs typeface="B Nazanin" pitchFamily="2" charset="-78"/>
              </a:rPr>
              <a:t>در عصر اطلاعات ، سيستم‌هاي اطلاعات مديریت ، عامل مهم و حياتي  به حساب مي‌آيند زيرا سيستم‌هاي اطلاعات مديرت با هماهنگ كردن و به كارگيري سه منبع بسيار مهم سازماني زير سرو كار دارد :</a:t>
            </a:r>
          </a:p>
          <a:p>
            <a:pPr algn="justLow" rtl="1">
              <a:lnSpc>
                <a:spcPct val="110000"/>
              </a:lnSpc>
              <a:buNone/>
            </a:pPr>
            <a:r>
              <a:rPr lang="fa-IR" dirty="0" smtClean="0">
                <a:cs typeface="B Nazanin" pitchFamily="2" charset="-78"/>
              </a:rPr>
              <a:t>1. اطلاعات </a:t>
            </a:r>
          </a:p>
          <a:p>
            <a:pPr algn="justLow" rtl="1">
              <a:lnSpc>
                <a:spcPct val="110000"/>
              </a:lnSpc>
              <a:buNone/>
            </a:pPr>
            <a:r>
              <a:rPr lang="fa-IR" dirty="0" smtClean="0">
                <a:cs typeface="B Nazanin" pitchFamily="2" charset="-78"/>
              </a:rPr>
              <a:t>2. فناوري اطلاعات </a:t>
            </a:r>
          </a:p>
          <a:p>
            <a:pPr algn="justLow" rtl="1">
              <a:lnSpc>
                <a:spcPct val="110000"/>
              </a:lnSpc>
              <a:buNone/>
            </a:pPr>
            <a:r>
              <a:rPr lang="fa-IR" dirty="0" smtClean="0">
                <a:cs typeface="B Nazanin" pitchFamily="2" charset="-78"/>
              </a:rPr>
              <a:t>3. افراد </a:t>
            </a:r>
          </a:p>
          <a:p>
            <a:pPr algn="justLow" rtl="1">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12</a:t>
            </a:fld>
            <a:endParaRPr lang="en-US"/>
          </a:p>
        </p:txBody>
      </p:sp>
    </p:spTree>
  </p:cSld>
  <p:clrMapOvr>
    <a:masterClrMapping/>
  </p:clrMapOvr>
  <p:transition>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quarter" idx="1"/>
          </p:nvPr>
        </p:nvGraphicFramePr>
        <p:xfrm>
          <a:off x="609600" y="990600"/>
          <a:ext cx="7467600" cy="4495800"/>
        </p:xfrm>
        <a:graphic>
          <a:graphicData uri="http://schemas.openxmlformats.org/drawingml/2006/table">
            <a:tbl>
              <a:tblPr firstRow="1" bandRow="1">
                <a:tableStyleId>{5C22544A-7EE6-4342-B048-85BDC9FD1C3A}</a:tableStyleId>
              </a:tblPr>
              <a:tblGrid>
                <a:gridCol w="5791200">
                  <a:extLst>
                    <a:ext uri="{9D8B030D-6E8A-4147-A177-3AD203B41FA5}">
                      <a16:colId xmlns:a16="http://schemas.microsoft.com/office/drawing/2014/main" val="20000"/>
                    </a:ext>
                  </a:extLst>
                </a:gridCol>
                <a:gridCol w="1676400">
                  <a:extLst>
                    <a:ext uri="{9D8B030D-6E8A-4147-A177-3AD203B41FA5}">
                      <a16:colId xmlns:a16="http://schemas.microsoft.com/office/drawing/2014/main" val="20001"/>
                    </a:ext>
                  </a:extLst>
                </a:gridCol>
              </a:tblGrid>
              <a:tr h="418213">
                <a:tc>
                  <a:txBody>
                    <a:bodyPr/>
                    <a:lstStyle/>
                    <a:p>
                      <a:pPr algn="ctr"/>
                      <a:r>
                        <a:rPr lang="fa-IR" dirty="0" smtClean="0">
                          <a:cs typeface="B Nazanin" pitchFamily="2" charset="-78"/>
                        </a:rPr>
                        <a:t>خصوصيات</a:t>
                      </a:r>
                      <a:endParaRPr lang="en-US" dirty="0">
                        <a:cs typeface="B Nazanin" pitchFamily="2" charset="-78"/>
                      </a:endParaRPr>
                    </a:p>
                  </a:txBody>
                  <a:tcPr/>
                </a:tc>
                <a:tc>
                  <a:txBody>
                    <a:bodyPr/>
                    <a:lstStyle/>
                    <a:p>
                      <a:pPr algn="ctr"/>
                      <a:r>
                        <a:rPr lang="fa-IR" dirty="0" smtClean="0">
                          <a:cs typeface="B Nazanin" pitchFamily="2" charset="-78"/>
                        </a:rPr>
                        <a:t>بعد</a:t>
                      </a:r>
                      <a:endParaRPr lang="en-US" dirty="0">
                        <a:cs typeface="B Nazanin" pitchFamily="2" charset="-78"/>
                      </a:endParaRPr>
                    </a:p>
                  </a:txBody>
                  <a:tcPr/>
                </a:tc>
                <a:extLst>
                  <a:ext uri="{0D108BD9-81ED-4DB2-BD59-A6C34878D82A}">
                    <a16:rowId xmlns:a16="http://schemas.microsoft.com/office/drawing/2014/main" val="10000"/>
                  </a:ext>
                </a:extLst>
              </a:tr>
              <a:tr h="1672856">
                <a:tc>
                  <a:txBody>
                    <a:bodyPr/>
                    <a:lstStyle/>
                    <a:p>
                      <a:pPr algn="r"/>
                      <a:r>
                        <a:rPr lang="fa-IR" dirty="0" smtClean="0">
                          <a:cs typeface="B Nazanin" pitchFamily="2" charset="-78"/>
                        </a:rPr>
                        <a:t>سازمان‌ها به طور همزمان از مزاياي</a:t>
                      </a:r>
                      <a:r>
                        <a:rPr lang="fa-IR" baseline="0" dirty="0" smtClean="0">
                          <a:cs typeface="B Nazanin" pitchFamily="2" charset="-78"/>
                        </a:rPr>
                        <a:t> سازمان در مقياس كوچك و بزرگ بهره‌مند مي‌شوند . در سازمان‌هاي بزرگ ، ساختاري منعطف و پويا دارند.</a:t>
                      </a:r>
                    </a:p>
                    <a:p>
                      <a:pPr algn="r"/>
                      <a:r>
                        <a:rPr lang="fa-IR" baseline="0" dirty="0" smtClean="0">
                          <a:cs typeface="B Nazanin" pitchFamily="2" charset="-78"/>
                        </a:rPr>
                        <a:t>تمايز بين كنترل متمركز و غير متمركز مشخص نيست .</a:t>
                      </a:r>
                    </a:p>
                    <a:p>
                      <a:pPr algn="r"/>
                      <a:r>
                        <a:rPr lang="fa-IR" baseline="0" dirty="0" smtClean="0">
                          <a:cs typeface="B Nazanin" pitchFamily="2" charset="-78"/>
                        </a:rPr>
                        <a:t>تمركز ير فرآيندها و پروژه‌ها ، جايگزين تمركز بر وظايف و رويه‌هاي استاندارد شده‌ مي‌گردد .</a:t>
                      </a:r>
                      <a:endParaRPr lang="en-US" dirty="0">
                        <a:cs typeface="B Nazanin" pitchFamily="2" charset="-78"/>
                      </a:endParaRPr>
                    </a:p>
                  </a:txBody>
                  <a:tcPr/>
                </a:tc>
                <a:tc>
                  <a:txBody>
                    <a:bodyPr/>
                    <a:lstStyle/>
                    <a:p>
                      <a:pPr algn="ctr"/>
                      <a:r>
                        <a:rPr lang="fa-IR" dirty="0" smtClean="0">
                          <a:cs typeface="B Nazanin" pitchFamily="2" charset="-78"/>
                        </a:rPr>
                        <a:t>ساختار سازماني</a:t>
                      </a:r>
                      <a:endParaRPr lang="en-US" dirty="0">
                        <a:cs typeface="B Nazanin" pitchFamily="2" charset="-78"/>
                      </a:endParaRPr>
                    </a:p>
                  </a:txBody>
                  <a:tcPr/>
                </a:tc>
                <a:extLst>
                  <a:ext uri="{0D108BD9-81ED-4DB2-BD59-A6C34878D82A}">
                    <a16:rowId xmlns:a16="http://schemas.microsoft.com/office/drawing/2014/main" val="10001"/>
                  </a:ext>
                </a:extLst>
              </a:tr>
              <a:tr h="1359196">
                <a:tc>
                  <a:txBody>
                    <a:bodyPr/>
                    <a:lstStyle/>
                    <a:p>
                      <a:pPr algn="r"/>
                      <a:r>
                        <a:rPr lang="fa-IR" dirty="0" smtClean="0">
                          <a:cs typeface="B Nazanin" pitchFamily="2" charset="-78"/>
                        </a:rPr>
                        <a:t>كاركنان متخصص‌تر ، مستقل‌تر و موقتي‌تر هستند</a:t>
                      </a:r>
                      <a:r>
                        <a:rPr lang="fa-IR" baseline="0" dirty="0" smtClean="0">
                          <a:cs typeface="B Nazanin" pitchFamily="2" charset="-78"/>
                        </a:rPr>
                        <a:t> .</a:t>
                      </a:r>
                    </a:p>
                    <a:p>
                      <a:pPr algn="r"/>
                      <a:r>
                        <a:rPr lang="fa-IR" baseline="0" dirty="0" smtClean="0">
                          <a:cs typeface="B Nazanin" pitchFamily="2" charset="-78"/>
                        </a:rPr>
                        <a:t>محيط كار جذاب و هيجان برانگيز است .</a:t>
                      </a:r>
                    </a:p>
                    <a:p>
                      <a:pPr algn="r"/>
                      <a:r>
                        <a:rPr lang="fa-IR" baseline="0" dirty="0" smtClean="0">
                          <a:cs typeface="B Nazanin" pitchFamily="2" charset="-78"/>
                        </a:rPr>
                        <a:t>مديريت به صورت مشاركتي ، چرخشي و گاهي اوقات پاره وقتي است . </a:t>
                      </a:r>
                    </a:p>
                    <a:p>
                      <a:pPr algn="r"/>
                      <a:r>
                        <a:rPr lang="fa-IR" baseline="0" dirty="0" smtClean="0">
                          <a:cs typeface="B Nazanin" pitchFamily="2" charset="-78"/>
                        </a:rPr>
                        <a:t>ميزان دستمزد افراد به طور مستقيم با ميزان مشاركت آنها مرتبط است .</a:t>
                      </a:r>
                      <a:endParaRPr lang="en-US" dirty="0">
                        <a:cs typeface="B Nazanin" pitchFamily="2" charset="-78"/>
                      </a:endParaRPr>
                    </a:p>
                  </a:txBody>
                  <a:tcPr/>
                </a:tc>
                <a:tc>
                  <a:txBody>
                    <a:bodyPr/>
                    <a:lstStyle/>
                    <a:p>
                      <a:pPr algn="ctr"/>
                      <a:r>
                        <a:rPr lang="fa-IR" dirty="0" smtClean="0">
                          <a:cs typeface="B Nazanin" pitchFamily="2" charset="-78"/>
                        </a:rPr>
                        <a:t>منبع انساني</a:t>
                      </a:r>
                      <a:endParaRPr lang="en-US" dirty="0">
                        <a:cs typeface="B Nazanin" pitchFamily="2" charset="-78"/>
                      </a:endParaRPr>
                    </a:p>
                  </a:txBody>
                  <a:tcPr/>
                </a:tc>
                <a:extLst>
                  <a:ext uri="{0D108BD9-81ED-4DB2-BD59-A6C34878D82A}">
                    <a16:rowId xmlns:a16="http://schemas.microsoft.com/office/drawing/2014/main" val="10002"/>
                  </a:ext>
                </a:extLst>
              </a:tr>
              <a:tr h="1045535">
                <a:tc>
                  <a:txBody>
                    <a:bodyPr/>
                    <a:lstStyle/>
                    <a:p>
                      <a:pPr algn="r"/>
                      <a:r>
                        <a:rPr lang="fa-IR" dirty="0" smtClean="0">
                          <a:cs typeface="B Nazanin" pitchFamily="2" charset="-78"/>
                        </a:rPr>
                        <a:t>تصميمات بخوبي درك مي‌شوند . </a:t>
                      </a:r>
                    </a:p>
                    <a:p>
                      <a:pPr algn="r"/>
                      <a:r>
                        <a:rPr lang="fa-IR" dirty="0" smtClean="0">
                          <a:cs typeface="B Nazanin" pitchFamily="2" charset="-78"/>
                        </a:rPr>
                        <a:t>كنترل از روابط گزارش‌دهي مجزا است .</a:t>
                      </a:r>
                    </a:p>
                    <a:p>
                      <a:pPr algn="r"/>
                      <a:r>
                        <a:rPr lang="fa-IR" dirty="0" smtClean="0">
                          <a:cs typeface="B Nazanin" pitchFamily="2" charset="-78"/>
                        </a:rPr>
                        <a:t>كامپيوترها</a:t>
                      </a:r>
                      <a:r>
                        <a:rPr lang="fa-IR" baseline="0" dirty="0" smtClean="0">
                          <a:cs typeface="B Nazanin" pitchFamily="2" charset="-78"/>
                        </a:rPr>
                        <a:t> از خلاقيت و نوآوري در همه سطوح سازمان حمايت مي‌كنند .</a:t>
                      </a:r>
                      <a:endParaRPr lang="en-US" dirty="0">
                        <a:cs typeface="B Nazanin" pitchFamily="2" charset="-78"/>
                      </a:endParaRPr>
                    </a:p>
                  </a:txBody>
                  <a:tcPr/>
                </a:tc>
                <a:tc>
                  <a:txBody>
                    <a:bodyPr/>
                    <a:lstStyle/>
                    <a:p>
                      <a:pPr algn="ctr"/>
                      <a:r>
                        <a:rPr lang="fa-IR" dirty="0" smtClean="0">
                          <a:cs typeface="B Nazanin" pitchFamily="2" charset="-78"/>
                        </a:rPr>
                        <a:t>فرآيندهاي</a:t>
                      </a:r>
                      <a:r>
                        <a:rPr lang="fa-IR" baseline="0" dirty="0" smtClean="0">
                          <a:cs typeface="B Nazanin" pitchFamily="2" charset="-78"/>
                        </a:rPr>
                        <a:t> مديريت</a:t>
                      </a:r>
                      <a:endParaRPr lang="en-US" dirty="0">
                        <a:cs typeface="B Nazanin" pitchFamily="2" charset="-78"/>
                      </a:endParaRPr>
                    </a:p>
                  </a:txBody>
                  <a:tcPr/>
                </a:tc>
                <a:extLst>
                  <a:ext uri="{0D108BD9-81ED-4DB2-BD59-A6C34878D82A}">
                    <a16:rowId xmlns:a16="http://schemas.microsoft.com/office/drawing/2014/main" val="10003"/>
                  </a:ext>
                </a:extLst>
              </a:tr>
            </a:tbl>
          </a:graphicData>
        </a:graphic>
      </p:graphicFrame>
      <p:sp>
        <p:nvSpPr>
          <p:cNvPr id="4" name="Slide Number Placeholder 3"/>
          <p:cNvSpPr>
            <a:spLocks noGrp="1"/>
          </p:cNvSpPr>
          <p:nvPr>
            <p:ph type="sldNum" sz="quarter" idx="15"/>
          </p:nvPr>
        </p:nvSpPr>
        <p:spPr/>
        <p:txBody>
          <a:bodyPr/>
          <a:lstStyle/>
          <a:p>
            <a:fld id="{584236DB-2303-45C0-9910-E3C41D1A220F}" type="slidenum">
              <a:rPr lang="en-US" smtClean="0"/>
              <a:pPr/>
              <a:t>13</a:t>
            </a:fld>
            <a:endParaRPr lang="en-US"/>
          </a:p>
        </p:txBody>
      </p:sp>
      <p:sp>
        <p:nvSpPr>
          <p:cNvPr id="6" name="TextBox 5"/>
          <p:cNvSpPr txBox="1"/>
          <p:nvPr/>
        </p:nvSpPr>
        <p:spPr>
          <a:xfrm>
            <a:off x="2438400" y="381000"/>
            <a:ext cx="4343400" cy="381000"/>
          </a:xfrm>
          <a:prstGeom prst="rect">
            <a:avLst/>
          </a:prstGeom>
          <a:noFill/>
        </p:spPr>
        <p:txBody>
          <a:bodyPr wrap="square" rtlCol="0">
            <a:spAutoFit/>
          </a:bodyPr>
          <a:lstStyle/>
          <a:p>
            <a:pPr algn="ctr"/>
            <a:r>
              <a:rPr lang="fa-IR" b="1" dirty="0" smtClean="0">
                <a:cs typeface="B Nazanin" pitchFamily="2" charset="-78"/>
              </a:rPr>
              <a:t>جدول 1-2 : خصوصيات سازمان‌هاي عصر اطلاعات</a:t>
            </a:r>
            <a:endParaRPr lang="en-US" b="1" dirty="0">
              <a:cs typeface="B Nazanin" pitchFamily="2" charset="-78"/>
            </a:endParaRPr>
          </a:p>
        </p:txBody>
      </p:sp>
    </p:spTree>
  </p:cSld>
  <p:clrMapOvr>
    <a:masterClrMapping/>
  </p:clrMapOvr>
  <p:transition>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386" name="Rectangle 3"/>
          <p:cNvSpPr>
            <a:spLocks noGrp="1" noChangeArrowheads="1"/>
          </p:cNvSpPr>
          <p:nvPr>
            <p:ph sz="quarter" idx="1"/>
          </p:nvPr>
        </p:nvSpPr>
        <p:spPr>
          <a:xfrm>
            <a:off x="457200" y="1752600"/>
            <a:ext cx="8229600" cy="4162424"/>
          </a:xfrm>
        </p:spPr>
        <p:txBody>
          <a:bodyPr/>
          <a:lstStyle/>
          <a:p>
            <a:pPr algn="just" rtl="1" eaLnBrk="1" hangingPunct="1">
              <a:buFontTx/>
              <a:buNone/>
              <a:defRPr/>
            </a:pPr>
            <a:endParaRPr lang="fa-IR" sz="2800" dirty="0" smtClean="0">
              <a:latin typeface="Arial" charset="0"/>
              <a:cs typeface="B Nazanin" pitchFamily="2" charset="-78"/>
            </a:endParaRPr>
          </a:p>
          <a:p>
            <a:pPr algn="just" rtl="1" eaLnBrk="1" hangingPunct="1">
              <a:buFontTx/>
              <a:buNone/>
              <a:defRPr/>
            </a:pPr>
            <a:r>
              <a:rPr lang="fa-IR" sz="2800" dirty="0" smtClean="0">
                <a:latin typeface="Arial" charset="0"/>
                <a:cs typeface="B Nazanin" pitchFamily="2" charset="-78"/>
              </a:rPr>
              <a:t>در حقيقت، شکل توسعه و تکامل يافته عصر اطلاعات و دانش است که در آينده اي نزديک ظهور خواهد کرد.</a:t>
            </a:r>
          </a:p>
          <a:p>
            <a:pPr algn="just" rtl="1" eaLnBrk="1" hangingPunct="1">
              <a:buFontTx/>
              <a:buNone/>
              <a:defRPr/>
            </a:pPr>
            <a:r>
              <a:rPr lang="fa-IR" sz="2800" dirty="0" smtClean="0">
                <a:latin typeface="Arial" charset="0"/>
                <a:cs typeface="B Nazanin" pitchFamily="2" charset="-78"/>
              </a:rPr>
              <a:t> تمام اموري که اين روزها در عصر اطلاعات و موج سوم با پيشوند </a:t>
            </a:r>
            <a:r>
              <a:rPr lang="en-US" sz="2800" dirty="0" smtClean="0">
                <a:latin typeface="Arial" charset="0"/>
                <a:cs typeface="B Nazanin" pitchFamily="2" charset="-78"/>
              </a:rPr>
              <a:t>E</a:t>
            </a:r>
            <a:r>
              <a:rPr lang="fa-IR" sz="2800" dirty="0" smtClean="0">
                <a:latin typeface="Arial" charset="0"/>
                <a:cs typeface="B Nazanin" pitchFamily="2" charset="-78"/>
              </a:rPr>
              <a:t> مطرح مي شوند، در عصر مجازي داراي پسوند مجازي خواهند بود.</a:t>
            </a:r>
          </a:p>
          <a:p>
            <a:pPr algn="just" rtl="1" eaLnBrk="1" hangingPunct="1">
              <a:buFontTx/>
              <a:buNone/>
              <a:defRPr/>
            </a:pPr>
            <a:r>
              <a:rPr lang="fa-IR" sz="2800" dirty="0" smtClean="0">
                <a:latin typeface="Arial" charset="0"/>
                <a:cs typeface="B Nazanin" pitchFamily="2" charset="-78"/>
              </a:rPr>
              <a:t>نهايتاً دولت مجازي جايگزين دولت الکترونيکي خواهد شد.</a:t>
            </a:r>
          </a:p>
          <a:p>
            <a:pPr algn="just" rtl="1" eaLnBrk="1" hangingPunct="1">
              <a:buFontTx/>
              <a:buNone/>
              <a:defRPr/>
            </a:pPr>
            <a:r>
              <a:rPr lang="fa-IR" sz="2800" dirty="0">
                <a:latin typeface="Arial" charset="0"/>
                <a:cs typeface="B Nazanin" pitchFamily="2" charset="-78"/>
              </a:rPr>
              <a:t>فردگرايي و ديکتاتوري از جوامع حذف و کار گروهي و تفکر جمعي که از طريق شبکه اينترنت تقويت </a:t>
            </a:r>
            <a:r>
              <a:rPr lang="fa-IR" sz="2800" dirty="0" smtClean="0">
                <a:latin typeface="Arial" charset="0"/>
                <a:cs typeface="B Nazanin" pitchFamily="2" charset="-78"/>
              </a:rPr>
              <a:t>مي شود، جايگزين آن خواهد شد.</a:t>
            </a:r>
            <a:endParaRPr lang="en-US" sz="2800" dirty="0" smtClean="0">
              <a:latin typeface="Arial" charset="0"/>
              <a:cs typeface="B Nazanin" pitchFamily="2" charset="-78"/>
            </a:endParaRPr>
          </a:p>
        </p:txBody>
      </p:sp>
      <p:sp>
        <p:nvSpPr>
          <p:cNvPr id="2" name="Rectangle 1"/>
          <p:cNvSpPr/>
          <p:nvPr/>
        </p:nvSpPr>
        <p:spPr>
          <a:xfrm>
            <a:off x="2047440" y="609600"/>
            <a:ext cx="4346062" cy="646331"/>
          </a:xfrm>
          <a:prstGeom prst="rect">
            <a:avLst/>
          </a:prstGeom>
        </p:spPr>
        <p:txBody>
          <a:bodyPr vert="horz" anchor="b">
            <a:normAutofit/>
          </a:bodyPr>
          <a:lstStyle/>
          <a:p>
            <a:pPr algn="ctr">
              <a:spcBef>
                <a:spcPct val="0"/>
              </a:spcBef>
            </a:pPr>
            <a:r>
              <a:rPr lang="fa-IR" sz="3600" b="1" cap="small" dirty="0">
                <a:latin typeface="+mj-lt"/>
                <a:ea typeface="+mj-ea"/>
                <a:cs typeface="B Nazanin" pitchFamily="2" charset="-78"/>
              </a:rPr>
              <a:t>موج چهارم يا عصر مجازي </a:t>
            </a:r>
            <a:endParaRPr lang="en-US" sz="3600" b="1" cap="small" dirty="0">
              <a:latin typeface="+mj-lt"/>
              <a:ea typeface="+mj-ea"/>
              <a:cs typeface="B Nazanin" pitchFamily="2" charset="-78"/>
            </a:endParaRPr>
          </a:p>
        </p:txBody>
      </p:sp>
    </p:spTree>
    <p:extLst>
      <p:ext uri="{BB962C8B-B14F-4D97-AF65-F5344CB8AC3E}">
        <p14:creationId xmlns:p14="http://schemas.microsoft.com/office/powerpoint/2010/main" val="1149503700"/>
      </p:ext>
    </p:extLst>
  </p:cSld>
  <p:clrMapOvr>
    <a:overrideClrMapping bg1="lt1" tx1="dk1" bg2="lt2" tx2="dk2" accent1="accent1" accent2="accent2" accent3="accent3" accent4="accent4" accent5="accent5" accent6="accent6" hlink="hlink" folHlink="folHlink"/>
  </p:clrMapOvr>
  <p:transition>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609600"/>
            <a:ext cx="7772400" cy="5562600"/>
          </a:xfrm>
        </p:spPr>
        <p:txBody>
          <a:bodyPr>
            <a:normAutofit lnSpcReduction="10000"/>
          </a:bodyPr>
          <a:lstStyle/>
          <a:p>
            <a:pPr algn="r" rtl="1">
              <a:lnSpc>
                <a:spcPct val="120000"/>
              </a:lnSpc>
            </a:pPr>
            <a:r>
              <a:rPr lang="fa-IR" sz="2600" b="1" dirty="0" smtClean="0">
                <a:cs typeface="B Nazanin" pitchFamily="2" charset="-78"/>
              </a:rPr>
              <a:t>تعریف داده ، اطلاعات و دانش</a:t>
            </a:r>
          </a:p>
          <a:p>
            <a:pPr algn="r" rtl="1">
              <a:lnSpc>
                <a:spcPct val="120000"/>
              </a:lnSpc>
              <a:buNone/>
            </a:pPr>
            <a:r>
              <a:rPr lang="fa-IR" dirty="0" smtClean="0">
                <a:cs typeface="B Nazanin" pitchFamily="2" charset="-78"/>
              </a:rPr>
              <a:t>برای درک بهتر کارکرد سیستم های اطلاعاتی آشنایی با برخی مفاهیم اصلی نظیر داده ، اصلاعات و دانش لازم و ضروری</a:t>
            </a:r>
          </a:p>
          <a:p>
            <a:pPr algn="just" rtl="1">
              <a:lnSpc>
                <a:spcPct val="120000"/>
              </a:lnSpc>
              <a:buClr>
                <a:schemeClr val="accent2"/>
              </a:buClr>
              <a:buSzPct val="90000"/>
              <a:buFont typeface="Wingdings" pitchFamily="2" charset="2"/>
              <a:buChar char="Ø"/>
            </a:pPr>
            <a:r>
              <a:rPr lang="fa-IR" sz="2800" b="1" dirty="0" smtClean="0">
                <a:cs typeface="B Nazanin" pitchFamily="2" charset="-78"/>
              </a:rPr>
              <a:t>داده</a:t>
            </a:r>
            <a:r>
              <a:rPr lang="fa-IR" sz="2800" b="1" dirty="0" smtClean="0">
                <a:solidFill>
                  <a:schemeClr val="accent2">
                    <a:lumMod val="75000"/>
                  </a:schemeClr>
                </a:solidFill>
                <a:cs typeface="B Nazanin" pitchFamily="2" charset="-78"/>
              </a:rPr>
              <a:t> : </a:t>
            </a:r>
            <a:r>
              <a:rPr lang="fa-IR" dirty="0" smtClean="0">
                <a:cs typeface="B Nazanin" pitchFamily="2" charset="-78"/>
              </a:rPr>
              <a:t>داده از فعل لاتین  </a:t>
            </a:r>
            <a:r>
              <a:rPr lang="en-US" dirty="0" err="1" smtClean="0">
                <a:cs typeface="B Nazanin" pitchFamily="2" charset="-78"/>
              </a:rPr>
              <a:t>do,dare</a:t>
            </a:r>
            <a:r>
              <a:rPr lang="fa-IR" dirty="0" smtClean="0">
                <a:cs typeface="B Nazanin" pitchFamily="2" charset="-78"/>
              </a:rPr>
              <a:t>به معنای (دادن) </a:t>
            </a:r>
            <a:r>
              <a:rPr lang="fa-IR" dirty="0">
                <a:cs typeface="B Nazanin" pitchFamily="2" charset="-78"/>
              </a:rPr>
              <a:t>مشتق شده و شامل توصيف مقدماتي از اشيا و رويدادها، فعاليت ها، و مبادلات است که ثبت، طبقه بندي و ذخيره شده اند، ولي طوري مرتب نشده اند که معني خاصي را برسانند و مي توانند به صورت عددي، حرفي، شکلي و صدايي </a:t>
            </a:r>
            <a:r>
              <a:rPr lang="fa-IR" dirty="0" smtClean="0">
                <a:cs typeface="B Nazanin" pitchFamily="2" charset="-78"/>
              </a:rPr>
              <a:t>باشند .</a:t>
            </a:r>
            <a:endParaRPr lang="fa-IR" dirty="0">
              <a:cs typeface="B Nazanin" pitchFamily="2" charset="-78"/>
            </a:endParaRPr>
          </a:p>
          <a:p>
            <a:pPr algn="just" rtl="1">
              <a:lnSpc>
                <a:spcPct val="120000"/>
              </a:lnSpc>
              <a:buClr>
                <a:schemeClr val="accent2"/>
              </a:buClr>
              <a:buSzPct val="90000"/>
              <a:buFont typeface="Wingdings" pitchFamily="2" charset="2"/>
              <a:buChar char="Ø"/>
            </a:pPr>
            <a:r>
              <a:rPr lang="fa-IR" dirty="0" smtClean="0">
                <a:cs typeface="B Nazanin" pitchFamily="2" charset="-78"/>
              </a:rPr>
              <a:t> </a:t>
            </a:r>
            <a:r>
              <a:rPr lang="fa-IR" sz="2800" b="1" dirty="0" smtClean="0">
                <a:cs typeface="B Nazanin" pitchFamily="2" charset="-78"/>
              </a:rPr>
              <a:t>اطلاعات</a:t>
            </a:r>
            <a:r>
              <a:rPr lang="fa-IR" sz="2800" b="1" dirty="0" smtClean="0">
                <a:solidFill>
                  <a:schemeClr val="accent2">
                    <a:lumMod val="75000"/>
                  </a:schemeClr>
                </a:solidFill>
                <a:cs typeface="B Nazanin" pitchFamily="2" charset="-78"/>
              </a:rPr>
              <a:t> : </a:t>
            </a:r>
            <a:r>
              <a:rPr lang="fa-IR" dirty="0" smtClean="0">
                <a:cs typeface="B Nazanin" pitchFamily="2" charset="-78"/>
              </a:rPr>
              <a:t>اطلاعات از فعل لاتین </a:t>
            </a:r>
            <a:r>
              <a:rPr lang="en-US" dirty="0" err="1" smtClean="0">
                <a:cs typeface="B Nazanin" pitchFamily="2" charset="-78"/>
              </a:rPr>
              <a:t>informo</a:t>
            </a:r>
            <a:r>
              <a:rPr lang="en-US" dirty="0" smtClean="0">
                <a:cs typeface="B Nazanin" pitchFamily="2" charset="-78"/>
              </a:rPr>
              <a:t>, </a:t>
            </a:r>
            <a:r>
              <a:rPr lang="en-US" dirty="0" err="1" smtClean="0">
                <a:cs typeface="B Nazanin" pitchFamily="2" charset="-78"/>
              </a:rPr>
              <a:t>informare</a:t>
            </a:r>
            <a:r>
              <a:rPr lang="fa-IR" dirty="0" smtClean="0">
                <a:cs typeface="B Nazanin" pitchFamily="2" charset="-78"/>
              </a:rPr>
              <a:t>به معنای (شکل دادن) مشتق شده  است اطلاعات عبارت است از مجموعه ای از داده ها هستند که در ذهن دریافت کننده آنها ایجاد معنی میکنند .</a:t>
            </a:r>
          </a:p>
          <a:p>
            <a:pPr algn="just" rtl="1">
              <a:lnSpc>
                <a:spcPct val="120000"/>
              </a:lnSpc>
              <a:buClr>
                <a:schemeClr val="accent2"/>
              </a:buClr>
              <a:buSzPct val="90000"/>
              <a:buFont typeface="Wingdings" pitchFamily="2" charset="2"/>
              <a:buChar char="Ø"/>
            </a:pPr>
            <a:r>
              <a:rPr lang="fa-IR" dirty="0" smtClean="0">
                <a:cs typeface="B Nazanin" pitchFamily="2" charset="-78"/>
              </a:rPr>
              <a:t> </a:t>
            </a:r>
            <a:r>
              <a:rPr lang="fa-IR" sz="2800" b="1" dirty="0" smtClean="0">
                <a:cs typeface="B Nazanin" pitchFamily="2" charset="-78"/>
              </a:rPr>
              <a:t>دانش</a:t>
            </a:r>
            <a:r>
              <a:rPr lang="fa-IR" sz="2800" b="1" dirty="0" smtClean="0">
                <a:solidFill>
                  <a:schemeClr val="accent2">
                    <a:lumMod val="75000"/>
                  </a:schemeClr>
                </a:solidFill>
                <a:cs typeface="B Nazanin" pitchFamily="2" charset="-78"/>
              </a:rPr>
              <a:t> : </a:t>
            </a:r>
            <a:r>
              <a:rPr lang="fa-IR" dirty="0" smtClean="0">
                <a:cs typeface="B Nazanin" pitchFamily="2" charset="-78"/>
              </a:rPr>
              <a:t>شامل آگاهی و درک مجموعه ای از اطلاعات و اینکه چگونه این اطلاعات میتوانند به بهترین نحو به کار گرفته </a:t>
            </a:r>
            <a:r>
              <a:rPr lang="fa-IR" dirty="0">
                <a:cs typeface="B Nazanin" pitchFamily="2" charset="-78"/>
              </a:rPr>
              <a:t>شوند  . دانش شکل غني شده و بارور شده اطلاعات مي باشد که همراه با فهميدن چگونگي و چرايي است.</a:t>
            </a:r>
          </a:p>
          <a:p>
            <a:pPr algn="just" rtl="1">
              <a:lnSpc>
                <a:spcPct val="120000"/>
              </a:lnSpc>
              <a:buClr>
                <a:schemeClr val="accent2"/>
              </a:buClr>
              <a:buSzPct val="90000"/>
              <a:buFont typeface="Wingdings" pitchFamily="2" charset="2"/>
              <a:buChar char="Ø"/>
            </a:pPr>
            <a:endParaRPr lang="fa-IR" dirty="0" smtClean="0">
              <a:cs typeface="B Nazanin" pitchFamily="2" charset="-78"/>
            </a:endParaRPr>
          </a:p>
          <a:p>
            <a:pPr algn="r" rtl="1">
              <a:lnSpc>
                <a:spcPct val="120000"/>
              </a:lnSpc>
              <a:buClr>
                <a:schemeClr val="accent2"/>
              </a:buClr>
              <a:buSzPct val="90000"/>
              <a:buNone/>
            </a:pPr>
            <a:endParaRPr lang="fa-IR" dirty="0" smtClean="0">
              <a:cs typeface="B Nazanin" pitchFamily="2" charset="-78"/>
            </a:endParaRPr>
          </a:p>
          <a:p>
            <a:pPr algn="r" rtl="1">
              <a:lnSpc>
                <a:spcPct val="120000"/>
              </a:lnSpc>
              <a:buNone/>
            </a:pPr>
            <a:endParaRPr lang="fa-IR" sz="1600" b="1" dirty="0" smtClean="0">
              <a:solidFill>
                <a:schemeClr val="accent2">
                  <a:lumMod val="75000"/>
                </a:schemeClr>
              </a:solidFill>
              <a:cs typeface="B Nazanin" pitchFamily="2" charset="-78"/>
            </a:endParaRPr>
          </a:p>
          <a:p>
            <a:pPr algn="r" rtl="1">
              <a:lnSpc>
                <a:spcPct val="120000"/>
              </a:lnSpc>
              <a:buNone/>
            </a:pPr>
            <a:endParaRPr lang="en-US" dirty="0" smtClean="0">
              <a:cs typeface="B Nazanin" pitchFamily="2" charset="-78"/>
            </a:endParaRPr>
          </a:p>
          <a:p>
            <a:pPr algn="justLow" rtl="1">
              <a:lnSpc>
                <a:spcPct val="120000"/>
              </a:lnSpc>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15</a:t>
            </a:fld>
            <a:endParaRPr lang="en-US"/>
          </a:p>
        </p:txBody>
      </p:sp>
    </p:spTree>
  </p:cSld>
  <p:clrMapOvr>
    <a:masterClrMapping/>
  </p:clrMapOvr>
  <p:transition>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600200"/>
            <a:ext cx="7848600" cy="4572000"/>
          </a:xfrm>
        </p:spPr>
        <p:txBody>
          <a:bodyPr>
            <a:normAutofit/>
          </a:bodyPr>
          <a:lstStyle/>
          <a:p>
            <a:pPr algn="r" rtl="1">
              <a:lnSpc>
                <a:spcPct val="120000"/>
              </a:lnSpc>
              <a:buClr>
                <a:schemeClr val="accent2"/>
              </a:buClr>
              <a:buSzPct val="90000"/>
              <a:buNone/>
            </a:pPr>
            <a:endParaRPr lang="fa-IR" dirty="0" smtClean="0">
              <a:cs typeface="B Nazanin" pitchFamily="2" charset="-78"/>
            </a:endParaRPr>
          </a:p>
          <a:p>
            <a:pPr algn="r" rtl="1">
              <a:lnSpc>
                <a:spcPct val="120000"/>
              </a:lnSpc>
            </a:pPr>
            <a:r>
              <a:rPr lang="fa-IR" b="1" dirty="0" smtClean="0">
                <a:cs typeface="B Nazanin" pitchFamily="2" charset="-78"/>
              </a:rPr>
              <a:t>دو نوع دانش وجود دارد : یکی (دانش آشکار ) و دیگری (دانش ضمنی)</a:t>
            </a:r>
          </a:p>
          <a:p>
            <a:pPr marL="631825" indent="0" algn="r" rtl="1">
              <a:lnSpc>
                <a:spcPct val="120000"/>
              </a:lnSpc>
              <a:buClr>
                <a:schemeClr val="accent2"/>
              </a:buClr>
              <a:buSzPct val="90000"/>
              <a:buFont typeface="Wingdings" pitchFamily="2" charset="2"/>
              <a:buChar char="ü"/>
            </a:pPr>
            <a:r>
              <a:rPr lang="fa-IR" sz="2800" b="1" dirty="0" smtClean="0">
                <a:solidFill>
                  <a:schemeClr val="accent2">
                    <a:lumMod val="75000"/>
                  </a:schemeClr>
                </a:solidFill>
                <a:cs typeface="B Nazanin" pitchFamily="2" charset="-78"/>
              </a:rPr>
              <a:t> </a:t>
            </a:r>
            <a:r>
              <a:rPr lang="fa-IR" sz="2800" b="1" dirty="0" smtClean="0">
                <a:cs typeface="B Nazanin" pitchFamily="2" charset="-78"/>
              </a:rPr>
              <a:t>دانش آشکار </a:t>
            </a:r>
            <a:r>
              <a:rPr lang="fa-IR" sz="2800" dirty="0" smtClean="0">
                <a:solidFill>
                  <a:schemeClr val="accent2">
                    <a:lumMod val="75000"/>
                  </a:schemeClr>
                </a:solidFill>
                <a:cs typeface="B Nazanin" pitchFamily="2" charset="-78"/>
              </a:rPr>
              <a:t>: </a:t>
            </a:r>
            <a:r>
              <a:rPr lang="fa-IR" dirty="0" smtClean="0">
                <a:cs typeface="B Nazanin" pitchFamily="2" charset="-78"/>
              </a:rPr>
              <a:t>دانش رسمی است که میتوان آن را در گروه اطلاعات طبقه بندی نمود ودر قالب مدارک و اسناد سازمان قابل یافت می باشد .</a:t>
            </a:r>
          </a:p>
          <a:p>
            <a:pPr marL="631825" indent="0" algn="r" rtl="1">
              <a:lnSpc>
                <a:spcPct val="120000"/>
              </a:lnSpc>
              <a:buClr>
                <a:schemeClr val="accent2"/>
              </a:buClr>
              <a:buSzPct val="90000"/>
              <a:buFont typeface="Wingdings" pitchFamily="2" charset="2"/>
              <a:buChar char="ü"/>
            </a:pPr>
            <a:r>
              <a:rPr lang="fa-IR" sz="2800" b="1" dirty="0" smtClean="0">
                <a:solidFill>
                  <a:schemeClr val="accent2">
                    <a:lumMod val="75000"/>
                  </a:schemeClr>
                </a:solidFill>
                <a:cs typeface="B Nazanin" pitchFamily="2" charset="-78"/>
              </a:rPr>
              <a:t> </a:t>
            </a:r>
            <a:r>
              <a:rPr lang="fa-IR" sz="2800" b="1" dirty="0" smtClean="0">
                <a:cs typeface="B Nazanin" pitchFamily="2" charset="-78"/>
              </a:rPr>
              <a:t>دانش ضمنی </a:t>
            </a:r>
            <a:r>
              <a:rPr lang="fa-IR" sz="2800" b="1" dirty="0" smtClean="0">
                <a:solidFill>
                  <a:schemeClr val="accent2">
                    <a:lumMod val="75000"/>
                  </a:schemeClr>
                </a:solidFill>
                <a:cs typeface="B Nazanin" pitchFamily="2" charset="-78"/>
              </a:rPr>
              <a:t>: </a:t>
            </a:r>
            <a:r>
              <a:rPr lang="fa-IR" dirty="0" smtClean="0">
                <a:cs typeface="B Nazanin" pitchFamily="2" charset="-78"/>
              </a:rPr>
              <a:t>دانش شخصی است که ریشه در تخصص افراد دارد و به طور مستقیم و به صورت رو در رو مبادله و به اشتراک گذاشته میشود . دانش ضمنی میتواند به روش موثر  و مستقیم انتقال یابد ولی کسب دانش آشکار به صورت غیر مستقیم است .</a:t>
            </a:r>
          </a:p>
          <a:p>
            <a:pPr algn="r" rtl="1">
              <a:lnSpc>
                <a:spcPct val="120000"/>
              </a:lnSpc>
              <a:buNone/>
            </a:pPr>
            <a:endParaRPr lang="fa-IR" sz="1600" b="1" dirty="0" smtClean="0">
              <a:solidFill>
                <a:schemeClr val="accent2">
                  <a:lumMod val="75000"/>
                </a:schemeClr>
              </a:solidFill>
              <a:cs typeface="B Nazanin" pitchFamily="2" charset="-78"/>
            </a:endParaRPr>
          </a:p>
          <a:p>
            <a:pPr algn="r" rtl="1">
              <a:lnSpc>
                <a:spcPct val="120000"/>
              </a:lnSpc>
              <a:buNone/>
            </a:pPr>
            <a:endParaRPr lang="en-US" dirty="0" smtClean="0">
              <a:cs typeface="B Nazanin" pitchFamily="2" charset="-78"/>
            </a:endParaRPr>
          </a:p>
          <a:p>
            <a:pPr algn="justLow" rtl="1">
              <a:lnSpc>
                <a:spcPct val="120000"/>
              </a:lnSpc>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16</a:t>
            </a:fld>
            <a:endParaRPr lang="en-US"/>
          </a:p>
        </p:txBody>
      </p:sp>
      <p:sp>
        <p:nvSpPr>
          <p:cNvPr id="5" name="Title 1"/>
          <p:cNvSpPr>
            <a:spLocks noGrp="1"/>
          </p:cNvSpPr>
          <p:nvPr>
            <p:ph type="title"/>
          </p:nvPr>
        </p:nvSpPr>
        <p:spPr>
          <a:xfrm>
            <a:off x="457200" y="381000"/>
            <a:ext cx="7467600" cy="731838"/>
          </a:xfrm>
        </p:spPr>
        <p:txBody>
          <a:bodyPr vert="horz" anchor="b">
            <a:normAutofit/>
          </a:bodyPr>
          <a:lstStyle/>
          <a:p>
            <a:pPr algn="ctr"/>
            <a:r>
              <a:rPr lang="fa-IR" sz="3600" b="1" dirty="0" smtClean="0">
                <a:solidFill>
                  <a:schemeClr val="tx1"/>
                </a:solidFill>
                <a:cs typeface="B Nazanin" pitchFamily="2" charset="-78"/>
              </a:rPr>
              <a:t>انواع دانش</a:t>
            </a:r>
            <a:endParaRPr lang="en-US" sz="3600" b="1" dirty="0">
              <a:solidFill>
                <a:schemeClr val="tx1"/>
              </a:solidFill>
              <a:cs typeface="B Nazanin" pitchFamily="2" charset="-78"/>
            </a:endParaRPr>
          </a:p>
        </p:txBody>
      </p:sp>
    </p:spTree>
    <p:extLst>
      <p:ext uri="{BB962C8B-B14F-4D97-AF65-F5344CB8AC3E}">
        <p14:creationId xmlns:p14="http://schemas.microsoft.com/office/powerpoint/2010/main" val="2850491612"/>
      </p:ext>
    </p:extLst>
  </p:cSld>
  <p:clrMapOvr>
    <a:masterClrMapping/>
  </p:clrMapOvr>
  <p:transition>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219200"/>
            <a:ext cx="7467600" cy="4495800"/>
          </a:xfrm>
        </p:spPr>
        <p:txBody>
          <a:bodyPr/>
          <a:lstStyle/>
          <a:p>
            <a:pPr algn="ctr" rtl="1">
              <a:buNone/>
            </a:pPr>
            <a:r>
              <a:rPr lang="fa-IR" sz="2000" b="1" dirty="0" smtClean="0">
                <a:cs typeface="B Nazanin" pitchFamily="2" charset="-78"/>
              </a:rPr>
              <a:t>فرآيند تبديل داده به دانش</a:t>
            </a:r>
          </a:p>
          <a:p>
            <a:pPr algn="justLow" rtl="1">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17</a:t>
            </a:fld>
            <a:endParaRPr lang="en-US"/>
          </a:p>
        </p:txBody>
      </p:sp>
      <p:sp>
        <p:nvSpPr>
          <p:cNvPr id="5" name="Oval 4"/>
          <p:cNvSpPr/>
          <p:nvPr/>
        </p:nvSpPr>
        <p:spPr>
          <a:xfrm>
            <a:off x="685800" y="4724400"/>
            <a:ext cx="762000" cy="76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D</a:t>
            </a:r>
            <a:endParaRPr lang="en-US" b="1" dirty="0"/>
          </a:p>
        </p:txBody>
      </p:sp>
      <p:sp>
        <p:nvSpPr>
          <p:cNvPr id="6" name="Oval 5"/>
          <p:cNvSpPr/>
          <p:nvPr/>
        </p:nvSpPr>
        <p:spPr>
          <a:xfrm>
            <a:off x="4495800" y="2362200"/>
            <a:ext cx="762000" cy="76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U</a:t>
            </a:r>
            <a:endParaRPr lang="en-US" b="1" dirty="0"/>
          </a:p>
        </p:txBody>
      </p:sp>
      <p:sp>
        <p:nvSpPr>
          <p:cNvPr id="7" name="Oval 6"/>
          <p:cNvSpPr/>
          <p:nvPr/>
        </p:nvSpPr>
        <p:spPr>
          <a:xfrm>
            <a:off x="3124200" y="3200400"/>
            <a:ext cx="762000" cy="76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K</a:t>
            </a:r>
            <a:endParaRPr lang="en-US" b="1" dirty="0"/>
          </a:p>
        </p:txBody>
      </p:sp>
      <p:sp>
        <p:nvSpPr>
          <p:cNvPr id="8" name="Oval 7"/>
          <p:cNvSpPr/>
          <p:nvPr/>
        </p:nvSpPr>
        <p:spPr>
          <a:xfrm>
            <a:off x="5638800" y="1447800"/>
            <a:ext cx="762000" cy="76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W</a:t>
            </a:r>
            <a:endParaRPr lang="en-US" b="1" dirty="0"/>
          </a:p>
        </p:txBody>
      </p:sp>
      <p:sp>
        <p:nvSpPr>
          <p:cNvPr id="9" name="Oval 8"/>
          <p:cNvSpPr/>
          <p:nvPr/>
        </p:nvSpPr>
        <p:spPr>
          <a:xfrm>
            <a:off x="1752600" y="3886200"/>
            <a:ext cx="762000" cy="76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I</a:t>
            </a:r>
            <a:endParaRPr lang="en-US" b="1" dirty="0"/>
          </a:p>
        </p:txBody>
      </p:sp>
      <p:sp>
        <p:nvSpPr>
          <p:cNvPr id="10" name="Oval 9"/>
          <p:cNvSpPr/>
          <p:nvPr/>
        </p:nvSpPr>
        <p:spPr>
          <a:xfrm>
            <a:off x="1981200" y="2286000"/>
            <a:ext cx="609600" cy="609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t</a:t>
            </a:r>
            <a:endParaRPr lang="en-US" b="1" dirty="0"/>
          </a:p>
        </p:txBody>
      </p:sp>
      <p:sp>
        <p:nvSpPr>
          <p:cNvPr id="14" name="Oval 13"/>
          <p:cNvSpPr/>
          <p:nvPr/>
        </p:nvSpPr>
        <p:spPr>
          <a:xfrm>
            <a:off x="3429000" y="4495800"/>
            <a:ext cx="609600" cy="609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e</a:t>
            </a:r>
            <a:endParaRPr lang="en-US" b="1" dirty="0"/>
          </a:p>
        </p:txBody>
      </p:sp>
      <p:cxnSp>
        <p:nvCxnSpPr>
          <p:cNvPr id="18" name="Straight Arrow Connector 17"/>
          <p:cNvCxnSpPr/>
          <p:nvPr/>
        </p:nvCxnSpPr>
        <p:spPr>
          <a:xfrm flipV="1">
            <a:off x="1219200" y="4419600"/>
            <a:ext cx="609600" cy="381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endCxn id="9" idx="3"/>
          </p:cNvCxnSpPr>
          <p:nvPr/>
        </p:nvCxnSpPr>
        <p:spPr>
          <a:xfrm flipV="1">
            <a:off x="1371600" y="4536608"/>
            <a:ext cx="492592" cy="41639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5" idx="6"/>
          </p:cNvCxnSpPr>
          <p:nvPr/>
        </p:nvCxnSpPr>
        <p:spPr>
          <a:xfrm flipV="1">
            <a:off x="1447800" y="4648200"/>
            <a:ext cx="533400" cy="457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flipV="1">
            <a:off x="2438400" y="3733800"/>
            <a:ext cx="685800" cy="381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stCxn id="10" idx="5"/>
            <a:endCxn id="7" idx="1"/>
          </p:cNvCxnSpPr>
          <p:nvPr/>
        </p:nvCxnSpPr>
        <p:spPr>
          <a:xfrm rot="16200000" flipH="1">
            <a:off x="2615826" y="2692026"/>
            <a:ext cx="505666" cy="73426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a:stCxn id="14" idx="0"/>
            <a:endCxn id="7" idx="5"/>
          </p:cNvCxnSpPr>
          <p:nvPr/>
        </p:nvCxnSpPr>
        <p:spPr>
          <a:xfrm rot="5400000" flipH="1" flipV="1">
            <a:off x="3431708" y="4152900"/>
            <a:ext cx="644992" cy="408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a:stCxn id="7" idx="7"/>
          </p:cNvCxnSpPr>
          <p:nvPr/>
        </p:nvCxnSpPr>
        <p:spPr>
          <a:xfrm rot="5400000" flipH="1" flipV="1">
            <a:off x="3927008" y="2743200"/>
            <a:ext cx="416392" cy="72119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endCxn id="8" idx="3"/>
          </p:cNvCxnSpPr>
          <p:nvPr/>
        </p:nvCxnSpPr>
        <p:spPr>
          <a:xfrm flipV="1">
            <a:off x="5181600" y="2098208"/>
            <a:ext cx="568792" cy="41639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2590800" y="5410200"/>
            <a:ext cx="685800" cy="369332"/>
          </a:xfrm>
          <a:prstGeom prst="rect">
            <a:avLst/>
          </a:prstGeom>
          <a:noFill/>
        </p:spPr>
        <p:txBody>
          <a:bodyPr wrap="square" rtlCol="0">
            <a:spAutoFit/>
          </a:bodyPr>
          <a:lstStyle/>
          <a:p>
            <a:endParaRPr lang="en-US" dirty="0"/>
          </a:p>
        </p:txBody>
      </p:sp>
      <p:sp>
        <p:nvSpPr>
          <p:cNvPr id="53" name="TextBox 52"/>
          <p:cNvSpPr txBox="1"/>
          <p:nvPr/>
        </p:nvSpPr>
        <p:spPr>
          <a:xfrm>
            <a:off x="685800" y="5562600"/>
            <a:ext cx="685800" cy="369332"/>
          </a:xfrm>
          <a:prstGeom prst="rect">
            <a:avLst/>
          </a:prstGeom>
          <a:noFill/>
        </p:spPr>
        <p:txBody>
          <a:bodyPr wrap="square" rtlCol="0">
            <a:spAutoFit/>
          </a:bodyPr>
          <a:lstStyle/>
          <a:p>
            <a:pPr algn="ctr"/>
            <a:r>
              <a:rPr lang="fa-IR" b="1" dirty="0" smtClean="0"/>
              <a:t>داده</a:t>
            </a:r>
            <a:endParaRPr lang="en-US" b="1" dirty="0"/>
          </a:p>
        </p:txBody>
      </p:sp>
      <p:sp>
        <p:nvSpPr>
          <p:cNvPr id="54" name="TextBox 53"/>
          <p:cNvSpPr txBox="1"/>
          <p:nvPr/>
        </p:nvSpPr>
        <p:spPr>
          <a:xfrm>
            <a:off x="1828800" y="4648200"/>
            <a:ext cx="1219200" cy="646331"/>
          </a:xfrm>
          <a:prstGeom prst="rect">
            <a:avLst/>
          </a:prstGeom>
          <a:noFill/>
        </p:spPr>
        <p:txBody>
          <a:bodyPr wrap="square" rtlCol="0">
            <a:spAutoFit/>
          </a:bodyPr>
          <a:lstStyle/>
          <a:p>
            <a:pPr algn="ctr"/>
            <a:r>
              <a:rPr lang="fa-IR" b="1" dirty="0" smtClean="0">
                <a:cs typeface="B Nazanin" pitchFamily="2" charset="-78"/>
              </a:rPr>
              <a:t>اطلاعات </a:t>
            </a:r>
          </a:p>
          <a:p>
            <a:pPr algn="ctr"/>
            <a:r>
              <a:rPr lang="fa-IR" dirty="0" smtClean="0">
                <a:cs typeface="B Nazanin" pitchFamily="2" charset="-78"/>
              </a:rPr>
              <a:t>دنش چيستي</a:t>
            </a:r>
            <a:endParaRPr lang="en-US" dirty="0">
              <a:cs typeface="B Nazanin" pitchFamily="2" charset="-78"/>
            </a:endParaRPr>
          </a:p>
        </p:txBody>
      </p:sp>
      <p:sp>
        <p:nvSpPr>
          <p:cNvPr id="55" name="TextBox 54"/>
          <p:cNvSpPr txBox="1"/>
          <p:nvPr/>
        </p:nvSpPr>
        <p:spPr>
          <a:xfrm>
            <a:off x="3124200" y="5181600"/>
            <a:ext cx="990600" cy="381000"/>
          </a:xfrm>
          <a:prstGeom prst="rect">
            <a:avLst/>
          </a:prstGeom>
          <a:noFill/>
        </p:spPr>
        <p:txBody>
          <a:bodyPr wrap="square" rtlCol="0">
            <a:spAutoFit/>
          </a:bodyPr>
          <a:lstStyle/>
          <a:p>
            <a:pPr algn="ctr"/>
            <a:r>
              <a:rPr lang="fa-IR" b="1" dirty="0" smtClean="0"/>
              <a:t>تجربه</a:t>
            </a:r>
            <a:endParaRPr lang="en-US" b="1" dirty="0"/>
          </a:p>
        </p:txBody>
      </p:sp>
      <p:sp>
        <p:nvSpPr>
          <p:cNvPr id="56" name="TextBox 55"/>
          <p:cNvSpPr txBox="1"/>
          <p:nvPr/>
        </p:nvSpPr>
        <p:spPr>
          <a:xfrm>
            <a:off x="1676400" y="1905000"/>
            <a:ext cx="685800" cy="369332"/>
          </a:xfrm>
          <a:prstGeom prst="rect">
            <a:avLst/>
          </a:prstGeom>
          <a:noFill/>
        </p:spPr>
        <p:txBody>
          <a:bodyPr wrap="square" rtlCol="0">
            <a:spAutoFit/>
          </a:bodyPr>
          <a:lstStyle/>
          <a:p>
            <a:r>
              <a:rPr lang="fa-IR" b="1" dirty="0" smtClean="0"/>
              <a:t>نظريه</a:t>
            </a:r>
            <a:endParaRPr lang="en-US" b="1" dirty="0"/>
          </a:p>
        </p:txBody>
      </p:sp>
      <p:sp>
        <p:nvSpPr>
          <p:cNvPr id="60" name="TextBox 59"/>
          <p:cNvSpPr txBox="1"/>
          <p:nvPr/>
        </p:nvSpPr>
        <p:spPr>
          <a:xfrm>
            <a:off x="3657600" y="3733800"/>
            <a:ext cx="1524000" cy="923330"/>
          </a:xfrm>
          <a:prstGeom prst="rect">
            <a:avLst/>
          </a:prstGeom>
          <a:noFill/>
        </p:spPr>
        <p:txBody>
          <a:bodyPr wrap="square" rtlCol="0">
            <a:spAutoFit/>
          </a:bodyPr>
          <a:lstStyle/>
          <a:p>
            <a:pPr algn="ctr"/>
            <a:r>
              <a:rPr lang="fa-IR" b="1" dirty="0" smtClean="0">
                <a:cs typeface="B Nazanin" pitchFamily="2" charset="-78"/>
              </a:rPr>
              <a:t>دانش</a:t>
            </a:r>
          </a:p>
          <a:p>
            <a:pPr algn="ctr"/>
            <a:r>
              <a:rPr lang="fa-IR" dirty="0" smtClean="0">
                <a:cs typeface="B Nazanin" pitchFamily="2" charset="-78"/>
              </a:rPr>
              <a:t>دانش چگونگي انجام كار</a:t>
            </a:r>
            <a:endParaRPr lang="en-US" dirty="0">
              <a:cs typeface="B Nazanin" pitchFamily="2" charset="-78"/>
            </a:endParaRPr>
          </a:p>
        </p:txBody>
      </p:sp>
      <p:sp>
        <p:nvSpPr>
          <p:cNvPr id="61" name="TextBox 60"/>
          <p:cNvSpPr txBox="1"/>
          <p:nvPr/>
        </p:nvSpPr>
        <p:spPr>
          <a:xfrm>
            <a:off x="4495800" y="3124200"/>
            <a:ext cx="1143000" cy="646331"/>
          </a:xfrm>
          <a:prstGeom prst="rect">
            <a:avLst/>
          </a:prstGeom>
          <a:noFill/>
        </p:spPr>
        <p:txBody>
          <a:bodyPr wrap="square" rtlCol="0">
            <a:spAutoFit/>
          </a:bodyPr>
          <a:lstStyle/>
          <a:p>
            <a:pPr algn="ctr"/>
            <a:r>
              <a:rPr lang="fa-IR" b="1" dirty="0" smtClean="0">
                <a:cs typeface="B Nazanin" pitchFamily="2" charset="-78"/>
              </a:rPr>
              <a:t>فهم</a:t>
            </a:r>
          </a:p>
          <a:p>
            <a:pPr algn="ctr"/>
            <a:r>
              <a:rPr lang="fa-IR" dirty="0" smtClean="0">
                <a:cs typeface="B Nazanin" pitchFamily="2" charset="-78"/>
              </a:rPr>
              <a:t>دانش چرايي</a:t>
            </a:r>
            <a:endParaRPr lang="en-US" dirty="0">
              <a:cs typeface="B Nazanin" pitchFamily="2" charset="-78"/>
            </a:endParaRPr>
          </a:p>
        </p:txBody>
      </p:sp>
      <p:sp>
        <p:nvSpPr>
          <p:cNvPr id="62" name="TextBox 61"/>
          <p:cNvSpPr txBox="1"/>
          <p:nvPr/>
        </p:nvSpPr>
        <p:spPr>
          <a:xfrm>
            <a:off x="5562600" y="2209800"/>
            <a:ext cx="1600200" cy="923330"/>
          </a:xfrm>
          <a:prstGeom prst="rect">
            <a:avLst/>
          </a:prstGeom>
          <a:noFill/>
        </p:spPr>
        <p:txBody>
          <a:bodyPr wrap="square" rtlCol="0">
            <a:spAutoFit/>
          </a:bodyPr>
          <a:lstStyle/>
          <a:p>
            <a:pPr algn="ctr"/>
            <a:r>
              <a:rPr lang="fa-IR" b="1" dirty="0" smtClean="0">
                <a:cs typeface="B Nazanin" pitchFamily="2" charset="-78"/>
              </a:rPr>
              <a:t>خرد</a:t>
            </a:r>
          </a:p>
          <a:p>
            <a:pPr algn="ctr"/>
            <a:r>
              <a:rPr lang="fa-IR" dirty="0" smtClean="0">
                <a:cs typeface="B Nazanin" pitchFamily="2" charset="-78"/>
              </a:rPr>
              <a:t>چه چيزي بهترين است ؟</a:t>
            </a:r>
            <a:endParaRPr lang="en-US" dirty="0">
              <a:cs typeface="B Nazanin" pitchFamily="2" charset="-78"/>
            </a:endParaRPr>
          </a:p>
        </p:txBody>
      </p:sp>
      <p:cxnSp>
        <p:nvCxnSpPr>
          <p:cNvPr id="64" name="Straight Connector 63"/>
          <p:cNvCxnSpPr/>
          <p:nvPr/>
        </p:nvCxnSpPr>
        <p:spPr>
          <a:xfrm rot="16200000" flipH="1">
            <a:off x="266700" y="4762500"/>
            <a:ext cx="2438400" cy="76200"/>
          </a:xfrm>
          <a:prstGeom prst="line">
            <a:avLst/>
          </a:prstGeom>
        </p:spPr>
        <p:style>
          <a:lnRef idx="1">
            <a:schemeClr val="accent5"/>
          </a:lnRef>
          <a:fillRef idx="0">
            <a:schemeClr val="accent5"/>
          </a:fillRef>
          <a:effectRef idx="0">
            <a:schemeClr val="accent5"/>
          </a:effectRef>
          <a:fontRef idx="minor">
            <a:schemeClr val="tx1"/>
          </a:fontRef>
        </p:style>
      </p:cxnSp>
      <p:cxnSp>
        <p:nvCxnSpPr>
          <p:cNvPr id="67" name="Straight Connector 66"/>
          <p:cNvCxnSpPr/>
          <p:nvPr/>
        </p:nvCxnSpPr>
        <p:spPr>
          <a:xfrm rot="16200000" flipH="1">
            <a:off x="419100" y="4762500"/>
            <a:ext cx="2438400" cy="76200"/>
          </a:xfrm>
          <a:prstGeom prst="line">
            <a:avLst/>
          </a:prstGeom>
        </p:spPr>
        <p:style>
          <a:lnRef idx="1">
            <a:schemeClr val="accent5"/>
          </a:lnRef>
          <a:fillRef idx="0">
            <a:schemeClr val="accent5"/>
          </a:fillRef>
          <a:effectRef idx="0">
            <a:schemeClr val="accent5"/>
          </a:effectRef>
          <a:fontRef idx="minor">
            <a:schemeClr val="tx1"/>
          </a:fontRef>
        </p:style>
      </p:cxnSp>
      <p:cxnSp>
        <p:nvCxnSpPr>
          <p:cNvPr id="70" name="Straight Connector 69"/>
          <p:cNvCxnSpPr/>
          <p:nvPr/>
        </p:nvCxnSpPr>
        <p:spPr>
          <a:xfrm rot="16200000" flipH="1">
            <a:off x="4305300" y="2628900"/>
            <a:ext cx="2438400" cy="76200"/>
          </a:xfrm>
          <a:prstGeom prst="line">
            <a:avLst/>
          </a:prstGeom>
        </p:spPr>
        <p:style>
          <a:lnRef idx="1">
            <a:schemeClr val="accent5"/>
          </a:lnRef>
          <a:fillRef idx="0">
            <a:schemeClr val="accent5"/>
          </a:fillRef>
          <a:effectRef idx="0">
            <a:schemeClr val="accent5"/>
          </a:effectRef>
          <a:fontRef idx="minor">
            <a:schemeClr val="tx1"/>
          </a:fontRef>
        </p:style>
      </p:cxnSp>
      <p:sp>
        <p:nvSpPr>
          <p:cNvPr id="73" name="Right Brace 72"/>
          <p:cNvSpPr/>
          <p:nvPr/>
        </p:nvSpPr>
        <p:spPr>
          <a:xfrm rot="5400000">
            <a:off x="6362700" y="4610100"/>
            <a:ext cx="381000" cy="1371600"/>
          </a:xfrm>
          <a:prstGeom prst="rightBrace">
            <a:avLst>
              <a:gd name="adj1" fmla="val 0"/>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4" name="TextBox 73"/>
          <p:cNvSpPr txBox="1"/>
          <p:nvPr/>
        </p:nvSpPr>
        <p:spPr>
          <a:xfrm>
            <a:off x="5715000" y="5791200"/>
            <a:ext cx="1447800" cy="646331"/>
          </a:xfrm>
          <a:prstGeom prst="rect">
            <a:avLst/>
          </a:prstGeom>
          <a:noFill/>
        </p:spPr>
        <p:txBody>
          <a:bodyPr wrap="square" rtlCol="0">
            <a:spAutoFit/>
          </a:bodyPr>
          <a:lstStyle/>
          <a:p>
            <a:pPr algn="r"/>
            <a:r>
              <a:rPr lang="fa-IR" dirty="0" smtClean="0">
                <a:cs typeface="B Nazanin" pitchFamily="2" charset="-78"/>
              </a:rPr>
              <a:t>كار درست انجام دادن ( اثر بخشي) </a:t>
            </a:r>
            <a:endParaRPr lang="en-US" dirty="0">
              <a:cs typeface="B Nazanin" pitchFamily="2" charset="-78"/>
            </a:endParaRPr>
          </a:p>
        </p:txBody>
      </p:sp>
      <p:sp>
        <p:nvSpPr>
          <p:cNvPr id="75" name="Right Brace 74"/>
          <p:cNvSpPr/>
          <p:nvPr/>
        </p:nvSpPr>
        <p:spPr>
          <a:xfrm rot="5400000">
            <a:off x="3390900" y="4152900"/>
            <a:ext cx="457200" cy="3429000"/>
          </a:xfrm>
          <a:prstGeom prst="rightBrace">
            <a:avLst>
              <a:gd name="adj1" fmla="val 0"/>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6" name="TextBox 75"/>
          <p:cNvSpPr txBox="1"/>
          <p:nvPr/>
        </p:nvSpPr>
        <p:spPr>
          <a:xfrm>
            <a:off x="2057400" y="6248400"/>
            <a:ext cx="2743200" cy="381000"/>
          </a:xfrm>
          <a:prstGeom prst="rect">
            <a:avLst/>
          </a:prstGeom>
          <a:noFill/>
        </p:spPr>
        <p:txBody>
          <a:bodyPr wrap="square" rtlCol="0">
            <a:spAutoFit/>
          </a:bodyPr>
          <a:lstStyle/>
          <a:p>
            <a:pPr algn="r"/>
            <a:r>
              <a:rPr lang="fa-IR" dirty="0" smtClean="0"/>
              <a:t>ا</a:t>
            </a:r>
            <a:r>
              <a:rPr lang="fa-IR" dirty="0" smtClean="0">
                <a:cs typeface="B Nazanin" pitchFamily="2" charset="-78"/>
              </a:rPr>
              <a:t>نجام دادن درست كارها (كارآيي)</a:t>
            </a:r>
            <a:endParaRPr lang="en-US" dirty="0"/>
          </a:p>
        </p:txBody>
      </p:sp>
      <p:sp>
        <p:nvSpPr>
          <p:cNvPr id="2" name="Rectangle 1"/>
          <p:cNvSpPr/>
          <p:nvPr/>
        </p:nvSpPr>
        <p:spPr>
          <a:xfrm>
            <a:off x="325821" y="268069"/>
            <a:ext cx="8077200" cy="769441"/>
          </a:xfrm>
          <a:prstGeom prst="rect">
            <a:avLst/>
          </a:prstGeom>
        </p:spPr>
        <p:txBody>
          <a:bodyPr wrap="square">
            <a:spAutoFit/>
          </a:bodyPr>
          <a:lstStyle/>
          <a:p>
            <a:pPr marL="274320" lvl="0" indent="-274320" algn="r" rtl="1">
              <a:spcBef>
                <a:spcPts val="600"/>
              </a:spcBef>
              <a:buClr>
                <a:srgbClr val="FE8637"/>
              </a:buClr>
              <a:buSzPct val="70000"/>
            </a:pPr>
            <a:r>
              <a:rPr lang="fa-IR" sz="2200" dirty="0" smtClean="0">
                <a:solidFill>
                  <a:prstClr val="black"/>
                </a:solidFill>
                <a:cs typeface="B Nazanin" pitchFamily="2" charset="-78"/>
              </a:rPr>
              <a:t> * خرد </a:t>
            </a:r>
            <a:r>
              <a:rPr lang="fa-IR" sz="2200" dirty="0">
                <a:solidFill>
                  <a:prstClr val="black"/>
                </a:solidFill>
                <a:cs typeface="B Nazanin" pitchFamily="2" charset="-78"/>
              </a:rPr>
              <a:t>توانایی یک فرایند استنتاجی است که همه سطوح قبلی خودآگاهی و انواع ساخت‌های ذهنی خاص  از قبیل اصول </a:t>
            </a:r>
            <a:r>
              <a:rPr lang="fa-IR" sz="2200" dirty="0" smtClean="0">
                <a:solidFill>
                  <a:prstClr val="black"/>
                </a:solidFill>
                <a:cs typeface="B Nazanin" pitchFamily="2" charset="-78"/>
              </a:rPr>
              <a:t>، بینش ، الگو </a:t>
            </a:r>
            <a:r>
              <a:rPr lang="fa-IR" sz="2200" dirty="0">
                <a:solidFill>
                  <a:prstClr val="black"/>
                </a:solidFill>
                <a:cs typeface="B Nazanin" pitchFamily="2" charset="-78"/>
              </a:rPr>
              <a:t>های اصلی و . . . را شامل می‌شود . </a:t>
            </a:r>
          </a:p>
        </p:txBody>
      </p:sp>
    </p:spTree>
  </p:cSld>
  <p:clrMapOvr>
    <a:masterClrMapping/>
  </p:clrMapOvr>
  <p:transition>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5029200"/>
          </a:xfrm>
        </p:spPr>
        <p:txBody>
          <a:bodyPr>
            <a:normAutofit/>
          </a:bodyPr>
          <a:lstStyle/>
          <a:p>
            <a:pPr indent="0" algn="r" rtl="1"/>
            <a:r>
              <a:rPr lang="fa-IR" b="1" dirty="0" smtClean="0">
                <a:cs typeface="B Nazanin" pitchFamily="2" charset="-78"/>
              </a:rPr>
              <a:t> فرایند تبدیل داده به اطلاعات</a:t>
            </a:r>
          </a:p>
          <a:p>
            <a:pPr indent="0" algn="justLow" rtl="1">
              <a:lnSpc>
                <a:spcPct val="150000"/>
              </a:lnSpc>
              <a:buNone/>
            </a:pPr>
            <a:r>
              <a:rPr lang="fa-IR" dirty="0" smtClean="0">
                <a:cs typeface="B Nazanin" pitchFamily="2" charset="-78"/>
              </a:rPr>
              <a:t>یکی از تفاوتهای اساسی بین داده و اطلاعات این است که داده ها قابل تفسیر نیستند، در حالیکه اطلاعات حاوی معنا و مفهوم بوده ،و دریافت کننده آن را در یک زمینه مشخص به کار میبرد . مربوط بودن به موضوع ،کلید اصلی تشخیص داده از اطلاعات است ، تمامی داده ها و وقایع نمی توانند مربوط به یک لحظه یا یک موضوع باشند، مسلما برخی داده ها ممکن است هرگز به واقعه ای مربوط نباشند. لذا چیزی که برای فردی اطلاعات است ،ممکن است برای دیگری نباشد. در همین راستا اطلاعات یک فرد ممکن است برای دیکری داده باشد.</a:t>
            </a:r>
          </a:p>
        </p:txBody>
      </p:sp>
      <p:sp>
        <p:nvSpPr>
          <p:cNvPr id="4" name="Slide Number Placeholder 3"/>
          <p:cNvSpPr>
            <a:spLocks noGrp="1"/>
          </p:cNvSpPr>
          <p:nvPr>
            <p:ph type="sldNum" sz="quarter" idx="15"/>
          </p:nvPr>
        </p:nvSpPr>
        <p:spPr/>
        <p:txBody>
          <a:bodyPr/>
          <a:lstStyle/>
          <a:p>
            <a:fld id="{584236DB-2303-45C0-9910-E3C41D1A220F}" type="slidenum">
              <a:rPr lang="en-US" smtClean="0"/>
              <a:pPr/>
              <a:t>18</a:t>
            </a:fld>
            <a:endParaRPr lang="en-US"/>
          </a:p>
        </p:txBody>
      </p:sp>
    </p:spTree>
  </p:cSld>
  <p:clrMapOvr>
    <a:masterClrMapping/>
  </p:clrMapOvr>
  <p:transition>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5"/>
          </p:nvPr>
        </p:nvSpPr>
        <p:spPr/>
        <p:txBody>
          <a:bodyPr/>
          <a:lstStyle/>
          <a:p>
            <a:fld id="{584236DB-2303-45C0-9910-E3C41D1A220F}" type="slidenum">
              <a:rPr lang="en-US" smtClean="0"/>
              <a:pPr/>
              <a:t>19</a:t>
            </a:fld>
            <a:endParaRPr lang="en-US"/>
          </a:p>
        </p:txBody>
      </p:sp>
      <p:sp>
        <p:nvSpPr>
          <p:cNvPr id="5" name="Oval 4"/>
          <p:cNvSpPr/>
          <p:nvPr/>
        </p:nvSpPr>
        <p:spPr>
          <a:xfrm>
            <a:off x="533400" y="228600"/>
            <a:ext cx="1295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cs typeface="B Nazanin" pitchFamily="2" charset="-78"/>
              </a:rPr>
              <a:t>مشتريان</a:t>
            </a:r>
            <a:endParaRPr lang="en-US" b="1" dirty="0">
              <a:cs typeface="B Nazanin" pitchFamily="2" charset="-78"/>
            </a:endParaRPr>
          </a:p>
        </p:txBody>
      </p:sp>
      <p:sp>
        <p:nvSpPr>
          <p:cNvPr id="6" name="Oval 5"/>
          <p:cNvSpPr/>
          <p:nvPr/>
        </p:nvSpPr>
        <p:spPr>
          <a:xfrm>
            <a:off x="2133600" y="228600"/>
            <a:ext cx="9906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cs typeface="B Nazanin" pitchFamily="2" charset="-78"/>
              </a:rPr>
              <a:t>عرضه</a:t>
            </a:r>
          </a:p>
          <a:p>
            <a:pPr algn="ctr"/>
            <a:r>
              <a:rPr lang="fa-IR" b="1" dirty="0" smtClean="0">
                <a:cs typeface="B Nazanin" pitchFamily="2" charset="-78"/>
              </a:rPr>
              <a:t>كننده</a:t>
            </a:r>
            <a:endParaRPr lang="en-US" b="1" dirty="0">
              <a:cs typeface="B Nazanin" pitchFamily="2" charset="-78"/>
            </a:endParaRPr>
          </a:p>
        </p:txBody>
      </p:sp>
      <p:sp>
        <p:nvSpPr>
          <p:cNvPr id="7" name="Oval 6"/>
          <p:cNvSpPr/>
          <p:nvPr/>
        </p:nvSpPr>
        <p:spPr>
          <a:xfrm>
            <a:off x="3505200" y="228600"/>
            <a:ext cx="1295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cs typeface="B Nazanin" pitchFamily="2" charset="-78"/>
              </a:rPr>
              <a:t>واحدهاي</a:t>
            </a:r>
          </a:p>
          <a:p>
            <a:pPr algn="ctr"/>
            <a:r>
              <a:rPr lang="fa-IR" b="1" dirty="0" smtClean="0">
                <a:cs typeface="B Nazanin" pitchFamily="2" charset="-78"/>
              </a:rPr>
              <a:t>كسب و كار</a:t>
            </a:r>
            <a:endParaRPr lang="en-US" b="1" dirty="0">
              <a:cs typeface="B Nazanin" pitchFamily="2" charset="-78"/>
            </a:endParaRPr>
          </a:p>
        </p:txBody>
      </p:sp>
      <p:sp>
        <p:nvSpPr>
          <p:cNvPr id="8" name="Oval 7"/>
          <p:cNvSpPr/>
          <p:nvPr/>
        </p:nvSpPr>
        <p:spPr>
          <a:xfrm>
            <a:off x="7772400" y="152400"/>
            <a:ext cx="9906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t>ساير </a:t>
            </a:r>
            <a:r>
              <a:rPr lang="fa-IR" b="1" dirty="0" smtClean="0">
                <a:cs typeface="B Nazanin" pitchFamily="2" charset="-78"/>
              </a:rPr>
              <a:t>منابع</a:t>
            </a:r>
            <a:endParaRPr lang="en-US" b="1" dirty="0">
              <a:cs typeface="B Nazanin" pitchFamily="2" charset="-78"/>
            </a:endParaRPr>
          </a:p>
        </p:txBody>
      </p:sp>
      <p:sp>
        <p:nvSpPr>
          <p:cNvPr id="9" name="Oval 8"/>
          <p:cNvSpPr/>
          <p:nvPr/>
        </p:nvSpPr>
        <p:spPr>
          <a:xfrm>
            <a:off x="5029200" y="152400"/>
            <a:ext cx="12192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cs typeface="B Nazanin" pitchFamily="2" charset="-78"/>
              </a:rPr>
              <a:t>بخشهاي وظيفه‌اي</a:t>
            </a:r>
            <a:endParaRPr lang="en-US" b="1" dirty="0">
              <a:cs typeface="B Nazanin" pitchFamily="2" charset="-78"/>
            </a:endParaRPr>
          </a:p>
        </p:txBody>
      </p:sp>
      <p:sp>
        <p:nvSpPr>
          <p:cNvPr id="10" name="Oval 9"/>
          <p:cNvSpPr/>
          <p:nvPr/>
        </p:nvSpPr>
        <p:spPr>
          <a:xfrm>
            <a:off x="6400800" y="152400"/>
            <a:ext cx="9906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cs typeface="B Nazanin" pitchFamily="2" charset="-78"/>
              </a:rPr>
              <a:t>رقبا</a:t>
            </a:r>
            <a:endParaRPr lang="en-US" b="1" dirty="0">
              <a:cs typeface="B Nazanin" pitchFamily="2" charset="-78"/>
            </a:endParaRPr>
          </a:p>
        </p:txBody>
      </p:sp>
      <p:sp>
        <p:nvSpPr>
          <p:cNvPr id="11" name="Rectangle 10"/>
          <p:cNvSpPr/>
          <p:nvPr/>
        </p:nvSpPr>
        <p:spPr>
          <a:xfrm>
            <a:off x="2133600" y="1524000"/>
            <a:ext cx="4191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cs typeface="B Nazanin" pitchFamily="2" charset="-78"/>
              </a:rPr>
              <a:t>جمع‌اوري</a:t>
            </a:r>
            <a:r>
              <a:rPr lang="fa-IR" b="1" dirty="0" smtClean="0"/>
              <a:t> </a:t>
            </a:r>
            <a:r>
              <a:rPr lang="fa-IR" b="1" dirty="0" smtClean="0">
                <a:cs typeface="B Nazanin" pitchFamily="2" charset="-78"/>
              </a:rPr>
              <a:t>اطلاعات</a:t>
            </a:r>
            <a:endParaRPr lang="en-US" b="1" dirty="0">
              <a:cs typeface="B Nazanin" pitchFamily="2" charset="-78"/>
            </a:endParaRPr>
          </a:p>
        </p:txBody>
      </p:sp>
      <p:sp>
        <p:nvSpPr>
          <p:cNvPr id="12" name="Rectangle 11"/>
          <p:cNvSpPr/>
          <p:nvPr/>
        </p:nvSpPr>
        <p:spPr>
          <a:xfrm>
            <a:off x="533400" y="4724400"/>
            <a:ext cx="21336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cs typeface="B Nazanin" pitchFamily="2" charset="-78"/>
              </a:rPr>
              <a:t>تصميم گيرنده 1</a:t>
            </a:r>
            <a:endParaRPr lang="en-US" b="1" dirty="0">
              <a:cs typeface="B Nazanin" pitchFamily="2" charset="-78"/>
            </a:endParaRPr>
          </a:p>
        </p:txBody>
      </p:sp>
      <p:sp>
        <p:nvSpPr>
          <p:cNvPr id="13" name="Rectangle 12"/>
          <p:cNvSpPr/>
          <p:nvPr/>
        </p:nvSpPr>
        <p:spPr>
          <a:xfrm>
            <a:off x="3124200" y="4724400"/>
            <a:ext cx="21336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cs typeface="B Nazanin" pitchFamily="2" charset="-78"/>
              </a:rPr>
              <a:t>تصميم گيرنده 2</a:t>
            </a:r>
            <a:endParaRPr lang="en-US" b="1" dirty="0">
              <a:cs typeface="B Nazanin" pitchFamily="2" charset="-78"/>
            </a:endParaRPr>
          </a:p>
        </p:txBody>
      </p:sp>
      <p:sp>
        <p:nvSpPr>
          <p:cNvPr id="14" name="Rectangle 13"/>
          <p:cNvSpPr/>
          <p:nvPr/>
        </p:nvSpPr>
        <p:spPr>
          <a:xfrm>
            <a:off x="5715000" y="4724400"/>
            <a:ext cx="21336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t>تصميم گيرنده </a:t>
            </a:r>
            <a:r>
              <a:rPr lang="fa-IR" b="1" dirty="0" smtClean="0">
                <a:cs typeface="B Nazanin" pitchFamily="2" charset="-78"/>
              </a:rPr>
              <a:t>3</a:t>
            </a:r>
            <a:endParaRPr lang="en-US" b="1" dirty="0">
              <a:cs typeface="B Nazanin" pitchFamily="2" charset="-78"/>
            </a:endParaRPr>
          </a:p>
        </p:txBody>
      </p:sp>
      <p:sp>
        <p:nvSpPr>
          <p:cNvPr id="15" name="Rectangle 14"/>
          <p:cNvSpPr/>
          <p:nvPr/>
        </p:nvSpPr>
        <p:spPr>
          <a:xfrm>
            <a:off x="3124200" y="5562600"/>
            <a:ext cx="21336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cs typeface="B Nazanin" pitchFamily="2" charset="-78"/>
              </a:rPr>
              <a:t>فعاليت / عمل</a:t>
            </a:r>
            <a:endParaRPr lang="en-US" b="1" dirty="0">
              <a:cs typeface="B Nazanin" pitchFamily="2" charset="-78"/>
            </a:endParaRPr>
          </a:p>
        </p:txBody>
      </p:sp>
      <p:sp>
        <p:nvSpPr>
          <p:cNvPr id="16" name="Rectangle 15"/>
          <p:cNvSpPr/>
          <p:nvPr/>
        </p:nvSpPr>
        <p:spPr>
          <a:xfrm>
            <a:off x="3124200" y="6172200"/>
            <a:ext cx="21336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cs typeface="B Nazanin" pitchFamily="2" charset="-78"/>
              </a:rPr>
              <a:t>اهداف و رسالت</a:t>
            </a:r>
            <a:endParaRPr lang="en-US" b="1" dirty="0">
              <a:cs typeface="B Nazanin" pitchFamily="2" charset="-78"/>
            </a:endParaRPr>
          </a:p>
        </p:txBody>
      </p:sp>
      <p:cxnSp>
        <p:nvCxnSpPr>
          <p:cNvPr id="18" name="Straight Arrow Connector 17"/>
          <p:cNvCxnSpPr>
            <a:stCxn id="5" idx="5"/>
          </p:cNvCxnSpPr>
          <p:nvPr/>
        </p:nvCxnSpPr>
        <p:spPr>
          <a:xfrm rot="16200000" flipH="1">
            <a:off x="1933691" y="714490"/>
            <a:ext cx="514911" cy="110410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6" idx="5"/>
          </p:cNvCxnSpPr>
          <p:nvPr/>
        </p:nvCxnSpPr>
        <p:spPr>
          <a:xfrm rot="16200000" flipH="1">
            <a:off x="2908510" y="1079709"/>
            <a:ext cx="514911" cy="37367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7" idx="4"/>
            <a:endCxn id="11" idx="0"/>
          </p:cNvCxnSpPr>
          <p:nvPr/>
        </p:nvCxnSpPr>
        <p:spPr>
          <a:xfrm rot="16200000" flipH="1">
            <a:off x="4000500" y="1295400"/>
            <a:ext cx="381000" cy="76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9" idx="4"/>
          </p:cNvCxnSpPr>
          <p:nvPr/>
        </p:nvCxnSpPr>
        <p:spPr>
          <a:xfrm rot="5400000">
            <a:off x="4991100" y="876300"/>
            <a:ext cx="457200" cy="838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10" idx="4"/>
          </p:cNvCxnSpPr>
          <p:nvPr/>
        </p:nvCxnSpPr>
        <p:spPr>
          <a:xfrm rot="5400000">
            <a:off x="5848350" y="476250"/>
            <a:ext cx="457200" cy="16383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rot="10800000" flipV="1">
            <a:off x="6096000" y="990600"/>
            <a:ext cx="1905000" cy="533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a:stCxn id="13" idx="2"/>
            <a:endCxn id="15" idx="0"/>
          </p:cNvCxnSpPr>
          <p:nvPr/>
        </p:nvCxnSpPr>
        <p:spPr>
          <a:xfrm rot="5400000">
            <a:off x="4000500" y="5372100"/>
            <a:ext cx="3810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stCxn id="15" idx="2"/>
            <a:endCxn id="16" idx="0"/>
          </p:cNvCxnSpPr>
          <p:nvPr/>
        </p:nvCxnSpPr>
        <p:spPr>
          <a:xfrm rot="5400000">
            <a:off x="4076700" y="6057900"/>
            <a:ext cx="2286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a:stCxn id="14" idx="2"/>
            <a:endCxn id="15" idx="3"/>
          </p:cNvCxnSpPr>
          <p:nvPr/>
        </p:nvCxnSpPr>
        <p:spPr>
          <a:xfrm rot="5400000">
            <a:off x="5734050" y="4705350"/>
            <a:ext cx="571500" cy="1524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a:stCxn id="12" idx="2"/>
            <a:endCxn id="15" idx="1"/>
          </p:cNvCxnSpPr>
          <p:nvPr/>
        </p:nvCxnSpPr>
        <p:spPr>
          <a:xfrm rot="16200000" flipH="1">
            <a:off x="2038350" y="4667250"/>
            <a:ext cx="647700" cy="1524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3505200" y="2133600"/>
            <a:ext cx="1600200" cy="381000"/>
          </a:xfrm>
          <a:prstGeom prst="rect">
            <a:avLst/>
          </a:prstGeom>
          <a:noFill/>
        </p:spPr>
        <p:txBody>
          <a:bodyPr wrap="square" rtlCol="0">
            <a:spAutoFit/>
          </a:bodyPr>
          <a:lstStyle/>
          <a:p>
            <a:pPr algn="ctr"/>
            <a:r>
              <a:rPr lang="fa-IR" dirty="0" smtClean="0">
                <a:cs typeface="B Nazanin" pitchFamily="2" charset="-78"/>
              </a:rPr>
              <a:t>طبقه بندي</a:t>
            </a:r>
            <a:endParaRPr lang="en-US" dirty="0">
              <a:cs typeface="B Nazanin" pitchFamily="2" charset="-78"/>
            </a:endParaRPr>
          </a:p>
        </p:txBody>
      </p:sp>
      <p:sp>
        <p:nvSpPr>
          <p:cNvPr id="45" name="TextBox 44"/>
          <p:cNvSpPr txBox="1"/>
          <p:nvPr/>
        </p:nvSpPr>
        <p:spPr>
          <a:xfrm>
            <a:off x="3810000" y="2514600"/>
            <a:ext cx="794331" cy="381000"/>
          </a:xfrm>
          <a:prstGeom prst="rect">
            <a:avLst/>
          </a:prstGeom>
          <a:noFill/>
        </p:spPr>
        <p:txBody>
          <a:bodyPr wrap="square" rtlCol="0">
            <a:spAutoFit/>
          </a:bodyPr>
          <a:lstStyle/>
          <a:p>
            <a:pPr algn="r"/>
            <a:r>
              <a:rPr lang="fa-IR" dirty="0" smtClean="0">
                <a:cs typeface="B Nazanin" pitchFamily="2" charset="-78"/>
              </a:rPr>
              <a:t>ويرايش</a:t>
            </a:r>
            <a:endParaRPr lang="en-US" dirty="0">
              <a:cs typeface="B Nazanin" pitchFamily="2" charset="-78"/>
            </a:endParaRPr>
          </a:p>
        </p:txBody>
      </p:sp>
      <p:sp>
        <p:nvSpPr>
          <p:cNvPr id="46" name="TextBox 45"/>
          <p:cNvSpPr txBox="1"/>
          <p:nvPr/>
        </p:nvSpPr>
        <p:spPr>
          <a:xfrm>
            <a:off x="3048000" y="2895600"/>
            <a:ext cx="2362200" cy="369332"/>
          </a:xfrm>
          <a:prstGeom prst="rect">
            <a:avLst/>
          </a:prstGeom>
          <a:noFill/>
        </p:spPr>
        <p:txBody>
          <a:bodyPr wrap="square" rtlCol="0">
            <a:spAutoFit/>
          </a:bodyPr>
          <a:lstStyle/>
          <a:p>
            <a:pPr algn="r"/>
            <a:r>
              <a:rPr lang="fa-IR" dirty="0" smtClean="0">
                <a:cs typeface="B Nazanin" pitchFamily="2" charset="-78"/>
              </a:rPr>
              <a:t>پردزش(خلاصه كردن داده‌ها)</a:t>
            </a:r>
            <a:endParaRPr lang="en-US" dirty="0">
              <a:cs typeface="B Nazanin" pitchFamily="2" charset="-78"/>
            </a:endParaRPr>
          </a:p>
        </p:txBody>
      </p:sp>
      <p:sp>
        <p:nvSpPr>
          <p:cNvPr id="47" name="TextBox 46"/>
          <p:cNvSpPr txBox="1"/>
          <p:nvPr/>
        </p:nvSpPr>
        <p:spPr>
          <a:xfrm>
            <a:off x="3352800" y="3352800"/>
            <a:ext cx="1905000" cy="369332"/>
          </a:xfrm>
          <a:prstGeom prst="rect">
            <a:avLst/>
          </a:prstGeom>
          <a:noFill/>
        </p:spPr>
        <p:txBody>
          <a:bodyPr wrap="square" rtlCol="0">
            <a:spAutoFit/>
          </a:bodyPr>
          <a:lstStyle/>
          <a:p>
            <a:pPr algn="ctr"/>
            <a:r>
              <a:rPr lang="fa-IR" dirty="0" smtClean="0">
                <a:cs typeface="B Nazanin" pitchFamily="2" charset="-78"/>
              </a:rPr>
              <a:t>ذخيره</a:t>
            </a:r>
            <a:endParaRPr lang="en-US" dirty="0">
              <a:cs typeface="B Nazanin" pitchFamily="2" charset="-78"/>
            </a:endParaRPr>
          </a:p>
        </p:txBody>
      </p:sp>
      <p:sp>
        <p:nvSpPr>
          <p:cNvPr id="48" name="TextBox 47"/>
          <p:cNvSpPr txBox="1"/>
          <p:nvPr/>
        </p:nvSpPr>
        <p:spPr>
          <a:xfrm>
            <a:off x="3962400" y="3733800"/>
            <a:ext cx="683200" cy="369332"/>
          </a:xfrm>
          <a:prstGeom prst="rect">
            <a:avLst/>
          </a:prstGeom>
          <a:noFill/>
        </p:spPr>
        <p:txBody>
          <a:bodyPr wrap="none" rtlCol="0">
            <a:spAutoFit/>
          </a:bodyPr>
          <a:lstStyle/>
          <a:p>
            <a:r>
              <a:rPr lang="fa-IR" dirty="0" smtClean="0">
                <a:cs typeface="B Nazanin" pitchFamily="2" charset="-78"/>
              </a:rPr>
              <a:t>بازيافت</a:t>
            </a:r>
            <a:endParaRPr lang="en-US" dirty="0">
              <a:cs typeface="B Nazanin" pitchFamily="2" charset="-78"/>
            </a:endParaRPr>
          </a:p>
        </p:txBody>
      </p:sp>
      <p:sp>
        <p:nvSpPr>
          <p:cNvPr id="49" name="TextBox 48"/>
          <p:cNvSpPr txBox="1"/>
          <p:nvPr/>
        </p:nvSpPr>
        <p:spPr>
          <a:xfrm>
            <a:off x="4038600" y="4114800"/>
            <a:ext cx="585417" cy="369332"/>
          </a:xfrm>
          <a:prstGeom prst="rect">
            <a:avLst/>
          </a:prstGeom>
          <a:noFill/>
        </p:spPr>
        <p:txBody>
          <a:bodyPr wrap="none" rtlCol="0">
            <a:spAutoFit/>
          </a:bodyPr>
          <a:lstStyle/>
          <a:p>
            <a:r>
              <a:rPr lang="fa-IR" dirty="0" smtClean="0">
                <a:cs typeface="B Nazanin" pitchFamily="2" charset="-78"/>
              </a:rPr>
              <a:t>انتشار</a:t>
            </a:r>
            <a:endParaRPr lang="en-US" dirty="0">
              <a:cs typeface="B Nazanin" pitchFamily="2" charset="-78"/>
            </a:endParaRPr>
          </a:p>
        </p:txBody>
      </p:sp>
      <p:cxnSp>
        <p:nvCxnSpPr>
          <p:cNvPr id="52" name="Straight Arrow Connector 51"/>
          <p:cNvCxnSpPr/>
          <p:nvPr/>
        </p:nvCxnSpPr>
        <p:spPr>
          <a:xfrm rot="5400000">
            <a:off x="4190206" y="2514600"/>
            <a:ext cx="305594"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p:nvCxnSpPr>
        <p:spPr>
          <a:xfrm rot="5400000">
            <a:off x="4228703" y="2934097"/>
            <a:ext cx="22939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p:nvPr/>
        </p:nvCxnSpPr>
        <p:spPr>
          <a:xfrm rot="5400000">
            <a:off x="4229894" y="3313906"/>
            <a:ext cx="227806"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6" name="Straight Arrow Connector 65"/>
          <p:cNvCxnSpPr/>
          <p:nvPr/>
        </p:nvCxnSpPr>
        <p:spPr>
          <a:xfrm rot="5400000">
            <a:off x="4229894" y="2094706"/>
            <a:ext cx="227806"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9" name="Straight Arrow Connector 68"/>
          <p:cNvCxnSpPr/>
          <p:nvPr/>
        </p:nvCxnSpPr>
        <p:spPr>
          <a:xfrm rot="5400000">
            <a:off x="4191000" y="4572000"/>
            <a:ext cx="305594"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a:stCxn id="49" idx="2"/>
          </p:cNvCxnSpPr>
          <p:nvPr/>
        </p:nvCxnSpPr>
        <p:spPr>
          <a:xfrm rot="5400000">
            <a:off x="3150421" y="3467312"/>
            <a:ext cx="164068" cy="219770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a:stCxn id="49" idx="2"/>
          </p:cNvCxnSpPr>
          <p:nvPr/>
        </p:nvCxnSpPr>
        <p:spPr>
          <a:xfrm rot="16200000" flipH="1">
            <a:off x="5436420" y="3379020"/>
            <a:ext cx="164070" cy="237429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8" name="Straight Arrow Connector 97"/>
          <p:cNvCxnSpPr/>
          <p:nvPr/>
        </p:nvCxnSpPr>
        <p:spPr>
          <a:xfrm rot="5400000">
            <a:off x="4229894" y="3771106"/>
            <a:ext cx="227806"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p:nvPr/>
        </p:nvCxnSpPr>
        <p:spPr>
          <a:xfrm rot="5400000">
            <a:off x="4229894" y="4152106"/>
            <a:ext cx="227806"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533400"/>
            <a:ext cx="7696200" cy="5410200"/>
          </a:xfrm>
        </p:spPr>
        <p:txBody>
          <a:bodyPr>
            <a:normAutofit lnSpcReduction="10000"/>
          </a:bodyPr>
          <a:lstStyle/>
          <a:p>
            <a:pPr algn="justLow" rtl="1">
              <a:lnSpc>
                <a:spcPct val="170000"/>
              </a:lnSpc>
            </a:pPr>
            <a:r>
              <a:rPr lang="fa-IR" b="1" dirty="0" smtClean="0">
                <a:cs typeface="B Nazanin" pitchFamily="2" charset="-78"/>
              </a:rPr>
              <a:t>مراحل ممکن در فرایند تبدیل داده ها به اطلاعات به شرح زیر می‌باشد :</a:t>
            </a:r>
          </a:p>
          <a:p>
            <a:pPr algn="justLow" rtl="1">
              <a:lnSpc>
                <a:spcPct val="170000"/>
              </a:lnSpc>
              <a:buNone/>
            </a:pPr>
            <a:r>
              <a:rPr lang="fa-IR" dirty="0" smtClean="0">
                <a:cs typeface="B Nazanin" pitchFamily="2" charset="-78"/>
              </a:rPr>
              <a:t>1.جمع آوری داده ها </a:t>
            </a:r>
          </a:p>
          <a:p>
            <a:pPr algn="justLow" rtl="1">
              <a:lnSpc>
                <a:spcPct val="170000"/>
              </a:lnSpc>
              <a:buNone/>
            </a:pPr>
            <a:r>
              <a:rPr lang="fa-IR" dirty="0" smtClean="0">
                <a:cs typeface="B Nazanin" pitchFamily="2" charset="-78"/>
              </a:rPr>
              <a:t>2. طبقه بندی داده ها </a:t>
            </a:r>
          </a:p>
          <a:p>
            <a:pPr algn="justLow" rtl="1">
              <a:lnSpc>
                <a:spcPct val="170000"/>
              </a:lnSpc>
              <a:buNone/>
            </a:pPr>
            <a:r>
              <a:rPr lang="fa-IR" dirty="0" smtClean="0">
                <a:cs typeface="B Nazanin" pitchFamily="2" charset="-78"/>
              </a:rPr>
              <a:t>3. ویرایش، اضافه کردن و ادغام داده ها </a:t>
            </a:r>
          </a:p>
          <a:p>
            <a:pPr algn="justLow" rtl="1">
              <a:lnSpc>
                <a:spcPct val="170000"/>
              </a:lnSpc>
              <a:buNone/>
            </a:pPr>
            <a:r>
              <a:rPr lang="fa-IR" dirty="0" smtClean="0">
                <a:cs typeface="B Nazanin" pitchFamily="2" charset="-78"/>
              </a:rPr>
              <a:t>4. خلاصه کردن داده ها </a:t>
            </a:r>
          </a:p>
          <a:p>
            <a:pPr algn="justLow" rtl="1">
              <a:lnSpc>
                <a:spcPct val="170000"/>
              </a:lnSpc>
              <a:buNone/>
            </a:pPr>
            <a:r>
              <a:rPr lang="fa-IR" dirty="0" smtClean="0">
                <a:cs typeface="B Nazanin" pitchFamily="2" charset="-78"/>
              </a:rPr>
              <a:t>5. ذخیره کردن داده ها </a:t>
            </a:r>
          </a:p>
          <a:p>
            <a:pPr algn="justLow" rtl="1">
              <a:lnSpc>
                <a:spcPct val="170000"/>
              </a:lnSpc>
              <a:buNone/>
            </a:pPr>
            <a:r>
              <a:rPr lang="fa-IR" dirty="0" smtClean="0">
                <a:cs typeface="B Nazanin" pitchFamily="2" charset="-78"/>
              </a:rPr>
              <a:t>6. بازیافت داده ها</a:t>
            </a:r>
          </a:p>
          <a:p>
            <a:pPr algn="justLow" rtl="1">
              <a:lnSpc>
                <a:spcPct val="170000"/>
              </a:lnSpc>
              <a:buNone/>
            </a:pPr>
            <a:r>
              <a:rPr lang="fa-IR" dirty="0" smtClean="0">
                <a:cs typeface="B Nazanin" pitchFamily="2" charset="-78"/>
              </a:rPr>
              <a:t> 7. توزیع داده ها</a:t>
            </a:r>
          </a:p>
        </p:txBody>
      </p:sp>
      <p:sp>
        <p:nvSpPr>
          <p:cNvPr id="4" name="Slide Number Placeholder 3"/>
          <p:cNvSpPr>
            <a:spLocks noGrp="1"/>
          </p:cNvSpPr>
          <p:nvPr>
            <p:ph type="sldNum" sz="quarter" idx="15"/>
          </p:nvPr>
        </p:nvSpPr>
        <p:spPr/>
        <p:txBody>
          <a:bodyPr/>
          <a:lstStyle/>
          <a:p>
            <a:fld id="{584236DB-2303-45C0-9910-E3C41D1A220F}" type="slidenum">
              <a:rPr lang="en-US" smtClean="0"/>
              <a:pPr/>
              <a:t>20</a:t>
            </a:fld>
            <a:endParaRPr lang="en-US"/>
          </a:p>
        </p:txBody>
      </p:sp>
    </p:spTree>
  </p:cSld>
  <p:clrMapOvr>
    <a:masterClrMapping/>
  </p:clrMapOvr>
  <p:transition>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685800"/>
            <a:ext cx="8153400" cy="5334000"/>
          </a:xfrm>
        </p:spPr>
        <p:txBody>
          <a:bodyPr>
            <a:normAutofit/>
          </a:bodyPr>
          <a:lstStyle/>
          <a:p>
            <a:pPr indent="0" algn="justLow" rtl="1">
              <a:lnSpc>
                <a:spcPct val="160000"/>
              </a:lnSpc>
            </a:pPr>
            <a:r>
              <a:rPr lang="fa-IR" sz="2800" b="1" dirty="0" smtClean="0">
                <a:cs typeface="B Nazanin" pitchFamily="2" charset="-78"/>
              </a:rPr>
              <a:t> اطلاعات و سازمان</a:t>
            </a:r>
          </a:p>
          <a:p>
            <a:pPr indent="0" algn="justLow" rtl="1">
              <a:lnSpc>
                <a:spcPct val="160000"/>
              </a:lnSpc>
              <a:buNone/>
            </a:pPr>
            <a:r>
              <a:rPr lang="fa-IR" dirty="0" smtClean="0">
                <a:cs typeface="B Nazanin" pitchFamily="2" charset="-78"/>
              </a:rPr>
              <a:t>بیل گیتس، اهمیت اطلاعات برای سازمان را بدین گونه بیان میکند:</a:t>
            </a:r>
          </a:p>
          <a:p>
            <a:pPr indent="0" algn="justLow" rtl="1">
              <a:lnSpc>
                <a:spcPct val="160000"/>
              </a:lnSpc>
              <a:buNone/>
            </a:pPr>
            <a:r>
              <a:rPr lang="fa-IR" dirty="0" smtClean="0">
                <a:cs typeface="B Nazanin" pitchFamily="2" charset="-78"/>
              </a:rPr>
              <a:t>«من یک باور ساده ولی نیرومند  دارم؛ شایسته ترین روش برای شاخص نمودن سازمان شما در بین رقیبان و بهترین راه برای پیش‌افتادن شما از دیگران ، بهره برداری کارآمد از«اطلاعات» است. دستیابی به اطلاعات  لازم و چگونگی استفاده از آن است که برد یا باخت شما را رقم میزند»</a:t>
            </a:r>
          </a:p>
          <a:p>
            <a:pPr indent="0" algn="justLow" rtl="1">
              <a:lnSpc>
                <a:spcPct val="160000"/>
              </a:lnSpc>
            </a:pPr>
            <a:r>
              <a:rPr lang="fa-IR" dirty="0" smtClean="0">
                <a:cs typeface="B Nazanin" pitchFamily="2" charset="-78"/>
              </a:rPr>
              <a:t>هر چه فضای اطلاعات دقیق تر ،شفاف تر ،منسجم تر وسیستماتیک تر باشد، سازمان بهتر میتواند به اهدافش نایل آید .</a:t>
            </a:r>
          </a:p>
        </p:txBody>
      </p:sp>
      <p:sp>
        <p:nvSpPr>
          <p:cNvPr id="4" name="Slide Number Placeholder 3"/>
          <p:cNvSpPr>
            <a:spLocks noGrp="1"/>
          </p:cNvSpPr>
          <p:nvPr>
            <p:ph type="sldNum" sz="quarter" idx="15"/>
          </p:nvPr>
        </p:nvSpPr>
        <p:spPr/>
        <p:txBody>
          <a:bodyPr/>
          <a:lstStyle/>
          <a:p>
            <a:fld id="{584236DB-2303-45C0-9910-E3C41D1A220F}" type="slidenum">
              <a:rPr lang="en-US" smtClean="0"/>
              <a:pPr/>
              <a:t>21</a:t>
            </a:fld>
            <a:endParaRPr lang="en-US"/>
          </a:p>
        </p:txBody>
      </p:sp>
    </p:spTree>
  </p:cSld>
  <p:clrMapOvr>
    <a:masterClrMapping/>
  </p:clrMapOvr>
  <p:transition>
    <p:wipe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530" name="Rectangle 3"/>
          <p:cNvSpPr>
            <a:spLocks noGrp="1" noChangeArrowheads="1"/>
          </p:cNvSpPr>
          <p:nvPr>
            <p:ph sz="quarter" idx="1"/>
          </p:nvPr>
        </p:nvSpPr>
        <p:spPr>
          <a:xfrm>
            <a:off x="457200" y="333375"/>
            <a:ext cx="8229600" cy="6048375"/>
          </a:xfrm>
        </p:spPr>
        <p:txBody>
          <a:bodyPr/>
          <a:lstStyle/>
          <a:p>
            <a:pPr algn="just" rtl="1" eaLnBrk="1" hangingPunct="1">
              <a:lnSpc>
                <a:spcPct val="80000"/>
              </a:lnSpc>
              <a:buFontTx/>
              <a:buNone/>
              <a:defRPr/>
            </a:pPr>
            <a:endParaRPr lang="fa-IR" sz="2800" dirty="0" smtClean="0">
              <a:cs typeface="B Nazanin" pitchFamily="2" charset="-78"/>
            </a:endParaRPr>
          </a:p>
          <a:p>
            <a:pPr algn="ctr" rtl="1" eaLnBrk="1" hangingPunct="1">
              <a:lnSpc>
                <a:spcPct val="80000"/>
              </a:lnSpc>
              <a:buFontTx/>
              <a:buNone/>
              <a:defRPr/>
            </a:pPr>
            <a:r>
              <a:rPr lang="fa-IR" sz="2800" dirty="0" smtClean="0">
                <a:cs typeface="B Nazanin" pitchFamily="2" charset="-78"/>
              </a:rPr>
              <a:t>اطلاعات و سازمان</a:t>
            </a:r>
          </a:p>
          <a:p>
            <a:pPr algn="ctr" rtl="1" eaLnBrk="1" hangingPunct="1">
              <a:lnSpc>
                <a:spcPct val="80000"/>
              </a:lnSpc>
              <a:buFontTx/>
              <a:buNone/>
              <a:defRPr/>
            </a:pPr>
            <a:endParaRPr lang="fa-IR" sz="2800" dirty="0">
              <a:cs typeface="B Nazanin" pitchFamily="2" charset="-78"/>
            </a:endParaRPr>
          </a:p>
          <a:p>
            <a:pPr algn="ctr" rtl="1" eaLnBrk="1" hangingPunct="1">
              <a:lnSpc>
                <a:spcPct val="80000"/>
              </a:lnSpc>
              <a:buFontTx/>
              <a:buNone/>
              <a:defRPr/>
            </a:pPr>
            <a:endParaRPr lang="fa-IR" sz="2800" dirty="0" smtClean="0">
              <a:cs typeface="B Nazanin" pitchFamily="2" charset="-78"/>
            </a:endParaRPr>
          </a:p>
          <a:p>
            <a:pPr algn="just" rtl="1" eaLnBrk="1" hangingPunct="1">
              <a:lnSpc>
                <a:spcPct val="150000"/>
              </a:lnSpc>
              <a:buFontTx/>
              <a:buNone/>
              <a:defRPr/>
            </a:pPr>
            <a:r>
              <a:rPr lang="fa-IR" sz="2800" dirty="0" smtClean="0">
                <a:cs typeface="B Nazanin" pitchFamily="2" charset="-78"/>
              </a:rPr>
              <a:t> در عصر کنوني که </a:t>
            </a:r>
            <a:r>
              <a:rPr lang="fa-IR" sz="2800" u="sng" dirty="0" smtClean="0">
                <a:solidFill>
                  <a:srgbClr val="C00000"/>
                </a:solidFill>
                <a:effectLst>
                  <a:outerShdw blurRad="38100" dist="38100" dir="2700000" algn="tl">
                    <a:srgbClr val="000000">
                      <a:alpha val="43137"/>
                    </a:srgbClr>
                  </a:outerShdw>
                </a:effectLst>
                <a:cs typeface="B Nazanin" pitchFamily="2" charset="-78"/>
              </a:rPr>
              <a:t>دوران رقابت </a:t>
            </a:r>
            <a:r>
              <a:rPr lang="fa-IR" sz="2800" dirty="0" smtClean="0">
                <a:cs typeface="B Nazanin" pitchFamily="2" charset="-78"/>
              </a:rPr>
              <a:t>است، اطلاعات ششمين منبع است که به منابع پنجگانه سنتي يعني انسان، ماشين، پول، مواد و زمان اضافه شده است.</a:t>
            </a:r>
          </a:p>
          <a:p>
            <a:pPr algn="just" rtl="1" eaLnBrk="1" hangingPunct="1">
              <a:lnSpc>
                <a:spcPct val="150000"/>
              </a:lnSpc>
              <a:buFontTx/>
              <a:buNone/>
              <a:defRPr/>
            </a:pPr>
            <a:r>
              <a:rPr lang="fa-IR" sz="2800" dirty="0" smtClean="0">
                <a:cs typeface="B Nazanin" pitchFamily="2" charset="-78"/>
              </a:rPr>
              <a:t> سازمان ها بدون بهره مندي از اطلاعات مرتبط با عمليات داخلي و عوامل محيطي، نمي توانند موفقيت و دوام و بقا داشته باشند.</a:t>
            </a:r>
          </a:p>
        </p:txBody>
      </p:sp>
    </p:spTree>
    <p:extLst>
      <p:ext uri="{BB962C8B-B14F-4D97-AF65-F5344CB8AC3E}">
        <p14:creationId xmlns:p14="http://schemas.microsoft.com/office/powerpoint/2010/main" val="974868084"/>
      </p:ext>
    </p:extLst>
  </p:cSld>
  <p:clrMapOvr>
    <a:overrideClrMapping bg1="lt1" tx1="dk1" bg2="lt2" tx2="dk2" accent1="accent1" accent2="accent2" accent3="accent3" accent4="accent4" accent5="accent5" accent6="accent6" hlink="hlink" folHlink="folHlink"/>
  </p:clrMapOvr>
  <p:transition>
    <p:wipe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1000" y="685800"/>
            <a:ext cx="7848600" cy="5334000"/>
          </a:xfrm>
        </p:spPr>
        <p:txBody>
          <a:bodyPr>
            <a:normAutofit fontScale="92500" lnSpcReduction="20000"/>
          </a:bodyPr>
          <a:lstStyle/>
          <a:p>
            <a:pPr indent="0" algn="justLow" rtl="1">
              <a:lnSpc>
                <a:spcPct val="150000"/>
              </a:lnSpc>
              <a:buFont typeface="Wingdings" pitchFamily="2" charset="2"/>
              <a:buChar char=""/>
            </a:pPr>
            <a:r>
              <a:rPr lang="fa-IR" sz="2800" b="1" dirty="0" smtClean="0">
                <a:cs typeface="B Nazanin" pitchFamily="2" charset="-78"/>
              </a:rPr>
              <a:t> داشتن اطلاعات برای پاسخ دادن به سوالات زیر جهت موفقیت سازمان بسیار ضروری است:</a:t>
            </a:r>
          </a:p>
          <a:p>
            <a:pPr marL="517525" indent="-244475" algn="justLow" rtl="1">
              <a:lnSpc>
                <a:spcPct val="150000"/>
              </a:lnSpc>
              <a:buClr>
                <a:schemeClr val="accent2"/>
              </a:buClr>
              <a:buSzPct val="90000"/>
              <a:buFont typeface="Wingdings" pitchFamily="2" charset="2"/>
              <a:buChar char="Ø"/>
            </a:pPr>
            <a:r>
              <a:rPr lang="fa-IR" dirty="0" smtClean="0">
                <a:cs typeface="B Nazanin" pitchFamily="2" charset="-78"/>
              </a:rPr>
              <a:t> دیدگاه مشتریان نسبت به فرآورده های سازمان چیست؟ چه کاستیهایی را گوشزد میکنند که باید برطرف شوند،چه ویژگی هایی دیگری از آنها انتظار می رود؟</a:t>
            </a:r>
          </a:p>
          <a:p>
            <a:pPr marL="517525" indent="-244475" algn="justLow" rtl="1">
              <a:lnSpc>
                <a:spcPct val="150000"/>
              </a:lnSpc>
              <a:buClr>
                <a:schemeClr val="accent2"/>
              </a:buClr>
              <a:buSzPct val="90000"/>
              <a:buFont typeface="Wingdings" pitchFamily="2" charset="2"/>
              <a:buChar char="Ø"/>
            </a:pPr>
            <a:r>
              <a:rPr lang="fa-IR" dirty="0" smtClean="0">
                <a:cs typeface="B Nazanin" pitchFamily="2" charset="-78"/>
              </a:rPr>
              <a:t>توزیع کنندگان و فروشندگان فرآورده های سازمان چه مشکلاتی دارند ؟</a:t>
            </a:r>
            <a:endParaRPr lang="en-US" dirty="0" smtClean="0">
              <a:cs typeface="B Nazanin" pitchFamily="2" charset="-78"/>
            </a:endParaRPr>
          </a:p>
          <a:p>
            <a:pPr marL="517525" indent="-244475" algn="justLow" rtl="1">
              <a:lnSpc>
                <a:spcPct val="150000"/>
              </a:lnSpc>
              <a:buClr>
                <a:schemeClr val="accent2"/>
              </a:buClr>
              <a:buSzPct val="90000"/>
              <a:buFont typeface="Wingdings" pitchFamily="2" charset="2"/>
              <a:buChar char="Ø"/>
            </a:pPr>
            <a:r>
              <a:rPr lang="fa-IR" dirty="0" smtClean="0">
                <a:cs typeface="B Nazanin" pitchFamily="2" charset="-78"/>
              </a:rPr>
              <a:t>  در چه جاهایی رقیبان کار را از دست سازمان ربوده اند؟و چرا؟</a:t>
            </a:r>
          </a:p>
          <a:p>
            <a:pPr marL="517525" indent="-244475" algn="justLow" rtl="1">
              <a:lnSpc>
                <a:spcPct val="150000"/>
              </a:lnSpc>
              <a:buClr>
                <a:schemeClr val="accent2"/>
              </a:buClr>
              <a:buSzPct val="90000"/>
              <a:buFont typeface="Wingdings" pitchFamily="2" charset="2"/>
              <a:buChar char="Ø"/>
            </a:pPr>
            <a:r>
              <a:rPr lang="en-US" dirty="0" smtClean="0">
                <a:cs typeface="B Nazanin" pitchFamily="2" charset="-78"/>
              </a:rPr>
              <a:t>  </a:t>
            </a:r>
            <a:r>
              <a:rPr lang="fa-IR" dirty="0" smtClean="0">
                <a:cs typeface="B Nazanin" pitchFamily="2" charset="-78"/>
              </a:rPr>
              <a:t>آیا دگرگونی درخواسته های مشتریان،سازمان را بالا بردن توانمندی های کنونی فرآورده هایش وادار خواهد ساخت ؟</a:t>
            </a:r>
          </a:p>
          <a:p>
            <a:pPr marL="517525" indent="-244475" algn="justLow" rtl="1">
              <a:lnSpc>
                <a:spcPct val="150000"/>
              </a:lnSpc>
              <a:buClr>
                <a:schemeClr val="accent2"/>
              </a:buClr>
              <a:buSzPct val="90000"/>
              <a:buFont typeface="Wingdings" pitchFamily="2" charset="2"/>
              <a:buChar char="Ø"/>
            </a:pPr>
            <a:r>
              <a:rPr lang="fa-IR" dirty="0" smtClean="0">
                <a:cs typeface="B Nazanin" pitchFamily="2" charset="-78"/>
              </a:rPr>
              <a:t>چه بازارهای جدیدی به وجود خواهد آمد که سازمان بایستی به آنها وارد شود ؟</a:t>
            </a:r>
          </a:p>
          <a:p>
            <a:pPr marL="517525" indent="-244475" algn="justLow" rtl="1">
              <a:lnSpc>
                <a:spcPct val="150000"/>
              </a:lnSpc>
              <a:buClr>
                <a:schemeClr val="accent2"/>
              </a:buClr>
              <a:buSzPct val="90000"/>
              <a:buFont typeface="Wingdings" pitchFamily="2" charset="2"/>
              <a:buChar char="Ø"/>
            </a:pPr>
            <a:r>
              <a:rPr lang="fa-IR" dirty="0" smtClean="0">
                <a:cs typeface="B Nazanin" pitchFamily="2" charset="-78"/>
              </a:rPr>
              <a:t>سازمان ممکن است از اطلاعات به عنوان منبع ورودی و یا دارائی ثابت استفاده نمایند ؟</a:t>
            </a:r>
          </a:p>
          <a:p>
            <a:pPr indent="0" algn="justLow" rtl="1">
              <a:lnSpc>
                <a:spcPct val="150000"/>
              </a:lnSpc>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23</a:t>
            </a:fld>
            <a:endParaRPr lang="en-US"/>
          </a:p>
        </p:txBody>
      </p:sp>
    </p:spTree>
  </p:cSld>
  <p:clrMapOvr>
    <a:masterClrMapping/>
  </p:clrMapOvr>
  <p:transition>
    <p:wipe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001000" cy="6400800"/>
          </a:xfrm>
        </p:spPr>
        <p:txBody>
          <a:bodyPr>
            <a:normAutofit fontScale="85000" lnSpcReduction="10000"/>
          </a:bodyPr>
          <a:lstStyle/>
          <a:p>
            <a:pPr algn="justLow" rtl="1">
              <a:lnSpc>
                <a:spcPct val="160000"/>
              </a:lnSpc>
              <a:buClr>
                <a:schemeClr val="accent2"/>
              </a:buClr>
              <a:buSzPct val="90000"/>
              <a:buNone/>
            </a:pPr>
            <a:r>
              <a:rPr lang="fa-IR" b="1" dirty="0">
                <a:latin typeface="Arial" charset="0"/>
              </a:rPr>
              <a:t> سازمانها ممکن است از اطلاعات به عنوان منبع ورودي و يا دارائي ثابت استفاده </a:t>
            </a:r>
            <a:r>
              <a:rPr lang="fa-IR" b="1" dirty="0" smtClean="0">
                <a:latin typeface="Arial" charset="0"/>
              </a:rPr>
              <a:t>نمايند :</a:t>
            </a:r>
            <a:endParaRPr lang="fa-IR" b="1" dirty="0" smtClean="0">
              <a:cs typeface="B Nazanin" pitchFamily="2" charset="-78"/>
            </a:endParaRPr>
          </a:p>
          <a:p>
            <a:pPr algn="justLow" rtl="1">
              <a:lnSpc>
                <a:spcPct val="160000"/>
              </a:lnSpc>
              <a:buClr>
                <a:schemeClr val="accent2"/>
              </a:buClr>
              <a:buSzPct val="90000"/>
              <a:buNone/>
            </a:pPr>
            <a:r>
              <a:rPr lang="fa-IR" b="1" dirty="0" smtClean="0">
                <a:cs typeface="B Nazanin" pitchFamily="2" charset="-78"/>
              </a:rPr>
              <a:t>1.  اطلاعات به عنوان یک منبع (ورودی): </a:t>
            </a:r>
            <a:r>
              <a:rPr lang="fa-IR" dirty="0" smtClean="0">
                <a:cs typeface="B Nazanin" pitchFamily="2" charset="-78"/>
              </a:rPr>
              <a:t>همانند پول ،افراد،موادخام،ماشین آلات، یا زمان ،اطلاعات هم میتواند به عنوان یک منبع ،یعنی به عنوان یک  ورودی جهت تولید محصولات و خدمات مورد استفاده قرار بگیرد . از این به بعد اطلاعات هم به عنوان یک منبع مهم راهکاری و هم به عنوان یک منبع راهبردی قابل نگارش می باشد.</a:t>
            </a:r>
          </a:p>
          <a:p>
            <a:pPr marL="914400" indent="-169863" algn="justLow" rtl="1">
              <a:lnSpc>
                <a:spcPct val="160000"/>
              </a:lnSpc>
              <a:buClr>
                <a:schemeClr val="accent2"/>
              </a:buClr>
              <a:buSzPct val="90000"/>
              <a:buFont typeface="Arial" pitchFamily="34" charset="0"/>
              <a:buChar char="•"/>
            </a:pPr>
            <a:r>
              <a:rPr lang="fa-IR" dirty="0" smtClean="0">
                <a:cs typeface="B Nazanin" pitchFamily="2" charset="-78"/>
              </a:rPr>
              <a:t> </a:t>
            </a:r>
            <a:r>
              <a:rPr lang="fa-IR" b="1" dirty="0" smtClean="0">
                <a:cs typeface="B Nazanin" pitchFamily="2" charset="-78"/>
              </a:rPr>
              <a:t>اطلاعات به عنوان یک منبع مهم راهکاری : </a:t>
            </a:r>
            <a:r>
              <a:rPr lang="fa-IR" dirty="0" smtClean="0">
                <a:cs typeface="B Nazanin" pitchFamily="2" charset="-78"/>
              </a:rPr>
              <a:t>اطلاعات به عنوان یک منبع ارزشمند برای اتخاذ تصمیمات  کوتاه مدت  راهکاری است که در عملیات روزمره سازمان جاری است.</a:t>
            </a:r>
          </a:p>
          <a:p>
            <a:pPr marL="914400" indent="-169863" algn="justLow" rtl="1">
              <a:lnSpc>
                <a:spcPct val="160000"/>
              </a:lnSpc>
              <a:buClr>
                <a:schemeClr val="accent2"/>
              </a:buClr>
              <a:buSzPct val="90000"/>
              <a:buFont typeface="Arial" pitchFamily="34" charset="0"/>
              <a:buChar char="•"/>
            </a:pPr>
            <a:r>
              <a:rPr lang="fa-IR" b="1" dirty="0" smtClean="0">
                <a:cs typeface="B Nazanin" pitchFamily="2" charset="-78"/>
              </a:rPr>
              <a:t>اطلاعات به عنوان یک منبع راهبردی : </a:t>
            </a:r>
            <a:r>
              <a:rPr lang="fa-IR" dirty="0" smtClean="0">
                <a:cs typeface="B Nazanin" pitchFamily="2" charset="-78"/>
              </a:rPr>
              <a:t>از نظر راهبردی باید یک نگاه جامع نسبت به آینده بازار و برنامه ریزی خود در یک چارچوب زمانی 5 تا 7 ساله داشته باشد.بدیهی است که این برنامه ریزی  با مخاطره  و عدم اطمینان همراه است. اما اگر مدیریت بتواند اطلاعات صحیحی از وضعیت و تحولات و روند محیط بیرونی داشته باشد می تواند منجر به کاهش خطرات شود.</a:t>
            </a:r>
          </a:p>
          <a:p>
            <a:pPr marL="169863" indent="-169863" algn="justLow" rtl="1">
              <a:lnSpc>
                <a:spcPct val="160000"/>
              </a:lnSpc>
              <a:buClr>
                <a:schemeClr val="accent2"/>
              </a:buClr>
              <a:buSzPct val="90000"/>
              <a:buNone/>
            </a:pPr>
            <a:r>
              <a:rPr lang="fa-IR" b="1" dirty="0" smtClean="0">
                <a:cs typeface="B Nazanin" pitchFamily="2" charset="-78"/>
              </a:rPr>
              <a:t>2. اطلاعات به عنوان یک دارائی (ثابت) </a:t>
            </a:r>
            <a:r>
              <a:rPr lang="fa-IR" dirty="0" smtClean="0">
                <a:cs typeface="B Nazanin" pitchFamily="2" charset="-78"/>
              </a:rPr>
              <a:t>: اطلاعات میتوانند به عنوان یک دارائی مورد استفاده قرار بگیرد. از این رو اطلاعات شبیه کارخانه ،تجهیزات ،کالاها و دیگر دارائی های سازمان است .</a:t>
            </a:r>
          </a:p>
        </p:txBody>
      </p:sp>
      <p:sp>
        <p:nvSpPr>
          <p:cNvPr id="4" name="Slide Number Placeholder 3"/>
          <p:cNvSpPr>
            <a:spLocks noGrp="1"/>
          </p:cNvSpPr>
          <p:nvPr>
            <p:ph type="sldNum" sz="quarter" idx="15"/>
          </p:nvPr>
        </p:nvSpPr>
        <p:spPr/>
        <p:txBody>
          <a:bodyPr/>
          <a:lstStyle/>
          <a:p>
            <a:fld id="{584236DB-2303-45C0-9910-E3C41D1A220F}" type="slidenum">
              <a:rPr lang="en-US" smtClean="0"/>
              <a:pPr/>
              <a:t>24</a:t>
            </a:fld>
            <a:endParaRPr lang="en-US"/>
          </a:p>
        </p:txBody>
      </p:sp>
    </p:spTree>
  </p:cSld>
  <p:clrMapOvr>
    <a:masterClrMapping/>
  </p:clrMapOvr>
  <p:transition>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Content Placeholder 20"/>
          <p:cNvGraphicFramePr>
            <a:graphicFrameLocks noGrp="1"/>
          </p:cNvGraphicFramePr>
          <p:nvPr>
            <p:ph sz="quarter" idx="1"/>
          </p:nvPr>
        </p:nvGraphicFramePr>
        <p:xfrm>
          <a:off x="3048000" y="685800"/>
          <a:ext cx="480060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5"/>
          </p:nvPr>
        </p:nvSpPr>
        <p:spPr/>
        <p:txBody>
          <a:bodyPr/>
          <a:lstStyle/>
          <a:p>
            <a:fld id="{584236DB-2303-45C0-9910-E3C41D1A220F}" type="slidenum">
              <a:rPr lang="en-US" smtClean="0"/>
              <a:pPr/>
              <a:t>25</a:t>
            </a:fld>
            <a:endParaRPr lang="en-US"/>
          </a:p>
        </p:txBody>
      </p:sp>
      <p:sp>
        <p:nvSpPr>
          <p:cNvPr id="17" name="Up-Down Arrow 16"/>
          <p:cNvSpPr/>
          <p:nvPr/>
        </p:nvSpPr>
        <p:spPr>
          <a:xfrm rot="1414596">
            <a:off x="1734201" y="1484760"/>
            <a:ext cx="439902" cy="3048000"/>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1752600" y="685800"/>
            <a:ext cx="1905000" cy="923330"/>
          </a:xfrm>
          <a:prstGeom prst="rect">
            <a:avLst/>
          </a:prstGeom>
          <a:noFill/>
        </p:spPr>
        <p:txBody>
          <a:bodyPr wrap="square" rtlCol="0">
            <a:spAutoFit/>
          </a:bodyPr>
          <a:lstStyle/>
          <a:p>
            <a:pPr algn="r" rtl="1"/>
            <a:r>
              <a:rPr lang="fa-IR" dirty="0" smtClean="0">
                <a:cs typeface="B Nazanin" pitchFamily="2" charset="-78"/>
              </a:rPr>
              <a:t>- مسائل ساختار نيافته</a:t>
            </a:r>
          </a:p>
          <a:p>
            <a:pPr algn="r" rtl="1">
              <a:buFontTx/>
              <a:buChar char="-"/>
            </a:pPr>
            <a:r>
              <a:rPr lang="fa-IR" dirty="0" smtClean="0">
                <a:cs typeface="B Nazanin" pitchFamily="2" charset="-78"/>
              </a:rPr>
              <a:t> داده‌هاي خلاصه شده</a:t>
            </a:r>
          </a:p>
          <a:p>
            <a:pPr algn="r" rtl="1">
              <a:buFontTx/>
              <a:buChar char="-"/>
            </a:pPr>
            <a:r>
              <a:rPr lang="fa-IR" dirty="0" smtClean="0">
                <a:cs typeface="B Nazanin" pitchFamily="2" charset="-78"/>
              </a:rPr>
              <a:t>افق زماني بلند مدت</a:t>
            </a:r>
          </a:p>
        </p:txBody>
      </p:sp>
      <p:sp>
        <p:nvSpPr>
          <p:cNvPr id="19" name="TextBox 18"/>
          <p:cNvSpPr txBox="1"/>
          <p:nvPr/>
        </p:nvSpPr>
        <p:spPr>
          <a:xfrm>
            <a:off x="228600" y="4495800"/>
            <a:ext cx="2057400" cy="1200329"/>
          </a:xfrm>
          <a:prstGeom prst="rect">
            <a:avLst/>
          </a:prstGeom>
          <a:noFill/>
        </p:spPr>
        <p:txBody>
          <a:bodyPr wrap="square" rtlCol="0">
            <a:spAutoFit/>
          </a:bodyPr>
          <a:lstStyle/>
          <a:p>
            <a:pPr algn="r" rtl="1">
              <a:buFontTx/>
              <a:buChar char="-"/>
            </a:pPr>
            <a:r>
              <a:rPr lang="fa-IR" dirty="0" smtClean="0">
                <a:cs typeface="B Nazanin" pitchFamily="2" charset="-78"/>
              </a:rPr>
              <a:t>مسائل ساختار يافته</a:t>
            </a:r>
          </a:p>
          <a:p>
            <a:pPr algn="r" rtl="1">
              <a:buFontTx/>
              <a:buChar char="-"/>
            </a:pPr>
            <a:r>
              <a:rPr lang="fa-IR" dirty="0" smtClean="0">
                <a:cs typeface="B Nazanin" pitchFamily="2" charset="-78"/>
              </a:rPr>
              <a:t>داده‌هاي جزئي و مشروح</a:t>
            </a:r>
          </a:p>
          <a:p>
            <a:pPr algn="r" rtl="1">
              <a:buFontTx/>
              <a:buChar char="-"/>
            </a:pPr>
            <a:r>
              <a:rPr lang="fa-IR" dirty="0" smtClean="0">
                <a:cs typeface="B Nazanin" pitchFamily="2" charset="-78"/>
              </a:rPr>
              <a:t>افق زماني كوتاه مدت</a:t>
            </a:r>
          </a:p>
          <a:p>
            <a:pPr algn="r" rtl="1"/>
            <a:endParaRPr lang="en-US" dirty="0">
              <a:cs typeface="B Nazanin" pitchFamily="2" charset="-78"/>
            </a:endParaRPr>
          </a:p>
        </p:txBody>
      </p:sp>
      <p:sp>
        <p:nvSpPr>
          <p:cNvPr id="20" name="TextBox 19"/>
          <p:cNvSpPr txBox="1"/>
          <p:nvPr/>
        </p:nvSpPr>
        <p:spPr>
          <a:xfrm>
            <a:off x="5943600" y="304800"/>
            <a:ext cx="2362200" cy="369332"/>
          </a:xfrm>
          <a:prstGeom prst="rect">
            <a:avLst/>
          </a:prstGeom>
          <a:noFill/>
        </p:spPr>
        <p:txBody>
          <a:bodyPr wrap="square" rtlCol="0">
            <a:spAutoFit/>
          </a:bodyPr>
          <a:lstStyle/>
          <a:p>
            <a:pPr algn="r" rtl="1"/>
            <a:r>
              <a:rPr lang="fa-IR" b="1" dirty="0" smtClean="0">
                <a:cs typeface="B Nazanin" pitchFamily="2" charset="-78"/>
              </a:rPr>
              <a:t>نمودار  سطوح مديريت</a:t>
            </a:r>
            <a:endParaRPr lang="en-US" b="1" dirty="0">
              <a:cs typeface="B Nazanin" pitchFamily="2" charset="-78"/>
            </a:endParaRPr>
          </a:p>
        </p:txBody>
      </p:sp>
    </p:spTree>
  </p:cSld>
  <p:clrMapOvr>
    <a:masterClrMapping/>
  </p:clrMapOvr>
  <p:transition>
    <p:wipe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219200"/>
            <a:ext cx="7772400" cy="4648200"/>
          </a:xfrm>
        </p:spPr>
        <p:txBody>
          <a:bodyPr>
            <a:normAutofit/>
          </a:bodyPr>
          <a:lstStyle/>
          <a:p>
            <a:pPr indent="0" algn="justLow" rtl="1">
              <a:buFont typeface="Wingdings" pitchFamily="2" charset="2"/>
              <a:buChar char=""/>
            </a:pPr>
            <a:r>
              <a:rPr lang="fa-IR" sz="2300" b="1" dirty="0" smtClean="0">
                <a:cs typeface="B Nazanin" pitchFamily="2" charset="-78"/>
              </a:rPr>
              <a:t> با توجه به سطوح مديريت هر سطح اطلاعاتي ، خاص خود دارد :</a:t>
            </a:r>
          </a:p>
          <a:p>
            <a:pPr marL="517525" indent="0" algn="justLow" rtl="1">
              <a:buNone/>
            </a:pPr>
            <a:r>
              <a:rPr lang="fa-IR" sz="3200" dirty="0" smtClean="0">
                <a:cs typeface="B Nazanin" pitchFamily="2" charset="-78"/>
              </a:rPr>
              <a:t>    </a:t>
            </a:r>
            <a:r>
              <a:rPr lang="fa-IR" dirty="0" smtClean="0">
                <a:cs typeface="B Nazanin" pitchFamily="2" charset="-78"/>
              </a:rPr>
              <a:t>الف) اطلاعات سطوح راهبردي</a:t>
            </a:r>
          </a:p>
          <a:p>
            <a:pPr marL="517525" indent="0" algn="justLow" rtl="1">
              <a:buNone/>
            </a:pPr>
            <a:r>
              <a:rPr lang="fa-IR" dirty="0" smtClean="0">
                <a:cs typeface="B Nazanin" pitchFamily="2" charset="-78"/>
              </a:rPr>
              <a:t>      ب) اطلاعات سطوح راهكاري</a:t>
            </a:r>
          </a:p>
          <a:p>
            <a:pPr marL="517525" indent="0" algn="justLow" rtl="1">
              <a:buNone/>
            </a:pPr>
            <a:r>
              <a:rPr lang="fa-IR" dirty="0" smtClean="0">
                <a:cs typeface="B Nazanin" pitchFamily="2" charset="-78"/>
              </a:rPr>
              <a:t>      ج) اطلاعات سطوح عملياتي</a:t>
            </a:r>
          </a:p>
        </p:txBody>
      </p:sp>
      <p:sp>
        <p:nvSpPr>
          <p:cNvPr id="4" name="Slide Number Placeholder 3"/>
          <p:cNvSpPr>
            <a:spLocks noGrp="1"/>
          </p:cNvSpPr>
          <p:nvPr>
            <p:ph type="sldNum" sz="quarter" idx="15"/>
          </p:nvPr>
        </p:nvSpPr>
        <p:spPr/>
        <p:txBody>
          <a:bodyPr/>
          <a:lstStyle/>
          <a:p>
            <a:fld id="{584236DB-2303-45C0-9910-E3C41D1A220F}" type="slidenum">
              <a:rPr lang="en-US" smtClean="0"/>
              <a:pPr/>
              <a:t>26</a:t>
            </a:fld>
            <a:endParaRPr lang="en-US"/>
          </a:p>
        </p:txBody>
      </p:sp>
    </p:spTree>
  </p:cSld>
  <p:clrMapOvr>
    <a:masterClrMapping/>
  </p:clrMapOvr>
  <p:transition>
    <p:wipe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normAutofit fontScale="92500" lnSpcReduction="20000"/>
          </a:bodyPr>
          <a:lstStyle/>
          <a:p>
            <a:pPr indent="0" algn="justLow" rtl="1">
              <a:lnSpc>
                <a:spcPct val="150000"/>
              </a:lnSpc>
              <a:buNone/>
            </a:pPr>
            <a:r>
              <a:rPr lang="fa-IR" b="1" dirty="0" smtClean="0">
                <a:cs typeface="B Nazanin" pitchFamily="2" charset="-78"/>
              </a:rPr>
              <a:t>الف) اطلاعات سطوح راهبردي</a:t>
            </a:r>
            <a:r>
              <a:rPr lang="fa-IR" dirty="0" smtClean="0">
                <a:cs typeface="B Nazanin" pitchFamily="2" charset="-78"/>
              </a:rPr>
              <a:t> </a:t>
            </a:r>
            <a:r>
              <a:rPr lang="fa-IR" b="1" dirty="0" smtClean="0">
                <a:cs typeface="B Nazanin" pitchFamily="2" charset="-78"/>
              </a:rPr>
              <a:t>:</a:t>
            </a:r>
          </a:p>
          <a:p>
            <a:pPr indent="0" algn="justLow" rtl="1">
              <a:lnSpc>
                <a:spcPct val="150000"/>
              </a:lnSpc>
              <a:buNone/>
            </a:pPr>
            <a:r>
              <a:rPr lang="fa-IR" dirty="0" smtClean="0">
                <a:cs typeface="B Nazanin" pitchFamily="2" charset="-78"/>
              </a:rPr>
              <a:t>اين اطلاعات مرتبط با هدف يا راهبردهاي سازماني است و براي تصميمات مديريت حياتي است و مي‌تواند به سياست‌هاي درازمدت سازمان تعبير شود .</a:t>
            </a:r>
          </a:p>
          <a:p>
            <a:pPr indent="0" algn="justLow" rtl="1">
              <a:lnSpc>
                <a:spcPct val="150000"/>
              </a:lnSpc>
              <a:buFont typeface="Wingdings" pitchFamily="2" charset="2"/>
              <a:buChar char="v"/>
            </a:pPr>
            <a:r>
              <a:rPr lang="fa-IR" b="1" dirty="0" smtClean="0">
                <a:cs typeface="B Nazanin" pitchFamily="2" charset="-78"/>
              </a:rPr>
              <a:t> ويژگي‌هاي عمده:</a:t>
            </a:r>
          </a:p>
          <a:p>
            <a:pPr marL="342900" indent="-342900" algn="r" rtl="1">
              <a:lnSpc>
                <a:spcPct val="150000"/>
              </a:lnSpc>
              <a:buFont typeface="Arial" pitchFamily="34" charset="0"/>
              <a:buChar char="•"/>
            </a:pPr>
            <a:r>
              <a:rPr lang="fa-IR" dirty="0" smtClean="0">
                <a:cs typeface="B Nazanin" pitchFamily="2" charset="-78"/>
              </a:rPr>
              <a:t>کاملا بیرونی هستند .</a:t>
            </a:r>
          </a:p>
          <a:p>
            <a:pPr marL="342900" indent="-342900" algn="r" rtl="1">
              <a:lnSpc>
                <a:spcPct val="150000"/>
              </a:lnSpc>
              <a:buFont typeface="Arial" pitchFamily="34" charset="0"/>
              <a:buChar char="•"/>
            </a:pPr>
            <a:r>
              <a:rPr lang="fa-IR" dirty="0" smtClean="0">
                <a:cs typeface="B Nazanin" pitchFamily="2" charset="-78"/>
              </a:rPr>
              <a:t>کاملا مربوط به آینده هستند .</a:t>
            </a:r>
          </a:p>
          <a:p>
            <a:pPr marL="342900" indent="-342900" algn="r" rtl="1">
              <a:lnSpc>
                <a:spcPct val="150000"/>
              </a:lnSpc>
              <a:buFont typeface="Arial" pitchFamily="34" charset="0"/>
              <a:buChar char="•"/>
            </a:pPr>
            <a:r>
              <a:rPr lang="fa-IR" dirty="0" smtClean="0">
                <a:cs typeface="B Nazanin" pitchFamily="2" charset="-78"/>
              </a:rPr>
              <a:t>کیفیت و نیز کمیت را در نظر دارد .</a:t>
            </a:r>
          </a:p>
          <a:p>
            <a:pPr marL="342900" indent="-342900" algn="r" rtl="1">
              <a:lnSpc>
                <a:spcPct val="150000"/>
              </a:lnSpc>
              <a:buFont typeface="Arial" pitchFamily="34" charset="0"/>
              <a:buChar char="•"/>
            </a:pPr>
            <a:r>
              <a:rPr lang="fa-IR" dirty="0" smtClean="0">
                <a:cs typeface="B Nazanin" pitchFamily="2" charset="-78"/>
              </a:rPr>
              <a:t>کاملا غیر رسمی هستند .</a:t>
            </a:r>
          </a:p>
          <a:p>
            <a:pPr marL="342900" indent="-342900" algn="r" rtl="1">
              <a:lnSpc>
                <a:spcPct val="150000"/>
              </a:lnSpc>
              <a:buFont typeface="Arial" pitchFamily="34" charset="0"/>
              <a:buChar char="•"/>
            </a:pPr>
            <a:r>
              <a:rPr lang="fa-IR" dirty="0" smtClean="0">
                <a:cs typeface="B Nazanin" pitchFamily="2" charset="-78"/>
              </a:rPr>
              <a:t>چند بعدی هستند .</a:t>
            </a:r>
          </a:p>
        </p:txBody>
      </p:sp>
      <p:sp>
        <p:nvSpPr>
          <p:cNvPr id="4" name="Slide Number Placeholder 3"/>
          <p:cNvSpPr>
            <a:spLocks noGrp="1"/>
          </p:cNvSpPr>
          <p:nvPr>
            <p:ph type="sldNum" sz="quarter" idx="15"/>
          </p:nvPr>
        </p:nvSpPr>
        <p:spPr/>
        <p:txBody>
          <a:bodyPr/>
          <a:lstStyle/>
          <a:p>
            <a:fld id="{584236DB-2303-45C0-9910-E3C41D1A220F}" type="slidenum">
              <a:rPr lang="en-US" smtClean="0"/>
              <a:pPr/>
              <a:t>27</a:t>
            </a:fld>
            <a:endParaRPr lang="en-US"/>
          </a:p>
        </p:txBody>
      </p:sp>
    </p:spTree>
  </p:cSld>
  <p:clrMapOvr>
    <a:masterClrMapping/>
  </p:clrMapOvr>
  <p:transition>
    <p:wipe dir="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lstStyle/>
          <a:p>
            <a:pPr indent="0" algn="justLow" rtl="1">
              <a:lnSpc>
                <a:spcPct val="150000"/>
              </a:lnSpc>
              <a:buNone/>
            </a:pPr>
            <a:r>
              <a:rPr lang="fa-IR" b="1" dirty="0" smtClean="0">
                <a:cs typeface="B Nazanin" pitchFamily="2" charset="-78"/>
              </a:rPr>
              <a:t> ب) اطلاعات سطوح راهكاري :</a:t>
            </a:r>
          </a:p>
          <a:p>
            <a:pPr indent="0" algn="justLow" rtl="1">
              <a:lnSpc>
                <a:spcPct val="150000"/>
              </a:lnSpc>
              <a:buNone/>
            </a:pPr>
            <a:r>
              <a:rPr lang="fa-IR" dirty="0" smtClean="0">
                <a:cs typeface="B Nazanin" pitchFamily="2" charset="-78"/>
              </a:rPr>
              <a:t>اطلاعات چنین سطحی، برنامه ریزی عملیات اجرائی سازمان را به عنوان بخشی از تصمیم مورد تجزیه وتحلیل قرار میدهد و معمولا مربوط به دوره های کوتاه مدت و یا میان مدت است، و مدیران این سطح کوشش خود را در تصمیم گیری های راهکاری متمرکز می نمایند.</a:t>
            </a:r>
          </a:p>
        </p:txBody>
      </p:sp>
      <p:sp>
        <p:nvSpPr>
          <p:cNvPr id="4" name="Slide Number Placeholder 3"/>
          <p:cNvSpPr>
            <a:spLocks noGrp="1"/>
          </p:cNvSpPr>
          <p:nvPr>
            <p:ph type="sldNum" sz="quarter" idx="15"/>
          </p:nvPr>
        </p:nvSpPr>
        <p:spPr/>
        <p:txBody>
          <a:bodyPr/>
          <a:lstStyle/>
          <a:p>
            <a:fld id="{584236DB-2303-45C0-9910-E3C41D1A220F}" type="slidenum">
              <a:rPr lang="en-US" smtClean="0"/>
              <a:pPr/>
              <a:t>28</a:t>
            </a:fld>
            <a:endParaRPr lang="en-US"/>
          </a:p>
        </p:txBody>
      </p:sp>
    </p:spTree>
  </p:cSld>
  <p:clrMapOvr>
    <a:masterClrMapping/>
  </p:clrMapOvr>
  <p:transition>
    <p:wipe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lstStyle/>
          <a:p>
            <a:pPr indent="0" algn="justLow" rtl="1">
              <a:lnSpc>
                <a:spcPct val="150000"/>
              </a:lnSpc>
              <a:buNone/>
            </a:pPr>
            <a:r>
              <a:rPr lang="fa-IR" b="1" dirty="0" smtClean="0">
                <a:cs typeface="B Nazanin" pitchFamily="2" charset="-78"/>
              </a:rPr>
              <a:t> ج) اطلاعات سطوح عملياتي :</a:t>
            </a:r>
          </a:p>
          <a:p>
            <a:pPr indent="0" algn="justLow" rtl="1">
              <a:lnSpc>
                <a:spcPct val="150000"/>
              </a:lnSpc>
              <a:buNone/>
            </a:pPr>
            <a:r>
              <a:rPr lang="fa-IR" dirty="0" smtClean="0">
                <a:cs typeface="B Nazanin" pitchFamily="2" charset="-78"/>
              </a:rPr>
              <a:t>تفاوت برنامه های عملیاتی با فعالیت های راهکاری در این است که در مقیاس زمانی کوتاه تری برنامه  </a:t>
            </a:r>
            <a:r>
              <a:rPr lang="fa-IR" smtClean="0">
                <a:cs typeface="B Nazanin" pitchFamily="2" charset="-78"/>
              </a:rPr>
              <a:t>ریزی میشود، مانند </a:t>
            </a:r>
            <a:r>
              <a:rPr lang="fa-IR" dirty="0" smtClean="0">
                <a:cs typeface="B Nazanin" pitchFamily="2" charset="-78"/>
              </a:rPr>
              <a:t>برنامه های عامیانه </a:t>
            </a:r>
            <a:r>
              <a:rPr lang="fa-IR" smtClean="0">
                <a:cs typeface="B Nazanin" pitchFamily="2" charset="-78"/>
              </a:rPr>
              <a:t>و روزانه، اگر </a:t>
            </a:r>
            <a:r>
              <a:rPr lang="fa-IR" dirty="0" smtClean="0">
                <a:cs typeface="B Nazanin" pitchFamily="2" charset="-78"/>
              </a:rPr>
              <a:t>چه این اطلاعات  درون </a:t>
            </a:r>
            <a:r>
              <a:rPr lang="fa-IR" smtClean="0">
                <a:cs typeface="B Nazanin" pitchFamily="2" charset="-78"/>
              </a:rPr>
              <a:t>سازمانی است، </a:t>
            </a:r>
            <a:r>
              <a:rPr lang="fa-IR" dirty="0" smtClean="0">
                <a:cs typeface="B Nazanin" pitchFamily="2" charset="-78"/>
              </a:rPr>
              <a:t>اما گاهی اوقات تحت تاثیر عوامل محیطی قرار می گیرد که اطلاعات محیطی برای مدیریت ضروری است.</a:t>
            </a:r>
            <a:endParaRPr lang="en-US" dirty="0" smtClean="0">
              <a:cs typeface="B Nazanin" pitchFamily="2" charset="-78"/>
            </a:endParaRPr>
          </a:p>
          <a:p>
            <a:pPr indent="0" algn="justLow" rtl="1">
              <a:lnSpc>
                <a:spcPct val="150000"/>
              </a:lnSpc>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29</a:t>
            </a:fld>
            <a:endParaRPr lang="en-US"/>
          </a:p>
        </p:txBody>
      </p:sp>
    </p:spTree>
  </p:cSld>
  <p:clrMapOvr>
    <a:masterClrMapping/>
  </p:clrMapOvr>
  <p:transition>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lstStyle/>
          <a:p>
            <a:pPr algn="r" rtl="1">
              <a:lnSpc>
                <a:spcPct val="150000"/>
              </a:lnSpc>
              <a:buFont typeface="Wingdings" pitchFamily="2" charset="2"/>
              <a:buChar char=""/>
            </a:pPr>
            <a:r>
              <a:rPr lang="fa-IR" b="1" dirty="0" smtClean="0">
                <a:cs typeface="B Nazanin" pitchFamily="2" charset="-78"/>
              </a:rPr>
              <a:t>ویژگی های اطلاعات مناسب و مربوط :</a:t>
            </a:r>
          </a:p>
          <a:p>
            <a:pPr marL="457200" indent="-457200" algn="r" rtl="1">
              <a:lnSpc>
                <a:spcPct val="150000"/>
              </a:lnSpc>
              <a:buClr>
                <a:schemeClr val="accent2"/>
              </a:buClr>
              <a:buNone/>
            </a:pPr>
            <a:r>
              <a:rPr lang="fa-IR" dirty="0" smtClean="0">
                <a:cs typeface="B Nazanin" pitchFamily="2" charset="-78"/>
              </a:rPr>
              <a:t>    1-</a:t>
            </a:r>
            <a:r>
              <a:rPr lang="en-US" dirty="0" smtClean="0">
                <a:cs typeface="B Nazanin" pitchFamily="2" charset="-78"/>
              </a:rPr>
              <a:t> </a:t>
            </a:r>
            <a:r>
              <a:rPr lang="fa-IR" b="1" dirty="0" smtClean="0">
                <a:cs typeface="B Nazanin" pitchFamily="2" charset="-78"/>
              </a:rPr>
              <a:t>زمان</a:t>
            </a:r>
            <a:r>
              <a:rPr lang="fa-IR" dirty="0" smtClean="0">
                <a:cs typeface="B Nazanin" pitchFamily="2" charset="-78"/>
              </a:rPr>
              <a:t> : زمان مبين آن است كه اطلاعات مي بايست در مواقعي كه به آنها نياز است موجود و فراهم گردد و به روز باشد .</a:t>
            </a:r>
          </a:p>
          <a:p>
            <a:pPr marL="457200" indent="-457200" algn="r" rtl="1">
              <a:lnSpc>
                <a:spcPct val="150000"/>
              </a:lnSpc>
              <a:buClr>
                <a:schemeClr val="accent2"/>
              </a:buClr>
              <a:buNone/>
            </a:pPr>
            <a:r>
              <a:rPr lang="fa-IR" dirty="0" smtClean="0">
                <a:cs typeface="B Nazanin" pitchFamily="2" charset="-78"/>
              </a:rPr>
              <a:t>    2- </a:t>
            </a:r>
            <a:r>
              <a:rPr lang="fa-IR" b="1" dirty="0" smtClean="0">
                <a:cs typeface="B Nazanin" pitchFamily="2" charset="-78"/>
              </a:rPr>
              <a:t>محتوا</a:t>
            </a:r>
            <a:r>
              <a:rPr lang="fa-IR" dirty="0" smtClean="0">
                <a:cs typeface="B Nazanin" pitchFamily="2" charset="-78"/>
              </a:rPr>
              <a:t> : اطلاعات مفيد، اطلاعاتي است كه عاري از اشتباه و خطاست، متناسب با نیازهاي كاربر است، كامل، دقيق و مرتبط است .</a:t>
            </a:r>
          </a:p>
          <a:p>
            <a:pPr marL="457200" indent="-457200" algn="r" rtl="1">
              <a:lnSpc>
                <a:spcPct val="150000"/>
              </a:lnSpc>
              <a:buClr>
                <a:schemeClr val="accent2"/>
              </a:buClr>
              <a:buNone/>
            </a:pPr>
            <a:r>
              <a:rPr lang="fa-IR" dirty="0" smtClean="0">
                <a:cs typeface="B Nazanin" pitchFamily="2" charset="-78"/>
              </a:rPr>
              <a:t>    3- </a:t>
            </a:r>
            <a:r>
              <a:rPr lang="fa-IR" b="1" dirty="0" smtClean="0">
                <a:cs typeface="B Nazanin" pitchFamily="2" charset="-78"/>
              </a:rPr>
              <a:t>شکل</a:t>
            </a:r>
            <a:r>
              <a:rPr lang="fa-IR" dirty="0" smtClean="0">
                <a:cs typeface="B Nazanin" pitchFamily="2" charset="-78"/>
              </a:rPr>
              <a:t> : اطلاعات بايستي به شكلي فراهم گردد كه درك آن براي كاربران آسان بوده و نيازهاي كاربران را به طور مشروح فراهم كند .</a:t>
            </a:r>
          </a:p>
          <a:p>
            <a:pPr algn="justLow" rtl="1">
              <a:lnSpc>
                <a:spcPct val="150000"/>
              </a:lnSpc>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30</a:t>
            </a:fld>
            <a:endParaRPr lang="en-US"/>
          </a:p>
        </p:txBody>
      </p:sp>
    </p:spTree>
  </p:cSld>
  <p:clrMapOvr>
    <a:masterClrMapping/>
  </p:clrMapOvr>
  <p:transition>
    <p:wipe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990600"/>
            <a:ext cx="8077200" cy="4876800"/>
          </a:xfrm>
        </p:spPr>
        <p:txBody>
          <a:bodyPr>
            <a:normAutofit/>
          </a:bodyPr>
          <a:lstStyle/>
          <a:p>
            <a:pPr marL="457200" indent="-457200" algn="justLow" rtl="1">
              <a:lnSpc>
                <a:spcPct val="150000"/>
              </a:lnSpc>
              <a:buFont typeface="Wingdings" pitchFamily="2" charset="2"/>
              <a:buChar char="¢"/>
            </a:pPr>
            <a:r>
              <a:rPr lang="fa-IR" sz="2800" b="1" dirty="0" smtClean="0">
                <a:cs typeface="B Nazanin" pitchFamily="2" charset="-78"/>
              </a:rPr>
              <a:t>سیستم های اطلاعاتی  :</a:t>
            </a:r>
          </a:p>
          <a:p>
            <a:pPr marL="168275" indent="-168275" algn="justLow" rtl="1">
              <a:lnSpc>
                <a:spcPct val="150000"/>
              </a:lnSpc>
              <a:buFont typeface="Wingdings" pitchFamily="2" charset="2"/>
              <a:buChar char="ü"/>
            </a:pPr>
            <a:r>
              <a:rPr lang="fa-IR" dirty="0" smtClean="0">
                <a:cs typeface="B Nazanin" pitchFamily="2" charset="-78"/>
              </a:rPr>
              <a:t>سیستم های اطلاعاتی شامل فناوری اطلاعات، داده ها، رویه های پردازش داده ها و افرادی است که داده ها را جمع آوری و پردازش میکنند . </a:t>
            </a:r>
          </a:p>
          <a:p>
            <a:pPr marL="168275" indent="-168275" algn="justLow" rtl="1">
              <a:lnSpc>
                <a:spcPct val="150000"/>
              </a:lnSpc>
              <a:buFont typeface="Wingdings" pitchFamily="2" charset="2"/>
              <a:buChar char="ü"/>
            </a:pPr>
            <a:r>
              <a:rPr lang="fa-IR" dirty="0" smtClean="0">
                <a:cs typeface="B Nazanin" pitchFamily="2" charset="-78"/>
              </a:rPr>
              <a:t>سیستم های اطلاعاتی مجموعه ای از منابع اطلاعات است که برای جمع آوری، پردازش، نگهداری و به کارگیری، به اشتراک گذاری، توزیع یا در اختیار گذاشتن اطلاعات طراحی شده است .</a:t>
            </a:r>
          </a:p>
          <a:p>
            <a:pPr algn="justLow" rtl="1">
              <a:lnSpc>
                <a:spcPct val="150000"/>
              </a:lnSpc>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31</a:t>
            </a:fld>
            <a:endParaRPr lang="en-US"/>
          </a:p>
        </p:txBody>
      </p:sp>
    </p:spTree>
  </p:cSld>
  <p:clrMapOvr>
    <a:masterClrMapping/>
  </p:clrMapOvr>
  <p:transition>
    <p:wipe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quarter" idx="1"/>
          </p:nvPr>
        </p:nvGraphicFramePr>
        <p:xfrm>
          <a:off x="533400" y="685800"/>
          <a:ext cx="1752600" cy="1920240"/>
        </p:xfrm>
        <a:graphic>
          <a:graphicData uri="http://schemas.openxmlformats.org/drawingml/2006/table">
            <a:tbl>
              <a:tblPr firstRow="1" bandRow="1">
                <a:tableStyleId>{5C22544A-7EE6-4342-B048-85BDC9FD1C3A}</a:tableStyleId>
              </a:tblPr>
              <a:tblGrid>
                <a:gridCol w="1752600">
                  <a:extLst>
                    <a:ext uri="{9D8B030D-6E8A-4147-A177-3AD203B41FA5}">
                      <a16:colId xmlns:a16="http://schemas.microsoft.com/office/drawing/2014/main" val="20000"/>
                    </a:ext>
                  </a:extLst>
                </a:gridCol>
              </a:tblGrid>
              <a:tr h="457200">
                <a:tc>
                  <a:txBody>
                    <a:bodyPr/>
                    <a:lstStyle/>
                    <a:p>
                      <a:pPr algn="ctr"/>
                      <a:r>
                        <a:rPr lang="fa-IR" dirty="0" smtClean="0">
                          <a:cs typeface="B Nazanin" pitchFamily="2" charset="-78"/>
                        </a:rPr>
                        <a:t>ورودي‌ها (داده‌ها)</a:t>
                      </a:r>
                      <a:endParaRPr lang="en-US" dirty="0">
                        <a:cs typeface="B Nazanin" pitchFamily="2" charset="-78"/>
                      </a:endParaRPr>
                    </a:p>
                  </a:txBody>
                  <a:tcPr/>
                </a:tc>
                <a:extLst>
                  <a:ext uri="{0D108BD9-81ED-4DB2-BD59-A6C34878D82A}">
                    <a16:rowId xmlns:a16="http://schemas.microsoft.com/office/drawing/2014/main" val="10000"/>
                  </a:ext>
                </a:extLst>
              </a:tr>
              <a:tr h="838200">
                <a:tc>
                  <a:txBody>
                    <a:bodyPr/>
                    <a:lstStyle/>
                    <a:p>
                      <a:pPr algn="ctr" rtl="1"/>
                      <a:r>
                        <a:rPr lang="fa-IR" dirty="0" smtClean="0">
                          <a:cs typeface="B Nazanin" pitchFamily="2" charset="-78"/>
                        </a:rPr>
                        <a:t>مشكلات سازماني</a:t>
                      </a:r>
                      <a:r>
                        <a:rPr lang="fa-IR" baseline="0" dirty="0" smtClean="0">
                          <a:cs typeface="B Nazanin" pitchFamily="2" charset="-78"/>
                        </a:rPr>
                        <a:t> :</a:t>
                      </a:r>
                      <a:r>
                        <a:rPr lang="fa-IR" dirty="0" smtClean="0">
                          <a:cs typeface="B Nazanin" pitchFamily="2" charset="-78"/>
                        </a:rPr>
                        <a:t> </a:t>
                      </a:r>
                    </a:p>
                    <a:p>
                      <a:pPr algn="ctr" rtl="1"/>
                      <a:r>
                        <a:rPr lang="fa-IR" dirty="0" smtClean="0">
                          <a:cs typeface="B Nazanin" pitchFamily="2" charset="-78"/>
                        </a:rPr>
                        <a:t>داده</a:t>
                      </a:r>
                    </a:p>
                    <a:p>
                      <a:pPr algn="ctr" rtl="1"/>
                      <a:r>
                        <a:rPr lang="fa-IR" dirty="0" smtClean="0">
                          <a:cs typeface="B Nazanin" pitchFamily="2" charset="-78"/>
                        </a:rPr>
                        <a:t> اطلاعات </a:t>
                      </a:r>
                    </a:p>
                    <a:p>
                      <a:pPr algn="ctr" rtl="1"/>
                      <a:r>
                        <a:rPr lang="fa-IR" dirty="0" smtClean="0">
                          <a:cs typeface="B Nazanin" pitchFamily="2" charset="-78"/>
                        </a:rPr>
                        <a:t>دستورالعمل‌ها</a:t>
                      </a:r>
                    </a:p>
                    <a:p>
                      <a:pPr algn="ctr" rtl="1"/>
                      <a:r>
                        <a:rPr lang="fa-IR" dirty="0" smtClean="0">
                          <a:cs typeface="B Nazanin" pitchFamily="2" charset="-78"/>
                        </a:rPr>
                        <a:t>فرصت‌ها </a:t>
                      </a:r>
                      <a:endParaRPr lang="en-US" dirty="0">
                        <a:cs typeface="B Nazanin" pitchFamily="2" charset="-78"/>
                      </a:endParaRPr>
                    </a:p>
                  </a:txBody>
                  <a:tcPr/>
                </a:tc>
                <a:extLst>
                  <a:ext uri="{0D108BD9-81ED-4DB2-BD59-A6C34878D82A}">
                    <a16:rowId xmlns:a16="http://schemas.microsoft.com/office/drawing/2014/main" val="10001"/>
                  </a:ext>
                </a:extLst>
              </a:tr>
            </a:tbl>
          </a:graphicData>
        </a:graphic>
      </p:graphicFrame>
      <p:sp>
        <p:nvSpPr>
          <p:cNvPr id="4" name="Slide Number Placeholder 3"/>
          <p:cNvSpPr>
            <a:spLocks noGrp="1"/>
          </p:cNvSpPr>
          <p:nvPr>
            <p:ph type="sldNum" sz="quarter" idx="15"/>
          </p:nvPr>
        </p:nvSpPr>
        <p:spPr/>
        <p:txBody>
          <a:bodyPr/>
          <a:lstStyle/>
          <a:p>
            <a:fld id="{584236DB-2303-45C0-9910-E3C41D1A220F}" type="slidenum">
              <a:rPr lang="en-US" smtClean="0"/>
              <a:pPr/>
              <a:t>32</a:t>
            </a:fld>
            <a:endParaRPr lang="en-US"/>
          </a:p>
        </p:txBody>
      </p:sp>
      <p:graphicFrame>
        <p:nvGraphicFramePr>
          <p:cNvPr id="6" name="Content Placeholder 4"/>
          <p:cNvGraphicFramePr>
            <a:graphicFrameLocks/>
          </p:cNvGraphicFramePr>
          <p:nvPr/>
        </p:nvGraphicFramePr>
        <p:xfrm>
          <a:off x="3124200" y="685800"/>
          <a:ext cx="1752600" cy="1981200"/>
        </p:xfrm>
        <a:graphic>
          <a:graphicData uri="http://schemas.openxmlformats.org/drawingml/2006/table">
            <a:tbl>
              <a:tblPr firstRow="1" bandRow="1">
                <a:tableStyleId>{5C22544A-7EE6-4342-B048-85BDC9FD1C3A}</a:tableStyleId>
              </a:tblPr>
              <a:tblGrid>
                <a:gridCol w="1752600">
                  <a:extLst>
                    <a:ext uri="{9D8B030D-6E8A-4147-A177-3AD203B41FA5}">
                      <a16:colId xmlns:a16="http://schemas.microsoft.com/office/drawing/2014/main" val="20000"/>
                    </a:ext>
                  </a:extLst>
                </a:gridCol>
              </a:tblGrid>
              <a:tr h="550333">
                <a:tc>
                  <a:txBody>
                    <a:bodyPr/>
                    <a:lstStyle/>
                    <a:p>
                      <a:pPr algn="ctr"/>
                      <a:r>
                        <a:rPr lang="fa-IR" b="1" dirty="0" smtClean="0">
                          <a:cs typeface="B Nazanin" pitchFamily="2" charset="-78"/>
                        </a:rPr>
                        <a:t>پردازش</a:t>
                      </a:r>
                      <a:endParaRPr lang="en-US" b="1" dirty="0">
                        <a:cs typeface="B Nazanin" pitchFamily="2" charset="-78"/>
                      </a:endParaRPr>
                    </a:p>
                  </a:txBody>
                  <a:tcPr/>
                </a:tc>
                <a:extLst>
                  <a:ext uri="{0D108BD9-81ED-4DB2-BD59-A6C34878D82A}">
                    <a16:rowId xmlns:a16="http://schemas.microsoft.com/office/drawing/2014/main" val="10000"/>
                  </a:ext>
                </a:extLst>
              </a:tr>
              <a:tr h="1430867">
                <a:tc>
                  <a:txBody>
                    <a:bodyPr/>
                    <a:lstStyle/>
                    <a:p>
                      <a:pPr algn="ctr" rtl="1"/>
                      <a:r>
                        <a:rPr lang="fa-IR" b="0" dirty="0" smtClean="0">
                          <a:cs typeface="B Nazanin" pitchFamily="2" charset="-78"/>
                        </a:rPr>
                        <a:t>برنامه‌ها</a:t>
                      </a:r>
                    </a:p>
                    <a:p>
                      <a:pPr algn="ctr" rtl="1"/>
                      <a:r>
                        <a:rPr lang="fa-IR" b="0" dirty="0" smtClean="0">
                          <a:cs typeface="B Nazanin" pitchFamily="2" charset="-78"/>
                        </a:rPr>
                        <a:t>افراد</a:t>
                      </a:r>
                    </a:p>
                    <a:p>
                      <a:pPr algn="ctr" rtl="1"/>
                      <a:r>
                        <a:rPr lang="fa-IR" b="0" dirty="0" smtClean="0">
                          <a:cs typeface="B Nazanin" pitchFamily="2" charset="-78"/>
                        </a:rPr>
                        <a:t>تجهيزات</a:t>
                      </a:r>
                    </a:p>
                    <a:p>
                      <a:pPr algn="ctr" rtl="1"/>
                      <a:r>
                        <a:rPr lang="fa-IR" b="0" dirty="0" smtClean="0">
                          <a:cs typeface="B Nazanin" pitchFamily="2" charset="-78"/>
                        </a:rPr>
                        <a:t>ذخيره</a:t>
                      </a:r>
                    </a:p>
                  </a:txBody>
                  <a:tcPr/>
                </a:tc>
                <a:extLst>
                  <a:ext uri="{0D108BD9-81ED-4DB2-BD59-A6C34878D82A}">
                    <a16:rowId xmlns:a16="http://schemas.microsoft.com/office/drawing/2014/main" val="10001"/>
                  </a:ext>
                </a:extLst>
              </a:tr>
            </a:tbl>
          </a:graphicData>
        </a:graphic>
      </p:graphicFrame>
      <p:graphicFrame>
        <p:nvGraphicFramePr>
          <p:cNvPr id="11" name="Content Placeholder 4"/>
          <p:cNvGraphicFramePr>
            <a:graphicFrameLocks/>
          </p:cNvGraphicFramePr>
          <p:nvPr/>
        </p:nvGraphicFramePr>
        <p:xfrm>
          <a:off x="5715000" y="762000"/>
          <a:ext cx="1981200" cy="1916611"/>
        </p:xfrm>
        <a:graphic>
          <a:graphicData uri="http://schemas.openxmlformats.org/drawingml/2006/table">
            <a:tbl>
              <a:tblPr firstRow="1" bandRow="1">
                <a:tableStyleId>{5C22544A-7EE6-4342-B048-85BDC9FD1C3A}</a:tableStyleId>
              </a:tblPr>
              <a:tblGrid>
                <a:gridCol w="1981200">
                  <a:extLst>
                    <a:ext uri="{9D8B030D-6E8A-4147-A177-3AD203B41FA5}">
                      <a16:colId xmlns:a16="http://schemas.microsoft.com/office/drawing/2014/main" val="20000"/>
                    </a:ext>
                  </a:extLst>
                </a:gridCol>
              </a:tblGrid>
              <a:tr h="453571">
                <a:tc>
                  <a:txBody>
                    <a:bodyPr/>
                    <a:lstStyle/>
                    <a:p>
                      <a:pPr algn="ctr"/>
                      <a:r>
                        <a:rPr lang="fa-IR" b="1" dirty="0" smtClean="0">
                          <a:cs typeface="B Nazanin" pitchFamily="2" charset="-78"/>
                        </a:rPr>
                        <a:t>خروجي‌ها ( ستاده‌ها)</a:t>
                      </a:r>
                      <a:endParaRPr lang="en-US" b="1" dirty="0">
                        <a:cs typeface="B Nazanin" pitchFamily="2" charset="-78"/>
                      </a:endParaRPr>
                    </a:p>
                  </a:txBody>
                  <a:tcPr/>
                </a:tc>
                <a:extLst>
                  <a:ext uri="{0D108BD9-81ED-4DB2-BD59-A6C34878D82A}">
                    <a16:rowId xmlns:a16="http://schemas.microsoft.com/office/drawing/2014/main" val="10000"/>
                  </a:ext>
                </a:extLst>
              </a:tr>
              <a:tr h="1451429">
                <a:tc>
                  <a:txBody>
                    <a:bodyPr/>
                    <a:lstStyle/>
                    <a:p>
                      <a:pPr algn="ctr" rtl="1"/>
                      <a:r>
                        <a:rPr lang="fa-IR" b="0" dirty="0" smtClean="0">
                          <a:cs typeface="B Nazanin" pitchFamily="2" charset="-78"/>
                        </a:rPr>
                        <a:t>راه‌حل‌ها :</a:t>
                      </a:r>
                    </a:p>
                    <a:p>
                      <a:pPr algn="ctr" rtl="1"/>
                      <a:r>
                        <a:rPr lang="fa-IR" b="0" dirty="0" smtClean="0">
                          <a:cs typeface="B Nazanin" pitchFamily="2" charset="-78"/>
                        </a:rPr>
                        <a:t>گزارش‌ها</a:t>
                      </a:r>
                    </a:p>
                    <a:p>
                      <a:pPr algn="ctr" rtl="1"/>
                      <a:r>
                        <a:rPr lang="fa-IR" b="0" dirty="0" smtClean="0">
                          <a:cs typeface="B Nazanin" pitchFamily="2" charset="-78"/>
                        </a:rPr>
                        <a:t>محاسبات</a:t>
                      </a:r>
                    </a:p>
                    <a:p>
                      <a:pPr algn="ctr" rtl="1"/>
                      <a:r>
                        <a:rPr lang="fa-IR" b="0" dirty="0" smtClean="0">
                          <a:cs typeface="B Nazanin" pitchFamily="2" charset="-78"/>
                        </a:rPr>
                        <a:t>راهكاره</a:t>
                      </a:r>
                    </a:p>
                    <a:p>
                      <a:pPr algn="ctr" rtl="1"/>
                      <a:r>
                        <a:rPr lang="fa-IR" b="0" dirty="0" smtClean="0">
                          <a:cs typeface="B Nazanin" pitchFamily="2" charset="-78"/>
                        </a:rPr>
                        <a:t>صداها</a:t>
                      </a:r>
                    </a:p>
                  </a:txBody>
                  <a:tcPr/>
                </a:tc>
                <a:extLst>
                  <a:ext uri="{0D108BD9-81ED-4DB2-BD59-A6C34878D82A}">
                    <a16:rowId xmlns:a16="http://schemas.microsoft.com/office/drawing/2014/main" val="10001"/>
                  </a:ext>
                </a:extLst>
              </a:tr>
            </a:tbl>
          </a:graphicData>
        </a:graphic>
      </p:graphicFrame>
      <p:graphicFrame>
        <p:nvGraphicFramePr>
          <p:cNvPr id="12" name="Content Placeholder 4"/>
          <p:cNvGraphicFramePr>
            <a:graphicFrameLocks/>
          </p:cNvGraphicFramePr>
          <p:nvPr/>
        </p:nvGraphicFramePr>
        <p:xfrm>
          <a:off x="3200400" y="3657600"/>
          <a:ext cx="1752600" cy="1295400"/>
        </p:xfrm>
        <a:graphic>
          <a:graphicData uri="http://schemas.openxmlformats.org/drawingml/2006/table">
            <a:tbl>
              <a:tblPr firstRow="1" bandRow="1">
                <a:tableStyleId>{5C22544A-7EE6-4342-B048-85BDC9FD1C3A}</a:tableStyleId>
              </a:tblPr>
              <a:tblGrid>
                <a:gridCol w="1752600">
                  <a:extLst>
                    <a:ext uri="{9D8B030D-6E8A-4147-A177-3AD203B41FA5}">
                      <a16:colId xmlns:a16="http://schemas.microsoft.com/office/drawing/2014/main" val="20000"/>
                    </a:ext>
                  </a:extLst>
                </a:gridCol>
              </a:tblGrid>
              <a:tr h="457200">
                <a:tc>
                  <a:txBody>
                    <a:bodyPr/>
                    <a:lstStyle/>
                    <a:p>
                      <a:pPr algn="ctr"/>
                      <a:r>
                        <a:rPr lang="fa-IR" b="1" dirty="0" smtClean="0">
                          <a:cs typeface="B Nazanin" pitchFamily="2" charset="-78"/>
                        </a:rPr>
                        <a:t>كنترل</a:t>
                      </a:r>
                      <a:endParaRPr lang="en-US" b="1" dirty="0">
                        <a:cs typeface="B Nazanin" pitchFamily="2" charset="-78"/>
                      </a:endParaRPr>
                    </a:p>
                  </a:txBody>
                  <a:tcPr/>
                </a:tc>
                <a:extLst>
                  <a:ext uri="{0D108BD9-81ED-4DB2-BD59-A6C34878D82A}">
                    <a16:rowId xmlns:a16="http://schemas.microsoft.com/office/drawing/2014/main" val="10000"/>
                  </a:ext>
                </a:extLst>
              </a:tr>
              <a:tr h="838200">
                <a:tc>
                  <a:txBody>
                    <a:bodyPr/>
                    <a:lstStyle/>
                    <a:p>
                      <a:pPr algn="ctr" rtl="1"/>
                      <a:r>
                        <a:rPr lang="fa-IR" b="0" dirty="0" smtClean="0">
                          <a:cs typeface="B Nazanin" pitchFamily="2" charset="-78"/>
                        </a:rPr>
                        <a:t>تصميم گيرندگان</a:t>
                      </a:r>
                    </a:p>
                    <a:p>
                      <a:pPr algn="ctr" rtl="1"/>
                      <a:r>
                        <a:rPr lang="fa-IR" b="0" dirty="0" smtClean="0">
                          <a:cs typeface="B Nazanin" pitchFamily="2" charset="-78"/>
                        </a:rPr>
                        <a:t>كنترل خودكار</a:t>
                      </a:r>
                    </a:p>
                  </a:txBody>
                  <a:tcPr/>
                </a:tc>
                <a:extLst>
                  <a:ext uri="{0D108BD9-81ED-4DB2-BD59-A6C34878D82A}">
                    <a16:rowId xmlns:a16="http://schemas.microsoft.com/office/drawing/2014/main" val="10001"/>
                  </a:ext>
                </a:extLst>
              </a:tr>
            </a:tbl>
          </a:graphicData>
        </a:graphic>
      </p:graphicFrame>
      <p:cxnSp>
        <p:nvCxnSpPr>
          <p:cNvPr id="14" name="Straight Arrow Connector 13"/>
          <p:cNvCxnSpPr/>
          <p:nvPr/>
        </p:nvCxnSpPr>
        <p:spPr>
          <a:xfrm>
            <a:off x="2286000" y="1600200"/>
            <a:ext cx="8382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4876800" y="1676400"/>
            <a:ext cx="8382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rot="5400000" flipH="1" flipV="1">
            <a:off x="3543300" y="3162300"/>
            <a:ext cx="9906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V="1">
            <a:off x="6858794" y="2667794"/>
            <a:ext cx="0" cy="167560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flipH="1" flipV="1">
            <a:off x="4953000" y="4343400"/>
            <a:ext cx="1904206" cy="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0800000">
            <a:off x="1524000" y="4419600"/>
            <a:ext cx="16764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rot="5400000" flipH="1" flipV="1">
            <a:off x="609600" y="3505200"/>
            <a:ext cx="18288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5257800" y="3886200"/>
            <a:ext cx="1066800" cy="369332"/>
          </a:xfrm>
          <a:prstGeom prst="rect">
            <a:avLst/>
          </a:prstGeom>
          <a:noFill/>
        </p:spPr>
        <p:txBody>
          <a:bodyPr wrap="square" rtlCol="0">
            <a:spAutoFit/>
          </a:bodyPr>
          <a:lstStyle/>
          <a:p>
            <a:pPr algn="ctr"/>
            <a:r>
              <a:rPr lang="fa-IR" dirty="0" smtClean="0"/>
              <a:t>بازخور</a:t>
            </a:r>
            <a:endParaRPr lang="en-US" dirty="0"/>
          </a:p>
        </p:txBody>
      </p:sp>
      <p:sp>
        <p:nvSpPr>
          <p:cNvPr id="42" name="TextBox 41"/>
          <p:cNvSpPr txBox="1"/>
          <p:nvPr/>
        </p:nvSpPr>
        <p:spPr>
          <a:xfrm>
            <a:off x="2133600" y="5486400"/>
            <a:ext cx="3962400" cy="369332"/>
          </a:xfrm>
          <a:prstGeom prst="rect">
            <a:avLst/>
          </a:prstGeom>
          <a:noFill/>
        </p:spPr>
        <p:txBody>
          <a:bodyPr wrap="square" rtlCol="0">
            <a:spAutoFit/>
          </a:bodyPr>
          <a:lstStyle/>
          <a:p>
            <a:pPr algn="r"/>
            <a:r>
              <a:rPr lang="fa-IR" b="1" dirty="0" smtClean="0">
                <a:cs typeface="B Nazanin" pitchFamily="2" charset="-78"/>
              </a:rPr>
              <a:t>نمودار مدلي از سيستم‌هاي اطلاعاتي</a:t>
            </a:r>
            <a:endParaRPr lang="en-US" b="1" dirty="0">
              <a:cs typeface="B Nazanin" pitchFamily="2" charset="-78"/>
            </a:endParaRPr>
          </a:p>
        </p:txBody>
      </p:sp>
    </p:spTree>
  </p:cSld>
  <p:clrMapOvr>
    <a:masterClrMapping/>
  </p:clrMapOvr>
  <p:transition>
    <p:wipe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normAutofit/>
          </a:bodyPr>
          <a:lstStyle/>
          <a:p>
            <a:pPr indent="0" algn="justLow" rtl="1">
              <a:lnSpc>
                <a:spcPct val="150000"/>
              </a:lnSpc>
              <a:buFont typeface="Wingdings" pitchFamily="2" charset="2"/>
              <a:buChar char="¢"/>
            </a:pPr>
            <a:r>
              <a:rPr lang="fa-IR" b="1" dirty="0" smtClean="0">
                <a:cs typeface="B Nazanin" pitchFamily="2" charset="-78"/>
              </a:rPr>
              <a:t>  اهداف  و مزایای سیستم های اطلاعاتی :</a:t>
            </a:r>
          </a:p>
          <a:p>
            <a:pPr indent="0" algn="justLow" rtl="1">
              <a:lnSpc>
                <a:spcPct val="150000"/>
              </a:lnSpc>
              <a:buFont typeface="Wingdings" pitchFamily="2" charset="2"/>
              <a:buChar char="ü"/>
            </a:pPr>
            <a:r>
              <a:rPr lang="fa-IR" dirty="0" smtClean="0">
                <a:cs typeface="B Nazanin" pitchFamily="2" charset="-78"/>
              </a:rPr>
              <a:t> جمع آوری و ذخیره اطلاعات به دست آمده از منابع مختلف در قالبی منسجم و یکپارچه </a:t>
            </a:r>
          </a:p>
          <a:p>
            <a:pPr indent="0" algn="justLow" rtl="1">
              <a:lnSpc>
                <a:spcPct val="150000"/>
              </a:lnSpc>
              <a:buFont typeface="Wingdings" pitchFamily="2" charset="2"/>
              <a:buChar char="ü"/>
            </a:pPr>
            <a:r>
              <a:rPr lang="fa-IR" dirty="0" smtClean="0">
                <a:cs typeface="B Nazanin" pitchFamily="2" charset="-78"/>
              </a:rPr>
              <a:t> قابلیت پاسخگویی سریع به نیازهای اطلاعاتی متقاضیان اطلاعات</a:t>
            </a:r>
          </a:p>
          <a:p>
            <a:pPr indent="0" algn="justLow" rtl="1">
              <a:lnSpc>
                <a:spcPct val="150000"/>
              </a:lnSpc>
              <a:buFont typeface="Wingdings" pitchFamily="2" charset="2"/>
              <a:buChar char="ü"/>
            </a:pPr>
            <a:r>
              <a:rPr lang="fa-IR" dirty="0" smtClean="0">
                <a:cs typeface="B Nazanin" pitchFamily="2" charset="-78"/>
              </a:rPr>
              <a:t> امکان تبادل اطلاعات بین مراکز مختلف </a:t>
            </a:r>
          </a:p>
          <a:p>
            <a:pPr indent="0" algn="justLow" rtl="1">
              <a:lnSpc>
                <a:spcPct val="150000"/>
              </a:lnSpc>
              <a:buFont typeface="Wingdings" pitchFamily="2" charset="2"/>
              <a:buChar char="ü"/>
            </a:pPr>
            <a:r>
              <a:rPr lang="fa-IR" dirty="0" smtClean="0">
                <a:cs typeface="B Nazanin" pitchFamily="2" charset="-78"/>
              </a:rPr>
              <a:t> امکان تهیه و ارائه  گزارشات مقایسه ای </a:t>
            </a:r>
          </a:p>
          <a:p>
            <a:pPr indent="0" algn="justLow" rtl="1">
              <a:lnSpc>
                <a:spcPct val="150000"/>
              </a:lnSpc>
              <a:buFont typeface="Wingdings" pitchFamily="2" charset="2"/>
              <a:buChar char="ü"/>
            </a:pPr>
            <a:r>
              <a:rPr lang="fa-IR" dirty="0" smtClean="0">
                <a:cs typeface="B Nazanin" pitchFamily="2" charset="-78"/>
              </a:rPr>
              <a:t> فراهم آوردن، ابزار اطلاعاتی لازم به منظور برنامه ریزی و تصمیم گیری </a:t>
            </a:r>
          </a:p>
          <a:p>
            <a:pPr indent="0" algn="justLow" rtl="1">
              <a:lnSpc>
                <a:spcPct val="150000"/>
              </a:lnSpc>
              <a:buNone/>
            </a:pPr>
            <a:r>
              <a:rPr lang="fa-IR" dirty="0" smtClean="0">
                <a:cs typeface="B Nazanin" pitchFamily="2" charset="-78"/>
              </a:rPr>
              <a:t>   سریع آسان </a:t>
            </a:r>
          </a:p>
          <a:p>
            <a:pPr indent="0" algn="justLow" rtl="1">
              <a:lnSpc>
                <a:spcPct val="150000"/>
              </a:lnSpc>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33</a:t>
            </a:fld>
            <a:endParaRPr lang="en-US"/>
          </a:p>
        </p:txBody>
      </p:sp>
    </p:spTree>
  </p:cSld>
  <p:clrMapOvr>
    <a:masterClrMapping/>
  </p:clrMapOvr>
  <p:transition>
    <p:wipe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33400" y="838200"/>
            <a:ext cx="7848600" cy="4648200"/>
          </a:xfrm>
        </p:spPr>
        <p:txBody>
          <a:bodyPr>
            <a:normAutofit/>
          </a:bodyPr>
          <a:lstStyle/>
          <a:p>
            <a:pPr indent="0" algn="justLow" rtl="1">
              <a:lnSpc>
                <a:spcPct val="150000"/>
              </a:lnSpc>
              <a:buNone/>
            </a:pPr>
            <a:r>
              <a:rPr lang="fa-IR" sz="2800" b="1" dirty="0" smtClean="0">
                <a:cs typeface="B Nazanin" pitchFamily="2" charset="-78"/>
              </a:rPr>
              <a:t> سیستم های اطلاعاتی و سیستم های اطلاعاتی مدیریت</a:t>
            </a:r>
          </a:p>
          <a:p>
            <a:pPr indent="0" algn="justLow" rtl="1">
              <a:lnSpc>
                <a:spcPct val="150000"/>
              </a:lnSpc>
              <a:buNone/>
            </a:pPr>
            <a:r>
              <a:rPr lang="fa-IR" dirty="0" smtClean="0">
                <a:cs typeface="B Nazanin" pitchFamily="2" charset="-78"/>
              </a:rPr>
              <a:t>رشته سیستم های  اطلاعاتی مدیریت با به کارگیری علم رایانه در دهه 1970 شروع به کار نموده و به تدریج و با کمک گرفتن از تعداد بیشتری از رشته های علوم اجتماعی توسعه نمود و به تدریج و با کمک گرفتن از تعداد بیشتری از رشته های توسعه وتکامل یافت</a:t>
            </a:r>
          </a:p>
          <a:p>
            <a:pPr indent="0" algn="justLow" rtl="1">
              <a:lnSpc>
                <a:spcPct val="150000"/>
              </a:lnSpc>
              <a:buNone/>
            </a:pPr>
            <a:r>
              <a:rPr lang="fa-IR" dirty="0" smtClean="0">
                <a:cs typeface="B Nazanin" pitchFamily="2" charset="-78"/>
              </a:rPr>
              <a:t>دیویس یکی از اولین  تعاریف را در خصوص سیستم های اطلاعاتی مدیریت ارائه داد. به نظر دیویس، سیستم اطلاعات  مدیریت، سیستمی  جامع  مرکب از انسان و ماشین  است که برای پشتیبانی  از تصمیم ها، مدیریت و عملیات ،اطلاعاتی را فراهم مي‌سازد . </a:t>
            </a:r>
          </a:p>
        </p:txBody>
      </p:sp>
      <p:sp>
        <p:nvSpPr>
          <p:cNvPr id="4" name="Slide Number Placeholder 3"/>
          <p:cNvSpPr>
            <a:spLocks noGrp="1"/>
          </p:cNvSpPr>
          <p:nvPr>
            <p:ph type="sldNum" sz="quarter" idx="15"/>
          </p:nvPr>
        </p:nvSpPr>
        <p:spPr/>
        <p:txBody>
          <a:bodyPr/>
          <a:lstStyle/>
          <a:p>
            <a:fld id="{584236DB-2303-45C0-9910-E3C41D1A220F}" type="slidenum">
              <a:rPr lang="en-US" smtClean="0"/>
              <a:pPr/>
              <a:t>34</a:t>
            </a:fld>
            <a:endParaRPr lang="en-US"/>
          </a:p>
        </p:txBody>
      </p:sp>
    </p:spTree>
  </p:cSld>
  <p:clrMapOvr>
    <a:masterClrMapping/>
  </p:clrMapOvr>
  <p:transition>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143000"/>
            <a:ext cx="7848600" cy="3810000"/>
          </a:xfrm>
        </p:spPr>
        <p:txBody>
          <a:bodyPr>
            <a:normAutofit lnSpcReduction="10000"/>
          </a:bodyPr>
          <a:lstStyle/>
          <a:p>
            <a:pPr marL="273050" indent="76200" algn="r" rtl="1">
              <a:lnSpc>
                <a:spcPct val="150000"/>
              </a:lnSpc>
              <a:buNone/>
            </a:pPr>
            <a:r>
              <a:rPr lang="fa-IR" sz="2800" b="1" u="sng" dirty="0" smtClean="0">
                <a:solidFill>
                  <a:srgbClr val="FF0000"/>
                </a:solidFill>
                <a:effectLst>
                  <a:outerShdw blurRad="38100" dist="38100" dir="2700000" algn="tl">
                    <a:srgbClr val="000000">
                      <a:alpha val="43137"/>
                    </a:srgbClr>
                  </a:outerShdw>
                </a:effectLst>
                <a:cs typeface="B Nazanin" pitchFamily="2" charset="-78"/>
              </a:rPr>
              <a:t>عناصر اصلی سيستم اطلاعات مدیریت عباراتند از  :</a:t>
            </a:r>
          </a:p>
          <a:p>
            <a:pPr marL="625475" indent="0" algn="r" rtl="1">
              <a:lnSpc>
                <a:spcPct val="150000"/>
              </a:lnSpc>
              <a:buClr>
                <a:schemeClr val="accent2"/>
              </a:buClr>
              <a:buSzPct val="80000"/>
              <a:buNone/>
            </a:pPr>
            <a:r>
              <a:rPr lang="fa-IR" u="sng" dirty="0" smtClean="0">
                <a:solidFill>
                  <a:srgbClr val="FF0000"/>
                </a:solidFill>
                <a:effectLst>
                  <a:outerShdw blurRad="38100" dist="38100" dir="2700000" algn="tl">
                    <a:srgbClr val="000000">
                      <a:alpha val="43137"/>
                    </a:srgbClr>
                  </a:outerShdw>
                </a:effectLst>
                <a:cs typeface="B Nazanin" pitchFamily="2" charset="-78"/>
              </a:rPr>
              <a:t>1. سیستمی یکپارچه برای خدمت به تعداد زیادی کاربر .</a:t>
            </a:r>
          </a:p>
          <a:p>
            <a:pPr marL="625475" indent="0" algn="r" rtl="1">
              <a:lnSpc>
                <a:spcPct val="150000"/>
              </a:lnSpc>
              <a:buClr>
                <a:schemeClr val="accent2"/>
              </a:buClr>
              <a:buSzPct val="80000"/>
              <a:buNone/>
            </a:pPr>
            <a:r>
              <a:rPr lang="fa-IR" u="sng" dirty="0" smtClean="0">
                <a:solidFill>
                  <a:srgbClr val="FF0000"/>
                </a:solidFill>
                <a:effectLst>
                  <a:outerShdw blurRad="38100" dist="38100" dir="2700000" algn="tl">
                    <a:srgbClr val="000000">
                      <a:alpha val="43137"/>
                    </a:srgbClr>
                  </a:outerShdw>
                </a:effectLst>
                <a:cs typeface="B Nazanin" pitchFamily="2" charset="-78"/>
              </a:rPr>
              <a:t>2. سیستمی رایانه ای که نرم افزارهای اطلاعاتی را از طریق پایگاه اطلاعاتی به هم مرتبط می‌کند .</a:t>
            </a:r>
          </a:p>
          <a:p>
            <a:pPr marL="625475" indent="0" algn="r" rtl="1">
              <a:lnSpc>
                <a:spcPct val="150000"/>
              </a:lnSpc>
              <a:buClr>
                <a:schemeClr val="accent2"/>
              </a:buClr>
              <a:buSzPct val="80000"/>
              <a:buNone/>
            </a:pPr>
            <a:r>
              <a:rPr lang="fa-IR" u="sng" dirty="0" smtClean="0">
                <a:solidFill>
                  <a:srgbClr val="FF0000"/>
                </a:solidFill>
                <a:effectLst>
                  <a:outerShdw blurRad="38100" dist="38100" dir="2700000" algn="tl">
                    <a:srgbClr val="000000">
                      <a:alpha val="43137"/>
                    </a:srgbClr>
                  </a:outerShdw>
                </a:effectLst>
                <a:cs typeface="B Nazanin" pitchFamily="2" charset="-78"/>
              </a:rPr>
              <a:t>3. رابط کاربر – ماشین که به جستجو های فوری و موقتی پاسخ می‌دهد .</a:t>
            </a:r>
          </a:p>
          <a:p>
            <a:pPr marL="625475" indent="0" algn="r" rtl="1">
              <a:lnSpc>
                <a:spcPct val="150000"/>
              </a:lnSpc>
              <a:buClr>
                <a:schemeClr val="accent2"/>
              </a:buClr>
              <a:buSzPct val="80000"/>
              <a:buNone/>
            </a:pPr>
            <a:r>
              <a:rPr lang="fa-IR" u="sng" dirty="0" smtClean="0">
                <a:solidFill>
                  <a:srgbClr val="FF0000"/>
                </a:solidFill>
                <a:effectLst>
                  <a:outerShdw blurRad="38100" dist="38100" dir="2700000" algn="tl">
                    <a:srgbClr val="000000">
                      <a:alpha val="43137"/>
                    </a:srgbClr>
                  </a:outerShdw>
                </a:effectLst>
                <a:cs typeface="B Nazanin" pitchFamily="2" charset="-78"/>
              </a:rPr>
              <a:t>4. ارئه اطلاعات به تمام سطوح مدیریتی .</a:t>
            </a:r>
          </a:p>
          <a:p>
            <a:pPr marL="625475" indent="0" algn="r" rtl="1">
              <a:lnSpc>
                <a:spcPct val="150000"/>
              </a:lnSpc>
              <a:buClr>
                <a:schemeClr val="accent2"/>
              </a:buClr>
              <a:buSzPct val="80000"/>
              <a:buNone/>
            </a:pPr>
            <a:r>
              <a:rPr lang="fa-IR" u="sng" dirty="0" smtClean="0">
                <a:solidFill>
                  <a:srgbClr val="FF0000"/>
                </a:solidFill>
                <a:effectLst>
                  <a:outerShdw blurRad="38100" dist="38100" dir="2700000" algn="tl">
                    <a:srgbClr val="000000">
                      <a:alpha val="43137"/>
                    </a:srgbClr>
                  </a:outerShdw>
                </a:effectLst>
                <a:cs typeface="B Nazanin" pitchFamily="2" charset="-78"/>
              </a:rPr>
              <a:t>5. پشتیبانی از عملیات وتصمیم گیری .</a:t>
            </a:r>
            <a:endParaRPr lang="en-US" u="sng" dirty="0">
              <a:solidFill>
                <a:srgbClr val="FF0000"/>
              </a:solidFill>
              <a:effectLst>
                <a:outerShdw blurRad="38100" dist="38100" dir="2700000" algn="tl">
                  <a:srgbClr val="000000">
                    <a:alpha val="43137"/>
                  </a:srgbClr>
                </a:outerShdw>
              </a:effectLst>
              <a:cs typeface="B Nazanin" pitchFamily="2" charset="-78"/>
            </a:endParaRPr>
          </a:p>
          <a:p>
            <a:pPr marL="625475" indent="0" algn="r" rtl="1">
              <a:lnSpc>
                <a:spcPct val="150000"/>
              </a:lnSpc>
              <a:buClr>
                <a:schemeClr val="accent2"/>
              </a:buClr>
              <a:buSzPct val="80000"/>
              <a:buNone/>
            </a:pPr>
            <a:endParaRPr lang="fa-IR" u="sng" dirty="0" smtClean="0">
              <a:solidFill>
                <a:srgbClr val="FF0000"/>
              </a:solidFill>
              <a:effectLst>
                <a:outerShdw blurRad="38100" dist="38100" dir="2700000" algn="tl">
                  <a:srgbClr val="000000">
                    <a:alpha val="43137"/>
                  </a:srgbClr>
                </a:outerShdw>
              </a:effectLst>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35</a:t>
            </a:fld>
            <a:endParaRPr lang="en-US"/>
          </a:p>
        </p:txBody>
      </p:sp>
    </p:spTree>
  </p:cSld>
  <p:clrMapOvr>
    <a:masterClrMapping/>
  </p:clrMapOvr>
  <p:transition>
    <p:wipe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quarter" idx="1"/>
          </p:nvPr>
        </p:nvGraphicFramePr>
        <p:xfrm>
          <a:off x="1447800" y="990600"/>
          <a:ext cx="6477000" cy="457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5"/>
          </p:nvPr>
        </p:nvSpPr>
        <p:spPr/>
        <p:txBody>
          <a:bodyPr/>
          <a:lstStyle/>
          <a:p>
            <a:fld id="{584236DB-2303-45C0-9910-E3C41D1A220F}" type="slidenum">
              <a:rPr lang="en-US" smtClean="0"/>
              <a:pPr/>
              <a:t>36</a:t>
            </a:fld>
            <a:endParaRPr lang="en-US"/>
          </a:p>
        </p:txBody>
      </p:sp>
      <p:sp>
        <p:nvSpPr>
          <p:cNvPr id="6" name="TextBox 5"/>
          <p:cNvSpPr txBox="1"/>
          <p:nvPr/>
        </p:nvSpPr>
        <p:spPr>
          <a:xfrm>
            <a:off x="2819400" y="304800"/>
            <a:ext cx="5105400" cy="369332"/>
          </a:xfrm>
          <a:prstGeom prst="rect">
            <a:avLst/>
          </a:prstGeom>
          <a:noFill/>
        </p:spPr>
        <p:txBody>
          <a:bodyPr wrap="square" rtlCol="0">
            <a:spAutoFit/>
          </a:bodyPr>
          <a:lstStyle/>
          <a:p>
            <a:pPr algn="r"/>
            <a:r>
              <a:rPr lang="fa-IR" b="1" dirty="0" smtClean="0">
                <a:cs typeface="B Nazanin" pitchFamily="2" charset="-78"/>
              </a:rPr>
              <a:t>نمودار 1-5 : نماي كلي سيستم‌هاي اطلاعاتي مديريت</a:t>
            </a:r>
            <a:endParaRPr lang="en-US" b="1" dirty="0">
              <a:cs typeface="B Nazanin" pitchFamily="2" charset="-78"/>
            </a:endParaRPr>
          </a:p>
        </p:txBody>
      </p:sp>
    </p:spTree>
  </p:cSld>
  <p:clrMapOvr>
    <a:masterClrMapping/>
  </p:clrMapOvr>
  <p:transition>
    <p:wipe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1000" y="381000"/>
            <a:ext cx="7848600" cy="5867400"/>
          </a:xfrm>
        </p:spPr>
        <p:txBody>
          <a:bodyPr>
            <a:normAutofit fontScale="62500" lnSpcReduction="20000"/>
          </a:bodyPr>
          <a:lstStyle/>
          <a:p>
            <a:pPr marL="342900" indent="-342900" algn="r" rtl="1">
              <a:lnSpc>
                <a:spcPct val="120000"/>
              </a:lnSpc>
            </a:pPr>
            <a:r>
              <a:rPr lang="fa-IR" sz="3800" b="1" dirty="0" smtClean="0">
                <a:cs typeface="B Nazanin" pitchFamily="2" charset="-78"/>
              </a:rPr>
              <a:t>ارتباط سیستم های اطلاعاتی با علوم دیگر </a:t>
            </a:r>
            <a:endParaRPr lang="en-US" sz="3800" b="1" dirty="0" smtClean="0">
              <a:cs typeface="B Nazanin" pitchFamily="2" charset="-78"/>
            </a:endParaRPr>
          </a:p>
          <a:p>
            <a:pPr marL="342900" indent="-342900" algn="r" rtl="1">
              <a:lnSpc>
                <a:spcPct val="120000"/>
              </a:lnSpc>
            </a:pPr>
            <a:endParaRPr lang="fa-IR" sz="1800" b="1" dirty="0" smtClean="0">
              <a:cs typeface="B Nazanin" pitchFamily="2" charset="-78"/>
            </a:endParaRPr>
          </a:p>
          <a:p>
            <a:pPr marL="342900" indent="-342900" algn="r" rtl="1">
              <a:lnSpc>
                <a:spcPct val="120000"/>
              </a:lnSpc>
              <a:buNone/>
            </a:pPr>
            <a:r>
              <a:rPr lang="fa-IR" sz="3400" b="1" dirty="0" smtClean="0">
                <a:cs typeface="B Nazanin" pitchFamily="2" charset="-78"/>
              </a:rPr>
              <a:t> </a:t>
            </a:r>
            <a:r>
              <a:rPr lang="fa-IR" sz="2900" b="1" dirty="0" smtClean="0">
                <a:cs typeface="B Nazanin" pitchFamily="2" charset="-78"/>
              </a:rPr>
              <a:t>سیستم های  اطلاعاتی در واقع ،یک سیستم بین  رشته ای است که متاثر از رشته های مختلف زیر </a:t>
            </a:r>
            <a:endParaRPr lang="en-US" sz="2900" b="1" dirty="0" smtClean="0">
              <a:cs typeface="B Nazanin" pitchFamily="2" charset="-78"/>
            </a:endParaRPr>
          </a:p>
          <a:p>
            <a:pPr marL="342900" indent="-342900" algn="r" rtl="1">
              <a:lnSpc>
                <a:spcPct val="120000"/>
              </a:lnSpc>
              <a:buNone/>
            </a:pPr>
            <a:r>
              <a:rPr lang="en-US" sz="2900" b="1" dirty="0" smtClean="0">
                <a:cs typeface="B Nazanin" pitchFamily="2" charset="-78"/>
              </a:rPr>
              <a:t> </a:t>
            </a:r>
            <a:r>
              <a:rPr lang="fa-IR" sz="2900" b="1" dirty="0" smtClean="0">
                <a:cs typeface="B Nazanin" pitchFamily="2" charset="-78"/>
              </a:rPr>
              <a:t>می‌باشد:</a:t>
            </a:r>
          </a:p>
          <a:p>
            <a:pPr marL="228600" indent="-228600" algn="r" rtl="1">
              <a:lnSpc>
                <a:spcPct val="120000"/>
              </a:lnSpc>
              <a:buFont typeface="Wingdings" pitchFamily="2" charset="2"/>
              <a:buChar char="v"/>
            </a:pPr>
            <a:r>
              <a:rPr lang="fa-IR" sz="2800" b="1" dirty="0" smtClean="0">
                <a:solidFill>
                  <a:schemeClr val="accent2">
                    <a:lumMod val="75000"/>
                  </a:schemeClr>
                </a:solidFill>
                <a:cs typeface="B Nazanin" pitchFamily="2" charset="-78"/>
              </a:rPr>
              <a:t>روانشناسی</a:t>
            </a:r>
            <a:r>
              <a:rPr lang="fa-IR" sz="2800" dirty="0" smtClean="0">
                <a:solidFill>
                  <a:schemeClr val="accent2">
                    <a:lumMod val="75000"/>
                  </a:schemeClr>
                </a:solidFill>
                <a:cs typeface="B Nazanin" pitchFamily="2" charset="-78"/>
              </a:rPr>
              <a:t>  </a:t>
            </a:r>
            <a:r>
              <a:rPr lang="fa-IR" sz="2800" b="1" dirty="0" smtClean="0">
                <a:solidFill>
                  <a:schemeClr val="accent2">
                    <a:lumMod val="75000"/>
                  </a:schemeClr>
                </a:solidFill>
                <a:cs typeface="B Nazanin" pitchFamily="2" charset="-78"/>
              </a:rPr>
              <a:t>:</a:t>
            </a:r>
            <a:r>
              <a:rPr lang="fa-IR" sz="2800" dirty="0" smtClean="0">
                <a:solidFill>
                  <a:schemeClr val="accent2">
                    <a:lumMod val="75000"/>
                  </a:schemeClr>
                </a:solidFill>
                <a:cs typeface="B Nazanin" pitchFamily="2" charset="-78"/>
              </a:rPr>
              <a:t>  </a:t>
            </a:r>
            <a:r>
              <a:rPr lang="fa-IR" sz="2700" dirty="0" smtClean="0">
                <a:cs typeface="B Nazanin" pitchFamily="2" charset="-78"/>
              </a:rPr>
              <a:t>سیستم های اطلاعاتی ،انسان و فکر او را یک پردازشگر اطلاعاتی می داند  . این سیستم در قالب گزارش ها و مجاری  ارتباطی خود ،رفتار فردی وگروهی مدیر را به کار میگیرد و به عوامل انسانی چون جهت گیری ها قالب اندیشی ،بی زاری از مخاطره جویی ،قدرت و ضعف توجه بسیار دارد.</a:t>
            </a:r>
          </a:p>
          <a:p>
            <a:pPr marL="342900" indent="-342900" algn="r" rtl="1">
              <a:lnSpc>
                <a:spcPct val="120000"/>
              </a:lnSpc>
              <a:buFont typeface="Wingdings" pitchFamily="2" charset="2"/>
              <a:buChar char="v"/>
            </a:pPr>
            <a:r>
              <a:rPr lang="fa-IR" sz="2800" b="1" dirty="0" smtClean="0">
                <a:solidFill>
                  <a:schemeClr val="accent2">
                    <a:lumMod val="75000"/>
                  </a:schemeClr>
                </a:solidFill>
                <a:cs typeface="B Nazanin" pitchFamily="2" charset="-78"/>
              </a:rPr>
              <a:t>علم رایانه :  </a:t>
            </a:r>
            <a:r>
              <a:rPr lang="fa-IR" sz="2700" dirty="0" smtClean="0">
                <a:cs typeface="B Nazanin" pitchFamily="2" charset="-78"/>
              </a:rPr>
              <a:t>نظریه ها  و روش های  محاسبه ، ذخیره سازی  و دسترسی به داده ها که سیستم های اطلاعاتی به کمک انها انجام  وظیفه میکنند ،از علم رایانه گرفته شده است.</a:t>
            </a:r>
          </a:p>
          <a:p>
            <a:pPr algn="r" rtl="1">
              <a:lnSpc>
                <a:spcPct val="120000"/>
              </a:lnSpc>
              <a:buFont typeface="Wingdings" pitchFamily="2" charset="2"/>
              <a:buChar char="v"/>
            </a:pPr>
            <a:r>
              <a:rPr lang="fa-IR" sz="2800" b="1" dirty="0" smtClean="0">
                <a:solidFill>
                  <a:schemeClr val="accent2">
                    <a:lumMod val="75000"/>
                  </a:schemeClr>
                </a:solidFill>
                <a:cs typeface="B Nazanin" pitchFamily="2" charset="-78"/>
              </a:rPr>
              <a:t>تحقیق در عملیات :  </a:t>
            </a:r>
            <a:r>
              <a:rPr lang="fa-IR" sz="2700" dirty="0" smtClean="0">
                <a:cs typeface="B Nazanin" pitchFamily="2" charset="-78"/>
              </a:rPr>
              <a:t>این رشته برای ایجاد مدل های مرتبط با مشکلات مدیریتی به کار می رود و حاصل کار آن تحت عنوان سیستم های پشتیبانی تصمیم ارائه میشود.</a:t>
            </a:r>
          </a:p>
          <a:p>
            <a:pPr algn="r" rtl="1">
              <a:lnSpc>
                <a:spcPct val="120000"/>
              </a:lnSpc>
              <a:buFont typeface="Wingdings" pitchFamily="2" charset="2"/>
              <a:buChar char="v"/>
            </a:pPr>
            <a:r>
              <a:rPr lang="fa-IR" sz="2800" b="1" dirty="0" smtClean="0">
                <a:solidFill>
                  <a:schemeClr val="accent2">
                    <a:lumMod val="75000"/>
                  </a:schemeClr>
                </a:solidFill>
                <a:cs typeface="B Nazanin" pitchFamily="2" charset="-78"/>
              </a:rPr>
              <a:t>زبانشناسی : </a:t>
            </a:r>
            <a:r>
              <a:rPr lang="fa-IR" sz="2700" dirty="0" smtClean="0">
                <a:cs typeface="B Nazanin" pitchFamily="2" charset="-78"/>
              </a:rPr>
              <a:t>بررسی زبان ها و ارتباط انسانی و اثرات زبان بر ایجاد و به کارگیری اطلاعات از جمله کمک هایی است که رشته زبان شناسی به سیستم های اطلاعاتی می نمایند.</a:t>
            </a:r>
          </a:p>
          <a:p>
            <a:pPr algn="r" rtl="1">
              <a:lnSpc>
                <a:spcPct val="120000"/>
              </a:lnSpc>
              <a:buFont typeface="Wingdings" pitchFamily="2" charset="2"/>
              <a:buChar char="v"/>
            </a:pPr>
            <a:r>
              <a:rPr lang="fa-IR" sz="2800" b="1" dirty="0" smtClean="0">
                <a:solidFill>
                  <a:schemeClr val="accent2">
                    <a:lumMod val="75000"/>
                  </a:schemeClr>
                </a:solidFill>
                <a:cs typeface="B Nazanin" pitchFamily="2" charset="-78"/>
              </a:rPr>
              <a:t>جامعه شناسی : </a:t>
            </a:r>
            <a:r>
              <a:rPr lang="fa-IR" sz="2700" dirty="0" smtClean="0">
                <a:cs typeface="B Nazanin" pitchFamily="2" charset="-78"/>
              </a:rPr>
              <a:t>مبانی و اصول اجتماعی که مرتبط با شکل گیری اصول و سیاست های اطلاعاتی است از جامعه شناسی اخذ شده است.</a:t>
            </a:r>
          </a:p>
          <a:p>
            <a:pPr algn="r" rtl="1">
              <a:lnSpc>
                <a:spcPct val="120000"/>
              </a:lnSpc>
              <a:buFont typeface="Wingdings" pitchFamily="2" charset="2"/>
              <a:buChar char="v"/>
            </a:pPr>
            <a:r>
              <a:rPr lang="fa-IR" sz="2800" b="1" dirty="0" smtClean="0">
                <a:solidFill>
                  <a:schemeClr val="accent2">
                    <a:lumMod val="75000"/>
                  </a:schemeClr>
                </a:solidFill>
                <a:cs typeface="B Nazanin" pitchFamily="2" charset="-78"/>
              </a:rPr>
              <a:t>تئوری سازمان :</a:t>
            </a:r>
            <a:r>
              <a:rPr lang="fa-IR" sz="2800" b="1" dirty="0" smtClean="0">
                <a:solidFill>
                  <a:schemeClr val="accent2"/>
                </a:solidFill>
                <a:cs typeface="B Nazanin" pitchFamily="2" charset="-78"/>
              </a:rPr>
              <a:t> </a:t>
            </a:r>
            <a:r>
              <a:rPr lang="fa-IR" sz="2700" dirty="0" smtClean="0">
                <a:cs typeface="B Nazanin" pitchFamily="2" charset="-78"/>
              </a:rPr>
              <a:t>ماهیت و خصوصیات سازمان ها و اثراتشان بر روشی که انسان از اطلاعات  جهت تصمیم گیری  استفاده</a:t>
            </a:r>
            <a:r>
              <a:rPr lang="en-US" sz="2700" dirty="0" smtClean="0">
                <a:cs typeface="B Nazanin" pitchFamily="2" charset="-78"/>
              </a:rPr>
              <a:t> </a:t>
            </a:r>
            <a:r>
              <a:rPr lang="fa-IR" sz="2700" dirty="0" smtClean="0">
                <a:cs typeface="B Nazanin" pitchFamily="2" charset="-78"/>
              </a:rPr>
              <a:t>میکنند را مشخص می نمایند.</a:t>
            </a:r>
          </a:p>
        </p:txBody>
      </p:sp>
      <p:sp>
        <p:nvSpPr>
          <p:cNvPr id="4" name="Slide Number Placeholder 3"/>
          <p:cNvSpPr>
            <a:spLocks noGrp="1"/>
          </p:cNvSpPr>
          <p:nvPr>
            <p:ph type="sldNum" sz="quarter" idx="15"/>
          </p:nvPr>
        </p:nvSpPr>
        <p:spPr/>
        <p:txBody>
          <a:bodyPr/>
          <a:lstStyle/>
          <a:p>
            <a:fld id="{584236DB-2303-45C0-9910-E3C41D1A220F}" type="slidenum">
              <a:rPr lang="en-US" smtClean="0"/>
              <a:pPr/>
              <a:t>37</a:t>
            </a:fld>
            <a:endParaRPr lang="en-US"/>
          </a:p>
        </p:txBody>
      </p:sp>
    </p:spTree>
  </p:cSld>
  <p:clrMapOvr>
    <a:masterClrMapping/>
  </p:clrMapOvr>
  <p:transition>
    <p:wipe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lstStyle/>
          <a:p>
            <a:pPr algn="justLow" rtl="1">
              <a:buNone/>
            </a:pPr>
            <a:r>
              <a:rPr lang="fa-IR" sz="1800" b="1" dirty="0" smtClean="0">
                <a:cs typeface="B Nazanin" pitchFamily="2" charset="-78"/>
              </a:rPr>
              <a:t>نمودار 1-6: ارتباط سیستم های اطلاعاتی با علوم دیگر </a:t>
            </a:r>
          </a:p>
          <a:p>
            <a:pPr algn="justLow" rtl="1">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38</a:t>
            </a:fld>
            <a:endParaRPr lang="en-US"/>
          </a:p>
        </p:txBody>
      </p:sp>
      <p:sp>
        <p:nvSpPr>
          <p:cNvPr id="7" name="Oval 6"/>
          <p:cNvSpPr/>
          <p:nvPr/>
        </p:nvSpPr>
        <p:spPr>
          <a:xfrm>
            <a:off x="1981200" y="1828800"/>
            <a:ext cx="4191000" cy="396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3505200" y="3276600"/>
            <a:ext cx="1143000" cy="1066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p:cNvCxnSpPr/>
          <p:nvPr/>
        </p:nvCxnSpPr>
        <p:spPr>
          <a:xfrm rot="5400000" flipH="1" flipV="1">
            <a:off x="4076700" y="2324100"/>
            <a:ext cx="1219200" cy="685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a:endCxn id="7" idx="1"/>
          </p:cNvCxnSpPr>
          <p:nvPr/>
        </p:nvCxnSpPr>
        <p:spPr>
          <a:xfrm rot="10800000">
            <a:off x="2594958" y="2409080"/>
            <a:ext cx="1138842" cy="94372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a:stCxn id="8" idx="2"/>
          </p:cNvCxnSpPr>
          <p:nvPr/>
        </p:nvCxnSpPr>
        <p:spPr>
          <a:xfrm rot="10800000" flipV="1">
            <a:off x="1981200" y="3810000"/>
            <a:ext cx="1524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a:stCxn id="8" idx="6"/>
            <a:endCxn id="7" idx="6"/>
          </p:cNvCxnSpPr>
          <p:nvPr/>
        </p:nvCxnSpPr>
        <p:spPr>
          <a:xfrm>
            <a:off x="4648200" y="3810000"/>
            <a:ext cx="15240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a:stCxn id="8" idx="5"/>
          </p:cNvCxnSpPr>
          <p:nvPr/>
        </p:nvCxnSpPr>
        <p:spPr>
          <a:xfrm rot="16200000" flipH="1">
            <a:off x="4410191" y="4257790"/>
            <a:ext cx="1146829" cy="1005589"/>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a:stCxn id="8" idx="4"/>
          </p:cNvCxnSpPr>
          <p:nvPr/>
        </p:nvCxnSpPr>
        <p:spPr>
          <a:xfrm rot="5400000">
            <a:off x="3181350" y="4819650"/>
            <a:ext cx="1371600" cy="4191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a:stCxn id="8" idx="3"/>
            <a:endCxn id="7" idx="3"/>
          </p:cNvCxnSpPr>
          <p:nvPr/>
        </p:nvCxnSpPr>
        <p:spPr>
          <a:xfrm rot="5400000">
            <a:off x="2621900" y="4160230"/>
            <a:ext cx="1023749" cy="1077631"/>
          </a:xfrm>
          <a:prstGeom prst="line">
            <a:avLst/>
          </a:prstGeom>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3429000" y="2057400"/>
            <a:ext cx="990600" cy="646331"/>
          </a:xfrm>
          <a:prstGeom prst="rect">
            <a:avLst/>
          </a:prstGeom>
          <a:noFill/>
        </p:spPr>
        <p:txBody>
          <a:bodyPr wrap="square" rtlCol="0">
            <a:spAutoFit/>
          </a:bodyPr>
          <a:lstStyle/>
          <a:p>
            <a:pPr algn="ctr"/>
            <a:r>
              <a:rPr lang="fa-IR" b="1" dirty="0" smtClean="0">
                <a:solidFill>
                  <a:schemeClr val="accent2">
                    <a:lumMod val="75000"/>
                  </a:schemeClr>
                </a:solidFill>
                <a:cs typeface="B Nazanin" pitchFamily="2" charset="-78"/>
              </a:rPr>
              <a:t>تئوری سازمان</a:t>
            </a:r>
            <a:endParaRPr lang="en-US" dirty="0"/>
          </a:p>
        </p:txBody>
      </p:sp>
      <p:sp>
        <p:nvSpPr>
          <p:cNvPr id="30" name="TextBox 29"/>
          <p:cNvSpPr txBox="1"/>
          <p:nvPr/>
        </p:nvSpPr>
        <p:spPr>
          <a:xfrm>
            <a:off x="4953000" y="2819400"/>
            <a:ext cx="685800" cy="646331"/>
          </a:xfrm>
          <a:prstGeom prst="rect">
            <a:avLst/>
          </a:prstGeom>
          <a:noFill/>
        </p:spPr>
        <p:txBody>
          <a:bodyPr wrap="square" rtlCol="0">
            <a:spAutoFit/>
          </a:bodyPr>
          <a:lstStyle/>
          <a:p>
            <a:pPr algn="ctr"/>
            <a:r>
              <a:rPr lang="fa-IR" b="1" dirty="0" smtClean="0">
                <a:solidFill>
                  <a:schemeClr val="accent2">
                    <a:lumMod val="75000"/>
                  </a:schemeClr>
                </a:solidFill>
                <a:cs typeface="B Nazanin" pitchFamily="2" charset="-78"/>
              </a:rPr>
              <a:t>علم رایانه</a:t>
            </a:r>
            <a:endParaRPr lang="en-US" dirty="0"/>
          </a:p>
        </p:txBody>
      </p:sp>
      <p:sp>
        <p:nvSpPr>
          <p:cNvPr id="31" name="TextBox 30"/>
          <p:cNvSpPr txBox="1"/>
          <p:nvPr/>
        </p:nvSpPr>
        <p:spPr>
          <a:xfrm>
            <a:off x="4953000" y="4038600"/>
            <a:ext cx="1219200" cy="646331"/>
          </a:xfrm>
          <a:prstGeom prst="rect">
            <a:avLst/>
          </a:prstGeom>
          <a:noFill/>
        </p:spPr>
        <p:txBody>
          <a:bodyPr wrap="square" rtlCol="0">
            <a:spAutoFit/>
          </a:bodyPr>
          <a:lstStyle/>
          <a:p>
            <a:pPr algn="ctr"/>
            <a:r>
              <a:rPr lang="fa-IR" b="1" dirty="0" smtClean="0">
                <a:solidFill>
                  <a:schemeClr val="accent2">
                    <a:lumMod val="75000"/>
                  </a:schemeClr>
                </a:solidFill>
                <a:cs typeface="B Nazanin" pitchFamily="2" charset="-78"/>
              </a:rPr>
              <a:t>تحقیق در عملیات</a:t>
            </a:r>
            <a:endParaRPr lang="en-US" dirty="0"/>
          </a:p>
        </p:txBody>
      </p:sp>
      <p:sp>
        <p:nvSpPr>
          <p:cNvPr id="32" name="TextBox 31"/>
          <p:cNvSpPr txBox="1"/>
          <p:nvPr/>
        </p:nvSpPr>
        <p:spPr>
          <a:xfrm>
            <a:off x="3962400" y="4876800"/>
            <a:ext cx="1219200" cy="369332"/>
          </a:xfrm>
          <a:prstGeom prst="rect">
            <a:avLst/>
          </a:prstGeom>
          <a:noFill/>
        </p:spPr>
        <p:txBody>
          <a:bodyPr wrap="square" rtlCol="0">
            <a:spAutoFit/>
          </a:bodyPr>
          <a:lstStyle/>
          <a:p>
            <a:r>
              <a:rPr lang="fa-IR" b="1" dirty="0" smtClean="0">
                <a:solidFill>
                  <a:schemeClr val="accent2">
                    <a:lumMod val="75000"/>
                  </a:schemeClr>
                </a:solidFill>
                <a:cs typeface="B Nazanin" pitchFamily="2" charset="-78"/>
              </a:rPr>
              <a:t>روانشناسی</a:t>
            </a:r>
            <a:endParaRPr lang="en-US" dirty="0"/>
          </a:p>
        </p:txBody>
      </p:sp>
      <p:sp>
        <p:nvSpPr>
          <p:cNvPr id="33" name="TextBox 32"/>
          <p:cNvSpPr txBox="1"/>
          <p:nvPr/>
        </p:nvSpPr>
        <p:spPr>
          <a:xfrm>
            <a:off x="2667000" y="4953000"/>
            <a:ext cx="1295400" cy="369332"/>
          </a:xfrm>
          <a:prstGeom prst="rect">
            <a:avLst/>
          </a:prstGeom>
          <a:noFill/>
        </p:spPr>
        <p:txBody>
          <a:bodyPr wrap="square" rtlCol="0">
            <a:spAutoFit/>
          </a:bodyPr>
          <a:lstStyle/>
          <a:p>
            <a:pPr algn="ctr"/>
            <a:r>
              <a:rPr lang="fa-IR" b="1" dirty="0" smtClean="0">
                <a:solidFill>
                  <a:schemeClr val="accent2">
                    <a:lumMod val="75000"/>
                  </a:schemeClr>
                </a:solidFill>
                <a:cs typeface="B Nazanin" pitchFamily="2" charset="-78"/>
              </a:rPr>
              <a:t>زبانشناسی</a:t>
            </a:r>
            <a:endParaRPr lang="en-US" dirty="0"/>
          </a:p>
        </p:txBody>
      </p:sp>
      <p:sp>
        <p:nvSpPr>
          <p:cNvPr id="34" name="TextBox 33"/>
          <p:cNvSpPr txBox="1"/>
          <p:nvPr/>
        </p:nvSpPr>
        <p:spPr>
          <a:xfrm>
            <a:off x="2057400" y="4114800"/>
            <a:ext cx="1295400" cy="369332"/>
          </a:xfrm>
          <a:prstGeom prst="rect">
            <a:avLst/>
          </a:prstGeom>
          <a:noFill/>
        </p:spPr>
        <p:txBody>
          <a:bodyPr wrap="square" rtlCol="0">
            <a:spAutoFit/>
          </a:bodyPr>
          <a:lstStyle/>
          <a:p>
            <a:r>
              <a:rPr lang="fa-IR" b="1" dirty="0" smtClean="0">
                <a:solidFill>
                  <a:schemeClr val="accent2">
                    <a:lumMod val="75000"/>
                  </a:schemeClr>
                </a:solidFill>
                <a:cs typeface="B Nazanin" pitchFamily="2" charset="-78"/>
              </a:rPr>
              <a:t>علوم سياسي</a:t>
            </a:r>
            <a:endParaRPr lang="en-US" dirty="0"/>
          </a:p>
        </p:txBody>
      </p:sp>
      <p:sp>
        <p:nvSpPr>
          <p:cNvPr id="35" name="TextBox 34"/>
          <p:cNvSpPr txBox="1"/>
          <p:nvPr/>
        </p:nvSpPr>
        <p:spPr>
          <a:xfrm>
            <a:off x="1981200" y="3200400"/>
            <a:ext cx="1447800" cy="369332"/>
          </a:xfrm>
          <a:prstGeom prst="rect">
            <a:avLst/>
          </a:prstGeom>
          <a:noFill/>
        </p:spPr>
        <p:txBody>
          <a:bodyPr wrap="square" rtlCol="0">
            <a:spAutoFit/>
          </a:bodyPr>
          <a:lstStyle/>
          <a:p>
            <a:pPr algn="ctr"/>
            <a:r>
              <a:rPr lang="fa-IR" b="1" dirty="0" smtClean="0">
                <a:solidFill>
                  <a:schemeClr val="accent2">
                    <a:lumMod val="75000"/>
                  </a:schemeClr>
                </a:solidFill>
                <a:cs typeface="B Nazanin" pitchFamily="2" charset="-78"/>
              </a:rPr>
              <a:t>جامعه‌شناسی</a:t>
            </a:r>
            <a:endParaRPr lang="en-US" dirty="0"/>
          </a:p>
        </p:txBody>
      </p:sp>
      <p:sp>
        <p:nvSpPr>
          <p:cNvPr id="36" name="TextBox 35"/>
          <p:cNvSpPr txBox="1"/>
          <p:nvPr/>
        </p:nvSpPr>
        <p:spPr>
          <a:xfrm>
            <a:off x="3733800" y="3657600"/>
            <a:ext cx="762000" cy="381000"/>
          </a:xfrm>
          <a:prstGeom prst="rect">
            <a:avLst/>
          </a:prstGeom>
          <a:noFill/>
        </p:spPr>
        <p:txBody>
          <a:bodyPr wrap="square" rtlCol="0">
            <a:spAutoFit/>
          </a:bodyPr>
          <a:lstStyle/>
          <a:p>
            <a:pPr algn="ctr"/>
            <a:r>
              <a:rPr lang="en-US" dirty="0" smtClean="0">
                <a:solidFill>
                  <a:srgbClr val="00B0F0"/>
                </a:solidFill>
              </a:rPr>
              <a:t>MIS</a:t>
            </a:r>
            <a:endParaRPr lang="en-US" dirty="0">
              <a:solidFill>
                <a:srgbClr val="00B0F0"/>
              </a:solidFill>
            </a:endParaRPr>
          </a:p>
        </p:txBody>
      </p:sp>
    </p:spTree>
  </p:cSld>
  <p:clrMapOvr>
    <a:masterClrMapping/>
  </p:clrMapOvr>
  <p:transition>
    <p:wipe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1000" y="533400"/>
            <a:ext cx="7467600" cy="5562600"/>
          </a:xfrm>
        </p:spPr>
        <p:txBody>
          <a:bodyPr/>
          <a:lstStyle/>
          <a:p>
            <a:pPr algn="justLow" rtl="1">
              <a:buNone/>
            </a:pPr>
            <a:r>
              <a:rPr lang="fa-IR" sz="1800" b="1" dirty="0" smtClean="0">
                <a:cs typeface="B Nazanin" pitchFamily="2" charset="-78"/>
              </a:rPr>
              <a:t>نمودار 1-7 : روند بکار گیری سیستم های اطلاعاتی در سازمان :</a:t>
            </a:r>
          </a:p>
          <a:p>
            <a:pPr algn="justLow" rtl="1">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39</a:t>
            </a:fld>
            <a:endParaRPr lang="en-US"/>
          </a:p>
        </p:txBody>
      </p:sp>
      <p:sp>
        <p:nvSpPr>
          <p:cNvPr id="5" name="Up Arrow 4"/>
          <p:cNvSpPr/>
          <p:nvPr/>
        </p:nvSpPr>
        <p:spPr>
          <a:xfrm>
            <a:off x="304800" y="762000"/>
            <a:ext cx="762000" cy="5867400"/>
          </a:xfrm>
          <a:prstGeom prst="upArrow">
            <a:avLst>
              <a:gd name="adj1" fmla="val 50000"/>
              <a:gd name="adj2" fmla="val 170000"/>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6" name="Up Arrow 5"/>
          <p:cNvSpPr/>
          <p:nvPr/>
        </p:nvSpPr>
        <p:spPr>
          <a:xfrm>
            <a:off x="7467600" y="914400"/>
            <a:ext cx="762000" cy="5715000"/>
          </a:xfrm>
          <a:prstGeom prst="upArrow">
            <a:avLst>
              <a:gd name="adj1" fmla="val 50000"/>
              <a:gd name="adj2" fmla="val 170000"/>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 name="TextBox 6"/>
          <p:cNvSpPr txBox="1"/>
          <p:nvPr/>
        </p:nvSpPr>
        <p:spPr>
          <a:xfrm>
            <a:off x="1447800" y="1676400"/>
            <a:ext cx="5638800" cy="5078313"/>
          </a:xfrm>
          <a:prstGeom prst="rect">
            <a:avLst/>
          </a:prstGeom>
          <a:noFill/>
        </p:spPr>
        <p:txBody>
          <a:bodyPr wrap="square" rtlCol="0">
            <a:spAutoFit/>
          </a:bodyPr>
          <a:lstStyle/>
          <a:p>
            <a:pPr algn="justLow" rtl="1"/>
            <a:r>
              <a:rPr lang="fa-IR" b="1" dirty="0" smtClean="0">
                <a:cs typeface="B Nazanin" pitchFamily="2" charset="-78"/>
              </a:rPr>
              <a:t>سيستم‌هاي الكترونيك و كسب و كار الكترونيك :</a:t>
            </a:r>
          </a:p>
          <a:p>
            <a:pPr algn="justLow" rtl="1">
              <a:buFontTx/>
              <a:buChar char="-"/>
            </a:pPr>
            <a:r>
              <a:rPr lang="fa-IR" dirty="0" smtClean="0">
                <a:cs typeface="B Nazanin" pitchFamily="2" charset="-78"/>
              </a:rPr>
              <a:t>سيستمهاي تجارت الكترونيك</a:t>
            </a:r>
          </a:p>
          <a:p>
            <a:pPr algn="justLow" rtl="1">
              <a:buFontTx/>
              <a:buChar char="-"/>
            </a:pPr>
            <a:r>
              <a:rPr lang="fa-IR" dirty="0" smtClean="0">
                <a:cs typeface="B Nazanin" pitchFamily="2" charset="-78"/>
              </a:rPr>
              <a:t>كسب وكارهاي الكترونيك</a:t>
            </a:r>
          </a:p>
          <a:p>
            <a:pPr algn="justLow" rtl="1"/>
            <a:r>
              <a:rPr lang="fa-IR" b="1" dirty="0" smtClean="0">
                <a:cs typeface="B Nazanin" pitchFamily="2" charset="-78"/>
              </a:rPr>
              <a:t>سيستم‌هاي پشتيباني از راهبردها و كاربران :</a:t>
            </a:r>
          </a:p>
          <a:p>
            <a:pPr algn="justLow" rtl="1">
              <a:buFontTx/>
              <a:buChar char="-"/>
            </a:pPr>
            <a:r>
              <a:rPr lang="fa-IR" dirty="0" smtClean="0">
                <a:cs typeface="B Nazanin" pitchFamily="2" charset="-78"/>
              </a:rPr>
              <a:t>سيستمهاي اطلاعات مديران ارشد</a:t>
            </a:r>
          </a:p>
          <a:p>
            <a:pPr algn="justLow" rtl="1">
              <a:buFontTx/>
              <a:buChar char="-"/>
            </a:pPr>
            <a:r>
              <a:rPr lang="fa-IR" dirty="0" smtClean="0">
                <a:cs typeface="B Nazanin" pitchFamily="2" charset="-78"/>
              </a:rPr>
              <a:t>سيستم‌هاي خبره</a:t>
            </a:r>
          </a:p>
          <a:p>
            <a:pPr algn="justLow" rtl="1">
              <a:buFontTx/>
              <a:buChar char="-"/>
            </a:pPr>
            <a:r>
              <a:rPr lang="fa-IR" dirty="0" smtClean="0">
                <a:cs typeface="B Nazanin" pitchFamily="2" charset="-78"/>
              </a:rPr>
              <a:t>سيستم‌هاي اطلاعات استراژيك</a:t>
            </a:r>
          </a:p>
          <a:p>
            <a:pPr algn="justLow" rtl="1"/>
            <a:r>
              <a:rPr lang="fa-IR" b="1" dirty="0" smtClean="0">
                <a:cs typeface="B Nazanin" pitchFamily="2" charset="-78"/>
              </a:rPr>
              <a:t>سيستم‌هاي پشتيباني تصميم :</a:t>
            </a:r>
          </a:p>
          <a:p>
            <a:pPr algn="justLow" rtl="1"/>
            <a:r>
              <a:rPr lang="fa-IR" dirty="0" smtClean="0">
                <a:cs typeface="B Nazanin" pitchFamily="2" charset="-78"/>
              </a:rPr>
              <a:t>- سيستم‌هاي پشتيباني تصميم ( دي‌.اس‌.ال)</a:t>
            </a:r>
          </a:p>
          <a:p>
            <a:pPr algn="justLow" rtl="1"/>
            <a:r>
              <a:rPr lang="fa-IR" dirty="0" smtClean="0">
                <a:cs typeface="B Nazanin" pitchFamily="2" charset="-78"/>
              </a:rPr>
              <a:t>- پشتيباني از فرآيند تصميم‌گيري مديريتي</a:t>
            </a:r>
          </a:p>
          <a:p>
            <a:pPr algn="justLow" rtl="1"/>
            <a:r>
              <a:rPr lang="fa-IR" b="1" dirty="0" smtClean="0">
                <a:cs typeface="B Nazanin" pitchFamily="2" charset="-78"/>
              </a:rPr>
              <a:t>سيستم‌هاي گزارش‌هاي مديريت :</a:t>
            </a:r>
          </a:p>
          <a:p>
            <a:pPr algn="justLow" rtl="1">
              <a:buFontTx/>
              <a:buChar char="-"/>
            </a:pPr>
            <a:r>
              <a:rPr lang="fa-IR" dirty="0" smtClean="0">
                <a:cs typeface="B Nazanin" pitchFamily="2" charset="-78"/>
              </a:rPr>
              <a:t>سيستم‌هاي اطلاعات مديريت</a:t>
            </a:r>
          </a:p>
          <a:p>
            <a:pPr algn="justLow" rtl="1">
              <a:buFontTx/>
              <a:buChar char="-"/>
            </a:pPr>
            <a:r>
              <a:rPr lang="fa-IR" dirty="0" smtClean="0">
                <a:cs typeface="B Nazanin" pitchFamily="2" charset="-78"/>
              </a:rPr>
              <a:t>مديريت ارائه اطلاعات ويژه جهت پشتيباني از تصميم‌گيري</a:t>
            </a:r>
          </a:p>
          <a:p>
            <a:pPr algn="justLow" rtl="1"/>
            <a:r>
              <a:rPr lang="fa-IR" b="1" dirty="0" smtClean="0">
                <a:cs typeface="B Nazanin" pitchFamily="2" charset="-78"/>
              </a:rPr>
              <a:t>سيستم پردازش داده‌ها :</a:t>
            </a:r>
          </a:p>
          <a:p>
            <a:pPr algn="justLow" rtl="1">
              <a:buFontTx/>
              <a:buChar char="-"/>
            </a:pPr>
            <a:r>
              <a:rPr lang="fa-IR" dirty="0" smtClean="0">
                <a:cs typeface="B Nazanin" pitchFamily="2" charset="-78"/>
              </a:rPr>
              <a:t>سيستم پردازش الكترونيكي عمليات</a:t>
            </a:r>
          </a:p>
          <a:p>
            <a:pPr algn="justLow" rtl="1">
              <a:buFontTx/>
              <a:buChar char="-"/>
            </a:pPr>
            <a:r>
              <a:rPr lang="fa-IR" dirty="0" smtClean="0">
                <a:cs typeface="B Nazanin" pitchFamily="2" charset="-78"/>
              </a:rPr>
              <a:t>سيستم‌هاي حسابداري سنتي</a:t>
            </a:r>
          </a:p>
          <a:p>
            <a:pPr algn="justLow" rtl="1"/>
            <a:endParaRPr lang="fa-IR" b="1" dirty="0" smtClean="0">
              <a:cs typeface="B Nazanin" pitchFamily="2" charset="-78"/>
            </a:endParaRPr>
          </a:p>
          <a:p>
            <a:pPr algn="justLow" rtl="1"/>
            <a:endParaRPr lang="en-US" dirty="0">
              <a:cs typeface="B Nazanin" pitchFamily="2" charset="-78"/>
            </a:endParaRPr>
          </a:p>
        </p:txBody>
      </p:sp>
      <p:cxnSp>
        <p:nvCxnSpPr>
          <p:cNvPr id="9" name="Straight Connector 8"/>
          <p:cNvCxnSpPr/>
          <p:nvPr/>
        </p:nvCxnSpPr>
        <p:spPr>
          <a:xfrm rot="10800000">
            <a:off x="914400" y="2514600"/>
            <a:ext cx="6705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914400" y="3657600"/>
            <a:ext cx="6705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914400" y="4495800"/>
            <a:ext cx="66294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10800000">
            <a:off x="914400" y="5334000"/>
            <a:ext cx="66294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p:wipe dir="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normAutofit fontScale="92500"/>
          </a:bodyPr>
          <a:lstStyle/>
          <a:p>
            <a:pPr algn="justLow" rtl="1">
              <a:lnSpc>
                <a:spcPct val="150000"/>
              </a:lnSpc>
            </a:pPr>
            <a:r>
              <a:rPr lang="fa-IR" b="1" dirty="0" smtClean="0">
                <a:cs typeface="B Nazanin" pitchFamily="2" charset="-78"/>
              </a:rPr>
              <a:t>فناوری اطلاعات</a:t>
            </a:r>
          </a:p>
          <a:p>
            <a:pPr marL="288925" indent="-288925" algn="justLow" rtl="1">
              <a:lnSpc>
                <a:spcPct val="150000"/>
              </a:lnSpc>
              <a:buFont typeface="Wingdings" pitchFamily="2" charset="2"/>
              <a:buChar char="v"/>
            </a:pPr>
            <a:r>
              <a:rPr lang="fa-IR" dirty="0" smtClean="0">
                <a:cs typeface="B Nazanin" pitchFamily="2" charset="-78"/>
              </a:rPr>
              <a:t>«فناوری» اطلاعات شامل هرگونه تجهیزات ،سیستم یا زیر سیستم هایی از تجهیزات است که بطور خودکار جهت دستیابی ،ذخیره سازی،دست کاری ،مدیریت ،کنترل،نمایش،تغییر،مبادله،یا،دریافت ،داده ها یا اطلاعات به وسیله موسسات اجرایی به کار گرفته میشوند، میباشد.</a:t>
            </a:r>
          </a:p>
          <a:p>
            <a:pPr algn="justLow" rtl="1">
              <a:lnSpc>
                <a:spcPct val="150000"/>
              </a:lnSpc>
              <a:buFont typeface="Wingdings" pitchFamily="2" charset="2"/>
              <a:buChar char="v"/>
            </a:pPr>
            <a:r>
              <a:rPr lang="fa-IR" dirty="0" smtClean="0">
                <a:cs typeface="B Nazanin" pitchFamily="2" charset="-78"/>
              </a:rPr>
              <a:t>در تعریف دیگر فناوری اطلاعات شامل  نرم افزار ها و سخت افزار هایی است که به وسیله یک سازمان جهت پشتیبانی از جریان پشتیبانی از جریان یا پردازش اطلاعات به منظور پشتیبانی از فعالیت های سازمان صرفه نظر از اینکه فناوری فقط شامل رایانه ها ،وسایل ارتباطی یا فناوری های دیگر باشد ،به کار برده می شود.</a:t>
            </a:r>
          </a:p>
          <a:p>
            <a:pPr algn="justLow" rtl="1">
              <a:lnSpc>
                <a:spcPct val="150000"/>
              </a:lnSpc>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40</a:t>
            </a:fld>
            <a:endParaRPr lang="en-US"/>
          </a:p>
        </p:txBody>
      </p:sp>
    </p:spTree>
  </p:cSld>
  <p:clrMapOvr>
    <a:masterClrMapping/>
  </p:clrMapOvr>
  <p:transition>
    <p:wipe dir="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85800" y="1371600"/>
            <a:ext cx="7010400" cy="3429000"/>
          </a:xfrm>
        </p:spPr>
        <p:txBody>
          <a:bodyPr/>
          <a:lstStyle/>
          <a:p>
            <a:pPr algn="justLow" rtl="1">
              <a:buFont typeface="Wingdings" pitchFamily="2" charset="2"/>
              <a:buChar char="¢"/>
            </a:pPr>
            <a:r>
              <a:rPr lang="fa-IR" b="1" dirty="0" smtClean="0">
                <a:cs typeface="B Nazanin" pitchFamily="2" charset="-78"/>
              </a:rPr>
              <a:t> دو دیدگاه مختلف در مورد فناوری اطلاعات وجود دارد :</a:t>
            </a:r>
          </a:p>
          <a:p>
            <a:pPr marL="806450" indent="-342900" algn="justLow" rtl="1">
              <a:buClr>
                <a:schemeClr val="accent2"/>
              </a:buClr>
              <a:buSzPct val="90000"/>
              <a:buNone/>
            </a:pPr>
            <a:endParaRPr lang="fa-IR" dirty="0" smtClean="0">
              <a:cs typeface="B Nazanin" pitchFamily="2" charset="-78"/>
            </a:endParaRPr>
          </a:p>
          <a:p>
            <a:pPr marL="806450" indent="-342900" algn="justLow" rtl="1">
              <a:buClr>
                <a:schemeClr val="accent2"/>
              </a:buClr>
              <a:buSzPct val="90000"/>
              <a:buNone/>
            </a:pPr>
            <a:r>
              <a:rPr lang="fa-IR" dirty="0" smtClean="0">
                <a:cs typeface="B Nazanin" pitchFamily="2" charset="-78"/>
              </a:rPr>
              <a:t>1- فناوری اطلاعات زیر مجموعه ای از سیستم های اطلاعاتی</a:t>
            </a:r>
          </a:p>
          <a:p>
            <a:pPr marL="806450" indent="-342900" algn="justLow" rtl="1">
              <a:buClr>
                <a:schemeClr val="accent2"/>
              </a:buClr>
              <a:buSzPct val="90000"/>
              <a:buNone/>
            </a:pPr>
            <a:endParaRPr lang="fa-IR" dirty="0" smtClean="0">
              <a:cs typeface="B Nazanin" pitchFamily="2" charset="-78"/>
            </a:endParaRPr>
          </a:p>
          <a:p>
            <a:pPr marL="806450" indent="-342900" algn="justLow" rtl="1">
              <a:buClr>
                <a:schemeClr val="accent2"/>
              </a:buClr>
              <a:buSzPct val="90000"/>
              <a:buNone/>
            </a:pPr>
            <a:r>
              <a:rPr lang="fa-IR" dirty="0" smtClean="0">
                <a:cs typeface="B Nazanin" pitchFamily="2" charset="-78"/>
              </a:rPr>
              <a:t>2- فناوری اطلاعات  مترادف و هم عرض با سیستم های اطلاعاتی</a:t>
            </a:r>
          </a:p>
          <a:p>
            <a:pPr algn="justLow" rtl="1">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41</a:t>
            </a:fld>
            <a:endParaRPr lang="en-US"/>
          </a:p>
        </p:txBody>
      </p:sp>
    </p:spTree>
  </p:cSld>
  <p:clrMapOvr>
    <a:masterClrMapping/>
  </p:clrMapOvr>
  <p:transition>
    <p:wipe dir="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066800" y="381000"/>
            <a:ext cx="7467600" cy="4648200"/>
          </a:xfrm>
        </p:spPr>
        <p:txBody>
          <a:bodyPr/>
          <a:lstStyle/>
          <a:p>
            <a:pPr algn="r" rtl="1">
              <a:buFont typeface="Wingdings" pitchFamily="2" charset="2"/>
              <a:buChar char="¢"/>
            </a:pPr>
            <a:r>
              <a:rPr lang="fa-IR" sz="2800" b="1" dirty="0" smtClean="0">
                <a:cs typeface="B Nazanin" pitchFamily="2" charset="-78"/>
              </a:rPr>
              <a:t> بر اساس يك دید سیستمی :</a:t>
            </a:r>
          </a:p>
          <a:p>
            <a:pPr marL="463550" indent="0" algn="r" rtl="1">
              <a:buClr>
                <a:schemeClr val="accent2">
                  <a:lumMod val="75000"/>
                </a:schemeClr>
              </a:buClr>
              <a:buSzPct val="90000"/>
              <a:buFont typeface="Wingdings" pitchFamily="2" charset="2"/>
              <a:buChar char="Ø"/>
            </a:pPr>
            <a:r>
              <a:rPr lang="fa-IR" sz="2000" dirty="0" smtClean="0">
                <a:cs typeface="B Nazanin" pitchFamily="2" charset="-78"/>
              </a:rPr>
              <a:t>فناوری اطلاعاتی زیر مجموعه سیستم های اطلاعاتی</a:t>
            </a:r>
          </a:p>
          <a:p>
            <a:pPr marL="463550" indent="0" algn="r" rtl="1">
              <a:buClr>
                <a:schemeClr val="accent2">
                  <a:lumMod val="75000"/>
                </a:schemeClr>
              </a:buClr>
              <a:buSzPct val="90000"/>
              <a:buFont typeface="Wingdings" pitchFamily="2" charset="2"/>
              <a:buChar char="Ø"/>
            </a:pPr>
            <a:r>
              <a:rPr lang="fa-IR" sz="2000" dirty="0" smtClean="0">
                <a:cs typeface="B Nazanin" pitchFamily="2" charset="-78"/>
              </a:rPr>
              <a:t>سیستم های اطلاعاتی زیر مجموعه سیستم های کاری</a:t>
            </a:r>
          </a:p>
          <a:p>
            <a:pPr marL="463550" indent="0" algn="r" rtl="1">
              <a:buClr>
                <a:schemeClr val="accent2">
                  <a:lumMod val="75000"/>
                </a:schemeClr>
              </a:buClr>
              <a:buSzPct val="90000"/>
              <a:buFont typeface="Wingdings" pitchFamily="2" charset="2"/>
              <a:buChar char="Ø"/>
            </a:pPr>
            <a:r>
              <a:rPr lang="fa-IR" sz="2000" dirty="0" smtClean="0">
                <a:cs typeface="B Nazanin" pitchFamily="2" charset="-78"/>
              </a:rPr>
              <a:t>سیستم های کاری زیرمجموعه سازمان </a:t>
            </a:r>
          </a:p>
          <a:p>
            <a:pPr marL="463550" indent="0" algn="r" rtl="1">
              <a:buClr>
                <a:schemeClr val="accent2">
                  <a:lumMod val="75000"/>
                </a:schemeClr>
              </a:buClr>
              <a:buSzPct val="90000"/>
              <a:buFont typeface="Wingdings" pitchFamily="2" charset="2"/>
              <a:buChar char="Ø"/>
            </a:pPr>
            <a:r>
              <a:rPr lang="fa-IR" sz="2000" dirty="0" smtClean="0">
                <a:cs typeface="B Nazanin" pitchFamily="2" charset="-78"/>
              </a:rPr>
              <a:t>سازمان زیر مجموعه مجموعه محیط کسب وکار</a:t>
            </a:r>
          </a:p>
          <a:p>
            <a:pPr algn="justLow" rtl="1">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42</a:t>
            </a:fld>
            <a:endParaRPr lang="en-US"/>
          </a:p>
        </p:txBody>
      </p:sp>
      <p:sp>
        <p:nvSpPr>
          <p:cNvPr id="8" name="TextBox 7"/>
          <p:cNvSpPr txBox="1"/>
          <p:nvPr/>
        </p:nvSpPr>
        <p:spPr>
          <a:xfrm>
            <a:off x="5562600" y="4267200"/>
            <a:ext cx="2971800" cy="830997"/>
          </a:xfrm>
          <a:prstGeom prst="rect">
            <a:avLst/>
          </a:prstGeom>
          <a:noFill/>
        </p:spPr>
        <p:txBody>
          <a:bodyPr wrap="square" rtlCol="0">
            <a:spAutoFit/>
          </a:bodyPr>
          <a:lstStyle/>
          <a:p>
            <a:pPr algn="r"/>
            <a:r>
              <a:rPr lang="fa-IR" sz="1600" b="1" dirty="0" smtClean="0">
                <a:cs typeface="B Nazanin" pitchFamily="2" charset="-78"/>
              </a:rPr>
              <a:t>نمودار ارتباط بين ” سيستمها و فناوري‌هاي اطلاعاتي ” </a:t>
            </a:r>
          </a:p>
          <a:p>
            <a:pPr algn="r"/>
            <a:r>
              <a:rPr lang="fa-IR" sz="1600" b="1" dirty="0" smtClean="0">
                <a:cs typeface="B Nazanin" pitchFamily="2" charset="-78"/>
              </a:rPr>
              <a:t>و سيستم‌هاي كاري</a:t>
            </a:r>
            <a:endParaRPr lang="en-US" sz="1600" b="1" dirty="0">
              <a:cs typeface="B Nazanin" pitchFamily="2" charset="-78"/>
            </a:endParaRPr>
          </a:p>
        </p:txBody>
      </p:sp>
      <p:graphicFrame>
        <p:nvGraphicFramePr>
          <p:cNvPr id="6" name="Content Placeholder 3"/>
          <p:cNvGraphicFramePr>
            <a:graphicFrameLocks/>
          </p:cNvGraphicFramePr>
          <p:nvPr>
            <p:extLst>
              <p:ext uri="{D42A27DB-BD31-4B8C-83A1-F6EECF244321}">
                <p14:modId xmlns:p14="http://schemas.microsoft.com/office/powerpoint/2010/main" val="2689477492"/>
              </p:ext>
            </p:extLst>
          </p:nvPr>
        </p:nvGraphicFramePr>
        <p:xfrm>
          <a:off x="152400" y="2057400"/>
          <a:ext cx="594360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wipe dir="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685800"/>
            <a:ext cx="7848600" cy="5181600"/>
          </a:xfrm>
        </p:spPr>
        <p:txBody>
          <a:bodyPr>
            <a:normAutofit fontScale="47500" lnSpcReduction="20000"/>
          </a:bodyPr>
          <a:lstStyle/>
          <a:p>
            <a:pPr algn="r" rtl="1">
              <a:lnSpc>
                <a:spcPct val="120000"/>
              </a:lnSpc>
              <a:buNone/>
            </a:pPr>
            <a:r>
              <a:rPr lang="fa-IR" sz="3800" b="1" dirty="0" smtClean="0">
                <a:cs typeface="B Nazanin" pitchFamily="2" charset="-78"/>
              </a:rPr>
              <a:t>مزایا و محدودیت های استفاده از سیستم های و فناوری های اطلاعاتی در سازمان ها </a:t>
            </a:r>
          </a:p>
          <a:p>
            <a:pPr algn="r" rtl="1">
              <a:lnSpc>
                <a:spcPct val="120000"/>
              </a:lnSpc>
              <a:buNone/>
            </a:pPr>
            <a:endParaRPr lang="fa-IR" sz="3800" b="1" dirty="0" smtClean="0">
              <a:cs typeface="B Nazanin" pitchFamily="2" charset="-78"/>
            </a:endParaRPr>
          </a:p>
          <a:p>
            <a:pPr marL="342900" indent="-342900" algn="r" rtl="1">
              <a:lnSpc>
                <a:spcPct val="120000"/>
              </a:lnSpc>
              <a:buClr>
                <a:schemeClr val="accent2">
                  <a:lumMod val="75000"/>
                </a:schemeClr>
              </a:buClr>
              <a:buSzPct val="105000"/>
              <a:buNone/>
            </a:pPr>
            <a:r>
              <a:rPr lang="fa-IR" sz="3300" b="1" dirty="0" smtClean="0">
                <a:cs typeface="B Nazanin" pitchFamily="2" charset="-78"/>
              </a:rPr>
              <a:t>الف )مزایای سیستم ها وفناوری های اطلاعاتی :</a:t>
            </a:r>
          </a:p>
          <a:p>
            <a:pPr marL="581025" indent="-242888" algn="r" rtl="1">
              <a:lnSpc>
                <a:spcPct val="120000"/>
              </a:lnSpc>
              <a:buClr>
                <a:schemeClr val="accent2">
                  <a:lumMod val="75000"/>
                </a:schemeClr>
              </a:buClr>
              <a:buSzPct val="90000"/>
              <a:buNone/>
            </a:pPr>
            <a:r>
              <a:rPr lang="fa-IR" sz="3800" dirty="0" smtClean="0">
                <a:cs typeface="B Nazanin" pitchFamily="2" charset="-78"/>
              </a:rPr>
              <a:t>1- تسهیل یادگیری سازمانی و تبدیل سازمان سنتی به سازمان یادگیرنده</a:t>
            </a:r>
          </a:p>
          <a:p>
            <a:pPr marL="581025" indent="-242888" algn="r" rtl="1">
              <a:lnSpc>
                <a:spcPct val="120000"/>
              </a:lnSpc>
              <a:buClr>
                <a:schemeClr val="accent2">
                  <a:lumMod val="75000"/>
                </a:schemeClr>
              </a:buClr>
              <a:buSzPct val="90000"/>
              <a:buNone/>
            </a:pPr>
            <a:r>
              <a:rPr lang="fa-IR" sz="3800" dirty="0" smtClean="0">
                <a:cs typeface="B Nazanin" pitchFamily="2" charset="-78"/>
              </a:rPr>
              <a:t>2- به روز کردن اطلاعات ودانش سازمانی و ایجاد توانایی تحلیل اطلاعات</a:t>
            </a:r>
          </a:p>
          <a:p>
            <a:pPr marL="581025" indent="-242888" algn="r" rtl="1">
              <a:lnSpc>
                <a:spcPct val="120000"/>
              </a:lnSpc>
              <a:buClr>
                <a:schemeClr val="accent2">
                  <a:lumMod val="75000"/>
                </a:schemeClr>
              </a:buClr>
              <a:buSzPct val="90000"/>
              <a:buNone/>
            </a:pPr>
            <a:r>
              <a:rPr lang="fa-IR" sz="3800" dirty="0" smtClean="0">
                <a:cs typeface="B Nazanin" pitchFamily="2" charset="-78"/>
              </a:rPr>
              <a:t>3- ذخیره سازی حجم بالایی از اطلاعات در سازمان </a:t>
            </a:r>
          </a:p>
          <a:p>
            <a:pPr marL="581025" indent="-242888" algn="r" rtl="1">
              <a:lnSpc>
                <a:spcPct val="120000"/>
              </a:lnSpc>
              <a:buClr>
                <a:schemeClr val="accent2">
                  <a:lumMod val="75000"/>
                </a:schemeClr>
              </a:buClr>
              <a:buSzPct val="90000"/>
              <a:buNone/>
            </a:pPr>
            <a:r>
              <a:rPr lang="fa-IR" sz="3800" dirty="0" smtClean="0">
                <a:cs typeface="B Nazanin" pitchFamily="2" charset="-78"/>
              </a:rPr>
              <a:t>4- تسهیل برقراری ارتباطات سریع ،صحیح ارزان  درون سازمانی و بین سازمانی </a:t>
            </a:r>
          </a:p>
          <a:p>
            <a:pPr marL="581025" indent="-242888" algn="r" rtl="1">
              <a:lnSpc>
                <a:spcPct val="120000"/>
              </a:lnSpc>
              <a:buClr>
                <a:schemeClr val="accent2">
                  <a:lumMod val="75000"/>
                </a:schemeClr>
              </a:buClr>
              <a:buSzPct val="90000"/>
              <a:buNone/>
            </a:pPr>
            <a:r>
              <a:rPr lang="fa-IR" sz="3800" dirty="0" smtClean="0">
                <a:cs typeface="B Nazanin" pitchFamily="2" charset="-78"/>
              </a:rPr>
              <a:t>5- رواج کار از راه دور نظیر انجام کارها در منزل</a:t>
            </a:r>
          </a:p>
          <a:p>
            <a:pPr marL="581025" indent="-242888" algn="r" rtl="1">
              <a:lnSpc>
                <a:spcPct val="120000"/>
              </a:lnSpc>
              <a:buClr>
                <a:schemeClr val="accent2">
                  <a:lumMod val="75000"/>
                </a:schemeClr>
              </a:buClr>
              <a:buSzPct val="90000"/>
              <a:buNone/>
            </a:pPr>
            <a:r>
              <a:rPr lang="fa-IR" sz="3800" dirty="0" smtClean="0">
                <a:cs typeface="B Nazanin" pitchFamily="2" charset="-78"/>
              </a:rPr>
              <a:t>6- افزایش بازارهای مجازی جهت خرید و فروش کالاها  نظیر خرید  و فروش کالاها در شبکه اینترنت</a:t>
            </a:r>
          </a:p>
          <a:p>
            <a:pPr marL="581025" indent="-242888" algn="r" rtl="1">
              <a:lnSpc>
                <a:spcPct val="120000"/>
              </a:lnSpc>
              <a:buClr>
                <a:schemeClr val="accent2">
                  <a:lumMod val="75000"/>
                </a:schemeClr>
              </a:buClr>
              <a:buSzPct val="90000"/>
              <a:buNone/>
            </a:pPr>
            <a:r>
              <a:rPr lang="fa-IR" sz="3800" dirty="0" smtClean="0">
                <a:cs typeface="B Nazanin" pitchFamily="2" charset="-78"/>
              </a:rPr>
              <a:t>7- کارآفرینی در زمینه های مختلف سخت افزار ،نرم افزار ،شبکه،امنیت شبکه ،مخابرات ،کارت های هوشمند ،شرکت های مشاوره و ...</a:t>
            </a:r>
          </a:p>
          <a:p>
            <a:pPr marL="581025" indent="-242888" algn="r" rtl="1">
              <a:lnSpc>
                <a:spcPct val="120000"/>
              </a:lnSpc>
              <a:buClr>
                <a:schemeClr val="accent2">
                  <a:lumMod val="75000"/>
                </a:schemeClr>
              </a:buClr>
              <a:buSzPct val="90000"/>
              <a:buNone/>
            </a:pPr>
            <a:r>
              <a:rPr lang="fa-IR" sz="3800" dirty="0" smtClean="0">
                <a:cs typeface="B Nazanin" pitchFamily="2" charset="-78"/>
              </a:rPr>
              <a:t>8- سرعت بخشیدن به انجام کارها به دلیل استفاده های پیپرلس </a:t>
            </a:r>
          </a:p>
          <a:p>
            <a:pPr marL="581025" indent="-242888" algn="r" rtl="1">
              <a:lnSpc>
                <a:spcPct val="120000"/>
              </a:lnSpc>
              <a:buClr>
                <a:schemeClr val="accent2">
                  <a:lumMod val="75000"/>
                </a:schemeClr>
              </a:buClr>
              <a:buSzPct val="90000"/>
              <a:buNone/>
            </a:pPr>
            <a:r>
              <a:rPr lang="fa-IR" sz="3800" dirty="0" smtClean="0">
                <a:cs typeface="B Nazanin" pitchFamily="2" charset="-78"/>
              </a:rPr>
              <a:t>9- کارا شدن ساختارها به دلیل کوتاه تر شدن سطوح ساختاری و امکان استفاده از ساختارهای مجازی </a:t>
            </a:r>
          </a:p>
          <a:p>
            <a:pPr marL="581025" indent="-242888" algn="r" rtl="1">
              <a:lnSpc>
                <a:spcPct val="120000"/>
              </a:lnSpc>
              <a:buClr>
                <a:schemeClr val="accent2">
                  <a:lumMod val="75000"/>
                </a:schemeClr>
              </a:buClr>
              <a:buSzPct val="90000"/>
              <a:buNone/>
            </a:pPr>
            <a:r>
              <a:rPr lang="fa-IR" sz="3800" dirty="0" smtClean="0">
                <a:cs typeface="B Nazanin" pitchFamily="2" charset="-78"/>
              </a:rPr>
              <a:t>10-کمک به مدیران در انجام هر چه بهتر وظایف متداول نظیر برنامه ریزی ،سازماندهی ،رهبری ،کنترل و...</a:t>
            </a:r>
          </a:p>
          <a:p>
            <a:pPr algn="justLow" rtl="1">
              <a:lnSpc>
                <a:spcPct val="120000"/>
              </a:lnSpc>
              <a:buNone/>
            </a:pPr>
            <a:endParaRPr lang="fa-IR" sz="2900"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43</a:t>
            </a:fld>
            <a:endParaRPr lang="en-US"/>
          </a:p>
        </p:txBody>
      </p:sp>
    </p:spTree>
  </p:cSld>
  <p:clrMapOvr>
    <a:masterClrMapping/>
  </p:clrMapOvr>
  <p:transition>
    <p:wipe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normAutofit/>
          </a:bodyPr>
          <a:lstStyle/>
          <a:p>
            <a:pPr algn="justLow" rtl="1">
              <a:lnSpc>
                <a:spcPct val="110000"/>
              </a:lnSpc>
              <a:buNone/>
            </a:pPr>
            <a:r>
              <a:rPr lang="fa-IR" dirty="0" smtClean="0">
                <a:cs typeface="B Nazanin" pitchFamily="2" charset="-78"/>
              </a:rPr>
              <a:t>ب) </a:t>
            </a:r>
            <a:r>
              <a:rPr lang="fa-IR" b="1" dirty="0" smtClean="0">
                <a:cs typeface="B Nazanin" pitchFamily="2" charset="-78"/>
              </a:rPr>
              <a:t>محدودیت های سیستم ها و فناوری های اطلاعات :</a:t>
            </a:r>
          </a:p>
          <a:p>
            <a:pPr marL="400050" indent="-342900" algn="r" rtl="1">
              <a:lnSpc>
                <a:spcPct val="110000"/>
              </a:lnSpc>
              <a:buClr>
                <a:schemeClr val="accent2">
                  <a:lumMod val="75000"/>
                </a:schemeClr>
              </a:buClr>
              <a:buSzPct val="90000"/>
              <a:buNone/>
              <a:tabLst>
                <a:tab pos="169863" algn="l"/>
              </a:tabLst>
            </a:pPr>
            <a:r>
              <a:rPr lang="fa-IR" dirty="0" smtClean="0">
                <a:cs typeface="B Nazanin" pitchFamily="2" charset="-78"/>
              </a:rPr>
              <a:t>1- سر در گمی مدیران سازمانی به دلیل تغییرات سریع فناوری های  اطلاعاتی مورد استفاده در سازمان</a:t>
            </a:r>
          </a:p>
          <a:p>
            <a:pPr marL="400050" indent="-342900" algn="r" rtl="1">
              <a:lnSpc>
                <a:spcPct val="110000"/>
              </a:lnSpc>
              <a:buClr>
                <a:schemeClr val="accent2">
                  <a:lumMod val="75000"/>
                </a:schemeClr>
              </a:buClr>
              <a:buSzPct val="90000"/>
              <a:buNone/>
              <a:tabLst>
                <a:tab pos="169863" algn="l"/>
              </a:tabLst>
            </a:pPr>
            <a:r>
              <a:rPr lang="fa-IR" dirty="0" smtClean="0">
                <a:cs typeface="B Nazanin" pitchFamily="2" charset="-78"/>
              </a:rPr>
              <a:t>2- از بین رفتن حریم خصوصی افراد در سازمان</a:t>
            </a:r>
          </a:p>
          <a:p>
            <a:pPr marL="400050" indent="-342900" algn="r" rtl="1">
              <a:lnSpc>
                <a:spcPct val="110000"/>
              </a:lnSpc>
              <a:buClr>
                <a:schemeClr val="accent2">
                  <a:lumMod val="75000"/>
                </a:schemeClr>
              </a:buClr>
              <a:buSzPct val="90000"/>
              <a:buNone/>
              <a:tabLst>
                <a:tab pos="169863" algn="l"/>
              </a:tabLst>
            </a:pPr>
            <a:r>
              <a:rPr lang="fa-IR" dirty="0" smtClean="0">
                <a:cs typeface="B Nazanin" pitchFamily="2" charset="-78"/>
              </a:rPr>
              <a:t>3- امکان انتشار  و یا صدمه دیدن اطلاعات مهم سازمدلیل ورود غیر مجاز افراد سود جو و مغرض به حریم اطلاعاتی سازمان</a:t>
            </a:r>
          </a:p>
          <a:p>
            <a:pPr marL="400050" indent="-342900" algn="r" rtl="1">
              <a:lnSpc>
                <a:spcPct val="110000"/>
              </a:lnSpc>
              <a:buClr>
                <a:schemeClr val="accent2">
                  <a:lumMod val="75000"/>
                </a:schemeClr>
              </a:buClr>
              <a:buSzPct val="90000"/>
              <a:buNone/>
              <a:tabLst>
                <a:tab pos="169863" algn="l"/>
              </a:tabLst>
            </a:pPr>
            <a:r>
              <a:rPr lang="fa-IR" dirty="0" smtClean="0">
                <a:cs typeface="B Nazanin" pitchFamily="2" charset="-78"/>
              </a:rPr>
              <a:t>4- نیاز به مهارت های سطح بالا جهت کار با سیستم ها و فناوری اطلاعاتی</a:t>
            </a:r>
          </a:p>
          <a:p>
            <a:pPr marL="400050" indent="-342900" algn="r" rtl="1">
              <a:lnSpc>
                <a:spcPct val="110000"/>
              </a:lnSpc>
              <a:buClr>
                <a:schemeClr val="accent2">
                  <a:lumMod val="75000"/>
                </a:schemeClr>
              </a:buClr>
              <a:buSzPct val="90000"/>
              <a:buNone/>
              <a:tabLst>
                <a:tab pos="169863" algn="l"/>
              </a:tabLst>
            </a:pPr>
            <a:r>
              <a:rPr lang="fa-IR" dirty="0" smtClean="0">
                <a:cs typeface="B Nazanin" pitchFamily="2" charset="-78"/>
              </a:rPr>
              <a:t>5- نیاز به سرمایه های قابل توجه جهت خرید سیتم ها و فناوری های پیشرفته اطلاعاتی</a:t>
            </a:r>
          </a:p>
          <a:p>
            <a:pPr marL="400050" indent="-342900" algn="r" rtl="1">
              <a:lnSpc>
                <a:spcPct val="110000"/>
              </a:lnSpc>
              <a:buClr>
                <a:schemeClr val="accent2">
                  <a:lumMod val="75000"/>
                </a:schemeClr>
              </a:buClr>
              <a:buSzPct val="90000"/>
              <a:buNone/>
              <a:tabLst>
                <a:tab pos="169863" algn="l"/>
              </a:tabLst>
            </a:pPr>
            <a:r>
              <a:rPr lang="fa-IR" dirty="0" smtClean="0">
                <a:cs typeface="B Nazanin" pitchFamily="2" charset="-78"/>
              </a:rPr>
              <a:t>6- نیاز به تدوین و اجرای مقررات جدید و به روز جهت برقراری امنیت سیستم های اطلاعاتی</a:t>
            </a:r>
          </a:p>
          <a:p>
            <a:pPr marL="400050" indent="-342900" algn="r" rtl="1">
              <a:lnSpc>
                <a:spcPct val="110000"/>
              </a:lnSpc>
              <a:buClr>
                <a:schemeClr val="accent2">
                  <a:lumMod val="75000"/>
                </a:schemeClr>
              </a:buClr>
              <a:buSzPct val="90000"/>
              <a:buNone/>
              <a:tabLst>
                <a:tab pos="169863" algn="l"/>
              </a:tabLst>
            </a:pPr>
            <a:r>
              <a:rPr lang="fa-IR" dirty="0" smtClean="0">
                <a:cs typeface="B Nazanin" pitchFamily="2" charset="-78"/>
              </a:rPr>
              <a:t>7- کاهش انگیزه های کارکنان به دلیل کاهش ارتباطات چهره در سازمان</a:t>
            </a:r>
          </a:p>
          <a:p>
            <a:pPr algn="justLow" rtl="1">
              <a:lnSpc>
                <a:spcPct val="110000"/>
              </a:lnSpc>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44</a:t>
            </a:fld>
            <a:endParaRPr lang="en-US"/>
          </a:p>
        </p:txBody>
      </p:sp>
    </p:spTree>
  </p:cSld>
  <p:clrMapOvr>
    <a:masterClrMapping/>
  </p:clrMapOvr>
  <p:transition>
    <p:wipe dir="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2209800"/>
            <a:ext cx="7467600" cy="1828800"/>
          </a:xfrm>
        </p:spPr>
        <p:txBody>
          <a:bodyPr>
            <a:normAutofit/>
          </a:bodyPr>
          <a:lstStyle/>
          <a:p>
            <a:pPr algn="ctr" rtl="1">
              <a:buNone/>
            </a:pPr>
            <a:r>
              <a:rPr lang="fa-IR" sz="8800" b="1" dirty="0" smtClean="0">
                <a:solidFill>
                  <a:schemeClr val="accent1"/>
                </a:solidFill>
                <a:cs typeface="B Nazanin" pitchFamily="2" charset="-78"/>
              </a:rPr>
              <a:t>پايان</a:t>
            </a:r>
            <a:endParaRPr lang="fa-IR" b="1" dirty="0" smtClean="0">
              <a:solidFill>
                <a:schemeClr val="accent1"/>
              </a:solidFill>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45</a:t>
            </a:fld>
            <a:endParaRPr lang="en-US"/>
          </a:p>
        </p:txBody>
      </p:sp>
    </p:spTree>
  </p:cSld>
  <p:clrMapOvr>
    <a:masterClrMapping/>
  </p:clrMapOvr>
  <p:transition>
    <p:wipe dir="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ppt/theme/themeOverride2.xml><?xml version="1.0" encoding="utf-8"?>
<a:themeOverride xmlns:a="http://schemas.openxmlformats.org/drawingml/2006/main">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ppt/theme/themeOverride3.xml><?xml version="1.0" encoding="utf-8"?>
<a:themeOverride xmlns:a="http://schemas.openxmlformats.org/drawingml/2006/main">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docProps/app.xml><?xml version="1.0" encoding="utf-8"?>
<Properties xmlns="http://schemas.openxmlformats.org/officeDocument/2006/extended-properties" xmlns:vt="http://schemas.openxmlformats.org/officeDocument/2006/docPropsVTypes">
  <Template>Oriel</Template>
  <TotalTime>661</TotalTime>
  <Words>3559</Words>
  <Application>Microsoft Office PowerPoint</Application>
  <PresentationFormat>On-screen Show (4:3)</PresentationFormat>
  <Paragraphs>391</Paragraphs>
  <Slides>45</Slides>
  <Notes>5</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45</vt:i4>
      </vt:variant>
    </vt:vector>
  </HeadingPairs>
  <TitlesOfParts>
    <vt:vector size="55" baseType="lpstr">
      <vt:lpstr>Arial</vt:lpstr>
      <vt:lpstr>B Nazanin</vt:lpstr>
      <vt:lpstr>Calibri</vt:lpstr>
      <vt:lpstr>Century Schoolbook</vt:lpstr>
      <vt:lpstr>Kunstler Script</vt:lpstr>
      <vt:lpstr>Times New Roman</vt:lpstr>
      <vt:lpstr>Wingdings</vt:lpstr>
      <vt:lpstr>Wingdings 2</vt:lpstr>
      <vt:lpstr>Oriel</vt:lpstr>
      <vt:lpstr>Office Theme</vt:lpstr>
      <vt:lpstr>بنام خدا</vt:lpstr>
      <vt:lpstr>سيستم های اطلاعات مديريت پيشرفته </vt:lpstr>
      <vt:lpstr>فصل اول </vt:lpstr>
      <vt:lpstr>آنچه در اين فصل مي‌خوانيد :</vt:lpstr>
      <vt:lpstr>سیستم های‌ اطلاعاتي – عصر اطلاعات </vt:lpstr>
      <vt:lpstr>جدول1-1 : روند تكامل عصر اطلاعات</vt:lpstr>
      <vt:lpstr>عصر‌ اطلاعات </vt:lpstr>
      <vt:lpstr>جامعه‌ اطلاعاتي </vt:lpstr>
      <vt:lpstr>فرهنگ اطلاعاتي - اقتصاد اطلاعاتي </vt:lpstr>
      <vt:lpstr>PowerPoint Presentation</vt:lpstr>
      <vt:lpstr>PowerPoint Presentation</vt:lpstr>
      <vt:lpstr>PowerPoint Presentation</vt:lpstr>
      <vt:lpstr>PowerPoint Presentation</vt:lpstr>
      <vt:lpstr>PowerPoint Presentation</vt:lpstr>
      <vt:lpstr>PowerPoint Presentation</vt:lpstr>
      <vt:lpstr>انواع دانش</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c:creator>
  <cp:lastModifiedBy>Windows User</cp:lastModifiedBy>
  <cp:revision>195</cp:revision>
  <dcterms:created xsi:type="dcterms:W3CDTF">2011-02-28T14:23:18Z</dcterms:created>
  <dcterms:modified xsi:type="dcterms:W3CDTF">2018-05-07T19:49:49Z</dcterms:modified>
</cp:coreProperties>
</file>