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3">
  <p:sldMasterIdLst>
    <p:sldMasterId id="2147483648" r:id="rId1"/>
  </p:sldMasterIdLst>
  <p:notesMasterIdLst>
    <p:notesMasterId r:id="rId24"/>
  </p:notesMasterIdLst>
  <p:sldIdLst>
    <p:sldId id="256" r:id="rId2"/>
    <p:sldId id="259" r:id="rId3"/>
    <p:sldId id="260" r:id="rId4"/>
    <p:sldId id="261" r:id="rId5"/>
    <p:sldId id="262" r:id="rId6"/>
    <p:sldId id="263" r:id="rId7"/>
    <p:sldId id="283" r:id="rId8"/>
    <p:sldId id="284" r:id="rId9"/>
    <p:sldId id="285" r:id="rId10"/>
    <p:sldId id="286" r:id="rId11"/>
    <p:sldId id="287" r:id="rId12"/>
    <p:sldId id="288" r:id="rId13"/>
    <p:sldId id="289" r:id="rId14"/>
    <p:sldId id="290" r:id="rId15"/>
    <p:sldId id="291" r:id="rId16"/>
    <p:sldId id="292" r:id="rId17"/>
    <p:sldId id="293" r:id="rId18"/>
    <p:sldId id="294" r:id="rId19"/>
    <p:sldId id="275" r:id="rId20"/>
    <p:sldId id="274" r:id="rId21"/>
    <p:sldId id="276" r:id="rId22"/>
    <p:sldId id="282"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6578" autoAdjust="0"/>
    <p:restoredTop sz="94660"/>
  </p:normalViewPr>
  <p:slideViewPr>
    <p:cSldViewPr>
      <p:cViewPr varScale="1">
        <p:scale>
          <a:sx n="66" d="100"/>
          <a:sy n="66" d="100"/>
        </p:scale>
        <p:origin x="-1590"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3DC6D35-2658-4F05-AA22-C49598EF3F49}" type="datetimeFigureOut">
              <a:rPr lang="en-US" smtClean="0"/>
              <a:pPr/>
              <a:t>6/20/2018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9550B1C-ACBE-40CF-8E6F-781D62CB1251}" type="slidenum">
              <a:rPr lang="en-US" smtClean="0"/>
              <a:pPr/>
              <a:t>‹#›</a:t>
            </a:fld>
            <a:endParaRPr lang="en-US"/>
          </a:p>
        </p:txBody>
      </p:sp>
    </p:spTree>
    <p:extLst>
      <p:ext uri="{BB962C8B-B14F-4D97-AF65-F5344CB8AC3E}">
        <p14:creationId xmlns:p14="http://schemas.microsoft.com/office/powerpoint/2010/main" val="32630425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9550B1C-ACBE-40CF-8E6F-781D62CB1251}" type="slidenum">
              <a:rPr lang="en-US" smtClean="0"/>
              <a:pPr/>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EB1DE7D-3A44-4870-9667-AF3AD1D88555}" type="datetimeFigureOut">
              <a:rPr lang="en-US" smtClean="0"/>
              <a:pPr/>
              <a:t>6/20/2018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B1DE7D-3A44-4870-9667-AF3AD1D88555}" type="datetimeFigureOut">
              <a:rPr lang="en-US" smtClean="0"/>
              <a:pPr/>
              <a:t>6/20/2018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B1DE7D-3A44-4870-9667-AF3AD1D88555}" type="datetimeFigureOut">
              <a:rPr lang="en-US" smtClean="0"/>
              <a:pPr/>
              <a:t>6/20/2018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EB1DE7D-3A44-4870-9667-AF3AD1D88555}" type="datetimeFigureOut">
              <a:rPr lang="en-US" smtClean="0"/>
              <a:pPr/>
              <a:t>6/20/2018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EB1DE7D-3A44-4870-9667-AF3AD1D88555}" type="datetimeFigureOut">
              <a:rPr lang="en-US" smtClean="0"/>
              <a:pPr/>
              <a:t>6/20/2018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EB1DE7D-3A44-4870-9667-AF3AD1D88555}" type="datetimeFigureOut">
              <a:rPr lang="en-US" smtClean="0"/>
              <a:pPr/>
              <a:t>6/20/2018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B1DE7D-3A44-4870-9667-AF3AD1D88555}" type="datetimeFigureOut">
              <a:rPr lang="en-US" smtClean="0"/>
              <a:pPr/>
              <a:t>6/20/2018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B1DE7D-3A44-4870-9667-AF3AD1D88555}" type="datetimeFigureOut">
              <a:rPr lang="en-US" smtClean="0"/>
              <a:pPr/>
              <a:t>6/20/2018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B1DE7D-3A44-4870-9667-AF3AD1D88555}" type="datetimeFigureOut">
              <a:rPr lang="en-US" smtClean="0"/>
              <a:pPr/>
              <a:t>6/20/2018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B1DE7D-3A44-4870-9667-AF3AD1D88555}" type="datetimeFigureOut">
              <a:rPr lang="en-US" smtClean="0"/>
              <a:pPr/>
              <a:t>6/20/2018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EB1DE7D-3A44-4870-9667-AF3AD1D88555}" type="datetimeFigureOut">
              <a:rPr lang="en-US" smtClean="0"/>
              <a:pPr/>
              <a:t>6/20/2018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E28FD0D-AD75-4B0D-BE60-8284F802285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B1DE7D-3A44-4870-9667-AF3AD1D88555}" type="datetimeFigureOut">
              <a:rPr lang="en-US" smtClean="0"/>
              <a:pPr/>
              <a:t>6/20/2018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28FD0D-AD75-4B0D-BE60-8284F802285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764704"/>
            <a:ext cx="7786742" cy="1152127"/>
          </a:xfrm>
        </p:spPr>
        <p:txBody>
          <a:bodyPr>
            <a:noAutofit/>
          </a:bodyPr>
          <a:lstStyle/>
          <a:p>
            <a:pPr rtl="1"/>
            <a:r>
              <a:rPr lang="en-US" sz="4000" b="1" dirty="0" smtClean="0">
                <a:solidFill>
                  <a:schemeClr val="accent1"/>
                </a:solidFill>
              </a:rPr>
              <a:t/>
            </a:r>
            <a:br>
              <a:rPr lang="en-US" sz="4000" b="1" dirty="0" smtClean="0">
                <a:solidFill>
                  <a:schemeClr val="accent1"/>
                </a:solidFill>
              </a:rPr>
            </a:br>
            <a:r>
              <a:rPr lang="fa-IR" sz="4000" b="1" dirty="0" smtClean="0">
                <a:solidFill>
                  <a:schemeClr val="accent1"/>
                </a:solidFill>
              </a:rPr>
              <a:t/>
            </a:r>
            <a:br>
              <a:rPr lang="fa-IR" sz="4000" b="1" dirty="0" smtClean="0">
                <a:solidFill>
                  <a:schemeClr val="accent1"/>
                </a:solidFill>
              </a:rPr>
            </a:br>
            <a:r>
              <a:rPr lang="fa-IR" sz="4000" b="1" dirty="0" smtClean="0">
                <a:solidFill>
                  <a:schemeClr val="accent1"/>
                </a:solidFill>
              </a:rPr>
              <a:t>سیستم های اطلاعات</a:t>
            </a:r>
            <a:r>
              <a:rPr lang="en-US" sz="4000" b="1" dirty="0" smtClean="0">
                <a:solidFill>
                  <a:schemeClr val="accent1"/>
                </a:solidFill>
              </a:rPr>
              <a:t> </a:t>
            </a:r>
            <a:r>
              <a:rPr lang="fa-IR" sz="4000" b="1" dirty="0" smtClean="0">
                <a:solidFill>
                  <a:schemeClr val="accent1"/>
                </a:solidFill>
              </a:rPr>
              <a:t>حسابداری</a:t>
            </a:r>
            <a:r>
              <a:rPr lang="en-US" sz="4000" b="1" dirty="0" smtClean="0">
                <a:solidFill>
                  <a:schemeClr val="accent1"/>
                </a:solidFill>
              </a:rPr>
              <a:t/>
            </a:r>
            <a:br>
              <a:rPr lang="en-US" sz="4000" b="1" dirty="0" smtClean="0">
                <a:solidFill>
                  <a:schemeClr val="accent1"/>
                </a:solidFill>
              </a:rPr>
            </a:br>
            <a:r>
              <a:rPr lang="en-US" sz="4000" b="1" dirty="0">
                <a:solidFill>
                  <a:schemeClr val="accent1"/>
                </a:solidFill>
              </a:rPr>
              <a:t/>
            </a:r>
            <a:br>
              <a:rPr lang="en-US" sz="4000" b="1" dirty="0">
                <a:solidFill>
                  <a:schemeClr val="accent1"/>
                </a:solidFill>
              </a:rPr>
            </a:br>
            <a:endParaRPr lang="en-US" sz="5400" b="1" dirty="0">
              <a:solidFill>
                <a:schemeClr val="accent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mages (2).jpg"/>
          <p:cNvPicPr>
            <a:picLocks noChangeAspect="1"/>
          </p:cNvPicPr>
          <p:nvPr/>
        </p:nvPicPr>
        <p:blipFill>
          <a:blip r:embed="rId2"/>
          <a:stretch>
            <a:fillRect/>
          </a:stretch>
        </p:blipFill>
        <p:spPr>
          <a:xfrm>
            <a:off x="0" y="-24"/>
            <a:ext cx="9144033" cy="6858024"/>
          </a:xfrm>
          <a:prstGeom prst="rect">
            <a:avLst/>
          </a:prstGeom>
        </p:spPr>
      </p:pic>
      <p:sp>
        <p:nvSpPr>
          <p:cNvPr id="3" name="TextBox 2"/>
          <p:cNvSpPr txBox="1"/>
          <p:nvPr/>
        </p:nvSpPr>
        <p:spPr>
          <a:xfrm>
            <a:off x="0" y="0"/>
            <a:ext cx="9144000" cy="70788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a-IR" sz="4000" b="1" dirty="0" smtClean="0">
                <a:solidFill>
                  <a:schemeClr val="tx1"/>
                </a:solidFill>
              </a:rPr>
              <a:t>تاریخچه سیستم های اطلاعات حسابداری </a:t>
            </a:r>
            <a:r>
              <a:rPr lang="fa-IR" sz="4000" dirty="0" smtClean="0">
                <a:solidFill>
                  <a:schemeClr val="tx1"/>
                </a:solidFill>
                <a:cs typeface="B Titr" pitchFamily="2" charset="-78"/>
              </a:rPr>
              <a:t>:</a:t>
            </a:r>
            <a:endParaRPr lang="en-US" sz="4000" dirty="0">
              <a:solidFill>
                <a:schemeClr val="tx1"/>
              </a:solidFill>
              <a:cs typeface="B Titr" pitchFamily="2" charset="-78"/>
            </a:endParaRPr>
          </a:p>
        </p:txBody>
      </p:sp>
      <p:sp>
        <p:nvSpPr>
          <p:cNvPr id="4" name="TextBox 3"/>
          <p:cNvSpPr txBox="1"/>
          <p:nvPr/>
        </p:nvSpPr>
        <p:spPr>
          <a:xfrm>
            <a:off x="0" y="928670"/>
            <a:ext cx="9152060" cy="4154984"/>
          </a:xfrm>
          <a:prstGeom prst="rect">
            <a:avLst/>
          </a:prstGeom>
          <a:noFill/>
        </p:spPr>
        <p:txBody>
          <a:bodyPr wrap="square" rtlCol="0">
            <a:spAutoFit/>
          </a:bodyPr>
          <a:lstStyle/>
          <a:p>
            <a:pPr algn="r" rtl="1">
              <a:lnSpc>
                <a:spcPct val="150000"/>
              </a:lnSpc>
            </a:pPr>
            <a:r>
              <a:rPr lang="fa-IR" sz="2000" dirty="0" smtClean="0"/>
              <a:t>درهنگام پیدایش نرم‌افزار و زبانهای برنامه‌نویسی، ابتدا برنامه‌نویسان به‌همراه کارشناسان مالی اقدام به تولید نرم‌افزارهای بسیار ساده‌ای در زمینه مالی کردند. این سیستمها بیشتر در محیط های کاری کوچک و خانه‌ها تحت عنوان «سیستم حسابداری» مورد استفاده قرار می‌گرفتند. پس از توسعه سیستمهای اطلاعاتی و ایجاد سیستمهای یکپارچه، سیستم اطلاعات حسابداری به‌عنوان یکی از گزینه‌های این نوع سیستمها تولید شد که بنا به درخواست خریدار و مطابق با شرایط سازمانی و کسب‌وکار، تنظیم و فعال می‌گردد. از عمده‌ترین سیستمهای یکپارچه می‌توان به سیستمهای اطلاعات مدیریت و سیستمهای برنامه‌ریزی منابع بنگاه اشاره کرد که اولین عرضه‌کنندگان این نوع سیستمها شرکتهایی همچون اوراکل، سپ (</a:t>
            </a:r>
            <a:r>
              <a:rPr lang="en-US" sz="2000" dirty="0" smtClean="0"/>
              <a:t>SAP</a:t>
            </a:r>
            <a:r>
              <a:rPr lang="fa-IR" sz="2000" dirty="0" smtClean="0"/>
              <a:t>) و مایکروسافت هستند</a:t>
            </a:r>
            <a:endParaRPr lang="fa-IR" dirty="0" smtClean="0"/>
          </a:p>
          <a:p>
            <a:pPr algn="r"/>
            <a:endParaRPr lang="fa-IR" dirty="0" smtClean="0"/>
          </a:p>
          <a:p>
            <a:pPr algn="r"/>
            <a:endParaRPr lang="fa-IR" dirty="0" smtClean="0"/>
          </a:p>
          <a:p>
            <a:pPr algn="r"/>
            <a:r>
              <a:rPr lang="fa-IR" dirty="0" smtClean="0"/>
              <a:t>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42844" y="1214422"/>
            <a:ext cx="9001156" cy="2677656"/>
          </a:xfrm>
          <a:prstGeom prst="rect">
            <a:avLst/>
          </a:prstGeom>
          <a:noFill/>
        </p:spPr>
        <p:txBody>
          <a:bodyPr wrap="square" rtlCol="0">
            <a:spAutoFit/>
          </a:bodyPr>
          <a:lstStyle/>
          <a:p>
            <a:pPr algn="r"/>
            <a:r>
              <a:rPr lang="fa-IR" sz="2800" dirty="0" smtClean="0"/>
              <a:t>سیستم اطلاعات حسابداری سیستمی است که عملیات جمع‌آوری و ذخیره‌سازی داده‌های مالی را طی فرایندهای حسابداری انجام می‌دهد و پس از پردازش این داده‌ها، اطلاعات مورد استفاده تصمیم‌گیرندگان سازمانی را تولید می‌کند. سیستم اطلاعات حسابداری در نهایت با ارائه گزارشهای هوشمندانه مالی می‌تواند تصمیم‌گیرندگان و مدیران سازمان را در برنامه‌های راهبردیشان کمک كند.</a:t>
            </a:r>
            <a:endParaRPr lang="en-US" dirty="0" smtClean="0">
              <a:cs typeface="B Compset" pitchFamily="2" charset="-78"/>
            </a:endParaRPr>
          </a:p>
        </p:txBody>
      </p:sp>
      <p:sp>
        <p:nvSpPr>
          <p:cNvPr id="5" name="TextBox 4"/>
          <p:cNvSpPr txBox="1"/>
          <p:nvPr/>
        </p:nvSpPr>
        <p:spPr>
          <a:xfrm>
            <a:off x="0" y="0"/>
            <a:ext cx="9144000"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a-IR" sz="3600" dirty="0" smtClean="0">
                <a:solidFill>
                  <a:schemeClr val="tx1"/>
                </a:solidFill>
                <a:cs typeface="B Titr" pitchFamily="2" charset="-78"/>
              </a:rPr>
              <a:t>تعریف سیستم اطلاعاتی:</a:t>
            </a:r>
            <a:endParaRPr lang="en-US" sz="3600" dirty="0">
              <a:solidFill>
                <a:schemeClr val="tx1"/>
              </a:solidFill>
              <a:cs typeface="B Titr"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images (2).jpg"/>
          <p:cNvPicPr>
            <a:picLocks noChangeAspect="1"/>
          </p:cNvPicPr>
          <p:nvPr/>
        </p:nvPicPr>
        <p:blipFill>
          <a:blip r:embed="rId3"/>
          <a:stretch>
            <a:fillRect/>
          </a:stretch>
        </p:blipFill>
        <p:spPr>
          <a:xfrm>
            <a:off x="-34" y="-24"/>
            <a:ext cx="9144033" cy="6858024"/>
          </a:xfrm>
          <a:prstGeom prst="rect">
            <a:avLst/>
          </a:prstGeom>
        </p:spPr>
      </p:pic>
      <p:pic>
        <p:nvPicPr>
          <p:cNvPr id="2" name="Picture 1" descr="images (6).jpg"/>
          <p:cNvPicPr>
            <a:picLocks noChangeAspect="1"/>
          </p:cNvPicPr>
          <p:nvPr/>
        </p:nvPicPr>
        <p:blipFill>
          <a:blip r:embed="rId4"/>
          <a:stretch>
            <a:fillRect/>
          </a:stretch>
        </p:blipFill>
        <p:spPr>
          <a:xfrm>
            <a:off x="0" y="142852"/>
            <a:ext cx="9144000" cy="6858000"/>
          </a:xfrm>
          <a:prstGeom prst="rect">
            <a:avLst/>
          </a:prstGeom>
        </p:spPr>
      </p:pic>
      <p:sp>
        <p:nvSpPr>
          <p:cNvPr id="3" name="TextBox 2"/>
          <p:cNvSpPr txBox="1"/>
          <p:nvPr/>
        </p:nvSpPr>
        <p:spPr>
          <a:xfrm>
            <a:off x="0" y="214290"/>
            <a:ext cx="9144000" cy="5509200"/>
          </a:xfrm>
          <a:prstGeom prst="rect">
            <a:avLst/>
          </a:prstGeom>
          <a:noFill/>
        </p:spPr>
        <p:txBody>
          <a:bodyPr wrap="square" rtlCol="0">
            <a:spAutoFit/>
          </a:bodyPr>
          <a:lstStyle/>
          <a:p>
            <a:pPr algn="r">
              <a:lnSpc>
                <a:spcPct val="200000"/>
              </a:lnSpc>
            </a:pPr>
            <a:r>
              <a:rPr lang="fa-IR" sz="1600" dirty="0" smtClean="0"/>
              <a:t/>
            </a:r>
            <a:br>
              <a:rPr lang="fa-IR" sz="1600" dirty="0" smtClean="0"/>
            </a:br>
            <a:r>
              <a:rPr lang="fa-IR" sz="2000" dirty="0" smtClean="0"/>
              <a:t>1- </a:t>
            </a:r>
            <a:r>
              <a:rPr lang="fa-IR" sz="2000" b="1" dirty="0" smtClean="0"/>
              <a:t>كاركنان: </a:t>
            </a:r>
            <a:r>
              <a:rPr lang="fa-IR" sz="2000" dirty="0" smtClean="0"/>
              <a:t>کاربران سیستمهای اطلاعات حسابداری،</a:t>
            </a:r>
            <a:br>
              <a:rPr lang="fa-IR" sz="2000" dirty="0" smtClean="0"/>
            </a:br>
            <a:r>
              <a:rPr lang="fa-IR" sz="2000" b="1" dirty="0" smtClean="0"/>
              <a:t>2- روشها و دستورالعملها: </a:t>
            </a:r>
            <a:r>
              <a:rPr lang="fa-IR" sz="2000" dirty="0" smtClean="0"/>
              <a:t>فرایندهای جمع‌آوری، مدیریت و ذخیره‌سازی داده‌های مالی،</a:t>
            </a:r>
            <a:br>
              <a:rPr lang="fa-IR" sz="2000" dirty="0" smtClean="0"/>
            </a:br>
            <a:r>
              <a:rPr lang="fa-IR" sz="2000" b="1" dirty="0" smtClean="0"/>
              <a:t>3- داده‌ها: </a:t>
            </a:r>
            <a:r>
              <a:rPr lang="fa-IR" sz="2000" dirty="0" smtClean="0"/>
              <a:t>داده‌های مرتبط با سازمان و فرایندهای کسب‌وکار آن،</a:t>
            </a:r>
            <a:br>
              <a:rPr lang="fa-IR" sz="2000" dirty="0" smtClean="0"/>
            </a:br>
            <a:r>
              <a:rPr lang="fa-IR" sz="2000" b="1" dirty="0" smtClean="0"/>
              <a:t>4- نرم‌افزار: </a:t>
            </a:r>
            <a:r>
              <a:rPr lang="fa-IR" sz="2000" dirty="0" smtClean="0"/>
              <a:t>برنامه‌ای نرم‌افزاری جهت پردازش داده‌ها، </a:t>
            </a:r>
            <a:br>
              <a:rPr lang="fa-IR" sz="2000" dirty="0" smtClean="0"/>
            </a:br>
            <a:r>
              <a:rPr lang="fa-IR" sz="2000" b="1" dirty="0" smtClean="0"/>
              <a:t>5- زیرساخت فناوری اطلاعات: </a:t>
            </a:r>
            <a:r>
              <a:rPr lang="fa-IR" sz="2000" dirty="0" smtClean="0"/>
              <a:t>سیستمها و شبکه‌های کامپیوتری که امكان می‌دهد تا سیستم اطلاعات حسابداری در اختیار افراد مرتبط قرار گیرد.</a:t>
            </a:r>
            <a:br>
              <a:rPr lang="fa-IR" sz="2000" dirty="0" smtClean="0"/>
            </a:br>
            <a:r>
              <a:rPr lang="fa-IR" sz="2000" b="1" dirty="0" smtClean="0"/>
              <a:t>6- کنترلهای داخلی و اقدامات امنیتی: </a:t>
            </a:r>
            <a:r>
              <a:rPr lang="fa-IR" sz="2000" dirty="0" smtClean="0"/>
              <a:t>مسائل امنیتی درون سیستم جهت حفاظت از داده‌ها.</a:t>
            </a:r>
            <a:r>
              <a:rPr lang="fa-IR" dirty="0" smtClean="0"/>
              <a:t/>
            </a:r>
            <a:br>
              <a:rPr lang="fa-IR" dirty="0" smtClean="0"/>
            </a:br>
            <a:endParaRPr lang="en-US" sz="2000" dirty="0"/>
          </a:p>
        </p:txBody>
      </p:sp>
      <p:sp>
        <p:nvSpPr>
          <p:cNvPr id="6" name="TextBox 5"/>
          <p:cNvSpPr txBox="1"/>
          <p:nvPr/>
        </p:nvSpPr>
        <p:spPr>
          <a:xfrm>
            <a:off x="0" y="0"/>
            <a:ext cx="9144000" cy="5232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a-IR" sz="2800" b="1" dirty="0" smtClean="0">
                <a:solidFill>
                  <a:schemeClr val="tx1"/>
                </a:solidFill>
              </a:rPr>
              <a:t>اجزای اصلی سیستمهای اطلاعات حسابداری :</a:t>
            </a:r>
            <a:endParaRPr lang="en-US" sz="2800" b="1" dirty="0">
              <a:solidFill>
                <a:schemeClr val="tx1"/>
              </a:solidFill>
              <a:cs typeface="B Titr"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s (6).jpg"/>
          <p:cNvPicPr>
            <a:picLocks noChangeAspect="1"/>
          </p:cNvPicPr>
          <p:nvPr/>
        </p:nvPicPr>
        <p:blipFill>
          <a:blip r:embed="rId2"/>
          <a:stretch>
            <a:fillRect/>
          </a:stretch>
        </p:blipFill>
        <p:spPr>
          <a:xfrm>
            <a:off x="0" y="0"/>
            <a:ext cx="9144000" cy="6858000"/>
          </a:xfrm>
          <a:prstGeom prst="rect">
            <a:avLst/>
          </a:prstGeom>
        </p:spPr>
      </p:pic>
      <p:sp>
        <p:nvSpPr>
          <p:cNvPr id="4" name="TextBox 3"/>
          <p:cNvSpPr txBox="1"/>
          <p:nvPr/>
        </p:nvSpPr>
        <p:spPr>
          <a:xfrm>
            <a:off x="0" y="0"/>
            <a:ext cx="9144000" cy="6858000"/>
          </a:xfrm>
          <a:prstGeom prst="rect">
            <a:avLst/>
          </a:prstGeom>
          <a:noFill/>
        </p:spPr>
        <p:txBody>
          <a:bodyPr wrap="square" rtlCol="0">
            <a:spAutoFit/>
          </a:bodyPr>
          <a:lstStyle/>
          <a:p>
            <a:pPr algn="r">
              <a:lnSpc>
                <a:spcPct val="150000"/>
              </a:lnSpc>
            </a:pPr>
            <a:endParaRPr lang="fa-IR" dirty="0" smtClean="0"/>
          </a:p>
          <a:p>
            <a:pPr algn="r" rtl="1">
              <a:lnSpc>
                <a:spcPct val="200000"/>
              </a:lnSpc>
            </a:pPr>
            <a:r>
              <a:rPr lang="fa-IR" b="1" dirty="0" smtClean="0"/>
              <a:t>1)تعیین استراتژی موسسه و برنامه ریزی بلندمدت :</a:t>
            </a:r>
            <a:r>
              <a:rPr lang="en-US" b="1" dirty="0" smtClean="0"/>
              <a:t> </a:t>
            </a:r>
            <a:r>
              <a:rPr lang="fa-IR" dirty="0" smtClean="0"/>
              <a:t>تهیه اطلاعاتی در راستای این</a:t>
            </a:r>
            <a:r>
              <a:rPr lang="en-US" dirty="0" smtClean="0"/>
              <a:t> </a:t>
            </a:r>
            <a:r>
              <a:rPr lang="fa-IR" dirty="0" smtClean="0"/>
              <a:t>هدف موجب تصمیم گیری در خصوص تولید یا عدم تولید محصولات جدید </a:t>
            </a:r>
            <a:r>
              <a:rPr lang="en-US" dirty="0" smtClean="0"/>
              <a:t>,</a:t>
            </a:r>
            <a:r>
              <a:rPr lang="fa-IR" dirty="0" smtClean="0"/>
              <a:t>چگونگی استفاده از منابع مازاد می شود</a:t>
            </a:r>
            <a:r>
              <a:rPr lang="en-US" dirty="0" smtClean="0"/>
              <a:t>.</a:t>
            </a:r>
          </a:p>
          <a:p>
            <a:pPr algn="r" rtl="1">
              <a:lnSpc>
                <a:spcPct val="200000"/>
              </a:lnSpc>
            </a:pPr>
            <a:r>
              <a:rPr lang="fa-IR" b="1" dirty="0" smtClean="0"/>
              <a:t>2)تعیین چگونگی تخصیص منابع :</a:t>
            </a:r>
            <a:r>
              <a:rPr lang="en-US" b="1" dirty="0" smtClean="0"/>
              <a:t> </a:t>
            </a:r>
            <a:r>
              <a:rPr lang="en-US" dirty="0" smtClean="0"/>
              <a:t>ت</a:t>
            </a:r>
            <a:r>
              <a:rPr lang="fa-IR" dirty="0" smtClean="0"/>
              <a:t>هیه تطلاعاتی در راستای این هدف موجب تصمیم گیری در خصوص ادامه تولید ویا توقف تولید محصولی خاص با توجه به سود آور بودن آن </a:t>
            </a:r>
            <a:r>
              <a:rPr lang="en-US" dirty="0" smtClean="0"/>
              <a:t>,</a:t>
            </a:r>
            <a:r>
              <a:rPr lang="fa-IR" dirty="0" smtClean="0"/>
              <a:t>یا قبول یا رد یک سفارش میشود</a:t>
            </a:r>
            <a:r>
              <a:rPr lang="en-US" dirty="0" smtClean="0"/>
              <a:t>.</a:t>
            </a:r>
          </a:p>
          <a:p>
            <a:pPr algn="r" rtl="1">
              <a:lnSpc>
                <a:spcPct val="200000"/>
              </a:lnSpc>
            </a:pPr>
            <a:r>
              <a:rPr lang="fa-IR" b="1" dirty="0" smtClean="0"/>
              <a:t>3)برنامه ریزی و کنترل :</a:t>
            </a:r>
            <a:r>
              <a:rPr lang="en-US" b="1" dirty="0" smtClean="0"/>
              <a:t> </a:t>
            </a:r>
            <a:r>
              <a:rPr lang="en-US" dirty="0" smtClean="0"/>
              <a:t>ا</a:t>
            </a:r>
            <a:r>
              <a:rPr lang="fa-IR" dirty="0" smtClean="0"/>
              <a:t>گر اطلاعات مالی در راستای این هدف تهیه شوند می توان نسبت به میزان درآمدها و هزینه ها وهمچنین دارایی وبدهی هر قسمت از شرکت اظهار نظر نمود.</a:t>
            </a:r>
            <a:endParaRPr lang="en-US" dirty="0" smtClean="0"/>
          </a:p>
          <a:p>
            <a:pPr algn="r" rtl="1">
              <a:lnSpc>
                <a:spcPct val="200000"/>
              </a:lnSpc>
            </a:pPr>
            <a:r>
              <a:rPr lang="fa-IR" b="1" dirty="0" smtClean="0"/>
              <a:t>4)اندازه گیری عملکرد و ارزیابی کارکنان :</a:t>
            </a:r>
            <a:r>
              <a:rPr lang="en-US" b="1" dirty="0" smtClean="0"/>
              <a:t> </a:t>
            </a:r>
            <a:r>
              <a:rPr lang="en-US" dirty="0" smtClean="0"/>
              <a:t>ب</a:t>
            </a:r>
            <a:r>
              <a:rPr lang="fa-IR" dirty="0" smtClean="0"/>
              <a:t>ر اساس اطلاعات مالی می توان عملکرد ونتیجه فعالیتهای شرکت که بطور واقعی بدست آمده است را با آنچه که برآورد وپیش بینی شده است مقایسه و نقاط ضعف  وقوت هر قسمت را بدست آوردوبر اساس این اطلاعات می توان تصمیم گیری مناسب و خوبی اتخاذ نمود.</a:t>
            </a:r>
            <a:endParaRPr lang="en-US" dirty="0" smtClean="0"/>
          </a:p>
          <a:p>
            <a:pPr algn="r">
              <a:lnSpc>
                <a:spcPct val="200000"/>
              </a:lnSpc>
            </a:pPr>
            <a:r>
              <a:rPr lang="fa-IR" b="1" dirty="0" smtClean="0"/>
              <a:t>5)گزارشگری مالی :</a:t>
            </a:r>
            <a:r>
              <a:rPr lang="en-US" b="1" dirty="0" smtClean="0"/>
              <a:t> </a:t>
            </a:r>
            <a:r>
              <a:rPr lang="en-US" dirty="0" smtClean="0"/>
              <a:t>د</a:t>
            </a:r>
            <a:r>
              <a:rPr lang="fa-IR" dirty="0" smtClean="0"/>
              <a:t>ر راستای گزارشگری مالی که برای افراد برون سازمانی ودرون سازمانی تهیه می شود باید از اطلاعات مالی به نحو مطلوب استفاده نمود</a:t>
            </a:r>
            <a:r>
              <a:rPr lang="fa-IR" dirty="0" smtClean="0">
                <a:cs typeface="B Titr" pitchFamily="2" charset="-78"/>
              </a:rPr>
              <a:t>.</a:t>
            </a:r>
          </a:p>
        </p:txBody>
      </p:sp>
      <p:sp>
        <p:nvSpPr>
          <p:cNvPr id="5" name="TextBox 4"/>
          <p:cNvSpPr txBox="1"/>
          <p:nvPr/>
        </p:nvSpPr>
        <p:spPr>
          <a:xfrm>
            <a:off x="0" y="0"/>
            <a:ext cx="9144000" cy="5232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a-IR" sz="2800" b="1" dirty="0" smtClean="0">
                <a:solidFill>
                  <a:schemeClr val="tx1"/>
                </a:solidFill>
              </a:rPr>
              <a:t>اهداف سیستمهای اطلاعاتی حسابداری </a:t>
            </a:r>
            <a:r>
              <a:rPr lang="fa-IR" sz="2800" dirty="0" smtClean="0">
                <a:solidFill>
                  <a:schemeClr val="tx1"/>
                </a:solidFill>
              </a:rPr>
              <a:t>:</a:t>
            </a:r>
            <a:endParaRPr lang="en-US" sz="2800" dirty="0">
              <a:solidFill>
                <a:schemeClr val="tx1"/>
              </a:solidFill>
              <a:cs typeface="B Titr"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s (2).jpg"/>
          <p:cNvPicPr>
            <a:picLocks noChangeAspect="1"/>
          </p:cNvPicPr>
          <p:nvPr/>
        </p:nvPicPr>
        <p:blipFill>
          <a:blip r:embed="rId2"/>
          <a:stretch>
            <a:fillRect/>
          </a:stretch>
        </p:blipFill>
        <p:spPr>
          <a:xfrm>
            <a:off x="0" y="-24"/>
            <a:ext cx="9144033" cy="6858024"/>
          </a:xfrm>
          <a:prstGeom prst="rect">
            <a:avLst/>
          </a:prstGeom>
        </p:spPr>
      </p:pic>
      <p:sp>
        <p:nvSpPr>
          <p:cNvPr id="3" name="TextBox 2"/>
          <p:cNvSpPr txBox="1"/>
          <p:nvPr/>
        </p:nvSpPr>
        <p:spPr>
          <a:xfrm>
            <a:off x="214282" y="500042"/>
            <a:ext cx="8929718" cy="5447645"/>
          </a:xfrm>
          <a:prstGeom prst="rect">
            <a:avLst/>
          </a:prstGeom>
          <a:noFill/>
        </p:spPr>
        <p:txBody>
          <a:bodyPr wrap="square" rtlCol="0">
            <a:spAutoFit/>
          </a:bodyPr>
          <a:lstStyle/>
          <a:p>
            <a:pPr algn="r" rtl="1"/>
            <a:r>
              <a:rPr lang="fa-IR" sz="2000" b="1" dirty="0" smtClean="0"/>
              <a:t>۱</a:t>
            </a:r>
            <a:r>
              <a:rPr lang="en-US" sz="2000" b="1" dirty="0" smtClean="0"/>
              <a:t>- </a:t>
            </a:r>
            <a:r>
              <a:rPr lang="fa-IR" sz="2000" b="1" dirty="0" smtClean="0"/>
              <a:t>عملکرد اطلاعاتی</a:t>
            </a:r>
            <a:r>
              <a:rPr lang="en-US" sz="2000" b="1" dirty="0" smtClean="0"/>
              <a:t> :</a:t>
            </a:r>
            <a:r>
              <a:rPr lang="en-US" sz="2000" dirty="0" smtClean="0"/>
              <a:t> </a:t>
            </a:r>
          </a:p>
          <a:p>
            <a:pPr algn="r" rtl="1"/>
            <a:r>
              <a:rPr lang="fa-IR" sz="2000" dirty="0" smtClean="0"/>
              <a:t>این عملکرد که مهمترین عملکرد یک سیستم حسابداری است در واقع وظیفه جمع آوری تمامی اطلاعات مربوط به فعالیت های مالی را بر عهده دارد . پس از جمع آوری این اطلاعات آنها را بر حسب پول به عنوان مقیاس مشترک اندازه گیری ، سنجیده ، ثبت و در گروههای همگن طبقه بندی می کند و در پایان گزارشهایی را تهیه می کند که تصمیم گیرندگان مختلف در باره یک موسسه بتوانند بر مبنای آن آگاهانه تصمیم بگیرند</a:t>
            </a:r>
            <a:r>
              <a:rPr lang="en-US" sz="2000" dirty="0" smtClean="0"/>
              <a:t> . </a:t>
            </a:r>
          </a:p>
          <a:p>
            <a:pPr algn="r" rtl="1"/>
            <a:r>
              <a:rPr lang="en-US" sz="2000" dirty="0" smtClean="0"/>
              <a:t/>
            </a:r>
            <a:br>
              <a:rPr lang="en-US" sz="2000" dirty="0" smtClean="0"/>
            </a:br>
            <a:r>
              <a:rPr lang="fa-IR" sz="2000" b="1" dirty="0" smtClean="0"/>
              <a:t>۲</a:t>
            </a:r>
            <a:r>
              <a:rPr lang="en-US" sz="2000" b="1" dirty="0" smtClean="0"/>
              <a:t>- </a:t>
            </a:r>
            <a:r>
              <a:rPr lang="fa-IR" sz="2000" b="1" dirty="0" smtClean="0"/>
              <a:t>عملکرد کنترلی</a:t>
            </a:r>
            <a:r>
              <a:rPr lang="en-US" sz="2000" b="1" dirty="0" smtClean="0"/>
              <a:t> :</a:t>
            </a:r>
            <a:r>
              <a:rPr lang="en-US" sz="2000" dirty="0" smtClean="0"/>
              <a:t> </a:t>
            </a:r>
          </a:p>
          <a:p>
            <a:pPr algn="r" rtl="1"/>
            <a:r>
              <a:rPr lang="fa-IR" sz="2000" dirty="0" smtClean="0"/>
              <a:t>هر سیستم حسابداری باید اطلاعات مناسبی را فراهم آورد که مدیران موسسه را در برنامه ریزی و هدایت عملیات ، نظارت و کنترل فعالیتها و امور یاری دهد و اموال و حقوق متعلق به یک موسسه را حفظ نماید</a:t>
            </a:r>
            <a:r>
              <a:rPr lang="en-US" sz="2000" dirty="0" smtClean="0"/>
              <a:t> . </a:t>
            </a:r>
          </a:p>
          <a:p>
            <a:pPr algn="r"/>
            <a:r>
              <a:rPr lang="en-US" sz="2000" dirty="0" smtClean="0"/>
              <a:t> </a:t>
            </a:r>
          </a:p>
          <a:p>
            <a:pPr algn="r"/>
            <a:r>
              <a:rPr lang="fa-IR" sz="2000" b="1" dirty="0" smtClean="0"/>
              <a:t>3-عملکرد خدماتی:</a:t>
            </a:r>
          </a:p>
          <a:p>
            <a:pPr algn="r"/>
            <a:r>
              <a:rPr lang="fa-IR" sz="2000" dirty="0" smtClean="0"/>
              <a:t>هر موسسه ای معمولا افرادی را به خدمت می گیرد و با اشخاص و موسسات مختلفی داد و ستد و سر وکار دارد. این جریان تعهداتی را برای موسسه ایجاد می کند تا با دادن اطلاعات صحیح  وهمچنین ایفای تعهدات در سر رسید و وصول به موقع مطالبات .عملکرد خدماتی یک سیستم حسابداری را تشکیل می دهد</a:t>
            </a:r>
          </a:p>
          <a:p>
            <a:pPr algn="r"/>
            <a:r>
              <a:rPr lang="en-US" sz="2000" dirty="0" smtClean="0"/>
              <a:t/>
            </a:r>
            <a:br>
              <a:rPr lang="en-US" sz="2000" dirty="0" smtClean="0"/>
            </a:br>
            <a:endParaRPr lang="en-US" sz="2800" dirty="0">
              <a:cs typeface="B Compset" pitchFamily="2" charset="-78"/>
            </a:endParaRPr>
          </a:p>
        </p:txBody>
      </p:sp>
      <p:sp>
        <p:nvSpPr>
          <p:cNvPr id="4" name="TextBox 3"/>
          <p:cNvSpPr txBox="1"/>
          <p:nvPr/>
        </p:nvSpPr>
        <p:spPr>
          <a:xfrm>
            <a:off x="0" y="0"/>
            <a:ext cx="9144000" cy="5232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a-IR" sz="2800" b="1" dirty="0" smtClean="0">
                <a:solidFill>
                  <a:schemeClr val="tx1"/>
                </a:solidFill>
              </a:rPr>
              <a:t>انواع عملکرد سیستم های اطلاعاتی حسابداری:</a:t>
            </a:r>
            <a:endParaRPr lang="en-US" sz="2800" dirty="0">
              <a:solidFill>
                <a:schemeClr val="tx1"/>
              </a:solidFill>
              <a:cs typeface="B Titr"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ChangeArrowheads="1"/>
          </p:cNvSpPr>
          <p:nvPr/>
        </p:nvSpPr>
        <p:spPr bwMode="auto">
          <a:xfrm>
            <a:off x="0" y="0"/>
            <a:ext cx="9144000" cy="36009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سیستمهای اطلاعات حسابداری را می‌توان محل تقاطع منطقی دو موضوع گسترده‌ حسابداری و سیستم اطلاعات مدیریت دانست. آنچه در هر دو رشته حسابداری و سیستم اطلاعات مدیریت مشترک است، توجه محوری به اطلاعات است. حسابداری خود به اطلاعات مالی گرایش دارد، در حالی که سیستم اطلاعات مدیریت بیشتر به سیستمهایی پوشش می‌دهد که اطلاعات را تولید می‌کنند</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7" name="Rectangle 3"/>
          <p:cNvSpPr>
            <a:spLocks noChangeArrowheads="1"/>
          </p:cNvSpPr>
          <p:nvPr/>
        </p:nvSpPr>
        <p:spPr bwMode="auto">
          <a:xfrm>
            <a:off x="0" y="15621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pic>
        <p:nvPicPr>
          <p:cNvPr id="1025" name="Picture 3"/>
          <p:cNvPicPr>
            <a:picLocks noChangeAspect="1" noChangeArrowheads="1"/>
          </p:cNvPicPr>
          <p:nvPr/>
        </p:nvPicPr>
        <p:blipFill>
          <a:blip r:embed="rId2"/>
          <a:srcRect/>
          <a:stretch>
            <a:fillRect/>
          </a:stretch>
        </p:blipFill>
        <p:spPr bwMode="auto">
          <a:xfrm>
            <a:off x="1785918" y="3643314"/>
            <a:ext cx="5529280" cy="303372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1071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8673" name="Rectangle 1"/>
          <p:cNvSpPr>
            <a:spLocks noChangeArrowheads="1"/>
          </p:cNvSpPr>
          <p:nvPr/>
        </p:nvSpPr>
        <p:spPr bwMode="auto">
          <a:xfrm>
            <a:off x="0" y="0"/>
            <a:ext cx="914400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2800" b="1" i="0" u="none" strike="noStrike" cap="none" normalizeH="0" baseline="0" dirty="0" smtClean="0">
                <a:ln>
                  <a:noFill/>
                </a:ln>
                <a:solidFill>
                  <a:schemeClr val="tx1"/>
                </a:solidFill>
                <a:effectLst/>
                <a:latin typeface="Arial,Bold"/>
                <a:ea typeface="Calibri" pitchFamily="34" charset="0"/>
                <a:cs typeface="B Nazanin" pitchFamily="2" charset="-78"/>
              </a:rPr>
              <a:t>سیستم</a:t>
            </a:r>
            <a:r>
              <a:rPr kumimoji="0" lang="en-US" sz="28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800" b="1" i="0" u="none" strike="noStrike" cap="none" normalizeH="0" baseline="0" dirty="0" smtClean="0">
                <a:ln>
                  <a:noFill/>
                </a:ln>
                <a:solidFill>
                  <a:schemeClr val="tx1"/>
                </a:solidFill>
                <a:effectLst/>
                <a:latin typeface="Arial,Bold"/>
                <a:ea typeface="Calibri" pitchFamily="34" charset="0"/>
                <a:cs typeface="B Nazanin" pitchFamily="2" charset="-78"/>
              </a:rPr>
              <a:t>اطلاعاتی</a:t>
            </a:r>
            <a:r>
              <a:rPr kumimoji="0" lang="en-US" sz="28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800" b="1" i="0" u="none" strike="noStrike" cap="none" normalizeH="0" baseline="0" dirty="0" smtClean="0">
                <a:ln>
                  <a:noFill/>
                </a:ln>
                <a:solidFill>
                  <a:schemeClr val="tx1"/>
                </a:solidFill>
                <a:effectLst/>
                <a:latin typeface="Arial,Bold"/>
                <a:ea typeface="Calibri" pitchFamily="34" charset="0"/>
                <a:cs typeface="B Nazanin" pitchFamily="2" charset="-78"/>
              </a:rPr>
              <a:t>حسابداری</a:t>
            </a:r>
            <a:r>
              <a:rPr kumimoji="0" lang="en-US" sz="28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800" b="1" i="0" u="none" strike="noStrike" cap="none" normalizeH="0" baseline="0" dirty="0" smtClean="0">
                <a:ln>
                  <a:noFill/>
                </a:ln>
                <a:solidFill>
                  <a:schemeClr val="tx1"/>
                </a:solidFill>
                <a:effectLst/>
                <a:latin typeface="Arial,Bold"/>
                <a:ea typeface="Calibri" pitchFamily="34" charset="0"/>
                <a:cs typeface="B Nazanin" pitchFamily="2" charset="-78"/>
              </a:rPr>
              <a:t>مدیریت</a:t>
            </a:r>
            <a:r>
              <a:rPr kumimoji="0" lang="en-US" sz="2800" b="1" i="0" u="none" strike="noStrike" cap="none" normalizeH="0" baseline="0" dirty="0" smtClean="0">
                <a:ln>
                  <a:noFill/>
                </a:ln>
                <a:solidFill>
                  <a:schemeClr val="tx1"/>
                </a:solidFill>
                <a:effectLst/>
                <a:latin typeface="Arial,Bold"/>
                <a:ea typeface="Calibri" pitchFamily="34" charset="0"/>
                <a:cs typeface="B Nazanin" pitchFamily="2" charset="-78"/>
              </a:rPr>
              <a:t> MAIS </a:t>
            </a:r>
            <a:r>
              <a:rPr kumimoji="0" lang="ar-SA" sz="2800" b="1" i="0" u="none" strike="noStrike" cap="none" normalizeH="0" baseline="0" dirty="0" smtClean="0">
                <a:ln>
                  <a:noFill/>
                </a:ln>
                <a:solidFill>
                  <a:schemeClr val="tx1"/>
                </a:solidFill>
                <a:effectLst/>
                <a:latin typeface="Arial,Bold"/>
                <a:ea typeface="Calibri" pitchFamily="34" charset="0"/>
                <a:cs typeface="B Nazanin" pitchFamily="2" charset="-78"/>
              </a:rPr>
              <a:t>سیستم</a:t>
            </a:r>
            <a:r>
              <a:rPr kumimoji="0" lang="en-US" sz="28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800" b="1" i="0" u="none" strike="noStrike" cap="none" normalizeH="0" baseline="0" dirty="0" smtClean="0">
                <a:ln>
                  <a:noFill/>
                </a:ln>
                <a:solidFill>
                  <a:schemeClr val="tx1"/>
                </a:solidFill>
                <a:effectLst/>
                <a:latin typeface="Arial,Bold"/>
                <a:ea typeface="Calibri" pitchFamily="34" charset="0"/>
                <a:cs typeface="B Nazanin" pitchFamily="2" charset="-78"/>
              </a:rPr>
              <a:t>اطلاعاتی</a:t>
            </a:r>
            <a:r>
              <a:rPr kumimoji="0" lang="en-US" sz="28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800" b="1" i="0" u="none" strike="noStrike" cap="none" normalizeH="0" baseline="0" dirty="0" smtClean="0">
                <a:ln>
                  <a:noFill/>
                </a:ln>
                <a:solidFill>
                  <a:schemeClr val="tx1"/>
                </a:solidFill>
                <a:effectLst/>
                <a:latin typeface="Arial,Bold"/>
                <a:ea typeface="Calibri" pitchFamily="34" charset="0"/>
                <a:cs typeface="B Nazanin" pitchFamily="2" charset="-78"/>
              </a:rPr>
              <a:t>حسابداری</a:t>
            </a:r>
            <a:r>
              <a:rPr kumimoji="0" lang="en-US" sz="28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800" b="1" i="0" u="none" strike="noStrike" cap="none" normalizeH="0" baseline="0" dirty="0" smtClean="0">
                <a:ln>
                  <a:noFill/>
                </a:ln>
                <a:solidFill>
                  <a:schemeClr val="tx1"/>
                </a:solidFill>
                <a:effectLst/>
                <a:latin typeface="Arial,Bold"/>
                <a:ea typeface="Calibri" pitchFamily="34" charset="0"/>
                <a:cs typeface="B Nazanin" pitchFamily="2" charset="-78"/>
              </a:rPr>
              <a:t>مالی</a:t>
            </a:r>
            <a:r>
              <a:rPr kumimoji="0" lang="en-US" sz="28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800" b="1" i="0" u="none" strike="noStrike" cap="none" normalizeH="0" baseline="0" dirty="0" smtClean="0">
                <a:ln>
                  <a:noFill/>
                </a:ln>
                <a:solidFill>
                  <a:schemeClr val="tx1"/>
                </a:solidFill>
                <a:effectLst/>
                <a:latin typeface="Arial,Bold"/>
                <a:ea typeface="Calibri" pitchFamily="34" charset="0"/>
                <a:cs typeface="B Nazanin" pitchFamily="2" charset="-78"/>
              </a:rPr>
              <a:t>و</a:t>
            </a:r>
            <a:r>
              <a:rPr kumimoji="0" lang="en-US" sz="2800" b="1" i="0" u="none" strike="noStrike" cap="none" normalizeH="0" baseline="0" dirty="0" smtClean="0">
                <a:ln>
                  <a:noFill/>
                </a:ln>
                <a:solidFill>
                  <a:schemeClr val="tx1"/>
                </a:solidFill>
                <a:effectLst/>
                <a:latin typeface="Arial,Bold"/>
                <a:ea typeface="Calibri" pitchFamily="34" charset="0"/>
                <a:cs typeface="B Nazanin" pitchFamily="2" charset="-78"/>
              </a:rPr>
              <a:t> FAIS.</a:t>
            </a:r>
          </a:p>
          <a:p>
            <a:pPr marL="0" marR="0" lvl="0" indent="0" algn="r" defTabSz="914400" rtl="1" eaLnBrk="1" fontAlgn="base" latinLnBrk="0" hangingPunct="1">
              <a:lnSpc>
                <a:spcPct val="100000"/>
              </a:lnSpc>
              <a:spcBef>
                <a:spcPct val="0"/>
              </a:spcBef>
              <a:spcAft>
                <a:spcPct val="0"/>
              </a:spcAft>
              <a:buClrTx/>
              <a:buSzTx/>
              <a:buFontTx/>
              <a:buNone/>
              <a:tabLst/>
            </a:pPr>
            <a:endParaRPr lang="en-US" sz="2800" b="1" dirty="0" smtClean="0">
              <a:latin typeface="Arial,Bold"/>
              <a:cs typeface="B Nazanin"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ar-SA" sz="3200" b="1" i="0" u="none" strike="noStrike" cap="none" normalizeH="0" baseline="0" dirty="0" smtClean="0">
                <a:ln>
                  <a:noFill/>
                </a:ln>
                <a:solidFill>
                  <a:schemeClr val="tx1"/>
                </a:solidFill>
                <a:effectLst/>
                <a:latin typeface="Arial,Bold"/>
                <a:ea typeface="Calibri" pitchFamily="34" charset="0"/>
                <a:cs typeface="B Nazanin" pitchFamily="2" charset="-78"/>
              </a:rPr>
              <a:t>تفاوتهای</a:t>
            </a:r>
            <a:r>
              <a:rPr kumimoji="0" lang="fa-IR" sz="32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3200" b="1" i="0" u="none" strike="noStrike" cap="none" normalizeH="0" baseline="0" dirty="0" smtClean="0">
                <a:ln>
                  <a:noFill/>
                </a:ln>
                <a:solidFill>
                  <a:schemeClr val="tx1"/>
                </a:solidFill>
                <a:effectLst/>
                <a:latin typeface="Arial,Bold"/>
                <a:ea typeface="Calibri" pitchFamily="34" charset="0"/>
                <a:cs typeface="B Nazanin" pitchFamily="2" charset="-78"/>
              </a:rPr>
              <a:t>بین</a:t>
            </a:r>
            <a:r>
              <a:rPr kumimoji="0" lang="fa-IR" sz="32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3200" b="1" i="0" u="none" strike="noStrike" cap="none" normalizeH="0" baseline="0" dirty="0" smtClean="0">
                <a:ln>
                  <a:noFill/>
                </a:ln>
                <a:solidFill>
                  <a:schemeClr val="tx1"/>
                </a:solidFill>
                <a:effectLst/>
                <a:latin typeface="Arial,Bold"/>
                <a:ea typeface="Calibri" pitchFamily="34" charset="0"/>
                <a:cs typeface="B Nazanin" pitchFamily="2" charset="-78"/>
              </a:rPr>
              <a:t>حسابداری</a:t>
            </a:r>
            <a:r>
              <a:rPr kumimoji="0" lang="fa-IR" sz="32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3200" b="1" i="0" u="none" strike="noStrike" cap="none" normalizeH="0" baseline="0" dirty="0" smtClean="0">
                <a:ln>
                  <a:noFill/>
                </a:ln>
                <a:solidFill>
                  <a:schemeClr val="tx1"/>
                </a:solidFill>
                <a:effectLst/>
                <a:latin typeface="Arial,Bold"/>
                <a:ea typeface="Calibri" pitchFamily="34" charset="0"/>
                <a:cs typeface="B Nazanin" pitchFamily="2" charset="-78"/>
              </a:rPr>
              <a:t>مدیریت</a:t>
            </a:r>
            <a:r>
              <a:rPr kumimoji="0" lang="fa-IR" sz="32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3200" b="1" i="0" u="none" strike="noStrike" cap="none" normalizeH="0" baseline="0" dirty="0" smtClean="0">
                <a:ln>
                  <a:noFill/>
                </a:ln>
                <a:solidFill>
                  <a:schemeClr val="tx1"/>
                </a:solidFill>
                <a:effectLst/>
                <a:latin typeface="Arial,Bold"/>
                <a:ea typeface="Calibri" pitchFamily="34" charset="0"/>
                <a:cs typeface="B Nazanin" pitchFamily="2" charset="-78"/>
              </a:rPr>
              <a:t>وحسابداری</a:t>
            </a:r>
            <a:r>
              <a:rPr kumimoji="0" lang="fa-IR" sz="32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3200" b="1" i="0" u="none" strike="noStrike" cap="none" normalizeH="0" baseline="0" dirty="0" smtClean="0">
                <a:ln>
                  <a:noFill/>
                </a:ln>
                <a:solidFill>
                  <a:schemeClr val="tx1"/>
                </a:solidFill>
                <a:effectLst/>
                <a:latin typeface="Arial,Bold"/>
                <a:ea typeface="Calibri" pitchFamily="34" charset="0"/>
                <a:cs typeface="B Nazanin" pitchFamily="2" charset="-78"/>
              </a:rPr>
              <a:t>مالی</a:t>
            </a:r>
            <a:r>
              <a:rPr kumimoji="0" lang="fa-IR" sz="3200" b="1" i="0" u="none" strike="noStrike" cap="none" normalizeH="0" baseline="0" dirty="0" smtClean="0">
                <a:ln>
                  <a:noFill/>
                </a:ln>
                <a:solidFill>
                  <a:schemeClr val="tx1"/>
                </a:solidFill>
                <a:effectLst/>
                <a:latin typeface="Arial,Bold"/>
                <a:ea typeface="Calibri" pitchFamily="34" charset="0"/>
                <a:cs typeface="B Nazanin" pitchFamily="2" charset="-78"/>
              </a:rPr>
              <a:t>:</a:t>
            </a:r>
            <a:endParaRPr kumimoji="0" lang="en-US" sz="32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Bold"/>
                <a:ea typeface="Calibri" pitchFamily="34" charset="0"/>
                <a:cs typeface="B Nazanin" pitchFamily="2" charset="-78"/>
              </a:rPr>
              <a:t>1)</a:t>
            </a:r>
            <a:r>
              <a:rPr kumimoji="0" lang="ar-SA" sz="2400" b="1" i="0" u="none" strike="noStrike" cap="none" normalizeH="0" baseline="0" dirty="0" smtClean="0">
                <a:ln>
                  <a:noFill/>
                </a:ln>
                <a:solidFill>
                  <a:schemeClr val="tx1"/>
                </a:solidFill>
                <a:effectLst/>
                <a:latin typeface="Arial,Bold"/>
                <a:ea typeface="Calibri" pitchFamily="34" charset="0"/>
                <a:cs typeface="B Nazanin" pitchFamily="2" charset="-78"/>
              </a:rPr>
              <a:t>دراستفاده</a:t>
            </a:r>
            <a:r>
              <a:rPr kumimoji="0" lang="fa-IR" sz="24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Calibri" pitchFamily="34" charset="0"/>
                <a:cs typeface="B Nazanin" pitchFamily="2" charset="-78"/>
              </a:rPr>
              <a:t>کنندگان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مدیریت</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درون</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سازمانی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ومالی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برون</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سازمانی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است</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Bold"/>
                <a:ea typeface="Calibri" pitchFamily="34" charset="0"/>
                <a:cs typeface="B Nazanin" pitchFamily="2" charset="-78"/>
              </a:rPr>
              <a:t>2)</a:t>
            </a:r>
            <a:r>
              <a:rPr kumimoji="0" lang="ar-SA" sz="2400" b="1" i="0" u="none" strike="noStrike" cap="none" normalizeH="0" baseline="0" dirty="0" smtClean="0">
                <a:ln>
                  <a:noFill/>
                </a:ln>
                <a:solidFill>
                  <a:schemeClr val="tx1"/>
                </a:solidFill>
                <a:effectLst/>
                <a:latin typeface="Arial,Bold"/>
                <a:ea typeface="Calibri" pitchFamily="34" charset="0"/>
                <a:cs typeface="B Nazanin" pitchFamily="2" charset="-78"/>
              </a:rPr>
              <a:t>دراهداف: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درمالی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هدف</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ارزیابی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وپیش</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بینی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است</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ودرمدیریت</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هدف</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تصمیم</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گیری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داخلی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وبهبودکارایی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وانتخاب</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روشهاست</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Bold"/>
                <a:ea typeface="Calibri" pitchFamily="34" charset="0"/>
                <a:cs typeface="B Nazanin" pitchFamily="2" charset="-78"/>
              </a:rPr>
              <a:t>3)</a:t>
            </a:r>
            <a:r>
              <a:rPr kumimoji="0" lang="ar-SA" sz="2400" b="1" i="0" u="none" strike="noStrike" cap="none" normalizeH="0" baseline="0" dirty="0" smtClean="0">
                <a:ln>
                  <a:noFill/>
                </a:ln>
                <a:solidFill>
                  <a:schemeClr val="tx1"/>
                </a:solidFill>
                <a:effectLst/>
                <a:latin typeface="Arial,Bold"/>
                <a:ea typeface="Calibri" pitchFamily="34" charset="0"/>
                <a:cs typeface="B Nazanin" pitchFamily="2" charset="-78"/>
              </a:rPr>
              <a:t>دراستاندارد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مالی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داردومدیریت</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ندارد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Bold"/>
                <a:ea typeface="Calibri" pitchFamily="34" charset="0"/>
                <a:cs typeface="B Nazanin" pitchFamily="2" charset="-78"/>
              </a:rPr>
              <a:t>4)</a:t>
            </a:r>
            <a:r>
              <a:rPr kumimoji="0" lang="ar-SA" sz="2400" b="1" i="0" u="none" strike="noStrike" cap="none" normalizeH="0" baseline="0" dirty="0" smtClean="0">
                <a:ln>
                  <a:noFill/>
                </a:ln>
                <a:solidFill>
                  <a:schemeClr val="tx1"/>
                </a:solidFill>
                <a:effectLst/>
                <a:latin typeface="Arial,Bold"/>
                <a:ea typeface="Calibri" pitchFamily="34" charset="0"/>
                <a:cs typeface="B Nazanin" pitchFamily="2" charset="-78"/>
              </a:rPr>
              <a:t>دردوره</a:t>
            </a:r>
            <a:r>
              <a:rPr kumimoji="0" lang="fa-IR" sz="24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Calibri" pitchFamily="34" charset="0"/>
                <a:cs typeface="B Nazanin" pitchFamily="2" charset="-78"/>
              </a:rPr>
              <a:t>مالی:</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مالی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محدود</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و</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مدیریت</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نامحدود</a:t>
            </a:r>
            <a:endParaRPr kumimoji="0" lang="ar-SA" sz="2400" b="1" i="0" u="none" strike="noStrike" cap="none" normalizeH="0" baseline="0" dirty="0" smtClean="0">
              <a:ln>
                <a:noFill/>
              </a:ln>
              <a:solidFill>
                <a:schemeClr val="tx1"/>
              </a:solidFill>
              <a:effectLst/>
              <a:latin typeface="Arial,Bold"/>
              <a:ea typeface="Calibri" pitchFamily="34" charset="0"/>
              <a:cs typeface="B Nazanin" pitchFamily="2" charset="-78"/>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Bold"/>
                <a:ea typeface="Calibri" pitchFamily="34" charset="0"/>
                <a:cs typeface="B Nazanin" pitchFamily="2" charset="-78"/>
              </a:rPr>
              <a:t>5)</a:t>
            </a:r>
            <a:r>
              <a:rPr kumimoji="0" lang="ar-SA" sz="2400" b="1" i="0" u="none" strike="noStrike" cap="none" normalizeH="0" baseline="0" dirty="0" smtClean="0">
                <a:ln>
                  <a:noFill/>
                </a:ln>
                <a:solidFill>
                  <a:schemeClr val="tx1"/>
                </a:solidFill>
                <a:effectLst/>
                <a:latin typeface="Arial,Bold"/>
                <a:ea typeface="Calibri" pitchFamily="34" charset="0"/>
                <a:cs typeface="B Nazanin" pitchFamily="2" charset="-78"/>
              </a:rPr>
              <a:t>قانونی</a:t>
            </a:r>
            <a:r>
              <a:rPr kumimoji="0" lang="fa-IR" sz="2400" b="1"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Calibri" pitchFamily="34" charset="0"/>
                <a:cs typeface="B Nazanin" pitchFamily="2" charset="-78"/>
              </a:rPr>
              <a:t>یااختیاری:</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مالی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اجباری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است</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ومدیریت</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اختیاری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یاایجابی</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است</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وبرحسب</a:t>
            </a:r>
            <a:r>
              <a:rPr kumimoji="0" lang="fa-IR" sz="2400" b="0" i="0" u="none" strike="noStrike" cap="none" normalizeH="0" baseline="0" dirty="0" smtClean="0">
                <a:ln>
                  <a:noFill/>
                </a:ln>
                <a:solidFill>
                  <a:schemeClr val="tx1"/>
                </a:solidFill>
                <a:effectLst/>
                <a:latin typeface="Arial,Bold"/>
                <a:ea typeface="Calibri" pitchFamily="34" charset="0"/>
                <a:cs typeface="B Nazanin" pitchFamily="2" charset="-78"/>
              </a:rPr>
              <a:t> </a:t>
            </a:r>
            <a:r>
              <a:rPr kumimoji="0" lang="ar-SA" sz="2400" b="0" i="0" u="none" strike="noStrike" cap="none" normalizeH="0" baseline="0" dirty="0" smtClean="0">
                <a:ln>
                  <a:noFill/>
                </a:ln>
                <a:solidFill>
                  <a:schemeClr val="tx1"/>
                </a:solidFill>
                <a:effectLst/>
                <a:latin typeface="Arial,Bold"/>
                <a:ea typeface="Calibri" pitchFamily="34" charset="0"/>
                <a:cs typeface="B Nazanin" pitchFamily="2" charset="-78"/>
              </a:rPr>
              <a:t>نیازاست</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92867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9697" name="Rectangle 1"/>
          <p:cNvSpPr>
            <a:spLocks noChangeArrowheads="1"/>
          </p:cNvSpPr>
          <p:nvPr/>
        </p:nvSpPr>
        <p:spPr bwMode="auto">
          <a:xfrm>
            <a:off x="0" y="0"/>
            <a:ext cx="9144000"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tab pos="1492250" algn="l"/>
              </a:tabLst>
            </a:pP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a:t>
            </a:r>
            <a:r>
              <a:rPr kumimoji="0" lang="en-US" sz="3200" b="1"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AIS</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a:t>
            </a:r>
            <a:r>
              <a:rPr kumimoji="0" lang="ar-SA"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باچه</a:t>
            </a:r>
            <a:r>
              <a:rPr kumimoji="0" lang="fa-IR"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حوزه</a:t>
            </a:r>
            <a:r>
              <a:rPr kumimoji="0" lang="fa-IR"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های</a:t>
            </a:r>
            <a:r>
              <a:rPr kumimoji="0" lang="fa-IR"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درارتباط</a:t>
            </a:r>
            <a:r>
              <a:rPr kumimoji="0" lang="fa-IR"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هستند؟</a:t>
            </a:r>
            <a:endParaRPr kumimoji="0" lang="fa-IR"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endParaRPr>
          </a:p>
          <a:p>
            <a:pPr marL="0" marR="0" lvl="0" indent="0" algn="r" defTabSz="914400" rtl="1" eaLnBrk="1" fontAlgn="base" latinLnBrk="0" hangingPunct="1">
              <a:lnSpc>
                <a:spcPct val="150000"/>
              </a:lnSpc>
              <a:spcBef>
                <a:spcPct val="0"/>
              </a:spcBef>
              <a:spcAft>
                <a:spcPct val="0"/>
              </a:spcAft>
              <a:buClrTx/>
              <a:buSzTx/>
              <a:buFontTx/>
              <a:buNone/>
              <a:tabLst>
                <a:tab pos="1492250" algn="l"/>
              </a:tabLst>
            </a:pPr>
            <a:endParaRPr kumimoji="0" lang="en-US" sz="3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tab pos="1492250" algn="l"/>
              </a:tabLst>
            </a:pP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1-</a:t>
            </a:r>
            <a:r>
              <a:rPr kumimoji="0" lang="ar-SA"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ارتباط با سیستم کنترل داخلی</a:t>
            </a:r>
            <a:endParaRPr kumimoji="0" lang="en-US" sz="3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tab pos="1492250" algn="l"/>
              </a:tabLst>
            </a:pP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2-</a:t>
            </a:r>
            <a:r>
              <a:rPr kumimoji="0" lang="ar-SA"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ارتباط با مدیریت</a:t>
            </a:r>
            <a:endParaRPr kumimoji="0" lang="en-US" sz="3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tab pos="1492250" algn="l"/>
              </a:tabLst>
            </a:pP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3-</a:t>
            </a:r>
            <a:r>
              <a:rPr kumimoji="0" lang="ar-SA" sz="32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ارتباط با حسابداری	</a:t>
            </a:r>
            <a:endParaRPr kumimoji="0" lang="en-US" sz="32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None/>
              <a:tabLst>
                <a:tab pos="1492250" algn="l"/>
              </a:tabLst>
            </a:pP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4-</a:t>
            </a:r>
            <a:r>
              <a:rPr kumimoji="0" lang="ar-SA" sz="3200" b="1" i="0" u="none" strike="noStrike" cap="none" normalizeH="0" baseline="0" dirty="0" smtClean="0">
                <a:ln>
                  <a:noFill/>
                </a:ln>
                <a:solidFill>
                  <a:schemeClr val="tx1"/>
                </a:solidFill>
                <a:effectLst/>
                <a:latin typeface="Calibri"/>
                <a:ea typeface="Times New Roman" pitchFamily="18" charset="0"/>
                <a:cs typeface="Times New Roman" pitchFamily="18" charset="0"/>
              </a:rPr>
              <a:t>    </a:t>
            </a:r>
            <a:r>
              <a:rPr kumimoji="0" lang="ar-SA" sz="32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ارتباط با فن آوری اطلاعات و ارتباطات</a:t>
            </a:r>
            <a:endParaRPr kumimoji="0" lang="ar-SA"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144000" cy="64291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2769" name="Rectangle 1"/>
          <p:cNvSpPr>
            <a:spLocks noChangeArrowheads="1"/>
          </p:cNvSpPr>
          <p:nvPr/>
        </p:nvSpPr>
        <p:spPr bwMode="auto">
          <a:xfrm>
            <a:off x="0" y="0"/>
            <a:ext cx="9144000" cy="43396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ar-SA" sz="36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ارتباط بین</a:t>
            </a:r>
            <a:r>
              <a:rPr kumimoji="0" lang="ar-SA" sz="3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3600" b="1" i="0" u="none" strike="noStrike" cap="none" normalizeH="0" baseline="0" dirty="0" smtClean="0" bmk="OLE_LINK6">
                <a:ln>
                  <a:noFill/>
                </a:ln>
                <a:solidFill>
                  <a:schemeClr val="tx1"/>
                </a:solidFill>
                <a:effectLst/>
                <a:latin typeface="Tahoma" pitchFamily="34" charset="0"/>
                <a:ea typeface="Times New Roman" pitchFamily="18" charset="0"/>
                <a:cs typeface="B Nazanin" pitchFamily="2" charset="-78"/>
              </a:rPr>
              <a:t>(</a:t>
            </a:r>
            <a:r>
              <a:rPr kumimoji="0" lang="en-US" sz="3600" b="1" i="0" u="none" strike="noStrike" cap="none" normalizeH="0" baseline="0" dirty="0" smtClean="0" bmk="OLE_LINK6">
                <a:ln>
                  <a:noFill/>
                </a:ln>
                <a:solidFill>
                  <a:schemeClr val="tx1"/>
                </a:solidFill>
                <a:effectLst/>
                <a:latin typeface="Tahoma" pitchFamily="34" charset="0"/>
                <a:ea typeface="Times New Roman" pitchFamily="18" charset="0"/>
                <a:cs typeface="Tahoma" pitchFamily="34" charset="0"/>
              </a:rPr>
              <a:t>MIS</a:t>
            </a:r>
            <a:r>
              <a:rPr kumimoji="0" lang="ar-SA" sz="3600" b="1" i="0" u="none" strike="noStrike" cap="none" normalizeH="0" baseline="0" dirty="0" smtClean="0" bmk="OLE_LINK6">
                <a:ln>
                  <a:noFill/>
                </a:ln>
                <a:solidFill>
                  <a:schemeClr val="tx1"/>
                </a:solidFill>
                <a:effectLst/>
                <a:latin typeface="Tahoma" pitchFamily="34" charset="0"/>
                <a:ea typeface="Times New Roman" pitchFamily="18" charset="0"/>
                <a:cs typeface="B Nazanin" pitchFamily="2" charset="-78"/>
              </a:rPr>
              <a:t>)</a:t>
            </a:r>
            <a:r>
              <a:rPr kumimoji="0" lang="ar-SA" sz="3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36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و</a:t>
            </a:r>
            <a:r>
              <a:rPr kumimoji="0" lang="ar-SA" sz="3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36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a:t>
            </a:r>
            <a:r>
              <a:rPr kumimoji="0" lang="en-US" sz="3600" b="1"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AIS</a:t>
            </a:r>
            <a:r>
              <a:rPr kumimoji="0" lang="ar-SA" sz="36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a:t>
            </a:r>
            <a:r>
              <a:rPr kumimoji="0" lang="ar-SA" sz="36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36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را نام ببرید؟</a:t>
            </a:r>
            <a:endParaRPr kumimoji="0" lang="fa-IR" sz="36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pPr>
            <a:endPar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r" defTabSz="914400" rtl="1" eaLnBrk="0" fontAlgn="base" latinLnBrk="0" hangingPunct="0">
              <a:lnSpc>
                <a:spcPct val="2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MIS)</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Bold"/>
                <a:ea typeface="Times New Roman" pitchFamily="18" charset="0"/>
                <a:cs typeface="B Nazanin" pitchFamily="2" charset="-78"/>
              </a:rPr>
              <a:t>(</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مجموعه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ازافرادوتجهیزات</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ورویه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هاکه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نیازهای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اطلاعاتی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مدیریت</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راتامین</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میکند</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وبزرگ</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وگسترده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است</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که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اطلاعات</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حسابداری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بخشی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از</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ا</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ین</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مجموعه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است</a:t>
            </a:r>
            <a:r>
              <a:rPr kumimoji="0" lang="en-US" sz="2400" b="1" i="0" u="none" strike="noStrike" cap="none" normalizeH="0" baseline="0" dirty="0" smtClean="0">
                <a:ln>
                  <a:noFill/>
                </a:ln>
                <a:solidFill>
                  <a:schemeClr val="tx1"/>
                </a:solidFill>
                <a:effectLst/>
                <a:latin typeface="Arial,Bold"/>
                <a:ea typeface="Times New Roman" pitchFamily="18" charset="0"/>
                <a:cs typeface="B Nazanin" pitchFamily="2" charset="-78"/>
              </a:rPr>
              <a:t>.</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r" defTabSz="914400" rtl="1" eaLnBrk="0" fontAlgn="base" latinLnBrk="0" hangingPunct="0">
              <a:lnSpc>
                <a:spcPct val="200000"/>
              </a:lnSpc>
              <a:spcBef>
                <a:spcPct val="0"/>
              </a:spcBef>
              <a:spcAft>
                <a:spcPct val="0"/>
              </a:spcAft>
              <a:buClrTx/>
              <a:buSzTx/>
              <a:buFontTx/>
              <a:buNone/>
              <a:tabLst/>
            </a:pPr>
            <a:r>
              <a:rPr kumimoji="0" lang="ar-SA" sz="24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a:t>
            </a:r>
            <a:r>
              <a:rPr kumimoji="0" lang="en-US" sz="2400" b="1" i="0" u="none" strike="noStrike" cap="none" normalizeH="0" baseline="0" dirty="0" smtClean="0">
                <a:ln>
                  <a:noFill/>
                </a:ln>
                <a:solidFill>
                  <a:schemeClr val="tx1"/>
                </a:solidFill>
                <a:effectLst/>
                <a:latin typeface="Tahoma" pitchFamily="34" charset="0"/>
                <a:ea typeface="Times New Roman" pitchFamily="18" charset="0"/>
                <a:cs typeface="Tahoma" pitchFamily="34" charset="0"/>
              </a:rPr>
              <a:t>AIS</a:t>
            </a:r>
            <a:r>
              <a:rPr kumimoji="0" lang="ar-SA" sz="24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مجموعه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ازافرادوتجهیزات</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ورویه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هاکه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نیازهای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اطلاعاتی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مالی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وحسابداری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برای</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استفاده</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کنندگان</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راتامین</a:t>
            </a:r>
            <a:r>
              <a:rPr kumimoji="0" lang="fa-IR" sz="2400" b="1" i="0" u="none" strike="noStrike" cap="none" normalizeH="0" baseline="0" dirty="0" smtClean="0">
                <a:ln>
                  <a:noFill/>
                </a:ln>
                <a:solidFill>
                  <a:schemeClr val="tx1"/>
                </a:solidFill>
                <a:effectLst/>
                <a:latin typeface="Arial,Bold"/>
                <a:ea typeface="Times New Roman" pitchFamily="18" charset="0"/>
                <a:cs typeface="B Nazanin" pitchFamily="2" charset="-78"/>
              </a:rPr>
              <a:t> </a:t>
            </a:r>
            <a:r>
              <a:rPr kumimoji="0" lang="ar-SA" sz="2400" b="1" i="0" u="none" strike="noStrike" cap="none" normalizeH="0" baseline="0" dirty="0" smtClean="0">
                <a:ln>
                  <a:noFill/>
                </a:ln>
                <a:solidFill>
                  <a:schemeClr val="tx1"/>
                </a:solidFill>
                <a:effectLst/>
                <a:latin typeface="Arial,Bold"/>
                <a:ea typeface="Times New Roman" pitchFamily="18" charset="0"/>
                <a:cs typeface="B Nazanin" pitchFamily="2" charset="-78"/>
              </a:rPr>
              <a:t>میکند</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555" y="18823"/>
            <a:ext cx="9144000" cy="7679025"/>
          </a:xfrm>
          <a:prstGeom prst="rect">
            <a:avLst/>
          </a:prstGeom>
        </p:spPr>
        <p:txBody>
          <a:bodyPr wrap="square">
            <a:spAutoFit/>
          </a:bodyPr>
          <a:lstStyle/>
          <a:p>
            <a:pPr lvl="0" algn="r" rtl="1" eaLnBrk="0" fontAlgn="base" hangingPunct="0">
              <a:lnSpc>
                <a:spcPct val="150000"/>
              </a:lnSpc>
              <a:spcBef>
                <a:spcPct val="0"/>
              </a:spcBef>
              <a:spcAft>
                <a:spcPct val="0"/>
              </a:spcAft>
            </a:pPr>
            <a:r>
              <a:rPr lang="ar-SA" sz="2000" b="1" dirty="0" smtClean="0">
                <a:latin typeface="Calibri" pitchFamily="34" charset="0"/>
                <a:ea typeface="Times New Roman" pitchFamily="18" charset="0"/>
                <a:cs typeface="B Nazanin" pitchFamily="2" charset="-78"/>
              </a:rPr>
              <a:t>سیستم اطلاعاتی حسابداری مالی گذشته نگر بوده و هدفش بکارگیری  موسسه برای منافع سهامداران و گیرندگان گزارش هایی از افراد خارج از موسسه سهامداران و دولت هستند سیستم حسابداری مدیریت گذشته حال و آینده گر است</a:t>
            </a:r>
            <a:endParaRPr lang="en-US" sz="2000" dirty="0" smtClean="0">
              <a:latin typeface="Arial" pitchFamily="34" charset="0"/>
              <a:ea typeface="Times New Roman" pitchFamily="18" charset="0"/>
              <a:cs typeface="Arial" pitchFamily="34" charset="0"/>
            </a:endParaRPr>
          </a:p>
          <a:p>
            <a:pPr algn="r" rtl="1" eaLnBrk="0" fontAlgn="base" hangingPunct="0">
              <a:lnSpc>
                <a:spcPct val="150000"/>
              </a:lnSpc>
              <a:spcBef>
                <a:spcPct val="0"/>
              </a:spcBef>
              <a:spcAft>
                <a:spcPct val="0"/>
              </a:spcAft>
            </a:pPr>
            <a:r>
              <a:rPr lang="ar-SA" sz="2000" b="1" dirty="0" smtClean="0">
                <a:latin typeface="Tahoma" pitchFamily="34" charset="0"/>
                <a:ea typeface="Times New Roman" pitchFamily="18" charset="0"/>
                <a:cs typeface="B Nazanin" pitchFamily="2" charset="-78"/>
              </a:rPr>
              <a:t>از یک دیدگاه ارتباط</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و</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ارتباط کل به جزء است</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یکی از بخشهای تشکیل کننده(</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است که در تمام ویژگی ها و خصوصیات(</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رابرخورداراست. هدفمند</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می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باشدودارای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ورودی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داده</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های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اطلاعاتی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است.فرایندپذیرش</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دادههارا طی می کند. محصول اطلاعاتی به دست می دهد که دارای محیط پیرامونی سیستم است و نظام کنترلی بازخور اطلاعاتی ناظر به کارکرد آن است. سیستمهای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اطلاعاتی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حسابداری</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با بهره گیری از سایر دانشها و فنون از جمله: نظریه مدیریت ، نظریه سیستم ها، فنون کنترل و فن آوری اطلاعات نظام منسجم و اطمینان بخش اطلاع رسانی به استفاده کننده گان مختلف درون سازمانی و بیرون سازمانی را تشکیل می دهد. اهمیت و تأثیر گذاری گزارشهای قابل استخراج و قابل ارائه از(</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موجب شده است که این سیستم بیش از سایر زیر سیستمهای تشکیل دهنده</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زیر ذره بین کنترلها قرار گیرد. ساز و کارهای کنترل </a:t>
            </a:r>
            <a:r>
              <a:rPr lang="fa-IR" sz="2000" b="1" dirty="0" smtClean="0">
                <a:latin typeface="Tahoma" pitchFamily="34" charset="0"/>
                <a:ea typeface="Times New Roman" pitchFamily="18" charset="0"/>
                <a:cs typeface="B Nazanin" pitchFamily="2" charset="-78"/>
              </a:rPr>
              <a:t>د</a:t>
            </a:r>
            <a:r>
              <a:rPr lang="ar-SA" sz="2000" b="1" dirty="0" smtClean="0">
                <a:latin typeface="Tahoma" pitchFamily="34" charset="0"/>
                <a:ea typeface="Times New Roman" pitchFamily="18" charset="0"/>
                <a:cs typeface="B Nazanin" pitchFamily="2" charset="-78"/>
              </a:rPr>
              <a:t>اخلی،</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بازبینی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های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حسابرسی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داخلی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وانجام</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حسابرسی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های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تفضیلی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حسابرسان</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مستقل</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نمونه</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های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بارزی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ازدامنه</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کنترل</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ها</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نسبت</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به</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کارکرداطمینان</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بخشی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از</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است.در سازمان های انتفاعی مهمترین</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جزء</a:t>
            </a:r>
            <a:r>
              <a:rPr lang="fa-IR" sz="2000" b="1" dirty="0" smtClean="0">
                <a:latin typeface="Tahoma" pitchFamily="34" charset="0"/>
                <a:ea typeface="Times New Roman" pitchFamily="18" charset="0"/>
                <a:cs typeface="B Nazanin" pitchFamily="2" charset="-78"/>
              </a:rPr>
              <a:t> </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و</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است.</a:t>
            </a:r>
            <a:endParaRPr lang="en-US" sz="2000" dirty="0" smtClean="0">
              <a:latin typeface="Arial" pitchFamily="34" charset="0"/>
              <a:ea typeface="Times New Roman" pitchFamily="18" charset="0"/>
              <a:cs typeface="Arial" pitchFamily="34" charset="0"/>
            </a:endParaRPr>
          </a:p>
          <a:p>
            <a:pPr lvl="0" algn="r" rtl="1" eaLnBrk="0" fontAlgn="base" hangingPunct="0">
              <a:lnSpc>
                <a:spcPct val="150000"/>
              </a:lnSpc>
              <a:spcBef>
                <a:spcPct val="0"/>
              </a:spcBef>
              <a:spcAft>
                <a:spcPct val="0"/>
              </a:spcAft>
            </a:pPr>
            <a:endParaRPr lang="en-US" dirty="0" smtClean="0">
              <a:latin typeface="Arial" pitchFamily="34" charset="0"/>
              <a:ea typeface="Times New Roman" pitchFamily="18" charset="0"/>
              <a:cs typeface="Arial" pitchFamily="34" charset="0"/>
            </a:endParaRPr>
          </a:p>
          <a:p>
            <a:pPr lvl="0" algn="r" rtl="1" eaLnBrk="0" fontAlgn="base" hangingPunct="0">
              <a:spcBef>
                <a:spcPct val="0"/>
              </a:spcBef>
              <a:spcAft>
                <a:spcPct val="0"/>
              </a:spcAft>
            </a:pPr>
            <a:r>
              <a:rPr lang="ar-SA" sz="1600" b="1" dirty="0" smtClean="0">
                <a:latin typeface="Arial" pitchFamily="34" charset="0"/>
                <a:ea typeface="Times New Roman" pitchFamily="18" charset="0"/>
                <a:cs typeface="Arial" pitchFamily="34" charset="0"/>
              </a:rPr>
              <a:t> </a:t>
            </a:r>
            <a:endParaRPr lang="ar-SA" sz="2800" dirty="0" smtClean="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786473"/>
          </a:xfrm>
          <a:prstGeom prst="rect">
            <a:avLst/>
          </a:prstGeom>
        </p:spPr>
        <p:txBody>
          <a:bodyPr wrap="square">
            <a:spAutoFit/>
          </a:bodyPr>
          <a:lstStyle/>
          <a:p>
            <a:pPr lvl="0" algn="r" rtl="1" eaLnBrk="0" fontAlgn="base" hangingPunct="0">
              <a:lnSpc>
                <a:spcPct val="200000"/>
              </a:lnSpc>
              <a:spcBef>
                <a:spcPct val="0"/>
              </a:spcBef>
              <a:spcAft>
                <a:spcPct val="0"/>
              </a:spcAft>
            </a:pPr>
            <a:r>
              <a:rPr lang="ar-SA" sz="2000" b="1" dirty="0" smtClean="0">
                <a:latin typeface="Tahoma" pitchFamily="34" charset="0"/>
                <a:ea typeface="Times New Roman" pitchFamily="18" charset="0"/>
                <a:cs typeface="B Nazanin" pitchFamily="2" charset="-78"/>
              </a:rPr>
              <a:t>ارتباط</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و</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در سازمانهای پیچیده و در برخی از موارد بحث انگیز است. برخی از محققان اعتقاد دارند که به علت آنکه نتایج</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به</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عنوان</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داده</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های</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خام</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مورد استفاده قرار می گیرد و</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جزی از</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محسوب می شود. اما گروه دیگری از محققین</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این</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گروه</a:t>
            </a:r>
            <a:r>
              <a:rPr lang="fa-IR" sz="2000" b="1" dirty="0" smtClean="0">
                <a:latin typeface="Tahoma" pitchFamily="34" charset="0"/>
                <a:ea typeface="Times New Roman" pitchFamily="18" charset="0"/>
                <a:cs typeface="B Nazanin" pitchFamily="2" charset="-78"/>
              </a:rPr>
              <a:t> </a:t>
            </a:r>
            <a:r>
              <a:rPr lang="ar-SA" sz="2000" b="1" dirty="0" smtClean="0">
                <a:latin typeface="Tahoma" pitchFamily="34" charset="0"/>
                <a:ea typeface="Times New Roman" pitchFamily="18" charset="0"/>
                <a:cs typeface="B Nazanin" pitchFamily="2" charset="-78"/>
              </a:rPr>
              <a:t>راقبول ندارند.</a:t>
            </a:r>
            <a:endParaRPr lang="fa-IR" sz="2000" b="1" dirty="0" smtClean="0">
              <a:latin typeface="Tahoma" pitchFamily="34" charset="0"/>
              <a:ea typeface="Times New Roman" pitchFamily="18" charset="0"/>
              <a:cs typeface="B Nazanin" pitchFamily="2" charset="-78"/>
            </a:endParaRPr>
          </a:p>
          <a:p>
            <a:pPr lvl="0" algn="r" rtl="1" eaLnBrk="0" fontAlgn="base" hangingPunct="0">
              <a:lnSpc>
                <a:spcPct val="200000"/>
              </a:lnSpc>
              <a:spcBef>
                <a:spcPct val="0"/>
              </a:spcBef>
              <a:spcAft>
                <a:spcPct val="0"/>
              </a:spcAft>
            </a:pPr>
            <a:r>
              <a:rPr lang="ar-SA" sz="2000" b="1" dirty="0" smtClean="0">
                <a:latin typeface="Tahoma" pitchFamily="34" charset="0"/>
                <a:ea typeface="Times New Roman" pitchFamily="18" charset="0"/>
                <a:cs typeface="B Nazanin" pitchFamily="2" charset="-78"/>
              </a:rPr>
              <a:t>گروه دوم معتقدند از آنجا که</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از دو زیر سیستم حسابداری مدیریت و حسابداری مالی تشکیل می شود سیستم حسابداری مالی به استفاده کنندگان خارجی سازمان اطلاعاتی را ارائه می کند. و سیستم حسابداری مدیریت</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به</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خدمات می دهد و اطلاعات را برای مدیریت آماده می کند. لذا</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و</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داری اشتراک بوده و هر یک وظایف مشخص خود را دارند. بنابراین</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و(</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هر دو زیر سیستم های سیستم اطلاعاتی بنگاه هستند که داری اشتراکاتی با یکدیگر بوده و هریک مأموریت های خاص خود را دارند.</a:t>
            </a:r>
            <a:endParaRPr lang="en-US" sz="2000" dirty="0" smtClean="0">
              <a:latin typeface="Arial" pitchFamily="34" charset="0"/>
              <a:ea typeface="Times New Roman" pitchFamily="18" charset="0"/>
              <a:cs typeface="Arial" pitchFamily="34" charset="0"/>
            </a:endParaRPr>
          </a:p>
          <a:p>
            <a:pPr lvl="0" algn="r" rtl="1" eaLnBrk="0" fontAlgn="base" hangingPunct="0">
              <a:lnSpc>
                <a:spcPct val="200000"/>
              </a:lnSpc>
              <a:spcBef>
                <a:spcPct val="0"/>
              </a:spcBef>
              <a:spcAft>
                <a:spcPct val="0"/>
              </a:spcAft>
            </a:pPr>
            <a:r>
              <a:rPr lang="ar-SA" sz="2000" b="1" dirty="0" smtClean="0">
                <a:latin typeface="Tahoma" pitchFamily="34" charset="0"/>
                <a:ea typeface="Times New Roman" pitchFamily="18" charset="0"/>
                <a:cs typeface="B Nazanin" pitchFamily="2" charset="-78"/>
              </a:rPr>
              <a:t>تذکر: در یک واحد تجاری سیستم های اطلاعاتی شامل</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MIS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و</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a:t>
            </a:r>
            <a:r>
              <a:rPr lang="en-US" sz="2000" b="1" dirty="0" smtClean="0">
                <a:latin typeface="Tahoma" pitchFamily="34" charset="0"/>
                <a:ea typeface="Times New Roman" pitchFamily="18" charset="0"/>
                <a:cs typeface="Tahoma" pitchFamily="34" charset="0"/>
              </a:rPr>
              <a:t>AIS</a:t>
            </a:r>
            <a:r>
              <a:rPr lang="ar-SA" sz="2000" b="1" dirty="0" smtClean="0">
                <a:latin typeface="Tahoma" pitchFamily="34" charset="0"/>
                <a:ea typeface="Times New Roman" pitchFamily="18" charset="0"/>
                <a:cs typeface="B Nazanin" pitchFamily="2" charset="-78"/>
              </a:rPr>
              <a:t>)</a:t>
            </a:r>
            <a:r>
              <a:rPr lang="ar-SA" sz="2000" b="1" dirty="0" smtClean="0">
                <a:latin typeface="Arial" pitchFamily="34" charset="0"/>
                <a:ea typeface="Times New Roman" pitchFamily="18" charset="0"/>
                <a:cs typeface="Arial" pitchFamily="34" charset="0"/>
              </a:rPr>
              <a:t> </a:t>
            </a:r>
            <a:r>
              <a:rPr lang="ar-SA" sz="2000" b="1" dirty="0" smtClean="0">
                <a:latin typeface="Tahoma" pitchFamily="34" charset="0"/>
                <a:ea typeface="Times New Roman" pitchFamily="18" charset="0"/>
                <a:cs typeface="B Nazanin" pitchFamily="2" charset="-78"/>
              </a:rPr>
              <a:t>و سیستم پشتیبانی تصمیم و سیستم خُبره و سیستم های مدیریت اجرایی هستند.</a:t>
            </a:r>
            <a:endParaRPr lang="en-US" sz="2000" dirty="0" smtClean="0">
              <a:latin typeface="Arial" pitchFamily="34" charset="0"/>
              <a:ea typeface="Times New Roman" pitchFamily="18"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6186309"/>
          </a:xfrm>
          <a:prstGeom prst="rect">
            <a:avLst/>
          </a:prstGeom>
        </p:spPr>
        <p:txBody>
          <a:bodyPr wrap="square">
            <a:spAutoFit/>
          </a:bodyPr>
          <a:lstStyle/>
          <a:p>
            <a:pPr lvl="0" algn="r" rtl="1" eaLnBrk="0" fontAlgn="base" hangingPunct="0">
              <a:lnSpc>
                <a:spcPct val="200000"/>
              </a:lnSpc>
              <a:spcBef>
                <a:spcPct val="0"/>
              </a:spcBef>
              <a:spcAft>
                <a:spcPct val="0"/>
              </a:spcAft>
            </a:pPr>
            <a:r>
              <a:rPr lang="ar-SA" b="1" dirty="0" smtClean="0">
                <a:latin typeface="Tahoma" pitchFamily="34" charset="0"/>
                <a:ea typeface="Times New Roman" pitchFamily="18" charset="0"/>
                <a:cs typeface="B Nazanin" pitchFamily="2" charset="-78"/>
              </a:rPr>
              <a:t>دیدگاه دیگر درباره ارتباط بین</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MIS</a:t>
            </a:r>
            <a:r>
              <a:rPr lang="ar-SA" b="1" dirty="0" smtClean="0">
                <a:latin typeface="Tahoma" pitchFamily="34" charset="0"/>
                <a:ea typeface="Times New Roman" pitchFamily="18" charset="0"/>
                <a:cs typeface="B Nazanin" pitchFamily="2" charset="-78"/>
              </a:rPr>
              <a:t>)</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و</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AIS</a:t>
            </a:r>
            <a:r>
              <a:rPr lang="ar-SA" b="1" dirty="0" smtClean="0">
                <a:latin typeface="Tahoma" pitchFamily="34" charset="0"/>
                <a:ea typeface="Times New Roman" pitchFamily="18" charset="0"/>
                <a:cs typeface="B Nazanin" pitchFamily="2" charset="-78"/>
              </a:rPr>
              <a:t>)</a:t>
            </a:r>
            <a:r>
              <a:rPr lang="fa-IR" b="1" dirty="0" smtClean="0">
                <a:latin typeface="Tahoma" pitchFamily="34" charset="0"/>
                <a:ea typeface="Times New Roman" pitchFamily="18" charset="0"/>
                <a:cs typeface="B Nazanin" pitchFamily="2" charset="-78"/>
              </a:rPr>
              <a:t>:</a:t>
            </a:r>
            <a:endParaRPr lang="en-US" dirty="0" smtClean="0">
              <a:latin typeface="Arial" pitchFamily="34" charset="0"/>
              <a:ea typeface="Times New Roman" pitchFamily="18" charset="0"/>
              <a:cs typeface="Arial" pitchFamily="34" charset="0"/>
            </a:endParaRPr>
          </a:p>
          <a:p>
            <a:pPr lvl="0" algn="r" rtl="1" eaLnBrk="0" fontAlgn="base" hangingPunct="0">
              <a:lnSpc>
                <a:spcPct val="200000"/>
              </a:lnSpc>
              <a:spcBef>
                <a:spcPct val="0"/>
              </a:spcBef>
              <a:spcAft>
                <a:spcPct val="0"/>
              </a:spcAft>
            </a:pPr>
            <a:r>
              <a:rPr lang="ar-SA" b="1" dirty="0" smtClean="0">
                <a:latin typeface="Tahoma" pitchFamily="34" charset="0"/>
                <a:ea typeface="Times New Roman" pitchFamily="18" charset="0"/>
                <a:cs typeface="B Nazanin" pitchFamily="2" charset="-78"/>
              </a:rPr>
              <a:t>اگر چه</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AIS</a:t>
            </a:r>
            <a:r>
              <a:rPr lang="ar-SA" b="1" dirty="0" smtClean="0">
                <a:latin typeface="Tahoma" pitchFamily="34" charset="0"/>
                <a:ea typeface="Times New Roman" pitchFamily="18" charset="0"/>
                <a:cs typeface="B Nazanin" pitchFamily="2" charset="-78"/>
              </a:rPr>
              <a:t>)</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یکی از سیستم های بسیار مهم سازمان است اما تنها سیستم رسمی برای ارائه اطلاعات در سازمان نیست و سایر سیستم های اطلاعاتی رسمی مانند</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MIS</a:t>
            </a:r>
            <a:r>
              <a:rPr lang="ar-SA" b="1" dirty="0" smtClean="0">
                <a:latin typeface="Tahoma" pitchFamily="34" charset="0"/>
                <a:ea typeface="Times New Roman" pitchFamily="18" charset="0"/>
                <a:cs typeface="B Nazanin" pitchFamily="2" charset="-78"/>
              </a:rPr>
              <a:t>)</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نیز درسازمان وجود دارد. سیستم های اطلاعات غیر رسمی اطلاعاتی را برای منابع غیررسمی جمع آوری می کند اگر چه اطلاعات غیر رسمی ممکن است اطلاعات مالی مانند سود مورد انتظار و یا غیر مالی مانند تغییرات مورد انتظار در نرخ بهره و یا کیفی باشد. این سیستم نقاط اشتراک زیادی دارند ولی در درون سیستم های اطلاعاتی جامع گنجانده می شود.</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MIS</a:t>
            </a:r>
            <a:r>
              <a:rPr lang="ar-SA" b="1" dirty="0" smtClean="0">
                <a:latin typeface="Tahoma" pitchFamily="34" charset="0"/>
                <a:ea typeface="Times New Roman" pitchFamily="18" charset="0"/>
                <a:cs typeface="B Nazanin" pitchFamily="2" charset="-78"/>
              </a:rPr>
              <a:t>)</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با ارائه اطلاعات فراوان به مدیران به بازاریابی، تولید، بودجه بندی، داشتن اطلاعات جهت کنترل و تصمیم گیری کمک می کند.</a:t>
            </a:r>
            <a:endParaRPr lang="en-US" dirty="0" smtClean="0">
              <a:latin typeface="Arial" pitchFamily="34" charset="0"/>
              <a:ea typeface="Times New Roman" pitchFamily="18" charset="0"/>
              <a:cs typeface="Arial" pitchFamily="34" charset="0"/>
            </a:endParaRPr>
          </a:p>
          <a:p>
            <a:pPr lvl="0" algn="r" rtl="1" eaLnBrk="0" fontAlgn="base" hangingPunct="0">
              <a:lnSpc>
                <a:spcPct val="200000"/>
              </a:lnSpc>
              <a:spcBef>
                <a:spcPct val="0"/>
              </a:spcBef>
              <a:spcAft>
                <a:spcPct val="0"/>
              </a:spcAft>
            </a:pPr>
            <a:r>
              <a:rPr lang="ar-SA" b="1" dirty="0" smtClean="0">
                <a:latin typeface="Tahoma" pitchFamily="34" charset="0"/>
                <a:ea typeface="Times New Roman" pitchFamily="18" charset="0"/>
                <a:cs typeface="B Nazanin" pitchFamily="2" charset="-78"/>
              </a:rPr>
              <a:t>تذکر: برخی از محققان معتقدند که</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MIS</a:t>
            </a:r>
            <a:r>
              <a:rPr lang="ar-SA" b="1" dirty="0" smtClean="0">
                <a:latin typeface="Tahoma" pitchFamily="34" charset="0"/>
                <a:ea typeface="Times New Roman" pitchFamily="18" charset="0"/>
                <a:cs typeface="B Nazanin" pitchFamily="2" charset="-78"/>
              </a:rPr>
              <a:t>)</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مجموعه ای از سیستم های است که اطلاعات را برای مدیریت تهیه می کند در سازمانهای کوچک</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AIS</a:t>
            </a:r>
            <a:r>
              <a:rPr lang="ar-SA" b="1" dirty="0" smtClean="0">
                <a:latin typeface="Tahoma" pitchFamily="34" charset="0"/>
                <a:ea typeface="Times New Roman" pitchFamily="18" charset="0"/>
                <a:cs typeface="B Nazanin" pitchFamily="2" charset="-78"/>
              </a:rPr>
              <a:t>)</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نماینده</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MIS</a:t>
            </a:r>
            <a:r>
              <a:rPr lang="ar-SA" b="1" dirty="0" smtClean="0">
                <a:latin typeface="Tahoma" pitchFamily="34" charset="0"/>
                <a:ea typeface="Times New Roman" pitchFamily="18" charset="0"/>
                <a:cs typeface="B Nazanin" pitchFamily="2" charset="-78"/>
              </a:rPr>
              <a:t>)</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است و در سازمان های بزرگ</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AIS</a:t>
            </a:r>
            <a:r>
              <a:rPr lang="ar-SA" b="1" dirty="0" smtClean="0">
                <a:latin typeface="Tahoma" pitchFamily="34" charset="0"/>
                <a:ea typeface="Times New Roman" pitchFamily="18" charset="0"/>
                <a:cs typeface="B Nazanin" pitchFamily="2" charset="-78"/>
              </a:rPr>
              <a:t>)فقط زیر مجموعه</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a:t>
            </a:r>
            <a:r>
              <a:rPr lang="en-US" b="1" dirty="0" smtClean="0">
                <a:latin typeface="Tahoma" pitchFamily="34" charset="0"/>
                <a:ea typeface="Times New Roman" pitchFamily="18" charset="0"/>
                <a:cs typeface="Tahoma" pitchFamily="34" charset="0"/>
              </a:rPr>
              <a:t>MIS</a:t>
            </a:r>
            <a:r>
              <a:rPr lang="ar-SA" b="1" dirty="0" smtClean="0">
                <a:latin typeface="Tahoma" pitchFamily="34" charset="0"/>
                <a:ea typeface="Times New Roman" pitchFamily="18" charset="0"/>
                <a:cs typeface="B Nazanin" pitchFamily="2" charset="-78"/>
              </a:rPr>
              <a:t>)</a:t>
            </a:r>
            <a:r>
              <a:rPr lang="ar-SA" b="1" dirty="0" smtClean="0">
                <a:latin typeface="Arial" pitchFamily="34" charset="0"/>
                <a:ea typeface="Times New Roman" pitchFamily="18" charset="0"/>
                <a:cs typeface="Arial" pitchFamily="34" charset="0"/>
              </a:rPr>
              <a:t> </a:t>
            </a:r>
            <a:r>
              <a:rPr lang="ar-SA" b="1" dirty="0" smtClean="0">
                <a:latin typeface="Tahoma" pitchFamily="34" charset="0"/>
                <a:ea typeface="Times New Roman" pitchFamily="18" charset="0"/>
                <a:cs typeface="B Nazanin" pitchFamily="2" charset="-78"/>
              </a:rPr>
              <a:t>است بطوری که حسابداری سنجش مسئولیت با ارائه اطلاعات به حل مسائل ساختار یافته و یا کنترل های عملیاتی کمک می کند.</a:t>
            </a:r>
            <a:endParaRPr lang="ar-SA" dirty="0" smtClean="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2).jpg"/>
          <p:cNvPicPr>
            <a:picLocks noChangeAspect="1"/>
          </p:cNvPicPr>
          <p:nvPr/>
        </p:nvPicPr>
        <p:blipFill>
          <a:blip r:embed="rId2"/>
          <a:stretch>
            <a:fillRect/>
          </a:stretch>
        </p:blipFill>
        <p:spPr>
          <a:xfrm>
            <a:off x="0" y="1"/>
            <a:ext cx="9144000" cy="6857999"/>
          </a:xfrm>
          <a:prstGeom prst="rect">
            <a:avLst/>
          </a:prstGeom>
        </p:spPr>
      </p:pic>
      <p:sp>
        <p:nvSpPr>
          <p:cNvPr id="3" name="Rectangle 2"/>
          <p:cNvSpPr/>
          <p:nvPr/>
        </p:nvSpPr>
        <p:spPr>
          <a:xfrm>
            <a:off x="0" y="0"/>
            <a:ext cx="9144000" cy="8572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3793" name="Rectangle 1"/>
          <p:cNvSpPr>
            <a:spLocks noChangeArrowheads="1"/>
          </p:cNvSpPr>
          <p:nvPr/>
        </p:nvSpPr>
        <p:spPr bwMode="auto">
          <a:xfrm>
            <a:off x="0" y="0"/>
            <a:ext cx="9144000" cy="39087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200000"/>
              </a:lnSpc>
              <a:spcBef>
                <a:spcPct val="0"/>
              </a:spcBef>
              <a:spcAft>
                <a:spcPct val="0"/>
              </a:spcAft>
              <a:buClrTx/>
              <a:buSzTx/>
              <a:buFontTx/>
              <a:buNone/>
              <a:tabLst/>
            </a:pPr>
            <a:r>
              <a:rPr kumimoji="0" lang="ar-SA" sz="24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سیستم اطلاعاتی حسابداری چه ورودی ها، چه فرآیند ها و چه خروجی های دارد؟</a:t>
            </a:r>
            <a:endPar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r" defTabSz="914400" rtl="1" eaLnBrk="0" fontAlgn="base" latinLnBrk="0" hangingPunct="0">
              <a:lnSpc>
                <a:spcPct val="200000"/>
              </a:lnSpc>
              <a:spcBef>
                <a:spcPct val="0"/>
              </a:spcBef>
              <a:spcAft>
                <a:spcPct val="0"/>
              </a:spcAft>
              <a:buClrTx/>
              <a:buSzTx/>
              <a:buFontTx/>
              <a:buNone/>
              <a:tabLst/>
            </a:pP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ورودی ها </a:t>
            </a:r>
            <a:r>
              <a:rPr kumimoji="0" lang="ar-SA"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رخدادهای اقتصادی که به عنوان رویداد حسابداری شناخته می شود. که شامل فروش نقدی و نسیه و</a:t>
            </a:r>
            <a:r>
              <a:rPr kumimoji="0" lang="ar-SA"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هزینههامیباشد.</a:t>
            </a:r>
            <a:endPar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r" defTabSz="914400" rtl="1" eaLnBrk="0" fontAlgn="base" latinLnBrk="0" hangingPunct="0">
              <a:lnSpc>
                <a:spcPct val="200000"/>
              </a:lnSpc>
              <a:spcBef>
                <a:spcPct val="0"/>
              </a:spcBef>
              <a:spcAft>
                <a:spcPct val="0"/>
              </a:spcAft>
              <a:buClrTx/>
              <a:buSzTx/>
              <a:buFontTx/>
              <a:buNone/>
              <a:tabLst/>
            </a:pP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فرآیندها</a:t>
            </a:r>
            <a:r>
              <a:rPr kumimoji="0" lang="ar-SA"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رخدا</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د</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های</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اقتصادی</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رابه</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عنوان</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رویدادهای</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حسابداری</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دردفترروزنامه</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ثبت</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وبه</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دفترکل</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انتقال</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بعداصلاحات</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وکنترل</a:t>
            </a:r>
            <a:r>
              <a:rPr kumimoji="0" lang="fa-IR"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میکند.</a:t>
            </a:r>
            <a:endParaRPr kumimoji="0" lang="en-US" sz="20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r" defTabSz="914400" rtl="1" eaLnBrk="0" fontAlgn="base" latinLnBrk="0" hangingPunct="0">
              <a:lnSpc>
                <a:spcPct val="200000"/>
              </a:lnSpc>
              <a:spcBef>
                <a:spcPct val="0"/>
              </a:spcBef>
              <a:spcAft>
                <a:spcPct val="0"/>
              </a:spcAft>
              <a:buClrTx/>
              <a:buSzTx/>
              <a:buFontTx/>
              <a:buNone/>
              <a:tabLst/>
            </a:pP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خروجی</a:t>
            </a:r>
            <a:r>
              <a:rPr kumimoji="0" lang="ar-SA"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a:t>
            </a:r>
            <a:r>
              <a:rPr kumimoji="0" lang="ar-SA" sz="2000" b="1" i="0" u="none" strike="noStrike" cap="none" normalizeH="0" baseline="0" dirty="0" smtClean="0">
                <a:ln>
                  <a:noFill/>
                </a:ln>
                <a:solidFill>
                  <a:schemeClr val="tx1"/>
                </a:solidFill>
                <a:effectLst/>
                <a:latin typeface="Tahoma" pitchFamily="34" charset="0"/>
                <a:ea typeface="Times New Roman" pitchFamily="18" charset="0"/>
                <a:cs typeface="B Nazanin" pitchFamily="2" charset="-78"/>
              </a:rPr>
              <a:t>اسناد و مدارک حسابداری و گزارش هایی از قبیل صورتهای مالی و سنجش مسئولیت.</a:t>
            </a:r>
            <a:endParaRPr kumimoji="0" lang="ar-SA"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s (2).jpg"/>
          <p:cNvPicPr>
            <a:picLocks noChangeAspect="1"/>
          </p:cNvPicPr>
          <p:nvPr/>
        </p:nvPicPr>
        <p:blipFill>
          <a:blip r:embed="rId2"/>
          <a:stretch>
            <a:fillRect/>
          </a:stretch>
        </p:blipFill>
        <p:spPr>
          <a:xfrm>
            <a:off x="0" y="1"/>
            <a:ext cx="9144000" cy="6857999"/>
          </a:xfrm>
          <a:prstGeom prst="rect">
            <a:avLst/>
          </a:prstGeom>
        </p:spPr>
      </p:pic>
      <p:sp>
        <p:nvSpPr>
          <p:cNvPr id="3" name="Rectangle 2"/>
          <p:cNvSpPr/>
          <p:nvPr/>
        </p:nvSpPr>
        <p:spPr>
          <a:xfrm>
            <a:off x="0" y="0"/>
            <a:ext cx="9144000" cy="5714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35841" name="Rectangle 1"/>
          <p:cNvSpPr>
            <a:spLocks noChangeArrowheads="1"/>
          </p:cNvSpPr>
          <p:nvPr/>
        </p:nvSpPr>
        <p:spPr bwMode="auto">
          <a:xfrm>
            <a:off x="0" y="0"/>
            <a:ext cx="9144000" cy="569386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نقش سیستم های اطلاعاتی حسابداری در سازمان ها :</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در علوم سازمانی، سلسله مراتب سازمانی را به هرمی تشبیه می کنند که از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سطوح مختلف کارکنان تشکیل شده است. در اینجا هرم سلسله مراتب</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سازمانی از 4 سطح تشکیل شده که عبارتند از:</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مدیران ارشد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مدیران میانی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کارکنان دانشی واطلاعاتی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مدیران عملیاتی</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منظور از کارکنان دانشی، طراحان و متخصصانی هستند که کارهای تحقیقاتی سازمانها را انجام می دهند. کارکنان اطلاعاتی، کارکنانی هستند که کارهای دفتری مثل ماشین نویسی، ارسال پیغام و اجرای برنامه ریزی ها را انجام می دهند.</a:t>
            </a:r>
          </a:p>
          <a:p>
            <a:pPr marL="0" marR="0" lvl="0" indent="0" algn="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در شکل زیر انواع مختلف سیستمهای اطلاعاتی را که می توان در سازمانها پياده کرد مشاهده می کنید. هرکدام از سطوح سازمانی، دارای مجموعه ای ازسیستمهای اطلاعاتی هستند که برای هریک از حوزه های کارکردی درون سازمان به کار می روند.</a:t>
            </a:r>
            <a:r>
              <a:rPr kumimoji="0" lang="en-US" sz="2400" b="0" i="0" u="none" strike="noStrike" cap="none" normalizeH="0" baseline="0" dirty="0" smtClean="0">
                <a:ln>
                  <a:noFill/>
                </a:ln>
                <a:solidFill>
                  <a:schemeClr val="tx1"/>
                </a:solidFill>
                <a:effectLst/>
                <a:latin typeface="Arial" pitchFamily="34" charset="0"/>
                <a:cs typeface="Arial" pitchFamily="34" charset="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s (2).jpg"/>
          <p:cNvPicPr>
            <a:picLocks noChangeAspect="1"/>
          </p:cNvPicPr>
          <p:nvPr/>
        </p:nvPicPr>
        <p:blipFill>
          <a:blip r:embed="rId2"/>
          <a:stretch>
            <a:fillRect/>
          </a:stretch>
        </p:blipFill>
        <p:spPr>
          <a:xfrm>
            <a:off x="0" y="1"/>
            <a:ext cx="9144000" cy="6857999"/>
          </a:xfrm>
          <a:prstGeom prst="rect">
            <a:avLst/>
          </a:prstGeom>
        </p:spPr>
      </p:pic>
      <p:pic>
        <p:nvPicPr>
          <p:cNvPr id="2" name="Picture 1"/>
          <p:cNvPicPr/>
          <p:nvPr/>
        </p:nvPicPr>
        <p:blipFill>
          <a:blip r:embed="rId3"/>
          <a:srcRect/>
          <a:stretch>
            <a:fillRect/>
          </a:stretch>
        </p:blipFill>
        <p:spPr bwMode="auto">
          <a:xfrm>
            <a:off x="0" y="0"/>
            <a:ext cx="9144000" cy="6858000"/>
          </a:xfrm>
          <a:prstGeom prst="rect">
            <a:avLst/>
          </a:prstGeom>
          <a:ln/>
        </p:spPr>
        <p:style>
          <a:lnRef idx="1">
            <a:schemeClr val="accent1"/>
          </a:lnRef>
          <a:fillRef idx="3">
            <a:schemeClr val="accent1"/>
          </a:fillRef>
          <a:effectRef idx="2">
            <a:schemeClr val="accent1"/>
          </a:effectRef>
          <a:fontRef idx="minor">
            <a:schemeClr val="lt1"/>
          </a:fontRef>
        </p:style>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s (2).jpg"/>
          <p:cNvPicPr>
            <a:picLocks noChangeAspect="1"/>
          </p:cNvPicPr>
          <p:nvPr/>
        </p:nvPicPr>
        <p:blipFill>
          <a:blip r:embed="rId2"/>
          <a:stretch>
            <a:fillRect/>
          </a:stretch>
        </p:blipFill>
        <p:spPr>
          <a:xfrm>
            <a:off x="0" y="1"/>
            <a:ext cx="9144000" cy="6857999"/>
          </a:xfrm>
          <a:prstGeom prst="rect">
            <a:avLst/>
          </a:prstGeom>
        </p:spPr>
      </p:pic>
      <p:sp>
        <p:nvSpPr>
          <p:cNvPr id="36865" name="Rectangle 1"/>
          <p:cNvSpPr>
            <a:spLocks noChangeArrowheads="1"/>
          </p:cNvSpPr>
          <p:nvPr/>
        </p:nvSpPr>
        <p:spPr bwMode="auto">
          <a:xfrm>
            <a:off x="0" y="0"/>
            <a:ext cx="91440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سیستمهای مرتبط با سطوح سازمانی عبارتند از:</a:t>
            </a:r>
            <a:endParaRPr kumimoji="0" lang="en-US" sz="24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Char char="•"/>
              <a:tabLst/>
            </a:pPr>
            <a:r>
              <a:rPr kumimoji="0" lang="fa-IR" sz="2400" b="1"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سیستمهای سطح استراتژیک: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سیستمهای اطلاعاتی هستند که برای پشتیبانی از فعالیتهای برنامه ریزیدرازمدت که توسط مدیران ارشد تدوین و طراحی شده است، اطلاعاتی در اختیارشان قرار می دهد.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Char char="•"/>
              <a:tabLst/>
            </a:pPr>
            <a:r>
              <a:rPr lang="fa-IR" sz="2400" b="1" dirty="0" smtClean="0">
                <a:latin typeface="Calibri" pitchFamily="34" charset="0"/>
                <a:ea typeface="Calibri" pitchFamily="34" charset="0"/>
                <a:cs typeface="B Nazanin" pitchFamily="2" charset="-78"/>
              </a:rPr>
              <a:t>سیستمهای سطح مدیریت: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سیستمهای اطلاعاتی هستند که برای کنترل، نظارت، تصمیم گیری و عملیات مدیریتی مدیران سازمان طراحی شده اند.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Char char="•"/>
              <a:tabLst/>
            </a:pPr>
            <a:r>
              <a:rPr lang="fa-IR" sz="2400" b="1" dirty="0" smtClean="0">
                <a:latin typeface="Calibri" pitchFamily="34" charset="0"/>
                <a:ea typeface="Calibri" pitchFamily="34" charset="0"/>
                <a:cs typeface="B Nazanin" pitchFamily="2" charset="-78"/>
              </a:rPr>
              <a:t>سطح دانش: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سیستمهای اطلاعاتی هستند که برای کارکنان دانشی و اطلاعاتی سازمان جهت انجام طراحی و ثبت زمانبندی های کاری و موارد مشابه طراحی شده اند.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r" defTabSz="914400" rtl="1" eaLnBrk="0" fontAlgn="base" latinLnBrk="0" hangingPunct="0">
              <a:lnSpc>
                <a:spcPct val="150000"/>
              </a:lnSpc>
              <a:spcBef>
                <a:spcPct val="0"/>
              </a:spcBef>
              <a:spcAft>
                <a:spcPct val="0"/>
              </a:spcAft>
              <a:buClrTx/>
              <a:buSzTx/>
              <a:buFontTx/>
              <a:buChar char="•"/>
              <a:tabLst/>
            </a:pPr>
            <a:r>
              <a:rPr lang="fa-IR" sz="2400" b="1" dirty="0" smtClean="0">
                <a:latin typeface="Calibri" pitchFamily="34" charset="0"/>
                <a:ea typeface="Calibri" pitchFamily="34" charset="0"/>
                <a:cs typeface="B Nazanin" pitchFamily="2" charset="-78"/>
              </a:rPr>
              <a:t>سیستمهای سطح عملیات: </a:t>
            </a:r>
            <a:r>
              <a:rPr kumimoji="0" lang="fa-IR" sz="2400" b="0" i="0" u="none" strike="noStrike" cap="none" normalizeH="0" baseline="0" dirty="0" smtClean="0">
                <a:ln>
                  <a:noFill/>
                </a:ln>
                <a:solidFill>
                  <a:schemeClr val="tx1"/>
                </a:solidFill>
                <a:effectLst/>
                <a:latin typeface="Calibri" pitchFamily="34" charset="0"/>
                <a:ea typeface="Calibri" pitchFamily="34" charset="0"/>
                <a:cs typeface="B Nazanin" pitchFamily="2" charset="-78"/>
              </a:rPr>
              <a:t>این نوع از سیستمها، عملیات و فعالیتهای جاری سازمان را کنترل می کنند.</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s (2).jpg"/>
          <p:cNvPicPr>
            <a:picLocks noChangeAspect="1"/>
          </p:cNvPicPr>
          <p:nvPr/>
        </p:nvPicPr>
        <p:blipFill>
          <a:blip r:embed="rId2"/>
          <a:stretch>
            <a:fillRect/>
          </a:stretch>
        </p:blipFill>
        <p:spPr>
          <a:xfrm>
            <a:off x="0" y="1"/>
            <a:ext cx="9144000" cy="6857999"/>
          </a:xfrm>
          <a:prstGeom prst="rect">
            <a:avLst/>
          </a:prstGeom>
        </p:spPr>
      </p:pic>
      <p:sp>
        <p:nvSpPr>
          <p:cNvPr id="3" name="Rectangle 2"/>
          <p:cNvSpPr/>
          <p:nvPr/>
        </p:nvSpPr>
        <p:spPr>
          <a:xfrm>
            <a:off x="0" y="266596"/>
            <a:ext cx="9144000" cy="5909310"/>
          </a:xfrm>
          <a:prstGeom prst="rect">
            <a:avLst/>
          </a:prstGeom>
        </p:spPr>
        <p:txBody>
          <a:bodyPr wrap="square">
            <a:spAutoFit/>
          </a:bodyPr>
          <a:lstStyle/>
          <a:p>
            <a:pPr lvl="0" algn="r" rtl="1" eaLnBrk="0" fontAlgn="base" hangingPunct="0">
              <a:lnSpc>
                <a:spcPct val="150000"/>
              </a:lnSpc>
              <a:spcBef>
                <a:spcPct val="0"/>
              </a:spcBef>
              <a:spcAft>
                <a:spcPct val="0"/>
              </a:spcAft>
            </a:pPr>
            <a:r>
              <a:rPr lang="fa-IR" sz="2800" b="1" dirty="0" smtClean="0">
                <a:latin typeface="Calibri" pitchFamily="34" charset="0"/>
                <a:ea typeface="Calibri" pitchFamily="34" charset="0"/>
                <a:cs typeface="B Nazanin" pitchFamily="2" charset="-78"/>
              </a:rPr>
              <a:t>انواع سيستم‌هاي اطلاعاتي :</a:t>
            </a:r>
            <a:endParaRPr lang="en-US" sz="2800" b="1" dirty="0" smtClean="0">
              <a:latin typeface="Arial" pitchFamily="34" charset="0"/>
              <a:cs typeface="Arial" pitchFamily="34" charset="0"/>
            </a:endParaRPr>
          </a:p>
          <a:p>
            <a:pPr lvl="0" algn="r" rtl="1" eaLnBrk="0" fontAlgn="base" hangingPunct="0">
              <a:lnSpc>
                <a:spcPct val="150000"/>
              </a:lnSpc>
              <a:spcBef>
                <a:spcPct val="0"/>
              </a:spcBef>
              <a:spcAft>
                <a:spcPct val="0"/>
              </a:spcAft>
            </a:pPr>
            <a:r>
              <a:rPr lang="fa-IR" sz="2800" dirty="0" smtClean="0">
                <a:latin typeface="Calibri" pitchFamily="34" charset="0"/>
                <a:ea typeface="Calibri" pitchFamily="34" charset="0"/>
                <a:cs typeface="B Nazanin" pitchFamily="2" charset="-78"/>
              </a:rPr>
              <a:t>1)برنامه ریزی جامع منابع </a:t>
            </a:r>
            <a:r>
              <a:rPr lang="en-US" sz="2800" dirty="0" smtClean="0">
                <a:latin typeface="Calibri" pitchFamily="34" charset="0"/>
                <a:ea typeface="Calibri" pitchFamily="34" charset="0"/>
                <a:cs typeface="B Nazanin" pitchFamily="2" charset="-78"/>
              </a:rPr>
              <a:t>(Enterprise Resource Planning) :</a:t>
            </a:r>
            <a:endParaRPr lang="en-US" sz="2800" dirty="0" smtClean="0">
              <a:latin typeface="Arial" pitchFamily="34" charset="0"/>
              <a:cs typeface="Arial" pitchFamily="34" charset="0"/>
            </a:endParaRPr>
          </a:p>
          <a:p>
            <a:pPr lvl="0" algn="r" rtl="1" eaLnBrk="0" fontAlgn="base" hangingPunct="0">
              <a:lnSpc>
                <a:spcPct val="150000"/>
              </a:lnSpc>
              <a:spcBef>
                <a:spcPct val="0"/>
              </a:spcBef>
              <a:spcAft>
                <a:spcPct val="0"/>
              </a:spcAft>
            </a:pPr>
            <a:r>
              <a:rPr lang="fa-IR" sz="2800" dirty="0" smtClean="0">
                <a:latin typeface="Calibri" pitchFamily="34" charset="0"/>
                <a:ea typeface="Calibri" pitchFamily="34" charset="0"/>
                <a:cs typeface="Times New Roman" pitchFamily="18" charset="0"/>
              </a:rPr>
              <a:t>1.1)</a:t>
            </a:r>
            <a:r>
              <a:rPr lang="fa-IR" sz="2800" dirty="0" smtClean="0">
                <a:latin typeface="Calibri" pitchFamily="34" charset="0"/>
                <a:ea typeface="Calibri" pitchFamily="34" charset="0"/>
                <a:cs typeface="B Nazanin" pitchFamily="2" charset="-78"/>
              </a:rPr>
              <a:t>سيستمهاي پشتيباني اجرائي</a:t>
            </a:r>
            <a:r>
              <a:rPr lang="en-US" sz="2800" dirty="0" smtClean="0">
                <a:latin typeface="Calibri" pitchFamily="34" charset="0"/>
                <a:ea typeface="Calibri" pitchFamily="34" charset="0"/>
                <a:cs typeface="B Nazanin" pitchFamily="2" charset="-78"/>
              </a:rPr>
              <a:t>Executive Support System )            </a:t>
            </a:r>
            <a:r>
              <a:rPr lang="fa-IR" sz="2800" dirty="0" smtClean="0">
                <a:latin typeface="Calibri" pitchFamily="34" charset="0"/>
                <a:ea typeface="Calibri" pitchFamily="34" charset="0"/>
                <a:cs typeface="B Nazanin" pitchFamily="2" charset="-78"/>
              </a:rPr>
              <a:t>)</a:t>
            </a:r>
            <a:endParaRPr lang="en-US" sz="2800" dirty="0" smtClean="0">
              <a:latin typeface="Arial" pitchFamily="34" charset="0"/>
              <a:cs typeface="Arial" pitchFamily="34" charset="0"/>
            </a:endParaRPr>
          </a:p>
          <a:p>
            <a:pPr lvl="0" algn="r" rtl="1" eaLnBrk="0" fontAlgn="base" hangingPunct="0">
              <a:lnSpc>
                <a:spcPct val="150000"/>
              </a:lnSpc>
              <a:spcBef>
                <a:spcPct val="0"/>
              </a:spcBef>
              <a:spcAft>
                <a:spcPct val="0"/>
              </a:spcAft>
            </a:pPr>
            <a:r>
              <a:rPr lang="fa-IR" sz="2800" dirty="0" smtClean="0">
                <a:latin typeface="Calibri" pitchFamily="34" charset="0"/>
                <a:ea typeface="Calibri" pitchFamily="34" charset="0"/>
                <a:cs typeface="B Nazanin" pitchFamily="2" charset="-78"/>
              </a:rPr>
              <a:t>1.2)</a:t>
            </a:r>
            <a:r>
              <a:rPr lang="en-US" sz="2800" dirty="0" smtClean="0">
                <a:latin typeface="Calibri" pitchFamily="34" charset="0"/>
                <a:ea typeface="Calibri" pitchFamily="34" charset="0"/>
                <a:cs typeface="B Nazanin" pitchFamily="2" charset="-78"/>
              </a:rPr>
              <a:t> </a:t>
            </a:r>
            <a:r>
              <a:rPr lang="fa-IR" sz="2800" dirty="0" smtClean="0">
                <a:latin typeface="Calibri" pitchFamily="34" charset="0"/>
                <a:ea typeface="Calibri" pitchFamily="34" charset="0"/>
                <a:cs typeface="B Nazanin" pitchFamily="2" charset="-78"/>
              </a:rPr>
              <a:t>سيستم هاي تصميم يار           </a:t>
            </a:r>
            <a:r>
              <a:rPr lang="en-US" sz="2800" dirty="0" smtClean="0">
                <a:latin typeface="Calibri" pitchFamily="34" charset="0"/>
                <a:ea typeface="Calibri" pitchFamily="34" charset="0"/>
                <a:cs typeface="B Nazanin" pitchFamily="2" charset="-78"/>
              </a:rPr>
              <a:t>(Decision Support System )</a:t>
            </a:r>
            <a:endParaRPr lang="en-US" sz="2800" dirty="0" smtClean="0">
              <a:latin typeface="Arial" pitchFamily="34" charset="0"/>
              <a:cs typeface="Arial" pitchFamily="34" charset="0"/>
            </a:endParaRPr>
          </a:p>
          <a:p>
            <a:pPr lvl="0" algn="r" rtl="1" eaLnBrk="0" fontAlgn="base" hangingPunct="0">
              <a:lnSpc>
                <a:spcPct val="150000"/>
              </a:lnSpc>
              <a:spcBef>
                <a:spcPct val="0"/>
              </a:spcBef>
              <a:spcAft>
                <a:spcPct val="0"/>
              </a:spcAft>
            </a:pPr>
            <a:r>
              <a:rPr lang="fa-IR" sz="2800" dirty="0" smtClean="0">
                <a:latin typeface="Calibri" pitchFamily="34" charset="0"/>
                <a:ea typeface="Calibri" pitchFamily="34" charset="0"/>
                <a:cs typeface="B Nazanin" pitchFamily="2" charset="-78"/>
              </a:rPr>
              <a:t>2)سيستمهاي اطلاعات مديريت</a:t>
            </a:r>
            <a:r>
              <a:rPr lang="en-US" sz="2800" dirty="0" smtClean="0">
                <a:latin typeface="Calibri" pitchFamily="34" charset="0"/>
                <a:ea typeface="Calibri" pitchFamily="34" charset="0"/>
                <a:cs typeface="B Nazanin" pitchFamily="2" charset="-78"/>
              </a:rPr>
              <a:t>(Management Information System):</a:t>
            </a:r>
            <a:endParaRPr lang="en-US" sz="2800" dirty="0" smtClean="0">
              <a:latin typeface="Arial" pitchFamily="34" charset="0"/>
              <a:cs typeface="Arial" pitchFamily="34" charset="0"/>
            </a:endParaRPr>
          </a:p>
          <a:p>
            <a:pPr lvl="0" algn="r" rtl="1" eaLnBrk="0" fontAlgn="base" hangingPunct="0">
              <a:lnSpc>
                <a:spcPct val="150000"/>
              </a:lnSpc>
              <a:spcBef>
                <a:spcPct val="0"/>
              </a:spcBef>
              <a:spcAft>
                <a:spcPct val="0"/>
              </a:spcAft>
            </a:pPr>
            <a:r>
              <a:rPr lang="fa-IR" sz="2800" dirty="0" smtClean="0">
                <a:latin typeface="Calibri" pitchFamily="34" charset="0"/>
                <a:ea typeface="Calibri" pitchFamily="34" charset="0"/>
                <a:cs typeface="B Nazanin" pitchFamily="2" charset="-78"/>
              </a:rPr>
              <a:t>2.1)سيستم هاي دانش كار                    </a:t>
            </a:r>
            <a:r>
              <a:rPr lang="en-US" sz="2800" dirty="0" err="1" smtClean="0">
                <a:latin typeface="Calibri" pitchFamily="34" charset="0"/>
                <a:ea typeface="Calibri" pitchFamily="34" charset="0"/>
                <a:cs typeface="B Nazanin" pitchFamily="2" charset="-78"/>
              </a:rPr>
              <a:t>Knowledage</a:t>
            </a:r>
            <a:r>
              <a:rPr lang="en-US" sz="2800" dirty="0" smtClean="0">
                <a:latin typeface="Calibri" pitchFamily="34" charset="0"/>
                <a:ea typeface="Calibri" pitchFamily="34" charset="0"/>
                <a:cs typeface="B Nazanin" pitchFamily="2" charset="-78"/>
              </a:rPr>
              <a:t> Work System ) </a:t>
            </a:r>
            <a:r>
              <a:rPr lang="fa-IR" sz="2800" dirty="0" smtClean="0">
                <a:latin typeface="Calibri" pitchFamily="34" charset="0"/>
                <a:ea typeface="Calibri" pitchFamily="34" charset="0"/>
                <a:cs typeface="B Nazanin" pitchFamily="2" charset="-78"/>
              </a:rPr>
              <a:t> )</a:t>
            </a:r>
            <a:endParaRPr lang="en-US" sz="2800" dirty="0" smtClean="0">
              <a:latin typeface="Arial" pitchFamily="34" charset="0"/>
              <a:cs typeface="Arial" pitchFamily="34" charset="0"/>
            </a:endParaRPr>
          </a:p>
          <a:p>
            <a:pPr lvl="0" algn="r" rtl="1" eaLnBrk="0" fontAlgn="base" hangingPunct="0">
              <a:lnSpc>
                <a:spcPct val="150000"/>
              </a:lnSpc>
              <a:spcBef>
                <a:spcPct val="0"/>
              </a:spcBef>
              <a:spcAft>
                <a:spcPct val="0"/>
              </a:spcAft>
            </a:pPr>
            <a:r>
              <a:rPr lang="fa-IR" sz="2800" dirty="0" smtClean="0">
                <a:latin typeface="Calibri" pitchFamily="34" charset="0"/>
                <a:ea typeface="Calibri" pitchFamily="34" charset="0"/>
                <a:cs typeface="B Nazanin" pitchFamily="2" charset="-78"/>
              </a:rPr>
              <a:t>2.2)سيستم هاي اتوماسيون اداري            </a:t>
            </a:r>
            <a:r>
              <a:rPr lang="en-US" sz="2800" dirty="0" smtClean="0">
                <a:latin typeface="Calibri" pitchFamily="34" charset="0"/>
                <a:ea typeface="Calibri" pitchFamily="34" charset="0"/>
                <a:cs typeface="B Nazanin" pitchFamily="2" charset="-78"/>
              </a:rPr>
              <a:t>Office Automated System )</a:t>
            </a:r>
            <a:r>
              <a:rPr lang="fa-IR" sz="2800" dirty="0" smtClean="0">
                <a:latin typeface="Calibri" pitchFamily="34" charset="0"/>
                <a:ea typeface="Calibri" pitchFamily="34" charset="0"/>
                <a:cs typeface="B Nazanin" pitchFamily="2" charset="-78"/>
              </a:rPr>
              <a:t>)</a:t>
            </a:r>
            <a:endParaRPr lang="en-US" sz="2800" dirty="0" smtClean="0">
              <a:latin typeface="Arial" pitchFamily="34" charset="0"/>
              <a:cs typeface="Arial" pitchFamily="34" charset="0"/>
            </a:endParaRPr>
          </a:p>
          <a:p>
            <a:pPr algn="r" rtl="1" eaLnBrk="0" fontAlgn="base" hangingPunct="0">
              <a:lnSpc>
                <a:spcPct val="150000"/>
              </a:lnSpc>
              <a:spcBef>
                <a:spcPct val="0"/>
              </a:spcBef>
              <a:spcAft>
                <a:spcPct val="0"/>
              </a:spcAft>
            </a:pPr>
            <a:r>
              <a:rPr lang="fa-IR" sz="2800" dirty="0" smtClean="0">
                <a:latin typeface="Calibri" pitchFamily="34" charset="0"/>
                <a:ea typeface="Calibri" pitchFamily="34" charset="0"/>
                <a:cs typeface="B Nazanin" pitchFamily="2" charset="-78"/>
              </a:rPr>
              <a:t>3)سيستم هاي پردازش تراكنش  </a:t>
            </a:r>
            <a:r>
              <a:rPr lang="en-US" sz="2800" dirty="0" smtClean="0">
                <a:latin typeface="Calibri" pitchFamily="34" charset="0"/>
                <a:ea typeface="Calibri" pitchFamily="34" charset="0"/>
                <a:cs typeface="B Nazanin" pitchFamily="2" charset="-78"/>
              </a:rPr>
              <a:t>Transaction Processing System )</a:t>
            </a:r>
            <a:r>
              <a:rPr lang="fa-IR" sz="2800" dirty="0" smtClean="0">
                <a:latin typeface="Calibri" pitchFamily="34" charset="0"/>
                <a:ea typeface="Calibri" pitchFamily="34" charset="0"/>
                <a:cs typeface="B Nazanin" pitchFamily="2" charset="-78"/>
              </a:rPr>
              <a:t> )</a:t>
            </a:r>
            <a:endParaRPr lang="fa-IR" sz="2800" dirty="0" smtClean="0">
              <a:latin typeface="Arial" pitchFamily="34" charset="0"/>
              <a:cs typeface="Arial" pitchFamily="34" charset="0"/>
            </a:endParaRPr>
          </a:p>
          <a:p>
            <a:pPr lvl="0" algn="r" rtl="1" eaLnBrk="0" fontAlgn="base" hangingPunct="0">
              <a:lnSpc>
                <a:spcPct val="150000"/>
              </a:lnSpc>
              <a:spcBef>
                <a:spcPct val="0"/>
              </a:spcBef>
              <a:spcAft>
                <a:spcPct val="0"/>
              </a:spcAft>
              <a:buFontTx/>
              <a:buChar char="•"/>
            </a:pPr>
            <a:endParaRPr lang="fa-IR"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s (2).jpg"/>
          <p:cNvPicPr>
            <a:picLocks noChangeAspect="1"/>
          </p:cNvPicPr>
          <p:nvPr/>
        </p:nvPicPr>
        <p:blipFill>
          <a:blip r:embed="rId2"/>
          <a:stretch>
            <a:fillRect/>
          </a:stretch>
        </p:blipFill>
        <p:spPr>
          <a:xfrm>
            <a:off x="0" y="0"/>
            <a:ext cx="9144000" cy="6857999"/>
          </a:xfrm>
          <a:prstGeom prst="rect">
            <a:avLst/>
          </a:prstGeom>
        </p:spPr>
      </p:pic>
      <p:sp>
        <p:nvSpPr>
          <p:cNvPr id="3" name="TextBox 2"/>
          <p:cNvSpPr txBox="1"/>
          <p:nvPr/>
        </p:nvSpPr>
        <p:spPr>
          <a:xfrm>
            <a:off x="0" y="857232"/>
            <a:ext cx="9144000" cy="4313040"/>
          </a:xfrm>
          <a:prstGeom prst="rect">
            <a:avLst/>
          </a:prstGeom>
          <a:noFill/>
        </p:spPr>
        <p:txBody>
          <a:bodyPr wrap="square" rtlCol="0">
            <a:spAutoFit/>
          </a:bodyPr>
          <a:lstStyle/>
          <a:p>
            <a:pPr algn="r" rtl="1">
              <a:lnSpc>
                <a:spcPct val="200000"/>
              </a:lnSpc>
            </a:pPr>
            <a:r>
              <a:rPr lang="fa-IR" sz="2000" dirty="0" smtClean="0"/>
              <a:t>امنیت به معنای حفاظت سیستمهای اطلاعاتی در مقابل دسترسی افراد غیرمجاز به اطلاعات یا خدمات است و اطلاعات ذخیره‌شده، در حال پردازش یا گزارش‌شده را شامل می‌شود. به منظور تأمین نیازهای اطلاعاتی جامعه، استفاده از سیستمهای اطلاعات حسابداری در حال افزایش است. به‌دنبال افزایش استفاده از این سیستمها و همچنین پیچیدگی و گسترش آنها، شرکتها با مخاطراتی در مورد این سیستمها روبه‌رو هستند. مهمترین تهدید در رابطه با سیستمهای اطلاعاتی، دسترسی افراد غیرمجاز به اطلاعات است. امنیت کافی برای اطلاعات موضوعی است که هیچ سازمانی نمی‌تواند آن را انکار کند. حفاظت از سیستم اطلاعاتی در مقابل خطرات و تهدیدهای موجود، در واقع امنیت اطلاعات نامیده می‌شود. </a:t>
            </a:r>
            <a:endParaRPr lang="en-US" sz="2000" dirty="0"/>
          </a:p>
        </p:txBody>
      </p:sp>
      <p:sp>
        <p:nvSpPr>
          <p:cNvPr id="4" name="TextBox 3"/>
          <p:cNvSpPr txBox="1"/>
          <p:nvPr/>
        </p:nvSpPr>
        <p:spPr>
          <a:xfrm>
            <a:off x="0" y="0"/>
            <a:ext cx="9144000" cy="5232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a-IR" sz="2800" b="1" dirty="0" smtClean="0">
                <a:solidFill>
                  <a:schemeClr val="tx1"/>
                </a:solidFill>
              </a:rPr>
              <a:t>امنیت سیستم اطلاعات حسابداری :</a:t>
            </a:r>
            <a:endParaRPr lang="en-US" sz="2800" dirty="0">
              <a:solidFill>
                <a:schemeClr val="tx1"/>
              </a:solidFill>
              <a:cs typeface="B Titr"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00042"/>
            <a:ext cx="9144000" cy="5078313"/>
          </a:xfrm>
          <a:prstGeom prst="rect">
            <a:avLst/>
          </a:prstGeom>
          <a:noFill/>
        </p:spPr>
        <p:txBody>
          <a:bodyPr wrap="square" rtlCol="0">
            <a:spAutoFit/>
          </a:bodyPr>
          <a:lstStyle/>
          <a:p>
            <a:pPr algn="justLow" rtl="1">
              <a:lnSpc>
                <a:spcPct val="200000"/>
              </a:lnSpc>
            </a:pPr>
            <a:r>
              <a:rPr lang="fa-IR" dirty="0" smtClean="0"/>
              <a:t>1- امنیت فیزیکی: امنیت فیزیکی داراییها عنصری است که در هر سیستم حسابداری وجود دارد؛ مانند استقرار تجهیزات کامپیوتری در اتاقهای قفل‌شده و محدود کردن دسترسی به افراد مجاز و نصب قفلهای لازم بر روی کامپیوترهای شخصی و دیگر تجهیزات کامپیوتری شرکت.</a:t>
            </a:r>
          </a:p>
          <a:p>
            <a:pPr algn="justLow" rtl="1">
              <a:lnSpc>
                <a:spcPct val="200000"/>
              </a:lnSpc>
            </a:pPr>
            <a:r>
              <a:rPr lang="fa-IR" dirty="0" smtClean="0"/>
              <a:t>2- امنیت دسترسی: دسترسی محدود و منطقی به داده‌ها و برنامه‌ها از طریق کامپیوتر و وسایل ارتباطی، سطح بعدی امنیت است. کاربران باید تنها اجازه دسترسی به اطلاعاتی را داشته باشند که مجاز به استفاده از آنها هستند. </a:t>
            </a:r>
            <a:br>
              <a:rPr lang="fa-IR" dirty="0" smtClean="0"/>
            </a:br>
            <a:r>
              <a:rPr lang="fa-IR" dirty="0" smtClean="0"/>
              <a:t>3- امنیت داده‌ها و اطلاعات: روش امنیتی دیگر، ایجاد امنیت داده‌ها و اطلاعات به‌وسیله فراهم کردن برنامه جامع امنیتی است. این برنامه مشخص می‌سازد كه چه کسی ممکن است به داده‌ها و برنامه‌ها دسترسی داشته باشد و چه اطلاعاتی نیاز دارد، این اطلاعات در کدامیک از این سیستمها وجود دارد. مدیر ارشد سازمان باید مسئولیت طراحی، سرپرستی و اجرای برنامه امنیتی را بر عهده گیرد.</a:t>
            </a:r>
            <a:endParaRPr lang="en-US" dirty="0"/>
          </a:p>
        </p:txBody>
      </p:sp>
      <p:sp>
        <p:nvSpPr>
          <p:cNvPr id="5" name="TextBox 4"/>
          <p:cNvSpPr txBox="1"/>
          <p:nvPr/>
        </p:nvSpPr>
        <p:spPr>
          <a:xfrm>
            <a:off x="0" y="0"/>
            <a:ext cx="9144000" cy="52322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a-IR" sz="2400" dirty="0" smtClean="0">
                <a:solidFill>
                  <a:schemeClr val="tx1"/>
                </a:solidFill>
              </a:rPr>
              <a:t>سه روش برای امنیت سیستمهای اطلاعات حسابداری در نظر گرفته شده است </a:t>
            </a:r>
            <a:r>
              <a:rPr lang="fa-IR" sz="2800" b="1" dirty="0" smtClean="0">
                <a:solidFill>
                  <a:schemeClr val="tx1"/>
                </a:solidFill>
              </a:rPr>
              <a:t>:</a:t>
            </a:r>
            <a:endParaRPr lang="en-US" sz="2800" dirty="0">
              <a:solidFill>
                <a:schemeClr val="tx1"/>
              </a:solidFill>
              <a:cs typeface="B Titr"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142984"/>
            <a:ext cx="9144000" cy="3901837"/>
          </a:xfrm>
          <a:prstGeom prst="rect">
            <a:avLst/>
          </a:prstGeom>
        </p:spPr>
        <p:txBody>
          <a:bodyPr wrap="square">
            <a:spAutoFit/>
          </a:bodyPr>
          <a:lstStyle/>
          <a:p>
            <a:pPr algn="justLow" rtl="1">
              <a:lnSpc>
                <a:spcPct val="150000"/>
              </a:lnSpc>
            </a:pPr>
            <a:r>
              <a:rPr lang="fa-IR" sz="2400" dirty="0" smtClean="0"/>
              <a:t>در آینده نقش بسیار عمده‌ای را می‌توان متوجه سیستم اطلاعات حسابداری کرد. در شرایطی که همه امکانات به‌سهولت در دسترس است، دیگر بهانه‌ای برای استفاده از سیستمهای سنتی و دستی وجود ندارد. شرکتهایی که قابلیت اجرای سیستم اطلاعات حسابداری را دارند، در آینده فواید زیادی را خواهند برد. شرکتها از طریق ارائه مدارک و اسناد مالی به‌موقع قادر خواهند بود تا رضایت سرمایه‌گذاران خود را جلب كنند. همچنین آنها قادر خواهند بود که اثرات مالی تصمیمهای تجاری گذشته خود را بهتر درک و تصمیمهای مربوط به آینده را بهتر پیش‌بینی کنند.</a:t>
            </a:r>
          </a:p>
        </p:txBody>
      </p:sp>
      <p:sp>
        <p:nvSpPr>
          <p:cNvPr id="5" name="TextBox 4"/>
          <p:cNvSpPr txBox="1"/>
          <p:nvPr/>
        </p:nvSpPr>
        <p:spPr>
          <a:xfrm>
            <a:off x="0" y="0"/>
            <a:ext cx="9144000"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rtlCol="0">
            <a:spAutoFit/>
          </a:bodyPr>
          <a:lstStyle/>
          <a:p>
            <a:pPr algn="ctr"/>
            <a:r>
              <a:rPr lang="fa-IR" sz="3600" b="1" dirty="0" smtClean="0">
                <a:solidFill>
                  <a:schemeClr val="tx1"/>
                </a:solidFill>
              </a:rPr>
              <a:t>آینده گزارشگری با سیستم اطلاعات حسابداری </a:t>
            </a:r>
            <a:r>
              <a:rPr lang="fa-IR" sz="3600" dirty="0" smtClean="0">
                <a:solidFill>
                  <a:schemeClr val="tx1"/>
                </a:solidFill>
                <a:cs typeface="B Titr" pitchFamily="2" charset="-78"/>
              </a:rPr>
              <a:t>:</a:t>
            </a:r>
            <a:endParaRPr lang="en-US" sz="3600" dirty="0">
              <a:solidFill>
                <a:schemeClr val="tx1"/>
              </a:solidFill>
              <a:cs typeface="B Titr"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000232" y="285728"/>
            <a:ext cx="5000660" cy="3170099"/>
          </a:xfrm>
          <a:prstGeom prst="rect">
            <a:avLst/>
          </a:prstGeom>
          <a:ln>
            <a:noFill/>
          </a:ln>
          <a:effectLst>
            <a:outerShdw blurRad="127000" dist="38100" dir="2700000" algn="ctr">
              <a:srgbClr val="000000">
                <a:alpha val="45000"/>
              </a:srgbClr>
            </a:outerShdw>
            <a:reflection blurRad="6350" stA="50000" endA="300" endPos="90000" dir="5400000" sy="-100000" algn="bl" rotWithShape="0"/>
          </a:effectLst>
          <a:scene3d>
            <a:camera prst="perspectiveFront" fov="2700000">
              <a:rot lat="20376000" lon="1938000" rev="20112001"/>
            </a:camera>
            <a:lightRig rig="soft" dir="t">
              <a:rot lat="0" lon="0" rev="0"/>
            </a:lightRig>
          </a:scene3d>
          <a:sp3d prstMaterial="translucentPowder">
            <a:bevelT w="203200" h="50800" prst="softRound"/>
          </a:sp3d>
        </p:spPr>
        <p:txBody>
          <a:bodyPr wrap="square">
            <a:spAutoFit/>
          </a:bodyPr>
          <a:lstStyle/>
          <a:p>
            <a:pPr algn="justLow" rtl="1"/>
            <a:r>
              <a:rPr lang="fa-IR" sz="20000" dirty="0" smtClean="0">
                <a:cs typeface="B Titr" pitchFamily="2" charset="-78"/>
              </a:rPr>
              <a:t>پایان</a:t>
            </a:r>
            <a:endParaRPr lang="fa-IR" sz="20000" dirty="0" smtClean="0">
              <a:cs typeface="B Compset"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1183</TotalTime>
  <Words>1328</Words>
  <Application>Microsoft Office PowerPoint</Application>
  <PresentationFormat>On-screen Show (4:3)</PresentationFormat>
  <Paragraphs>93</Paragraphs>
  <Slides>22</Slides>
  <Notes>1</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  سیستم های اطلاعات حسابداری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Yar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cp:lastModifiedBy>Windows User</cp:lastModifiedBy>
  <cp:revision>222</cp:revision>
  <dcterms:created xsi:type="dcterms:W3CDTF">2013-10-21T05:09:40Z</dcterms:created>
  <dcterms:modified xsi:type="dcterms:W3CDTF">2018-06-20T12:50:52Z</dcterms:modified>
</cp:coreProperties>
</file>