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67" r:id="rId2"/>
    <p:sldId id="256" r:id="rId3"/>
    <p:sldId id="257" r:id="rId4"/>
    <p:sldId id="265" r:id="rId5"/>
    <p:sldId id="258" r:id="rId6"/>
    <p:sldId id="262" r:id="rId7"/>
    <p:sldId id="266" r:id="rId8"/>
    <p:sldId id="263" r:id="rId9"/>
    <p:sldId id="259" r:id="rId10"/>
    <p:sldId id="260" r:id="rId11"/>
    <p:sldId id="264" r:id="rId12"/>
    <p:sldId id="26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F76F3A3-C864-46F0-A318-6D7FDE58B1D4}">
          <p14:sldIdLst>
            <p14:sldId id="267"/>
            <p14:sldId id="256"/>
            <p14:sldId id="257"/>
            <p14:sldId id="265"/>
            <p14:sldId id="258"/>
            <p14:sldId id="262"/>
            <p14:sldId id="266"/>
            <p14:sldId id="263"/>
            <p14:sldId id="259"/>
            <p14:sldId id="260"/>
            <p14:sldId id="264"/>
            <p14:sldId id="2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4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8CEDD9-CD74-44A3-991D-821753D26176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D0CFBC-AA77-43AE-A31B-8A6DF01879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49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1A9241-8546-41C8-8892-C02B847E9EB1}" type="datetime1">
              <a:rPr lang="en-US" smtClean="0"/>
              <a:pPr/>
              <a:t>5/21/2020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98F365C-771E-4207-85DD-00578C09FFA6}" type="datetime1">
              <a:rPr lang="en-US" smtClean="0"/>
              <a:pPr/>
              <a:t>5/21/2020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947989D-61F1-4B55-A541-97ECB6DEEFE7}" type="datetime1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8841B-FACA-4D78-87F7-E12F485763CD}" type="datetime1">
              <a:rPr lang="en-US" smtClean="0"/>
              <a:pPr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C8B7F-DD70-471B-BB36-384F2E5D4868}" type="datetime1">
              <a:rPr lang="en-US" smtClean="0"/>
              <a:pPr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497BAB7-D7F8-4B36-A98D-75884026E8C3}" type="datetime1">
              <a:rPr lang="en-US" smtClean="0"/>
              <a:pPr/>
              <a:t>5/21/2020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E49F8-401E-4D7A-87F9-82CB728F8102}" type="datetime1">
              <a:rPr lang="en-US" smtClean="0"/>
              <a:pPr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5B369CE-7EB0-4A9C-A6A1-95A462DC6B3F}" type="datetime1">
              <a:rPr lang="en-US" smtClean="0"/>
              <a:pPr/>
              <a:t>5/21/2020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BE12E8-6E73-40C3-B713-61E9764FB519}" type="datetime1">
              <a:rPr lang="en-US" smtClean="0"/>
              <a:pPr/>
              <a:t>5/21/2020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65EA2-4F26-422E-9FCE-71DEA5B637DE}" type="datetime1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314A7-50E5-4017-A0ED-6D3692640FD2}" type="datetime1">
              <a:rPr lang="en-US" smtClean="0"/>
              <a:pPr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8FFD3BE-6BB0-4D75-80F5-178422DCC5B4}" type="datetime1">
              <a:rPr lang="en-US" smtClean="0"/>
              <a:pPr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9D38E1F-CE41-4DA1-B6AE-B22A27077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17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2.bin"/><Relationship Id="rId11" Type="http://schemas.openxmlformats.org/officeDocument/2006/relationships/image" Target="../media/image16.wmf"/><Relationship Id="rId5" Type="http://schemas.openxmlformats.org/officeDocument/2006/relationships/image" Target="../media/image13.wmf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11.bin"/><Relationship Id="rId9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0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M/M/c_queue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9292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3212976"/>
            <a:ext cx="6172200" cy="3161946"/>
          </a:xfrm>
        </p:spPr>
        <p:txBody>
          <a:bodyPr>
            <a:normAutofit/>
          </a:bodyPr>
          <a:lstStyle/>
          <a:p>
            <a:pPr algn="r" rtl="1"/>
            <a:r>
              <a:rPr lang="fa-IR" sz="4000" dirty="0">
                <a:cs typeface="B Titr" pitchFamily="2" charset="-78"/>
              </a:rPr>
              <a:t>سیستم صف </a:t>
            </a:r>
            <a:r>
              <a:rPr lang="en-US" sz="4000" dirty="0">
                <a:cs typeface="B Titr" pitchFamily="2" charset="-78"/>
              </a:rPr>
              <a:t>M/M/m/K</a:t>
            </a:r>
            <a:r>
              <a:rPr lang="fa-IR" sz="4000" dirty="0">
                <a:cs typeface="B Titr" pitchFamily="2" charset="-78"/>
              </a:rPr>
              <a:t> </a:t>
            </a:r>
            <a:endParaRPr lang="fa-IR" sz="4000" dirty="0" smtClean="0">
              <a:cs typeface="B Titr" pitchFamily="2" charset="-78"/>
            </a:endParaRPr>
          </a:p>
          <a:p>
            <a:pPr algn="r" rtl="1"/>
            <a:endParaRPr lang="fa-IR" sz="4000" dirty="0" smtClean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3137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27168" cy="4572000"/>
          </a:xfrm>
        </p:spPr>
        <p:txBody>
          <a:bodyPr>
            <a:noAutofit/>
          </a:bodyPr>
          <a:lstStyle/>
          <a:p>
            <a:pPr algn="just" rtl="1"/>
            <a:r>
              <a:rPr lang="fa-IR" sz="2500" dirty="0" smtClean="0">
                <a:latin typeface="Arial" pitchFamily="34" charset="0"/>
                <a:cs typeface="B Mitra" pitchFamily="2" charset="-78"/>
              </a:rPr>
              <a:t>این 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سیستم </a:t>
            </a:r>
            <a:r>
              <a:rPr lang="fa-IR" sz="2500" dirty="0" smtClean="0">
                <a:latin typeface="Arial" pitchFamily="34" charset="0"/>
                <a:cs typeface="B Mitra" pitchFamily="2" charset="-78"/>
              </a:rPr>
              <a:t>حاصل ترکیب 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دو </a:t>
            </a:r>
            <a:r>
              <a:rPr lang="fa-IR" sz="2500" dirty="0" smtClean="0">
                <a:latin typeface="Arial" pitchFamily="34" charset="0"/>
                <a:cs typeface="B Mitra" pitchFamily="2" charset="-78"/>
              </a:rPr>
              <a:t>مدل صف  </a:t>
            </a:r>
            <a:r>
              <a:rPr lang="en-US" sz="2500" dirty="0">
                <a:latin typeface="Arial" pitchFamily="34" charset="0"/>
                <a:cs typeface="B Mitra" pitchFamily="2" charset="-78"/>
              </a:rPr>
              <a:t>M/M/1/K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 و </a:t>
            </a:r>
            <a:r>
              <a:rPr lang="en-US" sz="2500" dirty="0">
                <a:latin typeface="Arial" pitchFamily="34" charset="0"/>
                <a:cs typeface="B Mitra" pitchFamily="2" charset="-78"/>
              </a:rPr>
              <a:t>M/M/m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 </a:t>
            </a:r>
            <a:r>
              <a:rPr lang="fa-IR" sz="2500" dirty="0" smtClean="0">
                <a:latin typeface="Arial" pitchFamily="34" charset="0"/>
                <a:cs typeface="B Mitra" pitchFamily="2" charset="-78"/>
              </a:rPr>
              <a:t>است.</a:t>
            </a:r>
          </a:p>
          <a:p>
            <a:pPr algn="just" rtl="1"/>
            <a:r>
              <a:rPr lang="fa-IR" sz="2500" dirty="0" smtClean="0">
                <a:latin typeface="Arial" pitchFamily="34" charset="0"/>
                <a:cs typeface="B Mitra" pitchFamily="2" charset="-78"/>
              </a:rPr>
              <a:t>در 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این مدل، </a:t>
            </a:r>
            <a:r>
              <a:rPr lang="en-US" sz="2500" dirty="0">
                <a:latin typeface="Arial" pitchFamily="34" charset="0"/>
                <a:cs typeface="B Mitra" pitchFamily="2" charset="-78"/>
              </a:rPr>
              <a:t>m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 سرویس دهنده به طور موازی سرویس دهی را انجام می دهند و گنجایش صف محدود است و </a:t>
            </a:r>
            <a:r>
              <a:rPr lang="en-US" sz="2500" dirty="0">
                <a:latin typeface="Arial" pitchFamily="34" charset="0"/>
                <a:cs typeface="B Mitra" pitchFamily="2" charset="-78"/>
              </a:rPr>
              <a:t>K</a:t>
            </a:r>
            <a:r>
              <a:rPr lang="fa-IR" sz="2500" dirty="0">
                <a:latin typeface="Arial" pitchFamily="34" charset="0"/>
                <a:cs typeface="B Mitra" pitchFamily="2" charset="-78"/>
              </a:rPr>
              <a:t> نفر ظرفیت </a:t>
            </a:r>
            <a:r>
              <a:rPr lang="fa-IR" sz="2500" dirty="0" smtClean="0">
                <a:latin typeface="Arial" pitchFamily="34" charset="0"/>
                <a:cs typeface="B Mitra" pitchFamily="2" charset="-78"/>
              </a:rPr>
              <a:t>دارد.</a:t>
            </a:r>
          </a:p>
          <a:p>
            <a:pPr algn="just" rtl="1"/>
            <a:r>
              <a:rPr lang="fa-IR" sz="2500" dirty="0" smtClean="0">
                <a:latin typeface="Arial" pitchFamily="34" charset="0"/>
                <a:cs typeface="B Mitra" pitchFamily="2" charset="-78"/>
              </a:rPr>
              <a:t>چنانچه مجموعا افراد داخل سیستم </a:t>
            </a:r>
            <a:r>
              <a:rPr lang="en-US" sz="2500" dirty="0" smtClean="0">
                <a:latin typeface="Arial" pitchFamily="34" charset="0"/>
                <a:cs typeface="B Mitra" pitchFamily="2" charset="-78"/>
              </a:rPr>
              <a:t>K</a:t>
            </a:r>
            <a:r>
              <a:rPr lang="fa-IR" sz="2500" dirty="0" smtClean="0">
                <a:latin typeface="Arial" pitchFamily="34" charset="0"/>
                <a:cs typeface="B Mitra" pitchFamily="2" charset="-78"/>
              </a:rPr>
              <a:t> باشد، از ورود افراد جدید جلوگیری می شود.</a:t>
            </a:r>
          </a:p>
          <a:p>
            <a:pPr algn="just" rtl="1"/>
            <a:r>
              <a:rPr lang="fa-IR" sz="2500" dirty="0" smtClean="0">
                <a:latin typeface="Arial" pitchFamily="34" charset="0"/>
                <a:cs typeface="B Mitra" pitchFamily="2" charset="-78"/>
              </a:rPr>
              <a:t>فرض براین است که افراد پس از برگشتن به دلیل پر بودن صف ، مجددا مراجعه نمی کنند.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>
          <a:xfrm>
            <a:off x="683568" y="260648"/>
            <a:ext cx="7272808" cy="11521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 algn="r">
              <a:buNone/>
            </a:pP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M/M/m/K</a:t>
            </a:r>
            <a:r>
              <a:rPr lang="fa-IR" sz="3200" b="1" dirty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تعریف سیستم صف 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070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199" y="1600200"/>
            <a:ext cx="7648253" cy="4572000"/>
          </a:xfrm>
        </p:spPr>
        <p:txBody>
          <a:bodyPr>
            <a:normAutofit fontScale="85000" lnSpcReduction="20000"/>
          </a:bodyPr>
          <a:lstStyle/>
          <a:p>
            <a:pPr marL="0" indent="0" algn="r" rtl="1">
              <a:buNone/>
            </a:pPr>
            <a:r>
              <a:rPr lang="fa-IR" sz="2900" dirty="0" smtClean="0">
                <a:latin typeface="Arial" pitchFamily="34" charset="0"/>
                <a:cs typeface="B Mitra" pitchFamily="2" charset="-78"/>
              </a:rPr>
              <a:t>زنجیره </a:t>
            </a:r>
            <a:r>
              <a:rPr lang="fa-IR" sz="2900" dirty="0">
                <a:latin typeface="Arial" pitchFamily="34" charset="0"/>
                <a:cs typeface="B Mitra" pitchFamily="2" charset="-78"/>
              </a:rPr>
              <a:t>مارکوف مدل صف چند سرویس دهنده با ظرفیت محدود به شکل زیر است</a:t>
            </a:r>
            <a:r>
              <a:rPr lang="fa-IR" sz="2900" dirty="0" smtClean="0">
                <a:latin typeface="Arial" pitchFamily="34" charset="0"/>
                <a:cs typeface="B Mitra" pitchFamily="2" charset="-78"/>
              </a:rPr>
              <a:t>:</a:t>
            </a:r>
          </a:p>
          <a:p>
            <a:pPr marL="0" indent="0" algn="r" rtl="1">
              <a:buNone/>
            </a:pPr>
            <a:endParaRPr lang="fa-IR" dirty="0">
              <a:latin typeface="Arial" pitchFamily="34" charset="0"/>
              <a:cs typeface="B Mitra" pitchFamily="2" charset="-78"/>
            </a:endParaRPr>
          </a:p>
          <a:p>
            <a:pPr marL="0" indent="0" algn="r" rtl="1">
              <a:buNone/>
            </a:pP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2"/>
          </p:nvPr>
        </p:nvSpPr>
        <p:spPr>
          <a:xfrm>
            <a:off x="539552" y="260648"/>
            <a:ext cx="7488832" cy="108012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 algn="r" rtl="1">
              <a:buNone/>
            </a:pPr>
            <a:r>
              <a:rPr lang="fa-IR" sz="3200" b="1" dirty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زنجیره مارکوف مدل صف 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M/M/m/K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68960"/>
            <a:ext cx="7709917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42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99176" cy="457200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2500" dirty="0" smtClean="0">
                <a:latin typeface="Arial" pitchFamily="34" charset="0"/>
                <a:cs typeface="B Mitra" pitchFamily="2" charset="-78"/>
              </a:rPr>
              <a:t>در این سیستم ، افراد با نرخ     و توزیع پواسن وارد می شوند و با نرخ     و توزیع نمایی سرویس می گیرند. و برای </a:t>
            </a:r>
            <a:r>
              <a:rPr lang="en-US" sz="2500" dirty="0" smtClean="0">
                <a:latin typeface="Arial" pitchFamily="34" charset="0"/>
                <a:cs typeface="B Mitra" pitchFamily="2" charset="-78"/>
              </a:rPr>
              <a:t>state</a:t>
            </a:r>
            <a:r>
              <a:rPr lang="fa-IR" sz="2500" dirty="0" smtClean="0">
                <a:latin typeface="Arial" pitchFamily="34" charset="0"/>
                <a:cs typeface="B Mitra" pitchFamily="2" charset="-78"/>
              </a:rPr>
              <a:t>های مختلف داریم:</a:t>
            </a:r>
          </a:p>
          <a:p>
            <a:pPr marL="0" indent="0" algn="r">
              <a:buNone/>
            </a:pPr>
            <a:endParaRPr lang="fa-IR" dirty="0"/>
          </a:p>
          <a:p>
            <a:pPr marL="0" indent="0" algn="r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2"/>
          </p:nvPr>
        </p:nvSpPr>
        <p:spPr>
          <a:xfrm>
            <a:off x="611560" y="304800"/>
            <a:ext cx="7330008" cy="1108720"/>
          </a:xfrm>
        </p:spPr>
        <p:txBody>
          <a:bodyPr/>
          <a:lstStyle/>
          <a:p>
            <a:pPr marL="0" indent="0" algn="r" rtl="1">
              <a:buNone/>
            </a:pPr>
            <a:endParaRPr lang="en-US" dirty="0" smtClean="0"/>
          </a:p>
          <a:p>
            <a:pPr marL="0" indent="0" algn="r" rtl="1">
              <a:buNone/>
            </a:pPr>
            <a:r>
              <a:rPr lang="fa-IR" sz="2800" b="1" dirty="0" smtClean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نرخ ورود و نرخ سرویس در مدل صف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M/M/m/K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cs typeface="B Mitra" pitchFamily="2" charset="-78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304800" y="762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12"/>
          <p:cNvSpPr>
            <a:spLocks noChangeArrowheads="1"/>
          </p:cNvSpPr>
          <p:nvPr/>
        </p:nvSpPr>
        <p:spPr bwMode="auto">
          <a:xfrm>
            <a:off x="45720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5790635"/>
              </p:ext>
            </p:extLst>
          </p:nvPr>
        </p:nvGraphicFramePr>
        <p:xfrm>
          <a:off x="827584" y="2708920"/>
          <a:ext cx="2376264" cy="10183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6" name="Equation" r:id="rId3" imgW="1066800" imgH="457200" progId="Equation.3">
                  <p:embed/>
                </p:oleObj>
              </mc:Choice>
              <mc:Fallback>
                <p:oleObj name="Equation" r:id="rId3" imgW="1066800" imgH="457200" progId="Equation.3">
                  <p:embed/>
                  <p:pic>
                    <p:nvPicPr>
                      <p:cNvPr id="0" name="Picture 2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2708920"/>
                        <a:ext cx="2376264" cy="101839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457200" y="914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51"/>
          <p:cNvSpPr>
            <a:spLocks noChangeArrowheads="1"/>
          </p:cNvSpPr>
          <p:nvPr/>
        </p:nvSpPr>
        <p:spPr bwMode="auto">
          <a:xfrm>
            <a:off x="6096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0699161"/>
              </p:ext>
            </p:extLst>
          </p:nvPr>
        </p:nvGraphicFramePr>
        <p:xfrm>
          <a:off x="755576" y="4293096"/>
          <a:ext cx="3120347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7" name="Equation" r:id="rId5" imgW="1524000" imgH="457200" progId="Equation.3">
                  <p:embed/>
                </p:oleObj>
              </mc:Choice>
              <mc:Fallback>
                <p:oleObj name="Equation" r:id="rId5" imgW="1524000" imgH="457200" progId="Equation.3">
                  <p:embed/>
                  <p:pic>
                    <p:nvPicPr>
                      <p:cNvPr id="0" name="Picture 2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4293096"/>
                        <a:ext cx="3120347" cy="9361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52"/>
          <p:cNvSpPr>
            <a:spLocks noChangeArrowheads="1"/>
          </p:cNvSpPr>
          <p:nvPr/>
        </p:nvSpPr>
        <p:spPr bwMode="auto">
          <a:xfrm>
            <a:off x="609600" y="1066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5966343"/>
              </p:ext>
            </p:extLst>
          </p:nvPr>
        </p:nvGraphicFramePr>
        <p:xfrm>
          <a:off x="5181600" y="1628800"/>
          <a:ext cx="308605" cy="360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8" name="Equation" r:id="rId7" imgW="139579" imgH="177646" progId="Equation.3">
                  <p:embed/>
                </p:oleObj>
              </mc:Choice>
              <mc:Fallback>
                <p:oleObj name="Equation" r:id="rId7" imgW="139579" imgH="177646" progId="Equation.3">
                  <p:embed/>
                  <p:pic>
                    <p:nvPicPr>
                      <p:cNvPr id="0" name="Picture 2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1600" y="1628800"/>
                        <a:ext cx="308605" cy="3600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9923123"/>
              </p:ext>
            </p:extLst>
          </p:nvPr>
        </p:nvGraphicFramePr>
        <p:xfrm>
          <a:off x="1547664" y="1628800"/>
          <a:ext cx="360041" cy="4114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9" name="Equation" r:id="rId9" imgW="152268" imgH="164957" progId="Equation.3">
                  <p:embed/>
                </p:oleObj>
              </mc:Choice>
              <mc:Fallback>
                <p:oleObj name="Equation" r:id="rId9" imgW="152268" imgH="164957" progId="Equation.3">
                  <p:embed/>
                  <p:pic>
                    <p:nvPicPr>
                      <p:cNvPr id="0" name="Picture 2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664" y="1628800"/>
                        <a:ext cx="360041" cy="4114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387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571184" cy="4349080"/>
          </a:xfrm>
        </p:spPr>
        <p:txBody>
          <a:bodyPr>
            <a:normAutofit/>
          </a:bodyPr>
          <a:lstStyle/>
          <a:p>
            <a:pPr algn="r" rtl="1"/>
            <a:r>
              <a:rPr lang="fa-IR" sz="2500" dirty="0" smtClean="0">
                <a:cs typeface="B Mitra" pitchFamily="2" charset="-78"/>
              </a:rPr>
              <a:t>افرادی که به این سیستم مراجعه می کنند، لزوما وارد سیستم نمی شوند و درصدی از افراد به علت تکمیل ظرفیت، از ورود به سیستم باز می مانند.</a:t>
            </a:r>
            <a:r>
              <a:rPr lang="en-US" sz="2500" dirty="0" smtClean="0">
                <a:cs typeface="B Mitra" pitchFamily="2" charset="-78"/>
              </a:rPr>
              <a:t> </a:t>
            </a:r>
            <a:r>
              <a:rPr lang="fa-IR" sz="2500" dirty="0" smtClean="0">
                <a:cs typeface="B Mitra" pitchFamily="2" charset="-78"/>
              </a:rPr>
              <a:t>این درصد برابر درصدی از زمان است که سیستم دارای </a:t>
            </a:r>
            <a:r>
              <a:rPr lang="en-US" sz="2500" dirty="0" smtClean="0">
                <a:cs typeface="B Mitra" pitchFamily="2" charset="-78"/>
              </a:rPr>
              <a:t>K</a:t>
            </a:r>
            <a:r>
              <a:rPr lang="fa-IR" sz="2500" dirty="0" smtClean="0">
                <a:cs typeface="B Mitra" pitchFamily="2" charset="-78"/>
              </a:rPr>
              <a:t> مشتری است. بنابراین، از ورود    درصد مشتری جلوگیری می شود و تنها</a:t>
            </a:r>
            <a:r>
              <a:rPr lang="en-US" sz="2500" dirty="0" smtClean="0">
                <a:cs typeface="B Mitra" pitchFamily="2" charset="-78"/>
              </a:rPr>
              <a:t>          </a:t>
            </a:r>
            <a:r>
              <a:rPr lang="fa-IR" sz="2500" dirty="0" smtClean="0">
                <a:cs typeface="B Mitra" pitchFamily="2" charset="-78"/>
              </a:rPr>
              <a:t>  درصد مراجعین وارد می شوند :</a:t>
            </a:r>
            <a:endParaRPr lang="en-US" sz="2500" dirty="0">
              <a:cs typeface="B Mitra" pitchFamily="2" charset="-78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0" y="180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0" y="161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152400" y="333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Rectangle 16"/>
          <p:cNvSpPr>
            <a:spLocks noChangeArrowheads="1"/>
          </p:cNvSpPr>
          <p:nvPr/>
        </p:nvSpPr>
        <p:spPr bwMode="auto">
          <a:xfrm>
            <a:off x="0" y="200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0176919"/>
              </p:ext>
            </p:extLst>
          </p:nvPr>
        </p:nvGraphicFramePr>
        <p:xfrm>
          <a:off x="646521" y="3429000"/>
          <a:ext cx="1512168" cy="4295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3" name="Equation" r:id="rId3" imgW="825500" imgH="241300" progId="Equation.3">
                  <p:embed/>
                </p:oleObj>
              </mc:Choice>
              <mc:Fallback>
                <p:oleObj name="Equation" r:id="rId3" imgW="825500" imgH="241300" progId="Equation.3">
                  <p:embed/>
                  <p:pic>
                    <p:nvPicPr>
                      <p:cNvPr id="0" name="Picture 2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521" y="3429000"/>
                        <a:ext cx="1512168" cy="42959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5197600"/>
              </p:ext>
            </p:extLst>
          </p:nvPr>
        </p:nvGraphicFramePr>
        <p:xfrm>
          <a:off x="755576" y="2276872"/>
          <a:ext cx="504056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4" name="Equation" r:id="rId5" imgW="203112" imgH="228501" progId="Equation.3">
                  <p:embed/>
                </p:oleObj>
              </mc:Choice>
              <mc:Fallback>
                <p:oleObj name="Equation" r:id="rId5" imgW="203112" imgH="228501" progId="Equation.3">
                  <p:embed/>
                  <p:pic>
                    <p:nvPicPr>
                      <p:cNvPr id="0" name="Picture 2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2276872"/>
                        <a:ext cx="504056" cy="5040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0" y="419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2" name="Content Placeholder 13"/>
          <p:cNvSpPr txBox="1">
            <a:spLocks/>
          </p:cNvSpPr>
          <p:nvPr/>
        </p:nvSpPr>
        <p:spPr>
          <a:xfrm>
            <a:off x="611560" y="304800"/>
            <a:ext cx="7330008" cy="110872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Font typeface="Wingdings"/>
              <a:buNone/>
            </a:pPr>
            <a:endParaRPr lang="en-US" smtClean="0"/>
          </a:p>
          <a:p>
            <a:pPr marL="0" indent="0" algn="r" rtl="1">
              <a:buFont typeface="Wingdings"/>
              <a:buNone/>
            </a:pPr>
            <a:r>
              <a:rPr lang="fa-IR" sz="2800" b="1" smtClean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نرخ ورود و نرخ سرویس در مدل صف </a:t>
            </a:r>
            <a:r>
              <a:rPr lang="en-US" sz="2800" b="1" smtClean="0">
                <a:solidFill>
                  <a:schemeClr val="accent6">
                    <a:lumMod val="75000"/>
                  </a:schemeClr>
                </a:solidFill>
                <a:cs typeface="B Mitra" pitchFamily="2" charset="-78"/>
              </a:rPr>
              <a:t>M/M/m/K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cs typeface="B Mitra" pitchFamily="2" charset="-78"/>
            </a:endParaRPr>
          </a:p>
        </p:txBody>
      </p:sp>
      <p:graphicFrame>
        <p:nvGraphicFramePr>
          <p:cNvPr id="3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8339079"/>
              </p:ext>
            </p:extLst>
          </p:nvPr>
        </p:nvGraphicFramePr>
        <p:xfrm>
          <a:off x="3290179" y="2780928"/>
          <a:ext cx="964503" cy="432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85" name="Equation" r:id="rId7" imgW="469900" imgH="228600" progId="Equation.3">
                  <p:embed/>
                </p:oleObj>
              </mc:Choice>
              <mc:Fallback>
                <p:oleObj name="Equation" r:id="rId7" imgW="469900" imgH="228600" progId="Equation.3">
                  <p:embed/>
                  <p:pic>
                    <p:nvPicPr>
                      <p:cNvPr id="0" name="Picture 2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0179" y="2780928"/>
                        <a:ext cx="964503" cy="4320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Slide Number Placeholder 3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23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cs typeface="B Mitra" pitchFamily="2" charset="-78"/>
              </a:rPr>
              <a:t>ضریب بهره وری</a:t>
            </a:r>
            <a:endParaRPr lang="en-US" b="1" dirty="0">
              <a:cs typeface="B Mitra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83568" y="1600200"/>
            <a:ext cx="7244280" cy="4572000"/>
          </a:xfrm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</a:pPr>
            <a:r>
              <a:rPr lang="fa-IR" sz="2500" dirty="0" smtClean="0">
                <a:cs typeface="B Mitra" pitchFamily="2" charset="-78"/>
              </a:rPr>
              <a:t>ضریب بهره وری طبق تعریف برابر با               و طبق خاصیت این سیستم همواره کوچک تر از یک است. البته در این مدل       می تواند مقداری بیش از یک داشته باشد و سیستم پایدار بماند، زیرا تعداد افراد داخل سیستم هرگز به بی نهایت نمی رسد و حداکثر </a:t>
            </a:r>
            <a:r>
              <a:rPr lang="en-US" sz="2500" dirty="0" smtClean="0">
                <a:cs typeface="B Mitra" pitchFamily="2" charset="-78"/>
              </a:rPr>
              <a:t>K</a:t>
            </a:r>
            <a:r>
              <a:rPr lang="fa-IR" sz="2500" dirty="0" smtClean="0">
                <a:cs typeface="B Mitra" pitchFamily="2" charset="-78"/>
              </a:rPr>
              <a:t> خواهد بود.</a:t>
            </a:r>
            <a:endParaRPr lang="en-US" sz="2500" dirty="0">
              <a:cs typeface="B Mitra" pitchFamily="2" charset="-78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228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7687810"/>
              </p:ext>
            </p:extLst>
          </p:nvPr>
        </p:nvGraphicFramePr>
        <p:xfrm>
          <a:off x="3347864" y="1556792"/>
          <a:ext cx="962288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6" name="Equation" r:id="rId3" imgW="469900" imgH="419100" progId="Equation.3">
                  <p:embed/>
                </p:oleObj>
              </mc:Choice>
              <mc:Fallback>
                <p:oleObj name="Equation" r:id="rId3" imgW="469900" imgH="419100" progId="Equation.3">
                  <p:embed/>
                  <p:pic>
                    <p:nvPicPr>
                      <p:cNvPr id="0" name="Picture 10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1556792"/>
                        <a:ext cx="962288" cy="8640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29410"/>
              </p:ext>
            </p:extLst>
          </p:nvPr>
        </p:nvGraphicFramePr>
        <p:xfrm>
          <a:off x="2987824" y="2204864"/>
          <a:ext cx="360040" cy="833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7" name="Equation" r:id="rId5" imgW="177723" imgH="418918" progId="Equation.3">
                  <p:embed/>
                </p:oleObj>
              </mc:Choice>
              <mc:Fallback>
                <p:oleObj name="Equation" r:id="rId5" imgW="177723" imgH="418918" progId="Equation.3">
                  <p:embed/>
                  <p:pic>
                    <p:nvPicPr>
                      <p:cNvPr id="0" name="Picture 10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2204864"/>
                        <a:ext cx="360040" cy="8337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419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01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 smtClean="0">
                <a:cs typeface="B Mitra" pitchFamily="2" charset="-78"/>
              </a:rPr>
              <a:t>معادلات حالت</a:t>
            </a:r>
            <a:endParaRPr lang="en-US" b="1" dirty="0">
              <a:cs typeface="B Mitra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7544" y="1600200"/>
            <a:ext cx="7704856" cy="4572000"/>
          </a:xfrm>
        </p:spPr>
        <p:txBody>
          <a:bodyPr>
            <a:normAutofit/>
          </a:bodyPr>
          <a:lstStyle/>
          <a:p>
            <a:pPr algn="r" rtl="1"/>
            <a:r>
              <a:rPr lang="fa-IR" sz="2500" dirty="0" smtClean="0">
                <a:cs typeface="B Mitra" pitchFamily="2" charset="-78"/>
              </a:rPr>
              <a:t>طبق فرایند تولد و مرگ و معادله تعادل (تساوی نرخ ورود و خروج) می توان معادلات حالت را به شکل زیر نوشت:</a:t>
            </a:r>
            <a:endParaRPr lang="en-US" sz="2500" dirty="0">
              <a:cs typeface="B Mitra" pitchFamily="2" charset="-78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1104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1476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152400" y="16287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Rectangle 5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54"/>
          <p:cNvSpPr>
            <a:spLocks noChangeArrowheads="1"/>
          </p:cNvSpPr>
          <p:nvPr/>
        </p:nvSpPr>
        <p:spPr bwMode="auto">
          <a:xfrm>
            <a:off x="0" y="2447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5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0359753"/>
              </p:ext>
            </p:extLst>
          </p:nvPr>
        </p:nvGraphicFramePr>
        <p:xfrm>
          <a:off x="683568" y="2447925"/>
          <a:ext cx="5688632" cy="38172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2" name="Equation" r:id="rId3" imgW="3749928" imgH="2769833" progId="Equation.3">
                  <p:embed/>
                </p:oleObj>
              </mc:Choice>
              <mc:Fallback>
                <p:oleObj name="Equation" r:id="rId3" imgW="3749928" imgH="2769833" progId="Equation.3">
                  <p:embed/>
                  <p:pic>
                    <p:nvPicPr>
                      <p:cNvPr id="0" name="Picture 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2447925"/>
                        <a:ext cx="5688632" cy="381728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58"/>
          <p:cNvSpPr>
            <a:spLocks noChangeArrowheads="1"/>
          </p:cNvSpPr>
          <p:nvPr/>
        </p:nvSpPr>
        <p:spPr bwMode="auto">
          <a:xfrm>
            <a:off x="0" y="2562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1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cs typeface="B Mitra" pitchFamily="2" charset="-78"/>
              </a:rPr>
              <a:t>معادلات حالت</a:t>
            </a:r>
            <a:endParaRPr lang="en-US" dirty="0">
              <a:cs typeface="B Mitra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7544" y="1600200"/>
            <a:ext cx="7460304" cy="4572000"/>
          </a:xfrm>
        </p:spPr>
        <p:txBody>
          <a:bodyPr/>
          <a:lstStyle/>
          <a:p>
            <a:pPr marL="0" indent="0" algn="r" rtl="1">
              <a:buNone/>
            </a:pPr>
            <a:r>
              <a:rPr lang="fa-IR" sz="2500" dirty="0" smtClean="0">
                <a:cs typeface="B Mitra" pitchFamily="2" charset="-78"/>
              </a:rPr>
              <a:t>بعد از محاسبه مقدار</a:t>
            </a:r>
            <a:r>
              <a:rPr lang="en-US" sz="2500" dirty="0" smtClean="0">
                <a:cs typeface="B Mitra" pitchFamily="2" charset="-78"/>
              </a:rPr>
              <a:t>   </a:t>
            </a:r>
            <a:r>
              <a:rPr lang="fa-IR" sz="2500" dirty="0" smtClean="0">
                <a:cs typeface="B Mitra" pitchFamily="2" charset="-78"/>
              </a:rPr>
              <a:t> </a:t>
            </a:r>
            <a:r>
              <a:rPr lang="en-US" sz="2500" dirty="0" smtClean="0">
                <a:cs typeface="B Mitra" pitchFamily="2" charset="-78"/>
              </a:rPr>
              <a:t>  </a:t>
            </a:r>
            <a:r>
              <a:rPr lang="fa-IR" sz="2500" dirty="0" smtClean="0">
                <a:cs typeface="B Mitra" pitchFamily="2" charset="-78"/>
              </a:rPr>
              <a:t>داریم:</a:t>
            </a:r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algn="r" rtl="1"/>
            <a:endParaRPr lang="fa-IR" dirty="0"/>
          </a:p>
          <a:p>
            <a:pPr algn="r" rtl="1"/>
            <a:endParaRPr lang="fa-IR" dirty="0" smtClean="0"/>
          </a:p>
          <a:p>
            <a:pPr marL="0" indent="0" algn="r" rtl="1">
              <a:buNone/>
            </a:pPr>
            <a:r>
              <a:rPr lang="fa-IR" sz="2500" dirty="0" smtClean="0">
                <a:cs typeface="B Mitra" pitchFamily="2" charset="-78"/>
              </a:rPr>
              <a:t>همین طور با استفاده از رابطه                ، برای مقدار       داریم:</a:t>
            </a:r>
          </a:p>
          <a:p>
            <a:pPr marL="0" indent="0" algn="r" rtl="1">
              <a:buNone/>
            </a:pPr>
            <a:endParaRPr lang="en-US" dirty="0"/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607" y="3717032"/>
            <a:ext cx="455475" cy="561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68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69"/>
          <p:cNvSpPr>
            <a:spLocks noChangeArrowheads="1"/>
          </p:cNvSpPr>
          <p:nvPr/>
        </p:nvSpPr>
        <p:spPr bwMode="auto">
          <a:xfrm>
            <a:off x="152400" y="1295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71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2257434"/>
              </p:ext>
            </p:extLst>
          </p:nvPr>
        </p:nvGraphicFramePr>
        <p:xfrm>
          <a:off x="683568" y="4653136"/>
          <a:ext cx="2888704" cy="1093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7" name="Equation" r:id="rId4" imgW="1688367" imgH="634725" progId="Equation.3">
                  <p:embed/>
                </p:oleObj>
              </mc:Choice>
              <mc:Fallback>
                <p:oleObj name="Equation" r:id="rId4" imgW="1688367" imgH="634725" progId="Equation.3">
                  <p:embed/>
                  <p:pic>
                    <p:nvPicPr>
                      <p:cNvPr id="0" name="Picture 2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4653136"/>
                        <a:ext cx="2888704" cy="10934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72"/>
          <p:cNvSpPr>
            <a:spLocks noChangeArrowheads="1"/>
          </p:cNvSpPr>
          <p:nvPr/>
        </p:nvSpPr>
        <p:spPr bwMode="auto">
          <a:xfrm>
            <a:off x="152400" y="790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10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8490597"/>
              </p:ext>
            </p:extLst>
          </p:nvPr>
        </p:nvGraphicFramePr>
        <p:xfrm>
          <a:off x="5659729" y="1556792"/>
          <a:ext cx="418256" cy="5097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8" name="Equation" r:id="rId6" imgW="190440" imgH="228600" progId="Equation.3">
                  <p:embed/>
                </p:oleObj>
              </mc:Choice>
              <mc:Fallback>
                <p:oleObj name="Equation" r:id="rId6" imgW="190440" imgH="228600" progId="Equation.3">
                  <p:embed/>
                  <p:pic>
                    <p:nvPicPr>
                      <p:cNvPr id="0" name="Picture 2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9729" y="1556792"/>
                        <a:ext cx="418256" cy="50970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01"/>
          <p:cNvSpPr>
            <a:spLocks noChangeArrowheads="1"/>
          </p:cNvSpPr>
          <p:nvPr/>
        </p:nvSpPr>
        <p:spPr bwMode="auto">
          <a:xfrm>
            <a:off x="0" y="228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4" name="Rectangle 15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429140"/>
              </p:ext>
            </p:extLst>
          </p:nvPr>
        </p:nvGraphicFramePr>
        <p:xfrm>
          <a:off x="4355976" y="3717032"/>
          <a:ext cx="987091" cy="7403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9" name="Equation" r:id="rId8" imgW="571252" imgH="431613" progId="Equation.3">
                  <p:embed/>
                </p:oleObj>
              </mc:Choice>
              <mc:Fallback>
                <p:oleObj name="Equation" r:id="rId8" imgW="571252" imgH="431613" progId="Equation.3">
                  <p:embed/>
                  <p:pic>
                    <p:nvPicPr>
                      <p:cNvPr id="0" name="Picture 2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3717032"/>
                        <a:ext cx="987091" cy="74031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8"/>
          <p:cNvSpPr>
            <a:spLocks noChangeArrowheads="1"/>
          </p:cNvSpPr>
          <p:nvPr/>
        </p:nvSpPr>
        <p:spPr bwMode="auto">
          <a:xfrm>
            <a:off x="0" y="428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ectangle 216"/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217"/>
          <p:cNvSpPr>
            <a:spLocks noChangeArrowheads="1"/>
          </p:cNvSpPr>
          <p:nvPr/>
        </p:nvSpPr>
        <p:spPr bwMode="auto">
          <a:xfrm>
            <a:off x="304800" y="1447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" name="Rectangle 231"/>
          <p:cNvSpPr>
            <a:spLocks noChangeArrowheads="1"/>
          </p:cNvSpPr>
          <p:nvPr/>
        </p:nvSpPr>
        <p:spPr bwMode="auto">
          <a:xfrm>
            <a:off x="45720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2089898"/>
              </p:ext>
            </p:extLst>
          </p:nvPr>
        </p:nvGraphicFramePr>
        <p:xfrm>
          <a:off x="755576" y="1772816"/>
          <a:ext cx="3600400" cy="2022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40" name="Equation" r:id="rId10" imgW="2031840" imgH="1143000" progId="Equation.3">
                  <p:embed/>
                </p:oleObj>
              </mc:Choice>
              <mc:Fallback>
                <p:oleObj name="Equation" r:id="rId10" imgW="2031840" imgH="1143000" progId="Equation.3">
                  <p:embed/>
                  <p:pic>
                    <p:nvPicPr>
                      <p:cNvPr id="0" name="Picture 2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1772816"/>
                        <a:ext cx="3600400" cy="202206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232"/>
          <p:cNvSpPr>
            <a:spLocks noChangeArrowheads="1"/>
          </p:cNvSpPr>
          <p:nvPr/>
        </p:nvSpPr>
        <p:spPr bwMode="auto">
          <a:xfrm>
            <a:off x="457200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62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cs typeface="B Mitra" pitchFamily="2" charset="-78"/>
              </a:rPr>
              <a:t>معادلات پارامترهای صف</a:t>
            </a:r>
            <a:endParaRPr lang="en-US" b="1" dirty="0">
              <a:cs typeface="B Mitra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7544" y="1600200"/>
            <a:ext cx="7460304" cy="4572000"/>
          </a:xfrm>
        </p:spPr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sz="2500" dirty="0" smtClean="0">
                <a:cs typeface="B Mitra" pitchFamily="2" charset="-78"/>
              </a:rPr>
              <a:t>برای محاسبه متوسط کل افراد داخل سیستم و همینطور متوسط تعداد افراد منتظر در صف معادلات به صورت زیر خواهد بود: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endParaRPr lang="en-US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304800" y="762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45720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457200" y="914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6096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09600" y="1066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7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1184583"/>
              </p:ext>
            </p:extLst>
          </p:nvPr>
        </p:nvGraphicFramePr>
        <p:xfrm>
          <a:off x="911225" y="2435225"/>
          <a:ext cx="2406650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3" name="Equation" r:id="rId3" imgW="1396800" imgH="761760" progId="Equation.3">
                  <p:embed/>
                </p:oleObj>
              </mc:Choice>
              <mc:Fallback>
                <p:oleObj name="Equation" r:id="rId3" imgW="1396800" imgH="761760" progId="Equation.3">
                  <p:embed/>
                  <p:pic>
                    <p:nvPicPr>
                      <p:cNvPr id="0" name="Picture 1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1225" y="2435225"/>
                        <a:ext cx="2406650" cy="1314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71"/>
          <p:cNvSpPr>
            <a:spLocks noChangeArrowheads="1"/>
          </p:cNvSpPr>
          <p:nvPr/>
        </p:nvSpPr>
        <p:spPr bwMode="auto">
          <a:xfrm>
            <a:off x="0" y="790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73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1179301"/>
              </p:ext>
            </p:extLst>
          </p:nvPr>
        </p:nvGraphicFramePr>
        <p:xfrm>
          <a:off x="850900" y="3949700"/>
          <a:ext cx="2463800" cy="153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4" name="Equation" r:id="rId5" imgW="1218960" imgH="761760" progId="Equation.3">
                  <p:embed/>
                </p:oleObj>
              </mc:Choice>
              <mc:Fallback>
                <p:oleObj name="Equation" r:id="rId5" imgW="1218960" imgH="761760" progId="Equation.3">
                  <p:embed/>
                  <p:pic>
                    <p:nvPicPr>
                      <p:cNvPr id="0" name="Picture 18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0900" y="3949700"/>
                        <a:ext cx="2463800" cy="153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74"/>
          <p:cNvSpPr>
            <a:spLocks noChangeArrowheads="1"/>
          </p:cNvSpPr>
          <p:nvPr/>
        </p:nvSpPr>
        <p:spPr bwMode="auto">
          <a:xfrm>
            <a:off x="152400" y="942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28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>
                <a:cs typeface="B Mitra" pitchFamily="2" charset="-78"/>
              </a:rPr>
              <a:t>معادلات پارامترهای صف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7544" y="1600200"/>
            <a:ext cx="7460304" cy="4572000"/>
          </a:xfrm>
        </p:spPr>
        <p:txBody>
          <a:bodyPr/>
          <a:lstStyle/>
          <a:p>
            <a:pPr algn="r" rtl="1"/>
            <a:r>
              <a:rPr lang="fa-IR" sz="2500" dirty="0" smtClean="0">
                <a:cs typeface="B Mitra" pitchFamily="2" charset="-78"/>
              </a:rPr>
              <a:t>برای باقی پارامترها از قانون لیتل استفاده می کنیم و نتایج را می یابیم:</a:t>
            </a:r>
          </a:p>
          <a:p>
            <a:pPr algn="r" rtl="1"/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7396612"/>
              </p:ext>
            </p:extLst>
          </p:nvPr>
        </p:nvGraphicFramePr>
        <p:xfrm>
          <a:off x="683568" y="2492896"/>
          <a:ext cx="1382554" cy="17281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2" name="Equation" r:id="rId3" imgW="723586" imgH="901309" progId="Equation.3">
                  <p:embed/>
                </p:oleObj>
              </mc:Choice>
              <mc:Fallback>
                <p:oleObj name="Equation" r:id="rId3" imgW="723586" imgH="901309" progId="Equation.3">
                  <p:embed/>
                  <p:pic>
                    <p:nvPicPr>
                      <p:cNvPr id="0" name="Picture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2492896"/>
                        <a:ext cx="1382554" cy="172819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9048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368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مراجع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7544" y="1600200"/>
            <a:ext cx="7460304" cy="4572000"/>
          </a:xfrm>
        </p:spPr>
        <p:txBody>
          <a:bodyPr>
            <a:normAutofit/>
          </a:bodyPr>
          <a:lstStyle/>
          <a:p>
            <a:r>
              <a:rPr lang="en-US" sz="2200" dirty="0"/>
              <a:t>M/M/c </a:t>
            </a:r>
            <a:r>
              <a:rPr lang="en-US" sz="2200" dirty="0" smtClean="0"/>
              <a:t>queue. In </a:t>
            </a:r>
            <a:r>
              <a:rPr lang="en-US" sz="2200" i="1" dirty="0" err="1" smtClean="0"/>
              <a:t>wikipedia</a:t>
            </a:r>
            <a:r>
              <a:rPr lang="en-US" sz="2200" i="1" dirty="0" smtClean="0"/>
              <a:t>. </a:t>
            </a:r>
            <a:r>
              <a:rPr lang="en-US" sz="2200" dirty="0" smtClean="0"/>
              <a:t>Retrieved </a:t>
            </a:r>
            <a:r>
              <a:rPr lang="en-US" sz="2200" dirty="0"/>
              <a:t>February</a:t>
            </a:r>
            <a:r>
              <a:rPr lang="en-US" sz="2200" i="1" dirty="0" smtClean="0"/>
              <a:t> </a:t>
            </a:r>
            <a:r>
              <a:rPr lang="en-US" sz="2200" dirty="0" smtClean="0"/>
              <a:t>13, 2012 , from</a:t>
            </a:r>
            <a:r>
              <a:rPr lang="en-US" sz="2200" i="1" dirty="0" smtClean="0"/>
              <a:t> </a:t>
            </a:r>
            <a:r>
              <a:rPr lang="en-US" sz="2200" dirty="0" smtClean="0">
                <a:hlinkClick r:id="rId2"/>
              </a:rPr>
              <a:t>http://en.wikipedia.org/wiki/M/M/c_queue</a:t>
            </a:r>
            <a:r>
              <a:rPr lang="en-US" sz="2200" dirty="0" smtClean="0"/>
              <a:t>.</a:t>
            </a:r>
          </a:p>
          <a:p>
            <a:pPr algn="r" rtl="1"/>
            <a:r>
              <a:rPr lang="fa-IR" sz="2200" dirty="0" smtClean="0">
                <a:cs typeface="B Mitra" pitchFamily="2" charset="-78"/>
              </a:rPr>
              <a:t>مجید وفایی جهان ، « مدلسازی و شبیه سازی کامپیوتری » ، انتشارات سخن گستر و معاونت پژوهشی دانشگاه آزاد اسلامی واحد مشهد :1391 ، 151-148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38E1F-CE41-4DA1-B6AE-B22A27077F5F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57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623</TotalTime>
  <Words>414</Words>
  <Application>Microsoft Office PowerPoint</Application>
  <PresentationFormat>On-screen Show (4:3)</PresentationFormat>
  <Paragraphs>48</Paragraphs>
  <Slides>12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Oriel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ضریب بهره وری</vt:lpstr>
      <vt:lpstr>معادلات حالت</vt:lpstr>
      <vt:lpstr>معادلات حالت</vt:lpstr>
      <vt:lpstr>معادلات پارامترهای صف</vt:lpstr>
      <vt:lpstr>معادلات پارامترهای صف</vt:lpstr>
      <vt:lpstr>مراجع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goleMaryam</dc:creator>
  <cp:lastModifiedBy>Windows User</cp:lastModifiedBy>
  <cp:revision>92</cp:revision>
  <dcterms:created xsi:type="dcterms:W3CDTF">2012-04-10T18:45:35Z</dcterms:created>
  <dcterms:modified xsi:type="dcterms:W3CDTF">2020-05-21T15:07:39Z</dcterms:modified>
</cp:coreProperties>
</file>