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notesMasterIdLst>
    <p:notesMasterId r:id="rId21"/>
  </p:notesMasterIdLst>
  <p:sldIdLst>
    <p:sldId id="275" r:id="rId2"/>
    <p:sldId id="256" r:id="rId3"/>
    <p:sldId id="257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7" r:id="rId16"/>
    <p:sldId id="276" r:id="rId17"/>
    <p:sldId id="278" r:id="rId18"/>
    <p:sldId id="279" r:id="rId19"/>
    <p:sldId id="280" r:id="rId20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237D59FC-9469-4686-B5C2-86BF96DF4EBF}" type="datetimeFigureOut">
              <a:rPr lang="fa-IR" smtClean="0"/>
              <a:pPr/>
              <a:t>07/09/1441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7FE85565-516B-4DA1-AF41-44D24B13375F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309018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1316E4E-0E12-49B2-8FE1-345AD4591420}" type="datetimeFigureOut">
              <a:rPr lang="fa-IR" smtClean="0"/>
              <a:pPr/>
              <a:t>07/09/1441</a:t>
            </a:fld>
            <a:endParaRPr lang="fa-I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4A36070-28C7-4B7F-8AC2-1041AA45DB4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16E4E-0E12-49B2-8FE1-345AD4591420}" type="datetimeFigureOut">
              <a:rPr lang="fa-IR" smtClean="0"/>
              <a:pPr/>
              <a:t>07/09/1441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36070-28C7-4B7F-8AC2-1041AA45DB4B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16E4E-0E12-49B2-8FE1-345AD4591420}" type="datetimeFigureOut">
              <a:rPr lang="fa-IR" smtClean="0"/>
              <a:pPr/>
              <a:t>07/09/1441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36070-28C7-4B7F-8AC2-1041AA45DB4B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16E4E-0E12-49B2-8FE1-345AD4591420}" type="datetimeFigureOut">
              <a:rPr lang="fa-IR" smtClean="0"/>
              <a:pPr/>
              <a:t>07/09/1441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36070-28C7-4B7F-8AC2-1041AA45DB4B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16E4E-0E12-49B2-8FE1-345AD4591420}" type="datetimeFigureOut">
              <a:rPr lang="fa-IR" smtClean="0"/>
              <a:pPr/>
              <a:t>07/09/1441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36070-28C7-4B7F-8AC2-1041AA45DB4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16E4E-0E12-49B2-8FE1-345AD4591420}" type="datetimeFigureOut">
              <a:rPr lang="fa-IR" smtClean="0"/>
              <a:pPr/>
              <a:t>07/09/1441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36070-28C7-4B7F-8AC2-1041AA45DB4B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16E4E-0E12-49B2-8FE1-345AD4591420}" type="datetimeFigureOut">
              <a:rPr lang="fa-IR" smtClean="0"/>
              <a:pPr/>
              <a:t>07/09/1441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36070-28C7-4B7F-8AC2-1041AA45DB4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D1316E4E-0E12-49B2-8FE1-345AD4591420}" type="datetimeFigureOut">
              <a:rPr lang="fa-IR" smtClean="0"/>
              <a:pPr/>
              <a:t>07/09/1441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36070-28C7-4B7F-8AC2-1041AA45DB4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1316E4E-0E12-49B2-8FE1-345AD4591420}" type="datetimeFigureOut">
              <a:rPr lang="fa-IR" smtClean="0"/>
              <a:pPr/>
              <a:t>07/09/1441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4A36070-28C7-4B7F-8AC2-1041AA45DB4B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16E4E-0E12-49B2-8FE1-345AD4591420}" type="datetimeFigureOut">
              <a:rPr lang="fa-IR" smtClean="0"/>
              <a:pPr/>
              <a:t>07/09/1441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36070-28C7-4B7F-8AC2-1041AA45DB4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16E4E-0E12-49B2-8FE1-345AD4591420}" type="datetimeFigureOut">
              <a:rPr lang="fa-IR" smtClean="0"/>
              <a:pPr/>
              <a:t>07/09/1441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36070-28C7-4B7F-8AC2-1041AA45DB4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1316E4E-0E12-49B2-8FE1-345AD4591420}" type="datetimeFigureOut">
              <a:rPr lang="fa-IR" smtClean="0"/>
              <a:pPr/>
              <a:t>07/09/1441</a:t>
            </a:fld>
            <a:endParaRPr lang="fa-IR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64A36070-28C7-4B7F-8AC2-1041AA45DB4B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1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r" rtl="1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r" rtl="1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r" rtl="1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Picture 2" descr="C:\Documents and Settings\Sony\My Documents\My Pictures\بسم الله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001224" cy="78581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09582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fa-IR" dirty="0" smtClean="0"/>
              <a:t>اصول نیازسنجی بهداشت جامعه</a:t>
            </a:r>
            <a:endParaRPr lang="fa-IR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در پایان این فصل دانشجو باید بتواند:</a:t>
            </a:r>
          </a:p>
          <a:p>
            <a:r>
              <a:rPr lang="fa-IR" dirty="0" smtClean="0"/>
              <a:t>نیازسنجی سلامتی را تعریف کند.</a:t>
            </a:r>
          </a:p>
          <a:p>
            <a:r>
              <a:rPr lang="fa-IR" dirty="0" smtClean="0"/>
              <a:t>انواع رویکردهای نیازسنجی سلامتی را مقایسه کند.</a:t>
            </a:r>
          </a:p>
          <a:p>
            <a:r>
              <a:rPr lang="fa-IR" dirty="0" smtClean="0"/>
              <a:t>دیدگاه های مختلف سلامتی را تشریح کند.</a:t>
            </a:r>
          </a:p>
          <a:p>
            <a:r>
              <a:rPr lang="fa-IR" dirty="0" smtClean="0"/>
              <a:t>انواع نیاز را توصیف کند.</a:t>
            </a:r>
          </a:p>
          <a:p>
            <a:r>
              <a:rPr lang="fa-IR" dirty="0" smtClean="0"/>
              <a:t>دلایل و منافع نیازسنجی را شرح دهد.</a:t>
            </a:r>
          </a:p>
          <a:p>
            <a:r>
              <a:rPr lang="fa-IR" dirty="0" smtClean="0"/>
              <a:t>در مورد چالش های نیازسنجی سلامتی به بحث بپردازد.</a:t>
            </a:r>
          </a:p>
          <a:p>
            <a:r>
              <a:rPr lang="fa-IR" dirty="0" smtClean="0"/>
              <a:t>فرایند نیازسنجی سلامتی را توضیح دهد.</a:t>
            </a:r>
          </a:p>
          <a:p>
            <a:pPr>
              <a:buNone/>
            </a:pPr>
            <a:endParaRPr lang="fa-IR" dirty="0" smtClean="0"/>
          </a:p>
          <a:p>
            <a:endParaRPr lang="fa-IR" dirty="0" smtClean="0"/>
          </a:p>
          <a:p>
            <a:endParaRPr lang="fa-IR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اهداف </a:t>
            </a:r>
            <a:endParaRPr lang="fa-IR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dirty="0" smtClean="0"/>
              <a:t>مرور منظم و دقیق مسایل مرتبط با سلامتی جمعیت</a:t>
            </a:r>
          </a:p>
          <a:p>
            <a:r>
              <a:rPr lang="fa-IR" dirty="0" smtClean="0"/>
              <a:t>توافق بر تعیین اولویت ها</a:t>
            </a:r>
          </a:p>
          <a:p>
            <a:r>
              <a:rPr lang="fa-IR" dirty="0" smtClean="0"/>
              <a:t>تخصیص منابع جهت کاهش نابرابریها</a:t>
            </a:r>
          </a:p>
          <a:p>
            <a:r>
              <a:rPr lang="fa-IR" dirty="0" smtClean="0"/>
              <a:t>فرایندی پویا و جاری</a:t>
            </a:r>
          </a:p>
          <a:p>
            <a:pPr>
              <a:buNone/>
            </a:pP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تعریف نیازسنجی سلامتی</a:t>
            </a:r>
            <a:endParaRPr lang="fa-IR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lang="en-US" dirty="0" smtClean="0"/>
              <a:t>Epidemiologic</a:t>
            </a:r>
          </a:p>
          <a:p>
            <a:pPr algn="l" rtl="0"/>
            <a:r>
              <a:rPr lang="en-US" dirty="0" smtClean="0"/>
              <a:t>Comparative</a:t>
            </a:r>
          </a:p>
          <a:p>
            <a:pPr algn="l" rtl="0"/>
            <a:r>
              <a:rPr lang="en-US" dirty="0" smtClean="0"/>
              <a:t>Corporate</a:t>
            </a:r>
          </a:p>
          <a:p>
            <a:pPr algn="l" rtl="0"/>
            <a:r>
              <a:rPr lang="en-US" dirty="0" smtClean="0"/>
              <a:t>Asset-based</a:t>
            </a:r>
          </a:p>
          <a:p>
            <a:pPr algn="l" rtl="0"/>
            <a:r>
              <a:rPr lang="en-US" dirty="0" smtClean="0"/>
              <a:t>Empowerment-based</a:t>
            </a:r>
            <a:endParaRPr lang="fa-IR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رویکردهای انجام نیازسنجی های سلامتی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4976092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lang="en-US" dirty="0" err="1" smtClean="0"/>
              <a:t>Quantitive</a:t>
            </a:r>
            <a:endParaRPr lang="en-US" dirty="0" smtClean="0"/>
          </a:p>
          <a:p>
            <a:pPr algn="l" rtl="0"/>
            <a:r>
              <a:rPr lang="en-US" dirty="0" smtClean="0"/>
              <a:t>Incidence</a:t>
            </a:r>
          </a:p>
          <a:p>
            <a:pPr algn="l" rtl="0"/>
            <a:r>
              <a:rPr lang="en-US" dirty="0" smtClean="0"/>
              <a:t>Prevalence</a:t>
            </a:r>
          </a:p>
          <a:p>
            <a:pPr algn="l" rtl="0"/>
            <a:r>
              <a:rPr lang="en-US" dirty="0" smtClean="0"/>
              <a:t>Effectiveness of intervention</a:t>
            </a:r>
          </a:p>
          <a:p>
            <a:pPr algn="l" rtl="0"/>
            <a:r>
              <a:rPr lang="en-US" dirty="0" smtClean="0"/>
              <a:t>Cost benefit </a:t>
            </a:r>
            <a:r>
              <a:rPr lang="en-US" dirty="0"/>
              <a:t>of </a:t>
            </a:r>
            <a:r>
              <a:rPr lang="en-US" dirty="0" smtClean="0"/>
              <a:t>intervention</a:t>
            </a:r>
          </a:p>
          <a:p>
            <a:pPr algn="l" rtl="0"/>
            <a:r>
              <a:rPr lang="en-US" dirty="0" smtClean="0"/>
              <a:t>Merely Problem based</a:t>
            </a:r>
          </a:p>
          <a:p>
            <a:pPr algn="l" rtl="0"/>
            <a:r>
              <a:rPr lang="en-US" dirty="0" smtClean="0"/>
              <a:t>Focus on health care needs rather than health needs</a:t>
            </a:r>
          </a:p>
          <a:p>
            <a:pPr algn="l" rtl="0"/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Epidemiologic 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4472316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/>
            <a:r>
              <a:rPr lang="fa-IR" dirty="0" smtClean="0"/>
              <a:t>مقایسه ابتلا به اختلال سلامتی بین یک گروه با گروه دیگر</a:t>
            </a:r>
          </a:p>
          <a:p>
            <a:pPr algn="r"/>
            <a:r>
              <a:rPr lang="fa-IR" dirty="0" smtClean="0"/>
              <a:t>در یک منطقه یا بین مناطق</a:t>
            </a:r>
          </a:p>
          <a:p>
            <a:pPr algn="r"/>
            <a:r>
              <a:rPr lang="fa-IR" dirty="0" smtClean="0"/>
              <a:t>هرگروهی که سطح سلامتی پایین باشد در اولویت ارایه خدمات</a:t>
            </a: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Comparative 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8864620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/>
            <a:r>
              <a:rPr lang="fa-IR" dirty="0" smtClean="0"/>
              <a:t>تلفیق داده های اپیدمیولوژیکی و مقایسه ای</a:t>
            </a:r>
          </a:p>
          <a:p>
            <a:pPr algn="r"/>
            <a:r>
              <a:rPr lang="fa-IR" dirty="0" smtClean="0"/>
              <a:t>تلفیق بررسی های متخصصان سلامتی، مدیران، اعضای کمیته سلامتی و مردم محل</a:t>
            </a: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Corporative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6811976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/>
            <a:r>
              <a:rPr lang="fa-IR" dirty="0" smtClean="0"/>
              <a:t>توانمند سازی جامعه برای تجربه سلامتی</a:t>
            </a:r>
          </a:p>
          <a:p>
            <a:pPr algn="r"/>
            <a:r>
              <a:rPr lang="fa-IR" dirty="0" smtClean="0"/>
              <a:t>توانمند کردن افراد جامعه برای تعیین نیازهای اساسی سلامتی</a:t>
            </a:r>
          </a:p>
          <a:p>
            <a:pPr algn="r"/>
            <a:r>
              <a:rPr lang="fa-IR" dirty="0" smtClean="0"/>
              <a:t>بررسی ظرفیت و امکان ایجاد سلامتی</a:t>
            </a: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/>
            <a:r>
              <a:rPr lang="en-US" dirty="0"/>
              <a:t>Empowerment-based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6443701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/>
            <a:r>
              <a:rPr lang="fa-IR" dirty="0" smtClean="0"/>
              <a:t>بجای بررسی نداشته ها، بررسی میزان تسهیل کننده های سلامتی</a:t>
            </a:r>
          </a:p>
          <a:p>
            <a:pPr algn="r"/>
            <a:r>
              <a:rPr lang="fa-IR" dirty="0" smtClean="0"/>
              <a:t>بنابراین:</a:t>
            </a:r>
          </a:p>
          <a:p>
            <a:pPr algn="r"/>
            <a:r>
              <a:rPr lang="fa-IR" dirty="0" smtClean="0"/>
              <a:t>بررسی اثربخشی شبکه های جامعه محلی</a:t>
            </a:r>
          </a:p>
          <a:p>
            <a:pPr algn="r"/>
            <a:r>
              <a:rPr lang="fa-IR" dirty="0" smtClean="0"/>
              <a:t>سطح سرمایه اجتماعی</a:t>
            </a:r>
          </a:p>
          <a:p>
            <a:pPr algn="r"/>
            <a:r>
              <a:rPr lang="fa-IR" dirty="0" smtClean="0"/>
              <a:t>درجه انسجام جامعه</a:t>
            </a:r>
          </a:p>
          <a:p>
            <a:pPr algn="r"/>
            <a:r>
              <a:rPr lang="fa-IR" dirty="0" smtClean="0"/>
              <a:t>جامعه صرفا مشتری خدمات نیست بلکه تولیدکننده سلامتی است.</a:t>
            </a: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/>
            <a:r>
              <a:rPr lang="en-US" dirty="0"/>
              <a:t>Asset-based</a:t>
            </a:r>
          </a:p>
        </p:txBody>
      </p:sp>
    </p:spTree>
    <p:extLst>
      <p:ext uri="{BB962C8B-B14F-4D97-AF65-F5344CB8AC3E}">
        <p14:creationId xmlns:p14="http://schemas.microsoft.com/office/powerpoint/2010/main" val="29322712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زیست پزشکی</a:t>
            </a:r>
          </a:p>
          <a:p>
            <a:r>
              <a:rPr lang="fa-IR" dirty="0" smtClean="0"/>
              <a:t>رفتاری</a:t>
            </a:r>
          </a:p>
          <a:p>
            <a:r>
              <a:rPr lang="fa-IR" dirty="0" smtClean="0"/>
              <a:t>اقتصادی اجتماعی</a:t>
            </a: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دیدگاه های سلامتی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9366168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نیازهای تجویزی</a:t>
            </a:r>
          </a:p>
          <a:p>
            <a:pPr marL="109728" indent="0">
              <a:buNone/>
            </a:pPr>
            <a:r>
              <a:rPr lang="fa-IR" dirty="0" smtClean="0"/>
              <a:t>   در طول زمان و براساس نظر گروههای مختلف تغییر کند</a:t>
            </a:r>
          </a:p>
          <a:p>
            <a:r>
              <a:rPr lang="fa-IR" dirty="0" smtClean="0"/>
              <a:t>نیازهای احساس شده</a:t>
            </a:r>
          </a:p>
          <a:p>
            <a:pPr marL="109728" indent="0">
              <a:buNone/>
            </a:pPr>
            <a:r>
              <a:rPr lang="fa-IR" dirty="0" smtClean="0"/>
              <a:t>    خواسته های افراد جامعه</a:t>
            </a:r>
          </a:p>
          <a:p>
            <a:r>
              <a:rPr lang="fa-IR" dirty="0" smtClean="0"/>
              <a:t>نیازهای تطبیقی</a:t>
            </a:r>
          </a:p>
          <a:p>
            <a:pPr marL="109728" indent="0">
              <a:buNone/>
            </a:pPr>
            <a:r>
              <a:rPr lang="fa-IR" dirty="0" smtClean="0"/>
              <a:t>   از طریق مقایسه گروهی</a:t>
            </a:r>
          </a:p>
          <a:p>
            <a:r>
              <a:rPr lang="fa-IR" dirty="0" smtClean="0"/>
              <a:t>نیازهای بیان شده</a:t>
            </a:r>
          </a:p>
          <a:p>
            <a:pPr marL="109728" indent="0">
              <a:buNone/>
            </a:pPr>
            <a:r>
              <a:rPr lang="fa-IR" dirty="0" smtClean="0"/>
              <a:t>    افراد دنبال راه حلی برای آن هستند</a:t>
            </a: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انواع مختلف نیاز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41069262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ذهنی (وابسته به مکان و زمان)</a:t>
            </a:r>
          </a:p>
          <a:p>
            <a:r>
              <a:rPr lang="fa-IR" dirty="0" smtClean="0"/>
              <a:t>عینی و همگانی</a:t>
            </a:r>
          </a:p>
          <a:p>
            <a:r>
              <a:rPr lang="fa-IR" dirty="0" smtClean="0"/>
              <a:t>مشارکت همه مردم در جامعه</a:t>
            </a:r>
          </a:p>
          <a:p>
            <a:r>
              <a:rPr lang="fa-IR" dirty="0" smtClean="0"/>
              <a:t>نیازمند سلامت جسمی و سلامت روان و مهارت های شناختی</a:t>
            </a:r>
          </a:p>
          <a:p>
            <a:r>
              <a:rPr lang="fa-IR" dirty="0" smtClean="0"/>
              <a:t>(وابسته به افراد)</a:t>
            </a: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مفهوم نیاز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41511395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اولویت مشکلات جامعه</a:t>
            </a:r>
          </a:p>
          <a:p>
            <a:r>
              <a:rPr lang="fa-IR" dirty="0" smtClean="0"/>
              <a:t>کسب دانش عمیق تر از جامعه</a:t>
            </a:r>
          </a:p>
          <a:p>
            <a:r>
              <a:rPr lang="fa-IR" dirty="0" smtClean="0"/>
              <a:t>تشویق متخصصان جامعه به برنامه ریزی مناسب</a:t>
            </a:r>
          </a:p>
          <a:p>
            <a:r>
              <a:rPr lang="fa-IR" dirty="0" smtClean="0"/>
              <a:t>بهبود کارکرد چندموسسه ای</a:t>
            </a:r>
          </a:p>
          <a:p>
            <a:r>
              <a:rPr lang="fa-IR" dirty="0" smtClean="0"/>
              <a:t>واکنش هماهنگ و منسجم و افزایش توجه مشترک</a:t>
            </a:r>
          </a:p>
          <a:p>
            <a:r>
              <a:rPr lang="fa-IR" dirty="0" smtClean="0"/>
              <a:t>رویکرد مشارکتی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دلایل انجام نیازسنجی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0989765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درک بهتر مسایلی که جامعه در ارتباط با سلامتی و مراقبت سلامتی با آنها مواجه شده است.</a:t>
            </a:r>
          </a:p>
          <a:p>
            <a:r>
              <a:rPr lang="fa-IR" dirty="0" smtClean="0"/>
              <a:t>درک بهتر نابرابریهای موجود جامعه</a:t>
            </a:r>
          </a:p>
          <a:p>
            <a:r>
              <a:rPr lang="fa-IR" dirty="0" smtClean="0"/>
              <a:t>برنامه ریزی مبتنی بر نیازها و تدوین مداخلات</a:t>
            </a:r>
          </a:p>
          <a:p>
            <a:r>
              <a:rPr lang="fa-IR" dirty="0" smtClean="0"/>
              <a:t>به چالش کشیدن عملکرد موجود و در نظرگرفتن راههای جدید فعالیت</a:t>
            </a:r>
          </a:p>
          <a:p>
            <a:r>
              <a:rPr lang="fa-IR" dirty="0" smtClean="0"/>
              <a:t>تخصیص موثر و برابرتر منابع</a:t>
            </a:r>
          </a:p>
          <a:p>
            <a:r>
              <a:rPr lang="fa-IR" dirty="0" smtClean="0"/>
              <a:t>همکاری در فعالیت مشارکتی موثر</a:t>
            </a:r>
          </a:p>
          <a:p>
            <a:r>
              <a:rPr lang="fa-IR" dirty="0" smtClean="0"/>
              <a:t>بهبود مذاکره بین جامعه و تصمیم گیرندگان</a:t>
            </a:r>
          </a:p>
          <a:p>
            <a:r>
              <a:rPr lang="fa-IR" dirty="0" smtClean="0"/>
              <a:t>دخالت جامعه در تصمیم گیری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مزایای انجام نیازسنجی سلامتی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6774228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فعالیت چندموسسه ای </a:t>
            </a:r>
          </a:p>
          <a:p>
            <a:r>
              <a:rPr lang="fa-IR" dirty="0" smtClean="0"/>
              <a:t>دستیابی به زبان مشترک</a:t>
            </a:r>
          </a:p>
          <a:p>
            <a:r>
              <a:rPr lang="fa-IR" dirty="0" smtClean="0"/>
              <a:t>مشکل ارتباط</a:t>
            </a:r>
          </a:p>
          <a:p>
            <a:r>
              <a:rPr lang="fa-IR" dirty="0" smtClean="0"/>
              <a:t>توافق بر دیدگاههای سلامتی و نیاز</a:t>
            </a:r>
          </a:p>
          <a:p>
            <a:r>
              <a:rPr lang="fa-IR" dirty="0" smtClean="0"/>
              <a:t>منابع و امکانات محدود</a:t>
            </a:r>
          </a:p>
          <a:p>
            <a:r>
              <a:rPr lang="fa-IR" dirty="0" smtClean="0"/>
              <a:t>اختلاف در مورد زمان انجام کار</a:t>
            </a:r>
          </a:p>
          <a:p>
            <a:r>
              <a:rPr lang="fa-IR" dirty="0" smtClean="0"/>
              <a:t>تقسیم نقش ها و مسولیت ها</a:t>
            </a:r>
          </a:p>
          <a:p>
            <a:r>
              <a:rPr lang="fa-IR" dirty="0" smtClean="0"/>
              <a:t>تعیین اولویت ها</a:t>
            </a: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چالش های همراه با نیازسنجی سلامتی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754907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مهارتهای همکاری</a:t>
            </a:r>
          </a:p>
          <a:p>
            <a:r>
              <a:rPr lang="fa-IR" dirty="0" smtClean="0"/>
              <a:t>دخالت جامعه و مهارتهای ارتباط</a:t>
            </a:r>
          </a:p>
          <a:p>
            <a:r>
              <a:rPr lang="fa-IR" dirty="0" smtClean="0"/>
              <a:t>مهارتهای مدیریت پروژه</a:t>
            </a:r>
          </a:p>
          <a:p>
            <a:r>
              <a:rPr lang="fa-IR" dirty="0" smtClean="0"/>
              <a:t>مهارتهای تحقیق شامل توانایی جمع آوری و تحلیل داده های موجود و جدید</a:t>
            </a:r>
          </a:p>
          <a:p>
            <a:r>
              <a:rPr lang="fa-IR" dirty="0" smtClean="0"/>
              <a:t>مهارتهای ارتباطی( هم در سطح جامعه و هم در سطح استراتژیک)</a:t>
            </a:r>
          </a:p>
          <a:p>
            <a:r>
              <a:rPr lang="fa-IR" dirty="0" smtClean="0"/>
              <a:t>مهارتهای برنامه ریزی</a:t>
            </a:r>
          </a:p>
          <a:p>
            <a:r>
              <a:rPr lang="fa-IR" dirty="0" smtClean="0"/>
              <a:t>مهارتهای بازاندیشی</a:t>
            </a:r>
          </a:p>
          <a:p>
            <a:r>
              <a:rPr lang="fa-IR" dirty="0" smtClean="0"/>
              <a:t>فلسفه زیربنایی نیازسنجی، تفکر و تامل است.</a:t>
            </a: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مهارتهای لازم برای انجام نیازسنجی سلامتی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5830292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تعریف جمعیت و مشکل</a:t>
            </a:r>
          </a:p>
          <a:p>
            <a:r>
              <a:rPr lang="fa-IR" dirty="0" smtClean="0"/>
              <a:t>برنامه ریزی رویکرد</a:t>
            </a:r>
          </a:p>
          <a:p>
            <a:r>
              <a:rPr lang="fa-IR" dirty="0" smtClean="0"/>
              <a:t>بازبینی داده های موجود</a:t>
            </a:r>
          </a:p>
          <a:p>
            <a:r>
              <a:rPr lang="fa-IR" dirty="0" smtClean="0"/>
              <a:t>جمع آوری داده های جدید</a:t>
            </a:r>
          </a:p>
          <a:p>
            <a:r>
              <a:rPr lang="fa-IR" dirty="0" smtClean="0"/>
              <a:t>تحلیل، ارزیابی و اولویت بندی</a:t>
            </a:r>
          </a:p>
          <a:p>
            <a:r>
              <a:rPr lang="fa-IR" dirty="0" smtClean="0"/>
              <a:t>اعتباربخشی یافته ها</a:t>
            </a:r>
          </a:p>
          <a:p>
            <a:r>
              <a:rPr lang="fa-IR" dirty="0" smtClean="0"/>
              <a:t>به اشتراک گذاشتن یافته ها</a:t>
            </a:r>
          </a:p>
          <a:p>
            <a:r>
              <a:rPr lang="fa-IR" dirty="0" smtClean="0"/>
              <a:t>عمل کردن</a:t>
            </a:r>
          </a:p>
          <a:p>
            <a:r>
              <a:rPr lang="fa-IR" dirty="0" smtClean="0"/>
              <a:t>برنامه ریزی برای پایش مداوم و ارزشیابی</a:t>
            </a: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فرایند انجام نیازسنجی سلامتی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5132599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محدود به نیازسنجی فردی و اپیدمیولوژیکی به جای مبتنی بر جامعه</a:t>
            </a:r>
          </a:p>
          <a:p>
            <a:r>
              <a:rPr lang="fa-IR" dirty="0" smtClean="0"/>
              <a:t>واسطه بین جامعه و تصمیم گیرندگان استراتژیک</a:t>
            </a:r>
          </a:p>
          <a:p>
            <a:r>
              <a:rPr lang="fa-IR" dirty="0" smtClean="0"/>
              <a:t>شناخت سرمایه های اجتماعی و شبکه های محلی</a:t>
            </a:r>
          </a:p>
          <a:p>
            <a:r>
              <a:rPr lang="fa-IR" dirty="0" smtClean="0"/>
              <a:t>دید وسیع پرستاران نسبت به سلامتی و نیاز</a:t>
            </a:r>
          </a:p>
          <a:p>
            <a:r>
              <a:rPr lang="fa-IR" dirty="0" smtClean="0"/>
              <a:t>تعیین ارتباط بین نیازهای سلامتی و محیط اقتصادی اجتماعی</a:t>
            </a:r>
          </a:p>
          <a:p>
            <a:r>
              <a:rPr lang="fa-IR" dirty="0" smtClean="0"/>
              <a:t>ایجاد تسهیل در تغییر رفتار</a:t>
            </a: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نقش پرستار بهداشت جامعه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7005009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360</TotalTime>
  <Words>608</Words>
  <Application>Microsoft Office PowerPoint</Application>
  <PresentationFormat>On-screen Show (4:3)</PresentationFormat>
  <Paragraphs>118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Concourse</vt:lpstr>
      <vt:lpstr>PowerPoint Presentation</vt:lpstr>
      <vt:lpstr>اصول نیازسنجی بهداشت جامعه</vt:lpstr>
      <vt:lpstr>اهداف </vt:lpstr>
      <vt:lpstr>تعریف نیازسنجی سلامتی</vt:lpstr>
      <vt:lpstr>رویکردهای انجام نیازسنجی های سلامتی</vt:lpstr>
      <vt:lpstr>Epidemiologic </vt:lpstr>
      <vt:lpstr>Comparative </vt:lpstr>
      <vt:lpstr>Corporative</vt:lpstr>
      <vt:lpstr>Empowerment-based</vt:lpstr>
      <vt:lpstr>Asset-based</vt:lpstr>
      <vt:lpstr>دیدگاه های سلامتی</vt:lpstr>
      <vt:lpstr>انواع مختلف نیاز</vt:lpstr>
      <vt:lpstr>مفهوم نیاز</vt:lpstr>
      <vt:lpstr>دلایل انجام نیازسنجی</vt:lpstr>
      <vt:lpstr>مزایای انجام نیازسنجی سلامتی</vt:lpstr>
      <vt:lpstr>چالش های همراه با نیازسنجی سلامتی</vt:lpstr>
      <vt:lpstr>مهارتهای لازم برای انجام نیازسنجی سلامتی</vt:lpstr>
      <vt:lpstr>فرایند انجام نیازسنجی سلامتی</vt:lpstr>
      <vt:lpstr>نقش پرستار بهداشت جامعه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LENOVO</dc:creator>
  <cp:lastModifiedBy>Windows User</cp:lastModifiedBy>
  <cp:revision>47</cp:revision>
  <dcterms:created xsi:type="dcterms:W3CDTF">2011-05-21T12:57:51Z</dcterms:created>
  <dcterms:modified xsi:type="dcterms:W3CDTF">2020-04-29T01:14:43Z</dcterms:modified>
</cp:coreProperties>
</file>