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3" r:id="rId2"/>
    <p:sldId id="258" r:id="rId3"/>
    <p:sldId id="290" r:id="rId4"/>
    <p:sldId id="322" r:id="rId5"/>
    <p:sldId id="291" r:id="rId6"/>
    <p:sldId id="292" r:id="rId7"/>
    <p:sldId id="293" r:id="rId8"/>
    <p:sldId id="294" r:id="rId9"/>
    <p:sldId id="295" r:id="rId10"/>
    <p:sldId id="296" r:id="rId11"/>
    <p:sldId id="297" r:id="rId12"/>
    <p:sldId id="298" r:id="rId13"/>
    <p:sldId id="300" r:id="rId14"/>
    <p:sldId id="299" r:id="rId15"/>
    <p:sldId id="301" r:id="rId16"/>
    <p:sldId id="302" r:id="rId17"/>
    <p:sldId id="303" r:id="rId18"/>
    <p:sldId id="304" r:id="rId19"/>
    <p:sldId id="305" r:id="rId20"/>
    <p:sldId id="306" r:id="rId21"/>
    <p:sldId id="307" r:id="rId22"/>
    <p:sldId id="308" r:id="rId23"/>
    <p:sldId id="309" r:id="rId24"/>
    <p:sldId id="310" r:id="rId25"/>
    <p:sldId id="311" r:id="rId2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20A53"/>
    <a:srgbClr val="808080"/>
    <a:srgbClr val="222752"/>
    <a:srgbClr val="211E54"/>
    <a:srgbClr val="F4E59C"/>
    <a:srgbClr val="DDDDDD"/>
    <a:srgbClr val="B2B2B2"/>
    <a:srgbClr val="0E236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11" autoAdjust="0"/>
    <p:restoredTop sz="94660"/>
  </p:normalViewPr>
  <p:slideViewPr>
    <p:cSldViewPr>
      <p:cViewPr>
        <p:scale>
          <a:sx n="89" d="100"/>
          <a:sy n="89" d="100"/>
        </p:scale>
        <p:origin x="-8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2286000"/>
            <a:ext cx="7772400" cy="1470025"/>
          </a:xfrm>
          <a:effectLst>
            <a:outerShdw dist="53882" dir="2700000" algn="ctr" rotWithShape="0">
              <a:srgbClr val="000000"/>
            </a:outerShdw>
          </a:effectLst>
        </p:spPr>
        <p:txBody>
          <a:bodyPr/>
          <a:lstStyle>
            <a:lvl1pPr algn="r">
              <a:defRPr sz="4000"/>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2057400" y="3352800"/>
            <a:ext cx="6400800" cy="685800"/>
          </a:xfrm>
        </p:spPr>
        <p:txBody>
          <a:bodyPr/>
          <a:lstStyle>
            <a:lvl1pPr marL="0" indent="0" algn="r">
              <a:buFont typeface="Wingdings" pitchFamily="2" charset="2"/>
              <a:buNone/>
              <a:defRPr sz="2400"/>
            </a:lvl1pPr>
          </a:lstStyle>
          <a:p>
            <a:r>
              <a:rPr lang="en-US" smtClean="0"/>
              <a:t>Click to edit Master subtitle style</a:t>
            </a:r>
            <a:endParaRPr lang="en-US"/>
          </a:p>
        </p:txBody>
      </p:sp>
      <p:sp>
        <p:nvSpPr>
          <p:cNvPr id="3076" name="Rectangle 4"/>
          <p:cNvSpPr>
            <a:spLocks noGrp="1" noChangeArrowheads="1"/>
          </p:cNvSpPr>
          <p:nvPr>
            <p:ph type="dt" sz="half" idx="2"/>
          </p:nvPr>
        </p:nvSpPr>
        <p:spPr>
          <a:xfrm>
            <a:off x="457200" y="6610350"/>
            <a:ext cx="2133600" cy="171450"/>
          </a:xfrm>
        </p:spPr>
        <p:txBody>
          <a:bodyPr/>
          <a:lstStyle>
            <a:lvl1pPr>
              <a:defRPr>
                <a:solidFill>
                  <a:schemeClr val="bg1"/>
                </a:solidFill>
              </a:defRPr>
            </a:lvl1pPr>
          </a:lstStyle>
          <a:p>
            <a:endParaRPr lang="en-US"/>
          </a:p>
        </p:txBody>
      </p:sp>
      <p:sp>
        <p:nvSpPr>
          <p:cNvPr id="3078" name="Rectangle 6"/>
          <p:cNvSpPr>
            <a:spLocks noGrp="1" noChangeArrowheads="1"/>
          </p:cNvSpPr>
          <p:nvPr>
            <p:ph type="sldNum" sz="quarter" idx="4"/>
          </p:nvPr>
        </p:nvSpPr>
        <p:spPr>
          <a:xfrm>
            <a:off x="6553200" y="6610350"/>
            <a:ext cx="2133600" cy="171450"/>
          </a:xfrm>
        </p:spPr>
        <p:txBody>
          <a:bodyPr/>
          <a:lstStyle>
            <a:lvl1pPr>
              <a:defRPr>
                <a:solidFill>
                  <a:schemeClr val="bg1"/>
                </a:solidFill>
              </a:defRPr>
            </a:lvl1pPr>
          </a:lstStyle>
          <a:p>
            <a:fld id="{DC0636AE-E4CC-4FFE-A89D-215E2A306E21}" type="slidenum">
              <a:rPr lang="en-US"/>
              <a:pPr/>
              <a:t>‹#›</a:t>
            </a:fld>
            <a:endParaRPr lang="en-US"/>
          </a:p>
        </p:txBody>
      </p:sp>
      <p:sp>
        <p:nvSpPr>
          <p:cNvPr id="3091" name="Text Box 19"/>
          <p:cNvSpPr txBox="1">
            <a:spLocks noChangeArrowheads="1"/>
          </p:cNvSpPr>
          <p:nvPr/>
        </p:nvSpPr>
        <p:spPr bwMode="auto">
          <a:xfrm>
            <a:off x="7958138" y="185738"/>
            <a:ext cx="1079500" cy="457200"/>
          </a:xfrm>
          <a:prstGeom prst="rect">
            <a:avLst/>
          </a:prstGeom>
          <a:noFill/>
          <a:ln w="9525">
            <a:noFill/>
            <a:miter lim="800000"/>
            <a:headEnd/>
            <a:tailEnd/>
          </a:ln>
          <a:effectLst/>
        </p:spPr>
        <p:txBody>
          <a:bodyPr>
            <a:spAutoFit/>
          </a:bodyPr>
          <a:lstStyle/>
          <a:p>
            <a:r>
              <a:rPr lang="en-US" sz="2400" b="1" i="1">
                <a:solidFill>
                  <a:schemeClr val="accent2"/>
                </a:solidFill>
              </a:rPr>
              <a:t>LOGO</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2712A87-A83F-4F33-B1D9-0DDA7213D45F}"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9CC805C-5B76-4908-AD23-36A4A983754A}"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19200"/>
            <a:ext cx="4038600"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19200"/>
            <a:ext cx="4038600"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5ED4316-F210-49D2-A025-3744FD46205F}"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5D231FE7-8BC5-49CA-B72D-F91C692129D3}"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C385BBC-9C28-4AB9-9D23-795269C904BD}"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4FA31B14-0651-453A-A9EA-567527A6CEC3}"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955AE3A-C123-4CAC-93F5-B2838E54F58D}"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12672E8-71E4-4B72-9A79-F92A8EED6FDE}"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92000FA-8874-4FBA-8665-693886AD762C}"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61261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61261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A6ED200-2E8E-4C7C-927A-CBBFA10D1BAC}"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5635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219200"/>
            <a:ext cx="8229600" cy="5181600"/>
          </a:xfrm>
        </p:spPr>
        <p:txBody>
          <a:bodyPr/>
          <a:lstStyle/>
          <a:p>
            <a:r>
              <a:rPr lang="en-US" smtClean="0"/>
              <a:t>Click icon to add table</a:t>
            </a:r>
            <a:endParaRPr lang="en-US"/>
          </a:p>
        </p:txBody>
      </p:sp>
      <p:sp>
        <p:nvSpPr>
          <p:cNvPr id="4" name="Date Placeholder 3"/>
          <p:cNvSpPr>
            <a:spLocks noGrp="1"/>
          </p:cNvSpPr>
          <p:nvPr>
            <p:ph type="dt" sz="half" idx="10"/>
          </p:nvPr>
        </p:nvSpPr>
        <p:spPr>
          <a:xfrm>
            <a:off x="457200" y="6553200"/>
            <a:ext cx="2133600" cy="244475"/>
          </a:xfrm>
        </p:spPr>
        <p:txBody>
          <a:bodyPr/>
          <a:lstStyle>
            <a:lvl1pPr>
              <a:defRPr/>
            </a:lvl1pPr>
          </a:lstStyle>
          <a:p>
            <a:endParaRPr lang="en-US"/>
          </a:p>
        </p:txBody>
      </p:sp>
      <p:sp>
        <p:nvSpPr>
          <p:cNvPr id="5" name="Footer Placeholder 4"/>
          <p:cNvSpPr>
            <a:spLocks noGrp="1"/>
          </p:cNvSpPr>
          <p:nvPr>
            <p:ph type="ftr" sz="quarter" idx="11"/>
          </p:nvPr>
        </p:nvSpPr>
        <p:spPr>
          <a:xfrm>
            <a:off x="3124200" y="6553200"/>
            <a:ext cx="2895600" cy="244475"/>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553200"/>
            <a:ext cx="2133600" cy="244475"/>
          </a:xfrm>
        </p:spPr>
        <p:txBody>
          <a:bodyPr/>
          <a:lstStyle>
            <a:lvl1pPr>
              <a:defRPr/>
            </a:lvl1pPr>
          </a:lstStyle>
          <a:p>
            <a:fld id="{8716F566-CF1E-44D3-9EB4-4F0D5ABE4428}"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41" name="Picture 17" descr="p2_s"/>
          <p:cNvPicPr>
            <a:picLocks noChangeAspect="1" noChangeArrowheads="1"/>
          </p:cNvPicPr>
          <p:nvPr/>
        </p:nvPicPr>
        <p:blipFill>
          <a:blip r:embed="rId14" cstate="print"/>
          <a:srcRect/>
          <a:stretch>
            <a:fillRect/>
          </a:stretch>
        </p:blipFill>
        <p:spPr bwMode="ltGray">
          <a:xfrm>
            <a:off x="6831013" y="0"/>
            <a:ext cx="2312987" cy="3200400"/>
          </a:xfrm>
          <a:prstGeom prst="rect">
            <a:avLst/>
          </a:prstGeom>
          <a:noFill/>
        </p:spPr>
      </p:pic>
      <p:sp>
        <p:nvSpPr>
          <p:cNvPr id="1026" name="Rectangle 2"/>
          <p:cNvSpPr>
            <a:spLocks noGrp="1" noChangeArrowheads="1"/>
          </p:cNvSpPr>
          <p:nvPr>
            <p:ph type="title"/>
          </p:nvPr>
        </p:nvSpPr>
        <p:spPr bwMode="auto">
          <a:xfrm>
            <a:off x="457200" y="274638"/>
            <a:ext cx="7467600" cy="563562"/>
          </a:xfrm>
          <a:prstGeom prst="rect">
            <a:avLst/>
          </a:prstGeom>
          <a:noFill/>
          <a:ln w="9525">
            <a:noFill/>
            <a:miter lim="800000"/>
            <a:headEnd/>
            <a:tailEnd/>
          </a:ln>
          <a:effectLst>
            <a:outerShdw dist="45791" dir="3378596" algn="ctr" rotWithShape="0">
              <a:srgbClr val="000000"/>
            </a:outerShdw>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dt" sz="half" idx="2"/>
          </p:nvPr>
        </p:nvSpPr>
        <p:spPr bwMode="auto">
          <a:xfrm>
            <a:off x="457200" y="6553200"/>
            <a:ext cx="2133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553200"/>
            <a:ext cx="2895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553200"/>
            <a:ext cx="2133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D115ED0-540A-47CC-B72C-483426298F34}" type="slidenum">
              <a:rPr lang="en-US"/>
              <a:pPr/>
              <a:t>‹#›</a:t>
            </a:fld>
            <a:endParaRPr lang="en-US"/>
          </a:p>
        </p:txBody>
      </p:sp>
      <p:sp>
        <p:nvSpPr>
          <p:cNvPr id="1027" name="Rectangle 3"/>
          <p:cNvSpPr>
            <a:spLocks noGrp="1" noChangeArrowheads="1"/>
          </p:cNvSpPr>
          <p:nvPr>
            <p:ph type="body" idx="1"/>
          </p:nvPr>
        </p:nvSpPr>
        <p:spPr bwMode="auto">
          <a:xfrm>
            <a:off x="457200" y="1219200"/>
            <a:ext cx="8229600" cy="5181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9" name="Rectangle 15"/>
          <p:cNvSpPr>
            <a:spLocks noChangeArrowheads="1"/>
          </p:cNvSpPr>
          <p:nvPr/>
        </p:nvSpPr>
        <p:spPr bwMode="gray">
          <a:xfrm>
            <a:off x="0" y="933450"/>
            <a:ext cx="8077200" cy="76200"/>
          </a:xfrm>
          <a:prstGeom prst="rect">
            <a:avLst/>
          </a:prstGeom>
          <a:gradFill rotWithShape="1">
            <a:gsLst>
              <a:gs pos="0">
                <a:schemeClr val="tx2">
                  <a:gamma/>
                  <a:tint val="63529"/>
                  <a:invGamma/>
                </a:schemeClr>
              </a:gs>
              <a:gs pos="100000">
                <a:schemeClr val="tx2">
                  <a:alpha val="0"/>
                </a:schemeClr>
              </a:gs>
            </a:gsLst>
            <a:lin ang="0" scaled="1"/>
          </a:gradFill>
          <a:ln w="9525">
            <a:noFill/>
            <a:miter lim="800000"/>
            <a:headEnd/>
            <a:tailEnd/>
          </a:ln>
          <a:effectLst/>
        </p:spPr>
        <p:txBody>
          <a:bodyPr wrap="none" anchor="ctr"/>
          <a:lstStyle/>
          <a:p>
            <a:endParaRPr lang="en-US"/>
          </a:p>
        </p:txBody>
      </p:sp>
      <p:sp>
        <p:nvSpPr>
          <p:cNvPr id="1040" name="Text Box 16"/>
          <p:cNvSpPr txBox="1">
            <a:spLocks noChangeArrowheads="1"/>
          </p:cNvSpPr>
          <p:nvPr/>
        </p:nvSpPr>
        <p:spPr bwMode="auto">
          <a:xfrm>
            <a:off x="8064500" y="228600"/>
            <a:ext cx="1079500" cy="396875"/>
          </a:xfrm>
          <a:prstGeom prst="rect">
            <a:avLst/>
          </a:prstGeom>
          <a:noFill/>
          <a:ln w="9525">
            <a:noFill/>
            <a:miter lim="800000"/>
            <a:headEnd/>
            <a:tailEnd/>
          </a:ln>
          <a:effectLst/>
        </p:spPr>
        <p:txBody>
          <a:bodyPr>
            <a:spAutoFit/>
          </a:bodyPr>
          <a:lstStyle/>
          <a:p>
            <a:r>
              <a:rPr lang="en-US" sz="2000" b="1" i="1">
                <a:solidFill>
                  <a:schemeClr val="accent2"/>
                </a:solidFill>
              </a:rPr>
              <a:t>LOGO</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rtl="0" eaLnBrk="1" fontAlgn="base" hangingPunct="1">
        <a:spcBef>
          <a:spcPct val="0"/>
        </a:spcBef>
        <a:spcAft>
          <a:spcPct val="0"/>
        </a:spcAft>
        <a:defRPr sz="3200" b="1">
          <a:solidFill>
            <a:schemeClr val="tx2"/>
          </a:solidFill>
          <a:latin typeface="+mj-lt"/>
          <a:ea typeface="+mj-ea"/>
          <a:cs typeface="+mj-cs"/>
        </a:defRPr>
      </a:lvl1pPr>
      <a:lvl2pPr algn="l" rtl="0" eaLnBrk="1" fontAlgn="base" hangingPunct="1">
        <a:spcBef>
          <a:spcPct val="0"/>
        </a:spcBef>
        <a:spcAft>
          <a:spcPct val="0"/>
        </a:spcAft>
        <a:defRPr sz="3200" b="1">
          <a:solidFill>
            <a:schemeClr val="tx2"/>
          </a:solidFill>
          <a:latin typeface="Arial" charset="0"/>
        </a:defRPr>
      </a:lvl2pPr>
      <a:lvl3pPr algn="l" rtl="0" eaLnBrk="1" fontAlgn="base" hangingPunct="1">
        <a:spcBef>
          <a:spcPct val="0"/>
        </a:spcBef>
        <a:spcAft>
          <a:spcPct val="0"/>
        </a:spcAft>
        <a:defRPr sz="3200" b="1">
          <a:solidFill>
            <a:schemeClr val="tx2"/>
          </a:solidFill>
          <a:latin typeface="Arial" charset="0"/>
        </a:defRPr>
      </a:lvl3pPr>
      <a:lvl4pPr algn="l" rtl="0" eaLnBrk="1" fontAlgn="base" hangingPunct="1">
        <a:spcBef>
          <a:spcPct val="0"/>
        </a:spcBef>
        <a:spcAft>
          <a:spcPct val="0"/>
        </a:spcAft>
        <a:defRPr sz="3200" b="1">
          <a:solidFill>
            <a:schemeClr val="tx2"/>
          </a:solidFill>
          <a:latin typeface="Arial" charset="0"/>
        </a:defRPr>
      </a:lvl4pPr>
      <a:lvl5pPr algn="l" rtl="0" eaLnBrk="1" fontAlgn="base" hangingPunct="1">
        <a:spcBef>
          <a:spcPct val="0"/>
        </a:spcBef>
        <a:spcAft>
          <a:spcPct val="0"/>
        </a:spcAft>
        <a:defRPr sz="3200" b="1">
          <a:solidFill>
            <a:schemeClr val="tx2"/>
          </a:solidFill>
          <a:latin typeface="Arial" charset="0"/>
        </a:defRPr>
      </a:lvl5pPr>
      <a:lvl6pPr marL="457200" algn="l" rtl="0" eaLnBrk="1" fontAlgn="base" hangingPunct="1">
        <a:spcBef>
          <a:spcPct val="0"/>
        </a:spcBef>
        <a:spcAft>
          <a:spcPct val="0"/>
        </a:spcAft>
        <a:defRPr sz="3200" b="1">
          <a:solidFill>
            <a:schemeClr val="tx2"/>
          </a:solidFill>
          <a:latin typeface="Arial" charset="0"/>
        </a:defRPr>
      </a:lvl6pPr>
      <a:lvl7pPr marL="914400" algn="l" rtl="0" eaLnBrk="1" fontAlgn="base" hangingPunct="1">
        <a:spcBef>
          <a:spcPct val="0"/>
        </a:spcBef>
        <a:spcAft>
          <a:spcPct val="0"/>
        </a:spcAft>
        <a:defRPr sz="3200" b="1">
          <a:solidFill>
            <a:schemeClr val="tx2"/>
          </a:solidFill>
          <a:latin typeface="Arial" charset="0"/>
        </a:defRPr>
      </a:lvl7pPr>
      <a:lvl8pPr marL="1371600" algn="l" rtl="0" eaLnBrk="1" fontAlgn="base" hangingPunct="1">
        <a:spcBef>
          <a:spcPct val="0"/>
        </a:spcBef>
        <a:spcAft>
          <a:spcPct val="0"/>
        </a:spcAft>
        <a:defRPr sz="3200" b="1">
          <a:solidFill>
            <a:schemeClr val="tx2"/>
          </a:solidFill>
          <a:latin typeface="Arial" charset="0"/>
        </a:defRPr>
      </a:lvl8pPr>
      <a:lvl9pPr marL="1828800" algn="l" rtl="0" eaLnBrk="1" fontAlgn="base" hangingPunct="1">
        <a:spcBef>
          <a:spcPct val="0"/>
        </a:spcBef>
        <a:spcAft>
          <a:spcPct val="0"/>
        </a:spcAft>
        <a:defRPr sz="3200" b="1">
          <a:solidFill>
            <a:schemeClr val="tx2"/>
          </a:solidFill>
          <a:latin typeface="Arial" charset="0"/>
        </a:defRPr>
      </a:lvl9pPr>
    </p:titleStyle>
    <p:body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2107106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2" name="Rectangle 4"/>
          <p:cNvSpPr>
            <a:spLocks noGrp="1" noChangeArrowheads="1"/>
          </p:cNvSpPr>
          <p:nvPr>
            <p:ph type="ctrTitle"/>
          </p:nvPr>
        </p:nvSpPr>
        <p:spPr>
          <a:xfrm>
            <a:off x="1214414" y="2285992"/>
            <a:ext cx="7772400" cy="1470025"/>
          </a:xfrm>
        </p:spPr>
        <p:txBody>
          <a:bodyPr/>
          <a:lstStyle/>
          <a:p>
            <a:pPr algn="ctr"/>
            <a:r>
              <a:rPr lang="fa-IR" sz="3200" dirty="0" smtClean="0">
                <a:solidFill>
                  <a:schemeClr val="tx1"/>
                </a:solidFill>
                <a:effectLst>
                  <a:outerShdw blurRad="50800" dist="38100" dir="8100000" algn="tr" rotWithShape="0">
                    <a:schemeClr val="tx1">
                      <a:alpha val="40000"/>
                    </a:schemeClr>
                  </a:outerShdw>
                </a:effectLst>
                <a:cs typeface="Nazanin" pitchFamily="2" charset="-78"/>
              </a:rPr>
              <a:t>سنجش عملکرد مبتنی بر ارزش</a:t>
            </a:r>
            <a:endParaRPr lang="en-US" sz="3200" dirty="0">
              <a:solidFill>
                <a:schemeClr val="tx1"/>
              </a:solidFill>
              <a:effectLst>
                <a:outerShdw blurRad="50800" dist="38100" dir="8100000" algn="tr" rotWithShape="0">
                  <a:schemeClr val="tx1">
                    <a:alpha val="40000"/>
                  </a:schemeClr>
                </a:outerShdw>
              </a:effectLst>
            </a:endParaRPr>
          </a:p>
        </p:txBody>
      </p:sp>
      <p:sp>
        <p:nvSpPr>
          <p:cNvPr id="9" name="Rectangle 8"/>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1</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538" y="214290"/>
            <a:ext cx="7467600" cy="563562"/>
          </a:xfrm>
        </p:spPr>
        <p:txBody>
          <a:bodyPr/>
          <a:lstStyle/>
          <a:p>
            <a:pPr algn="r"/>
            <a:r>
              <a:rPr lang="fa-IR" dirty="0" smtClean="0">
                <a:solidFill>
                  <a:schemeClr val="accent6">
                    <a:lumMod val="20000"/>
                    <a:lumOff val="80000"/>
                  </a:schemeClr>
                </a:solidFill>
                <a:effectLst>
                  <a:outerShdw blurRad="38100" dist="38100" dir="2700000" algn="tl">
                    <a:srgbClr val="000000">
                      <a:alpha val="43137"/>
                    </a:srgbClr>
                  </a:outerShdw>
                </a:effectLst>
              </a:rPr>
              <a:t>مفهوم ارزش 	   </a:t>
            </a:r>
            <a:endParaRPr lang="en-US" dirty="0">
              <a:solidFill>
                <a:schemeClr val="accent6">
                  <a:lumMod val="20000"/>
                  <a:lumOff val="80000"/>
                </a:schemeClr>
              </a:solidFill>
              <a:effectLst>
                <a:outerShdw blurRad="38100" dist="38100" dir="2700000" algn="tl">
                  <a:srgbClr val="000000">
                    <a:alpha val="43137"/>
                  </a:srgbClr>
                </a:outerShdw>
              </a:effectLst>
              <a:cs typeface="Nazanin" pitchFamily="2" charset="-78"/>
            </a:endParaRPr>
          </a:p>
        </p:txBody>
      </p:sp>
      <p:sp>
        <p:nvSpPr>
          <p:cNvPr id="3" name="Content Placeholder 2"/>
          <p:cNvSpPr>
            <a:spLocks noGrp="1"/>
          </p:cNvSpPr>
          <p:nvPr>
            <p:ph idx="1"/>
          </p:nvPr>
        </p:nvSpPr>
        <p:spPr>
          <a:xfrm>
            <a:off x="0" y="857232"/>
            <a:ext cx="8429652" cy="5181600"/>
          </a:xfrm>
          <a:ln>
            <a:noFill/>
          </a:ln>
        </p:spPr>
        <p:txBody>
          <a:bodyPr/>
          <a:lstStyle/>
          <a:p>
            <a:pPr algn="r" rtl="1">
              <a:buNone/>
            </a:pPr>
            <a:r>
              <a:rPr lang="en-US" sz="2000" b="1" dirty="0" smtClean="0">
                <a:solidFill>
                  <a:srgbClr val="FF3399"/>
                </a:solidFill>
                <a:effectLst>
                  <a:outerShdw blurRad="38100" dist="38100" dir="2700000" algn="tl">
                    <a:srgbClr val="000000"/>
                  </a:outerShdw>
                </a:effectLst>
              </a:rPr>
              <a:t> </a:t>
            </a:r>
            <a:endParaRPr lang="fa-IR" sz="2000" b="1" dirty="0" smtClean="0">
              <a:solidFill>
                <a:srgbClr val="FF3399"/>
              </a:solidFill>
              <a:effectLst>
                <a:outerShdw blurRad="38100" dist="38100" dir="2700000" algn="tl">
                  <a:srgbClr val="000000"/>
                </a:outerShdw>
              </a:effectLst>
            </a:endParaRPr>
          </a:p>
          <a:p>
            <a:pPr algn="r" rtl="1">
              <a:buNone/>
            </a:pPr>
            <a:r>
              <a:rPr lang="fa-IR" sz="2000" b="1" dirty="0" smtClean="0">
                <a:effectLst>
                  <a:outerShdw blurRad="38100" dist="38100" dir="2700000" algn="tl">
                    <a:srgbClr val="000000">
                      <a:alpha val="43137"/>
                    </a:srgbClr>
                  </a:outerShdw>
                </a:effectLst>
                <a:cs typeface="B Zar" pitchFamily="2" charset="-78"/>
              </a:rPr>
              <a:t>ارزش</a:t>
            </a:r>
            <a:r>
              <a:rPr lang="fa-IR" sz="2000" b="1" dirty="0" smtClean="0">
                <a:cs typeface="B Zar" pitchFamily="2" charset="-78"/>
              </a:rPr>
              <a:t> : </a:t>
            </a:r>
            <a:r>
              <a:rPr lang="fa-IR" sz="2000" dirty="0" smtClean="0">
                <a:cs typeface="B Zar" pitchFamily="2" charset="-78"/>
              </a:rPr>
              <a:t>عبارت است از بار معنایی خاص که انسان به برخی اعمال ، حالتها و پدیده ها نسبت می دهد.</a:t>
            </a:r>
            <a:endParaRPr lang="en-US" sz="2000" dirty="0" smtClean="0">
              <a:cs typeface="B Zar" pitchFamily="2" charset="-78"/>
            </a:endParaRPr>
          </a:p>
          <a:p>
            <a:pPr algn="r" rtl="1">
              <a:buNone/>
            </a:pPr>
            <a:endParaRPr lang="fa-IR" sz="2000" b="1" dirty="0" smtClean="0">
              <a:solidFill>
                <a:srgbClr val="FF3399"/>
              </a:solidFill>
              <a:effectLst>
                <a:outerShdw blurRad="38100" dist="38100" dir="2700000" algn="tl">
                  <a:srgbClr val="000000"/>
                </a:outerShdw>
              </a:effectLst>
              <a:latin typeface="Arial" pitchFamily="34" charset="0"/>
              <a:cs typeface="Arial" pitchFamily="34" charset="0"/>
            </a:endParaRPr>
          </a:p>
          <a:p>
            <a:pPr algn="r" rtl="1">
              <a:buNone/>
            </a:pPr>
            <a:r>
              <a:rPr lang="fa-IR" sz="2000" b="1" dirty="0" smtClean="0">
                <a:effectLst>
                  <a:outerShdw blurRad="38100" dist="38100" dir="2700000" algn="tl">
                    <a:srgbClr val="000000">
                      <a:alpha val="43137"/>
                    </a:srgbClr>
                  </a:outerShdw>
                </a:effectLst>
                <a:latin typeface="Arial" pitchFamily="34" charset="0"/>
                <a:cs typeface="Arial" pitchFamily="34" charset="0"/>
              </a:rPr>
              <a:t>مدیریت مبتنی بر ارزش</a:t>
            </a:r>
            <a:r>
              <a:rPr lang="en-US" sz="2000" b="1" dirty="0" smtClean="0">
                <a:effectLst>
                  <a:outerShdw blurRad="38100" dist="38100" dir="2700000" algn="tl">
                    <a:srgbClr val="000000">
                      <a:alpha val="43137"/>
                    </a:srgbClr>
                  </a:outerShdw>
                </a:effectLst>
                <a:latin typeface="Arial" pitchFamily="34" charset="0"/>
                <a:cs typeface="Arial" pitchFamily="34" charset="0"/>
              </a:rPr>
              <a:t> </a:t>
            </a:r>
            <a:r>
              <a:rPr lang="en-US" sz="2000" b="1" dirty="0" smtClean="0">
                <a:effectLst>
                  <a:outerShdw blurRad="38100" dist="38100" dir="2700000" algn="tl">
                    <a:srgbClr val="000000"/>
                  </a:outerShdw>
                </a:effectLst>
              </a:rPr>
              <a:t>: </a:t>
            </a:r>
            <a:r>
              <a:rPr lang="fa-IR" sz="2000" dirty="0" smtClean="0">
                <a:cs typeface="B Zar" pitchFamily="2" charset="-78"/>
              </a:rPr>
              <a:t>مدیریت مبتنی بر ارزش به ذهن هر کسی که در سازمان است این موضوع را القاء می نماید که بیاموزد تصمیمات خود را مبتنی بر درک خویش از چگونگی کمک این تصمیمات به ارزش شرکت ، الویت بندی نماید.</a:t>
            </a:r>
          </a:p>
          <a:p>
            <a:pPr algn="r" rtl="1">
              <a:buNone/>
            </a:pPr>
            <a:r>
              <a:rPr lang="fa-IR" sz="2000" dirty="0" smtClean="0">
                <a:cs typeface="B Zar" pitchFamily="2" charset="-78"/>
              </a:rPr>
              <a:t>  این بدین معنی است که همه فرآیندها و نظامهای اساسی به سمت ایجاد ارزش بایستی جهت گیری شوند.</a:t>
            </a:r>
            <a:endParaRPr lang="en-US" sz="2000" dirty="0" smtClean="0">
              <a:cs typeface="B Zar" pitchFamily="2" charset="-78"/>
            </a:endParaRPr>
          </a:p>
          <a:p>
            <a:pPr algn="r" rtl="1">
              <a:lnSpc>
                <a:spcPct val="150000"/>
              </a:lnSpc>
              <a:buNone/>
            </a:pPr>
            <a:endParaRPr lang="fa-IR" sz="2000" b="1" dirty="0" smtClean="0">
              <a:effectLst>
                <a:outerShdw blurRad="38100" dist="38100" dir="2700000" algn="tl">
                  <a:srgbClr val="000000">
                    <a:alpha val="43137"/>
                  </a:srgbClr>
                </a:outerShdw>
              </a:effectLst>
              <a:latin typeface="Arial" pitchFamily="34" charset="0"/>
              <a:cs typeface="Arial" pitchFamily="34" charset="0"/>
            </a:endParaRPr>
          </a:p>
          <a:p>
            <a:pPr algn="r" rtl="1">
              <a:lnSpc>
                <a:spcPct val="150000"/>
              </a:lnSpc>
              <a:buNone/>
            </a:pPr>
            <a:r>
              <a:rPr lang="fa-IR" sz="2000" b="1" dirty="0" smtClean="0">
                <a:effectLst>
                  <a:outerShdw blurRad="38100" dist="38100" dir="2700000" algn="tl">
                    <a:srgbClr val="000000">
                      <a:alpha val="43137"/>
                    </a:srgbClr>
                  </a:outerShdw>
                </a:effectLst>
                <a:latin typeface="Arial" pitchFamily="34" charset="0"/>
                <a:cs typeface="Arial" pitchFamily="34" charset="0"/>
              </a:rPr>
              <a:t>ارزش آفرینی</a:t>
            </a:r>
            <a:r>
              <a:rPr lang="en-US" sz="2000" b="1" dirty="0" smtClean="0">
                <a:effectLst>
                  <a:outerShdw blurRad="38100" dist="38100" dir="2700000" algn="tl">
                    <a:srgbClr val="000000">
                      <a:alpha val="43137"/>
                    </a:srgbClr>
                  </a:outerShdw>
                </a:effectLst>
                <a:latin typeface="Arial" pitchFamily="34" charset="0"/>
                <a:cs typeface="Arial" pitchFamily="34" charset="0"/>
              </a:rPr>
              <a:t>  </a:t>
            </a:r>
            <a:r>
              <a:rPr lang="fa-IR" sz="2000" dirty="0" smtClean="0">
                <a:latin typeface="Arial" pitchFamily="34" charset="0"/>
                <a:cs typeface="Arial" pitchFamily="34" charset="0"/>
              </a:rPr>
              <a:t>:</a:t>
            </a:r>
            <a:r>
              <a:rPr lang="fa-IR" sz="2000" dirty="0" smtClean="0">
                <a:cs typeface="B Zar" pitchFamily="2" charset="-78"/>
              </a:rPr>
              <a:t>در چهارچوب فرآیند و زنجیره ارزش در ادبیات مالی و اقتصادی و بازرگانی مورد توجه قرار گرفته است که پایه واساس آن ، مفهوم ارزش است.</a:t>
            </a:r>
          </a:p>
          <a:p>
            <a:pPr algn="r" rtl="1">
              <a:buNone/>
            </a:pPr>
            <a:endParaRPr lang="fa-IR" sz="2000" b="1" dirty="0" smtClean="0">
              <a:effectLst>
                <a:outerShdw blurRad="38100" dist="38100" dir="2700000" algn="tl">
                  <a:srgbClr val="000000">
                    <a:alpha val="43137"/>
                  </a:srgbClr>
                </a:outerShdw>
              </a:effectLst>
              <a:cs typeface="B Zar" pitchFamily="2" charset="-78"/>
            </a:endParaRPr>
          </a:p>
          <a:p>
            <a:pPr algn="r" rtl="1">
              <a:buNone/>
            </a:pPr>
            <a:r>
              <a:rPr lang="fa-IR" sz="2000" b="1" dirty="0" smtClean="0">
                <a:effectLst>
                  <a:outerShdw blurRad="38100" dist="38100" dir="2700000" algn="tl">
                    <a:srgbClr val="000000">
                      <a:alpha val="43137"/>
                    </a:srgbClr>
                  </a:outerShdw>
                </a:effectLst>
                <a:cs typeface="B Zar" pitchFamily="2" charset="-78"/>
              </a:rPr>
              <a:t>ارزش افزوده:</a:t>
            </a:r>
            <a:r>
              <a:rPr lang="fa-IR" sz="2000" b="1" dirty="0" smtClean="0">
                <a:effectLst>
                  <a:outerShdw blurRad="38100" dist="38100" dir="2700000" algn="tl">
                    <a:srgbClr val="000000">
                      <a:alpha val="43137"/>
                    </a:srgbClr>
                  </a:outerShdw>
                </a:effectLst>
              </a:rPr>
              <a:t> </a:t>
            </a:r>
            <a:r>
              <a:rPr lang="ar-SA" sz="2000" dirty="0" smtClean="0">
                <a:solidFill>
                  <a:srgbClr val="F8F8F8"/>
                </a:solidFill>
                <a:cs typeface="B Zar" pitchFamily="2" charset="-78"/>
              </a:rPr>
              <a:t>به مفهوم ما به ازاي ارزشي است كه بر اثر برخي اعمال و پديده ها ايجاد مي شود كه درچهارچوب ارز</a:t>
            </a:r>
            <a:r>
              <a:rPr lang="fa-IR" sz="2000" dirty="0" smtClean="0">
                <a:solidFill>
                  <a:srgbClr val="F8F8F8"/>
                </a:solidFill>
                <a:cs typeface="B Zar" pitchFamily="2" charset="-78"/>
              </a:rPr>
              <a:t>ش</a:t>
            </a:r>
            <a:r>
              <a:rPr lang="ar-SA" sz="2000" dirty="0" smtClean="0">
                <a:solidFill>
                  <a:srgbClr val="F8F8F8"/>
                </a:solidFill>
                <a:cs typeface="B Zar" pitchFamily="2" charset="-78"/>
              </a:rPr>
              <a:t>هاي اقتصاد تببين و طبقه بندي مي گردد</a:t>
            </a:r>
            <a:r>
              <a:rPr lang="en-US" sz="2000" dirty="0" smtClean="0">
                <a:solidFill>
                  <a:srgbClr val="F8F8F8"/>
                </a:solidFill>
                <a:cs typeface="B Zar" pitchFamily="2" charset="-78"/>
              </a:rPr>
              <a:t> </a:t>
            </a:r>
            <a:r>
              <a:rPr lang="fa-IR" sz="2000" dirty="0" smtClean="0">
                <a:solidFill>
                  <a:srgbClr val="F8F8F8"/>
                </a:solidFill>
                <a:cs typeface="B Zar" pitchFamily="2" charset="-78"/>
              </a:rPr>
              <a:t>.</a:t>
            </a:r>
          </a:p>
          <a:p>
            <a:pPr algn="r" rtl="1">
              <a:buNone/>
            </a:pPr>
            <a:r>
              <a:rPr lang="fa-IR" sz="2000" dirty="0" smtClean="0">
                <a:solidFill>
                  <a:srgbClr val="F8F8F8"/>
                </a:solidFill>
                <a:cs typeface="B Zar" pitchFamily="2" charset="-78"/>
              </a:rPr>
              <a:t>    نشاندهندۀ تفاوت ارزش معاملاتی (ارزش فروش) و ارزش کالا و خدمات خریداری شده </a:t>
            </a:r>
          </a:p>
          <a:p>
            <a:pPr algn="r" rtl="1">
              <a:buNone/>
            </a:pPr>
            <a:r>
              <a:rPr lang="fa-IR" sz="2000" dirty="0" smtClean="0">
                <a:solidFill>
                  <a:srgbClr val="F8F8F8"/>
                </a:solidFill>
                <a:cs typeface="B Zar" pitchFamily="2" charset="-78"/>
              </a:rPr>
              <a:t>(واسطه ای) است.</a:t>
            </a:r>
            <a:endParaRPr lang="fa-IR" sz="2000" dirty="0" smtClean="0">
              <a:cs typeface="B Zar" pitchFamily="2" charset="-78"/>
            </a:endParaRPr>
          </a:p>
          <a:p>
            <a:pPr algn="r" rtl="1">
              <a:lnSpc>
                <a:spcPct val="150000"/>
              </a:lnSpc>
              <a:buNone/>
            </a:pPr>
            <a:endParaRPr lang="fa-IR" sz="2000" b="1" dirty="0" smtClean="0">
              <a:solidFill>
                <a:schemeClr val="tx1"/>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2</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accent2">
                    <a:lumMod val="40000"/>
                    <a:lumOff val="60000"/>
                  </a:schemeClr>
                </a:solidFill>
              </a:rPr>
              <a:t>   </a:t>
            </a:r>
            <a:r>
              <a:rPr lang="fa-IR" dirty="0" smtClean="0">
                <a:solidFill>
                  <a:schemeClr val="bg1">
                    <a:lumMod val="20000"/>
                    <a:lumOff val="80000"/>
                  </a:schemeClr>
                </a:solidFill>
                <a:cs typeface="Nazanin" pitchFamily="2" charset="-78"/>
              </a:rPr>
              <a:t>مقدمه</a:t>
            </a:r>
            <a:endParaRPr lang="en-US" dirty="0">
              <a:solidFill>
                <a:schemeClr val="bg1">
                  <a:lumMod val="20000"/>
                  <a:lumOff val="80000"/>
                </a:schemeClr>
              </a:solidFill>
              <a:cs typeface="Nazanin" pitchFamily="2" charset="-78"/>
            </a:endParaRPr>
          </a:p>
        </p:txBody>
      </p:sp>
      <p:sp>
        <p:nvSpPr>
          <p:cNvPr id="3" name="Content Placeholder 2"/>
          <p:cNvSpPr>
            <a:spLocks noGrp="1"/>
          </p:cNvSpPr>
          <p:nvPr>
            <p:ph idx="1"/>
          </p:nvPr>
        </p:nvSpPr>
        <p:spPr>
          <a:xfrm>
            <a:off x="0" y="928670"/>
            <a:ext cx="8643998" cy="5181600"/>
          </a:xfrm>
        </p:spPr>
        <p:txBody>
          <a:bodyPr/>
          <a:lstStyle/>
          <a:p>
            <a:pPr algn="r" rtl="1">
              <a:lnSpc>
                <a:spcPct val="150000"/>
              </a:lnSpc>
              <a:buNone/>
            </a:pPr>
            <a:r>
              <a:rPr lang="fa-IR" sz="2000" dirty="0" smtClean="0"/>
              <a:t>     با توجه به اینکه سهامداران و اعتبار دهندگان ، منابع مالی محدود خود را به بنگاههای اقتصادی تخصیص می دهند ،ارزیابی عملکرد بنگاه به منظور اطمینان از تخصیص بهینه منابع محدود ، امری مهم و حیاتی به شمار می آید . ارزیابی عملکرد بنگاههای اقتصادی ، نیازمند شناخت معیارها و شاخص هاست که در دو مجموعه شاخصهای مالی و غیر مالی طبقه بندی می شود . برخی از معیارهای مالی که برای ارزیابی عملکرد بنگاه از اهمیت بیشتری برخوردار هستند ،عبارتند از : نرخ بازده سرمایه گذاری </a:t>
            </a:r>
            <a:r>
              <a:rPr lang="en-US" sz="2000" dirty="0" smtClean="0"/>
              <a:t>(ROI)</a:t>
            </a:r>
            <a:r>
              <a:rPr lang="fa-IR" sz="2000" dirty="0" smtClean="0"/>
              <a:t>، سود باقیمانده </a:t>
            </a:r>
            <a:r>
              <a:rPr lang="en-US" sz="2000" dirty="0" smtClean="0"/>
              <a:t>(RI)</a:t>
            </a:r>
            <a:r>
              <a:rPr lang="fa-IR" sz="2000" dirty="0" smtClean="0"/>
              <a:t> ،نرخ بازده فروش </a:t>
            </a:r>
            <a:r>
              <a:rPr lang="en-US" sz="2000" dirty="0" smtClean="0"/>
              <a:t>(ROS)</a:t>
            </a:r>
            <a:r>
              <a:rPr lang="fa-IR" sz="2000" dirty="0" smtClean="0"/>
              <a:t>،ارزش افزوده  اقتصادی </a:t>
            </a:r>
            <a:r>
              <a:rPr lang="en-US" sz="2000" dirty="0" smtClean="0"/>
              <a:t>(EVA)</a:t>
            </a:r>
            <a:r>
              <a:rPr lang="fa-IR" sz="2000" dirty="0" smtClean="0"/>
              <a:t>، ارزش افزوده بازار </a:t>
            </a:r>
            <a:r>
              <a:rPr lang="en-US" sz="2000" dirty="0" smtClean="0"/>
              <a:t>(MVA)</a:t>
            </a:r>
            <a:r>
              <a:rPr lang="fa-IR" sz="2000" dirty="0" smtClean="0"/>
              <a:t> ،شاخص جامع سنجش عملکرد </a:t>
            </a:r>
            <a:r>
              <a:rPr lang="en-US" sz="2000" dirty="0" smtClean="0"/>
              <a:t>(BSC)</a:t>
            </a:r>
            <a:r>
              <a:rPr lang="fa-IR" sz="2000" dirty="0" smtClean="0"/>
              <a:t>. دو معیار اخیر از مهمترین شاخصهای سنجش عملکرد تلقی می شوند. شاخصهای سنجش عملکرد مبتنی بر ارزش ،در فرایند ارزیابی به منظور اگاهی از میزان ارزش افرینی بنگاههای اقتصادی ، در مقایسه با شاخصهای سنتی مبتنی بر داده های تاریخی ،از کاربرد بیشتری برخوردار شده است که در قضاوت آگاهانه و پایدار سودمند تر است ؛ زیرا مفاهیم ارزش و ارزش آفرینی را مبنا و هدف قرار می دهد . سنجش عملکرد از وظایف مدیریتی به شمار آمده و مفهوم عینی به کسب و کار و مدیریت داده است . </a:t>
            </a:r>
            <a:endParaRPr lang="fa-IR" sz="2000" b="1" dirty="0" smtClean="0">
              <a:solidFill>
                <a:schemeClr val="tx1"/>
              </a:solidFill>
              <a:cs typeface="Nazanin" pitchFamily="2" charset="-78"/>
            </a:endParaRPr>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3</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908" y="285728"/>
            <a:ext cx="7467600" cy="563562"/>
          </a:xfrm>
        </p:spPr>
        <p:txBody>
          <a:bodyPr/>
          <a:lstStyle/>
          <a:p>
            <a:pPr algn="r" rtl="1"/>
            <a:r>
              <a:rPr lang="fa-IR" dirty="0" smtClean="0">
                <a:solidFill>
                  <a:schemeClr val="bg1">
                    <a:lumMod val="20000"/>
                    <a:lumOff val="80000"/>
                  </a:schemeClr>
                </a:solidFill>
                <a:cs typeface="Nazanin" pitchFamily="2" charset="-78"/>
              </a:rPr>
              <a:t>مقدمه</a:t>
            </a:r>
            <a:endParaRPr lang="en-US" dirty="0"/>
          </a:p>
        </p:txBody>
      </p:sp>
      <p:sp>
        <p:nvSpPr>
          <p:cNvPr id="3" name="Content Placeholder 2"/>
          <p:cNvSpPr>
            <a:spLocks noGrp="1"/>
          </p:cNvSpPr>
          <p:nvPr>
            <p:ph idx="1"/>
          </p:nvPr>
        </p:nvSpPr>
        <p:spPr>
          <a:xfrm>
            <a:off x="285720" y="1142984"/>
            <a:ext cx="8229600" cy="5181600"/>
          </a:xfrm>
        </p:spPr>
        <p:txBody>
          <a:bodyPr/>
          <a:lstStyle/>
          <a:p>
            <a:pPr algn="just" rtl="1">
              <a:lnSpc>
                <a:spcPct val="150000"/>
              </a:lnSpc>
              <a:buNone/>
            </a:pPr>
            <a:r>
              <a:rPr lang="fa-IR" sz="2000" dirty="0" smtClean="0"/>
              <a:t>  ارزیابی عملکرد ، فرایند رسمی فراهم اوردن اطلاعات در مورد نتایج کار است . این امر سبب شناسایی نقاط قوت سازمان و بزرگ جلوه دادن ان به منظور خلق ارزشهای بیشتری و در واقع عملکرد مطلوب تر می شود . چرا که با تجزیه  و تحلیل فعالیتهای گذشته بنگاه ،نگاهی به آینده دارد تا به بیشینه کردن ارزشهای کمک کند . در اینجا برخی از شاخصهای سنجش عملکرد را مورد بررسی قرار می دهیم . آنچه روشن می شود ،این است که همه شاخصهای سنجش عملکرد ،اعم از سنتی و نوین ، میزان عملکرد موسسه را مورد ارزیابی قرار داده و به پویایی ،رشد و تداوم فعالیت بنگاه کمک می کنند .</a:t>
            </a:r>
            <a:endParaRPr lang="en-US" sz="2000" dirty="0" smtClean="0"/>
          </a:p>
          <a:p>
            <a:pPr algn="just" rtl="1">
              <a:lnSpc>
                <a:spcPct val="150000"/>
              </a:lnSpc>
              <a:buNone/>
            </a:pPr>
            <a:endParaRPr lang="en-US" sz="2200" dirty="0" smtClean="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3</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346" y="285728"/>
            <a:ext cx="7467600" cy="563562"/>
          </a:xfrm>
        </p:spPr>
        <p:txBody>
          <a:bodyPr/>
          <a:lstStyle/>
          <a:p>
            <a:pPr algn="r" rtl="1"/>
            <a:r>
              <a:rPr lang="fa-IR" dirty="0" smtClean="0"/>
              <a:t>اهمیت موضوع : </a:t>
            </a:r>
            <a:endParaRPr lang="en-US"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4</a:t>
            </a:r>
            <a:endParaRPr lang="en-US" sz="1600" b="1" dirty="0">
              <a:solidFill>
                <a:schemeClr val="accent4">
                  <a:lumMod val="10000"/>
                </a:schemeClr>
              </a:solidFill>
            </a:endParaRPr>
          </a:p>
        </p:txBody>
      </p:sp>
      <p:sp>
        <p:nvSpPr>
          <p:cNvPr id="31" name="Rectangle 30"/>
          <p:cNvSpPr/>
          <p:nvPr/>
        </p:nvSpPr>
        <p:spPr>
          <a:xfrm>
            <a:off x="285720" y="1357298"/>
            <a:ext cx="8143932" cy="557845"/>
          </a:xfrm>
          <a:prstGeom prst="rect">
            <a:avLst/>
          </a:prstGeom>
        </p:spPr>
        <p:txBody>
          <a:bodyPr wrap="square">
            <a:spAutoFit/>
          </a:bodyPr>
          <a:lstStyle/>
          <a:p>
            <a:pPr algn="just" rtl="1">
              <a:lnSpc>
                <a:spcPct val="150000"/>
              </a:lnSpc>
              <a:buNone/>
            </a:pPr>
            <a:r>
              <a:rPr lang="fa-IR" sz="2200" dirty="0" smtClean="0">
                <a:cs typeface="Nazanin" pitchFamily="2" charset="-78"/>
              </a:rPr>
              <a:t> </a:t>
            </a:r>
            <a:endParaRPr lang="en-US" sz="2200" dirty="0"/>
          </a:p>
        </p:txBody>
      </p:sp>
      <p:sp>
        <p:nvSpPr>
          <p:cNvPr id="31745" name="Rectangle 1"/>
          <p:cNvSpPr>
            <a:spLocks noChangeArrowheads="1"/>
          </p:cNvSpPr>
          <p:nvPr/>
        </p:nvSpPr>
        <p:spPr bwMode="auto">
          <a:xfrm>
            <a:off x="357158" y="821026"/>
            <a:ext cx="8215370" cy="60369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ارزش و ارزش افرینی ، اندیشه جدید فعالان اقتصادی است که در چار چوب آن ، وظایف مدیریت شکل گرفته و معنای جدید یافته است . کسب و کار مبتنی بر ارزش ، ارزش افرینی تلقی می گردد،به طوری که فعالیت اقتصادی بنگاههای کسب وکار بدون اندیشه وعمل زایش</a:t>
            </a:r>
            <a:r>
              <a:rPr kumimoji="0" lang="fa-IR" sz="2000" b="0" i="0" u="none" strike="noStrike" cap="none" normalizeH="0" dirty="0" smtClean="0">
                <a:ln>
                  <a:noFill/>
                </a:ln>
                <a:solidFill>
                  <a:schemeClr val="tx1"/>
                </a:solidFill>
                <a:effectLst/>
                <a:latin typeface="Calibri" pitchFamily="34" charset="0"/>
                <a:ea typeface="Calibri" pitchFamily="34" charset="0"/>
                <a:cs typeface="Arial" pitchFamily="34" charset="0"/>
              </a:rPr>
              <a:t>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ارزش ،استمرار و تداوم نخواهد داشت . مدیریت مبتنی بر ارزش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(VBM)</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نیز تفکر جدیدی است که فرایندی پویا بوده و در زنجیره ارزش معنی و اجرا می شود .آن بدین معنی است که همه فرایند ها و نظامهای اساسی باید به سمت ایجاد ارزش (ارزش افرینی )جهت گیری شوند .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یکی از ویژگیهای مهم مقیاسهای عملکرد ارزش افزوده این است که به طور مستقیم به فنون بودجه بندی سرمایه ای مرتبط هستند که در تامین مالی شرکتها مورد استفاده قرار می گیرند ؛ مخصوصا سود اقتصادی را که قابل مقایسه با فنون ارزش فعلی خالص است و در بودجه بندی سرمایه ای موسسات مورد استفاده قرار می گیرد،در نظر می گیرند . مقیاسهای ارزش افزوده اساسا برای اندازه گیری عملکرد مدیریت که مبتنی بر توانایی مدیران در افزودن بر ارزش شرکت است ،مورد استفاده قرار می گیرند.این مقیاسها همچنین توسط تحلیل گران اوراق بهادار نیز به کار گرفته می شوند ،زیرا اعتقاد براین است که عملکرد مدیریت می تواند در بازدهی سهام شرکتها انعکاس یابد .</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285728"/>
            <a:ext cx="6900882" cy="563562"/>
          </a:xfrm>
        </p:spPr>
        <p:txBody>
          <a:bodyPr/>
          <a:lstStyle/>
          <a:p>
            <a:pPr algn="r" rtl="1"/>
            <a:r>
              <a:rPr lang="fa-IR" dirty="0" smtClean="0"/>
              <a:t>مفاهیم ارزش افزوده </a:t>
            </a:r>
            <a:r>
              <a:rPr lang="en-US" dirty="0" smtClean="0"/>
              <a:t>(V A)</a:t>
            </a:r>
            <a:r>
              <a:rPr lang="fa-IR" dirty="0" smtClean="0"/>
              <a:t>:</a:t>
            </a:r>
            <a:endParaRPr lang="en-US" dirty="0"/>
          </a:p>
        </p:txBody>
      </p:sp>
      <p:sp>
        <p:nvSpPr>
          <p:cNvPr id="3" name="Content Placeholder 2"/>
          <p:cNvSpPr>
            <a:spLocks noGrp="1"/>
          </p:cNvSpPr>
          <p:nvPr>
            <p:ph idx="1"/>
          </p:nvPr>
        </p:nvSpPr>
        <p:spPr>
          <a:xfrm>
            <a:off x="457200" y="4214818"/>
            <a:ext cx="1685908" cy="2185982"/>
          </a:xfrm>
        </p:spPr>
        <p:txBody>
          <a:bodyPr/>
          <a:lstStyle/>
          <a:p>
            <a:pPr lvl="2" algn="r">
              <a:defRPr/>
            </a:pPr>
            <a:endParaRPr lang="fa-IR" dirty="0" smtClean="0">
              <a:solidFill>
                <a:schemeClr val="accent4">
                  <a:lumMod val="50000"/>
                  <a:lumOff val="50000"/>
                </a:schemeClr>
              </a:solidFill>
              <a:cs typeface="B Lotus" pitchFamily="2" charset="-78"/>
            </a:endParaRPr>
          </a:p>
          <a:p>
            <a:endParaRPr lang="en-US"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5</a:t>
            </a:r>
            <a:endParaRPr lang="en-US" sz="1600" b="1" dirty="0">
              <a:solidFill>
                <a:schemeClr val="accent4">
                  <a:lumMod val="10000"/>
                </a:schemeClr>
              </a:solidFill>
            </a:endParaRPr>
          </a:p>
        </p:txBody>
      </p:sp>
      <p:sp>
        <p:nvSpPr>
          <p:cNvPr id="30721" name="Rectangle 1"/>
          <p:cNvSpPr>
            <a:spLocks noChangeArrowheads="1"/>
          </p:cNvSpPr>
          <p:nvPr/>
        </p:nvSpPr>
        <p:spPr bwMode="auto">
          <a:xfrm>
            <a:off x="214282" y="1142984"/>
            <a:ext cx="8072494"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5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ارزش افزوده ما به ازای ارزشی است که بر اثر برخی اعمال و پدیده ها و کار با ابزار مختلف ایجاد می شود . ارزش افزوده ، در حقیقت </a:t>
            </a:r>
            <a:r>
              <a:rPr kumimoji="0" lang="fa-IR"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Calibri" pitchFamily="34" charset="0"/>
                <a:cs typeface="Arial" pitchFamily="34" charset="0"/>
              </a:rPr>
              <a:t>ارزش اضافه شده به فعالیتهای قبلی (ورودیها)،یا ارزش نهایی تولید پس از کسر ارزش کالاها و خدمات واسطه ای (ورودیها) است</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 . کاربرد ارزش افزوده را می توان در سه حوزه مورد توجهقرار داد :</a:t>
            </a:r>
            <a:endParaRPr kumimoji="0" lang="en-US"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endParaRPr>
          </a:p>
          <a:p>
            <a:pPr marL="0" marR="0" lvl="0" indent="0" algn="r" defTabSz="914400" rtl="0"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Calibri" pitchFamily="34" charset="0"/>
                <a:cs typeface="Arial" pitchFamily="34" charset="0"/>
              </a:rPr>
              <a:t>کاربرد اقتصادی :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شناخت توانمندیها ی اقتصادی بنگاهها ؛ نظیر بهره وری در استفاده از منابع و عوامل تولید .</a:t>
            </a:r>
          </a:p>
          <a:p>
            <a:pPr marL="0" marR="0" lvl="0" indent="0" algn="r" defTabSz="914400" rtl="0" eaLnBrk="0" fontAlgn="base" latinLnBrk="0" hangingPunct="0">
              <a:lnSpc>
                <a:spcPct val="15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 </a:t>
            </a:r>
            <a:r>
              <a:rPr kumimoji="0" lang="fa-IR"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Calibri" pitchFamily="34" charset="0"/>
                <a:cs typeface="Arial" pitchFamily="34" charset="0"/>
              </a:rPr>
              <a:t>کاربرد مدیریتی :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شناخت توانمندیها و کارکرد های منابع انسانی ؛ نظیر نیروی کار تولید ،به منظور سنجش عملکرد .</a:t>
            </a:r>
          </a:p>
          <a:p>
            <a:pPr marL="0" marR="0" lvl="0" indent="0" algn="r" defTabSz="914400" rtl="0" eaLnBrk="0" fontAlgn="base" latinLnBrk="0" hangingPunct="0">
              <a:lnSpc>
                <a:spcPct val="15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 </a:t>
            </a:r>
            <a:r>
              <a:rPr kumimoji="0" lang="fa-IR"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Calibri" pitchFamily="34" charset="0"/>
                <a:cs typeface="Arial" pitchFamily="34" charset="0"/>
              </a:rPr>
              <a:t>کاربرد حسابداری :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تحلیل مالی منطقی و سودمند از وضعیت و عملکرد مالی بنگاههای اقتصادی در مقایسه با سود حسابداری</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28"/>
            <a:ext cx="7467600" cy="563562"/>
          </a:xfrm>
        </p:spPr>
        <p:txBody>
          <a:bodyPr/>
          <a:lstStyle/>
          <a:p>
            <a:pPr algn="r" rtl="1"/>
            <a:r>
              <a:rPr lang="fa-IR" dirty="0" smtClean="0"/>
              <a:t>محاسبه ارزش افزوده</a:t>
            </a:r>
            <a:endParaRPr lang="en-US"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6</a:t>
            </a:r>
            <a:endParaRPr lang="en-US" sz="1600" b="1" dirty="0">
              <a:solidFill>
                <a:schemeClr val="accent4">
                  <a:lumMod val="10000"/>
                </a:schemeClr>
              </a:solidFill>
            </a:endParaRPr>
          </a:p>
        </p:txBody>
      </p:sp>
      <p:sp>
        <p:nvSpPr>
          <p:cNvPr id="5" name="Content Placeholder 4"/>
          <p:cNvSpPr>
            <a:spLocks noGrp="1"/>
          </p:cNvSpPr>
          <p:nvPr>
            <p:ph idx="1"/>
          </p:nvPr>
        </p:nvSpPr>
        <p:spPr>
          <a:xfrm>
            <a:off x="214282" y="1214422"/>
            <a:ext cx="8229600" cy="5181600"/>
          </a:xfrm>
        </p:spPr>
        <p:txBody>
          <a:bodyPr/>
          <a:lstStyle/>
          <a:p>
            <a:pPr algn="just" rtl="1">
              <a:lnSpc>
                <a:spcPct val="150000"/>
              </a:lnSpc>
              <a:buNone/>
            </a:pPr>
            <a:r>
              <a:rPr lang="fa-IR" sz="2400" dirty="0" smtClean="0"/>
              <a:t>ارزش افزوده به دو طریق زیر قابل محاسبه می باشد :</a:t>
            </a:r>
            <a:endParaRPr lang="en-US" sz="2400" dirty="0" smtClean="0"/>
          </a:p>
          <a:p>
            <a:pPr algn="just" rtl="1">
              <a:lnSpc>
                <a:spcPct val="150000"/>
              </a:lnSpc>
              <a:buNone/>
            </a:pPr>
            <a:endParaRPr lang="fa-IR" sz="2200" dirty="0" smtClean="0"/>
          </a:p>
          <a:p>
            <a:pPr algn="r" rtl="1">
              <a:lnSpc>
                <a:spcPct val="150000"/>
              </a:lnSpc>
              <a:buNone/>
            </a:pPr>
            <a:r>
              <a:rPr lang="fa-IR" sz="2000" b="1" dirty="0" smtClean="0"/>
              <a:t>الف : محاسبه ارزش افزوده بر اساس ارزش معاملات (روش تفریق ):</a:t>
            </a:r>
            <a:endParaRPr lang="en-US" sz="2000" b="1" dirty="0" smtClean="0"/>
          </a:p>
          <a:p>
            <a:pPr algn="r" rtl="1">
              <a:lnSpc>
                <a:spcPct val="150000"/>
              </a:lnSpc>
              <a:buNone/>
            </a:pPr>
            <a:r>
              <a:rPr lang="fa-IR" sz="2000" dirty="0" smtClean="0"/>
              <a:t>ارزش معاملات واسطه ای – ارزش معاملات نهایی = ارزش افزوده </a:t>
            </a:r>
            <a:endParaRPr lang="en-US" sz="2000" dirty="0" smtClean="0"/>
          </a:p>
          <a:p>
            <a:pPr algn="r" rtl="1">
              <a:lnSpc>
                <a:spcPct val="150000"/>
              </a:lnSpc>
              <a:buNone/>
            </a:pPr>
            <a:r>
              <a:rPr lang="fa-IR" sz="2000" dirty="0" smtClean="0"/>
              <a:t>ارزش کالاها و خدمات واسطه ای و مواد اولیه – ارزش کالا و خدمات تولید شده = ارزش افزوده </a:t>
            </a:r>
            <a:endParaRPr lang="en-US" sz="2000" dirty="0" smtClean="0"/>
          </a:p>
          <a:p>
            <a:pPr algn="r" rtl="1">
              <a:lnSpc>
                <a:spcPct val="150000"/>
              </a:lnSpc>
              <a:buNone/>
            </a:pPr>
            <a:endParaRPr lang="fa-IR" sz="2000" dirty="0" smtClean="0"/>
          </a:p>
          <a:p>
            <a:pPr algn="r" rtl="1">
              <a:lnSpc>
                <a:spcPct val="150000"/>
              </a:lnSpc>
              <a:buNone/>
            </a:pPr>
            <a:r>
              <a:rPr lang="fa-IR" sz="2000" b="1" dirty="0" smtClean="0">
                <a:effectLst>
                  <a:outerShdw blurRad="38100" dist="38100" dir="2700000" algn="tl">
                    <a:srgbClr val="000000">
                      <a:alpha val="43137"/>
                    </a:srgbClr>
                  </a:outerShdw>
                </a:effectLst>
              </a:rPr>
              <a:t>ب: محاسبه ارزش افزوده بر اساس دریافتی عوامل تولید (روش جمع):</a:t>
            </a:r>
            <a:endParaRPr lang="en-US" sz="2000" b="1" dirty="0" smtClean="0">
              <a:effectLst>
                <a:outerShdw blurRad="38100" dist="38100" dir="2700000" algn="tl">
                  <a:srgbClr val="000000">
                    <a:alpha val="43137"/>
                  </a:srgbClr>
                </a:outerShdw>
              </a:effectLst>
            </a:endParaRPr>
          </a:p>
          <a:p>
            <a:pPr algn="r" rtl="1">
              <a:lnSpc>
                <a:spcPct val="150000"/>
              </a:lnSpc>
              <a:buNone/>
            </a:pPr>
            <a:r>
              <a:rPr lang="fa-IR" sz="2000" dirty="0" smtClean="0"/>
              <a:t>استهلاک سرمایه + سود + بهره + اجاره + حقوق و دستمزد = ارزش افزوده </a:t>
            </a:r>
            <a:endParaRPr lang="en-US" sz="2000" dirty="0" smtClean="0"/>
          </a:p>
          <a:p>
            <a:pPr>
              <a:buNone/>
            </a:pPr>
            <a:endParaRPr lang="en-US" dirty="0"/>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28"/>
            <a:ext cx="7467600" cy="563562"/>
          </a:xfrm>
        </p:spPr>
        <p:txBody>
          <a:bodyPr/>
          <a:lstStyle/>
          <a:p>
            <a:pPr algn="r" rtl="1"/>
            <a:r>
              <a:rPr lang="fa-IR" sz="2800" dirty="0" smtClean="0"/>
              <a:t>شاخصهای سنجش عملکرد :</a:t>
            </a:r>
            <a:endParaRPr lang="en-US" sz="2800"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7</a:t>
            </a:r>
            <a:endParaRPr lang="en-US" sz="1600" b="1" dirty="0">
              <a:solidFill>
                <a:schemeClr val="accent4">
                  <a:lumMod val="10000"/>
                </a:schemeClr>
              </a:solidFill>
            </a:endParaRPr>
          </a:p>
        </p:txBody>
      </p:sp>
      <p:sp>
        <p:nvSpPr>
          <p:cNvPr id="6" name="Rectangle 3"/>
          <p:cNvSpPr>
            <a:spLocks noGrp="1" noChangeArrowheads="1"/>
          </p:cNvSpPr>
          <p:nvPr>
            <p:ph idx="1"/>
          </p:nvPr>
        </p:nvSpPr>
        <p:spPr>
          <a:xfrm>
            <a:off x="428596" y="1285860"/>
            <a:ext cx="8229600" cy="5181600"/>
          </a:xfrm>
        </p:spPr>
        <p:txBody>
          <a:bodyPr/>
          <a:lstStyle/>
          <a:p>
            <a:pPr algn="just" rtl="1">
              <a:lnSpc>
                <a:spcPct val="150000"/>
              </a:lnSpc>
              <a:buNone/>
            </a:pPr>
            <a:r>
              <a:rPr lang="en-US" sz="2300" dirty="0" smtClean="0">
                <a:latin typeface="Arial" charset="0"/>
              </a:rPr>
              <a:t>    </a:t>
            </a:r>
            <a:r>
              <a:rPr lang="fa-IR" sz="2000" dirty="0" smtClean="0"/>
              <a:t>معیارهای سنجش عملکرد جز اصلی سیستمهای کنترلی مدیریت است . برنامه ریزی خوب و تصمیمهای کنترلی ، نیازمند چگونگی عملکرد واحد ها است . مدیریت سطح بالا باید مدیران و کارکنان را برای دستیابی به اهداف سازمان تحریک نماید . ارزیابی عملکرد و پاداشها ، عناصر کلیدی در جهت تحریک مدیران است . ارزیابی عملکرد واحد های سازمانی ، پیش نیازی در جهت تخصیص منابع است و مقایسه مبالغ پیش بینی و واقعی ، رهنمودی در جهت تخصیصهای آتی به شمار می آیند . ارزیابی عملکرد ، مدیران سطح بالا را در تصمیم گیری در مورد حقوق ، پاداش ، ارزیابیهای آتی و شاخصهای توسعه کمک می کند . این معیار ها را می توان در دو شاخه </a:t>
            </a:r>
            <a:r>
              <a:rPr lang="fa-IR" sz="2000" b="1" dirty="0" smtClean="0">
                <a:effectLst>
                  <a:outerShdw blurRad="38100" dist="38100" dir="2700000" algn="tl">
                    <a:srgbClr val="000000">
                      <a:alpha val="43137"/>
                    </a:srgbClr>
                  </a:outerShdw>
                </a:effectLst>
              </a:rPr>
              <a:t>معیارهای سنتی و نوین </a:t>
            </a:r>
            <a:r>
              <a:rPr lang="fa-IR" sz="2000" dirty="0" smtClean="0"/>
              <a:t>دسته بندی کرد .</a:t>
            </a:r>
            <a:endParaRPr lang="en-US" sz="2000" dirty="0" smtClean="0"/>
          </a:p>
          <a:p>
            <a:pPr algn="r" eaLnBrk="1" hangingPunct="1">
              <a:buFont typeface="Wingdings" pitchFamily="2" charset="2"/>
              <a:buNone/>
            </a:pPr>
            <a:endParaRPr lang="fa-IR" sz="2300" dirty="0" smtClean="0">
              <a:latin typeface="Arial" charset="0"/>
            </a:endParaRP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28"/>
            <a:ext cx="7467600" cy="563562"/>
          </a:xfrm>
        </p:spPr>
        <p:txBody>
          <a:bodyPr/>
          <a:lstStyle/>
          <a:p>
            <a:pPr algn="r" rtl="1"/>
            <a:r>
              <a:rPr lang="fa-IR" dirty="0" smtClean="0"/>
              <a:t>معیار های مالی سنتی</a:t>
            </a:r>
            <a:endParaRPr lang="en-US" dirty="0"/>
          </a:p>
        </p:txBody>
      </p:sp>
      <p:sp>
        <p:nvSpPr>
          <p:cNvPr id="3" name="Content Placeholder 2"/>
          <p:cNvSpPr>
            <a:spLocks noGrp="1"/>
          </p:cNvSpPr>
          <p:nvPr>
            <p:ph idx="1"/>
          </p:nvPr>
        </p:nvSpPr>
        <p:spPr>
          <a:xfrm>
            <a:off x="500034" y="1071546"/>
            <a:ext cx="7858180" cy="5181600"/>
          </a:xfrm>
        </p:spPr>
        <p:txBody>
          <a:bodyPr/>
          <a:lstStyle/>
          <a:p>
            <a:pPr algn="r" rtl="1">
              <a:lnSpc>
                <a:spcPct val="150000"/>
              </a:lnSpc>
              <a:buNone/>
            </a:pPr>
            <a:r>
              <a:rPr lang="fa-IR" sz="2000" b="1" dirty="0" smtClean="0">
                <a:effectLst>
                  <a:outerShdw blurRad="38100" dist="38100" dir="2700000" algn="tl">
                    <a:srgbClr val="000000">
                      <a:alpha val="43137"/>
                    </a:srgbClr>
                  </a:outerShdw>
                </a:effectLst>
              </a:rPr>
              <a:t>الف – معیار های مالی سنتی </a:t>
            </a:r>
            <a:endParaRPr lang="en-US" sz="2000" b="1" dirty="0" smtClean="0">
              <a:effectLst>
                <a:outerShdw blurRad="38100" dist="38100" dir="2700000" algn="tl">
                  <a:srgbClr val="000000">
                    <a:alpha val="43137"/>
                  </a:srgbClr>
                </a:outerShdw>
              </a:effectLst>
            </a:endParaRPr>
          </a:p>
          <a:p>
            <a:pPr algn="r" rtl="1">
              <a:lnSpc>
                <a:spcPct val="150000"/>
              </a:lnSpc>
              <a:buNone/>
            </a:pPr>
            <a:r>
              <a:rPr lang="fa-IR" sz="2000" b="1" dirty="0" smtClean="0">
                <a:effectLst>
                  <a:outerShdw blurRad="38100" dist="38100" dir="2700000" algn="tl">
                    <a:srgbClr val="000000">
                      <a:alpha val="43137"/>
                    </a:srgbClr>
                  </a:outerShdw>
                </a:effectLst>
              </a:rPr>
              <a:t>1- بازده سرمایه گذاری </a:t>
            </a:r>
            <a:endParaRPr lang="en-US" sz="2000" b="1" dirty="0" smtClean="0">
              <a:effectLst>
                <a:outerShdw blurRad="38100" dist="38100" dir="2700000" algn="tl">
                  <a:srgbClr val="000000">
                    <a:alpha val="43137"/>
                  </a:srgbClr>
                </a:outerShdw>
              </a:effectLst>
            </a:endParaRPr>
          </a:p>
          <a:p>
            <a:pPr algn="r" rtl="1">
              <a:lnSpc>
                <a:spcPct val="150000"/>
              </a:lnSpc>
              <a:buNone/>
            </a:pPr>
            <a:r>
              <a:rPr lang="fa-IR" sz="2000" dirty="0" smtClean="0"/>
              <a:t>یک معیار حسابداری مبتنی بر سرمایه گذاری است و شامل همه عناصر سود اوری(در امد ،هزینه و سرمایه گذاری ) می باشد . </a:t>
            </a:r>
            <a:endParaRPr lang="en-US" sz="2000" dirty="0" smtClean="0"/>
          </a:p>
          <a:p>
            <a:pPr algn="r" rtl="1">
              <a:lnSpc>
                <a:spcPct val="150000"/>
              </a:lnSpc>
              <a:buNone/>
            </a:pPr>
            <a:r>
              <a:rPr lang="fa-IR" sz="2000" dirty="0" smtClean="0"/>
              <a:t>بازده سرمایه گذاری نشان می دهد که مدیر می تواند با کاهش سرمایه گذاری در داراییها ی ثابت و جاری به سود تعیین شده دست یابد ،یعنی فروش داراییهای بلا استفاده .</a:t>
            </a:r>
          </a:p>
          <a:p>
            <a:pPr rtl="1">
              <a:lnSpc>
                <a:spcPct val="150000"/>
              </a:lnSpc>
              <a:buNone/>
            </a:pPr>
            <a:r>
              <a:rPr lang="fa-IR" sz="2000" dirty="0" smtClean="0">
                <a:sym typeface="Wingdings" pitchFamily="2" charset="2"/>
              </a:rPr>
              <a:t> </a:t>
            </a:r>
            <a:r>
              <a:rPr lang="fa-IR" sz="2000" dirty="0" smtClean="0"/>
              <a:t>متوسط سرمایه گذاری/سود عملیاتی   </a:t>
            </a:r>
            <a:r>
              <a:rPr lang="en-US" sz="2000" dirty="0" smtClean="0"/>
              <a:t>ROI=</a:t>
            </a:r>
          </a:p>
          <a:p>
            <a:pPr rtl="1">
              <a:lnSpc>
                <a:spcPct val="150000"/>
              </a:lnSpc>
              <a:buNone/>
            </a:pPr>
            <a:endParaRPr lang="fa-IR" sz="2000" dirty="0" smtClean="0"/>
          </a:p>
          <a:p>
            <a:pPr rtl="1">
              <a:lnSpc>
                <a:spcPct val="150000"/>
              </a:lnSpc>
              <a:buNone/>
            </a:pPr>
            <a:r>
              <a:rPr lang="fa-IR" sz="2000" dirty="0" smtClean="0">
                <a:sym typeface="Wingdings" pitchFamily="2" charset="2"/>
              </a:rPr>
              <a:t>(درآمد/سود)*(سرمایه گذاری/درآمد)</a:t>
            </a:r>
            <a:r>
              <a:rPr lang="fa-IR" sz="2000" dirty="0" smtClean="0"/>
              <a:t>   </a:t>
            </a:r>
            <a:r>
              <a:rPr lang="en-US" sz="2000" dirty="0" smtClean="0"/>
              <a:t>ROI=</a:t>
            </a:r>
            <a:endParaRPr lang="fa-IR" sz="2000" dirty="0" smtClean="0"/>
          </a:p>
          <a:p>
            <a:pPr rtl="1">
              <a:lnSpc>
                <a:spcPct val="150000"/>
              </a:lnSpc>
              <a:buNone/>
            </a:pPr>
            <a:endParaRPr lang="en-US" sz="2000" dirty="0" smtClean="0"/>
          </a:p>
          <a:p>
            <a:endParaRPr lang="en-US"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8</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28"/>
            <a:ext cx="7467600" cy="563562"/>
          </a:xfrm>
        </p:spPr>
        <p:txBody>
          <a:bodyPr/>
          <a:lstStyle/>
          <a:p>
            <a:pPr algn="r"/>
            <a:r>
              <a:rPr lang="fa-IR" dirty="0" smtClean="0"/>
              <a:t>معیار های مالی سنتی</a:t>
            </a:r>
            <a:endParaRPr lang="en-US"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9</a:t>
            </a:r>
            <a:endParaRPr lang="en-US" sz="1600" b="1" dirty="0">
              <a:solidFill>
                <a:schemeClr val="accent4">
                  <a:lumMod val="10000"/>
                </a:schemeClr>
              </a:solidFill>
            </a:endParaRPr>
          </a:p>
        </p:txBody>
      </p:sp>
      <p:sp>
        <p:nvSpPr>
          <p:cNvPr id="5" name="Rectangle 4"/>
          <p:cNvSpPr>
            <a:spLocks noGrp="1" noChangeArrowheads="1"/>
          </p:cNvSpPr>
          <p:nvPr>
            <p:ph idx="1"/>
          </p:nvPr>
        </p:nvSpPr>
        <p:spPr>
          <a:xfrm>
            <a:off x="428596" y="1214422"/>
            <a:ext cx="8229600" cy="5181600"/>
          </a:xfrm>
        </p:spPr>
        <p:txBody>
          <a:bodyPr/>
          <a:lstStyle/>
          <a:p>
            <a:pPr algn="just" rtl="1">
              <a:buNone/>
            </a:pPr>
            <a:endParaRPr lang="fa-IR" sz="2100" b="1" dirty="0" smtClean="0">
              <a:cs typeface="Nazanin" pitchFamily="2" charset="-78"/>
            </a:endParaRPr>
          </a:p>
          <a:p>
            <a:pPr algn="r" eaLnBrk="1" hangingPunct="1">
              <a:lnSpc>
                <a:spcPct val="90000"/>
              </a:lnSpc>
              <a:buFont typeface="Wingdings" pitchFamily="2" charset="2"/>
              <a:buNone/>
            </a:pPr>
            <a:endParaRPr lang="fa-IR" sz="2100" dirty="0" smtClean="0"/>
          </a:p>
          <a:p>
            <a:pPr algn="r" eaLnBrk="1" hangingPunct="1">
              <a:lnSpc>
                <a:spcPct val="90000"/>
              </a:lnSpc>
              <a:buFont typeface="Wingdings" pitchFamily="2" charset="2"/>
              <a:buNone/>
            </a:pPr>
            <a:endParaRPr lang="fa-IR" sz="2100" dirty="0" smtClean="0"/>
          </a:p>
          <a:p>
            <a:pPr algn="r" eaLnBrk="1" hangingPunct="1">
              <a:lnSpc>
                <a:spcPct val="90000"/>
              </a:lnSpc>
              <a:buFont typeface="Wingdings" pitchFamily="2" charset="2"/>
              <a:buNone/>
            </a:pPr>
            <a:endParaRPr lang="fa-IR" sz="2100" dirty="0" smtClean="0"/>
          </a:p>
          <a:p>
            <a:pPr algn="r" eaLnBrk="1" hangingPunct="1">
              <a:lnSpc>
                <a:spcPct val="90000"/>
              </a:lnSpc>
              <a:buFont typeface="Wingdings" pitchFamily="2" charset="2"/>
              <a:buNone/>
            </a:pPr>
            <a:endParaRPr lang="en-US" sz="2100" dirty="0" smtClean="0"/>
          </a:p>
        </p:txBody>
      </p:sp>
      <p:sp>
        <p:nvSpPr>
          <p:cNvPr id="26625" name="Rectangle 1"/>
          <p:cNvSpPr>
            <a:spLocks noChangeArrowheads="1"/>
          </p:cNvSpPr>
          <p:nvPr/>
        </p:nvSpPr>
        <p:spPr bwMode="auto">
          <a:xfrm>
            <a:off x="-214346" y="1497773"/>
            <a:ext cx="8643998"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Calibri" pitchFamily="34" charset="0"/>
                <a:cs typeface="Arial" pitchFamily="34" charset="0"/>
              </a:rPr>
              <a:t>2- سود باقیمانده </a:t>
            </a:r>
            <a:endParaRPr kumimoji="0" lang="en-US"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عبارت است از </a:t>
            </a:r>
          </a:p>
          <a:p>
            <a:pPr marL="0" marR="0" lvl="0" indent="0" algn="r" defTabSz="914400" rtl="1"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Arial" pitchFamily="34" charset="0"/>
              </a:rPr>
              <a:t>                    بازده مورد انتظار سرمایه گذاری – سود عملیاتی = سودباقیمانده </a:t>
            </a:r>
            <a:endParaRPr kumimoji="0" lang="en-US"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Arial" pitchFamily="34" charset="0"/>
              </a:rPr>
              <a:t>           (سرمایه گذاری *نرخ بازده مورد انتظار )- سود عملیاتی = سود باقیمانده </a:t>
            </a:r>
            <a:endParaRPr kumimoji="0" lang="en-US"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به حاصلضرب نرخ بازده مورد انتظار و سرمایه گذاری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T</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هزینه های منتسب سرمایه گذاری گفته می شود .</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28"/>
            <a:ext cx="7467600" cy="563562"/>
          </a:xfrm>
        </p:spPr>
        <p:txBody>
          <a:bodyPr/>
          <a:lstStyle/>
          <a:p>
            <a:pPr algn="r"/>
            <a:r>
              <a:rPr lang="fa-IR" dirty="0" smtClean="0"/>
              <a:t>معیار های مالی سنتی</a:t>
            </a:r>
            <a:endParaRPr lang="en-US" dirty="0"/>
          </a:p>
        </p:txBody>
      </p:sp>
      <p:sp>
        <p:nvSpPr>
          <p:cNvPr id="4" name="Rectangle 6"/>
          <p:cNvSpPr>
            <a:spLocks noGrp="1" noChangeArrowheads="1"/>
          </p:cNvSpPr>
          <p:nvPr>
            <p:ph idx="1"/>
          </p:nvPr>
        </p:nvSpPr>
        <p:spPr>
          <a:xfrm>
            <a:off x="214282" y="1357298"/>
            <a:ext cx="8229600" cy="5181600"/>
          </a:xfrm>
        </p:spPr>
        <p:txBody>
          <a:bodyPr/>
          <a:lstStyle/>
          <a:p>
            <a:pPr algn="r" rtl="1">
              <a:buNone/>
            </a:pPr>
            <a:r>
              <a:rPr lang="fa-IR" sz="2400" b="1" dirty="0" smtClean="0">
                <a:effectLst>
                  <a:outerShdw blurRad="38100" dist="38100" dir="2700000" algn="tl">
                    <a:srgbClr val="000000">
                      <a:alpha val="43137"/>
                    </a:srgbClr>
                  </a:outerShdw>
                </a:effectLst>
              </a:rPr>
              <a:t>3- بازده فروش </a:t>
            </a:r>
            <a:endParaRPr lang="en-US" sz="2400" b="1" dirty="0" smtClean="0">
              <a:effectLst>
                <a:outerShdw blurRad="38100" dist="38100" dir="2700000" algn="tl">
                  <a:srgbClr val="000000">
                    <a:alpha val="43137"/>
                  </a:srgbClr>
                </a:outerShdw>
              </a:effectLst>
            </a:endParaRPr>
          </a:p>
          <a:p>
            <a:pPr algn="r" rtl="1">
              <a:buNone/>
            </a:pPr>
            <a:r>
              <a:rPr lang="fa-IR" sz="2400" dirty="0" smtClean="0"/>
              <a:t>بازده فروش یکی از اجزای بازده سرمایه گذاری در روش تحلیلی سود آوری  دوپونت  است.</a:t>
            </a:r>
            <a:endParaRPr lang="en-US" sz="2400" dirty="0" smtClean="0"/>
          </a:p>
          <a:p>
            <a:pPr algn="l">
              <a:buNone/>
            </a:pPr>
            <a:r>
              <a:rPr lang="en-US" sz="2400" dirty="0" smtClean="0"/>
              <a:t>        ROS= </a:t>
            </a:r>
            <a:r>
              <a:rPr lang="fa-IR" sz="2400" dirty="0" smtClean="0"/>
              <a:t>/سود عملیاتی</a:t>
            </a:r>
            <a:r>
              <a:rPr lang="en-US" sz="2400" dirty="0" smtClean="0"/>
              <a:t> </a:t>
            </a:r>
            <a:r>
              <a:rPr lang="fa-IR" sz="2400" dirty="0" smtClean="0"/>
              <a:t>درآمد فروش</a:t>
            </a:r>
            <a:r>
              <a:rPr lang="en-US" sz="2400" dirty="0" smtClean="0"/>
              <a:t>  </a:t>
            </a:r>
            <a:r>
              <a:rPr lang="fa-IR" sz="2400" dirty="0" smtClean="0"/>
              <a:t>  </a:t>
            </a:r>
            <a:r>
              <a:rPr lang="en-US" sz="2400" dirty="0" smtClean="0"/>
              <a:t>                                                </a:t>
            </a:r>
          </a:p>
          <a:p>
            <a:pPr algn="r" rtl="1">
              <a:buNone/>
            </a:pPr>
            <a:r>
              <a:rPr lang="fa-IR" sz="2400" b="1" dirty="0" smtClean="0">
                <a:effectLst>
                  <a:outerShdw blurRad="38100" dist="38100" dir="2700000" algn="tl">
                    <a:srgbClr val="000000">
                      <a:alpha val="43137"/>
                    </a:srgbClr>
                  </a:outerShdw>
                </a:effectLst>
              </a:rPr>
              <a:t>4- سود هر سهم </a:t>
            </a:r>
            <a:endParaRPr lang="en-US" sz="2400" b="1" dirty="0" smtClean="0">
              <a:effectLst>
                <a:outerShdw blurRad="38100" dist="38100" dir="2700000" algn="tl">
                  <a:srgbClr val="000000">
                    <a:alpha val="43137"/>
                  </a:srgbClr>
                </a:outerShdw>
              </a:effectLst>
            </a:endParaRPr>
          </a:p>
          <a:p>
            <a:pPr algn="r" rtl="1">
              <a:buNone/>
            </a:pPr>
            <a:r>
              <a:rPr lang="fa-IR" sz="2400" dirty="0" smtClean="0"/>
              <a:t>سود هر سهم نشان می دهد که به ازای هر سهم ،چه میزان عایدی به دست آمده است و هر چقدر نتیجه نسبت بیشتر باشد ، گویای عملکرد مطلوب شرکت می باشد .از این نسبت برای ارزشیابی سهام نیز استفاده می شود که با توجه به قیمت بازاری سهام (قیمت معاملاتی )،ارزش سهام درآینده نیزمعلوم میگردد.</a:t>
            </a:r>
            <a:endParaRPr lang="en-US" sz="2400" dirty="0" smtClean="0"/>
          </a:p>
          <a:p>
            <a:pPr algn="l">
              <a:buNone/>
            </a:pPr>
            <a:r>
              <a:rPr lang="fa-IR" sz="2400" dirty="0" smtClean="0"/>
              <a:t>        </a:t>
            </a:r>
            <a:r>
              <a:rPr lang="en-US" sz="2400" dirty="0" smtClean="0"/>
              <a:t>EPS= </a:t>
            </a:r>
            <a:r>
              <a:rPr lang="fa-IR" sz="2400" dirty="0" smtClean="0"/>
              <a:t>سود خالص</a:t>
            </a:r>
            <a:r>
              <a:rPr lang="en-US" sz="2400" dirty="0" smtClean="0"/>
              <a:t> </a:t>
            </a:r>
            <a:r>
              <a:rPr lang="fa-IR" sz="2400" dirty="0" smtClean="0"/>
              <a:t>/</a:t>
            </a:r>
            <a:r>
              <a:rPr lang="en-US" sz="2400" dirty="0" smtClean="0"/>
              <a:t> </a:t>
            </a:r>
            <a:r>
              <a:rPr lang="fa-IR" sz="2400" dirty="0" smtClean="0"/>
              <a:t>تعداد سهام عادی</a:t>
            </a:r>
            <a:r>
              <a:rPr lang="en-US" sz="2400" dirty="0" smtClean="0"/>
              <a:t>                                                 </a:t>
            </a:r>
          </a:p>
          <a:p>
            <a:pPr algn="r" rtl="1">
              <a:buNone/>
            </a:pPr>
            <a:endParaRPr lang="en-US" sz="2200" dirty="0" smtClean="0"/>
          </a:p>
        </p:txBody>
      </p:sp>
      <p:sp>
        <p:nvSpPr>
          <p:cNvPr id="5" name="Rectangle 4"/>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10</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28"/>
            <a:ext cx="7467600" cy="563562"/>
          </a:xfrm>
        </p:spPr>
        <p:txBody>
          <a:bodyPr/>
          <a:lstStyle/>
          <a:p>
            <a:pPr algn="r" rtl="1"/>
            <a:r>
              <a:rPr lang="fa-IR" dirty="0" smtClean="0"/>
              <a:t>معیار های مالی سنتی</a:t>
            </a:r>
            <a:endParaRPr lang="en-US" dirty="0"/>
          </a:p>
        </p:txBody>
      </p:sp>
      <p:sp>
        <p:nvSpPr>
          <p:cNvPr id="31" name="Rectangle 30"/>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11</a:t>
            </a:r>
            <a:endParaRPr lang="en-US" sz="1600" b="1" dirty="0">
              <a:solidFill>
                <a:schemeClr val="accent4">
                  <a:lumMod val="10000"/>
                </a:schemeClr>
              </a:solidFill>
            </a:endParaRPr>
          </a:p>
        </p:txBody>
      </p:sp>
      <p:sp>
        <p:nvSpPr>
          <p:cNvPr id="49153" name="Rectangle 1"/>
          <p:cNvSpPr>
            <a:spLocks noChangeArrowheads="1"/>
          </p:cNvSpPr>
          <p:nvPr/>
        </p:nvSpPr>
        <p:spPr bwMode="auto">
          <a:xfrm>
            <a:off x="0" y="1282631"/>
            <a:ext cx="8572528"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r" rtl="1">
              <a:lnSpc>
                <a:spcPct val="150000"/>
              </a:lnSpc>
            </a:pPr>
            <a:r>
              <a:rPr lang="en-US" sz="2400" b="1" dirty="0" smtClean="0">
                <a:effectLst>
                  <a:outerShdw blurRad="38100" dist="38100" dir="2700000" algn="tl">
                    <a:srgbClr val="000000">
                      <a:alpha val="43137"/>
                    </a:srgbClr>
                  </a:outerShdw>
                </a:effectLst>
              </a:rPr>
              <a:t> </a:t>
            </a:r>
            <a:r>
              <a:rPr lang="fa-IR" sz="2400" b="1" dirty="0" smtClean="0">
                <a:effectLst>
                  <a:outerShdw blurRad="38100" dist="38100" dir="2700000" algn="tl">
                    <a:srgbClr val="000000">
                      <a:alpha val="43137"/>
                    </a:srgbClr>
                  </a:outerShdw>
                </a:effectLst>
              </a:rPr>
              <a:t>5- قیمت به سود هر سهم</a:t>
            </a:r>
            <a:endParaRPr lang="en-US" sz="2400" b="1" dirty="0" smtClean="0">
              <a:effectLst>
                <a:outerShdw blurRad="38100" dist="38100" dir="2700000" algn="tl">
                  <a:srgbClr val="000000">
                    <a:alpha val="43137"/>
                  </a:srgbClr>
                </a:outerShdw>
              </a:effectLst>
            </a:endParaRPr>
          </a:p>
          <a:p>
            <a:pPr algn="r" rtl="1">
              <a:lnSpc>
                <a:spcPct val="150000"/>
              </a:lnSpc>
            </a:pPr>
            <a:r>
              <a:rPr lang="fa-IR" sz="2000" dirty="0" smtClean="0"/>
              <a:t>شاخص سنجش عملکرد شرکت در بازار سرمایه است و نشان می دهد که هر سهم به ازای عایدی ، به چه قیمتی در بازار سرمایه معامله شده است هر چه نسبت بالا باشد ، گویای عملکرد مطلوب شرکت در بازار سرمایه است .</a:t>
            </a:r>
            <a:endParaRPr lang="en-US" sz="2000" dirty="0" smtClean="0"/>
          </a:p>
          <a:p>
            <a:pPr algn="r" rtl="1">
              <a:lnSpc>
                <a:spcPct val="150000"/>
              </a:lnSpc>
            </a:pPr>
            <a:r>
              <a:rPr lang="en-US" sz="2000" dirty="0" smtClean="0"/>
              <a:t>                                        </a:t>
            </a:r>
            <a:r>
              <a:rPr lang="fa-IR" sz="2000" dirty="0" smtClean="0"/>
              <a:t>سود هر سهم/قیمت معاملاتی هر سهم </a:t>
            </a:r>
            <a:r>
              <a:rPr lang="en-US" sz="2000" dirty="0" smtClean="0"/>
              <a:t>P/E=</a:t>
            </a:r>
          </a:p>
          <a:p>
            <a:pPr algn="r" rtl="1">
              <a:lnSpc>
                <a:spcPct val="150000"/>
              </a:lnSpc>
            </a:pPr>
            <a:r>
              <a:rPr lang="fa-IR" sz="2000" dirty="0" smtClean="0"/>
              <a:t>از این نسبت برای محاسبه ارزش سهم در آینده استفاده می گردد :</a:t>
            </a:r>
            <a:endParaRPr lang="en-US" sz="2000" dirty="0" smtClean="0"/>
          </a:p>
          <a:p>
            <a:pPr algn="r" rtl="1">
              <a:lnSpc>
                <a:spcPct val="150000"/>
              </a:lnSpc>
            </a:pPr>
            <a:r>
              <a:rPr lang="fa-IR" sz="2000" dirty="0" smtClean="0"/>
              <a:t>                                               سود پیش بینی شده هر سهم</a:t>
            </a:r>
            <a:r>
              <a:rPr lang="en-US" sz="2000" dirty="0" smtClean="0"/>
              <a:t>P=P/E * </a:t>
            </a:r>
            <a:r>
              <a:rPr lang="fa-IR" sz="2000" dirty="0" smtClean="0"/>
              <a:t>                               </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84" y="285728"/>
            <a:ext cx="7824758" cy="563562"/>
          </a:xfrm>
        </p:spPr>
        <p:txBody>
          <a:bodyPr/>
          <a:lstStyle/>
          <a:p>
            <a:pPr algn="r" rtl="1"/>
            <a:r>
              <a:rPr lang="fa-IR" dirty="0" smtClean="0"/>
              <a:t>معیارهای مالی نوین</a:t>
            </a:r>
            <a:endParaRPr lang="en-US" dirty="0"/>
          </a:p>
        </p:txBody>
      </p:sp>
      <p:sp>
        <p:nvSpPr>
          <p:cNvPr id="3" name="Content Placeholder 2"/>
          <p:cNvSpPr>
            <a:spLocks noGrp="1"/>
          </p:cNvSpPr>
          <p:nvPr>
            <p:ph idx="1"/>
          </p:nvPr>
        </p:nvSpPr>
        <p:spPr>
          <a:xfrm>
            <a:off x="214282" y="1214422"/>
            <a:ext cx="8229600" cy="5181600"/>
          </a:xfrm>
          <a:effectLst>
            <a:glow rad="63500">
              <a:schemeClr val="accent1">
                <a:satMod val="175000"/>
                <a:alpha val="40000"/>
              </a:schemeClr>
            </a:glow>
            <a:softEdge rad="12700"/>
          </a:effectLst>
        </p:spPr>
        <p:txBody>
          <a:bodyPr/>
          <a:lstStyle/>
          <a:p>
            <a:pPr algn="r" rtl="1">
              <a:buNone/>
            </a:pPr>
            <a:r>
              <a:rPr lang="fa-IR" sz="2000" b="1" dirty="0" smtClean="0"/>
              <a:t>1- ارزش افزوده اقتصادی (</a:t>
            </a:r>
            <a:r>
              <a:rPr lang="en-US" sz="2000" b="1" dirty="0" smtClean="0"/>
              <a:t>EVA</a:t>
            </a:r>
            <a:r>
              <a:rPr lang="fa-IR" sz="2000" b="1" dirty="0" smtClean="0"/>
              <a:t>)</a:t>
            </a:r>
            <a:endParaRPr lang="en-US" sz="2000" b="1" dirty="0" smtClean="0"/>
          </a:p>
          <a:p>
            <a:pPr algn="just" rtl="1">
              <a:buNone/>
            </a:pPr>
            <a:r>
              <a:rPr lang="fa-IR" sz="2000" dirty="0" smtClean="0"/>
              <a:t>ارزش افزوده اقتصادی ، معیاری است که جهت نظارت کلی در زمینه خلق ارزش شرکت به کار برده می شود . ارزش افزوده اقتصادی راهبرد نیست ،بلکه روشی است که نتایج را اندازه گیری می کند . مقیاس های ارزش افزوده اساسا برای اندازه گیری عملکرد مدیریت که مبتنی بر توانایی مدیران در افزودن بر ارزش شرکت است ،مورداستفاده قرار می گیرند . همچنین ، این مقیاسها توسط تحلیل گران اوراق بهادار نیز به کار گرفته می شوند . در مورد ارزش افزوده اقتصادی ،عملکرد سالانه مدیریت را از طریق مقایسه سود عملیاتی خالص منهای مالیات تعدیل شده با هزینه کل سرمایه ،مورد ارزیابی قرار می دهند . اگر سود عملیاتی خالص منهای مالیات تعدیل شده در طی یک سال مشخص بر مقدار واحد پولی هزینه سرمایه پیشی گرفت ،این شرکت دارای ارزش افزوده اقتصادی مثبت برای یک سال است و برای سهامداران خود ارزش افزوده به همراه خواهد داشت . بر عکس ، هر گاه ارزش افزوده اقتصادی منفی باشد ،شرکت در طی یک سال نتوانسته است به اندازه کافی سود کسب نماید و نمی تواند هزینه سرمایه خود را پوشش دهد و ارزش شرکت پایین می اید . </a:t>
            </a:r>
            <a:endParaRPr lang="en-US" sz="2000" dirty="0" smtClean="0"/>
          </a:p>
          <a:p>
            <a:pPr algn="r">
              <a:buNone/>
            </a:pPr>
            <a:r>
              <a:rPr lang="fa-IR" sz="2000" dirty="0" smtClean="0"/>
              <a:t>                 </a:t>
            </a:r>
            <a:r>
              <a:rPr lang="en-US" sz="2000" dirty="0" smtClean="0"/>
              <a:t>EVA= NOPAT-C%(TC)</a:t>
            </a:r>
            <a:r>
              <a:rPr lang="fa-IR" sz="2000" dirty="0" smtClean="0"/>
              <a:t>                                                                        </a:t>
            </a:r>
            <a:r>
              <a:rPr lang="en-US" sz="1800" dirty="0" smtClean="0"/>
              <a:t>C%</a:t>
            </a:r>
            <a:r>
              <a:rPr lang="fa-IR" sz="1800" dirty="0" smtClean="0"/>
              <a:t>                                                     نزخ هزینه سرمایه ( بر حسب درصد) = </a:t>
            </a:r>
          </a:p>
          <a:p>
            <a:pPr algn="r" rtl="1">
              <a:buNone/>
            </a:pPr>
            <a:r>
              <a:rPr lang="fa-IR" sz="1800" dirty="0" smtClean="0"/>
              <a:t>                                                                   کل هزینه به کار گرفته شده = </a:t>
            </a:r>
            <a:r>
              <a:rPr lang="en-US" sz="1800" dirty="0" smtClean="0"/>
              <a:t>TC</a:t>
            </a:r>
            <a:r>
              <a:rPr lang="fa-IR" sz="1800" dirty="0" smtClean="0"/>
              <a:t>             </a:t>
            </a:r>
            <a:endParaRPr lang="en-US" sz="1800" dirty="0" smtClean="0"/>
          </a:p>
          <a:p>
            <a:pPr algn="r">
              <a:buNone/>
            </a:pPr>
            <a:r>
              <a:rPr lang="fa-IR" sz="1800" dirty="0" smtClean="0"/>
              <a:t> </a:t>
            </a:r>
            <a:r>
              <a:rPr lang="en-US" sz="1800" dirty="0" smtClean="0"/>
              <a:t>NOPAT</a:t>
            </a:r>
            <a:r>
              <a:rPr lang="fa-IR" sz="1800" dirty="0" smtClean="0"/>
              <a:t>                                             سود عملیاتی خالص پس از کسر مالیات = </a:t>
            </a:r>
            <a:endParaRPr lang="en-US" sz="1800"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12 </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28"/>
            <a:ext cx="7467600" cy="563562"/>
          </a:xfrm>
        </p:spPr>
        <p:txBody>
          <a:bodyPr/>
          <a:lstStyle/>
          <a:p>
            <a:pPr algn="r" rtl="1"/>
            <a:r>
              <a:rPr lang="fa-IR" dirty="0" smtClean="0"/>
              <a:t>معیارهای مالی نوین</a:t>
            </a:r>
            <a:endParaRPr lang="en-US"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13</a:t>
            </a:r>
            <a:endParaRPr lang="en-US" sz="1600" b="1" dirty="0">
              <a:solidFill>
                <a:schemeClr val="accent4">
                  <a:lumMod val="10000"/>
                </a:schemeClr>
              </a:solidFill>
            </a:endParaRPr>
          </a:p>
        </p:txBody>
      </p:sp>
      <p:sp>
        <p:nvSpPr>
          <p:cNvPr id="5" name="Rectangle 3"/>
          <p:cNvSpPr>
            <a:spLocks noGrp="1" noChangeArrowheads="1"/>
          </p:cNvSpPr>
          <p:nvPr>
            <p:ph idx="1"/>
          </p:nvPr>
        </p:nvSpPr>
        <p:spPr>
          <a:xfrm>
            <a:off x="214282" y="1285860"/>
            <a:ext cx="8229600" cy="5181600"/>
          </a:xfrm>
        </p:spPr>
        <p:txBody>
          <a:bodyPr/>
          <a:lstStyle/>
          <a:p>
            <a:pPr algn="just" rtl="1">
              <a:lnSpc>
                <a:spcPct val="150000"/>
              </a:lnSpc>
              <a:buNone/>
            </a:pPr>
            <a:r>
              <a:rPr lang="ar-SA" sz="2000" dirty="0" smtClean="0"/>
              <a:t>برای اینکه بدانیم نرخ رشد ارزش افزوده اقتصادی با سرمایه اضافه شده تناسب دارد یا نه و هم</a:t>
            </a:r>
            <a:r>
              <a:rPr lang="fa-IR" sz="2000" dirty="0" smtClean="0"/>
              <a:t>چ</a:t>
            </a:r>
            <a:r>
              <a:rPr lang="ar-SA" sz="2000" dirty="0" smtClean="0"/>
              <a:t>نین بتوانیم شرکتهای مختلف را با اندازه های متفاوت با یکدیگر مقایسه کنیم ، نرخ بازدهی ارزش افزوده اقتصادی به سرمایه را به دست می اوریم، انگاه تعیین می کنیم که کدام شرکت دارای بزرگترین سود اقتصادی برای هر واحد پول سرمایه گذاری می باشد.  اعتقاد بر این است که تحلیل گران در راه تبدیل  حسابداری به شکلی که انها بتنوانند کلیه تعدیلات لازم در رویکرد ارزش افزوده اقتصادی را اعمال کنند ، هیچ پیشرفتی کسب نکرده اند.</a:t>
            </a:r>
            <a:endParaRPr lang="en-US" sz="2000" dirty="0" smtClean="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28"/>
            <a:ext cx="7467600" cy="563562"/>
          </a:xfrm>
        </p:spPr>
        <p:txBody>
          <a:bodyPr/>
          <a:lstStyle/>
          <a:p>
            <a:pPr algn="r" rtl="1"/>
            <a:r>
              <a:rPr lang="ar-SA" dirty="0" smtClean="0"/>
              <a:t>کاربرد ارزش افزوده اقتصادی :</a:t>
            </a:r>
            <a:endParaRPr lang="en-US" dirty="0"/>
          </a:p>
        </p:txBody>
      </p:sp>
      <p:sp>
        <p:nvSpPr>
          <p:cNvPr id="3" name="Content Placeholder 2"/>
          <p:cNvSpPr>
            <a:spLocks noGrp="1"/>
          </p:cNvSpPr>
          <p:nvPr>
            <p:ph idx="1"/>
          </p:nvPr>
        </p:nvSpPr>
        <p:spPr>
          <a:xfrm>
            <a:off x="357158" y="1142984"/>
            <a:ext cx="8229600" cy="5181600"/>
          </a:xfrm>
        </p:spPr>
        <p:txBody>
          <a:bodyPr/>
          <a:lstStyle/>
          <a:p>
            <a:pPr algn="just" rtl="1">
              <a:lnSpc>
                <a:spcPct val="150000"/>
              </a:lnSpc>
              <a:buNone/>
            </a:pPr>
            <a:r>
              <a:rPr lang="fa-IR" sz="2000" b="1" dirty="0" smtClean="0">
                <a:effectLst>
                  <a:outerShdw blurRad="38100" dist="38100" dir="2700000" algn="tl">
                    <a:srgbClr val="000000">
                      <a:alpha val="43137"/>
                    </a:srgbClr>
                  </a:outerShdw>
                </a:effectLst>
              </a:rPr>
              <a:t>  </a:t>
            </a:r>
            <a:r>
              <a:rPr lang="ar-SA" sz="2000" b="1" dirty="0" smtClean="0">
                <a:effectLst>
                  <a:outerShdw blurRad="38100" dist="38100" dir="2700000" algn="tl">
                    <a:srgbClr val="000000">
                      <a:alpha val="43137"/>
                    </a:srgbClr>
                  </a:outerShdw>
                </a:effectLst>
              </a:rPr>
              <a:t>درون سازمانی : </a:t>
            </a:r>
            <a:endParaRPr lang="fa-IR" sz="2000" b="1" dirty="0" smtClean="0">
              <a:effectLst>
                <a:outerShdw blurRad="38100" dist="38100" dir="2700000" algn="tl">
                  <a:srgbClr val="000000">
                    <a:alpha val="43137"/>
                  </a:srgbClr>
                </a:outerShdw>
              </a:effectLst>
            </a:endParaRPr>
          </a:p>
          <a:p>
            <a:pPr algn="just" rtl="1">
              <a:lnSpc>
                <a:spcPct val="150000"/>
              </a:lnSpc>
              <a:buNone/>
            </a:pPr>
            <a:r>
              <a:rPr lang="ar-SA" sz="2000" dirty="0" smtClean="0"/>
              <a:t>استفاده درون سازمانی ارزش افزوده اقتصادی اساسا این است که افرادی را که در داخل شرکت قرار دارند ، وادار نماید به نحوی عمل کنند که برای مالکان شرکت ، بهترین حالت باشد . به عبارت دیگر، هدف این شاخص به عنوان یک ابزار مدیریتی این است که مدیران را وادار کند به گونه ای رفتار کنند که گویی انها مالکان واحد تجاری هستند .</a:t>
            </a:r>
            <a:endParaRPr lang="en-US" sz="2000" dirty="0" smtClean="0"/>
          </a:p>
          <a:p>
            <a:pPr algn="just" rtl="1">
              <a:lnSpc>
                <a:spcPct val="150000"/>
              </a:lnSpc>
              <a:buNone/>
            </a:pPr>
            <a:r>
              <a:rPr lang="fa-IR" sz="2000" b="1" dirty="0" smtClean="0">
                <a:effectLst>
                  <a:outerShdw blurRad="38100" dist="38100" dir="2700000" algn="tl">
                    <a:srgbClr val="000000">
                      <a:alpha val="43137"/>
                    </a:srgbClr>
                  </a:outerShdw>
                </a:effectLst>
              </a:rPr>
              <a:t> </a:t>
            </a:r>
            <a:r>
              <a:rPr lang="ar-SA" sz="2000" b="1" dirty="0" smtClean="0">
                <a:effectLst>
                  <a:outerShdw blurRad="38100" dist="38100" dir="2700000" algn="tl">
                    <a:srgbClr val="000000">
                      <a:alpha val="43137"/>
                    </a:srgbClr>
                  </a:outerShdw>
                </a:effectLst>
              </a:rPr>
              <a:t>برون سازمانی:</a:t>
            </a:r>
            <a:endParaRPr lang="fa-IR" sz="2000" b="1" dirty="0" smtClean="0">
              <a:effectLst>
                <a:outerShdw blurRad="38100" dist="38100" dir="2700000" algn="tl">
                  <a:srgbClr val="000000">
                    <a:alpha val="43137"/>
                  </a:srgbClr>
                </a:outerShdw>
              </a:effectLst>
            </a:endParaRPr>
          </a:p>
          <a:p>
            <a:pPr algn="just" rtl="1">
              <a:lnSpc>
                <a:spcPct val="150000"/>
              </a:lnSpc>
              <a:buNone/>
            </a:pPr>
            <a:r>
              <a:rPr lang="ar-SA" sz="2000" dirty="0" smtClean="0"/>
              <a:t> ارزش افزوده اقتصادی علاوه بر اینکه به عنوان ابزاری برای سرمایه گذاری محسوب می شود ، به عنوان یک مقیا</a:t>
            </a:r>
            <a:r>
              <a:rPr lang="fa-IR" sz="2000" dirty="0" smtClean="0"/>
              <a:t>س</a:t>
            </a:r>
            <a:r>
              <a:rPr lang="ar-SA" sz="2000" dirty="0" smtClean="0"/>
              <a:t> موثر برای سنجش عملکرد شرکت معرفی می شود ، به عنوان یک مقیاسی که بیشتر از هر مقیاس دیگری به طور مستقیم با سهام در ارتباط است و در خصوص قیمت گذاری مناسب اوراق بهادار شرکت برای سرمایه گذاری به کار می رود ، به طوری که یکی از مهمترین خواص ارزش افزوده اقتصادی ارتباط قوی ان با قیمت سهام است.</a:t>
            </a:r>
            <a:endParaRPr lang="en-US" sz="2000"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14</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28"/>
            <a:ext cx="7467600" cy="563562"/>
          </a:xfrm>
        </p:spPr>
        <p:txBody>
          <a:bodyPr/>
          <a:lstStyle/>
          <a:p>
            <a:pPr algn="r" rtl="1"/>
            <a:r>
              <a:rPr lang="fa-IR" dirty="0" smtClean="0"/>
              <a:t>کاربرد های ارزش افزوده اقتصادی</a:t>
            </a:r>
            <a:endParaRPr lang="en-US" dirty="0"/>
          </a:p>
        </p:txBody>
      </p:sp>
      <p:sp>
        <p:nvSpPr>
          <p:cNvPr id="3" name="Content Placeholder 2"/>
          <p:cNvSpPr>
            <a:spLocks noGrp="1"/>
          </p:cNvSpPr>
          <p:nvPr>
            <p:ph idx="1"/>
          </p:nvPr>
        </p:nvSpPr>
        <p:spPr>
          <a:xfrm>
            <a:off x="142844" y="1428736"/>
            <a:ext cx="8229600" cy="5181600"/>
          </a:xfrm>
        </p:spPr>
        <p:txBody>
          <a:bodyPr/>
          <a:lstStyle/>
          <a:p>
            <a:pPr algn="r">
              <a:buNone/>
            </a:pPr>
            <a:r>
              <a:rPr lang="fa-IR" sz="2000" dirty="0" smtClean="0"/>
              <a:t>بطور خلاصه کاربرد های ارزش افزوده اقتصادی عبارتند از: </a:t>
            </a:r>
          </a:p>
          <a:p>
            <a:pPr algn="r" rtl="1">
              <a:buNone/>
            </a:pPr>
            <a:r>
              <a:rPr lang="ar-SA" sz="2000" b="1" dirty="0" smtClean="0">
                <a:effectLst>
                  <a:outerShdw blurRad="38100" dist="38100" dir="2700000" algn="tl">
                    <a:srgbClr val="000000">
                      <a:alpha val="43137"/>
                    </a:srgbClr>
                  </a:outerShdw>
                </a:effectLst>
              </a:rPr>
              <a:t>کابردهای داخلی</a:t>
            </a:r>
            <a:r>
              <a:rPr lang="fa-IR" sz="2000" b="1" dirty="0" smtClean="0">
                <a:effectLst>
                  <a:outerShdw blurRad="38100" dist="38100" dir="2700000" algn="tl">
                    <a:srgbClr val="000000">
                      <a:alpha val="43137"/>
                    </a:srgbClr>
                  </a:outerShdw>
                </a:effectLst>
              </a:rPr>
              <a:t> :</a:t>
            </a:r>
            <a:endParaRPr lang="fa-IR" sz="2400" b="1" dirty="0" smtClean="0">
              <a:effectLst>
                <a:outerShdw blurRad="38100" dist="38100" dir="2700000" algn="tl">
                  <a:srgbClr val="000000">
                    <a:alpha val="43137"/>
                  </a:srgbClr>
                </a:outerShdw>
              </a:effectLst>
            </a:endParaRPr>
          </a:p>
          <a:p>
            <a:pPr algn="r" rtl="1">
              <a:buNone/>
            </a:pPr>
            <a:r>
              <a:rPr lang="fa-IR" sz="2000" dirty="0" smtClean="0"/>
              <a:t>                       1 - ابزار مدیریتی سنجش عملکرد</a:t>
            </a:r>
          </a:p>
          <a:p>
            <a:pPr algn="r" rtl="1">
              <a:buNone/>
            </a:pPr>
            <a:r>
              <a:rPr lang="fa-IR" sz="2000" dirty="0" smtClean="0"/>
              <a:t>                       2- معیار جامع سنجش بهره وری</a:t>
            </a:r>
          </a:p>
          <a:p>
            <a:pPr algn="r" rtl="1">
              <a:buNone/>
            </a:pPr>
            <a:r>
              <a:rPr lang="fa-IR" sz="2000" dirty="0" smtClean="0"/>
              <a:t>                       3- ابزار تعیین رابطه مالکیت با مدیریت شرکت </a:t>
            </a:r>
          </a:p>
          <a:p>
            <a:pPr algn="r" rtl="1">
              <a:buNone/>
            </a:pPr>
            <a:r>
              <a:rPr lang="fa-IR" sz="2000" dirty="0" smtClean="0"/>
              <a:t>                       4- ابزار تطابق هزینه ها با در آمد</a:t>
            </a:r>
          </a:p>
          <a:p>
            <a:pPr algn="r" rtl="1">
              <a:buNone/>
            </a:pPr>
            <a:endParaRPr lang="en-US" sz="2400" dirty="0" smtClean="0"/>
          </a:p>
          <a:p>
            <a:pPr algn="r" rtl="1">
              <a:buNone/>
            </a:pPr>
            <a:r>
              <a:rPr lang="fa-IR" sz="2400" b="1" dirty="0" smtClean="0">
                <a:effectLst>
                  <a:outerShdw blurRad="38100" dist="38100" dir="2700000" algn="tl">
                    <a:srgbClr val="000000">
                      <a:alpha val="43137"/>
                    </a:srgbClr>
                  </a:outerShdw>
                </a:effectLst>
              </a:rPr>
              <a:t>  </a:t>
            </a:r>
            <a:r>
              <a:rPr lang="ar-SA" sz="2400" b="1" dirty="0" smtClean="0">
                <a:effectLst>
                  <a:outerShdw blurRad="38100" dist="38100" dir="2700000" algn="tl">
                    <a:srgbClr val="000000">
                      <a:alpha val="43137"/>
                    </a:srgbClr>
                  </a:outerShdw>
                </a:effectLst>
              </a:rPr>
              <a:t>کاربردهای خارجی</a:t>
            </a:r>
            <a:r>
              <a:rPr lang="fa-IR" sz="2400" b="1" dirty="0" smtClean="0">
                <a:effectLst>
                  <a:outerShdw blurRad="38100" dist="38100" dir="2700000" algn="tl">
                    <a:srgbClr val="000000">
                      <a:alpha val="43137"/>
                    </a:srgbClr>
                  </a:outerShdw>
                </a:effectLst>
              </a:rPr>
              <a:t> :    </a:t>
            </a:r>
            <a:endParaRPr lang="fa-IR" sz="2000" b="1" dirty="0" smtClean="0">
              <a:effectLst>
                <a:outerShdw blurRad="38100" dist="38100" dir="2700000" algn="tl">
                  <a:srgbClr val="000000">
                    <a:alpha val="43137"/>
                  </a:srgbClr>
                </a:outerShdw>
              </a:effectLst>
            </a:endParaRPr>
          </a:p>
          <a:p>
            <a:pPr algn="r" rtl="1">
              <a:buNone/>
            </a:pPr>
            <a:r>
              <a:rPr lang="fa-IR" sz="2000" dirty="0" smtClean="0"/>
              <a:t>                               1-  </a:t>
            </a:r>
            <a:r>
              <a:rPr lang="ar-SA" sz="2000" dirty="0" smtClean="0"/>
              <a:t>ابزاری برای سرمایه گذاری </a:t>
            </a:r>
            <a:endParaRPr lang="en-US" sz="2000" dirty="0" smtClean="0"/>
          </a:p>
          <a:p>
            <a:pPr algn="r" rtl="1">
              <a:buNone/>
            </a:pPr>
            <a:r>
              <a:rPr lang="fa-IR" sz="2000" dirty="0" smtClean="0"/>
              <a:t>                                2- </a:t>
            </a:r>
            <a:r>
              <a:rPr lang="ar-SA" sz="2000" dirty="0" smtClean="0"/>
              <a:t>ابزار سنجش خلق ارزش </a:t>
            </a:r>
            <a:endParaRPr lang="en-US" sz="2000" dirty="0" smtClean="0"/>
          </a:p>
          <a:p>
            <a:pPr algn="r" rtl="1">
              <a:buNone/>
            </a:pPr>
            <a:r>
              <a:rPr lang="fa-IR" sz="2000" dirty="0" smtClean="0"/>
              <a:t>                                3-  </a:t>
            </a:r>
            <a:r>
              <a:rPr lang="ar-SA" sz="2000" dirty="0" smtClean="0"/>
              <a:t>معیار پیش بینی قیمت سهام </a:t>
            </a:r>
            <a:endParaRPr lang="en-US" sz="2000" dirty="0" smtClean="0"/>
          </a:p>
          <a:p>
            <a:pPr algn="r" rtl="1">
              <a:buNone/>
            </a:pPr>
            <a:r>
              <a:rPr lang="fa-IR" sz="2000" dirty="0" smtClean="0"/>
              <a:t>                                4- </a:t>
            </a:r>
            <a:r>
              <a:rPr lang="ar-SA" sz="2000" dirty="0" smtClean="0"/>
              <a:t>چارچوبی برای مدیریت مالی</a:t>
            </a:r>
            <a:endParaRPr lang="en-US" sz="2000" dirty="0" smtClean="0"/>
          </a:p>
          <a:p>
            <a:pPr algn="r" rtl="1">
              <a:buNone/>
            </a:pPr>
            <a:r>
              <a:rPr lang="fa-IR" sz="2000" dirty="0" smtClean="0"/>
              <a:t>                                5-  </a:t>
            </a:r>
            <a:r>
              <a:rPr lang="ar-SA" sz="2000" dirty="0" smtClean="0"/>
              <a:t>چارچوبی موثر بر فرهنگ سازمانی و ارتقا کیفیت کاری شاغلین </a:t>
            </a:r>
            <a:endParaRPr lang="en-US" sz="2000" dirty="0" smtClean="0"/>
          </a:p>
          <a:p>
            <a:pPr algn="r" rtl="1">
              <a:buNone/>
            </a:pPr>
            <a:endParaRPr lang="en-US" sz="2200"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15</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285728"/>
            <a:ext cx="7467600" cy="563562"/>
          </a:xfrm>
        </p:spPr>
        <p:txBody>
          <a:bodyPr/>
          <a:lstStyle/>
          <a:p>
            <a:pPr algn="r" rtl="1"/>
            <a:r>
              <a:rPr lang="fa-IR" dirty="0" smtClean="0">
                <a:effectLst>
                  <a:outerShdw blurRad="38100" dist="38100" dir="2700000" algn="tl">
                    <a:srgbClr val="000000">
                      <a:alpha val="43137"/>
                    </a:srgbClr>
                  </a:outerShdw>
                </a:effectLst>
              </a:rPr>
              <a:t>  </a:t>
            </a:r>
            <a:r>
              <a:rPr lang="ar-SA" dirty="0" smtClean="0">
                <a:effectLst>
                  <a:outerShdw blurRad="38100" dist="38100" dir="2700000" algn="tl">
                    <a:srgbClr val="000000">
                      <a:alpha val="43137"/>
                    </a:srgbClr>
                  </a:outerShdw>
                </a:effectLst>
              </a:rPr>
              <a:t>ارزش افزوده بازار</a:t>
            </a:r>
            <a:endParaRPr lang="en-US" dirty="0"/>
          </a:p>
        </p:txBody>
      </p:sp>
      <p:sp>
        <p:nvSpPr>
          <p:cNvPr id="3" name="Content Placeholder 2"/>
          <p:cNvSpPr>
            <a:spLocks noGrp="1"/>
          </p:cNvSpPr>
          <p:nvPr>
            <p:ph idx="1"/>
          </p:nvPr>
        </p:nvSpPr>
        <p:spPr>
          <a:xfrm>
            <a:off x="142844" y="1214422"/>
            <a:ext cx="8229600" cy="5181600"/>
          </a:xfrm>
        </p:spPr>
        <p:txBody>
          <a:bodyPr/>
          <a:lstStyle/>
          <a:p>
            <a:pPr algn="r" rtl="1">
              <a:lnSpc>
                <a:spcPct val="150000"/>
              </a:lnSpc>
              <a:buNone/>
            </a:pPr>
            <a:r>
              <a:rPr lang="ar-SA" sz="2400" b="1" dirty="0" smtClean="0">
                <a:effectLst>
                  <a:outerShdw blurRad="38100" dist="38100" dir="2700000" algn="tl">
                    <a:srgbClr val="000000">
                      <a:alpha val="43137"/>
                    </a:srgbClr>
                  </a:outerShdw>
                </a:effectLst>
              </a:rPr>
              <a:t>2- ارزش افزوده بازار </a:t>
            </a:r>
            <a:endParaRPr lang="en-US" sz="2400" b="1" dirty="0" smtClean="0">
              <a:effectLst>
                <a:outerShdw blurRad="38100" dist="38100" dir="2700000" algn="tl">
                  <a:srgbClr val="000000">
                    <a:alpha val="43137"/>
                  </a:srgbClr>
                </a:outerShdw>
              </a:effectLst>
            </a:endParaRPr>
          </a:p>
          <a:p>
            <a:pPr algn="r" rtl="1">
              <a:lnSpc>
                <a:spcPct val="150000"/>
              </a:lnSpc>
              <a:buNone/>
            </a:pPr>
            <a:r>
              <a:rPr lang="ar-SA" sz="2000" dirty="0" smtClean="0"/>
              <a:t>بر خلاف ارزش افزوده اقتصادی که به طور کلی یک ارزیابی از عملکرد داخلی شرکت می باشد ، ارزش افزوده بازار مقیاسی برای عملکرد خارجی ان است .</a:t>
            </a:r>
            <a:endParaRPr lang="en-US" sz="2000" dirty="0" smtClean="0"/>
          </a:p>
          <a:p>
            <a:pPr algn="r" rtl="1">
              <a:lnSpc>
                <a:spcPct val="150000"/>
              </a:lnSpc>
              <a:buNone/>
            </a:pPr>
            <a:r>
              <a:rPr lang="fa-IR" sz="2000" dirty="0" smtClean="0"/>
              <a:t>         </a:t>
            </a:r>
            <a:r>
              <a:rPr lang="ar-SA" sz="2000" b="1" dirty="0" smtClean="0">
                <a:effectLst>
                  <a:outerShdw blurRad="38100" dist="38100" dir="2700000" algn="tl">
                    <a:srgbClr val="000000">
                      <a:alpha val="43137"/>
                    </a:srgbClr>
                  </a:outerShdw>
                </a:effectLst>
              </a:rPr>
              <a:t>میانگین ارزش بازار بدهی  - میانگین ارزش بازار سهام  = ارزش افزوده بازار </a:t>
            </a:r>
            <a:endParaRPr lang="en-US" sz="2000" b="1" dirty="0" smtClean="0">
              <a:effectLst>
                <a:outerShdw blurRad="38100" dist="38100" dir="2700000" algn="tl">
                  <a:srgbClr val="000000">
                    <a:alpha val="43137"/>
                  </a:srgbClr>
                </a:outerShdw>
              </a:effectLst>
            </a:endParaRPr>
          </a:p>
          <a:p>
            <a:pPr algn="r" rtl="1">
              <a:lnSpc>
                <a:spcPct val="150000"/>
              </a:lnSpc>
              <a:buNone/>
            </a:pPr>
            <a:r>
              <a:rPr lang="ar-SA" sz="2000" dirty="0" smtClean="0"/>
              <a:t>به منظور تحلیل درست این عملکرد ، باید به تغییرات مثبت ایجاد شده در طی زمان به عنوان مثال درصد تغییر در هر سال توجه کنیم .مقایسه این تغییرات در ارزش افزوده هر سال با وضعیت بازارهای سهام و اوراق قرضه ، به علت اینکه این ارزشهای بازار تحت تاثیر نرخهای بهره و شرایط کلی اقتصادی قرار دارند حائز اهمیت است .</a:t>
            </a:r>
            <a:endParaRPr lang="en-US" sz="2000"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16</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28"/>
            <a:ext cx="7467600" cy="563562"/>
          </a:xfrm>
        </p:spPr>
        <p:txBody>
          <a:bodyPr/>
          <a:lstStyle/>
          <a:p>
            <a:pPr algn="r" rtl="1"/>
            <a:r>
              <a:rPr lang="fa-IR" dirty="0" smtClean="0">
                <a:effectLst>
                  <a:outerShdw blurRad="38100" dist="38100" dir="2700000" algn="tl">
                    <a:srgbClr val="000000">
                      <a:alpha val="43137"/>
                    </a:srgbClr>
                  </a:outerShdw>
                </a:effectLst>
              </a:rPr>
              <a:t> </a:t>
            </a:r>
            <a:r>
              <a:rPr lang="ar-SA" dirty="0" smtClean="0">
                <a:effectLst>
                  <a:outerShdw blurRad="38100" dist="38100" dir="2700000" algn="tl">
                    <a:srgbClr val="000000">
                      <a:alpha val="43137"/>
                    </a:srgbClr>
                  </a:outerShdw>
                </a:effectLst>
              </a:rPr>
              <a:t>ارزش افزوده بازار</a:t>
            </a:r>
            <a:endParaRPr lang="en-US" dirty="0"/>
          </a:p>
        </p:txBody>
      </p:sp>
      <p:sp>
        <p:nvSpPr>
          <p:cNvPr id="3" name="Content Placeholder 2"/>
          <p:cNvSpPr>
            <a:spLocks noGrp="1"/>
          </p:cNvSpPr>
          <p:nvPr>
            <p:ph idx="1"/>
          </p:nvPr>
        </p:nvSpPr>
        <p:spPr>
          <a:xfrm>
            <a:off x="142844" y="1676400"/>
            <a:ext cx="8229600" cy="5181600"/>
          </a:xfrm>
        </p:spPr>
        <p:txBody>
          <a:bodyPr/>
          <a:lstStyle/>
          <a:p>
            <a:pPr algn="r" rtl="1">
              <a:lnSpc>
                <a:spcPct val="150000"/>
              </a:lnSpc>
              <a:buNone/>
            </a:pPr>
            <a:r>
              <a:rPr lang="ar-SA" sz="2000" dirty="0" smtClean="0"/>
              <a:t>ارزش افزوده اقتصادی شاخصی بر پایه مدیریت مبتنی بر ارزش است که به کنترل کل ارزش ایجاد شده در تجارت می پردازد . ارزش افزوده اقتصادی با اندازه گیری سود پس از کسر بازده مورد انتظار سهامداران ، سوددهی اقتصادی را بیان می کند. ایجاد بهبود در ارزش افزوده اقتصادی به معنای افزایش ثروت سهامداران می باشد. ارزش افزوده اقتصادی زبان مشترک در سازمان را فراهم  می کند. شاخصهای متفاوتی برای فرایند های متفاوت مورد استفاده قرار می گیرند ، اما ارزش افزوده اقتصادی می تواند به عنوان شاخص منحصر به فرد در تمامی این فرایند های مدیریتی مورد استفاده قرار گیرد .</a:t>
            </a:r>
            <a:endParaRPr lang="en-US" sz="2000" dirty="0" smtClean="0"/>
          </a:p>
          <a:p>
            <a:pPr algn="r">
              <a:buNone/>
            </a:pPr>
            <a:endParaRPr lang="fa-IR" sz="2200" b="1" dirty="0" smtClean="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17</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84" y="285728"/>
            <a:ext cx="7467600" cy="563562"/>
          </a:xfrm>
        </p:spPr>
        <p:txBody>
          <a:bodyPr/>
          <a:lstStyle/>
          <a:p>
            <a:pPr lvl="0" algn="r"/>
            <a:r>
              <a:rPr lang="en-US" dirty="0" err="1" smtClean="0">
                <a:solidFill>
                  <a:schemeClr val="bg1">
                    <a:lumMod val="40000"/>
                    <a:lumOff val="60000"/>
                  </a:schemeClr>
                </a:solidFill>
                <a:latin typeface="Wmitra"/>
                <a:ea typeface="Calibri" pitchFamily="34" charset="0"/>
                <a:cs typeface="Arial" pitchFamily="34" charset="0"/>
              </a:rPr>
              <a:t>cva</a:t>
            </a:r>
            <a:r>
              <a:rPr lang="ar-SA" dirty="0" smtClean="0">
                <a:solidFill>
                  <a:schemeClr val="bg1">
                    <a:lumMod val="40000"/>
                    <a:lumOff val="60000"/>
                  </a:schemeClr>
                </a:solidFill>
                <a:latin typeface="Wmitra"/>
                <a:ea typeface="Calibri" pitchFamily="34" charset="0"/>
                <a:cs typeface="Arial" pitchFamily="34" charset="0"/>
              </a:rPr>
              <a:t>ارزش افزوده نقدی</a:t>
            </a:r>
            <a:r>
              <a:rPr lang="en-US" dirty="0" smtClean="0">
                <a:solidFill>
                  <a:schemeClr val="bg1">
                    <a:lumMod val="40000"/>
                    <a:lumOff val="60000"/>
                  </a:schemeClr>
                </a:solidFill>
                <a:latin typeface="Wmitra"/>
                <a:ea typeface="Calibri" pitchFamily="34" charset="0"/>
                <a:cs typeface="Arial" pitchFamily="34" charset="0"/>
              </a:rPr>
              <a:t> </a:t>
            </a:r>
            <a:endParaRPr lang="en-US" sz="4000" dirty="0" smtClean="0">
              <a:solidFill>
                <a:schemeClr val="bg1">
                  <a:lumMod val="40000"/>
                  <a:lumOff val="60000"/>
                </a:schemeClr>
              </a:solidFill>
              <a:latin typeface="Arial" pitchFamily="34" charset="0"/>
              <a:cs typeface="Arial" pitchFamily="34" charset="0"/>
            </a:endParaRPr>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18</a:t>
            </a:r>
            <a:endParaRPr lang="en-US" sz="1600" b="1" dirty="0">
              <a:solidFill>
                <a:schemeClr val="accent4">
                  <a:lumMod val="10000"/>
                </a:schemeClr>
              </a:solidFill>
            </a:endParaRPr>
          </a:p>
        </p:txBody>
      </p:sp>
      <p:sp>
        <p:nvSpPr>
          <p:cNvPr id="17409" name="Rectangle 1"/>
          <p:cNvSpPr>
            <a:spLocks noChangeArrowheads="1"/>
          </p:cNvSpPr>
          <p:nvPr/>
        </p:nvSpPr>
        <p:spPr bwMode="auto">
          <a:xfrm>
            <a:off x="5758986" y="1255083"/>
            <a:ext cx="2459328"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ar-SA"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Wmitra"/>
                <a:ea typeface="Calibri" pitchFamily="34" charset="0"/>
                <a:cs typeface="Arial" pitchFamily="34" charset="0"/>
              </a:rPr>
              <a:t>3-ارزش افزوده نقدی</a:t>
            </a:r>
            <a:r>
              <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Wmitra"/>
                <a:ea typeface="Calibri" pitchFamily="34" charset="0"/>
                <a:cs typeface="Arial" pitchFamily="34" charset="0"/>
              </a:rPr>
              <a:t> </a:t>
            </a:r>
            <a:endPar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cs typeface="Arial" pitchFamily="34" charset="0"/>
            </a:endParaRPr>
          </a:p>
        </p:txBody>
      </p:sp>
      <p:sp>
        <p:nvSpPr>
          <p:cNvPr id="17410" name="Rectangle 2"/>
          <p:cNvSpPr>
            <a:spLocks noChangeArrowheads="1"/>
          </p:cNvSpPr>
          <p:nvPr/>
        </p:nvSpPr>
        <p:spPr bwMode="auto">
          <a:xfrm>
            <a:off x="571472" y="1456125"/>
            <a:ext cx="771524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5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Wmitra" charset="-78"/>
                <a:ea typeface="Calibri" pitchFamily="34" charset="0"/>
                <a:cs typeface="Arial" pitchFamily="34" charset="0"/>
              </a:rPr>
              <a:t> </a:t>
            </a:r>
            <a:r>
              <a:rPr kumimoji="0" lang="ar-SA" sz="2000" b="0" i="0" u="none" strike="noStrike" cap="none" normalizeH="0" baseline="0" dirty="0" smtClean="0">
                <a:ln>
                  <a:noFill/>
                </a:ln>
                <a:solidFill>
                  <a:schemeClr val="tx1"/>
                </a:solidFill>
                <a:effectLst/>
                <a:latin typeface="Wmitra" charset="-78"/>
                <a:ea typeface="Calibri" pitchFamily="34" charset="0"/>
                <a:cs typeface="Arial" pitchFamily="34" charset="0"/>
              </a:rPr>
              <a:t>ارزش افزوده نقدی به مازاد وجه نقدی گفته می شود که پس از کسر هزینه های سرمایه نقدی از سود نقدی عملیاتی به دست می اید به این مازاد وجه نقد ، گاهی اوقات سود نقدی </a:t>
            </a:r>
            <a:r>
              <a:rPr kumimoji="0" lang="fa-IR" sz="2000" b="0" i="0" u="none" strike="noStrike" cap="none" normalizeH="0" baseline="0" dirty="0" smtClean="0">
                <a:ln>
                  <a:noFill/>
                </a:ln>
                <a:solidFill>
                  <a:schemeClr val="tx1"/>
                </a:solidFill>
                <a:effectLst/>
                <a:latin typeface="Wmitra" charset="-78"/>
                <a:ea typeface="Calibri" pitchFamily="34" charset="0"/>
                <a:cs typeface="Arial" pitchFamily="34" charset="0"/>
              </a:rPr>
              <a:t>     </a:t>
            </a:r>
            <a:r>
              <a:rPr kumimoji="0" lang="ar-SA" sz="2000" b="0" i="0" u="none" strike="noStrike" cap="none" normalizeH="0" baseline="0" dirty="0" smtClean="0">
                <a:ln>
                  <a:noFill/>
                </a:ln>
                <a:solidFill>
                  <a:schemeClr val="tx1"/>
                </a:solidFill>
                <a:effectLst/>
                <a:latin typeface="Wmitra" charset="-78"/>
                <a:ea typeface="Calibri" pitchFamily="34" charset="0"/>
                <a:cs typeface="Arial" pitchFamily="34" charset="0"/>
              </a:rPr>
              <a:t>مازاد نیز اتلاق می شود</a:t>
            </a:r>
            <a:r>
              <a:rPr kumimoji="0" lang="fa-IR" sz="2000" b="0" i="0" u="none" strike="noStrike" cap="none" normalizeH="0" baseline="0" dirty="0" smtClean="0">
                <a:ln>
                  <a:noFill/>
                </a:ln>
                <a:solidFill>
                  <a:schemeClr val="tx1"/>
                </a:solidFill>
                <a:effectLst/>
                <a:latin typeface="Wmitra" charset="-78"/>
                <a:ea typeface="Calibri" pitchFamily="34" charset="0"/>
                <a:cs typeface="Arial" pitchFamily="34" charset="0"/>
              </a:rPr>
              <a:t>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lvl="0" algn="r" rtl="1" eaLnBrk="0" hangingPunct="0">
              <a:lnSpc>
                <a:spcPct val="150000"/>
              </a:lnSpc>
            </a:pPr>
            <a:r>
              <a:rPr kumimoji="0" lang="fa-IR" sz="2000" b="0" i="0" u="none" strike="noStrike" cap="none" normalizeH="0" baseline="0" dirty="0" smtClean="0">
                <a:ln>
                  <a:noFill/>
                </a:ln>
                <a:solidFill>
                  <a:schemeClr val="tx1"/>
                </a:solidFill>
                <a:effectLst/>
                <a:latin typeface="Wmitra" charset="-78"/>
                <a:ea typeface="Calibri" pitchFamily="34" charset="0"/>
                <a:cs typeface="Arial" pitchFamily="34" charset="0"/>
              </a:rPr>
              <a:t>  </a:t>
            </a:r>
            <a:r>
              <a:rPr kumimoji="0" lang="ar-SA" sz="2000" b="0" i="0" u="sng" strike="noStrike" cap="none" normalizeH="0" baseline="0" dirty="0" smtClean="0">
                <a:ln>
                  <a:noFill/>
                </a:ln>
                <a:solidFill>
                  <a:schemeClr val="tx1"/>
                </a:solidFill>
                <a:effectLst>
                  <a:outerShdw blurRad="38100" dist="38100" dir="2700000" algn="tl">
                    <a:srgbClr val="000000">
                      <a:alpha val="43137"/>
                    </a:srgbClr>
                  </a:outerShdw>
                </a:effectLst>
                <a:latin typeface="Wmitra" charset="-78"/>
                <a:ea typeface="Calibri" pitchFamily="34" charset="0"/>
                <a:cs typeface="Arial" pitchFamily="34" charset="0"/>
              </a:rPr>
              <a:t>هزینه نقدی سرمایه – سود نقدی عملیاتی پس از کسر مالیات</a:t>
            </a:r>
            <a:r>
              <a:rPr kumimoji="0" lang="fa-IR" sz="2000" b="0" i="0" u="sng" strike="noStrike" cap="none" normalizeH="0" baseline="0" dirty="0" smtClean="0">
                <a:ln>
                  <a:noFill/>
                </a:ln>
                <a:solidFill>
                  <a:schemeClr val="tx1"/>
                </a:solidFill>
                <a:effectLst>
                  <a:outerShdw blurRad="38100" dist="38100" dir="2700000" algn="tl">
                    <a:srgbClr val="000000">
                      <a:alpha val="43137"/>
                    </a:srgbClr>
                  </a:outerShdw>
                </a:effectLst>
                <a:latin typeface="Wmitra" charset="-78"/>
                <a:ea typeface="Calibri" pitchFamily="34" charset="0"/>
                <a:cs typeface="Arial" pitchFamily="34" charset="0"/>
              </a:rPr>
              <a:t> </a:t>
            </a:r>
            <a:r>
              <a:rPr lang="ar-SA" sz="2000" u="sng" dirty="0" smtClean="0">
                <a:effectLst>
                  <a:outerShdw blurRad="38100" dist="38100" dir="2700000" algn="tl">
                    <a:srgbClr val="000000">
                      <a:alpha val="43137"/>
                    </a:srgbClr>
                  </a:outerShdw>
                </a:effectLst>
                <a:latin typeface="Wmitra" charset="-78"/>
                <a:ea typeface="Calibri" pitchFamily="34" charset="0"/>
                <a:cs typeface="Arial" pitchFamily="34" charset="0"/>
              </a:rPr>
              <a:t>= ارزش افزوده نقدی</a:t>
            </a:r>
            <a:r>
              <a:rPr lang="en-US" sz="2000" u="sng" dirty="0" smtClean="0">
                <a:effectLst>
                  <a:outerShdw blurRad="38100" dist="38100" dir="2700000" algn="tl">
                    <a:srgbClr val="000000">
                      <a:alpha val="43137"/>
                    </a:srgbClr>
                  </a:outerShdw>
                </a:effectLst>
                <a:latin typeface="Wmitra" charset="-78"/>
                <a:ea typeface="Calibri" pitchFamily="34" charset="0"/>
                <a:cs typeface="Arial" pitchFamily="34" charset="0"/>
              </a:rPr>
              <a:t> </a:t>
            </a:r>
            <a:endParaRPr kumimoji="0" lang="en-US" sz="2000" b="0" i="0" u="sng"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cs typeface="Arial" pitchFamily="34" charset="0"/>
            </a:endParaRPr>
          </a:p>
          <a:p>
            <a:pPr lvl="0" algn="r" rtl="1" eaLnBrk="0" hangingPunct="0">
              <a:lnSpc>
                <a:spcPct val="150000"/>
              </a:lnSpc>
            </a:pPr>
            <a:r>
              <a:rPr kumimoji="0" lang="ar-SA" sz="2000" b="0" i="0" u="sng" strike="noStrike" cap="none" normalizeH="0" baseline="0" dirty="0" smtClean="0">
                <a:ln>
                  <a:noFill/>
                </a:ln>
                <a:solidFill>
                  <a:schemeClr val="tx1"/>
                </a:solidFill>
                <a:effectLst>
                  <a:outerShdw blurRad="38100" dist="38100" dir="2700000" algn="tl">
                    <a:srgbClr val="000000">
                      <a:alpha val="43137"/>
                    </a:srgbClr>
                  </a:outerShdw>
                </a:effectLst>
                <a:latin typeface="Wmitra" charset="-78"/>
                <a:ea typeface="Calibri" pitchFamily="34" charset="0"/>
                <a:cs typeface="Arial" pitchFamily="34" charset="0"/>
              </a:rPr>
              <a:t>سود نقدی بعد از مالیات</a:t>
            </a:r>
            <a:r>
              <a:rPr kumimoji="0" lang="fa-IR" sz="2000" b="0" i="0" u="sng" strike="noStrike" cap="none" normalizeH="0" baseline="0" dirty="0" smtClean="0">
                <a:ln>
                  <a:noFill/>
                </a:ln>
                <a:solidFill>
                  <a:schemeClr val="tx1"/>
                </a:solidFill>
                <a:effectLst>
                  <a:outerShdw blurRad="38100" dist="38100" dir="2700000" algn="tl">
                    <a:srgbClr val="000000">
                      <a:alpha val="43137"/>
                    </a:srgbClr>
                  </a:outerShdw>
                </a:effectLst>
                <a:latin typeface="Wmitra" charset="-78"/>
                <a:ea typeface="Calibri" pitchFamily="34" charset="0"/>
                <a:cs typeface="Arial" pitchFamily="34" charset="0"/>
              </a:rPr>
              <a:t> </a:t>
            </a:r>
            <a:r>
              <a:rPr lang="ar-SA" sz="2000" u="sng" dirty="0" smtClean="0">
                <a:effectLst>
                  <a:outerShdw blurRad="38100" dist="38100" dir="2700000" algn="tl">
                    <a:srgbClr val="000000">
                      <a:alpha val="43137"/>
                    </a:srgbClr>
                  </a:outerShdw>
                </a:effectLst>
                <a:latin typeface="Wmitra" charset="-78"/>
                <a:ea typeface="Calibri" pitchFamily="34" charset="0"/>
                <a:cs typeface="Arial" pitchFamily="34" charset="0"/>
              </a:rPr>
              <a:t>= وجه نقد حاصل از فعالیت های عملیاتی پس از مالیات پرداختی</a:t>
            </a:r>
            <a:r>
              <a:rPr lang="en-US" sz="2000" u="sng" dirty="0" smtClean="0">
                <a:effectLst>
                  <a:outerShdw blurRad="38100" dist="38100" dir="2700000" algn="tl">
                    <a:srgbClr val="000000">
                      <a:alpha val="43137"/>
                    </a:srgbClr>
                  </a:outerShdw>
                </a:effectLst>
                <a:latin typeface="Wmitra" charset="-78"/>
                <a:ea typeface="Calibri" pitchFamily="34" charset="0"/>
                <a:cs typeface="Arial" pitchFamily="34" charset="0"/>
              </a:rPr>
              <a:t> </a:t>
            </a:r>
            <a:r>
              <a:rPr lang="fa-IR" sz="2000" u="sng" dirty="0" smtClean="0">
                <a:effectLst>
                  <a:outerShdw blurRad="38100" dist="38100" dir="2700000" algn="tl">
                    <a:srgbClr val="000000">
                      <a:alpha val="43137"/>
                    </a:srgbClr>
                  </a:outerShdw>
                </a:effectLst>
                <a:latin typeface="Wmitra" charset="-78"/>
                <a:ea typeface="Calibri" pitchFamily="34" charset="0"/>
                <a:cs typeface="Arial" pitchFamily="34" charset="0"/>
              </a:rPr>
              <a:t>                           </a:t>
            </a:r>
            <a:r>
              <a:rPr lang="fa-IR" sz="2000" dirty="0" smtClean="0">
                <a:latin typeface="Wmitra" charset="-78"/>
                <a:ea typeface="Calibri" pitchFamily="34" charset="0"/>
                <a:cs typeface="Arial" pitchFamily="34" charset="0"/>
              </a:rPr>
              <a:t>هزینه های غیر نقدی+تعهد ها+</a:t>
            </a:r>
            <a:r>
              <a:rPr kumimoji="0" lang="fa-IR" sz="2000" b="0" i="0" u="none" strike="noStrike" cap="none" normalizeH="0" baseline="0" dirty="0" smtClean="0">
                <a:ln>
                  <a:noFill/>
                </a:ln>
                <a:solidFill>
                  <a:schemeClr val="tx1"/>
                </a:solidFill>
                <a:effectLst/>
                <a:latin typeface="Wmitra" charset="-78"/>
                <a:ea typeface="Calibri" pitchFamily="34" charset="0"/>
                <a:cs typeface="Arial" pitchFamily="34" charset="0"/>
              </a:rPr>
              <a:t>سود(زیان)عملیاتی = سود نقدی عملیاتی   </a:t>
            </a: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000" b="0" i="0" u="none" strike="noStrike" cap="none" normalizeH="0" baseline="0" dirty="0" smtClean="0">
                <a:ln>
                  <a:noFill/>
                </a:ln>
                <a:solidFill>
                  <a:schemeClr val="tx1"/>
                </a:solidFill>
                <a:effectLst/>
                <a:latin typeface="Wmitra" charset="-78"/>
                <a:ea typeface="Calibri" pitchFamily="34" charset="0"/>
                <a:cs typeface="Arial" pitchFamily="34" charset="0"/>
              </a:rPr>
              <a:t>هدف اساسی معیار عملکرد ارزش افزوده نقدی ، ارزیابی عملکرد مدیریت در قبال ارزشی </a:t>
            </a:r>
            <a:r>
              <a:rPr kumimoji="0" lang="fa-IR" sz="2000" b="0" i="0" u="none" strike="noStrike" cap="none" normalizeH="0" baseline="0" dirty="0" smtClean="0">
                <a:ln>
                  <a:noFill/>
                </a:ln>
                <a:solidFill>
                  <a:schemeClr val="tx1"/>
                </a:solidFill>
                <a:effectLst/>
                <a:latin typeface="Wmitra" charset="-78"/>
                <a:ea typeface="Calibri" pitchFamily="34" charset="0"/>
                <a:cs typeface="Arial" pitchFamily="34" charset="0"/>
              </a:rPr>
              <a:t>  </a:t>
            </a:r>
            <a:r>
              <a:rPr kumimoji="0" lang="ar-SA" sz="2000" b="0" i="0" u="none" strike="noStrike" cap="none" normalizeH="0" baseline="0" dirty="0" smtClean="0">
                <a:ln>
                  <a:noFill/>
                </a:ln>
                <a:solidFill>
                  <a:schemeClr val="tx1"/>
                </a:solidFill>
                <a:effectLst/>
                <a:latin typeface="Wmitra" charset="-78"/>
                <a:ea typeface="Calibri" pitchFamily="34" charset="0"/>
                <a:cs typeface="Arial" pitchFamily="34" charset="0"/>
              </a:rPr>
              <a:t>است که برای سهامداران ایجاد کرده است</a:t>
            </a:r>
            <a:r>
              <a:rPr kumimoji="0" lang="fa-IR" sz="2000" b="0" i="0" u="none" strike="noStrike" cap="none" normalizeH="0" baseline="0" dirty="0" smtClean="0">
                <a:ln>
                  <a:noFill/>
                </a:ln>
                <a:solidFill>
                  <a:schemeClr val="tx1"/>
                </a:solidFill>
                <a:effectLst/>
                <a:latin typeface="Wmitra" charset="-78"/>
                <a:ea typeface="Calibri" pitchFamily="34" charset="0"/>
                <a:cs typeface="Arial" pitchFamily="34"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346" y="285728"/>
            <a:ext cx="7643866" cy="563562"/>
          </a:xfrm>
        </p:spPr>
        <p:txBody>
          <a:bodyPr/>
          <a:lstStyle/>
          <a:p>
            <a:pPr algn="r" rtl="1">
              <a:lnSpc>
                <a:spcPct val="150000"/>
              </a:lnSpc>
            </a:pPr>
            <a:r>
              <a:rPr lang="ar-SA" sz="2800" dirty="0" smtClean="0"/>
              <a:t>سایر معیارها </a:t>
            </a:r>
            <a:endParaRPr lang="en-US" sz="2800" dirty="0" smtClean="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19</a:t>
            </a:r>
            <a:endParaRPr lang="en-US" sz="1600" b="1" dirty="0">
              <a:solidFill>
                <a:schemeClr val="accent4">
                  <a:lumMod val="10000"/>
                </a:schemeClr>
              </a:solidFill>
            </a:endParaRPr>
          </a:p>
        </p:txBody>
      </p:sp>
      <p:sp>
        <p:nvSpPr>
          <p:cNvPr id="71" name="Rectangle 3"/>
          <p:cNvSpPr txBox="1">
            <a:spLocks noChangeArrowheads="1"/>
          </p:cNvSpPr>
          <p:nvPr/>
        </p:nvSpPr>
        <p:spPr bwMode="auto">
          <a:xfrm>
            <a:off x="285720" y="1357298"/>
            <a:ext cx="8286776" cy="1981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algn="just" rtl="1">
              <a:lnSpc>
                <a:spcPct val="150000"/>
              </a:lnSpc>
            </a:pPr>
            <a:r>
              <a:rPr lang="ar-SA" sz="2400" b="1" dirty="0" smtClean="0">
                <a:effectLst>
                  <a:outerShdw blurRad="38100" dist="38100" dir="2700000" algn="tl">
                    <a:srgbClr val="000000">
                      <a:alpha val="43137"/>
                    </a:srgbClr>
                  </a:outerShdw>
                </a:effectLst>
              </a:rPr>
              <a:t>سایر معیارها </a:t>
            </a:r>
            <a:r>
              <a:rPr lang="fa-IR" sz="2400" b="1" dirty="0" smtClean="0">
                <a:effectLst>
                  <a:outerShdw blurRad="38100" dist="38100" dir="2700000" algn="tl">
                    <a:srgbClr val="000000">
                      <a:alpha val="43137"/>
                    </a:srgbClr>
                  </a:outerShdw>
                </a:effectLst>
              </a:rPr>
              <a:t>:</a:t>
            </a:r>
            <a:endParaRPr lang="en-US" sz="2400" b="1" dirty="0" smtClean="0">
              <a:effectLst>
                <a:outerShdw blurRad="38100" dist="38100" dir="2700000" algn="tl">
                  <a:srgbClr val="000000">
                    <a:alpha val="43137"/>
                  </a:srgbClr>
                </a:outerShdw>
              </a:effectLst>
            </a:endParaRPr>
          </a:p>
          <a:p>
            <a:pPr algn="just" rtl="1">
              <a:lnSpc>
                <a:spcPct val="150000"/>
              </a:lnSpc>
            </a:pPr>
            <a:r>
              <a:rPr lang="ar-SA" sz="2000" dirty="0" smtClean="0"/>
              <a:t>علاوه بر معیارهای سنتی و نوین پیش گفته ، برخی معیارها نیز وجود دارند که علت وجودی انها صرفا معیارهای اندازه گیری عملکرد نیست ، اما با توجه به کارکرد ، می توانند در شناسایی بنگاه و ارزیابی عملکرد ان بسیار کمک کننده باشند . برخی از انها شامل نظریه بیشینه سازی ارزش ، ارزیابی متوازن ، سیستم خلق ارزش فراگیر ، شاخص خلق ارزش ، مدل ارزیابی موسسه ارنست اند یانگ و غیره می باشند. یکی از ویژگیهای مهم مقیاسهای عملکرد ارزش افزوده این است که به طور مستقیم به فنون بودجه بنده سرمایه ای مرتبط هستند که در تامین مالی شرکتها مورد استفاده قرار می گیرند </a:t>
            </a:r>
            <a:r>
              <a:rPr lang="fa-IR" sz="2000" dirty="0" smtClean="0"/>
              <a:t>.</a:t>
            </a:r>
            <a:endParaRPr lang="en-US" sz="2000" dirty="0" smtClean="0"/>
          </a:p>
          <a:p>
            <a:pPr algn="just" rtl="1"/>
            <a:endParaRPr lang="en-US" sz="2200" dirty="0" smtClean="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908" y="357166"/>
            <a:ext cx="7467600" cy="563562"/>
          </a:xfrm>
        </p:spPr>
        <p:txBody>
          <a:bodyPr/>
          <a:lstStyle/>
          <a:p>
            <a:pPr algn="r" rtl="1"/>
            <a:r>
              <a:rPr lang="ar-SA" sz="2400" dirty="0" smtClean="0"/>
              <a:t>شاخص جامع سنجش عملکرد یا ارزیابی متوازن </a:t>
            </a:r>
            <a:r>
              <a:rPr lang="fa-IR" sz="2400" dirty="0" smtClean="0"/>
              <a:t>    </a:t>
            </a:r>
            <a:r>
              <a:rPr lang="en-US" sz="2400" dirty="0" smtClean="0"/>
              <a:t>BSC</a:t>
            </a:r>
            <a:br>
              <a:rPr lang="en-US" sz="2400" dirty="0" smtClean="0"/>
            </a:br>
            <a:endParaRPr lang="en-US" sz="2400"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20</a:t>
            </a:r>
            <a:endParaRPr lang="en-US" sz="1600" b="1" dirty="0">
              <a:solidFill>
                <a:schemeClr val="accent4">
                  <a:lumMod val="10000"/>
                </a:schemeClr>
              </a:solidFill>
            </a:endParaRPr>
          </a:p>
        </p:txBody>
      </p:sp>
      <p:sp>
        <p:nvSpPr>
          <p:cNvPr id="5" name="Rectangle 4"/>
          <p:cNvSpPr/>
          <p:nvPr/>
        </p:nvSpPr>
        <p:spPr>
          <a:xfrm>
            <a:off x="714348" y="1285860"/>
            <a:ext cx="7572428" cy="6186309"/>
          </a:xfrm>
          <a:prstGeom prst="rect">
            <a:avLst/>
          </a:prstGeom>
        </p:spPr>
        <p:txBody>
          <a:bodyPr wrap="square">
            <a:spAutoFit/>
          </a:bodyPr>
          <a:lstStyle/>
          <a:p>
            <a:pPr algn="r" rtl="1"/>
            <a:r>
              <a:rPr lang="ar-SA" sz="2000" b="1" dirty="0" smtClean="0">
                <a:effectLst>
                  <a:outerShdw blurRad="38100" dist="38100" dir="2700000" algn="tl">
                    <a:srgbClr val="000000">
                      <a:alpha val="43137"/>
                    </a:srgbClr>
                  </a:outerShdw>
                </a:effectLst>
              </a:rPr>
              <a:t>شاخص جامع سنجش عملکرد یا ارزیابی متوازن</a:t>
            </a:r>
            <a:r>
              <a:rPr lang="fa-IR" sz="2000" b="1" dirty="0" smtClean="0">
                <a:effectLst>
                  <a:outerShdw blurRad="38100" dist="38100" dir="2700000" algn="tl">
                    <a:srgbClr val="000000">
                      <a:alpha val="43137"/>
                    </a:srgbClr>
                  </a:outerShdw>
                </a:effectLst>
              </a:rPr>
              <a:t>:</a:t>
            </a:r>
          </a:p>
          <a:p>
            <a:pPr algn="just" rtl="1"/>
            <a:endParaRPr lang="fa-IR" sz="2000" dirty="0" smtClean="0"/>
          </a:p>
          <a:p>
            <a:pPr algn="just" rtl="1"/>
            <a:r>
              <a:rPr lang="ar-SA" sz="2000" dirty="0" smtClean="0"/>
              <a:t>برخی محققان اعتقاد دارند که استفاده از معیارهای مالی برای سنجش عملکرد و ارزیابی مدیران ، به تنهایی کافی نیست و معیار ضعیفی به شمار می اید ، زیرا عملکرد مدیران را بعد از دوره مالی ارزیابی می کند و همچنین هیچ رهنمودی برای عملکرد اتی ندارد . ادبیات نوین حسابداری بر استفاده از معیارهای غیر مالی به عنوان ابزاری برای غلبه بر نارسایی های معیار های مالی تاکید دارد و معتقد است که معیارهای مالی باید در کنار معیارهای غیر مالی استفاده شود. ارزیابی متوازن ، روشی جدید برای اندازه گیری عملکرد سازمان ها با استفاده از معیارهای مالی و غیر مالی است . </a:t>
            </a:r>
            <a:endParaRPr lang="en-US" sz="2000" dirty="0" smtClean="0"/>
          </a:p>
          <a:p>
            <a:pPr algn="just" rtl="1"/>
            <a:r>
              <a:rPr lang="ar-SA" sz="2000" dirty="0" smtClean="0"/>
              <a:t>به طور کلی</a:t>
            </a:r>
            <a:r>
              <a:rPr lang="en-US" sz="2000" dirty="0" smtClean="0"/>
              <a:t>  </a:t>
            </a:r>
            <a:r>
              <a:rPr lang="ar-SA" sz="2000" dirty="0" smtClean="0"/>
              <a:t>میتوان گفت که یک سازمان می تواند با استفاده از دیدگاههای رویکرد ارزیابی متوازن ، به ردیابی اثار عملکردی بپردازد.</a:t>
            </a:r>
            <a:endParaRPr lang="en-US" sz="2000" dirty="0" smtClean="0"/>
          </a:p>
          <a:p>
            <a:pPr algn="just" rtl="1"/>
            <a:r>
              <a:rPr lang="ar-SA" sz="2000" dirty="0" smtClean="0"/>
              <a:t>ارزیابی متوازن ،ابزاری مدیریتی برای تبدیل دیدگاهها و راهبرد به اهداف قابل اندازه گیری و ارتباط دهنده تصمیمهای راهبردی و معیارهای عملکرد در سطوح کلیدی موسسه می باشد. </a:t>
            </a:r>
            <a:r>
              <a:rPr lang="ar-SA" sz="2000" b="1" dirty="0" smtClean="0">
                <a:effectLst>
                  <a:outerShdw blurRad="38100" dist="38100" dir="2700000" algn="tl">
                    <a:srgbClr val="000000">
                      <a:alpha val="43137"/>
                    </a:srgbClr>
                  </a:outerShdw>
                </a:effectLst>
              </a:rPr>
              <a:t>این سیستم از ان جهت ارزیابی متوازن نامیده شده است که توازن را در ارزیابی وجوه مختلف نظیر معیارهای مالی و غیر مالی ، عوامل درون سازمانی و برون سازمانی ، برنامه های بلند مدت و کوتاه مدت و نظایر ان بر قرار می کند.</a:t>
            </a:r>
            <a:endParaRPr lang="en-US" sz="2000" b="1" dirty="0" smtClean="0">
              <a:effectLst>
                <a:outerShdw blurRad="38100" dist="38100" dir="2700000" algn="tl">
                  <a:srgbClr val="000000">
                    <a:alpha val="43137"/>
                  </a:srgbClr>
                </a:outerShdw>
              </a:effectLst>
            </a:endParaRPr>
          </a:p>
          <a:p>
            <a:pPr algn="r" rtl="1"/>
            <a:endParaRPr lang="fa-IR" sz="2000" b="1" dirty="0" smtClean="0">
              <a:effectLst>
                <a:outerShdw blurRad="38100" dist="38100" dir="2700000" algn="tl">
                  <a:srgbClr val="000000">
                    <a:alpha val="43137"/>
                  </a:srgbClr>
                </a:outerShdw>
              </a:effectLst>
            </a:endParaRPr>
          </a:p>
          <a:p>
            <a:pPr algn="r" rtl="1"/>
            <a:r>
              <a:rPr lang="ar-SA" sz="2000" b="1" dirty="0" smtClean="0">
                <a:effectLst>
                  <a:outerShdw blurRad="38100" dist="38100" dir="2700000" algn="tl">
                    <a:srgbClr val="000000">
                      <a:alpha val="43137"/>
                    </a:srgbClr>
                  </a:outerShdw>
                </a:effectLst>
              </a:rPr>
              <a:t> </a:t>
            </a:r>
            <a:endParaRPr lang="en-US" sz="2000" b="1" dirty="0" smtClean="0">
              <a:effectLst>
                <a:outerShdw blurRad="38100" dist="38100" dir="2700000" algn="tl">
                  <a:srgbClr val="000000">
                    <a:alpha val="43137"/>
                  </a:srgbClr>
                </a:outerShdw>
              </a:effectLst>
            </a:endParaRPr>
          </a:p>
          <a:p>
            <a:pPr algn="r" rtl="1">
              <a:spcBef>
                <a:spcPct val="50000"/>
              </a:spcBef>
            </a:pPr>
            <a:endParaRPr lang="en-US" sz="2400" dirty="0">
              <a:cs typeface="Nazanin" pitchFamily="2" charset="-78"/>
            </a:endParaRPr>
          </a:p>
        </p:txBody>
      </p:sp>
      <p:sp>
        <p:nvSpPr>
          <p:cNvPr id="3993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000000"/>
                </a:solidFill>
                <a:effectLst/>
                <a:latin typeface="Arial" pitchFamily="34" charset="0"/>
                <a:cs typeface="Arial" pitchFamily="34" charset="0"/>
              </a:rPr>
              <a:t>If an investment may be given by the sequence of cash flows </a:t>
            </a:r>
            <a:r>
              <a:rPr kumimoji="0" lang="en-US" sz="500" b="0" i="0" u="none" strike="noStrike" cap="none" normalizeH="0" baseline="0" smtClean="0">
                <a:ln>
                  <a:noFill/>
                </a:ln>
                <a:solidFill>
                  <a:srgbClr val="000000"/>
                </a:solidFill>
                <a:effectLst/>
                <a:latin typeface="Arial" pitchFamily="34" charset="0"/>
                <a:cs typeface="Arial" pitchFamily="34" charset="0"/>
              </a:rPr>
              <a:t> </a:t>
            </a:r>
            <a:r>
              <a:rPr kumimoji="0" lang="en-US" sz="1000" b="0" i="0" u="none" strike="noStrike" cap="none" normalizeH="0" baseline="0" smtClean="0">
                <a:ln>
                  <a:noFill/>
                </a:ln>
                <a:solidFill>
                  <a:srgbClr val="000000"/>
                </a:solidFill>
                <a:effectLst/>
                <a:latin typeface="Arial" pitchFamily="34" charset="0"/>
                <a:cs typeface="Arial" pitchFamily="34" charset="0"/>
              </a:rPr>
              <a:t> </a:t>
            </a:r>
            <a:r>
              <a:rPr kumimoji="0" lang="en-US" sz="900" b="0" i="0" u="none" strike="noStrike" cap="none" normalizeH="0" baseline="0" smtClean="0">
                <a:ln>
                  <a:noFill/>
                </a:ln>
                <a:solidFill>
                  <a:srgbClr val="000000"/>
                </a:solidFill>
                <a:effectLst/>
                <a:latin typeface="Arial" pitchFamily="34" charset="0"/>
                <a:cs typeface="Arial" pitchFamily="34" charset="0"/>
              </a:rPr>
              <a:t>     </a:t>
            </a:r>
            <a:endParaRPr kumimoji="0" lang="en-US"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smtClean="0">
                <a:ln>
                  <a:noFill/>
                </a:ln>
                <a:solidFill>
                  <a:srgbClr val="000000"/>
                </a:solidFill>
                <a:effectLst/>
                <a:latin typeface="Arial" pitchFamily="34" charset="0"/>
                <a:cs typeface="Arial" pitchFamily="34" charset="0"/>
              </a:rPr>
              <a:t/>
            </a:r>
            <a:br>
              <a:rPr kumimoji="0" lang="en-US" sz="900" b="0" i="0" u="none" strike="noStrike" cap="none" normalizeH="0" baseline="0" smtClean="0">
                <a:ln>
                  <a:noFill/>
                </a:ln>
                <a:solidFill>
                  <a:srgbClr val="000000"/>
                </a:solidFill>
                <a:effectLst/>
                <a:latin typeface="Arial" pitchFamily="34" charset="0"/>
                <a:cs typeface="Arial" pitchFamily="34" charset="0"/>
              </a:rPr>
            </a:br>
            <a:endParaRPr kumimoji="0" lang="en-US" sz="900" b="0" i="0" u="none" strike="noStrike" cap="none" normalizeH="0" baseline="0" smtClean="0">
              <a:ln>
                <a:noFill/>
              </a:ln>
              <a:solidFill>
                <a:srgbClr val="000000"/>
              </a:solidFill>
              <a:effectLst/>
              <a:latin typeface="Arial" pitchFamily="34" charset="0"/>
              <a:cs typeface="Arial" pitchFamily="34" charset="0"/>
            </a:endParaRPr>
          </a:p>
        </p:txBody>
      </p:sp>
      <p:pic>
        <p:nvPicPr>
          <p:cNvPr id="39939" name="Picture 3" descr="n"/>
          <p:cNvPicPr>
            <a:picLocks noChangeAspect="1" noChangeArrowheads="1"/>
          </p:cNvPicPr>
          <p:nvPr/>
        </p:nvPicPr>
        <p:blipFill>
          <a:blip r:embed="rId2" cstate="print"/>
          <a:srcRect/>
          <a:stretch>
            <a:fillRect/>
          </a:stretch>
        </p:blipFill>
        <p:spPr bwMode="auto">
          <a:xfrm>
            <a:off x="3171825" y="-212725"/>
            <a:ext cx="114300" cy="85725"/>
          </a:xfrm>
          <a:prstGeom prst="rect">
            <a:avLst/>
          </a:prstGeom>
          <a:noFill/>
        </p:spPr>
      </p:pic>
      <p:pic>
        <p:nvPicPr>
          <p:cNvPr id="39940" name="Picture 4" descr="C_n"/>
          <p:cNvPicPr>
            <a:picLocks noChangeAspect="1" noChangeArrowheads="1"/>
          </p:cNvPicPr>
          <p:nvPr/>
        </p:nvPicPr>
        <p:blipFill>
          <a:blip r:embed="rId3" cstate="print"/>
          <a:srcRect/>
          <a:stretch>
            <a:fillRect/>
          </a:stretch>
        </p:blipFill>
        <p:spPr bwMode="auto">
          <a:xfrm>
            <a:off x="3203575" y="-212725"/>
            <a:ext cx="209550" cy="161925"/>
          </a:xfrm>
          <a:prstGeom prst="rect">
            <a:avLst/>
          </a:prstGeom>
          <a:noFill/>
        </p:spPr>
      </p:pic>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71480"/>
            <a:ext cx="7467600" cy="563562"/>
          </a:xfrm>
        </p:spPr>
        <p:txBody>
          <a:bodyPr/>
          <a:lstStyle/>
          <a:p>
            <a:pPr lvl="0" algn="r" rtl="1"/>
            <a:r>
              <a:rPr lang="ar-SA" sz="2000" dirty="0" smtClean="0">
                <a:solidFill>
                  <a:schemeClr val="bg1">
                    <a:lumMod val="40000"/>
                    <a:lumOff val="60000"/>
                  </a:schemeClr>
                </a:solidFill>
                <a:latin typeface="Wmitra" charset="-78"/>
                <a:ea typeface="Calibri" pitchFamily="34" charset="0"/>
                <a:cs typeface="Arial" pitchFamily="34" charset="0"/>
              </a:rPr>
              <a:t>ارزیابی متوازن عملکرد موسسه را از چهار جنبه اساسی مورد بررسی قرار می دهد:</a:t>
            </a:r>
            <a:r>
              <a:rPr lang="en-US" dirty="0" smtClean="0">
                <a:solidFill>
                  <a:schemeClr val="bg1">
                    <a:lumMod val="40000"/>
                    <a:lumOff val="60000"/>
                  </a:schemeClr>
                </a:solidFill>
                <a:latin typeface="Arial" pitchFamily="34" charset="0"/>
                <a:cs typeface="Arial" pitchFamily="34" charset="0"/>
              </a:rPr>
              <a:t/>
            </a:r>
            <a:br>
              <a:rPr lang="en-US" dirty="0" smtClean="0">
                <a:solidFill>
                  <a:schemeClr val="bg1">
                    <a:lumMod val="40000"/>
                    <a:lumOff val="60000"/>
                  </a:schemeClr>
                </a:solidFill>
                <a:latin typeface="Arial" pitchFamily="34" charset="0"/>
                <a:cs typeface="Arial" pitchFamily="34" charset="0"/>
              </a:rPr>
            </a:br>
            <a:endParaRPr lang="en-US" dirty="0">
              <a:solidFill>
                <a:schemeClr val="bg1">
                  <a:lumMod val="40000"/>
                  <a:lumOff val="60000"/>
                </a:schemeClr>
              </a:solidFill>
            </a:endParaRPr>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21</a:t>
            </a:r>
            <a:endParaRPr lang="en-US" sz="1600" b="1" dirty="0">
              <a:solidFill>
                <a:schemeClr val="accent4">
                  <a:lumMod val="10000"/>
                </a:schemeClr>
              </a:solidFill>
            </a:endParaRPr>
          </a:p>
        </p:txBody>
      </p:sp>
      <p:sp>
        <p:nvSpPr>
          <p:cNvPr id="14337" name="Rectangle 1"/>
          <p:cNvSpPr>
            <a:spLocks noChangeArrowheads="1"/>
          </p:cNvSpPr>
          <p:nvPr/>
        </p:nvSpPr>
        <p:spPr bwMode="auto">
          <a:xfrm>
            <a:off x="214282" y="1131001"/>
            <a:ext cx="821537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S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Wmitra" charset="-78"/>
                <a:ea typeface="Calibri" pitchFamily="34" charset="0"/>
                <a:cs typeface="Arial" pitchFamily="34" charset="0"/>
              </a:rPr>
              <a:t>جنبه مشتریان : </a:t>
            </a:r>
            <a:r>
              <a:rPr kumimoji="0" lang="ar-SA" sz="2000" b="0" i="0" u="none" strike="noStrike" cap="none" normalizeH="0" baseline="0" dirty="0" smtClean="0">
                <a:ln>
                  <a:noFill/>
                </a:ln>
                <a:solidFill>
                  <a:schemeClr val="tx1"/>
                </a:solidFill>
                <a:effectLst/>
                <a:latin typeface="Wmitra" charset="-78"/>
                <a:ea typeface="Calibri" pitchFamily="34" charset="0"/>
                <a:cs typeface="Arial" pitchFamily="34" charset="0"/>
              </a:rPr>
              <a:t>این جنبه ، نوع نگاه مشتریان را به شرکت توضیح می دهد و مو فقیت ان را در بازار هدف می سنجد . این موفقیت با شاخصهایی نظیر تکرار سفارش مشتری ، حفظ مشتریان موجود ، سهم از بازار هدف ، حجم سفارشات</a:t>
            </a:r>
            <a:r>
              <a:rPr kumimoji="0" lang="fa-IR" sz="2000" b="0" i="0" u="none" strike="noStrike" cap="none" normalizeH="0" baseline="0" dirty="0" smtClean="0">
                <a:ln>
                  <a:noFill/>
                </a:ln>
                <a:solidFill>
                  <a:schemeClr val="tx1"/>
                </a:solidFill>
                <a:effectLst/>
                <a:latin typeface="Wmitra" charset="-78"/>
                <a:ea typeface="Calibri" pitchFamily="34" charset="0"/>
                <a:cs typeface="Arial" pitchFamily="34" charset="0"/>
              </a:rPr>
              <a:t>،</a:t>
            </a:r>
            <a:r>
              <a:rPr kumimoji="0" lang="ar-SA" sz="2000" b="0" i="0" u="none" strike="noStrike" cap="none" normalizeH="0" baseline="0" dirty="0" smtClean="0">
                <a:ln>
                  <a:noFill/>
                </a:ln>
                <a:solidFill>
                  <a:schemeClr val="tx1"/>
                </a:solidFill>
                <a:effectLst/>
                <a:latin typeface="Wmitra" charset="-78"/>
                <a:ea typeface="Calibri" pitchFamily="34" charset="0"/>
                <a:cs typeface="Arial" pitchFamily="34" charset="0"/>
              </a:rPr>
              <a:t> میزان شکایات و ... سنجیده می شود .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Wmitra" charset="-78"/>
                <a:ea typeface="Calibri" pitchFamily="34" charset="0"/>
                <a:cs typeface="Arial" pitchFamily="34" charset="0"/>
              </a:rPr>
              <a:t>جنبه فرایند داخلی : </a:t>
            </a:r>
            <a:r>
              <a:rPr kumimoji="0" lang="ar-SA" sz="2000" b="0" i="0" u="none" strike="noStrike" cap="none" normalizeH="0" baseline="0" dirty="0" smtClean="0">
                <a:ln>
                  <a:noFill/>
                </a:ln>
                <a:solidFill>
                  <a:schemeClr val="tx1"/>
                </a:solidFill>
                <a:effectLst/>
                <a:latin typeface="Wmitra" charset="-78"/>
                <a:ea typeface="Calibri" pitchFamily="34" charset="0"/>
                <a:cs typeface="Arial" pitchFamily="34" charset="0"/>
              </a:rPr>
              <a:t>فرایندهایی که باعث ایجاد مزیت نسبی در انجام عملیات ، و موجب تامین انتظارات مشتریان می شود،  شناسایی می شوند. این فرایند ها شامل نواوری ، فرایندهای عملیاتی و خدما</a:t>
            </a:r>
            <a:r>
              <a:rPr kumimoji="0" lang="fa-IR" sz="2000" b="0" i="0" u="none" strike="noStrike" cap="none" normalizeH="0" baseline="0" dirty="0" smtClean="0">
                <a:ln>
                  <a:noFill/>
                </a:ln>
                <a:solidFill>
                  <a:schemeClr val="tx1"/>
                </a:solidFill>
                <a:effectLst/>
                <a:latin typeface="Wmitra" charset="-78"/>
                <a:ea typeface="Calibri" pitchFamily="34" charset="0"/>
                <a:cs typeface="Arial" pitchFamily="34" charset="0"/>
              </a:rPr>
              <a:t>ت </a:t>
            </a:r>
            <a:r>
              <a:rPr kumimoji="0" lang="ar-SA" sz="2000" b="0" i="0" u="none" strike="noStrike" cap="none" normalizeH="0" baseline="0" dirty="0" smtClean="0">
                <a:ln>
                  <a:noFill/>
                </a:ln>
                <a:solidFill>
                  <a:schemeClr val="tx1"/>
                </a:solidFill>
                <a:effectLst/>
                <a:latin typeface="Wmitra" charset="-78"/>
                <a:ea typeface="Calibri" pitchFamily="34" charset="0"/>
                <a:cs typeface="Arial" pitchFamily="34" charset="0"/>
              </a:rPr>
              <a:t>پس از فروش هستند. این جنبه شامل معیارهای اساسی مانند طراحی ، گسترش تولیدات ، کارایی، بهره وری و کیفیت می باشد . مدیریت کیفیت جامع ، سیستم تولید بهنگام و مدیریت بر مبنای فعالیت از جمله روشهایی است که در این مرحله مورد استفاده قرار می گیرد.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WmitraBold"/>
                <a:ea typeface="Calibri" pitchFamily="34" charset="0"/>
                <a:cs typeface="Arial" pitchFamily="34" charset="0"/>
              </a:rPr>
              <a:t>جنبه نوآوری و آموزش و یادگیری:</a:t>
            </a:r>
            <a:r>
              <a:rPr kumimoji="0" lang="ar-S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Wmitra" charset="-78"/>
                <a:ea typeface="Calibri" pitchFamily="34" charset="0"/>
                <a:cs typeface="Arial" pitchFamily="34" charset="0"/>
              </a:rPr>
              <a:t> </a:t>
            </a:r>
            <a:r>
              <a:rPr kumimoji="0" lang="ar-SA" sz="2000" b="0" i="0" u="none" strike="noStrike" cap="none" normalizeH="0" baseline="0" dirty="0" smtClean="0">
                <a:ln>
                  <a:noFill/>
                </a:ln>
                <a:solidFill>
                  <a:schemeClr val="tx1"/>
                </a:solidFill>
                <a:effectLst/>
                <a:latin typeface="Wmitra" charset="-78"/>
                <a:ea typeface="Calibri" pitchFamily="34" charset="0"/>
                <a:cs typeface="Arial" pitchFamily="34" charset="0"/>
              </a:rPr>
              <a:t>این جنبه شامل معیارهای توانایی کارکنان، سیستمهای اطلاعاتی و رویه های سازمانی برای ایجاد تغییرات ، ساعات اموزش ، رضایت و وفاداری کارکنان است. این جنبه را در سه طبقه توانایی کارکنان ، فناوری اطلاعات و انگیزش و</a:t>
            </a:r>
            <a:endParaRPr kumimoji="0" lang="fa-IR" sz="2000" b="0" i="0" u="none" strike="noStrike" cap="none" normalizeH="0" baseline="0" dirty="0" smtClean="0">
              <a:ln>
                <a:noFill/>
              </a:ln>
              <a:solidFill>
                <a:schemeClr val="tx1"/>
              </a:solidFill>
              <a:effectLst/>
              <a:latin typeface="Wmitra" charset="-78"/>
              <a:ea typeface="Calibri" pitchFamily="34" charset="0"/>
              <a:cs typeface="Arial"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sz="2000" b="0" i="0" u="none" strike="noStrike" cap="none" normalizeH="0" baseline="0" dirty="0" smtClean="0">
                <a:ln>
                  <a:noFill/>
                </a:ln>
                <a:solidFill>
                  <a:schemeClr val="tx1"/>
                </a:solidFill>
                <a:effectLst/>
                <a:latin typeface="Wmitra" charset="-78"/>
                <a:ea typeface="Calibri" pitchFamily="34" charset="0"/>
                <a:cs typeface="Arial" pitchFamily="34" charset="0"/>
              </a:rPr>
              <a:t> تنظیم</a:t>
            </a:r>
            <a:r>
              <a:rPr kumimoji="0" lang="fa-IR" sz="2000" b="0" i="0" u="none" strike="noStrike" cap="none" normalizeH="0" baseline="0" dirty="0" smtClean="0">
                <a:ln>
                  <a:noFill/>
                </a:ln>
                <a:solidFill>
                  <a:schemeClr val="tx1"/>
                </a:solidFill>
                <a:effectLst/>
                <a:latin typeface="Wmitra" charset="-78"/>
                <a:ea typeface="Calibri" pitchFamily="34" charset="0"/>
                <a:cs typeface="Arial" pitchFamily="34" charset="0"/>
              </a:rPr>
              <a:t> </a:t>
            </a:r>
            <a:r>
              <a:rPr kumimoji="0" lang="ar-SA" sz="2000" b="0" i="0" u="none" strike="noStrike" cap="none" normalizeH="0" baseline="0" dirty="0" smtClean="0">
                <a:ln>
                  <a:noFill/>
                </a:ln>
                <a:solidFill>
                  <a:schemeClr val="tx1"/>
                </a:solidFill>
                <a:effectLst/>
                <a:latin typeface="Wmitra" charset="-78"/>
                <a:ea typeface="Calibri" pitchFamily="34" charset="0"/>
                <a:cs typeface="Arial" pitchFamily="34" charset="0"/>
              </a:rPr>
              <a:t>ها عنوان کرده اند.</a:t>
            </a:r>
            <a:endParaRPr kumimoji="0" lang="ar-SA"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28604"/>
            <a:ext cx="7467600" cy="563562"/>
          </a:xfrm>
        </p:spPr>
        <p:txBody>
          <a:bodyPr/>
          <a:lstStyle/>
          <a:p>
            <a:pPr algn="r" rtl="1"/>
            <a:r>
              <a:rPr lang="ar-SA" sz="2000" dirty="0" smtClean="0">
                <a:solidFill>
                  <a:schemeClr val="bg1">
                    <a:lumMod val="20000"/>
                    <a:lumOff val="80000"/>
                  </a:schemeClr>
                </a:solidFill>
                <a:latin typeface="Wmitra" charset="-78"/>
                <a:ea typeface="Calibri" pitchFamily="34" charset="0"/>
                <a:cs typeface="Arial" pitchFamily="34" charset="0"/>
              </a:rPr>
              <a:t>ارزیابی متوازن عملکرد موسسه را از چهار جنبه اساسی مورد بررسی قرار می دهد:</a:t>
            </a:r>
            <a:r>
              <a:rPr lang="en-US" sz="2800" dirty="0" smtClean="0">
                <a:solidFill>
                  <a:schemeClr val="bg1">
                    <a:lumMod val="20000"/>
                    <a:lumOff val="80000"/>
                  </a:schemeClr>
                </a:solidFill>
                <a:latin typeface="Arial" pitchFamily="34" charset="0"/>
                <a:cs typeface="Arial" pitchFamily="34" charset="0"/>
              </a:rPr>
              <a:t/>
            </a:r>
            <a:br>
              <a:rPr lang="en-US" sz="2800" dirty="0" smtClean="0">
                <a:solidFill>
                  <a:schemeClr val="bg1">
                    <a:lumMod val="20000"/>
                    <a:lumOff val="80000"/>
                  </a:schemeClr>
                </a:solidFill>
                <a:latin typeface="Arial" pitchFamily="34" charset="0"/>
                <a:cs typeface="Arial" pitchFamily="34" charset="0"/>
              </a:rPr>
            </a:br>
            <a:endParaRPr lang="en-US" sz="2800" dirty="0">
              <a:solidFill>
                <a:schemeClr val="bg1">
                  <a:lumMod val="20000"/>
                  <a:lumOff val="80000"/>
                </a:schemeClr>
              </a:solidFill>
            </a:endParaRPr>
          </a:p>
        </p:txBody>
      </p:sp>
      <p:sp>
        <p:nvSpPr>
          <p:cNvPr id="3" name="Content Placeholder 2"/>
          <p:cNvSpPr>
            <a:spLocks noGrp="1"/>
          </p:cNvSpPr>
          <p:nvPr>
            <p:ph idx="1"/>
          </p:nvPr>
        </p:nvSpPr>
        <p:spPr>
          <a:xfrm>
            <a:off x="214282" y="1214422"/>
            <a:ext cx="8229600" cy="5181600"/>
          </a:xfrm>
        </p:spPr>
        <p:txBody>
          <a:bodyPr/>
          <a:lstStyle/>
          <a:p>
            <a:pPr algn="r" rtl="1">
              <a:buNone/>
            </a:pPr>
            <a:r>
              <a:rPr lang="ar-SA" sz="2000" b="1" dirty="0" smtClean="0">
                <a:effectLst>
                  <a:outerShdw blurRad="38100" dist="38100" dir="2700000" algn="tl">
                    <a:srgbClr val="000000">
                      <a:alpha val="43137"/>
                    </a:srgbClr>
                  </a:outerShdw>
                </a:effectLst>
              </a:rPr>
              <a:t>جنبه مالی: </a:t>
            </a:r>
            <a:endParaRPr lang="en-US" sz="2000" b="1" dirty="0" smtClean="0">
              <a:effectLst>
                <a:outerShdw blurRad="38100" dist="38100" dir="2700000" algn="tl">
                  <a:srgbClr val="000000">
                    <a:alpha val="43137"/>
                  </a:srgbClr>
                </a:outerShdw>
              </a:effectLst>
            </a:endParaRPr>
          </a:p>
          <a:p>
            <a:pPr algn="just" rtl="1">
              <a:buNone/>
            </a:pPr>
            <a:r>
              <a:rPr lang="ar-SA" sz="2000" dirty="0" smtClean="0"/>
              <a:t>معیارهایی که عملکرد را از دیدگاه مالی اندازه</a:t>
            </a:r>
            <a:r>
              <a:rPr lang="fa-IR" sz="2000" dirty="0" smtClean="0"/>
              <a:t> </a:t>
            </a:r>
            <a:r>
              <a:rPr lang="ar-SA" sz="2000" dirty="0" smtClean="0"/>
              <a:t>گیری</a:t>
            </a:r>
            <a:r>
              <a:rPr lang="en-US" sz="2000" dirty="0" smtClean="0"/>
              <a:t> </a:t>
            </a:r>
            <a:r>
              <a:rPr lang="ar-SA" sz="2000" dirty="0" smtClean="0"/>
              <a:t>می</a:t>
            </a:r>
            <a:r>
              <a:rPr lang="fa-IR" sz="2000" dirty="0" smtClean="0"/>
              <a:t> </a:t>
            </a:r>
            <a:r>
              <a:rPr lang="ar-SA" sz="2000" dirty="0" smtClean="0"/>
              <a:t>کنند و شامل سود عملیاتی ، بازده سرمایه ، رشد فروش ، ارزش افزوده اقتصادی و غیره می باشد . جنبه مالی ، مهمترین جنبه در ارزیابی عملکرد سازمان شناخته می شود. </a:t>
            </a:r>
            <a:endParaRPr lang="en-US" sz="2000" dirty="0" smtClean="0"/>
          </a:p>
          <a:p>
            <a:pPr algn="just" rtl="1">
              <a:buNone/>
            </a:pPr>
            <a:r>
              <a:rPr lang="ar-SA" sz="2000" dirty="0" smtClean="0"/>
              <a:t> </a:t>
            </a:r>
            <a:endParaRPr lang="fa-IR" sz="2000" dirty="0" smtClean="0"/>
          </a:p>
          <a:p>
            <a:pPr algn="just" rtl="1">
              <a:buNone/>
            </a:pPr>
            <a:endParaRPr lang="en-US" sz="2000" dirty="0" smtClean="0"/>
          </a:p>
          <a:p>
            <a:pPr algn="just" rtl="1">
              <a:lnSpc>
                <a:spcPct val="150000"/>
              </a:lnSpc>
              <a:buNone/>
            </a:pPr>
            <a:r>
              <a:rPr lang="ar-SA" sz="2000" b="1" dirty="0" smtClean="0">
                <a:effectLst>
                  <a:outerShdw blurRad="38100" dist="38100" dir="2700000" algn="tl">
                    <a:srgbClr val="000000">
                      <a:alpha val="43137"/>
                    </a:srgbClr>
                  </a:outerShdw>
                </a:effectLst>
              </a:rPr>
              <a:t>سیستم خلق ارزش فراگیر </a:t>
            </a:r>
            <a:r>
              <a:rPr lang="en-US" sz="2000" b="1" dirty="0" smtClean="0">
                <a:effectLst>
                  <a:outerShdw blurRad="38100" dist="38100" dir="2700000" algn="tl">
                    <a:srgbClr val="000000">
                      <a:alpha val="43137"/>
                    </a:srgbClr>
                  </a:outerShdw>
                </a:effectLst>
              </a:rPr>
              <a:t>TVC</a:t>
            </a:r>
            <a:r>
              <a:rPr lang="fa-IR" sz="2000" b="1" dirty="0" smtClean="0">
                <a:effectLst>
                  <a:outerShdw blurRad="38100" dist="38100" dir="2700000" algn="tl">
                    <a:srgbClr val="000000">
                      <a:alpha val="43137"/>
                    </a:srgbClr>
                  </a:outerShdw>
                </a:effectLst>
              </a:rPr>
              <a:t>:</a:t>
            </a:r>
            <a:endParaRPr lang="en-US" sz="2000" b="1" dirty="0" smtClean="0">
              <a:effectLst>
                <a:outerShdw blurRad="38100" dist="38100" dir="2700000" algn="tl">
                  <a:srgbClr val="000000">
                    <a:alpha val="43137"/>
                  </a:srgbClr>
                </a:outerShdw>
              </a:effectLst>
            </a:endParaRPr>
          </a:p>
          <a:p>
            <a:pPr algn="just" rtl="1">
              <a:lnSpc>
                <a:spcPct val="150000"/>
              </a:lnSpc>
              <a:buNone/>
            </a:pPr>
            <a:r>
              <a:rPr lang="fa-IR" sz="2000" dirty="0" smtClean="0"/>
              <a:t>طرفداران الگوی جدید سیستم خلق ارزش فراگیر اعتقاد دارند که همه کاربران می توانند از ان برای ارزیابی عملکرد سازمان استفاده کنند و ببینند شرکت تا چه حد در خلق ارزش موفق بوده است . این مدل ، از مدل ارزش افزوده و کارت ارزیابی متوازن فراتر می رود . این سیستم عملکرد مالی و غیر مالی را ردیابی و طوری گزارش می دهد که مدیریت و دیگران می توانند گزینه های مختلف را ارزیابی و بهترین را برگزینند.</a:t>
            </a:r>
            <a:endParaRPr lang="en-US" sz="2000" dirty="0" smtClean="0"/>
          </a:p>
          <a:p>
            <a:pPr algn="r" rtl="1">
              <a:buNone/>
            </a:pPr>
            <a:endParaRPr lang="en-US" sz="2400"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22</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346" y="285728"/>
            <a:ext cx="7467600" cy="563562"/>
          </a:xfrm>
        </p:spPr>
        <p:txBody>
          <a:bodyPr/>
          <a:lstStyle/>
          <a:p>
            <a:pPr algn="r" rtl="1"/>
            <a:r>
              <a:rPr lang="fa-IR" dirty="0" smtClean="0"/>
              <a:t>نتیجه گیری</a:t>
            </a:r>
            <a:endParaRPr lang="en-US" dirty="0"/>
          </a:p>
        </p:txBody>
      </p:sp>
      <p:sp>
        <p:nvSpPr>
          <p:cNvPr id="3" name="Content Placeholder 2"/>
          <p:cNvSpPr>
            <a:spLocks noGrp="1"/>
          </p:cNvSpPr>
          <p:nvPr>
            <p:ph idx="1"/>
          </p:nvPr>
        </p:nvSpPr>
        <p:spPr>
          <a:xfrm>
            <a:off x="428596" y="1142984"/>
            <a:ext cx="8229600" cy="5181600"/>
          </a:xfrm>
        </p:spPr>
        <p:txBody>
          <a:bodyPr/>
          <a:lstStyle/>
          <a:p>
            <a:pPr algn="just" rtl="1">
              <a:buNone/>
            </a:pPr>
            <a:endParaRPr lang="fa-IR" sz="2200" dirty="0" smtClean="0"/>
          </a:p>
          <a:p>
            <a:pPr algn="just" rtl="1">
              <a:buNone/>
            </a:pPr>
            <a:r>
              <a:rPr lang="ar-SA" sz="2400" dirty="0" smtClean="0"/>
              <a:t>مدیریت کارآمد و اثربخش بنگاه های اقتصادی، فرایندی مستمر و پویا است</a:t>
            </a:r>
            <a:r>
              <a:rPr lang="en-US" sz="2400" dirty="0" smtClean="0"/>
              <a:t>. </a:t>
            </a:r>
            <a:r>
              <a:rPr lang="ar-SA" sz="2400" dirty="0" smtClean="0"/>
              <a:t>اجرای موثر فرایند مزبور، مستلزم استفاده از ابزار لازم و اجرای درست و به موقع وظایف مدیریتی است. سنجش عملکرد ،از جمله عوامل مهم و تاثیرگذار این فرایند است که مدیران با اجرای صحیح ان، دستیابی به اهداف سازمان را محقق می سازد. ارزیابی عملکرد سازمان به منظور اطمینان از تخصیص بهینه منابع محدود، امری مهم و حیاتی به شمار می آید</a:t>
            </a:r>
            <a:r>
              <a:rPr lang="en-US" sz="2400" dirty="0" smtClean="0"/>
              <a:t>. </a:t>
            </a:r>
            <a:r>
              <a:rPr lang="ar-SA" sz="2400" dirty="0" smtClean="0"/>
              <a:t>در همین راستا، استفاده از معیارهای سنجش عملکرد که نوعی سیستم کنترل مدیریتی تلقی می شوند، می تواند منجر به تخصیص بهینه منابع محدود شود . این معیارها باید بدون توجه به طبقه بندی های رایج، با تلفیقی از شاخصهای سنتی ، نوین و سایر معیارها مورد استفاده قرار گیرند تا بهترین نتیجه ممکن را در شرایط فعلی به وجود اورند. شناخت معیارها و شاخصها ی سنجش عملکرد و ارزیابی عملکرد سازمان به همراه به کار گیری ان معیارها، می تواند به مدیران در جهت اتخاذ تصمیمهای منطقی و مدبرانه ، کمک شایانی نماید.</a:t>
            </a:r>
            <a:endParaRPr lang="en-US" sz="2400" dirty="0"/>
          </a:p>
        </p:txBody>
      </p:sp>
      <p:sp>
        <p:nvSpPr>
          <p:cNvPr id="4" name="Rectangle 3"/>
          <p:cNvSpPr/>
          <p:nvPr/>
        </p:nvSpPr>
        <p:spPr>
          <a:xfrm>
            <a:off x="8001024" y="285728"/>
            <a:ext cx="1071570" cy="285752"/>
          </a:xfrm>
          <a:prstGeom prst="rect">
            <a:avLst/>
          </a:prstGeom>
          <a:effectLst>
            <a:glow rad="63500">
              <a:schemeClr val="accent2">
                <a:satMod val="175000"/>
                <a:alpha val="40000"/>
              </a:schemeClr>
            </a:glow>
            <a:outerShdw blurRad="40000" dist="20000" dir="5400000" rotWithShape="0">
              <a:srgbClr val="000000">
                <a:alpha val="38000"/>
              </a:srgbClr>
            </a:outerShdw>
            <a:reflection blurRad="6350" stA="52000" endA="300" endPos="35000" dir="5400000" sy="-100000" algn="bl" rotWithShape="0"/>
            <a:softEdge rad="12700"/>
          </a:effectLst>
        </p:spPr>
        <p:style>
          <a:lnRef idx="1">
            <a:schemeClr val="accent6"/>
          </a:lnRef>
          <a:fillRef idx="2">
            <a:schemeClr val="accent6"/>
          </a:fillRef>
          <a:effectRef idx="1">
            <a:schemeClr val="accent6"/>
          </a:effectRef>
          <a:fontRef idx="minor">
            <a:schemeClr val="dk1"/>
          </a:fontRef>
        </p:style>
        <p:txBody>
          <a:bodyPr rtlCol="0" anchor="ctr"/>
          <a:lstStyle/>
          <a:p>
            <a:pPr algn="r"/>
            <a:r>
              <a:rPr lang="fa-IR" sz="1600" b="1" dirty="0" smtClean="0">
                <a:solidFill>
                  <a:schemeClr val="accent4">
                    <a:lumMod val="10000"/>
                  </a:schemeClr>
                </a:solidFill>
              </a:rPr>
              <a:t>  صفحه 23</a:t>
            </a:r>
            <a:endParaRPr lang="en-US" sz="1600" b="1" dirty="0">
              <a:solidFill>
                <a:schemeClr val="accent4">
                  <a:lumMod val="10000"/>
                </a:schemeClr>
              </a:solidFill>
            </a:endParaRP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MRT (10)">
  <a:themeElements>
    <a:clrScheme name="sample_dark 2">
      <a:dk1>
        <a:srgbClr val="969696"/>
      </a:dk1>
      <a:lt1>
        <a:srgbClr val="FFFFFF"/>
      </a:lt1>
      <a:dk2>
        <a:srgbClr val="003399"/>
      </a:dk2>
      <a:lt2>
        <a:srgbClr val="85D9F7"/>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fontScheme name="sample_da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_dark 1">
        <a:dk1>
          <a:srgbClr val="969696"/>
        </a:dk1>
        <a:lt1>
          <a:srgbClr val="FFFFFF"/>
        </a:lt1>
        <a:dk2>
          <a:srgbClr val="005E5C"/>
        </a:dk2>
        <a:lt2>
          <a:srgbClr val="DAEEA2"/>
        </a:lt2>
        <a:accent1>
          <a:srgbClr val="238FD9"/>
        </a:accent1>
        <a:accent2>
          <a:srgbClr val="43A98E"/>
        </a:accent2>
        <a:accent3>
          <a:srgbClr val="AAB6B5"/>
        </a:accent3>
        <a:accent4>
          <a:srgbClr val="DADADA"/>
        </a:accent4>
        <a:accent5>
          <a:srgbClr val="ACC6E9"/>
        </a:accent5>
        <a:accent6>
          <a:srgbClr val="3C9980"/>
        </a:accent6>
        <a:hlink>
          <a:srgbClr val="D8A642"/>
        </a:hlink>
        <a:folHlink>
          <a:srgbClr val="B3703D"/>
        </a:folHlink>
      </a:clrScheme>
      <a:clrMap bg1="dk2" tx1="lt1" bg2="dk1" tx2="lt2" accent1="accent1" accent2="accent2" accent3="accent3" accent4="accent4" accent5="accent5" accent6="accent6" hlink="hlink" folHlink="folHlink"/>
    </a:extraClrScheme>
    <a:extraClrScheme>
      <a:clrScheme name="sample_dark 2">
        <a:dk1>
          <a:srgbClr val="969696"/>
        </a:dk1>
        <a:lt1>
          <a:srgbClr val="FFFFFF"/>
        </a:lt1>
        <a:dk2>
          <a:srgbClr val="003399"/>
        </a:dk2>
        <a:lt2>
          <a:srgbClr val="85D9F7"/>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clrMap bg1="dk2" tx1="lt1" bg2="dk1" tx2="lt2" accent1="accent1" accent2="accent2" accent3="accent3" accent4="accent4" accent5="accent5" accent6="accent6" hlink="hlink" folHlink="folHlink"/>
    </a:extraClrScheme>
    <a:extraClrScheme>
      <a:clrScheme name="sample_dark 3">
        <a:dk1>
          <a:srgbClr val="969696"/>
        </a:dk1>
        <a:lt1>
          <a:srgbClr val="FFFFFF"/>
        </a:lt1>
        <a:dk2>
          <a:srgbClr val="3F1F53"/>
        </a:dk2>
        <a:lt2>
          <a:srgbClr val="F3CC9D"/>
        </a:lt2>
        <a:accent1>
          <a:srgbClr val="557FE7"/>
        </a:accent1>
        <a:accent2>
          <a:srgbClr val="EB6363"/>
        </a:accent2>
        <a:accent3>
          <a:srgbClr val="AFABB3"/>
        </a:accent3>
        <a:accent4>
          <a:srgbClr val="DADADA"/>
        </a:accent4>
        <a:accent5>
          <a:srgbClr val="B4C0F1"/>
        </a:accent5>
        <a:accent6>
          <a:srgbClr val="D55959"/>
        </a:accent6>
        <a:hlink>
          <a:srgbClr val="9351C9"/>
        </a:hlink>
        <a:folHlink>
          <a:srgbClr val="3EB2AC"/>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MRT (10)</Template>
  <TotalTime>2000</TotalTime>
  <Words>3176</Words>
  <Application>Microsoft Office PowerPoint</Application>
  <PresentationFormat>On-screen Show (4:3)</PresentationFormat>
  <Paragraphs>160</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MRT (10)</vt:lpstr>
      <vt:lpstr>بنام خدا</vt:lpstr>
      <vt:lpstr>سنجش عملکرد مبتنی بر ارزش</vt:lpstr>
      <vt:lpstr>مفهوم ارزش     </vt:lpstr>
      <vt:lpstr>   مقدمه</vt:lpstr>
      <vt:lpstr>مقدمه</vt:lpstr>
      <vt:lpstr>اهمیت موضوع : </vt:lpstr>
      <vt:lpstr>مفاهیم ارزش افزوده (V A):</vt:lpstr>
      <vt:lpstr>محاسبه ارزش افزوده</vt:lpstr>
      <vt:lpstr>شاخصهای سنجش عملکرد :</vt:lpstr>
      <vt:lpstr>معیار های مالی سنتی</vt:lpstr>
      <vt:lpstr>معیار های مالی سنتی</vt:lpstr>
      <vt:lpstr>معیار های مالی سنتی</vt:lpstr>
      <vt:lpstr>معیار های مالی سنتی</vt:lpstr>
      <vt:lpstr>معیارهای مالی نوین</vt:lpstr>
      <vt:lpstr>معیارهای مالی نوین</vt:lpstr>
      <vt:lpstr>کاربرد ارزش افزوده اقتصادی :</vt:lpstr>
      <vt:lpstr>کاربرد های ارزش افزوده اقتصادی</vt:lpstr>
      <vt:lpstr>  ارزش افزوده بازار</vt:lpstr>
      <vt:lpstr> ارزش افزوده بازار</vt:lpstr>
      <vt:lpstr>cvaارزش افزوده نقدی </vt:lpstr>
      <vt:lpstr>سایر معیارها </vt:lpstr>
      <vt:lpstr>شاخص جامع سنجش عملکرد یا ارزیابی متوازن     BSC </vt:lpstr>
      <vt:lpstr>ارزیابی متوازن عملکرد موسسه را از چهار جنبه اساسی مورد بررسی قرار می دهد: </vt:lpstr>
      <vt:lpstr>ارزیابی متوازن عملکرد موسسه را از چهار جنبه اساسی مورد بررسی قرار می دهد: </vt:lpstr>
      <vt:lpstr>نتیجه گیری</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ارتباطات سازماني</dc:title>
  <dc:creator>MRT</dc:creator>
  <cp:lastModifiedBy>Windows User</cp:lastModifiedBy>
  <cp:revision>279</cp:revision>
  <dcterms:created xsi:type="dcterms:W3CDTF">2011-06-05T07:32:20Z</dcterms:created>
  <dcterms:modified xsi:type="dcterms:W3CDTF">2020-05-17T21:18:06Z</dcterms:modified>
</cp:coreProperties>
</file>