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79" r:id="rId2"/>
    <p:sldId id="256" r:id="rId3"/>
    <p:sldId id="257" r:id="rId4"/>
    <p:sldId id="258" r:id="rId5"/>
    <p:sldId id="259" r:id="rId6"/>
    <p:sldId id="260" r:id="rId7"/>
    <p:sldId id="261" r:id="rId8"/>
    <p:sldId id="262" r:id="rId9"/>
    <p:sldId id="263" r:id="rId10"/>
    <p:sldId id="264" r:id="rId11"/>
    <p:sldId id="265" r:id="rId12"/>
    <p:sldId id="266" r:id="rId13"/>
    <p:sldId id="269" r:id="rId14"/>
    <p:sldId id="267" r:id="rId15"/>
    <p:sldId id="270" r:id="rId16"/>
    <p:sldId id="271" r:id="rId17"/>
    <p:sldId id="272" r:id="rId18"/>
    <p:sldId id="274" r:id="rId19"/>
    <p:sldId id="275" r:id="rId20"/>
    <p:sldId id="276" r:id="rId21"/>
    <p:sldId id="277" r:id="rId22"/>
    <p:sldId id="27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4CF6A042-9BBE-47E9-A425-957315F25200}" type="datetimeFigureOut">
              <a:rPr lang="en-US" smtClean="0"/>
              <a:t>5/14/2020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70A687E4-793E-4182-80BB-E318C451342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F6A042-9BBE-47E9-A425-957315F25200}" type="datetimeFigureOut">
              <a:rPr lang="en-US" smtClean="0"/>
              <a:t>5/14/2020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70A687E4-793E-4182-80BB-E318C45134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4CF6A042-9BBE-47E9-A425-957315F25200}" type="datetimeFigureOut">
              <a:rPr lang="en-US" smtClean="0"/>
              <a:t>5/14/2020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70A687E4-793E-4182-80BB-E318C451342B}"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4CF6A042-9BBE-47E9-A425-957315F25200}" type="datetimeFigureOut">
              <a:rPr lang="en-US" smtClean="0"/>
              <a:t>5/14/2020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70A687E4-793E-4182-80BB-E318C45134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4CF6A042-9BBE-47E9-A425-957315F25200}" type="datetimeFigureOut">
              <a:rPr lang="en-US" smtClean="0"/>
              <a:t>5/14/2020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70A687E4-793E-4182-80BB-E318C451342B}"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4CF6A042-9BBE-47E9-A425-957315F25200}" type="datetimeFigureOut">
              <a:rPr lang="en-US" smtClean="0"/>
              <a:t>5/14/2020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A687E4-793E-4182-80BB-E318C45134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CF6A042-9BBE-47E9-A425-957315F25200}" type="datetimeFigureOut">
              <a:rPr lang="en-US" smtClean="0"/>
              <a:t>5/14/2020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A687E4-793E-4182-80BB-E318C45134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F6A042-9BBE-47E9-A425-957315F25200}" type="datetimeFigureOut">
              <a:rPr lang="en-US" smtClean="0"/>
              <a:t>5/14/2020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A687E4-793E-4182-80BB-E318C451342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4CF6A042-9BBE-47E9-A425-957315F25200}"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70A687E4-793E-4182-80BB-E318C451342B}"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F6A042-9BBE-47E9-A425-957315F25200}"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A687E4-793E-4182-80BB-E318C45134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F6A042-9BBE-47E9-A425-957315F25200}"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A687E4-793E-4182-80BB-E318C451342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4CF6A042-9BBE-47E9-A425-957315F25200}" type="datetimeFigureOut">
              <a:rPr lang="en-US" smtClean="0"/>
              <a:t>5/14/2020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0A687E4-793E-4182-80BB-E318C451342B}"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424926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0"/>
            <a:ext cx="7772400" cy="1470025"/>
          </a:xfrm>
        </p:spPr>
        <p:txBody>
          <a:bodyPr/>
          <a:lstStyle/>
          <a:p>
            <a:r>
              <a:rPr lang="fa-IR" dirty="0" smtClean="0"/>
              <a:t>سرطان دهانه ی رحم</a:t>
            </a:r>
            <a:endParaRPr lang="en-US" dirty="0"/>
          </a:p>
        </p:txBody>
      </p:sp>
      <p:sp>
        <p:nvSpPr>
          <p:cNvPr id="3" name="Subtitle 2"/>
          <p:cNvSpPr>
            <a:spLocks noGrp="1"/>
          </p:cNvSpPr>
          <p:nvPr>
            <p:ph type="subTitle" idx="1"/>
          </p:nvPr>
        </p:nvSpPr>
        <p:spPr>
          <a:xfrm>
            <a:off x="609600" y="685800"/>
            <a:ext cx="7848600" cy="4495800"/>
          </a:xfrm>
          <a:noFill/>
          <a:ln>
            <a:noFill/>
          </a:ln>
        </p:spPr>
        <p:txBody>
          <a:bodyPr>
            <a:normAutofit/>
          </a:bodyPr>
          <a:lstStyle/>
          <a:p>
            <a:pPr marL="457200" indent="-457200" algn="just" rtl="1">
              <a:buFont typeface="Arial" panose="020B0604020202020204" pitchFamily="34" charset="0"/>
              <a:buChar char="•"/>
            </a:pPr>
            <a:r>
              <a:rPr lang="fa-IR" dirty="0" smtClean="0">
                <a:solidFill>
                  <a:schemeClr val="tx1"/>
                </a:solidFill>
              </a:rPr>
              <a:t>سرطان سرویکس دومین سرطان شایع در زنان جهان بعد از سرطان پستان است.</a:t>
            </a:r>
          </a:p>
          <a:p>
            <a:pPr marL="457200" indent="-457200" algn="just" rtl="1">
              <a:buFont typeface="Arial" panose="020B0604020202020204" pitchFamily="34" charset="0"/>
              <a:buChar char="•"/>
            </a:pPr>
            <a:r>
              <a:rPr lang="fa-IR" dirty="0" smtClean="0">
                <a:solidFill>
                  <a:schemeClr val="tx1"/>
                </a:solidFill>
              </a:rPr>
              <a:t>5 امین سرطان کشنده ی جهان است.</a:t>
            </a:r>
          </a:p>
          <a:p>
            <a:pPr marL="457200" indent="-457200" algn="just" rtl="1">
              <a:buFont typeface="Arial" panose="020B0604020202020204" pitchFamily="34" charset="0"/>
              <a:buChar char="•"/>
            </a:pPr>
            <a:r>
              <a:rPr lang="fa-IR" dirty="0" smtClean="0">
                <a:solidFill>
                  <a:schemeClr val="tx1"/>
                </a:solidFill>
              </a:rPr>
              <a:t>شایع ترین سرطان در زنان کشور های در حال توسعه.</a:t>
            </a:r>
          </a:p>
          <a:p>
            <a:pPr marL="457200" indent="-457200" algn="just" rtl="1">
              <a:buFont typeface="Arial" panose="020B0604020202020204" pitchFamily="34" charset="0"/>
              <a:buChar char="•"/>
            </a:pPr>
            <a:r>
              <a:rPr lang="fa-IR" dirty="0" smtClean="0">
                <a:solidFill>
                  <a:schemeClr val="tx1"/>
                </a:solidFill>
              </a:rPr>
              <a:t>هر سال از هر 123 هزار نفر یک نفر گرفتار و از هر 100 هزار نفر 9 نفر می میرد.</a:t>
            </a:r>
          </a:p>
          <a:p>
            <a:pPr marL="457200" indent="-457200" algn="just" rtl="1">
              <a:buFont typeface="Arial" panose="020B0604020202020204" pitchFamily="34" charset="0"/>
              <a:buChar char="•"/>
            </a:pPr>
            <a:r>
              <a:rPr lang="fa-IR" dirty="0" smtClean="0">
                <a:solidFill>
                  <a:schemeClr val="tx1"/>
                </a:solidFill>
              </a:rPr>
              <a:t>سالانه 473000 مورد جدید سرطان رحم 253500 مورد مرگ از آن روی می دهد. </a:t>
            </a:r>
            <a:endParaRPr lang="en-US" dirty="0">
              <a:solidFill>
                <a:schemeClr val="tx1"/>
              </a:solidFill>
            </a:endParaRPr>
          </a:p>
        </p:txBody>
      </p:sp>
    </p:spTree>
    <p:extLst>
      <p:ext uri="{BB962C8B-B14F-4D97-AF65-F5344CB8AC3E}">
        <p14:creationId xmlns:p14="http://schemas.microsoft.com/office/powerpoint/2010/main" val="2940720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143000"/>
            <a:ext cx="8229600" cy="5897563"/>
          </a:xfrm>
          <a:noFill/>
          <a:ln>
            <a:noFill/>
          </a:ln>
        </p:spPr>
        <p:txBody>
          <a:bodyPr>
            <a:normAutofit fontScale="92500"/>
          </a:bodyPr>
          <a:lstStyle/>
          <a:p>
            <a:pPr algn="just" rtl="1"/>
            <a:r>
              <a:rPr lang="fa-IR" dirty="0" smtClean="0"/>
              <a:t>تقریبا 10درصد تمام سرطان های زنان را تشکیل می دهد و بیش از سه چهارم در کشور های در حال توسعه است.</a:t>
            </a:r>
          </a:p>
          <a:p>
            <a:pPr algn="just" rtl="1"/>
            <a:r>
              <a:rPr lang="fa-IR" dirty="0" smtClean="0"/>
              <a:t>در کشور های در حال توسعه کم تر از 50 درصد از زنان مبتلا بیش از 5 سال عمر می کنند.</a:t>
            </a:r>
          </a:p>
          <a:p>
            <a:pPr algn="just" rtl="1"/>
            <a:r>
              <a:rPr lang="fa-IR" dirty="0" smtClean="0"/>
              <a:t>با درمان 80 تا 90 درصد  مبتلایان به  سرطان رحم مرحله یک  و 50 تا 65 درصد زنان با سرطان مرحله 2  5 سال بعد از تشخیص زنده می مانند.</a:t>
            </a:r>
          </a:p>
          <a:p>
            <a:pPr algn="just" rtl="1"/>
            <a:r>
              <a:rPr lang="fa-IR" dirty="0" smtClean="0"/>
              <a:t>تنها 25 تا 35 درصد مبتلایان به سرطان رحم مرحله 3 و 15 درصد یا کم تر با سرطان مرحله ی 4 پس از 5 سال زنده می مانند.</a:t>
            </a:r>
          </a:p>
          <a:p>
            <a:pPr algn="just" rtl="1"/>
            <a:endParaRPr lang="en-US" dirty="0"/>
          </a:p>
        </p:txBody>
      </p:sp>
    </p:spTree>
    <p:extLst>
      <p:ext uri="{BB962C8B-B14F-4D97-AF65-F5344CB8AC3E}">
        <p14:creationId xmlns:p14="http://schemas.microsoft.com/office/powerpoint/2010/main" val="38743317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821363"/>
          </a:xfrm>
          <a:noFill/>
          <a:ln>
            <a:noFill/>
          </a:ln>
        </p:spPr>
        <p:txBody>
          <a:bodyPr>
            <a:normAutofit fontScale="85000" lnSpcReduction="20000"/>
          </a:bodyPr>
          <a:lstStyle/>
          <a:p>
            <a:pPr algn="r" rtl="1"/>
            <a:r>
              <a:rPr lang="fa-IR" dirty="0" smtClean="0"/>
              <a:t>سیر بیماری:</a:t>
            </a:r>
          </a:p>
          <a:p>
            <a:pPr algn="r" rtl="1"/>
            <a:r>
              <a:rPr lang="fa-IR" dirty="0" smtClean="0"/>
              <a:t>مراحل اولیه ی سرطان دهانه ی رحم با دیسپلازی یا وجود یاخته هایی که شکل و اندازه و نظم آن ها تغییر کرده مشخص می شود.</a:t>
            </a:r>
          </a:p>
          <a:p>
            <a:pPr algn="r" rtl="1"/>
            <a:r>
              <a:rPr lang="fa-IR" dirty="0" smtClean="0"/>
              <a:t>انواع یاخته های اصلی که در سرطان دهانه رحم دیده می شود:</a:t>
            </a:r>
          </a:p>
          <a:p>
            <a:pPr marL="514350" indent="-514350" algn="r" rtl="1">
              <a:buFont typeface="+mj-lt"/>
              <a:buAutoNum type="arabicPeriod"/>
            </a:pPr>
            <a:r>
              <a:rPr lang="fa-IR" dirty="0" smtClean="0"/>
              <a:t>یافته های سنگفرشی 76 درصد موارد</a:t>
            </a:r>
          </a:p>
          <a:p>
            <a:pPr marL="0" indent="0" algn="r" rtl="1">
              <a:buNone/>
            </a:pPr>
            <a:r>
              <a:rPr lang="fa-IR" dirty="0" smtClean="0"/>
              <a:t>آدنو کارسینوم 13 درصد</a:t>
            </a:r>
          </a:p>
          <a:p>
            <a:pPr marL="0" indent="0" algn="r" rtl="1">
              <a:buNone/>
            </a:pPr>
            <a:r>
              <a:rPr lang="fa-IR" dirty="0" smtClean="0"/>
              <a:t>بروز سرطان رحم تا 45 سالگی افزایش می یابد و بین 45 تا 55 سالگی به اوج می رسد.</a:t>
            </a:r>
          </a:p>
          <a:p>
            <a:pPr marL="0" indent="0" algn="r" rtl="1">
              <a:buNone/>
            </a:pPr>
            <a:r>
              <a:rPr lang="fa-IR" dirty="0" smtClean="0"/>
              <a:t>در امریکا این سرطان در زنان سیاهپوست 2 برابر سفید پوست است.</a:t>
            </a:r>
          </a:p>
          <a:p>
            <a:pPr marL="0" indent="0" algn="r" rtl="1">
              <a:buNone/>
            </a:pPr>
            <a:r>
              <a:rPr lang="fa-IR" dirty="0" smtClean="0"/>
              <a:t>میزان مرگ در زنان سیاهپوست دو چهارم مرتبه بیش تر است.</a:t>
            </a:r>
            <a:endParaRPr lang="en-US" dirty="0"/>
          </a:p>
        </p:txBody>
      </p:sp>
    </p:spTree>
    <p:extLst>
      <p:ext uri="{BB962C8B-B14F-4D97-AF65-F5344CB8AC3E}">
        <p14:creationId xmlns:p14="http://schemas.microsoft.com/office/powerpoint/2010/main" val="26028325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897563"/>
          </a:xfrm>
          <a:noFill/>
          <a:ln>
            <a:noFill/>
          </a:ln>
        </p:spPr>
        <p:txBody>
          <a:bodyPr>
            <a:normAutofit fontScale="85000" lnSpcReduction="20000"/>
          </a:bodyPr>
          <a:lstStyle/>
          <a:p>
            <a:pPr algn="r" rtl="1"/>
            <a:r>
              <a:rPr lang="fa-IR" dirty="0" smtClean="0"/>
              <a:t>زنان با سطح تحصیلی و وضع اقتصادی اجتماعی پایین در خطر زیاد تر سرطان دهانه ی رحم اند.</a:t>
            </a:r>
          </a:p>
          <a:p>
            <a:pPr algn="r" rtl="1"/>
            <a:r>
              <a:rPr lang="fa-IR" dirty="0" smtClean="0"/>
              <a:t>چندین گروه {راهبه کاتولیک.یهودیان و..}میزان بسیار کم سرطان دهانه ی رحم را دارند که شاید ناشی از عوامل خطر ازدواجی و مقاربتی باشد.</a:t>
            </a:r>
          </a:p>
          <a:p>
            <a:pPr algn="r" rtl="1"/>
            <a:r>
              <a:rPr lang="fa-IR" dirty="0" smtClean="0"/>
              <a:t>توزیع جغرافیایی:</a:t>
            </a:r>
          </a:p>
          <a:p>
            <a:pPr algn="r" rtl="1"/>
            <a:r>
              <a:rPr lang="fa-IR" dirty="0" smtClean="0"/>
              <a:t>این سرطان در آمریکای مرکزی و جنوبی.آفریقای جنوبی و شرقی و جزایرکارائیب و هندوستان با متوسط بروز 40 مورد جدید در هر 100 هزار زن در سال بیشتر است.</a:t>
            </a:r>
          </a:p>
          <a:p>
            <a:pPr algn="r" rtl="1"/>
            <a:r>
              <a:rPr lang="fa-IR" dirty="0" smtClean="0"/>
              <a:t>بروز میرایی در امریکای شمالی و اروپای غربی به نسبت کم است خطر سالانه ی بیماری در آمریکای شمالی و اروپای غربی کمتر از 10 مورد جدید در 100 هزار زن است.</a:t>
            </a:r>
          </a:p>
          <a:p>
            <a:pPr algn="r" rtl="1"/>
            <a:r>
              <a:rPr lang="fa-IR" dirty="0" smtClean="0"/>
              <a:t>مناطق با کمترین خطر عبارتند از شانگهای{چین} فنلاند.ناوارا{اسپانیا}و فلسطین اشغالی.</a:t>
            </a:r>
            <a:endParaRPr lang="en-US" dirty="0"/>
          </a:p>
        </p:txBody>
      </p:sp>
    </p:spTree>
    <p:extLst>
      <p:ext uri="{BB962C8B-B14F-4D97-AF65-F5344CB8AC3E}">
        <p14:creationId xmlns:p14="http://schemas.microsoft.com/office/powerpoint/2010/main" val="17730661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8229600" cy="5897563"/>
          </a:xfrm>
          <a:noFill/>
          <a:ln>
            <a:noFill/>
          </a:ln>
        </p:spPr>
        <p:txBody>
          <a:bodyPr>
            <a:normAutofit fontScale="85000" lnSpcReduction="10000"/>
          </a:bodyPr>
          <a:lstStyle/>
          <a:p>
            <a:pPr algn="r" rtl="1"/>
            <a:r>
              <a:rPr lang="fa-IR" dirty="0" smtClean="0"/>
              <a:t>روند زمانی:در 50 سال گذشته در کشور های توسعه یافته میزان بروز و مرگ از سرطان مهاجم دهانه ی رحم به طور پیوسته در حال کاهش بوده است که دلیل آن وجود برنامه های غربالگری پاپ اسمیر و کاهش  میزان باروری در چهار دهه ی گذشته است.</a:t>
            </a:r>
          </a:p>
          <a:p>
            <a:pPr algn="r" rtl="1"/>
            <a:r>
              <a:rPr lang="fa-IR" dirty="0" smtClean="0"/>
              <a:t>عوامل خطر زا:عوامل بسیاری مثل:سطح تحصیلات.رفاه اقتصادی.شیوه ی زندگی استعمال دخانیات و ...</a:t>
            </a:r>
          </a:p>
          <a:p>
            <a:pPr algn="r" rtl="1"/>
            <a:r>
              <a:rPr lang="fa-IR" dirty="0" smtClean="0"/>
              <a:t>عفونت با ویروس ها: در سال 1995 آژانس بین المللی پژوهش بر روی سرطان سازمان جهانی بهداشت ویروس پاپیلومای انسانی نوع 16 و 18 را به عنوان سرطانزا</a:t>
            </a:r>
          </a:p>
          <a:p>
            <a:pPr algn="r" rtl="1"/>
            <a:r>
              <a:rPr lang="fa-IR" dirty="0" smtClean="0"/>
              <a:t>نوع 31 و 32 را به عنوان احتمالا سرطان زا  و انواع دیگر به جز نوع 6 و 11 را به عنوان شاید سرطان زا طبقه بندی کرد.</a:t>
            </a:r>
          </a:p>
          <a:p>
            <a:pPr algn="r" rtl="1"/>
            <a:endParaRPr lang="fa-IR" dirty="0" smtClean="0"/>
          </a:p>
          <a:p>
            <a:pPr algn="r" rtl="1"/>
            <a:endParaRPr lang="en-US" dirty="0"/>
          </a:p>
        </p:txBody>
      </p:sp>
    </p:spTree>
    <p:extLst>
      <p:ext uri="{BB962C8B-B14F-4D97-AF65-F5344CB8AC3E}">
        <p14:creationId xmlns:p14="http://schemas.microsoft.com/office/powerpoint/2010/main" val="33693833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066800"/>
            <a:ext cx="8229600" cy="5638800"/>
          </a:xfrm>
          <a:noFill/>
          <a:ln>
            <a:noFill/>
          </a:ln>
        </p:spPr>
        <p:txBody>
          <a:bodyPr>
            <a:normAutofit fontScale="92500"/>
          </a:bodyPr>
          <a:lstStyle/>
          <a:p>
            <a:pPr algn="just" rtl="1"/>
            <a:r>
              <a:rPr lang="fa-IR" dirty="0" smtClean="0"/>
              <a:t>بهترین شواهد برای طبقه بندی اپیدمیولوژیک سرطان زایی انواع خاص ویروس پاپیلوی انسانی به وسیله ی تحلیلهای افزوده ی مطالعه مورد شاهدی چند مرکز آژانس بین المللی پژوهش بر روی سرطان به دست امده که 15 نوع ویروس پاپیلومای انسانی را به عنوان  سرطان زا یا دارای خطر بالای شاناسایی کرده.</a:t>
            </a:r>
          </a:p>
          <a:p>
            <a:pPr marL="514350" indent="-514350" algn="just" rtl="1">
              <a:buFont typeface="+mj-lt"/>
              <a:buAutoNum type="arabicPeriod"/>
            </a:pPr>
            <a:r>
              <a:rPr lang="fa-IR" dirty="0" smtClean="0"/>
              <a:t> سه نوع آن انواع پر خطر است</a:t>
            </a:r>
          </a:p>
          <a:p>
            <a:pPr marL="514350" indent="-514350" algn="just" rtl="1">
              <a:buFont typeface="+mj-lt"/>
              <a:buAutoNum type="arabicPeriod"/>
            </a:pPr>
            <a:r>
              <a:rPr lang="fa-IR" dirty="0" smtClean="0"/>
              <a:t>12 نوع کم خطر است</a:t>
            </a:r>
          </a:p>
          <a:p>
            <a:pPr marL="0" indent="0" algn="just" rtl="1">
              <a:buNone/>
            </a:pPr>
            <a:r>
              <a:rPr lang="fa-IR" dirty="0" smtClean="0"/>
              <a:t>ویروس نوع 16 و 18 شایع ترین نوع در سرطان مهاجم دهانه ی زهدان است.</a:t>
            </a:r>
          </a:p>
          <a:p>
            <a:pPr marL="0" indent="0" algn="just" rtl="1">
              <a:buNone/>
            </a:pPr>
            <a:endParaRPr lang="fa-IR" dirty="0" smtClean="0"/>
          </a:p>
          <a:p>
            <a:pPr marL="514350" indent="-514350" algn="just" rtl="1">
              <a:buFont typeface="+mj-lt"/>
              <a:buAutoNum type="arabicPeriod"/>
            </a:pPr>
            <a:endParaRPr lang="en-US" dirty="0"/>
          </a:p>
        </p:txBody>
      </p:sp>
    </p:spTree>
    <p:extLst>
      <p:ext uri="{BB962C8B-B14F-4D97-AF65-F5344CB8AC3E}">
        <p14:creationId xmlns:p14="http://schemas.microsoft.com/office/powerpoint/2010/main" val="24305665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89037"/>
            <a:ext cx="8229600" cy="5668963"/>
          </a:xfrm>
          <a:noFill/>
          <a:ln>
            <a:noFill/>
          </a:ln>
        </p:spPr>
        <p:txBody>
          <a:bodyPr>
            <a:normAutofit fontScale="92500" lnSpcReduction="10000"/>
          </a:bodyPr>
          <a:lstStyle/>
          <a:p>
            <a:pPr algn="r" rtl="1"/>
            <a:r>
              <a:rPr lang="fa-IR" dirty="0" smtClean="0"/>
              <a:t>این دو نوع ویروس با هم در بیش از 65 درصد آدنو کارسینوم های دهانه ی زهدان در سراسر جهان یافت می شود.</a:t>
            </a:r>
          </a:p>
          <a:p>
            <a:pPr algn="r" rtl="1"/>
            <a:r>
              <a:rPr lang="fa-IR" dirty="0" smtClean="0"/>
              <a:t>خطر نسبی رابطه ی بین عفونت با ویروس پاپیلومای انسانی و سرطان دهانه ی رحم یکی از قوی ترین روابط از نظر اماری معنی دار است که تا کنون در اپیدمیولوژی سرطان شناسایی شده است و دامنه ی آن بین 20 تا 70 است.این دامنه ی خطر نسبی از رابطه ی بین سیگار کشیدن و سرطان ریه نیز بزرگتر است و تنها با رابطه ی هپاتیت مزمن </a:t>
            </a:r>
            <a:r>
              <a:rPr lang="en-US" dirty="0"/>
              <a:t>b</a:t>
            </a:r>
            <a:r>
              <a:rPr lang="fa-IR" dirty="0" smtClean="0"/>
              <a:t> و سرطان کبد که یک رابطه ی غیر قابل تردید است قابل مقایسه است.</a:t>
            </a:r>
            <a:endParaRPr lang="en-US" dirty="0"/>
          </a:p>
        </p:txBody>
      </p:sp>
    </p:spTree>
    <p:extLst>
      <p:ext uri="{BB962C8B-B14F-4D97-AF65-F5344CB8AC3E}">
        <p14:creationId xmlns:p14="http://schemas.microsoft.com/office/powerpoint/2010/main" val="42280295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12056"/>
            <a:ext cx="8229600" cy="5821363"/>
          </a:xfrm>
          <a:noFill/>
          <a:ln>
            <a:noFill/>
          </a:ln>
        </p:spPr>
        <p:txBody>
          <a:bodyPr>
            <a:normAutofit fontScale="85000" lnSpcReduction="10000"/>
          </a:bodyPr>
          <a:lstStyle/>
          <a:p>
            <a:pPr algn="r" rtl="1"/>
            <a:r>
              <a:rPr lang="fa-IR" dirty="0" smtClean="0"/>
              <a:t>و</a:t>
            </a:r>
            <a:r>
              <a:rPr lang="fa-IR" dirty="0"/>
              <a:t>ی</a:t>
            </a:r>
            <a:r>
              <a:rPr lang="fa-IR" dirty="0" smtClean="0"/>
              <a:t>روس پاپیلوی انسانی:</a:t>
            </a:r>
          </a:p>
          <a:p>
            <a:pPr algn="r" rtl="1"/>
            <a:r>
              <a:rPr lang="fa-IR" dirty="0" smtClean="0"/>
              <a:t>ویروس پاپیلومای انسانی یک ویروس </a:t>
            </a:r>
            <a:r>
              <a:rPr lang="en-US" dirty="0" err="1" smtClean="0"/>
              <a:t>dna</a:t>
            </a:r>
            <a:r>
              <a:rPr lang="fa-IR" dirty="0" smtClean="0"/>
              <a:t>متعلق به خانواده پاپوویریده ویروس است و علت  یکی از شایع ترین عفونت هایی است که از طریق آمیزش جنسی منتقل می شود.</a:t>
            </a:r>
          </a:p>
          <a:p>
            <a:pPr algn="r" rtl="1"/>
            <a:r>
              <a:rPr lang="fa-IR" dirty="0" smtClean="0"/>
              <a:t>در امریکا حدود 75 درصد افراد 15 تا 50 ساله در طول عمر خود با ویروس پاپیلومای انسانی دستگاه تناسلی </a:t>
            </a:r>
            <a:r>
              <a:rPr lang="fa-IR" dirty="0"/>
              <a:t>آ</a:t>
            </a:r>
            <a:r>
              <a:rPr lang="fa-IR" dirty="0" smtClean="0"/>
              <a:t>وده می شود. 60 درصد آن ها عفونت گذرا و4درصد علائم خفیف سیتولوژی  و یک درصد زایعه های بالینی دارند.در امریکا 30 میلیون نفر با ویروس پاپیلو ما آلوده اند و هر سال 6.2 میلیون مورد جدید روی می دهد شیوع عفونت در سراسر جهان بسیار متفاوت است.</a:t>
            </a:r>
          </a:p>
          <a:p>
            <a:pPr algn="r" rtl="1"/>
            <a:r>
              <a:rPr lang="fa-IR" dirty="0" smtClean="0"/>
              <a:t>440 میلیون انسان به این ویروس آلوده اند که بیش ترین شیوع ان در افریقای زیر صحرا دیده می شود.</a:t>
            </a:r>
            <a:endParaRPr lang="en-US" dirty="0"/>
          </a:p>
        </p:txBody>
      </p:sp>
    </p:spTree>
    <p:extLst>
      <p:ext uri="{BB962C8B-B14F-4D97-AF65-F5344CB8AC3E}">
        <p14:creationId xmlns:p14="http://schemas.microsoft.com/office/powerpoint/2010/main" val="27425858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19200"/>
            <a:ext cx="8229600" cy="5943600"/>
          </a:xfrm>
          <a:noFill/>
          <a:ln>
            <a:noFill/>
          </a:ln>
        </p:spPr>
        <p:txBody>
          <a:bodyPr>
            <a:normAutofit lnSpcReduction="10000"/>
          </a:bodyPr>
          <a:lstStyle/>
          <a:p>
            <a:pPr algn="just" rtl="1"/>
            <a:r>
              <a:rPr lang="fa-IR" dirty="0" smtClean="0"/>
              <a:t>در بین بیش از 100 نوع ویروس پاپیلوما که انسان را الوده می کنند نوع 16 از همه پراکنده تر است و 15 نوع آن به عنوان پر خطر طبقه بندی شده.</a:t>
            </a:r>
          </a:p>
          <a:p>
            <a:pPr algn="just" rtl="1"/>
            <a:r>
              <a:rPr lang="fa-IR" dirty="0"/>
              <a:t> </a:t>
            </a:r>
            <a:r>
              <a:rPr lang="fa-IR" dirty="0" smtClean="0"/>
              <a:t>در بین زنان 25 تا 30 سال انتشار گسترده داردبرخی مطالعات یک اوج شیوع دوم بین زنان بیش از 55 سال گزارش کرده است.</a:t>
            </a:r>
          </a:p>
          <a:p>
            <a:pPr algn="just" rtl="1"/>
            <a:r>
              <a:rPr lang="fa-IR" dirty="0" smtClean="0"/>
              <a:t>در 20 سال گذشته شواهد علمی به وضوح از این فرضیه حمایت کرده اند که عفونت مداوم با یکی از 15 نوع ویروس پاپیلومای انسانی سرطان زا علت اصلی سرطان سرویکس است.</a:t>
            </a:r>
          </a:p>
          <a:p>
            <a:pPr algn="just" rtl="1"/>
            <a:endParaRPr lang="en-US" dirty="0"/>
          </a:p>
        </p:txBody>
      </p:sp>
    </p:spTree>
    <p:extLst>
      <p:ext uri="{BB962C8B-B14F-4D97-AF65-F5344CB8AC3E}">
        <p14:creationId xmlns:p14="http://schemas.microsoft.com/office/powerpoint/2010/main" val="34754419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19200"/>
            <a:ext cx="8229600" cy="5791200"/>
          </a:xfrm>
          <a:noFill/>
          <a:ln>
            <a:noFill/>
          </a:ln>
        </p:spPr>
        <p:txBody>
          <a:bodyPr>
            <a:normAutofit fontScale="92500" lnSpcReduction="10000"/>
          </a:bodyPr>
          <a:lstStyle/>
          <a:p>
            <a:pPr algn="just" rtl="1"/>
            <a:r>
              <a:rPr lang="fa-IR" dirty="0" smtClean="0"/>
              <a:t>هر سال در جهان حدود 500 هزار مورد سرطان دهانه ی زهدان روی می دهد وبیش تر از 80 درصد آن ها در کشور های در حال توسعه روی می دهد.</a:t>
            </a:r>
          </a:p>
          <a:p>
            <a:pPr algn="just" rtl="1"/>
            <a:r>
              <a:rPr lang="fa-IR" dirty="0" smtClean="0"/>
              <a:t>مرگ های ناشی از سرطان دهانه ی رحم حدود 250 هزار مورد در سال است.</a:t>
            </a:r>
          </a:p>
          <a:p>
            <a:pPr algn="just" rtl="1"/>
            <a:r>
              <a:rPr lang="fa-IR" dirty="0" smtClean="0"/>
              <a:t>خطر نسبی 3.8 برای زنانی که 7 آبستنی کامل یا بیش تر داشته اند در مقایسه با آن هایی که اصلا آبستن نشده اند دیده شده است.</a:t>
            </a:r>
          </a:p>
          <a:p>
            <a:pPr algn="just" rtl="1"/>
            <a:r>
              <a:rPr lang="fa-IR" dirty="0" smtClean="0"/>
              <a:t>خطر سرطان دهانه رحم با مصرف دراز مدت {12 سال یا بیشتر}قرص های خوراکی پیش گیری از بارداری پس از تطبیق برای بیشتر عوامل مخدوش کننده افزایش می یابد.</a:t>
            </a:r>
            <a:endParaRPr lang="en-US" dirty="0"/>
          </a:p>
        </p:txBody>
      </p:sp>
    </p:spTree>
    <p:extLst>
      <p:ext uri="{BB962C8B-B14F-4D97-AF65-F5344CB8AC3E}">
        <p14:creationId xmlns:p14="http://schemas.microsoft.com/office/powerpoint/2010/main" val="725699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143000"/>
            <a:ext cx="8229600" cy="5897563"/>
          </a:xfrm>
          <a:noFill/>
          <a:ln>
            <a:noFill/>
          </a:ln>
        </p:spPr>
        <p:txBody>
          <a:bodyPr>
            <a:normAutofit lnSpcReduction="10000"/>
          </a:bodyPr>
          <a:lstStyle/>
          <a:p>
            <a:pPr algn="just" rtl="1"/>
            <a:r>
              <a:rPr lang="fa-IR" dirty="0" smtClean="0"/>
              <a:t>در یک تحلیل افزوده که مجدود به زنان با ویروس پاپیلومای انسانی مثبت بود سیگاری ها به تقریب دو برابر بیش از غیر سیگاری ها در خطر ابتلا به سرطان دهانه ی رحم بوده.</a:t>
            </a:r>
          </a:p>
          <a:p>
            <a:pPr algn="just" rtl="1"/>
            <a:r>
              <a:rPr lang="fa-IR" dirty="0" smtClean="0"/>
              <a:t>در یک مطالعه ی هم گروهی آینده نگر در زنان مبتلا به این ویروس خطر سرطان دهانه ی رحم در زنان سیگاری یا آن هایی که سیگار کشیدن را ترک کرده بودند سه برابر بیشتر بود.</a:t>
            </a:r>
          </a:p>
          <a:p>
            <a:pPr algn="just" rtl="1"/>
            <a:r>
              <a:rPr lang="fa-IR" dirty="0" smtClean="0"/>
              <a:t>مطاله های اپید میولوژی به نسبت ثابت اثر حفاظتی مصرف میوه ها سبزی وبتاکاروتن را نشان می دهد.ولی در برخی مطالعات رابطه ای برای بتاکاروتن دیده نشده .</a:t>
            </a:r>
            <a:endParaRPr lang="en-US" dirty="0"/>
          </a:p>
        </p:txBody>
      </p:sp>
    </p:spTree>
    <p:extLst>
      <p:ext uri="{BB962C8B-B14F-4D97-AF65-F5344CB8AC3E}">
        <p14:creationId xmlns:p14="http://schemas.microsoft.com/office/powerpoint/2010/main" val="41003360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واکسن ویروس پاپیلومای انسانی </a:t>
            </a:r>
            <a:endParaRPr lang="en-US" dirty="0"/>
          </a:p>
        </p:txBody>
      </p:sp>
      <p:sp>
        <p:nvSpPr>
          <p:cNvPr id="3" name="Content Placeholder 2"/>
          <p:cNvSpPr>
            <a:spLocks noGrp="1"/>
          </p:cNvSpPr>
          <p:nvPr>
            <p:ph idx="1"/>
          </p:nvPr>
        </p:nvSpPr>
        <p:spPr/>
        <p:txBody>
          <a:bodyPr>
            <a:normAutofit lnSpcReduction="10000"/>
          </a:bodyPr>
          <a:lstStyle/>
          <a:p>
            <a:pPr algn="r" rtl="1"/>
            <a:r>
              <a:rPr lang="fa-IR" dirty="0" smtClean="0"/>
              <a:t>واکسن این ویروس برای کاهش بار اضافی سرطان زهدان وابسته به این ویروس ایجاد شده است.</a:t>
            </a:r>
          </a:p>
          <a:p>
            <a:pPr algn="r" rtl="1"/>
            <a:r>
              <a:rPr lang="fa-IR" dirty="0" smtClean="0"/>
              <a:t>دو نوع واکسن پیش گیری وجود دارد :</a:t>
            </a:r>
          </a:p>
          <a:p>
            <a:pPr algn="r" rtl="1"/>
            <a:r>
              <a:rPr lang="fa-IR" dirty="0" smtClean="0"/>
              <a:t>نوع اول یک واکسن 4 ظرفیتی است که شامل ذرات شبه ویروس پاپیلومای انسانی نوع 16 .18 .6 و 11 است.</a:t>
            </a:r>
          </a:p>
          <a:p>
            <a:pPr algn="r" rtl="1"/>
            <a:r>
              <a:rPr lang="fa-IR" dirty="0" smtClean="0"/>
              <a:t>نوع دوم یک واکسن 2 طرفیتی است که شامل ذرات شبه ویروس نوع 16 و 18 است.</a:t>
            </a:r>
          </a:p>
          <a:p>
            <a:pPr algn="r" rtl="1"/>
            <a:endParaRPr lang="en-US" dirty="0"/>
          </a:p>
        </p:txBody>
      </p:sp>
    </p:spTree>
    <p:extLst>
      <p:ext uri="{BB962C8B-B14F-4D97-AF65-F5344CB8AC3E}">
        <p14:creationId xmlns:p14="http://schemas.microsoft.com/office/powerpoint/2010/main" val="41822349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686800" cy="4784725"/>
          </a:xfrm>
          <a:noFill/>
          <a:ln>
            <a:noFill/>
          </a:ln>
        </p:spPr>
        <p:txBody>
          <a:bodyPr/>
          <a:lstStyle/>
          <a:p>
            <a:pPr algn="just" rtl="1"/>
            <a:r>
              <a:rPr lang="fa-IR" dirty="0" smtClean="0"/>
              <a:t>پژوهش های انجام شده بر روی ایمنی و کارایی واکسن های پروفیلاکسی داوطلب بر علیه ویروس پاپیلومای انسانی نتایج بسیار نوید بخش با کارایی به تقریب 100درصد در پیشگیری از عفونت مداوم نشان داده اند.</a:t>
            </a:r>
          </a:p>
          <a:p>
            <a:pPr algn="just" rtl="1"/>
            <a:endParaRPr lang="en-US" dirty="0"/>
          </a:p>
        </p:txBody>
      </p:sp>
    </p:spTree>
    <p:extLst>
      <p:ext uri="{BB962C8B-B14F-4D97-AF65-F5344CB8AC3E}">
        <p14:creationId xmlns:p14="http://schemas.microsoft.com/office/powerpoint/2010/main" val="11611395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t>هردوی این واکسن ها پیش گیری کننده هستند ولی عفونت قبلی را ریشه کن نمی کنند.</a:t>
            </a:r>
          </a:p>
          <a:p>
            <a:pPr algn="r" rtl="1"/>
            <a:r>
              <a:rPr lang="fa-IR" dirty="0" smtClean="0"/>
              <a:t>در سراسر جهان عفونت با این ویروس شایع ترین بیماری آمیزشی در بزرگسالان است.برای مثال بیش تر از 75 درصد زنان آمریکایی تا سن 50 سالگی حد اقل یک نوع از ویروس پاپیلومای انسانی را می گیرند.</a:t>
            </a:r>
            <a:endParaRPr lang="en-US" dirty="0"/>
          </a:p>
        </p:txBody>
      </p:sp>
    </p:spTree>
    <p:extLst>
      <p:ext uri="{BB962C8B-B14F-4D97-AF65-F5344CB8AC3E}">
        <p14:creationId xmlns:p14="http://schemas.microsoft.com/office/powerpoint/2010/main" val="33160255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rtl="1"/>
            <a:r>
              <a:rPr lang="fa-IR" dirty="0" smtClean="0"/>
              <a:t>از انجا که واکسن های موجود تنها بر خی از انواع ویروس پاپیلومای انسانی خطرناک را می پوشاند خبرگان هنوز غربالگری منظم پاپ را حتی پس از واکسیناسیون را توسیه می کنند.</a:t>
            </a:r>
          </a:p>
          <a:p>
            <a:pPr algn="just" rtl="1"/>
            <a:r>
              <a:rPr lang="fa-IR" dirty="0" smtClean="0"/>
              <a:t>در سال 2006 اداره ی غذا و دارو ی ایلات متحده امریکا نخستین واکسن ویروس پاپیلومای انسانی  که توسط کمپانی مرک به بازار ارائه شد را تاسیس کرد.در سه ماهه ی دوم سال 2007 این واکسن مورد تایید 80 کشور قرار گرفت .</a:t>
            </a:r>
            <a:endParaRPr lang="en-US" dirty="0"/>
          </a:p>
        </p:txBody>
      </p:sp>
    </p:spTree>
    <p:extLst>
      <p:ext uri="{BB962C8B-B14F-4D97-AF65-F5344CB8AC3E}">
        <p14:creationId xmlns:p14="http://schemas.microsoft.com/office/powerpoint/2010/main" val="4720643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r>
              <a:rPr lang="fa-IR" dirty="0" smtClean="0"/>
              <a:t>واکسن های </a:t>
            </a:r>
            <a:r>
              <a:rPr lang="en-US" dirty="0" smtClean="0"/>
              <a:t>cervix ,</a:t>
            </a:r>
            <a:r>
              <a:rPr lang="en-US" dirty="0" err="1" smtClean="0"/>
              <a:t>gardasil</a:t>
            </a:r>
            <a:r>
              <a:rPr lang="fa-IR" dirty="0" smtClean="0"/>
              <a:t> دو نوع واکسن پیش گیری هستند و برای زنان 9 تا 25 سال که تا کنون با ویروس پاپیلومای انسانی آلوده نشده اند توصیه می شود .</a:t>
            </a:r>
          </a:p>
          <a:p>
            <a:pPr algn="just" rtl="1"/>
            <a:endParaRPr lang="en-US" dirty="0"/>
          </a:p>
        </p:txBody>
      </p:sp>
    </p:spTree>
    <p:extLst>
      <p:ext uri="{BB962C8B-B14F-4D97-AF65-F5344CB8AC3E}">
        <p14:creationId xmlns:p14="http://schemas.microsoft.com/office/powerpoint/2010/main" val="14224977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غربالگری و تشخیص به موقع       </a:t>
            </a:r>
            <a:endParaRPr lang="en-US" dirty="0"/>
          </a:p>
        </p:txBody>
      </p:sp>
      <p:sp>
        <p:nvSpPr>
          <p:cNvPr id="3" name="Content Placeholder 2"/>
          <p:cNvSpPr>
            <a:spLocks noGrp="1"/>
          </p:cNvSpPr>
          <p:nvPr>
            <p:ph idx="1"/>
          </p:nvPr>
        </p:nvSpPr>
        <p:spPr/>
        <p:txBody>
          <a:bodyPr/>
          <a:lstStyle/>
          <a:p>
            <a:pPr algn="r" rtl="1"/>
            <a:r>
              <a:rPr lang="fa-IR" dirty="0" smtClean="0"/>
              <a:t>طی 50 سال گذشته ابتلا و میرایی ناشی از سرطان دهانه ی رحم در کشور های پر در امد و با درامد متوسط به شدت کاهش یافته است که قسمت عمده ی این کاهش ناشی از غربالگری های سازمان یافته یا فرصتی با سیتولوژی پاپ می باشد. در بسیاری از کشور های کم در امد میزان بروز و مرگ و میر سرطان دهانه ی رحم چندان کاهش نیافته و هنوز از غربالگری سیتولوژی پاپ به طور موثر استفاده نمی شود .</a:t>
            </a:r>
            <a:endParaRPr lang="en-US" dirty="0"/>
          </a:p>
        </p:txBody>
      </p:sp>
    </p:spTree>
    <p:extLst>
      <p:ext uri="{BB962C8B-B14F-4D97-AF65-F5344CB8AC3E}">
        <p14:creationId xmlns:p14="http://schemas.microsoft.com/office/powerpoint/2010/main" val="23821918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در کشور های کم در آمد به ویژه در جاهایی که برنامه های غربالگری وجود ندارند ثابت شده که بررسی چشمی با اسید استیک روش موثر دیگری به جای سیتولوژی پاپ است.</a:t>
            </a:r>
          </a:p>
          <a:p>
            <a:pPr marL="0" indent="0" algn="r" rtl="1">
              <a:buNone/>
            </a:pPr>
            <a:r>
              <a:rPr lang="fa-IR" dirty="0" smtClean="0"/>
              <a:t>درمان توان بخشی و بهبود:</a:t>
            </a:r>
          </a:p>
          <a:p>
            <a:pPr marL="0" indent="0" algn="r" rtl="1">
              <a:buNone/>
            </a:pPr>
            <a:r>
              <a:rPr lang="fa-IR" dirty="0" smtClean="0"/>
              <a:t>برحسب اینکه بیماری در چه مرحله ای تشخیص داده شده معمولا سرطان  دهانه رحم با جراحی یا پرتودرمانی یا هر دو درمان می شود.</a:t>
            </a:r>
          </a:p>
          <a:p>
            <a:pPr marL="0" indent="0" algn="r" rtl="1">
              <a:buNone/>
            </a:pPr>
            <a:endParaRPr lang="fa-IR" dirty="0" smtClean="0"/>
          </a:p>
          <a:p>
            <a:pPr algn="r" rtl="1"/>
            <a:endParaRPr lang="en-US" dirty="0"/>
          </a:p>
        </p:txBody>
      </p:sp>
    </p:spTree>
    <p:extLst>
      <p:ext uri="{BB962C8B-B14F-4D97-AF65-F5344CB8AC3E}">
        <p14:creationId xmlns:p14="http://schemas.microsoft.com/office/powerpoint/2010/main" val="22037634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r>
              <a:rPr lang="fa-IR" dirty="0" smtClean="0"/>
              <a:t>سرطان های موضعی را می توان با سرما در مانی {تخریب یاخته ها با سرمای شدید}و الکترو کواکولاسیون {تخریب یاخته ها با حرارت شدید} یا جراحی موضعی درمان کرد.</a:t>
            </a:r>
          </a:p>
          <a:p>
            <a:pPr algn="r" rtl="1"/>
            <a:r>
              <a:rPr lang="fa-IR" dirty="0" smtClean="0"/>
              <a:t>در زنان با سرطان پیش رفته آزمونهای بیشتر برای تعیین مرحله بیماری ضروری است و درمان به میزان پیشرفت بیماری بستگی دارد ولی به عواملی نظیر سن بیمار .تمایل برای حفظ باروری و وجود سایر شرایط بستگی دارد.</a:t>
            </a:r>
            <a:endParaRPr lang="en-US" dirty="0"/>
          </a:p>
        </p:txBody>
      </p:sp>
    </p:spTree>
    <p:extLst>
      <p:ext uri="{BB962C8B-B14F-4D97-AF65-F5344CB8AC3E}">
        <p14:creationId xmlns:p14="http://schemas.microsoft.com/office/powerpoint/2010/main" val="13419409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راهبرد های آینده در پژوهش و پیش گیری</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dirty="0" smtClean="0"/>
              <a:t>پژوهش های بیشتر در مورد علل سرطان دهانه ی رحم فرصت های بیش تری برای پیش گیری در سطح  اول فراهم کرده است.</a:t>
            </a:r>
          </a:p>
          <a:p>
            <a:pPr algn="r" rtl="1"/>
            <a:r>
              <a:rPr lang="fa-IR" dirty="0" smtClean="0"/>
              <a:t>درک عفونت با ویروس پاپیلومای انسانی به عنوان علت لازم سرطان دهانه ی رحم را می توان از طریق پیشگیری و کنترل در سطح اول و دوم این بیماری </a:t>
            </a:r>
            <a:r>
              <a:rPr lang="fa-IR" dirty="0"/>
              <a:t>ب</a:t>
            </a:r>
            <a:r>
              <a:rPr lang="fa-IR" dirty="0" smtClean="0"/>
              <a:t>گشاید.</a:t>
            </a:r>
          </a:p>
          <a:p>
            <a:pPr algn="r" rtl="1"/>
            <a:r>
              <a:rPr lang="fa-IR" dirty="0" smtClean="0"/>
              <a:t>پیشگیری اولیه از سرطان رحم را می توان از طریق پیشگیری و کنترل و عفونت با ویروس پاپیلومای انسانی دستگاه تناسلی انجام داد.</a:t>
            </a:r>
            <a:endParaRPr lang="en-US" dirty="0"/>
          </a:p>
        </p:txBody>
      </p:sp>
    </p:spTree>
    <p:extLst>
      <p:ext uri="{BB962C8B-B14F-4D97-AF65-F5344CB8AC3E}">
        <p14:creationId xmlns:p14="http://schemas.microsoft.com/office/powerpoint/2010/main" val="1279566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r" rtl="1"/>
            <a:r>
              <a:rPr lang="fa-IR" dirty="0" smtClean="0"/>
              <a:t>مایه کوبی ممکن است بیش ترین ارزش را در کشور های در حال توسعه داشته باشند.زیرا هر سال 80 درصد بار اظافی سرطان دهانه ی رحم در این کشور  روی می دهد و برنامه های سیتولوژی پاپ خیلی موثر نیست .</a:t>
            </a:r>
          </a:p>
          <a:p>
            <a:pPr algn="r" rtl="1"/>
            <a:r>
              <a:rPr lang="fa-IR" dirty="0" smtClean="0"/>
              <a:t>در حال حاضر دو نوع واکسن تولید شده است:</a:t>
            </a:r>
          </a:p>
          <a:p>
            <a:pPr marL="514350" indent="-514350" algn="r" rtl="1">
              <a:buFont typeface="+mj-lt"/>
              <a:buAutoNum type="arabicPeriod"/>
            </a:pPr>
            <a:r>
              <a:rPr lang="fa-IR" dirty="0" smtClean="0"/>
              <a:t>واکسن پروفیلاکسی برای پیشگیری از عفونت </a:t>
            </a:r>
          </a:p>
          <a:p>
            <a:pPr marL="514350" indent="-514350" algn="r" rtl="1">
              <a:buFont typeface="+mj-lt"/>
              <a:buAutoNum type="arabicPeriod"/>
            </a:pPr>
            <a:r>
              <a:rPr lang="fa-IR" dirty="0" smtClean="0"/>
              <a:t>ویروس پاپیلومای انسانی و متعاقب آن پیش گیری از بیماری های مختلف وابسته به ویروس پاپیلومای انسانی و واکسن های درمانی تا ضایعه های پیش سرطان را برگشت دهد یا سرطان دهانه رحم را فروکش کند.</a:t>
            </a:r>
            <a:endParaRPr lang="en-US" dirty="0"/>
          </a:p>
        </p:txBody>
      </p:sp>
    </p:spTree>
    <p:extLst>
      <p:ext uri="{BB962C8B-B14F-4D97-AF65-F5344CB8AC3E}">
        <p14:creationId xmlns:p14="http://schemas.microsoft.com/office/powerpoint/2010/main" val="4260007327"/>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332</TotalTime>
  <Words>1809</Words>
  <Application>Microsoft Office PowerPoint</Application>
  <PresentationFormat>On-screen Show (4:3)</PresentationFormat>
  <Paragraphs>75</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Trek</vt:lpstr>
      <vt:lpstr>بنام خدا</vt:lpstr>
      <vt:lpstr>سرطان دهانه ی رحم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واکسن ویروس پاپیلومای انسانی </vt:lpstr>
      <vt:lpstr>PowerPoint Presentation</vt:lpstr>
      <vt:lpstr>PowerPoint Presentation</vt:lpstr>
      <vt:lpstr>PowerPoint Presentation</vt:lpstr>
      <vt:lpstr>PowerPoint Presentation</vt:lpstr>
      <vt:lpstr>غربالگری و تشخیص به موقع       </vt:lpstr>
      <vt:lpstr>PowerPoint Presentation</vt:lpstr>
      <vt:lpstr>PowerPoint Presentation</vt:lpstr>
      <vt:lpstr>راهبرد های آینده در پژوهش و پیش گیری</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سرطان دهانه ی رحم</dc:title>
  <dc:creator>novin tak</dc:creator>
  <cp:lastModifiedBy>Windows User</cp:lastModifiedBy>
  <cp:revision>6</cp:revision>
  <dcterms:created xsi:type="dcterms:W3CDTF">2018-02-24T19:23:47Z</dcterms:created>
  <dcterms:modified xsi:type="dcterms:W3CDTF">2020-05-13T21:30:19Z</dcterms:modified>
</cp:coreProperties>
</file>