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23"/>
  </p:notesMasterIdLst>
  <p:sldIdLst>
    <p:sldId id="303" r:id="rId2"/>
    <p:sldId id="256" r:id="rId3"/>
    <p:sldId id="259" r:id="rId4"/>
    <p:sldId id="295" r:id="rId5"/>
    <p:sldId id="260" r:id="rId6"/>
    <p:sldId id="261" r:id="rId7"/>
    <p:sldId id="301" r:id="rId8"/>
    <p:sldId id="297" r:id="rId9"/>
    <p:sldId id="302" r:id="rId10"/>
    <p:sldId id="264" r:id="rId11"/>
    <p:sldId id="265" r:id="rId12"/>
    <p:sldId id="280" r:id="rId13"/>
    <p:sldId id="266" r:id="rId14"/>
    <p:sldId id="267" r:id="rId15"/>
    <p:sldId id="269" r:id="rId16"/>
    <p:sldId id="270" r:id="rId17"/>
    <p:sldId id="298" r:id="rId18"/>
    <p:sldId id="272" r:id="rId19"/>
    <p:sldId id="275" r:id="rId20"/>
    <p:sldId id="299" r:id="rId21"/>
    <p:sldId id="300" r:id="rId2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4" autoAdjust="0"/>
    <p:restoredTop sz="94660"/>
  </p:normalViewPr>
  <p:slideViewPr>
    <p:cSldViewPr snapToGrid="0">
      <p:cViewPr varScale="1">
        <p:scale>
          <a:sx n="74" d="100"/>
          <a:sy n="74" d="100"/>
        </p:scale>
        <p:origin x="-582" y="-9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B7BDD8D-EEA0-48D0-9686-C0747A105F4E}" type="datetimeFigureOut">
              <a:rPr lang="en-US" smtClean="0"/>
              <a:t>4/30/2020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F027E9-79F3-4629-A0BE-8F789630E4CA}" type="slidenum">
              <a:rPr lang="en-US" smtClean="0"/>
              <a:t>‹#›</a:t>
            </a:fld>
            <a:endParaRPr lang="en-US"/>
          </a:p>
        </p:txBody>
      </p:sp>
    </p:spTree>
    <p:extLst>
      <p:ext uri="{BB962C8B-B14F-4D97-AF65-F5344CB8AC3E}">
        <p14:creationId xmlns:p14="http://schemas.microsoft.com/office/powerpoint/2010/main" val="20785681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en-US" smtClean="0"/>
              <a:t>Click to edit Master title style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en-US" smtClean="0"/>
              <a:t>Click to edit Master title style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en-US" smtClean="0"/>
              <a:t>Click to edit Master title style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en-US" smtClean="0"/>
              <a:t>Click to edit Master title style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en-US" smtClean="0"/>
              <a:t>Click to edit Master title style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en-US" smtClean="0"/>
              <a:t>Click to edit Master text styles</a:t>
            </a:r>
          </a:p>
        </p:txBody>
      </p:sp>
      <p:sp>
        <p:nvSpPr>
          <p:cNvPr id="5" name="Date Placeholder 4"/>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4/30/2020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157"/>
            <a:ext cx="2356674" cy="6853096"/>
            <a:chOff x="6627813" y="195610"/>
            <a:chExt cx="1952625" cy="5678141"/>
          </a:xfrm>
        </p:grpSpPr>
        <p:sp>
          <p:nvSpPr>
            <p:cNvPr id="11" name="Freeform 27"/>
            <p:cNvSpPr/>
            <p:nvPr/>
          </p:nvSpPr>
          <p:spPr bwMode="auto">
            <a:xfrm>
              <a:off x="6627813" y="195610"/>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4/30/2020</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accent2">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fa-IR" dirty="0" smtClean="0"/>
              <a:t>بنام خدا</a:t>
            </a:r>
            <a:endParaRPr lang="fa-IR" dirty="0"/>
          </a:p>
        </p:txBody>
      </p:sp>
    </p:spTree>
    <p:extLst>
      <p:ext uri="{BB962C8B-B14F-4D97-AF65-F5344CB8AC3E}">
        <p14:creationId xmlns:p14="http://schemas.microsoft.com/office/powerpoint/2010/main" val="33483099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algn="r" rtl="1"/>
            <a:r>
              <a:rPr lang="fa-IR" dirty="0" smtClean="0">
                <a:cs typeface="B Titr" panose="00000700000000000000" pitchFamily="2" charset="-78"/>
              </a:rPr>
              <a:t>سازگاری های تمرین مقاومتی</a:t>
            </a:r>
            <a:endParaRPr lang="en-US" dirty="0">
              <a:cs typeface="B Titr" panose="00000700000000000000" pitchFamily="2" charset="-78"/>
            </a:endParaRPr>
          </a:p>
        </p:txBody>
      </p:sp>
      <p:sp>
        <p:nvSpPr>
          <p:cNvPr id="3" name="Subtitle 2"/>
          <p:cNvSpPr>
            <a:spLocks noGrp="1"/>
          </p:cNvSpPr>
          <p:nvPr>
            <p:ph type="subTitle" idx="1"/>
          </p:nvPr>
        </p:nvSpPr>
        <p:spPr/>
        <p:txBody>
          <a:bodyPr>
            <a:normAutofit/>
          </a:bodyPr>
          <a:lstStyle/>
          <a:p>
            <a:pPr algn="r" rtl="1"/>
            <a:r>
              <a:rPr lang="fa-IR" sz="2400" dirty="0" smtClean="0">
                <a:cs typeface="B Nazanin" panose="00000400000000000000" pitchFamily="2" charset="-78"/>
              </a:rPr>
              <a:t>فصل نهم</a:t>
            </a:r>
            <a:endParaRPr lang="en-US" sz="2400" dirty="0">
              <a:cs typeface="B Nazanin" panose="00000400000000000000" pitchFamily="2" charset="-78"/>
            </a:endParaRPr>
          </a:p>
        </p:txBody>
      </p:sp>
    </p:spTree>
    <p:extLst>
      <p:ext uri="{BB962C8B-B14F-4D97-AF65-F5344CB8AC3E}">
        <p14:creationId xmlns:p14="http://schemas.microsoft.com/office/powerpoint/2010/main" val="11187664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2385" y="132077"/>
            <a:ext cx="8915399" cy="1065352"/>
          </a:xfrm>
        </p:spPr>
        <p:txBody>
          <a:bodyPr>
            <a:normAutofit fontScale="90000"/>
          </a:bodyPr>
          <a:lstStyle/>
          <a:p>
            <a:pPr algn="r" rtl="1"/>
            <a:r>
              <a:rPr lang="fa-IR" sz="4400" dirty="0" smtClean="0">
                <a:cs typeface="B Titr" panose="00000700000000000000" pitchFamily="2" charset="-78"/>
              </a:rPr>
              <a:t>تمرین مقاومتی و کسب آمادگی عضلانی</a:t>
            </a:r>
            <a:endParaRPr lang="en-US" sz="4400" dirty="0">
              <a:cs typeface="B Titr" panose="00000700000000000000" pitchFamily="2" charset="-78"/>
            </a:endParaRPr>
          </a:p>
        </p:txBody>
      </p:sp>
      <p:sp>
        <p:nvSpPr>
          <p:cNvPr id="3" name="Subtitle 2"/>
          <p:cNvSpPr>
            <a:spLocks noGrp="1"/>
          </p:cNvSpPr>
          <p:nvPr>
            <p:ph type="subTitle" idx="1"/>
          </p:nvPr>
        </p:nvSpPr>
        <p:spPr>
          <a:xfrm>
            <a:off x="2264229" y="1503677"/>
            <a:ext cx="8772297" cy="5071293"/>
          </a:xfrm>
        </p:spPr>
        <p:txBody>
          <a:bodyPr>
            <a:normAutofit fontScale="77500" lnSpcReduction="20000"/>
          </a:bodyPr>
          <a:lstStyle/>
          <a:p>
            <a:pPr algn="r" rtl="1"/>
            <a:r>
              <a:rPr lang="fa-IR" sz="3200" dirty="0" smtClean="0">
                <a:cs typeface="B Nazanin" panose="00000400000000000000" pitchFamily="2" charset="-78"/>
              </a:rPr>
              <a:t>سیستم عصبی عضلانی بیشترین پاسخ را نسبت به تمرین در بر دارد. در مدت 3-6 ماه فرد می تواند از 25%-100% و یا بیشتر را مشاهده کند. بیشترین کسب قدرت در چند هفته اول تمرین مشاهده می شودکه با ادامه تمرین این میزان کاهش می یابد.</a:t>
            </a:r>
          </a:p>
          <a:p>
            <a:pPr algn="r" rtl="1"/>
            <a:r>
              <a:rPr lang="fa-IR" sz="3200" dirty="0" smtClean="0">
                <a:cs typeface="B Nazanin" panose="00000400000000000000" pitchFamily="2" charset="-78"/>
              </a:rPr>
              <a:t>در مدل فزاینده تمرین مقاومتی برای افراد بزرگسال به این نتیجه رسیدند که قدرت عضلانی در افرادی که قبلا ورزش نمی کردند حدود40%، افرادی که متوسط ورزش می کردند 20%، افراد تمرین کرده 16% و افرادی که دو سال تمرین داشتند10% و افراد نخبه2% افزایش خواهد داشت.</a:t>
            </a:r>
          </a:p>
          <a:p>
            <a:pPr algn="r" rtl="1"/>
            <a:r>
              <a:rPr lang="fa-IR" sz="3200" dirty="0" smtClean="0">
                <a:cs typeface="B Nazanin" panose="00000400000000000000" pitchFamily="2" charset="-78"/>
              </a:rPr>
              <a:t>عضله قابلیت پلاستیکی دارد با تمرین اندازه ان افزایش می یابد و قوی می شودو با عدم حرکت در اندازه ان کاهش ایجاد می شود و قدرت ان کم می شود.</a:t>
            </a:r>
          </a:p>
          <a:p>
            <a:pPr algn="r" rtl="1"/>
            <a:endParaRPr lang="en-US" sz="3200" dirty="0">
              <a:solidFill>
                <a:srgbClr val="00B0F0"/>
              </a:solidFill>
              <a:cs typeface="B Nazanin" panose="00000400000000000000" pitchFamily="2" charset="-78"/>
            </a:endParaRPr>
          </a:p>
        </p:txBody>
      </p:sp>
    </p:spTree>
    <p:extLst>
      <p:ext uri="{BB962C8B-B14F-4D97-AF65-F5344CB8AC3E}">
        <p14:creationId xmlns:p14="http://schemas.microsoft.com/office/powerpoint/2010/main" val="18233157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2385" y="132077"/>
            <a:ext cx="8915399" cy="1065352"/>
          </a:xfrm>
        </p:spPr>
        <p:txBody>
          <a:bodyPr>
            <a:normAutofit fontScale="90000"/>
          </a:bodyPr>
          <a:lstStyle/>
          <a:p>
            <a:pPr algn="r" rtl="1"/>
            <a:r>
              <a:rPr lang="fa-IR" sz="4400" dirty="0" smtClean="0">
                <a:cs typeface="B Titr" panose="00000700000000000000" pitchFamily="2" charset="-78"/>
              </a:rPr>
              <a:t>مکانیسم های کسب قدرت در عضلات</a:t>
            </a:r>
            <a:endParaRPr lang="en-US" sz="4400" dirty="0">
              <a:cs typeface="B Titr" panose="00000700000000000000" pitchFamily="2" charset="-78"/>
            </a:endParaRPr>
          </a:p>
        </p:txBody>
      </p:sp>
      <p:sp>
        <p:nvSpPr>
          <p:cNvPr id="3" name="Subtitle 2"/>
          <p:cNvSpPr>
            <a:spLocks noGrp="1"/>
          </p:cNvSpPr>
          <p:nvPr>
            <p:ph type="subTitle" idx="1"/>
          </p:nvPr>
        </p:nvSpPr>
        <p:spPr>
          <a:xfrm>
            <a:off x="2155371" y="1329506"/>
            <a:ext cx="9349241" cy="5071293"/>
          </a:xfrm>
        </p:spPr>
        <p:txBody>
          <a:bodyPr>
            <a:normAutofit/>
          </a:bodyPr>
          <a:lstStyle/>
          <a:p>
            <a:pPr algn="r" rtl="1"/>
            <a:r>
              <a:rPr lang="fa-IR" sz="3200" dirty="0" smtClean="0">
                <a:solidFill>
                  <a:schemeClr val="tx1"/>
                </a:solidFill>
                <a:cs typeface="B Nazanin" panose="00000400000000000000" pitchFamily="2" charset="-78"/>
              </a:rPr>
              <a:t>افزایش قدرت به عنوان نتیجه مستقیم هیپرتروفی عضله است. افزایش در اندازه عضله با افزایش قدرت و کاهش در اندازه عضله با از دست دادن قدرت همراه است.</a:t>
            </a:r>
          </a:p>
          <a:p>
            <a:pPr algn="r" rtl="1"/>
            <a:r>
              <a:rPr lang="fa-IR" sz="3200" dirty="0" smtClean="0">
                <a:solidFill>
                  <a:schemeClr val="tx1"/>
                </a:solidFill>
                <a:cs typeface="B Nazanin" panose="00000400000000000000" pitchFamily="2" charset="-78"/>
              </a:rPr>
              <a:t>زنان در مقایسه با مردان افزایش قدرت یکسان و یا بیشتر را در تمرینات مشابه تجربه می کنند ولی میزان هیپرتروفی معمولا در زنان کمتر است.</a:t>
            </a:r>
            <a:endParaRPr lang="en-US" sz="3200" dirty="0">
              <a:solidFill>
                <a:schemeClr val="tx1"/>
              </a:solidFill>
              <a:cs typeface="B Nazanin" panose="00000400000000000000" pitchFamily="2" charset="-78"/>
            </a:endParaRPr>
          </a:p>
        </p:txBody>
      </p:sp>
    </p:spTree>
    <p:extLst>
      <p:ext uri="{BB962C8B-B14F-4D97-AF65-F5344CB8AC3E}">
        <p14:creationId xmlns:p14="http://schemas.microsoft.com/office/powerpoint/2010/main" val="143443080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055814" y="272144"/>
            <a:ext cx="8915399" cy="968828"/>
          </a:xfrm>
        </p:spPr>
        <p:txBody>
          <a:bodyPr>
            <a:normAutofit fontScale="90000"/>
          </a:bodyPr>
          <a:lstStyle/>
          <a:p>
            <a:pPr algn="r" rtl="1"/>
            <a:r>
              <a:rPr lang="fa-IR" sz="4400" dirty="0" smtClean="0">
                <a:cs typeface="B Titr" panose="00000700000000000000" pitchFamily="2" charset="-78"/>
              </a:rPr>
              <a:t>کنترل عصبی افزایش قدرت</a:t>
            </a:r>
            <a:br>
              <a:rPr lang="fa-IR" sz="4400" dirty="0" smtClean="0">
                <a:cs typeface="B Titr" panose="00000700000000000000" pitchFamily="2" charset="-78"/>
              </a:rPr>
            </a:br>
            <a:r>
              <a:rPr lang="fa-IR" sz="4400" dirty="0" smtClean="0">
                <a:cs typeface="B Titr" panose="00000700000000000000" pitchFamily="2" charset="-78"/>
              </a:rPr>
              <a:t>همزمانی و فراخوانی واحدهای حرکتی بیشتر</a:t>
            </a:r>
            <a:endParaRPr lang="en-US" sz="4400" dirty="0">
              <a:cs typeface="B Titr" panose="00000700000000000000" pitchFamily="2" charset="-78"/>
            </a:endParaRPr>
          </a:p>
        </p:txBody>
      </p:sp>
      <p:sp>
        <p:nvSpPr>
          <p:cNvPr id="3" name="Subtitle 2"/>
          <p:cNvSpPr>
            <a:spLocks noGrp="1"/>
          </p:cNvSpPr>
          <p:nvPr>
            <p:ph type="subTitle" idx="1"/>
          </p:nvPr>
        </p:nvSpPr>
        <p:spPr>
          <a:xfrm>
            <a:off x="2590800" y="1240972"/>
            <a:ext cx="9403669" cy="5225142"/>
          </a:xfrm>
        </p:spPr>
        <p:txBody>
          <a:bodyPr>
            <a:normAutofit/>
          </a:bodyPr>
          <a:lstStyle/>
          <a:p>
            <a:pPr algn="just" rtl="1">
              <a:defRPr/>
            </a:pPr>
            <a:r>
              <a:rPr lang="fa-IR" sz="3200" dirty="0" smtClean="0">
                <a:solidFill>
                  <a:schemeClr val="tx1"/>
                </a:solidFill>
                <a:cs typeface="B Nazanin" pitchFamily="2" charset="-78"/>
              </a:rPr>
              <a:t>افزایش قدرت، بدون تغییرات ساختاری عضله بدست می اید، اما بدون سازگاری عصبی این کار ممکن نیست.</a:t>
            </a:r>
          </a:p>
          <a:p>
            <a:pPr algn="just" rtl="1">
              <a:defRPr/>
            </a:pPr>
            <a:r>
              <a:rPr lang="fa-IR" sz="3200" dirty="0" smtClean="0">
                <a:solidFill>
                  <a:schemeClr val="tx1"/>
                </a:solidFill>
                <a:cs typeface="B Nazanin" pitchFamily="2" charset="-78"/>
              </a:rPr>
              <a:t>واحد های حرکتی بطور ناهمزمان بکار گرفته می شوند. این نرون ها توانایی انتقال تکانه های تحریک کننده و بازدارنده را دارند. واحد حرکتی تنها زمانی فعال شده و تارهای انقباضی ان منقبض می شوند که تکانه های تحریک کننده رسیده به ان بیش از تکانه های بازدارنده و فراتر از استانه تحریک باشند.</a:t>
            </a:r>
          </a:p>
          <a:p>
            <a:pPr algn="just" rtl="1">
              <a:defRPr/>
            </a:pPr>
            <a:r>
              <a:rPr lang="fa-IR" sz="3200" dirty="0" smtClean="0">
                <a:solidFill>
                  <a:schemeClr val="tx1"/>
                </a:solidFill>
                <a:cs typeface="B Nazanin" pitchFamily="2" charset="-78"/>
              </a:rPr>
              <a:t>شواهدی وجود دارد که افزایش هم زمانی واحد های حرکتی با تمرین مقاومتی هست. همچنین ممکن است تعداد بیشتری از واحد های حرکتی بکار گرفته شود و تواتر تخلیه شارژ واحد های حرکتی افزایش یابد و تکانه های بازدارنده کاهش یابند و اجازه دهند واحدهای حرکتی بیشتری فعال شوند.</a:t>
            </a:r>
            <a:endParaRPr lang="en-US" sz="3200" dirty="0">
              <a:solidFill>
                <a:schemeClr val="tx1"/>
              </a:solidFill>
              <a:cs typeface="B Nazanin" pitchFamily="2" charset="-78"/>
            </a:endParaRPr>
          </a:p>
        </p:txBody>
      </p:sp>
    </p:spTree>
    <p:extLst>
      <p:ext uri="{BB962C8B-B14F-4D97-AF65-F5344CB8AC3E}">
        <p14:creationId xmlns:p14="http://schemas.microsoft.com/office/powerpoint/2010/main" val="157678638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13756" y="0"/>
            <a:ext cx="8915399" cy="1283067"/>
          </a:xfrm>
        </p:spPr>
        <p:txBody>
          <a:bodyPr>
            <a:normAutofit fontScale="90000"/>
          </a:bodyPr>
          <a:lstStyle/>
          <a:p>
            <a:pPr algn="r" rtl="1"/>
            <a:r>
              <a:rPr lang="fa-IR" sz="4800" dirty="0" smtClean="0">
                <a:cs typeface="B Titr" panose="00000700000000000000" pitchFamily="2" charset="-78"/>
              </a:rPr>
              <a:t>افزایش تواتر تخلیه شارژ واحد های حرکتی</a:t>
            </a:r>
            <a:endParaRPr lang="en-US" sz="4800" dirty="0">
              <a:cs typeface="B Titr" panose="00000700000000000000" pitchFamily="2" charset="-78"/>
            </a:endParaRPr>
          </a:p>
        </p:txBody>
      </p:sp>
      <p:sp>
        <p:nvSpPr>
          <p:cNvPr id="3" name="Subtitle 2"/>
          <p:cNvSpPr>
            <a:spLocks noGrp="1"/>
          </p:cNvSpPr>
          <p:nvPr>
            <p:ph type="subTitle" idx="1"/>
          </p:nvPr>
        </p:nvSpPr>
        <p:spPr>
          <a:xfrm>
            <a:off x="2567441" y="1915888"/>
            <a:ext cx="9002485" cy="5127170"/>
          </a:xfrm>
        </p:spPr>
        <p:txBody>
          <a:bodyPr>
            <a:normAutofit/>
          </a:bodyPr>
          <a:lstStyle/>
          <a:p>
            <a:pPr algn="r" rtl="1"/>
            <a:r>
              <a:rPr lang="fa-IR" sz="3200" dirty="0" smtClean="0">
                <a:cs typeface="B Nazanin" pitchFamily="2" charset="-78"/>
              </a:rPr>
              <a:t>افزایش جریان عصبی تواتر تخلیه شارژ را در واحدهای حرکتی افزایش میدهد، عضله نهایتا به مرحله تشنج رسیده  و تولید اوج قدرت در تار عضله یا واحد حرکتی می شود.( حرکات سریع)</a:t>
            </a:r>
            <a:endParaRPr lang="en-US" sz="3200" dirty="0">
              <a:cs typeface="B Nazanin" pitchFamily="2" charset="-78"/>
            </a:endParaRPr>
          </a:p>
        </p:txBody>
      </p:sp>
    </p:spTree>
    <p:extLst>
      <p:ext uri="{BB962C8B-B14F-4D97-AF65-F5344CB8AC3E}">
        <p14:creationId xmlns:p14="http://schemas.microsoft.com/office/powerpoint/2010/main" val="18764568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013756" y="0"/>
            <a:ext cx="8915399" cy="1283067"/>
          </a:xfrm>
        </p:spPr>
        <p:txBody>
          <a:bodyPr>
            <a:normAutofit/>
          </a:bodyPr>
          <a:lstStyle/>
          <a:p>
            <a:pPr algn="r" rtl="1"/>
            <a:r>
              <a:rPr lang="fa-IR" sz="4800" dirty="0" smtClean="0">
                <a:cs typeface="B Titr" panose="00000700000000000000" pitchFamily="2" charset="-78"/>
              </a:rPr>
              <a:t>مهار خود به خودی</a:t>
            </a:r>
            <a:endParaRPr lang="en-US" sz="4800" dirty="0">
              <a:cs typeface="B Titr" panose="00000700000000000000" pitchFamily="2" charset="-78"/>
            </a:endParaRPr>
          </a:p>
        </p:txBody>
      </p:sp>
      <p:sp>
        <p:nvSpPr>
          <p:cNvPr id="3" name="Subtitle 2"/>
          <p:cNvSpPr>
            <a:spLocks noGrp="1"/>
          </p:cNvSpPr>
          <p:nvPr>
            <p:ph type="subTitle" idx="1"/>
          </p:nvPr>
        </p:nvSpPr>
        <p:spPr>
          <a:xfrm>
            <a:off x="2567441" y="1915888"/>
            <a:ext cx="9002485" cy="5127170"/>
          </a:xfrm>
        </p:spPr>
        <p:txBody>
          <a:bodyPr>
            <a:normAutofit/>
          </a:bodyPr>
          <a:lstStyle/>
          <a:p>
            <a:pPr algn="r" rtl="1"/>
            <a:r>
              <a:rPr lang="fa-IR" sz="3200" dirty="0" smtClean="0">
                <a:cs typeface="B Nazanin" pitchFamily="2" charset="-78"/>
              </a:rPr>
              <a:t>مکانیسم مهاری مانند اندام وتری گلژی، برای جلوگیری از از اعمال نیروی عضلانی بیش از حد اهمیت دارد. در کارهای قدرتی فوق بشری که اغلب اسیب زیادی وارد می شود این مکانیسم مهاری کنار گذاشته می شود.</a:t>
            </a:r>
          </a:p>
          <a:p>
            <a:pPr algn="r" rtl="1"/>
            <a:r>
              <a:rPr lang="fa-IR" sz="3200" dirty="0" smtClean="0">
                <a:cs typeface="B Nazanin" pitchFamily="2" charset="-78"/>
              </a:rPr>
              <a:t>زمانی که تنش اعمال شده روی وتر های عضلانی و ساختمان های بافت همبند داخلی بیش از استانه تحمل اندام وتری گلژی باشد نرون حرکتی ان عضله مهار می شود این واکنش مهار خود بخودی نام دارد.</a:t>
            </a:r>
          </a:p>
          <a:p>
            <a:pPr algn="r" rtl="1"/>
            <a:r>
              <a:rPr lang="fa-IR" sz="3200" dirty="0" smtClean="0">
                <a:cs typeface="B Nazanin" pitchFamily="2" charset="-78"/>
              </a:rPr>
              <a:t>تمرین می تواند تکانه های بازدارنده را کاهش داده و به عضله اجازه دهد تا بسطح بالاتری از قدرت برسد پس افزایش قدرت با کاهش مهار عصبی بدست می اید.</a:t>
            </a:r>
            <a:endParaRPr lang="en-US" sz="3200" dirty="0">
              <a:cs typeface="B Nazanin" pitchFamily="2" charset="-78"/>
            </a:endParaRPr>
          </a:p>
        </p:txBody>
      </p:sp>
    </p:spTree>
    <p:extLst>
      <p:ext uri="{BB962C8B-B14F-4D97-AF65-F5344CB8AC3E}">
        <p14:creationId xmlns:p14="http://schemas.microsoft.com/office/powerpoint/2010/main" val="15291354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49726" y="599481"/>
            <a:ext cx="8915399" cy="738782"/>
          </a:xfrm>
        </p:spPr>
        <p:txBody>
          <a:bodyPr>
            <a:normAutofit fontScale="90000"/>
          </a:bodyPr>
          <a:lstStyle/>
          <a:p>
            <a:pPr algn="r" rtl="1"/>
            <a:r>
              <a:rPr lang="fa-IR" sz="4400" dirty="0" smtClean="0">
                <a:cs typeface="B Titr" panose="00000700000000000000" pitchFamily="2" charset="-78"/>
              </a:rPr>
              <a:t>سایر عوامل عصبی</a:t>
            </a:r>
            <a:endParaRPr lang="en-US" sz="4400" dirty="0">
              <a:cs typeface="B Titr" panose="00000700000000000000" pitchFamily="2" charset="-78"/>
            </a:endParaRPr>
          </a:p>
        </p:txBody>
      </p:sp>
      <p:sp>
        <p:nvSpPr>
          <p:cNvPr id="5" name="Rectangle 3"/>
          <p:cNvSpPr>
            <a:spLocks noGrp="1" noChangeArrowheads="1"/>
          </p:cNvSpPr>
          <p:nvPr>
            <p:ph type="subTitle" idx="1"/>
          </p:nvPr>
        </p:nvSpPr>
        <p:spPr>
          <a:xfrm>
            <a:off x="2802275" y="2100263"/>
            <a:ext cx="8010299" cy="5421766"/>
          </a:xfrm>
        </p:spPr>
        <p:txBody>
          <a:bodyPr>
            <a:normAutofit/>
          </a:bodyPr>
          <a:lstStyle/>
          <a:p>
            <a:pPr algn="r" rtl="1" eaLnBrk="1" hangingPunct="1">
              <a:lnSpc>
                <a:spcPct val="90000"/>
              </a:lnSpc>
              <a:defRPr/>
            </a:pPr>
            <a:r>
              <a:rPr lang="fa-IR" sz="3200" dirty="0" smtClean="0">
                <a:solidFill>
                  <a:schemeClr val="tx1"/>
                </a:solidFill>
                <a:cs typeface="B Nazanin" panose="00000400000000000000" pitchFamily="2" charset="-78"/>
              </a:rPr>
              <a:t>علاوه بر افزایش فراخوانی واحد حرکتی یا کاهش بازدارنده عصبی سایر عوامل عصبی در افزایش قدرت مشارکت دارند مانند: فعال شدن همزمان عضلات موافق و مخالف</a:t>
            </a:r>
          </a:p>
          <a:p>
            <a:pPr algn="r" rtl="1" eaLnBrk="1" hangingPunct="1">
              <a:lnSpc>
                <a:spcPct val="90000"/>
              </a:lnSpc>
              <a:defRPr/>
            </a:pPr>
            <a:r>
              <a:rPr lang="fa-IR" sz="3200" dirty="0" smtClean="0">
                <a:solidFill>
                  <a:schemeClr val="tx1"/>
                </a:solidFill>
                <a:cs typeface="B Nazanin" panose="00000400000000000000" pitchFamily="2" charset="-78"/>
              </a:rPr>
              <a:t>ماند خم شدن ساعد برای به حداکثر رساندن نیروی تولید شده توسط عضله موافق باید میزان فعال شدن همزمان به حداقل برسد. کاهش فعال شدن هم زمان می تواند باعث افزایش قدرت شود.</a:t>
            </a:r>
          </a:p>
        </p:txBody>
      </p:sp>
    </p:spTree>
    <p:extLst>
      <p:ext uri="{BB962C8B-B14F-4D97-AF65-F5344CB8AC3E}">
        <p14:creationId xmlns:p14="http://schemas.microsoft.com/office/powerpoint/2010/main" val="298158759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0"/>
            <a:ext cx="8915399" cy="1195982"/>
          </a:xfrm>
        </p:spPr>
        <p:txBody>
          <a:bodyPr>
            <a:normAutofit/>
          </a:bodyPr>
          <a:lstStyle/>
          <a:p>
            <a:pPr algn="r" rtl="1"/>
            <a:r>
              <a:rPr lang="fa-IR" sz="4400" dirty="0" smtClean="0">
                <a:cs typeface="B Titr" panose="00000700000000000000" pitchFamily="2" charset="-78"/>
              </a:rPr>
              <a:t>هیپرتروفی عضله</a:t>
            </a:r>
            <a:endParaRPr lang="en-US" sz="4400" dirty="0">
              <a:cs typeface="B Titr" panose="00000700000000000000" pitchFamily="2" charset="-78"/>
            </a:endParaRPr>
          </a:p>
        </p:txBody>
      </p:sp>
      <p:sp>
        <p:nvSpPr>
          <p:cNvPr id="3" name="Subtitle 2"/>
          <p:cNvSpPr>
            <a:spLocks noGrp="1"/>
          </p:cNvSpPr>
          <p:nvPr>
            <p:ph type="subTitle" idx="1"/>
          </p:nvPr>
        </p:nvSpPr>
        <p:spPr>
          <a:xfrm>
            <a:off x="2198914" y="1500782"/>
            <a:ext cx="9305697" cy="5585818"/>
          </a:xfrm>
        </p:spPr>
        <p:txBody>
          <a:bodyPr>
            <a:normAutofit fontScale="85000" lnSpcReduction="10000"/>
          </a:bodyPr>
          <a:lstStyle/>
          <a:p>
            <a:pPr algn="r" rtl="1"/>
            <a:r>
              <a:rPr lang="fa-IR" sz="3200" b="1" dirty="0" smtClean="0">
                <a:cs typeface="B Nazanin" panose="00000400000000000000" pitchFamily="2" charset="-78"/>
              </a:rPr>
              <a:t>هیپرتروفی موقت: </a:t>
            </a:r>
            <a:r>
              <a:rPr lang="fa-IR" sz="3200" dirty="0" smtClean="0">
                <a:cs typeface="B Nazanin" panose="00000400000000000000" pitchFamily="2" charset="-78"/>
              </a:rPr>
              <a:t>افزایش حجم عضله در جریان یک وهله ورزش که ناشی از تجمع مایع در فضای میان بافتی و میان سلولی عضله است. چند ساعت پس از ورزش به خون باز می گردد.</a:t>
            </a:r>
          </a:p>
          <a:p>
            <a:pPr algn="r" rtl="1"/>
            <a:r>
              <a:rPr lang="fa-IR" sz="3200" b="1" dirty="0" smtClean="0">
                <a:cs typeface="B Nazanin" panose="00000400000000000000" pitchFamily="2" charset="-78"/>
              </a:rPr>
              <a:t>هیپرتروفی تدریجی</a:t>
            </a:r>
            <a:r>
              <a:rPr lang="fa-IR" sz="3200" dirty="0" smtClean="0">
                <a:cs typeface="B Nazanin" panose="00000400000000000000" pitchFamily="2" charset="-78"/>
              </a:rPr>
              <a:t>: افزایش اندازه عضله در نتیجه تمرین مقاومتی دراز مدت است که موجب تغییرات ساختاری واقعی در عضله می شود و می تواند ناشی از هیپرتروفی یا هایپرپلازی یا هر دو باشد.</a:t>
            </a:r>
          </a:p>
          <a:p>
            <a:pPr algn="r" rtl="1"/>
            <a:r>
              <a:rPr lang="fa-IR" sz="3200" dirty="0" smtClean="0">
                <a:cs typeface="B Nazanin" panose="00000400000000000000" pitchFamily="2" charset="-78"/>
              </a:rPr>
              <a:t>یافته ها نشان می دهد تمرین برون گرا در به حداکثر رساندن افزایش سطح مقطع تار عضلانی اهمیت دارد. این افزایش در اثر شکستن سارکومرها در خط </a:t>
            </a:r>
            <a:r>
              <a:rPr lang="en-GB" sz="3200" dirty="0" smtClean="0">
                <a:cs typeface="B Nazanin" panose="00000400000000000000" pitchFamily="2" charset="-78"/>
              </a:rPr>
              <a:t>z</a:t>
            </a:r>
            <a:r>
              <a:rPr lang="fa-IR" sz="3200" dirty="0" smtClean="0">
                <a:cs typeface="B Nazanin" panose="00000400000000000000" pitchFamily="2" charset="-78"/>
              </a:rPr>
              <a:t> می باشد که نشان دهنده ساخته شدن دوباره پروتئین تار عضلانی می باشد.</a:t>
            </a:r>
            <a:endParaRPr lang="en-US" sz="3200" dirty="0">
              <a:cs typeface="B Nazanin" panose="00000400000000000000" pitchFamily="2" charset="-78"/>
            </a:endParaRPr>
          </a:p>
        </p:txBody>
      </p:sp>
    </p:spTree>
    <p:extLst>
      <p:ext uri="{BB962C8B-B14F-4D97-AF65-F5344CB8AC3E}">
        <p14:creationId xmlns:p14="http://schemas.microsoft.com/office/powerpoint/2010/main" val="28765363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404156" y="666427"/>
            <a:ext cx="8915399" cy="814981"/>
          </a:xfrm>
        </p:spPr>
        <p:txBody>
          <a:bodyPr>
            <a:normAutofit fontScale="90000"/>
          </a:bodyPr>
          <a:lstStyle/>
          <a:p>
            <a:pPr algn="r" rtl="1"/>
            <a:r>
              <a:rPr lang="fa-IR" dirty="0" smtClean="0">
                <a:cs typeface="B Titr" panose="00000700000000000000" pitchFamily="2" charset="-78"/>
              </a:rPr>
              <a:t>هیپرتروفی تار عضله</a:t>
            </a:r>
            <a:endParaRPr lang="en-US" dirty="0">
              <a:cs typeface="B Titr" panose="00000700000000000000" pitchFamily="2" charset="-78"/>
            </a:endParaRPr>
          </a:p>
        </p:txBody>
      </p:sp>
      <p:sp>
        <p:nvSpPr>
          <p:cNvPr id="3" name="Subtitle 2"/>
          <p:cNvSpPr>
            <a:spLocks noGrp="1"/>
          </p:cNvSpPr>
          <p:nvPr>
            <p:ph type="subTitle" idx="1"/>
          </p:nvPr>
        </p:nvSpPr>
        <p:spPr>
          <a:xfrm>
            <a:off x="3341914" y="1884179"/>
            <a:ext cx="7836127" cy="4538392"/>
          </a:xfrm>
        </p:spPr>
        <p:txBody>
          <a:bodyPr>
            <a:normAutofit fontScale="70000" lnSpcReduction="20000"/>
          </a:bodyPr>
          <a:lstStyle/>
          <a:p>
            <a:pPr algn="r" rtl="1"/>
            <a:r>
              <a:rPr lang="fa-IR" sz="3200" dirty="0" smtClean="0">
                <a:cs typeface="B Nazanin" panose="00000400000000000000" pitchFamily="2" charset="-78"/>
              </a:rPr>
              <a:t>تعداد تارهای عضله بعد از تولد مشخص می شود و در طول زندگی ثابت می ماندپس هیپرتروفی کل عضله تنها ناشی از هیپرتروفی تار عضلانی می باشد که ناشی از تغییرات زیر است:</a:t>
            </a:r>
          </a:p>
          <a:p>
            <a:pPr algn="r" rtl="1"/>
            <a:r>
              <a:rPr lang="fa-IR" sz="3200" dirty="0" smtClean="0">
                <a:cs typeface="B Nazanin" panose="00000400000000000000" pitchFamily="2" charset="-78"/>
              </a:rPr>
              <a:t>افزایش تارچه عضلانی، افزایش فیلامان اکتین و میوزین، افزایش سارکوپلاسم، افزایش بافت همبند و یا ترکیبی از انها.</a:t>
            </a:r>
          </a:p>
          <a:p>
            <a:pPr algn="r" rtl="1"/>
            <a:r>
              <a:rPr lang="fa-IR" sz="3200" dirty="0" smtClean="0">
                <a:cs typeface="B Nazanin" panose="00000400000000000000" pitchFamily="2" charset="-78"/>
              </a:rPr>
              <a:t>هیپرتروفی ناشی از تمرین مقاومتی در نتیجه افزایش سنتز پروتئین عضله است که محتوای ان مدام تغییر می کند. در جریان تمرین، سنتز پروتئین کاهش می یابد در حالی که از بین رفتن پروتئین در حال افزایش است بعد از تمرین برعکس می شود ممکن است فقط سنتز انجام شود مصرف مکمل بعد از تمرین سنتز را تسهیل می کند.</a:t>
            </a:r>
            <a:endParaRPr lang="en-US" sz="3200" dirty="0">
              <a:cs typeface="B Nazanin" panose="00000400000000000000" pitchFamily="2" charset="-78"/>
            </a:endParaRPr>
          </a:p>
        </p:txBody>
      </p:sp>
    </p:spTree>
    <p:extLst>
      <p:ext uri="{BB962C8B-B14F-4D97-AF65-F5344CB8AC3E}">
        <p14:creationId xmlns:p14="http://schemas.microsoft.com/office/powerpoint/2010/main" val="56372999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02127" y="217715"/>
            <a:ext cx="8915399" cy="923838"/>
          </a:xfrm>
        </p:spPr>
        <p:txBody>
          <a:bodyPr/>
          <a:lstStyle/>
          <a:p>
            <a:pPr algn="r" rtl="1"/>
            <a:r>
              <a:rPr lang="fa-IR" dirty="0" smtClean="0">
                <a:cs typeface="B Titr" panose="00000700000000000000" pitchFamily="2" charset="-78"/>
              </a:rPr>
              <a:t>هایپرپلازی تار عضله</a:t>
            </a:r>
            <a:endParaRPr lang="en-US" dirty="0">
              <a:cs typeface="B Titr" panose="00000700000000000000" pitchFamily="2" charset="-78"/>
            </a:endParaRPr>
          </a:p>
        </p:txBody>
      </p:sp>
      <p:sp>
        <p:nvSpPr>
          <p:cNvPr id="4" name="Rectangle 3"/>
          <p:cNvSpPr txBox="1">
            <a:spLocks noChangeArrowheads="1"/>
          </p:cNvSpPr>
          <p:nvPr/>
        </p:nvSpPr>
        <p:spPr bwMode="auto">
          <a:xfrm>
            <a:off x="3526971" y="1367518"/>
            <a:ext cx="7773647" cy="5318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r" rtl="1" eaLnBrk="0" fontAlgn="base" hangingPunct="0">
              <a:spcBef>
                <a:spcPct val="20000"/>
              </a:spcBef>
              <a:spcAft>
                <a:spcPct val="0"/>
              </a:spcAft>
              <a:buChar char="•"/>
              <a:defRPr sz="3200">
                <a:solidFill>
                  <a:schemeClr val="tx1"/>
                </a:solidFill>
                <a:latin typeface="+mn-lt"/>
                <a:ea typeface="+mn-ea"/>
                <a:cs typeface="+mn-cs"/>
              </a:defRPr>
            </a:lvl1pPr>
            <a:lvl2pPr marL="742950" indent="-285750" algn="r" rtl="1" eaLnBrk="0" fontAlgn="base" hangingPunct="0">
              <a:spcBef>
                <a:spcPct val="20000"/>
              </a:spcBef>
              <a:spcAft>
                <a:spcPct val="0"/>
              </a:spcAft>
              <a:buChar char="–"/>
              <a:defRPr sz="2800">
                <a:solidFill>
                  <a:schemeClr val="tx1"/>
                </a:solidFill>
                <a:latin typeface="+mn-lt"/>
                <a:cs typeface="+mn-cs"/>
              </a:defRPr>
            </a:lvl2pPr>
            <a:lvl3pPr marL="1143000" indent="-228600" algn="r" rtl="1" eaLnBrk="0" fontAlgn="base" hangingPunct="0">
              <a:spcBef>
                <a:spcPct val="20000"/>
              </a:spcBef>
              <a:spcAft>
                <a:spcPct val="0"/>
              </a:spcAft>
              <a:buChar char="•"/>
              <a:defRPr sz="2400">
                <a:solidFill>
                  <a:schemeClr val="tx1"/>
                </a:solidFill>
                <a:latin typeface="+mn-lt"/>
                <a:cs typeface="+mn-cs"/>
              </a:defRPr>
            </a:lvl3pPr>
            <a:lvl4pPr marL="1600200" indent="-228600" algn="r" rtl="1" eaLnBrk="0" fontAlgn="base" hangingPunct="0">
              <a:spcBef>
                <a:spcPct val="20000"/>
              </a:spcBef>
              <a:spcAft>
                <a:spcPct val="0"/>
              </a:spcAft>
              <a:buChar char="–"/>
              <a:defRPr sz="2000">
                <a:solidFill>
                  <a:schemeClr val="tx1"/>
                </a:solidFill>
                <a:latin typeface="+mn-lt"/>
                <a:cs typeface="+mn-cs"/>
              </a:defRPr>
            </a:lvl4pPr>
            <a:lvl5pPr marL="2057400" indent="-228600" algn="r" rtl="1" eaLnBrk="0" fontAlgn="base" hangingPunct="0">
              <a:spcBef>
                <a:spcPct val="20000"/>
              </a:spcBef>
              <a:spcAft>
                <a:spcPct val="0"/>
              </a:spcAft>
              <a:buChar char="»"/>
              <a:defRPr sz="2000">
                <a:solidFill>
                  <a:schemeClr val="tx1"/>
                </a:solidFill>
                <a:latin typeface="+mn-lt"/>
                <a:cs typeface="+mn-cs"/>
              </a:defRPr>
            </a:lvl5pPr>
            <a:lvl6pPr marL="2514600" indent="-228600" algn="r" rtl="1" fontAlgn="base">
              <a:spcBef>
                <a:spcPct val="20000"/>
              </a:spcBef>
              <a:spcAft>
                <a:spcPct val="0"/>
              </a:spcAft>
              <a:buChar char="»"/>
              <a:defRPr sz="2000">
                <a:solidFill>
                  <a:schemeClr val="tx1"/>
                </a:solidFill>
                <a:latin typeface="+mn-lt"/>
                <a:cs typeface="+mn-cs"/>
              </a:defRPr>
            </a:lvl6pPr>
            <a:lvl7pPr marL="2971800" indent="-228600" algn="r" rtl="1" fontAlgn="base">
              <a:spcBef>
                <a:spcPct val="20000"/>
              </a:spcBef>
              <a:spcAft>
                <a:spcPct val="0"/>
              </a:spcAft>
              <a:buChar char="»"/>
              <a:defRPr sz="2000">
                <a:solidFill>
                  <a:schemeClr val="tx1"/>
                </a:solidFill>
                <a:latin typeface="+mn-lt"/>
                <a:cs typeface="+mn-cs"/>
              </a:defRPr>
            </a:lvl7pPr>
            <a:lvl8pPr marL="3429000" indent="-228600" algn="r" rtl="1" fontAlgn="base">
              <a:spcBef>
                <a:spcPct val="20000"/>
              </a:spcBef>
              <a:spcAft>
                <a:spcPct val="0"/>
              </a:spcAft>
              <a:buChar char="»"/>
              <a:defRPr sz="2000">
                <a:solidFill>
                  <a:schemeClr val="tx1"/>
                </a:solidFill>
                <a:latin typeface="+mn-lt"/>
                <a:cs typeface="+mn-cs"/>
              </a:defRPr>
            </a:lvl8pPr>
            <a:lvl9pPr marL="3886200" indent="-228600" algn="r" rtl="1" fontAlgn="base">
              <a:spcBef>
                <a:spcPct val="20000"/>
              </a:spcBef>
              <a:spcAft>
                <a:spcPct val="0"/>
              </a:spcAft>
              <a:buChar char="»"/>
              <a:defRPr sz="2000">
                <a:solidFill>
                  <a:schemeClr val="tx1"/>
                </a:solidFill>
                <a:latin typeface="+mn-lt"/>
                <a:cs typeface="+mn-cs"/>
              </a:defRPr>
            </a:lvl9pPr>
          </a:lstStyle>
          <a:p>
            <a:pPr marL="609600" marR="0" lvl="0" indent="-609600" algn="just" defTabSz="914400" rtl="1" eaLnBrk="1" fontAlgn="base" latinLnBrk="0" hangingPunct="1">
              <a:lnSpc>
                <a:spcPct val="100000"/>
              </a:lnSpc>
              <a:spcBef>
                <a:spcPct val="20000"/>
              </a:spcBef>
              <a:spcAft>
                <a:spcPct val="0"/>
              </a:spcAft>
              <a:buClrTx/>
              <a:buSzTx/>
              <a:buFontTx/>
              <a:buNone/>
              <a:tabLst/>
              <a:defRPr/>
            </a:pPr>
            <a:r>
              <a:rPr lang="fa-IR" kern="0" dirty="0" smtClean="0">
                <a:latin typeface="Arial"/>
                <a:cs typeface="B Nazanin" panose="00000400000000000000" pitchFamily="2" charset="-78"/>
              </a:rPr>
              <a:t>هیپرپلازی ممکن است عاملی در هیپرتروفی کل عضلات باشد. تمرین با مقاومت زیاد منجر به هایپرتروفی بیشتر بویژه در تارهای نوع دوم(تند انقباض) نسبت به شدت ها یا مقاومت های کمتر می شود.</a:t>
            </a:r>
            <a:endParaRPr lang="fa-IR" kern="0" dirty="0">
              <a:latin typeface="Arial"/>
              <a:cs typeface="B Nazanin" panose="00000400000000000000" pitchFamily="2" charset="-78"/>
            </a:endParaRPr>
          </a:p>
          <a:p>
            <a:pPr marL="609600" marR="0" lvl="0" indent="-609600" algn="just" defTabSz="914400" rtl="1" eaLnBrk="1" fontAlgn="base" latinLnBrk="0" hangingPunct="1">
              <a:lnSpc>
                <a:spcPct val="100000"/>
              </a:lnSpc>
              <a:spcBef>
                <a:spcPct val="20000"/>
              </a:spcBef>
              <a:spcAft>
                <a:spcPct val="0"/>
              </a:spcAft>
              <a:buClrTx/>
              <a:buSzTx/>
              <a:buFontTx/>
              <a:buNone/>
              <a:tabLst/>
              <a:defRPr/>
            </a:pPr>
            <a:r>
              <a:rPr lang="fa-IR" kern="0" dirty="0" smtClean="0">
                <a:latin typeface="Arial"/>
                <a:cs typeface="B Nazanin" panose="00000400000000000000" pitchFamily="2" charset="-78"/>
              </a:rPr>
              <a:t>هیپرپلازی می تواند در انسان ایجاد گردد ولی در ازمودنی های خاص و تحت شرایط تمرینی خاص بوجود می اید.</a:t>
            </a:r>
          </a:p>
          <a:p>
            <a:pPr marL="609600" marR="0" lvl="0" indent="-609600" algn="just" defTabSz="914400" rtl="1" eaLnBrk="1" fontAlgn="base" latinLnBrk="0" hangingPunct="1">
              <a:lnSpc>
                <a:spcPct val="100000"/>
              </a:lnSpc>
              <a:spcBef>
                <a:spcPct val="20000"/>
              </a:spcBef>
              <a:spcAft>
                <a:spcPct val="0"/>
              </a:spcAft>
              <a:buClrTx/>
              <a:buSzTx/>
              <a:buFontTx/>
              <a:buNone/>
              <a:tabLst/>
              <a:defRPr/>
            </a:pPr>
            <a:r>
              <a:rPr lang="fa-IR" kern="0" dirty="0" smtClean="0">
                <a:latin typeface="Arial"/>
                <a:cs typeface="B Nazanin" panose="00000400000000000000" pitchFamily="2" charset="-78"/>
              </a:rPr>
              <a:t>سلول های ستاره ای که سلول های بنیادی جنینی هستند در تولید مجدد عضله اسکلتی و تارهای عضلانی جدید نقش دارند.</a:t>
            </a:r>
          </a:p>
          <a:p>
            <a:pPr marL="609600" marR="0" lvl="0" indent="-609600" algn="just" defTabSz="914400" rtl="1" eaLnBrk="1" fontAlgn="base" latinLnBrk="0" hangingPunct="1">
              <a:lnSpc>
                <a:spcPct val="100000"/>
              </a:lnSpc>
              <a:spcBef>
                <a:spcPct val="20000"/>
              </a:spcBef>
              <a:spcAft>
                <a:spcPct val="0"/>
              </a:spcAft>
              <a:buClrTx/>
              <a:buSzTx/>
              <a:buFontTx/>
              <a:buNone/>
              <a:tabLst/>
              <a:defRPr/>
            </a:pPr>
            <a:endParaRPr kumimoji="0" lang="en-US" i="0" u="none" strike="noStrike" kern="0" cap="none" spc="0" normalizeH="0" baseline="0" noProof="0" dirty="0" smtClean="0">
              <a:ln>
                <a:noFill/>
              </a:ln>
              <a:effectLst/>
              <a:uLnTx/>
              <a:uFillTx/>
              <a:latin typeface="Arial"/>
              <a:cs typeface="B Nazanin" panose="00000400000000000000" pitchFamily="2" charset="-78"/>
            </a:endParaRPr>
          </a:p>
        </p:txBody>
      </p:sp>
    </p:spTree>
    <p:extLst>
      <p:ext uri="{BB962C8B-B14F-4D97-AF65-F5344CB8AC3E}">
        <p14:creationId xmlns:p14="http://schemas.microsoft.com/office/powerpoint/2010/main" val="15826271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box(in)">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box(in)">
                                      <p:cBhvr>
                                        <p:cTn id="12" dur="500"/>
                                        <p:tgtEl>
                                          <p:spTgt spid="4">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 presetClass="entr" presetSubtype="16" fill="hold" grpId="0" nodeType="clickEffect">
                                  <p:stCondLst>
                                    <p:cond delay="0"/>
                                  </p:stCondLst>
                                  <p:childTnLst>
                                    <p:set>
                                      <p:cBhvr>
                                        <p:cTn id="16" dur="1" fill="hold">
                                          <p:stCondLst>
                                            <p:cond delay="0"/>
                                          </p:stCondLst>
                                        </p:cTn>
                                        <p:tgtEl>
                                          <p:spTgt spid="4">
                                            <p:txEl>
                                              <p:pRg st="2" end="2"/>
                                            </p:txEl>
                                          </p:spTgt>
                                        </p:tgtEl>
                                        <p:attrNameLst>
                                          <p:attrName>style.visibility</p:attrName>
                                        </p:attrNameLst>
                                      </p:cBhvr>
                                      <p:to>
                                        <p:strVal val="visible"/>
                                      </p:to>
                                    </p:set>
                                    <p:animEffect transition="in" filter="box(in)">
                                      <p:cBhvr>
                                        <p:cTn id="17" dur="5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06927" y="76200"/>
            <a:ext cx="8915399" cy="923838"/>
          </a:xfrm>
        </p:spPr>
        <p:txBody>
          <a:bodyPr>
            <a:noAutofit/>
          </a:bodyPr>
          <a:lstStyle/>
          <a:p>
            <a:pPr algn="r" rtl="1"/>
            <a:r>
              <a:rPr lang="fa-IR" sz="3600" dirty="0" smtClean="0">
                <a:cs typeface="B Titr" panose="00000700000000000000" pitchFamily="2" charset="-78"/>
              </a:rPr>
              <a:t>یکپارچگی فعالیت عصبی و هیپرتروفی تار عضلانی</a:t>
            </a:r>
            <a:endParaRPr lang="en-US" sz="3600" dirty="0">
              <a:cs typeface="B Titr" panose="00000700000000000000" pitchFamily="2" charset="-78"/>
            </a:endParaRPr>
          </a:p>
        </p:txBody>
      </p:sp>
      <p:sp>
        <p:nvSpPr>
          <p:cNvPr id="6" name="AutoShape 4" descr="data:image/jpeg;base64,/9j/4AAQSkZJRgABAQEAZABkAAD/2wBDAAgGBgcGBQgHBwcJCQgKDBQNDAsLDBkSEw8UHRofHh0aHBwgJC4nICIsIxwcKDcpLDAxNDQ0Hyc5PTgyPC4zNDL/2wBDAQkJCQwLDBgNDRgyIRwhMjIyMjIyMjIyMjIyMjIyMjIyMjIyMjIyMjIyMjIyMjIyMjIyMjIyMjIyMjIyMjIyMjL/wAARCALuA+gDASIAAhEBAxEB/8QAHwAAAQUBAQEBAQEAAAAAAAAAAAECAwQFBgcICQoL/8QAtRAAAgEDAwIEAwUFBAQAAAF9AQIDAAQRBRIhMUEGE1FhByJxFDKBkaEII0KxwRVS0fAkM2JyggkKFhcYGRolJicoKSo0NTY3ODk6Q0RFRkdISUpTVFVWV1hZWmNkZWZnaGlqc3R1dnd4eXqDhIWGh4iJipKTlJWWl5iZmqKjpKWmp6ipqrKztLW2t7i5usLDxMXGx8jJytLT1NXW19jZ2uHi4+Tl5ufo6erx8vP09fb3+Pn6/8QAHwEAAwEBAQEBAQEBAQAAAAAAAAECAwQFBgcICQoL/8QAtREAAgECBAQDBAcFBAQAAQJ3AAECAxEEBSExBhJBUQdhcRMiMoEIFEKRobHBCSMzUvAVYnLRChYkNOEl8RcYGRomJygpKjU2Nzg5OkNERUZHSElKU1RVVldYWVpjZGVmZ2hpanN0dXZ3eHl6goOEhYaHiImKkpOUlZaXmJmaoqOkpaanqKmqsrO0tba3uLm6wsPExcbHyMnK0tPU1dbX2Nna4uPk5ebn6Onq8vP09fb3+Pn6/9oADAMBAAIRAxEAPwD3+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ryr4uf8f8Apn/XJ/5ivVa8o+L7hL3TCf8Ank/HryKAPN3cIuT+VU3kZ23Z5HT2oeQu2T+VNxwT6UAW4pQ4weG7+9TVnAkHIq3HMGQluMdfegCRmCrkmqckpkPoB0FEkpkb0HpTMZz7DNAFqGYMNrfe9fWp+1ZoPpVuGbd8rHB9aAJuPWqs02/5R93+dE0247V+76+tQ9Tgd6AJ4JsYVvwNWhWbVmCbkI34GgCxRVeab+BD9TRQB9S0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eS/GKLzL3S8feEUmPzFetV5V8XP+P8A0z/rk/8AMUAeTkEEg0ocge46e1W5YfMGR97tVMgg4PWgBP61YSDdGc8E9KWGHGGYfSrPWgDPZSrFW60gbAx19PY1dliEg569jVJlKsQeCKAEyTknqanhh3ZZhxjpRDDuwzDirf4UAUJIzE3t2NNBx9O4q+yB1wRxVKSMxtg9OxoAaWJOTUsMRdgx6CkhiMhyR8tXAAAABxQBTliMZyPu9vairhUEYPNFAH07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V5N8Wif7Y08ZOPIPGf9qvWa8k+LhC6vp5JwBbnn/gVAHnrEAEnpVSSbdIGCjA9R1pJZTIcDhajx+VAF6Nw65B/A9qfWejlGyKupIrpkduvtQA89OaqTShiNoGF7kdaJZt52r93+dQ/SgC7FIHX0PcGpKzlYqcg4q5FKJB7+lAEtV55RgouCe59KJptvyL17mq3U0AWoJQw28Aj8jU9Z2SDnvVuGYONp+9/OgCaioZphGNo+9/KigD6iooooAKKKKACiiigAooooAKKKKACiiigAooooAKKKKACiiigAooooAKKKKACiiigAooooAKKKKACiiigAooooAKKKKACiiigAooooAKKKKACiiigAooooAKKKKACiiigAooooAKKKKACiiigAooooAKKKKACiiigAooooAKKKKACiiigAooooAKKKKACiiigAooooAKKKKACiiigAooooAKKKKACiiigAooooAKKKKACiiigAooooAKKKKACiiigAooooAKKKKACiiigAooooAKKKKACiiigAooooAK8f+MSM+r6cV7W549fmr2CvJfi1/wAhjT/+vc/+hUAeV04MADkD6etWJoN3zL19PWqvSgAqZImaNsHGcYHrSww7sM3TtVrAxgDAoAzyCDgjBpQQBz6fnVqaEPyOGqoQQSCMEUAJnqcYqWGNmYsDgYoih8w5P3auAADAGKAKDKyNhhz/ADoU4PP5+lXZIxIuD+dUnQo2DQAhIJyBinxIWcEcAcmkjjMhwOnerqKEUACgClIjI3PPofWirroHXBFFAH09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V5R8W0A1PTXycmFhjtw3/169Xryn4ucX2mf9cn/AJigDzg9KqSOhlDBAQOp9aWabflV+7/OoaAL6MGUEcinVQjkMbcdO4q6rh1yDQA6qk7oWGFDEdTTpps5RT9TVegC9E6sg29PT0p/as9HKNkVdjkDrkflQA+q9wyY24Bb+VOmmCDaOWP6VUPJz3oAtwOpXCgDHUVNWcGKnIPNXIpQ4/2u4oAloqOWURr/ALXYUUAfUF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XknxkDG80vb08qTI/EV63XlXxc/4/9L/65P8AzFAHk1OBG05H1HrU00OMsn4iq9ABUsav5b7enH40RQlyCegq4FAGF7UAZ9KpHPbj86sTQ7ssvX+dVce1ABxzgcVLCHL5U4GOtNjiMhx2q6qqowtAFFgQx3de9CnB5/OrcsQkH+0OhqmylWwRzQAHBbinRBjIu3t1pEQucDvV2ONY1wOtAFOQMHO/r60VckjDrg/h7UUAfT9FFFABRRRQAUUUUAFFFFABRRRQAUUUUAFFFFABRRRQAUUUUAFFFFABRRRQAUUUUAFFFFABRRRQAUUUUAFFFFABRRRQAUUUUAFFFFABRRRQAUUUUAFFFFABRRRQAUUUUAFFFFABRRRQAUUUUAFFFFABRRRQAUUUUAFFFFABRRRQAUUUUAFFFFABRRRQAUUUUAFFFFABRRRQAUUUUAFFFFABRRRQAUUUUAFFFFABRRRQAUUUUAFFFFABRRRQAUUUUAFFFFABRRRQAUUUUAFFFFABRRRQAUUUUAFFFFABXk/xbcnVdOTjaIGI9eW/+tXrFeS/Fr/kMaf/ANe5/wDQqAPPTVOXyhLwDjvg8VJNN1RT9TVagC+uNox07Yp1UopihweVq4CCAQaAFqrP5e8cEn+LBqSabb8qn5qqUAXo9uwbfu+1P7VRjlMbe3cVcVgy5BoAdUFwE288t2xT5JRGvPU9BVNmJYknmgC1Bs2fKPr61MKz0co2RV2OQOuRQA+imO4Rcn8KKAPp+iiigAooooAKKKKACiiigAooooAKKKKACiiigAooooAKKKKACiiigAooooAKKKKACiiigAooooAKKKKACiiigAooooAKKKKACiiigAooooAKKKKACiiigAooooAKKKKACiiigAooooAKKKKACignAzVM6tp6kg3tuCOo80UAXKKqrqNo5jCXULGQ4QBx82OuKs7qAFopu6lzQAtFNLcZpkdxFMGMUiSBTg7Wzg+lAEtFJupMmgB1FJmjNAC0U0tgZNMiuIp0LwyJIoJBKHIB9KAJaKKKACiiigAooooAKKKKACiiigAooooAKKKKACiiigAooooAKKKKACiiigAooooAKKKKACiiigAooooAKKKKACiiigAooooAKKKKACiiigAooooAK8f+MTsurafjobc5Pp81ewV5J8WwDrGngjI+zn/0KgDyyngAqeeO5x0p0sRjORyv8qioAKljd1jfaMjjn0pscZkYAfjVxYwi4FAFH15pVwQe/H5e9SzQ7SWUcenpUFABxzzketSws6vhRnjpTFQscCrkcQjXHegCmzFmyx57+1C8n39PWrE0O75lHPcetVeaAFOM4BzTomZZF296aAScDr2q5FCEXJ6mgCrIzO53cEdvSirMsIcZHDfzooA+oqKKKACiiigAooooAKKKKACiiigAooooAKKKKACiiigAooooAKKKKACiiigAooooAKKKKACiiigAooooAKKKKACiiigAooooAKKKKACiiigAooooAKKKKACiiigAooooAKKKKACiiigAooooARgGUg9DXhHxG8D+HtM8VeGorSxMaaheFbkCVz5gPbk8fhXvFcp4q8GjxLrGi35uzD/Zs/m7dud/tQBxus6fpPhXx74P0fTdIthA7TSI8jSM8THrt+bHPuDWTffEzxv9i13VbSDSRp2jXSxyqyNvkUttAHOO9eka94MGteLtF137WYjpoceVtzv3VhP8KwfDXiTSBqWDrM6zeZs/1eGDYx36UAZOkfELxRbeKrGx8QW1gbXULU3MQtd26MAZAJJrAtfjTr1zNFqSJp0llLceWNNSGY3Aj3Ebi+3Zn8a9Dk+HUcviHRtUe9yunW32cxbf9YMYzWJbfCK+s5EsIPEk0egRz+clkqYYc5xu9MmgDqvG3iBtH+H9/q0BZJDbjyvUM3A/nXAjWtX8EeEPCdlokNnJeaxMBO9yGIaR++QR3xXpXizQRr3hC+0dcbpYNsZPZh0/lXE6L4XuPFegeGXvnksrvQLkebG6f6woe3saAMP/AIT34iGTXrNYtGM2iEvcS7Xwwz0UZrR8Q/FLVrfwz4Z1C0ggsk1ZGNxezxPJFblTjovPJzXSj4dAX3ii5N//AMhxSuNn+qz/ADqjc/DC7GhaJZ6frjQXOmRNEWePfFKCSfmQ8d6AMJvi1qlj4GutUuBpt7di6W2tZrZm8p85+ZlPzDGOnek0D4s6kl3ew6x9kv4IbOS6W5sIJY1BVdxQ+YBzWnbfBi1Ph/UrO91AyX17Ks32iKMIsbr93avatHSPhtdiW7k8R65JqhntmtggXYiowwePXFAGXoPiT4j6gumavcaTp1zo+okE28BIlhjPRiScHirHg120L4p+I/DEZ/0OeFdRhQdIzuCsAO2SQfwpNK+F2padc2cd54ourjRtPYvbWigqQOoDEdQKteCtOutS8deIPFt3C8McgFlaK4wTGpyxx9QKAPRqKKKACiiigAooooAKKKKACiiigAooooAKKKKACiiigAooooAKKKKACiiigAooooAKKKKACiiigAooooAKKKKACiiigAooooAKKKKACiiigAooooAK8m+LSn+1tPYj5TAwB/4FXrNeVfFz/j/0z/rk/wDMUAebkAjnmqkkIWQLvAB9anllCDA+9/KqZJJ560AXkRUXA/Wn1WhnxhX/AANWaAEIBqrNEEYEMAG7HtU8kgjHv2FU2YsSWPJoAuRRqi4HX1qTFVIZtnyt93+VWgcigBarTxDG/IHrU7MEXJqnJIXbJ6dhQBPBGqrnIJPftU+KpRSmM+qnrVxWDDIPBoAWikJCjJ4AooA+naKKKACiiigAooooAKKKKACiiigAooooAKKKKACiiigAooooAKKKKACiiigAooooAKKKKACiiigAooooAKKKRiFQsTgAZJoAM0Zrx28+JfimRdV13TdOsm8O6VdG2mEjHzZMEAsPbkV6tpV/HqulWt/ECI7iMSAHtmgC7RRRQAUmaWkNABmjNeYXfxK1I/EXTvD0Oky2trLIyPLcLzLgkZX24p3iLxv4km8XX2geFbSzd9MtxcXUl0x+bjO1cd8UAem5ozmvJn+KWqatpOhW+g2EH9t6rJJEUmb93EY/vn3FdH4D8X6hrl3qmka1bwxarpknlzGA/I/uKAO3ooooAKTcKWvKdf8AG/jBNS1mfSNKtotJ0disz3oZWuMddnt6UAeq5ozXld38SNZ1qXQ9N8LWVsNR1K0N3I10x2RICVxx6kH9KqN8XNQXwvn7BAdfN8LAQbvk3n+L6UAev7hS1574P8X63ceJ7vwz4mtraPUYYhMklsTskU/WvQRQAtFFIaADNG4V5P4o8e+LdP1DVZ9P020h0rS2w73hKvc+uz1qS/8AiLrurX2k6R4WsLcajeWIvpTdk7Y1zjb9cj+VAHqmaM15GPixqNx4atlttOiPiCe+GnLCW/diQ8bvpXQeDfFutXniPUPDXiS2totTtI1l8y3PySK3TGaAO9ooooAKTNLXGfEXxk/hLRN1lEs+pz5FvCeeB1Yj0FAHYnnmgHFeUv8AEzVf+EI0C6htoJda1mYwQq3EanP3j+lEPxP1TQ7PxBbeJrG3/tTSYVmX7O3yTBiFX6ckUAer5pc15boXjnxPbeJNK07xRZ2aRaxH5lq1uxzHnorZ716iKAFoooPSgBM0lcT8SPGF74S0+wOnpbtc3k/lKbg4Rfcn8ayrbx3rOm+CtY8Qa0NMuBbbFtlsJdwdidpDfiR+tAHpmaM15Tp/xC8RaRrNra+LrOzjgv7d7i2ktmOVCjO0+9UbL4neJ1h07xDqOnWa+HNQuPIjWNj5sWTgE0Aey0UinKg0tABRmiuf8Z+JovCXhq51WRPMZPljjzjex6CgDfzRmvL/AAz438Tz3sr6xbabcad9la5aawnBNuAu7a4znPb61lQfFDxNHb2fiO90+zHhq7uRAFRj50YJxuPagD2XNG6vJtZ+IPiiTVNdk0Cws30rQpDHdtOTvlZfvBa9F8OazF4h8PWOrQpsW6iD7Sc7T3H50AatFFFACZozUU5lFvKYAplCnYG6FscZryHXfG3xE8P3lja3dhpDz303lQQxMWdvfHpQB7HmjNeT6t498V3OranbeHrKxaLR4RJetOTl2xllX3ps/wAUNU1q30Kz8MWdr/aepwmZ/PYlIcEgg/lQB62DmiuN+H3i668T2moW+pW8cGp6bP5FwkZyp44YfXn8q7KgAoopsjiOJnIJCgnigBc0ZrxC8+LviBHvtWt7PTxpFldC3e1kci5kycZArc1nx74lvdeutN8L2VoRYW4nunuSfTJUe9AHqe4UZryU/FTUta0rQYdAs7caxqpdWSdzsgKkg59jiuj8BeML7X5tT0rWbeKDVtMlCTCE/I4PRhQB3FFA6UUAFFFFABRRRQAUUUUAFFFFABRRRQAUUUUAFFFFABRRRQAV5L8YpfLvdLx1MUmD+Ir1qvKPi+ge90wN08p/5igDykknJNKFyPftSyRmNsHp2NM5wR0BoAKnjnKxnPJHSoVUsQAKuJCETaec9aAKjMWYk8mgDI/lT5YvLP8As1GCRnHHGKADGCR3FSwylTtPIxmogCeAOatxQ7Bk9TQBWkkMjZPTsKQDPXpU00OPmUcdxVfODkdaAFIwcVJDIUcDqD2qLn6mrUMO35m69qAIpZTIcDhfSipZoc/MvXvRQB9SUUUUAFFFFABRRRQAUUUUAFFFFABRRRQAUUUUAFFFFABRRRQAUUUUAFFFFABRRRQAUUUUAFFFUtU1BNMsmuXjeTGAETGWPpzQBdorD/trUP8AoXr3/vuP/wCKpf7b1D/oXr3/AL7j/wDiqANumSoJIXQ/xKRWP/beof8AQvXv/fcf/wAVSf23qH/Qv3v/AH3H/wDFUAeKyrq2i+G/Engb+wb+a71K/eS2njjzEY3ZSCW/4DXt/hnT5NJ8M6dYS/6yCBUb61j33iPUrfV7Ddo96kDJLvTdH8x+TH8Xbn86sf8ACWyf9AS//wC+o/8A4qpcordlKEmrpHT0Zrmf+Etk/wCgJf8A/fUf/wAVR/wlsn/QEv8A/vqP/wCKpe0j3H7KfY6bNIa5r/hLZP8AoCX/AP31H/8AFUf8JbJ/0BL/AP76j/8AiqPaR7h7KfY5bxlpt7c/FfwtdQ2sslvEreZKqkqnJ6ntWLrEl/4L+JWv6q+j3t7Z6vaKkD2yb8OBjB9K9CPi2T/oCX//AH1H/wDFVR1XxNf3FvEtnpOoRSCZGYh4xlAeR96j2ke4eyn2PMtP0DWvB0HhTxLcaVc3C2k9y9zbwrukjWYYBx7V2Xwys7288TeIvE9zYT2VvqMv+jxzja5XPUiup/4SyT/oCX//AH1H/wDFUf8ACWv/ANAS/wD++o//AIqj2ke4eyn2OnzRmuZ/4S2T/oCX/wD31H/8VR/wlsn/AEBL/wD76j/+Ko9pHuHsp9jpq8E8c6/rGt+LLrS9R0rWh4etJSgjsYMm5KnGSx7GvVf+Etk/6Al//wB9R/8AxVJ/wlsn/QEv/wDvqP8A+Ko9pHuHsp9jze5ebw74t0PxjaaBqB0mTTjZm1jizLBhuAV7ZrnW8J65/Yo8Wf2Vc+cNWF59j2/OYQeuPWvY73xTcyWNwlvo1+kzRsI23R8Njg/e9adbeKrhLaJZdGv2kCAMd0fJxz/FR7SPcPZT7HJeDkvfE3xNu/FjabdWNjHai3iFym1nOMHivWB0rmf+Etf/AKAl/wD99R//ABVL/wAJa/8A0BL/AP76j/8AiqOePcPZT7HS5oNc1/wlr/8AQDv/APvqP/4qj/hLX/6Al9/31H/8VRzx7h7KfY8z+It7fapfalo2s+HL64KMf7KuLJSVYHpu7VDb2ut+BfEuh+ItU0y7v0bSPsk4tk3tHIGJAI+m0V6j/wAJa/8A0A7/APOP/wCKqnqnie9n06WOz0i/jnJXa+6Pj5hn+L0zR7SPcPZz7HlVv4Z1zT9HsPFTaVcO0OtrqL2ar+98oE9vXmuz8FLd+IviVq3i19NurKxe3jghFyu1mYDB49K6xPFcoRQ2iX5IABO6Pk/99U7/AIS2T/oCX/8A31H/APFUc8e4eyn2OmzS5rmf+Etk/wCgJf8A/fUf/wAVR/wlsn/QEv8A/vqP/wCKp88e4ezn2Olry34g+Cdc1DUNR12w1KMj7F5CWzxbyF7hfQk11v8Awlz/APQEv/8AvqP/AOKpP+Etf/oCX3/fUf8A8VS9pHuHs59jx6Dw94h07wV4T1eezuLn+yr1pXtY4sSRxHGeO5yKsanoWsePj4u1y20u5tY7qzihtYrhdryGN1fp/wABr1eXxXK0ThdFvwxU4O6Pr/31VbTPE95BplvFd6RfyTquHctGcn/vqnzx7h7OfY4Own1Dxt418Lyrol9ZQ6PGPtT3Me0bh2HrXtgrmv8AhLXP/MEvvzj/APiqB4tf/oB3/wD31H/8VS9pHuHs59jp6Q9K5r/hLX/6Al//AN9R/wDxVH/CXP8A9AO//wC+o/8A4qjnj3D2c+xg/FGIGHSrm58OnWbG3mLTImS8WccgDrXnUHg/VNb8N+MLrS9LuLHT7poZLGxlG1mZGyxx24z+dexf8Ja//QEv/wDvqP8A+Ko/4S1/+gHf/wDfUf8A8VRzx7h7KfY8subfUPiPrujxw6PfWMGl2ckc0l0mwFyuAB+NZ9tDrGreFNE8B/2Dfw3lneK1xPJHiJVVs5DV6tYeJ76KS7NzpN+6vMzRDdH8qdh96rv/AAlj/wDQEv8A84//AIqnzx7h7OfY6VeFA9BTs1zH/CWyf9AS/wD++o//AIql/wCEtf8A6Al//wB9R/8AxVLnj3D2c+x02a4f4r+H7rxH4IuLayiaW4jdZViXq4HUCtL/AIS1/wDoCX//AH1H/wDFUHxa/wD0BL/84/8A4qj2ke4eyn2PHtH8OvrviO3Hh7QL7RraLTpYNQedSgmcoQBz1+aoRbaxqnhDT/h+NCv472G8BmuHjxEqBs7t1ezf8JbJ/wBAS/8A++o//iqpJ4mvxrUkzaTfm0MIVY90fD56/eo9pHuHsp9jzvU5NT8MXfjXRW0S+uzrt1JPZzQJuT5/U9sV6n4C0ifQvBGladcrtnhh/eL6Ekn+tN/4SyT/AKAl/wD99R//ABVH/CWyf9AS/wD++o//AIqj2ke4eyn2OnzRmuZ/4S2T/oCX/wD31H/8VR/wlsn/AEBL/wD76j/+Ko9pHuHsp9jpK8z0fTrzWvjHqurajazC006AQ2LSJhdxxkj8M11H/CWyf9AS/wD++o//AIqk/wCEtk/6Al//AN9R/wDxVHtI9w9lPseaajJqPgrxJ4sibRb69i1pC1rLbx7l3EYwfSsvTvDurfD+48M69caVd3KR2rJdxQLueJiSQMfQivU7vxPeyXtk8GkX6wxuxmXdH8w2kAfe9cVc/wCEsf8A6Al/+cf/AMVR7SPcPZT7HO/CfTL6N/EGvX1pLaf2tdiSGGUYYIoOCR77v0r0nNcz/wAJbJ/0BL//AL6j/wDiqP8AhLZP+gJf/wDfUf8A8VR7SPcPZT7HTZqK4Dm3lEZw5QhT744rnv8AhLZP+gJf/wDfUf8A8VQfFr4/5Al//wB9R/8AxVHtI9w9lPseDXegzNZ6npdz4a1KXxZPf+Zb3yp+6A3Ag56Yxn9K6qb+1/AvifV7m90m91BdVs1VJbWPcBLjkH8a9O/4S2T/AKAl/wD99R//ABVVL/xJqFysKWWkX6OJAWw8YyO4+9T549wdOa6HlOl+GNX8EweFfElxpd1ceU0jXlvCu54wzErx9CK7j4YaffXXiHxH4pu7Kayi1KVBBFMMMVUdSK7P+2dQP/MvXv8A33H/APFUv9tah/0L17/33H/8VVEG4OlFYn9t6h/0L17/AN9x/wDxVH9t6h/0L17/AN9x/wDxVAG3RWJ/beof9C9e/wDfcf8A8VR/beof9C9e/wDfcf8A8VQBt0ZrBPiCeO4t4rrR7u3WeVYlkdkIDE4GcGt0UALRRRQAUUUUAFFFFABRRRQAUUUUAFFFFABXlPxbYHUtNT+IQuTx6kf4V6tXkvxa/wCQxp//AF7n/wBCoA87dQykHpVR4GV9vHPQ5qzLII19/SqbMWOSeaALkUYReOT3qTFV4Zt3yt19fWrFACMoIINU5ISjcYwemTVp3CLk1TdzIct+FAFqGIIM9WqXFVoZ+iv+Bqz2oAMVVmhx864x3FWSQBk9KpyymQ4/h9KAJYIQPmbr2FWMVThm2Ha3K/yq2DkcUALRScYzRQB9O0UUUAFFFFABRRRQAUUUUAFFFFABRRRQAUUUUAFFFFABRRRQAUUUUAFFFFABRRRQAUUUUAFYvij/AJBS/wDXVP51tVi+KP8AkFL/ANdU/nQBtUUUUAIaSnUlAHN+JP8Aj/0//dl/9krPrQ8Sf8hDT/8Adl/9krPrz6/xnr4P+EgooorE6QoopaAEooqKe5gt/L86ZIzI21NxxuPoKAJaKKKACiiigAooooAKKKKACuX8R+Lxo+o2+k2FlJqGqzrvWBOir6sa6ivNtXul8KfFFta1KN/7OvbdY1uFUkRMOMfpn8a0ppN6mVaTS0N3Q/GT32svouradJp2p7C6RscrIBycGovCfj+18USXsHkfZ7m2yRGWzvUdxWGuoReMfiZpt9pCyvYaZBJ511tKqSVICjPvXOaNotyPBI8R6SuNT0+6mLKB/rYtxyp/CteSL3Of2s09NUdi/wASseFY9aj00u0l4bRYd/Ujv+taek+JNevtSjt7zw3LaQNndKz5C15SGV/hNZvKWjjOrlmK9VHGSK7PwrdeD4vENuNN8Rard3T5SOK4Zih478e1OUIpbChUnKSuzuvEOvWfhrSJtSvSTHHwFXq5PQCuTg+I95BNbSaxoFxZWNy2Ip+uM+oqX4r6Vdah4YSa1jaU2swleJBkso61BcfEzTtSSytNG05tSvZ2Aa2miIEXqSSMcetZxinG9rmtSclLexr+M/G9v4Rt7N/INzLc5KIpx8vrV6/8TQ2vg2TxFCnnRLCsoQHrkgY/M15zqh1rxT481C40vS4r6DT4fsmyWUKiMRhiPXnNQ6de3KfCvxLoF8hju9OKjYTnCl1OB7DH61fso2RHtpXZ03/CyNRtrKHUb/w1cQ6dIR+/Vs4B6GtLXPG9xYazZadpelNqD3doLqMo2PlNcHrfh2+svh9Zam+vX11B+7ZrGUfuwOOOv9K3NX13T9G+I2ialet9ntDo6gbFLBck4Ax2p8kXsT7Se0mdBpXj2O+Go293p81nqNhCZnt5D94D0q9Y+LYLnwXJ4jli8mJI3cx5646D8a4QSHxN4t1zxJYxSDTINOeJZnQr5rEY4rIubu6u/h1ofhrT42ku9QmJMecAopzye3OKXs4sftpI9M8G+NIPFtldTeR9mkt2w8bHoPWsib4j3Vxd3R0bQZ76xtHKzXIOASOu2uZs11bRPG7Ranp0Gmx6zbGBUhl3IGxgN9c1a8H+L9P8F6Fe6HrMc0OoW88hWIxEibIGD+OKHTitUgVWTVm7HpGga5a+ItKS/tAwVjtZHGCp9DXPav48mi1qXSdE0mTU7mDmZlOFT2z61t+EtRudU0aO9udMj04yNuSFRj5fUjArgtF1q18C+LNdg15ZIEu5fOhuBGWDjPTiojFXZrKcrLW1zoE+IX2jw5d6lb6ZL9qsZNl3aScMnqR6iprnx9b40NNPtzdz6qcrGp/1aj7xP0qfwrrR8WQ6hO+kJbafI5jilK4a4X1PFc18OfD1naeMPEcqh2OnyrBbBzkIr5Jx/wB8gfjT5Ya3RHNO6Se5u6346ltNaOjaPpcmpX8Y3ShThU9j71DF8RoX0C/vZLCWG9sCBPaycEZ7g+lYtpq9v4G8f622uLLHbag3mQXfllgfbiotf8SN4l8G69dw6ULawUhYLorh7jnkninyLTTQXtJau+vY9O0+7F/pltebdgniWTb6ZGcVxEHxB1a+ubtNO8OSXUdtKYmdZO/+RUvhn4g+HJtO0zSku5TeeSkOwwtjdjHWvPtKbw2mo6wNb1rUtPn+1nZHasQrDnJOAaIU7XuhzqtqPKz3DSrq5vdNhuLu1NrO4y0ROStXayfDNxYXHh+0Om3MtzaogRJZs72x3Oe9a1YPc6o6oKKKKQwooooAKKKKACiiigAooooAKKKKACiiigYVJbypDcRvIcLuAz75qM1n6vqdjpNotzf3MdvEsinc7Yzg9qqHxIyqtKDPRB0pc1haF4v0HxJuGk6nBcuv3kU4YD1wecVTufiL4Ss7qS2uNdtI5omKOpblSO1eoeGdTmjNZQ8RaMdIOrDU7X+zx1ufMGwfjVDRfHfhrxBdG10zVoJrjtHkgn6Z60AdJRSCloAw/Ef3tL/6/wCH/wBCFbYrF8R/e0v/AK/4f/QhW3QAUUUUAFFFFABRRRQAUUUUAFFFFABRRRQAV5D8X5RHq+n/AN425wP+BV69XkXxejEmr6eD/wA+559PmoA8wZixJPNG0ke/b3odCjYNJkgEDvQAlWY7jEZ39R096rgEkADk1aSACMhu/WgCu7s7EtSBc8/lSyRmNsHp600Ejp6d6AEwc/SrEM2Plfp61XH5k1ahh2jcw5oAillMh4+72pgG76VJNDs5X7v8qiBwc0ABBBxUsMpVgp6GofUmrEEJyHYfSgBs02/5V+7/ADop00GPmXp3HpRQB9TUUUUAFFFFABRRRQAUUUUAFFFFABRRRQAUUUUAFFFFABRRRQAUUUUAFFFFABRRRQAUUUUAFYvij/kFL/11T+dbVYvij/kFL/11T+dAG1RRRQAUlLRQBzPiXd9v07bHI/yy8Iu7+5Wduk/59bn/AL9GuouM/wBrWXP8En4/dq/WM6Km7s6aeJlTjyo4jdJ/z63P/fo0bpP+fW5/79Gu3oqPq0e5f12fY4jdJ/z63P8A36NG6T/n1uf+/Rrt6KPq0e4fXZ9jiC0n/Prc/wDfo15/8TL5re88MKY5kb7f5hDIRkDbXuxrxT4wJJe+JYIkBJ0/T2vcDt84XNVHDxTuTLFzkrHaCSRwGFrc4YZ4jNLuk/59bn/v0a6rSZBNpFlIDndAhz/wEVdqfq0e5X12fY4jdJ/z63P/AH6NG6T/AJ9bn/v0a7eij6tHuH12fY4jdJ/z63P/AH6NG6T/AJ9bn/v0ah134mWuna3Jo+laRf61fQjM8dlHuEX1NT6T8SdK1bQdSv1guYLnTVY3VjMuyWMjtg0fVo9w+uz7CbpP+fW5/wC/Ro3Sf8+tz/36NYEXxqhaxTUpvCmvRaawBa8NtmILnGd3TrW7rvxL03Szp8On2d3q17fxiaC2s03MU9T6UfVo9w+uz7Dt0n/Prc/9+jTJY/OQpLZTup7NDkVa8I+PbTxTd3Vg9jd6bqVrgy2l2m1wPWuvGKPq0Q+uz7HCRQi3TZDYzxoOyw4pwVlUqtlOq+gh4ruqKPq0e4fXJ9jhPKXbt+wTbc5x5HFIsKq2V0+UEdCIK7yin9XXcX1uXY4fMhBH2W5x/wBcjUMVrFBIzxabKjsckrBgmu+oo+rR7j+uSe6OGVWQnZZzrnk4hxk03y87s2M3zfe/c9frXd0UfV49w+uS7HClSU2GynKehh4prRB8b7CZscDMGcV3lFH1ePcPrkuxwqoVTYtlOF9BDxSCPBUixmG3ofJ6V3dFH1ddw+uT7HCsrOwLWU7EdMw5xUctrHNKssunSPIvRmgyRXfUUfV49w+uS7HDgyAf8etzx28o1FPbJcgCfT5ZcdN8Oa72ij6tHuH1yT6HDKHUALaXCgdAIsAUKGUkrZ3AJ6kRYzXc0UfVoh9cn2OCmt0uV2z6fLIuc4eHNPCYjEYsZ9g6L5PH5V3VFH1ePcPrkuxwYgVSCunygj0g6UhgRjk6dIT7wV3tFH1ddxfW5djhkDou1LO4UDssOBTt0v8Az63P/fo129FL6tHuP67PscRuk/59bn/v0aN0n/Prc/8Afo129FH1aPcPrs+xxG6T/n1uf+/Ro3Sf8+tz/wB+jXb0UfVo9w+uz7HEbpP+fW5/79GjdJ/z63P/AH6NdvRR9Wj3D67PscRuk/59bn/v0aN0n/Prc/8Afo129FH1aPcPrs+xxG6T/n1uf+/Ro3Sf8+tz/wB+jXb0UfVo9w+uz7HEbpP+fW5/79GjdJ/z63P/AH6NdvRR9Wj3D67PscRuk/59bn/v0aN0n/Prc/8Afo129FH1aPcPrs+xxG6T/n1uf+/RrzbxLHHqHxW0Wy1OOQWYRTDFKuFds88V9AVyXjnwnpfiXTka+SRZ4GHkzwtteMk9jVwoRi7oipipTVmcB4ln0S1+LHhxvDhhXUVumt76GD5cgDowH+eK5zQodSfXvFr2PhWx1lFvpN8lycGPrwK9L0f4Q6No2uW+tR31/NqMUvmNNM4bzPY8V0mh+EtN0CfU5bPzd2oymWfe2eTnp+dbHMeG6XokGsfCS4iGp29jcvqm4W9wdsQcHiP/AD6VrpeyaV4l0JfFnhS2tJPMEdrf6fJty3uB1HtXpEfwz8OroV9o0kUstndzGdgzfMj+qntVPSPhRo+m6nBfXN7qGovbHNvHdzbli/CgDvh0paRelBoAxPEf3tL/AOv+H/0IVuVxHjDXHtfFfhjRo4Vf7ZeK7tnlApzmu2FAC0UUUAFFFFABRRRQAUUUUAFFFFABRRRQAV5L8Wsf2zp47/Zz/wChGvWq8q+Ln/H/AKZ/1yf+YoA81kjDrgj8aptE6tt2k+hq47hFyfyqm8jO27PI6e1AFqKEIMnk1L9ahilDjB4bv71NQA10DKQRxVN4WRsAEg9MVcZgq5JqnJKZD6AdBQBPDDtG5uT6VPzUEMwYbW+96+tT9qAEIyMVUlgKnKglf5Vb49aqzTb/AJR93+dACwQH7zfgKtD9KqwTYwrfgatCgAxRSUUAfTtFFFABRRRQAUUUUAFFFFABRRRQAUUUUAFFFFADTxVc39mMg3cAxwQZB/jU0/8AqJP90/yr5g0Oyh1A6pLdeF/EmryDUZ1FxYM3lgZHy/UdfxFAH079ohJQCWPL/c+YfN9PWpVrxfWcaf4x+HsMKXVpAuS1vOx3qPRvU1Qk+N+pvdSX9vFpv9mpP5X2R5x9pZc43BaAPeKK8ouviH4k1/xBc6d4M0+2njsoElmkuWxvLDO1f5VheLvEvjKbWfCDpbf2bPPNsa1lcrvkB5Df7PpQB7pRXk8vj/xVceMdT0ew02za101g1zO8mNqDrj1NUh8SPGV7pF14r0/SbNvDkEjYEkmJXjVsFhQB7LRXC2fxX8L3N3Z2LXhjvblYyIdhOCwyAT0713QORmgAooooAKxfFH/IKX/rqn862qxfFH/IKX/rqn86ANqiiigAooooAoXP/IXsv9yT/wBlq/VC5/5C9l/uS/8AstX6ACiiigAooooAQ9a8j8QwnVvG/i0YJFtoiwfmS9euGvN/DUSah4m8fXRGRK6QKfZYiD+poA6jwNcm78E6ROTktbrz9OP6V0NcZ8LZjJ4Es4j1tneD8mP+NdnQAUdqKKAPFfCOv2HgrxP4vt9dItruW4NzA0vHnJ/dBrntO1uLxdrHjbxDZWptrSXTFVo2IJ37QCffnPNe7ar4c0bWyp1PTre6K9DImSKitvC2hWIlFtpdtEJo/LkCLgMvoaAPB5NF8Tp8EYtR/wCEgLaSIATYCMDK+ZjbuHPXmtvxDD4elm8Mv9uvfD16bEfZr+BsRgY+4x/z1r2kaTYDTBpgtIvsQXaINvy464xUF54e0e+sEsrvT7eW1i+5G65C/SgDzP4beIdXn8a3mj3WpW+uWscO4alFGAV9i3U17AO9Z2laLpWjQGPS7KC2jbkiJcZ/GtEUALRRRQAUUUUAFFFFABRRRQAUUUUAFFFFABRRRQAUUUUAFFFFABRRRQAUUUUAFFFFABRRRQAUUUUAFFFFABRRRQAUUUUAFFFFACHpXH+KfiLpXhfUY9Okhuby9dPMMNsm4qnqfSuwPSvJ/EOmeIPDfxKvPFOmaK+tW2oWywmKLloWAA5Hpxn8aAOkuPih4ct/DdvrXmzPHcyGGKBY8yNJ/d21nD4maNq+j6iTFdWtzYoJpraePa+wHqPWue1rwt4qnttA8SLo1o2oafdNNLpdvgAow/Ivx+tZ+qeH/Efii81zxJd6LJpYksDbW9q5HmSvjHI9KAOqX43eGy8BNtqIhuFJilMHDt/dHrWrpnxP0PUtE1TUQlxCdMANzbyJiRQTgcVxMHgrXV0XwBA2nP5mnTM12uB+7BPeote8Panpv/CydTurVorO8gi8iTs+CM4oA7HTvi94f1DU7K0EN7DHelUt7iaHajuTjbn+tV9D8eyxX/jGXXrxRp+k37wwbYwCqA8DjqfrXEWGleJPGOheE9GOgtaWNo8dw+obgUaMH+E+vtWne/D/AFzU7Dxzai2MbXupm5tC5wJlBzwfegDsdF+Kej6zdSWi2t5b3XlGaGKaPBnQc5X1PtSQfFjw7diyS2F1LdXc5gS2WP51YYzuHYc1xfhLw1qcWvWuqy+FL+3OmQH95eXRZ3k24CxrjkGq2heFPF+i+NLfxlNoschv7h1ubONRut0bADAev+e9AHTeI3Nz8ZNDXtaojfTcwH9a9UFeVBvtfxT1G5Yf6qW0gXP8J3g16qKAFooooAKKKKACiiigAooooAKKKKACiiigAryj4vuEvdMJ/wCeT8evIr1evJfjFF5l7pePvCKTH5igDy55C7ZP5U3HBPpQQQSDShyB7jp7UAICQcirccwZCW4x196p/wBasJBujOeCelAEckpkb0HpTMZz7DNKylWKt1pA2Bjr6exoAQH0q3DNu+Vjg+tVMk5J6mp4Yd2WYcY6UAE0247V+76+tQ9Tgd6dJGYm9uxpoOPp3FACVZgm5CN+BquWJOTUsMRdgx6CgB8038CH6mio5YjGcj7vb2ooA+qaKKKACiiigAooooAKKKKACiiigAooooAKKbzWBqHjfw3pepf2ffazaQXeQPKeQAjPTNAG9Ku+Nk/vAivLNK+H/jfw+t5Bovi+3tbS4upLnyzYI+GY88tk9APyrutY8W6DoLQrqmq21s0w3RiRwNw9aW48V6FaWNtez6rax211nyZWkAV8dcGgDnLnwNqep6z4b1TU9WjuLrS2YzsIAomz6AcCsKL4U61YSy2Ol+JBa6JJced5S26+cvOSqydQK7abx54XtrS2uptatEhuciFjIMPjriuRi+Jt9feHtZ1Gzhs1ax1RbONpZQqOhP3s+tAEuqfDbV7fxDdat4W8QHTWvoljulkiEhYgY3Kex9/WpdZ+Gl7fWGg/Zden/tHSpTKLu7zMZGPXOT+Q6V1mq+LdD0GOA6vqdtaPKoZVkcDP0qdvEWkJox1htRtxp4GftG8bMZ9aAMDRvA7af4o13Vrq6WePVU2tEExj15rl/wDhVOv22n3Xh+x8T+V4buZSzWzW6mQKTkqH7Cu7sPG/hrU5Fjs9ZtJnZSwVZATgdTS2njbw3fyNHa6zZyssRmYLIDhB1JoAn07wxo+nWtrFHp9sz2yKiStCpfgYBzjrW1WBpXjPw7rc8sGm6va3EsSlnVJASAO9QL8QPCrXMVuuu2RllbYi+aMk9MUAdNRWLpHirRNfnmh0vU7e6kh++sbgkVtDpQAVi+KP+QUv/XVP51tVi+KP+QUv/XVP50AbVFFFABQelFHagDNvJY4tVsjJIiDZJ95gP7tXo5UlXdHIrj1Ug14x8aZ7SPxZ4Wj1KeeLTm83z/JYgkcelR/DWRD8RblPDU1/N4c+zHzjdbiFk7bSfegD2+iiigAooooAaxCqWPQDJrg/hlCJdM1y7PIutVuMf7oOBXaalJ5WmXUmcbYXOfwNcr8LYWj8AWErDDXDPOf+BMaAI/hliDTdXsu9vqcw/A4IrtpHEcbOxwFGTXD+B1Nv4s8X2p4AuopAP95W/wAK7iRA8bI3Rhg0AeURfEfxdq8l9qGgeHbW70WzuTbsWdvPk243FRkDv6Vd1L4geIr7xA+ieFdFtp7q2t1muzfOwEZIHyfKRzzVGP4ZeJdMmvdP0bxIlrod5cm4dNh81c43AH8Kvap8PdctPED614W1tLS5uIFguhcKW8zGAG478Z/CgDNuvjDex+F0votJi/tKO+Flc2zsdqt7GopPiV44i1bUtGfQNL/tGyiFwxEr+WsRUHnnJbn1q0/wgnPh2GyGqo981+t7dXDqcSMOwrem8CTy+Mta1wXkYj1CyW1WPacoQgXJ/KgDCvPixqA8I+H9WsNLglu9UuTavA7EBXHHBz0zjrUN34516Qa94b8Safa2N6dMmuLaS0diCAhODk9awPF3hC/8N+GfCOhw3QkuU1UstxGhwpbGDj2rrLP4bazdahqeq+INYgu9QuLF7O3MaELGGUjJ/OgDm9I+Itz4W+Hvhqyto4bjUr5CVkvHYRooJ5bHNbOnfFXW9U8PapPa6ZZSappTgzxoXMUsR/iQ5B/A0+4+Et2PDuhw2uo241XSQQkskZaOQE5wRU0Xw48QL4d1G1OtWqX2pSjz5Y4iqpEP4FwPrQBoeBviBqHjnVp2tLCKDSLeIeZLJnzDKf4RzjH4V6EOa888FfDy88D65M9hqSPpE8QEttIDv8wfxA/5616GKAFprusaFnYKo6knAFOqjrGlwa1pNxp10XEE67XMbbW6g8H8KAJfttr/AM/UP/fwVOGBGQcg968B0fwLpd58VtX8Py3F/wDYbW3EkSi4OQ2R3r3m1t0tLWG3iJ2RoEXccnAoAnooooAKKKKACiiigAooooAKKKKACiiigAooooAKKKKACiiigAooooAKKKKACiiigAooooAKKKKACiiigAowKKKADFZ+s/8AIOb/AHl/nWhXHfE3Xrnw54KudRtUjeWN0AWTpyRQB2OKp6jp9rq2nz2F7EJraddskZ7ivLF8f+M9En0e68RafYHTNSdUVreTLjcBg4/GvXhggGgCvYWNtpthDZWkQit4VCRoOiirOKKKADApDS012CqWPAAyaAPKdBcXPiHWr0DiXXoUU+wNer15R4KTf4btLw9bnW9//kTivWKACiiigAooooAKKKKACiiigAooooAKKKKACvKvi5/x/wCmf9cn/mK9Vryb4tE/2xp4yceQeM/7VAHm8sPmDI+92qmQQcHrWgxABJ6VUkm3SBgowPUdaAHww4wzD6VZ60yNw65B/A9qfQBHLEJBz17GqTKVYg8EVonpzVSaUMRtAwvcjrQAQw7sMw4q3+FRxSB19D3BqSgBrIHXBHFUpIzG2D07Gr9V55RgouCe59KAIoYjIckfLVwAAAAcVDBKGG3gEfkanoAQqCMHmilooA+nKKKKACiiigAooooAKKKKACiiigAooooAY2SrbTg44r55s59F0WfxJpvi7w3canq11eFogITmZSeNsg5X8K+icVE9rBJIJHhRnHRioJFAHz14wYL4mjtG0qPSlTS40hea1a9kf5BiMFyVBHTOM8VmW+mS3ngrwbaXFlPJGNXlWWN4m4X5eox0/Svpl7eGRw7xIzL0LKCRSGKMYAjTjkDHegDxDXLXSvCvxUju9b0US6HJZ+XaJFah442x02YxmuYtrV5Phf4jFrp1zBFJ4gheGAxEMqcY49BX0JPrOilbjz7q1K2jASlyMRnsDnpUNv4k8O3MqW1vqNlI8jAKiup3H6UAeS6m9h4f+KN9qXivSpLvTbuwiSzc2wmRMIARg9DnNc+2g6rL8P5b2LS7p9FGux3g08A72twGDfL6HK/l7V7/AKxrWh6YEXVbu0hycKszDP5GqmuaRYeLfD4gi1B4IARJHc2kmNpH04xQB4qt9pGqfE+CfQ9Hk0+3bT5FKNbiIuwQ9FH8+9X/AA7pVvpXwGuNQHh2O51GbzFm8yJhIV3kfNjDbQAOARXX+GtJ8MaZ4sN3c+KBqusLH5SefIuUXpgAV6Al7YPeyaaksX2hEDtAMZCnvigD538Kxl/iFo1xD+9gOnyoXg0/7PGjbG+TgfMfck1Wn8Po3whknOk5vm1YgyfZ/wB6V3euM4r6bS2gjxshjXHTCgYpfIi27fLXb1xjigDyXR9Kj0z45yCxsBa2h05MiGLZHnaPQYzXro6Unlpv3bRu6ZxzTqACsXxR/wAgpf8Arqn862qxPFH/ACCh/wBdU/nQBt0UgOaWgAoPSkNc54t8VxeG7ONY4WutRuW8u1tU+9I3+FAGZ4p8Jtrvjbw3qX2lEjsPNdomj3eZwvHXjrXZxxxxLtjRUX0UYrzh9C8c3Vza3U/iRLS9kR3W2jjzEn3flPrWr4c8ZXDam+geJYFstYjHyN0juV/vIf6UAdtRTd69mH50b19R+dADqKbvHqPzoDZ7igDB8b3Js/Berzg4KWzfrx/Wl8GW/wBk8GaRBjG22Tj8M1l/FCcx+BruIH/j4dIf++mrqbCIQ6fbRKMBIlAH4CgDj9KJg+L2tRdFn0+OXH+62P8A2au67Vw14wsvi/pjj/l+02aJvqrKw/lXbg0ALijAozRmgAwKMCjNGaADAowKM0ZoAMUYFGaM0ALijGKTNGaAA0hIwc/jVLVtXs9F02W/v5ligiGWY/yFcLHb698RGFxcyz6R4cPMcCHbNdD1Y/wrQBWE/h3w18SNS8RX3ia0/wBMhEQtY0Z2Qgjklc/yrpIPiZ4PnkCJrcSknA3xug/MqBV/SvB2gaNEsdnpkCkfxsu5j9Sav3OhaVeRGK40+2kQ9VaMUAWLa7gvIVmtp454j0eJwwP4irFcBefD6TS7htQ8H30mm3Q5NszFoJfYjtWj4Y8ZnVLuXSNWtjp+twDL279JB/eQ9xQB11FJk0c0ALRSc0c0ALRSc0c0ALRSc0c0ALRSc0c0ALRSc0c0ALRSc0c0ALRSc0c0ALRSc0c0ALRSc0c0ALRSc0c0ALRSc0c0ALRSc0c0ALRSc0c0ALRSc0ZNAC15/wDGW0nvPhzeQ20TyyF0wqDJ+8K7TUtStdJ06e/vZVit4ELu7dgK8+m1rxn4lsGv9OtLPTtLcjyfti7nlGeDjsKAF8NfCnS4BpWqaje6rf3EESPHb3tyXjifaOi44xXpg6VwMPivXvD2owWni6zgW1uHEcOoWx/d7j0DD+HNd4GBAIOR60AOopOaOaAFrO1+f7N4f1KfOPLtJX/JDWhmuX+It0bT4f6zLnGbcx/99EL/AFoA57wpbfZvAfhjjHm3kUv/AH04NelVxdvb/ZPC/he3IwY5rZf1FdpQAUUUUAFFFFABRRRQAUUUUAFFFFABRRRQAV5J8XCF1fTyTgC3PP8AwKvW68f+MSM+r6cV7W549fmoA82llMhwOFqPH5UlODAA5A+nrQAI5RsirqSK6ZHbr7VQqZImaNsHGcYHrQAss287V+7/ADqH6UEEHBGDSggDn0/OgBFYqcg4q5FKJB7+lUs9TjFSwxszFgcDFAEs0235F69zVbqaVlZGww5/nQpwefz9KAEyQc96twzBxtP3v51UJBOQMU+JCzgjgDk0AWJphGNo+9/Kiq0iMjc8+h9aKAPquiiigAooooAKKKKACiiigAooooAKKKKACiiigArN1++bTNA1C+T78Fu8i8Z5Ckj9a0qrahaJf6fc2cn+rniaJvowx/WgD5/1C2Ufs+XGoMN1zqFwJ53PVmLcVueDdGvUv9Jmk+HFhbxrsb7cLvLLx9/GOvtWtoXgi51LwTfeCtbjmtobW4PkXEfSRM5BFaOm/C2XTbu2mXxVq7xwMCImk+UgdvpQByngvQdL8b+OPFt74kiF7cW12beGCVziOMEgEAfSq3i23s/Bnw88Q2XhfWZZ4ZbuKOeMPn7ECeQCOmeldt4i+FFjq2tS6vp2o3WlXk+BcNbNgSepPvWlpfw30HTfCt5oJia4gvebmSU5eRuoJPqDyKAPOvFeh+FfDfg3T1Phe7uIGhWV9UspAjxN6ljnk1p+IL6LTtS8BeJrIzZuEW2laQgySxFRgMRwTWgfgxBNaHTrvxDqc2lLzDaGThD2/Kp73wpcX3izw1pKwSHR9AgEjXEnSV8ABfrxmgD0wHIB9aWkxS0AFFFFABXPeNIZLjw/JDDO1vI7qFlQAlDnqAeK6DNYvij/AJBS/wDXVP50AYv/AAh/iL/oe9U/8BoP/iKP+EP8Rf8AQ+ap/wCA8H/xFdoKWgDiv+EP8Rf9D5qn/gPB/wDEVa0XwVHp+rnWNT1K51fUgvlxTXQUeUv+yqgAH3rqqKAKNyP+JvZf7kn/ALLUGueHNK8R2q2+qWizKjbo3BKujeqsOQanuf8AkL2X+5J/7LV7NAHEn4ZaZn5NW1yNeyrfvgfnR/wrLTv+g1rv/ge1dtRQBxH/AArHTv8AoM67/wCB7Vn3+j+IvA2NT0O+vNY06M5udNu33yFe5jfGc+xr0eggHrQB5t4t13T/ABV4U0SbTJvNivNSgADcFSCcqw6givR0GECjjAwK4m5+G2nv4ug1u2uZbeNZfPltEP7t5B0bHY129AHEeKwLTx74Rv3O2MzzW7Mf9qJyP5Vm6PDqfxAnvNYOuajpumec0djFZ7F3oDje25T1pnxstr2fwpZyWCM1zHeKqFR0Lgpn/wAeruPDelx6L4fsdPjXCwQqv445oAwP+EAuP+hx8Q/9/Yv/AI3R/wAIBcf9Dj4h/wC/sX/xuu0ooA4v/hALj/ocfEP/AH9i/wDjdH/CAXH/AEOPiH/v7F/8brtKKAOL/wCEAuP+hx8Q/wDf2L/43R/wgFx/0OPiH/v7F/8AG67SigDi/wDhALj/AKHHxD/39i/+N0f8IBcf9Dj4h/7+xf8Axuu0ooA4v/hALj/ocfEP/f2L/wCN0f8ACAXH/Q4+If8Av7F/8brtKKAOMh+HNk95BPqmrarqyQNvSC9lUxhvUhVGfxrswoUAAYAGABRRQAYpaKKAExXN+LPCUHia3heOdrLUrVxJa3sY+eI9x7g9xXS0mKAOGHhnxwAB/wAJrF/4Ll/+Kpf+Ea8cf9DrF/4Ll/8Aiq7iloA4b/hGvHH/AEOsX/guX/4qj/hGvHH/AEOsX/guX/4qu5ooA4b/AIRrxx/0OsX/AILl/wDiqP8AhGvHH/Q6xf8AguX/AOKruaKAOG/4Rrxx/wBDrF/4Ll/+Ko/4Rrxx/wBDrF/4Ll/+KruaSgDh/wDhGvHH/Q6xf+C5f/iqP+Ea8cf9DrF/4Ll/+KruKKAOH/4Rrxx/0OsX/guX/wCKo/4Rrxx/0OsX/guX/wCKruKKAOH/AOEa8cf9DrF/4Ll/+Ko/4Rrxx/0OsX/guX/4qu5ooA4b/hGvHH/Q6xf+C5f/AIqj/hGvHH/Q6xf+C5f/AIqu5ooA4b/hGvHH/Q6xf+C5f/iqP+Ea8cf9DrF/4Ll/+KruaKAOG/4Rrxx/0OsX/guX/wCKo/4Rrxx/0OsX/guX/wCKruaKAOG/4Rrxx/0OsX/guX/4qj/hGvHH/Q6xf+C5f/iq7migDhv+Ea8cf9DrF/4Ll/8AiqP+Ea8cf9DrF/4Ll/8Aiq7migDhv+Ea8cf9DrF/4Ll/+Ko/4Rrxx/0OsX/guX/4qu5ooA4b/hGvHH/Q6xf+C5f/AIqj/hGvHH/Q6xf+C5f/AIqu5ooA4b/hGvHH/Q6xf+C5f/iqP+Ea8cf9DrF/4L1/+KruaSgDhR4G1bU7m3HibxEdTsYZBL9kS2ESyMOm/BOQDzj2rqdXRU0wqoAUFQAOg5rRxVDWf+Qa3+8v86AGa5o1rr+j3Gm3i5imXBI6qexHuK5WHwn4ztoEgh8ar5UahU32AZsDpk7uTXeYooA4f/hGvHH/AEOsX/guX/4qj/hGvHH/AEOsX/guX/4qu4paAOEbw345VSV8aQlh0B05cZ/76rlPFXiu71Dwfe+G9Zijg12O7t4ZEThJ0MikSJnnB2nI7V7KRXG+MfAtv4m1bRdSQrHc2Fyrs39+PqVP4gUAaOsKEg0ZQMYvIB+oroqwvEAwdKHpfQ/+hCt2gAooooAKKKKACiiigAooooAKKKKACiiigAryX4tf8hjT/wDr3P8A6FXrVeUfFtANT018nJhYY7cN/wDXoA8ymg3fMvX09aq9K0T0qpI6GUMEBA6n1oAWGHdhm6dqtYGMAYFIjBlBHIp1AEM0IfkcNVQggkEYIrRqpO6FhhQxHU0ANih8w5P3auAADAGKbE6sg29PT0p/agBkkYkXB/OqToUbBrQqvcMmNuAW/lQBBHGZDgdO9XUUIoAFRwOpXCgDHUVNQA10DrgiinUUAfTlFFFABRRRQAUUUUAFFFFABRRRQAUUUUAFFFFABSEUtFACYoxS0UAJijFLRQAmKMYpaKACiiigANVNQvTp9o9wLeWfb/yzixuP5kVbNZ+rsosXywHTqaBSdlcwrvx3DYWkt3d6PqMNvENzyP5YCjpz89c14g+KWhTWUcLx3EZcrKhZo8Muev36wfiXLdX0GmeH7G2kuWvpw8yRnG6NOSuffj8q40wzp4Mu9EvdO8u90+/jCKyBmWJm6bvSkZqbsetn40+GQAStzg85+T/4qtK2+JGnXk3lW1heSv5Pn4Roj+7zjd9/pk15jqOmXNz8Q9XTRjp8Cx6ehYTW6yKflOQB2NcdpF3PpcV99kgk+1XeltaovrI0yA49OKB8x73F8T9Km0+XUI7K8a0hO2SYGPapzjn560E8Z+Yiumh6kysAykCPkHofv188mK90TRNb0aaykhhvLdJY13b/AJ1YbuR0r13w74k0vVLS1tLS4LzxW6b1KFcYUA8mi5MptG1f+NRBf2craFqhPzoqqIiSTt/2/apz48cZz4Z1kAd8Q/8AxysXV2Vr7TAGB/eN0PsKyPHurvpXhS5+zgtdXOLeFVPO5uOKxnUalZHRRSlC8jqG+J1kkSyvpN6sbHCu01uFY+x8zBqP/hamm4z/AGdc4/6+bb/47XjGh21tFpmuaJf2cv7m1a6tDdLhgdvOPxqQ6JC0HglbCwtZbm7iZpEnJCSkZ+9ijndyuVHtS/Ei3eNJE0TUWSQ7UZZICGPoD5nJ9qevxDRpXiXw/qrSp96MGAsv1HmZFeERt/ZephrpFgNtq4aW3hYmJFWJj8ufWnaBrF1a+LLfxBdRXKxalM8U8si/u9rcLg0+aQcqPdY/iCs67ovD2rSKDjKGFhn04kptx8Qxaxh5fDWsgMwQfLFyx6D79ef/AA+1Sxg0WS1nvYY7g3kw8t3w33ziuo1r/j1tv+vyL+ZqPayUrFOnHlua0njuSQBZPB2uMAc4McJwR0/5aU4eP5x/zKOvf98Rf/HKkb7x+tJXRc4PbMb/AMJ/P/0KOvf98Rf/AByj/hP5/wDoUde/74i/+OU6ii4e2kN/4T+f/oUde/74i/8AjlH/AAn8/wD0KOvf98Rf/HKdRRcPbSG/8J/P/wBCjr3/AHxF/wDHKP8AhP5/+hR17/viL/45TqKLh7aQ3/hP5/8AoUde/wC+Iv8A45R/wn8//Qo69/3xF/8AHKdRRcPbSG/8J/P/ANCjr3/fEX/xyj/hP5/+hR17/viL/wCOU6ii4e2kN/4T+f8A6FHXv++Iv/jlH/Cfz/8AQo69/wB8Rf8AxynUUXD20hv/AAsCf/oUde/74i/+OUf8LAn/AOhR17/viL/45TqKLh7aQ3/hYE//AEKOvf8AfEX/AMco/wCFgT/9Cjr3/fEX/wAcrjNS8eCw8bx6ILdXtAyRzXOfuSMMqv8AKkOveLT4qGhLZ6V5piM4fzWx5YYD8+RQVzyO0/4WBP8A9Clr3/fEX/xyj/hYE/8A0KOvf98Rf/HK83k+Ierxpf3P2bTPs9jN5UkTTETPj+6O9dDZ+L/P1HV4p4RBb2FrFcBmPzfOm7B/PFAc8jp/+FgT/wDQpa9/3xF/8co/4WBP/wBCjr3/AHxD/wDHK4rw747l1nRtYuZrRbe7sI/OSH+/GQcH/PrXTaFqL6voFhqMiBGuYRIUHQZouDqSW5f/AOFgT/8AQo69/wB8Rf8Axyj/AIWBP/0KOvf98Q//AByuW1jxBrUfipdD0e0tJZPs32hmuXK5HoMVT0/x5Lf3WkW/2JYpbm6mtLlS2fLeMA/L6j5hQHPI7X/hYE//AEKWvf8AfEX/AMco/wCFgT/9Cjr3/fEX/wAcrjrLx0t148bQTAq2TO0MV1n70oGdtZ7eO9Wm1W7itILAR2s3lG1ml2zSjPUZoDnmeg/8LAn/AOhR17/viL/45R/wsCf/AKFHXv8AviL/AOOVxes+IvFGn6zZWUVjpxTUHK25kkbIA5+f0NMh8TeJ9S+3Ppthp5j047Lje5/euBkqntgfrQHPI7f/AIWBP1/4RHXv++Iv/jlH/CwJ/wDoUde/74i/+OVyWl+NTqusaPaQ24WO/geRyT80bL2p3inxRe6Nq9jp9mlkGuUZjLeSFUXHvQHPK9jq/wDhYE+f+RR17/viL/45R/wsCf8A6FHXv++Iv/jlZ2hXd7e6cJ75rNnZjtazkLoQPf1rTouJ1ZIb/wALAn/6FHXv++Iv/jlH/Cfz/wDQo69/3xF/8cp1FFxe2kN/4T+f/oUde/74i/8AjlH/AAn8/wD0KOvf98Rf/HKdRRcPbSG/8J/P/wBCjr3/AHxF/wDHKP8AhP5/+hR17/viL/45TqKLh7aQ3/hP5/8AoUde/wC+Iv8A45R/wn8//Qo69/3xF/8AHKdRRcPbSG/8J/P/ANCjr3/fEX/xyj/hP5/+hR17/viL/wCOU6ii4e2kN/4T+f8A6FHXv++Iv/jlH/Cfz/8AQo69/wB8Rf8AxynUUXD20hv/AAn8/wD0KOvf98Rf/HKP+E/n/wChR17/AL4i/wDjlOoouHtpDf8AhP5/+hR17/viL/45R/wsCf8A6FHXv++Iv/jlOoouHtpDf+FgT/8AQo69/wB8Rf8Axyqep+PWaxYT+GNbhj3LmR0iwOf9+r1Y/if/AJF+f/eT/wBCFJvQqNVuSRvnxwikg6JqYx1OI/8A4usmT4v6DFDJM9tdiOOQxO2Y+GHb79YvivUZNM0G9uIkLzFSkagZyx4rzjw1YXmhaq9rqOmNHb6jYSf60BwZgpO72PNZRqNrU7ZU0j1sfGvw0yM4juiq9TmP/wCKqeH4vaFcxCWG3unQuI8hovvHoMb68i/s6U+D/DC21vFHdPqKDe8IIzv4LjuPY1R1qyvLTxRL9uSOS4Sa3fzLWHy4ymAfujjPvTUxOFj3ZviVp6al/ZrabfC927/IJjDY9cb6dbfEWzvRIbbStRkEblH2iP5WHb79eETSaxJr0/jAadP5Yv8A5Zyfuwj5SMfjXS+EPEWm6cNRgu5Xilnvi8amM8hsYolOSWgKCbPULjXzrV7p1vFpV9CUu45C8oQKAGBPRia7UGuG0v8A5Clt2+cV3Ap0puSuxVIqL0FpaSlrUzCiiigAooooAKKKKACiiigAooooAK8p+LnF9pn/AFyf+Yr1avJPjIGN5pe3p5UmR+IoA8zmm35Vfu/zqGkpwI2nI+o9aAFjkMbcdO4q6rh1yDWfUsav5b7enH40ASTTZyin6mq9FKpHPbj86ABHKNkVdjkDrkflVDjnA4qWEOXypwMdaAJ5pgg2jlj+lVDyc96VgQx3de9CnB5/OgBAxU5B5q5FKHH+13FUzgtxTogxkXb260AW5ZRGv+12FFVJAwc7+vrRQB9V0UUUAFFFFABRRRQAUUUUAFFFFABRRRQAUUUUAFFFFABRRRQAUUUUAFFFFABRRRQAleU/Em3iv/HvhyxuppFtZYJy6rKUBxtxnBr1auX8Z+FtL8Q2IkvdPtrm4hBWJpgfkyRnp9KTaSuFm9EeGWOojTPHtooupJ9J0+a5MEjPncqoCVz35rN0TXJH1W7km1BojrUUil5kIWB8nZyRj06V6RqnhW1tNFZ7jTdOktLGJ3WJIjlVIy2Oe+Ko3V3p99p2hJNBY3FvdECyjEP+rx6/Ss1Wg9mDw81o0c5pVjFa6ho0Gr6XNbLeL5K31rdF0vOnLc/j+NZ0+jWts2rMglijg1mC18/zG/cQtnca2vDk+ljU4bzR9BZGdysdz5DNGnqRkkAcVpxazpc+i6/crHZNbpKBqERh5lbOA2PzpuoiVSn0KXinTbLw9qMEWkHAutOuBPHvL5URkh+en1q3PJHH8FIpIXRbj7ImWRgHP4jms5brS/Dd9LZW+ht5t4phytuz+chHKrntg9qryL4etrqe2Tw0rvHGDOscDnYp9Rnij2iF7GfUcNPv4LCOe1sEsb1oP9HnN95m4kDnBOBx/Oo9NgF3qdtpt7NqthfzROFF4A8ckuCQ0bdjnmri6Z4aa4hW2isoI5rFrppFRtrQ52kHJ4ORUPhv7Emu2BV75XYMNOk1HLxdP+WfocdKznJO7R004SSsytCPEHiBbxndIbnR7drNncj99J3yT/8AqqTQ7O1l1iy0u6bWNMuWhIEc4BEjDqYn/h/KtlDZx+GdT1UsjWN/dGO5VlJLOW2nHoM1J4b8Oxf2/craX01xd6SFjX7W5kWEMMjZnpxWbnozTkdzkW07OjvdG7uWuJ9b+wF5GBCoV+8Rj72MjPvWv4psm8JmLTrW6muLO6tZG8iYh/JdRkOOOK09ftdP8PWqaHqMkTRatcmQKFyVkJUbge3OKo6lpNp4d1A2MxvNTvb22KqxzM6xY5CnsMU1O9hODWhY1yyt4PhfY6pFaxrfPbW0jXCIA7Mygk59TmrOmQMFhla312EiaDP9oupRiT/CBVPQvBVj4g0kvaX901umYXt5pWBiI42kdsVoXXg270GGG7t9RldxPGqrNIXUc8HBpRkr8txypyauj0Q/eP1pK5gz+Jtx/wBPsv8AwHFHn+Jf+f8Asv8AwHFdvKzz/q1TsdRSVzHn+Jf+f+y/8BxWV/wlGrCTUkbUrVH05d1wDbAYHqKXKweGqI72ivMn8fakHRI7nzneMShYrDcQp6E46Vbj8Yam9/aWUmo28FxdpvjSW0CnHoc9DRysX1eZ6FRXmtz471K2jlkN2siQyNFI0djuCMuM59OtRn4gaiLVLg3BVJHCRg2GDIT/AHR3o5WL6vM9OorzZPHN+1rPO2oQxGBlWWKWz2upPTijUfHGpadey2rXscxgAM7w2e5Ys/3jRysPYTPSaSuGg8SavdX8dnDqdm8kkH2hCLYYKZxn9arQeMdSuFtWj1K2xczGCP8A0UcsOtHKx/V5nodFcZqWsa7pNhLe3epWaQRDLEW4NUX8Xamnh9Nb/tO2azcgKVtQSSTjGPwo5WH1aoeg0nqR17V5/pfi3V9WuzaR3scNyE3iK4sthZfUZ61sef4l/wCf+y/8BxT5GNYaoznp/hlPeWeoXNxqDDV7m7NypR/3IIPy5GM5HNdRZ6FexeLrXWriSIiOw+zOqnkvkHP04qDz/E3/AEELP/wHFPsLvxBPqMlpLc2bbY94bycd6mXuK7K9hWZiSfDlZtH1mKVLZtRu7kzW1wc5jGfWl1HwPq142qlLyFP7Rjt45Dk52ooD9u56V1/2fXP+fi0/790fZ9c/5+LT/v3WP1in3L+q1+xyK/DyXTtTebS71jbXFg1rcLcyZYnHy4wOgIFafhjTPE+kxWNheSae+n20flkxk7yOcfrW59n1z/n5tf8Av3R9n1z/AJ+LT/v3R9Yp9xPC130MHWdC11vFq65o01mrfZfs5W4z+fFZ9v4EvrT+zJobuJ7q3nuLmdzkBpZFAGPYbR+Vdd9n1z/n4tP+/dJ9n1w/8vFr/wB+6PrFPuH1Wv2OFT4Y3EFhaXMGoN/bMF4Lks0n7nOcnAxnNT654J1jV7i6SRdLmjmfMd1ICs0I9sdSK7P7Prn/AD8Wv/fuj7Prn/Pxa/8Afuj6xT7j+q1+xl33hye5v/Ds6TqyaXnzDIfmfgD+lZ0nhzxFpt3qq6HcWX2LUXMhE5IaFyMEjHWul+z63/z8Wn/fujyNc/5+bX/v3S+sU+4lha3Y5D/hCdW0u80e50W4tWlsoWjc3GQHLdTxT9Z8L+INXu9Nv5v7MkurZGWWOQExnPTHFdZ9n1zH/Hxa/wDfujyNc/5+bT/v3T+sU+4/qtfsReH7S/stOMGoR2cbK58tLQEIAf65rVrP+z62P+Xi0/790eRrn/Pxa/8Aful7en3IeDrdjRorP8jXP+fi0/790eRrn/Pzaf8AfFHt6fcPqVbsaFFZ/ka5/wA/Fp/37o8jXP8An4tP+/dH1in3D6lW7GhRWf5Guf8APxaf9+6PI1z/AJ+LT/v3R7en3D6lW7GhRWf5Guf8/Np/37o8jXP+fi0/790e3p9w+pVuxoUVn+Rrn/Pxaf8AfujyNc/5+LT/AL90e3p9w+p1uxoUVn+Rrn/Pxaf9+6PI1z/n4tP+/dH1in3D6lW7GhRWf5Guf8/Fp/37o8jXP+fi0/790e3p9w+pVuxoUVn+Rrn/AD8Wn/fujyNc/wCfi0/790e3p9w+pVuxfrE8YGVfCl80C7pgFMa+rZ4q59n1z/n4tP8Av3VPVdG1fVtNmsZru3WOYYYqnNH1in3Kjg6yadjzbS9c1K51GC2v9Xlt9QmdlmtLy3KoG5xsOMce9Twaz4l1C9GixxD+0NM82S6mZRiVcfIB6Zrej+HGq+ZbLda813aWr+ZDbzLnaewLdSBWlH4Mv01TU783kJfUIlilXZgAAY496y9rDod3sp9jhtL1bULu+tbKXWpbS/mYrJbXdrtCE94z0z6Uy41HXLM6tK+qCd7O8FpGrwDDknGTXVw/DrVhd2cl3rzXcNlIJLeGVc7CDkZbqcVYk+H9zNDqsU13C6alL50nyYKN2K+lHtYdA9lPsYeoz6v4WltFuNR+3W97E6srxgeXIF3ZUematjUZj8LpdZKxfblt94k8sdd4H8qtR/DvVnnjm1HXmv2hiaG3Ey8RAjGfc471XT4Z60ultpZ8TzmwZdhtyPlxnP8AOl7SHcPZz7Fj4c6hdahr1lJNqt7cZQM8UtoY0yfRj1xXt4615R4V8JeINI1mxa48TXF3ZwkL9mk+7tr1cZzXRRaadjCrFppMWlpKWtjIKKKKACiiigAooooAKKKKACiiigAryr4uf8f+l/8AXJ/5ivVa8n+Lbk6rpycbRAxHry3/ANagDzGaHGWT8RVetI1Tl8oS8A474PFACRQlyCegq4FAGF7Ui42jHTtinUAV5od2WXr/ADqrj2rSqrP5e8cEn+LBoAijiMhx2q6qqowtJHt2Db932p/agCKWISD/AGh0NU2Uq2COa0aguAm3nlu2KAKyIXOB3q7HGsa4HWmQbNnyj6+tTCgBkkYdcH8Pain0UAfTlFFFABRRRQAUUUUAFFFFABRRRQAUUUUAFFFFABRRRQAUUUUAFFFFABRRRQAUUUUABqnqX/Hk9XKp6kf9Df8ACs6vwMul8aOdeNJo3ikGY3BVx6gjBry/wn4V1Sz8RXS30TCy02OVLIkcPvJ6fTNepUc/gK8uM3FNI9SUFJps8h8G2txpFvbQXema8t0ruDtkxAMk449Kzr3wTrC+Erm9sbd1vpbqaO4t+80LFSp/Aiu6+J2X0GxhMjokl9GjlW25U+9cZ4iT+wrjX9L0a8uH0/8As5ZpUMxYQyeYoGD7gniuqMnL3kc0opaM7fVdOvJvEfhGdIXMVq375h0T5e9Y174Y1K+8VeKbpbm7sopYl8loW2rOcdD61i/EfWpp7jTtMtbuaFrK0W7cxqW3ybcqDj+tW9amuPFcOhapAlvqUclpmTSpLryWL9GccjPNCjJWFJxdysfC2q30FpAtkYCdBNueMASCXdj6nH610+iavql4NK0xdCeBbVdt3PdABYwB/AfU1zE1lp2pfDLVL5RqEd1pjtEiTT5MDb1yoI+8Bu4qzHo1kNX8OaJPJPHpN9btczq05AnmCHCk+ntQ9dwu09CI2Oq/8I3J4S/sq5+0HUPOFzj9zs8zdnP0rYsLu+8NeL/EMsmi311DeSRGKSBRtwq4J5rntbdtHt/EmkaXdTHTIDA8f70sInJGVDentXZePrgn4byGGbLlYR8knJzjvSd9u41bfsc34i8N6/4u1rVryOGKCCO1WG3Wf7x6SErjocqBVq10bWdb17Qbi6F5pzR2DxzTxHaysBgDPvWv4F0k2U8lxJpX2KRoVCv9t87eDyeM8dvzruOoqJVXF2XQuNNTXMzkvh/p11pek31teRMsovZT5rjDTDccOfXNanif/kFRf9fUX862eaxvFH/IKi/6+ov51FOXNUTZs1ywsVz1NFB6mivcRzhXn3jPRdSm8QRHTY2MGqxrbXbKOFCsDlv0/KvQKBnp0oauTJXPONVtJtP8XTvFHqcNr9lSKN7FeuCOD7UX2iz+ItatZRHdxhLD91POMMJVJxk+tekAkDjIrzfxVa3cviO9uJop9QskjXatrdbJLXgZOzue9S1YiUUtSTQ7HVF8EeIIry2kW8nlc7McudoGQPfFT6zpd9eaH4Yt4lmikiuE8x0HMQx19qo6jd3trpuk6/pF7PcC8h+wyC4OGLMSFbHQEEYp+r6Hf2n9l2oMmqRRxM1xZi68qR2PVvfFIm9irqOh6lE+vQstxeO8sTJcOvzSgHp74rTtri68N32u2sul3F495P59uyJuSQMB8rHtiqQgtdS8B3t1Hdams2nl1RJpcNE390kfepYNMjN54f0p729Sy1C0+1XJNwR5smPu59O+PegLGhO91o/iay1a602UQyWDQtHaqXETkg7ePpWTFYX+maVoVzLYXDmK+e4eNFyyqemabq09xo9v4i0mwvZ2s7cQSxOZNxiYuAVB9wT+VdZ4xuZI/Al5LBMVl8tPmR8N1HcUx2uZPiO5v/FcNhYafYTwpJOWlNyhVQF9fY1kSaVrMHhzVtEktXLJexTwvCpK4Y5IX2FdH4P06W3mW4lsLu2Z4Fw81+syvkA52jpXYZPqaErjUeZXON0zSL3T/HUUlzPcX0bWOFuJh/qzj7oP6V2dJz07UtUlY0SsFM0n/kZJv+vcfzp9M0n/AJGOb/r3H8658V/CZcPiR0lLSUteKdQUUUUAFFFFABRRRQBXvbkWVlPclGcQoXKp1IHpWCnjXTpdP0i7ijmc6pN5MUSgblPOS30xzXSlQwKsMqwIP415v4Y8H6lYeOJJLyLGkWDSy2DbhkvLtB/IBvzrWCi0+Yym5J6Gzpvj2PVZwlnouoyRmXyvOCjaDnBPWpLf4gaRc2+sSoJQ+lsRNGcbmAOMr7Vx/hfQ77Rb5JLrw7rMlwt0ziWK9RYcFuCUqveeANZbRNVubSExam15KAgYfv4GPStXTp3tcxVSp2OvvfiLb2UlqraNqLrdgfZ3VRiQkA4H50+X4gRR372KaJqUtzHEJZY0QZQH1qvqWh6nPbeC1jtyTp7g3I3D938ij+hqtqPg271fxxrV7LJfWtvJaBbeW1uPL3vnofUVKjAblUNuDx3pE7WW0yeXd273AkYYCKvUH34qvp/xAs765tEfTb63trwlbe6lQeXIR9OR+NcongzWLy10e1ksxb+Vpk1vK2QArknGcdc1vaJe+J3tdK0Y6Atr9jUR3dzcMrJtUYGweppunC2g1Od9TXPjXTxoV9q/lTeRZ3P2Z14yW3AZH51e07xBa6lrF5psKSLLaoruW6EN6V57PouvR6VqvhhNGlka+1AXEd4JF8pY9wYk988Vr26ax4e8ZareR6Dc6hb3UUcaSQyovTH976UnTjZ2eoKpK6udD4j8Yab4au7G2vfMMl221dn8I6ZPtTdd8XwaJqdpp62F1e3F1CZo1twD8o+tcbrvhTxH4w1jUL8xxWMIt1ht4bkB26ZOCOh3Z5qdPDGr67qXhyXVY7y0Frp7wXE1tOI3Dhvl5GeCMU1ThZXYnUnfRHdeH9dtvEVmbi2WSNkcxyRSDDIw7GueT4laeWkd9Pvks4pvJe72Axq2cc4q78P9JutE0ie0vYnWQXjsrudzSJxgk9zXG22k+JF8Pan4aXQpR9uu2c3bzKI1QnrjqTUqEG2OU5pI7+38T2Fxd6rAu4DTVV5JDjawKBwR+BqlpfjzSNU8OXuuR+ZHbWZxKrj5h6fnXJal4X16Ia9YadbsyXzWtvHOzDBiSJVZj+K0/S/CWv6DqOp2slnZ6nZ6hYhSo/dxeYuMKR1BIB596v2cO4vaTudPY+N0u5PLfRtQt3khaaAOoPnADOAR0P1qrbfEe1nu7mB9H1CD7L/x8vIoxCPesLwromqWXia0k0+w1TTbGMN9shvLkSRZx0TvWpL4Wv7+98Zxuhij1IobaQt97ApOELhzzaL9p8QLSea0M+mX1rZ3j7Le7mUCNz29xntmtvStcttXvL+2gV1eyl8qQt0J9q4qdNf1/TNJ8PTaDLZtZywtc3TupjCx8Ap7nj9as6TJrXh3xBrTf8I7d3sN5ch45oZkUYxjoaUqcbaFRqS6mk3jyJ9Qu7S00bULr7LL5MkkSgqG/OusjbfGjlSu4A7T1H1ryaPQL621/VLq78P6xcefd+dC1perGu3/AGgepr1e3dpLeJ3jaJmUEoxyV9iampBK1iqU29yWiiisTYKKKKA0CiiigNAooooDQns/+PyL/eFdJXN2f/H5F/vV0ea9DCfCzz8X8SFooorrOQKKKKACiiigAooooAKKKKACiiigAryX4tf8hjT/APr3P/oVetV4/wDGJ2XVtPx0Nucn0+agDzuabqin6mq1JTwAVPPHc46UAOimKHB5WrgIIBBrOqWN3WN9oyOOfSgCeabb8qn5qqUevNKuCD34/L3oAdHKY29u4q4rBlyDWfxzzketSws6vhRnjpQBZklEa89T0FU2YliSeaGYs2WPPf2oXk+/p60ACOUbIq7HIHXIqicZwDmnRMyyLt70AXHcIuT+FFU5GZ3O7gjt6UUAfVdFFFABRRRQAUUUUAFFFFABRRRQAUUUUAFFFFABRRRQAUUUUAFFFFABRRRQAUUUUAJVXULP7daNB5rxbv406irVFJq4Xsc1/wAIkf8AoK3n/fVZWqaNcWd5aWlreXU01xuI3SYACjNd0a5Dxlcz2M0F3bSBJ4redkYjODtPaodOC6Fqc27JmHqngm/1m1FtfxPPCGDBWm7+tVIfhobewnsorELBcY81fN+/jpmt3ztc/wCg4f8AwFX/ABpfP13/AKDp/wDAVf8AGsva0lojo+r1nqZdv4Gvba5muIoCJZgFkbzQSQOAKoS/C1ZbSO2NjiOJi0e2bBXJ5we1dH52u/8AQdP/AICr/jSedrn/AEHT/wCAq/40/bUw+rVjDXwPPa2A0SO1ItLgMWiEvDYIJz+OPyqXUPh/c6pZQ2l3btJFD/qgZuU/3T2qxqWrXWmGG51HxRFajlI2lt0AJOMjr7VdjutZmjWSPX96MMqwtlwR7c0e0pbi9hV2MOP4aNFpcumpZ4tZSGkTzfvkdz6moo/hYsUE0CWJ8qZQrr52QQK6Tz9d/wCg6f8AwFX/ABpDPrgBJ10gD/p1X/Gn7amH1asYemfDmXR7k3FhbPDKVKbhP29P0rX/AOEe13+/L/3+qteeILqwsvtlz4oRLfeIzJ9mUjd6cGrsd1rUkaumvEqwyD9lXkfnUupSerGqNbZDP+Ee13+/L/3+qC68KaxeRCOYysoYOB53cdKuefrn/QdP/gKv+NHn67/0HT/4Cr/jR7Skug/YV2UT4R1b/pr/AN/qP+ER1X/pr/3/AKvedrv/AEHT/wCAq/40nna7/wBB0/8AgKv+NX9Zj3F9XrFL/hEdV/6a/wDf+j/hEdV/6a/9/wCt7w1f6jNq19Z3t4LlYoo3RvKCEbi2RwfauoraMrq6OeTnF2bPOf8AhENV/wCmv/f+snUfha2p3Rubm3lMzAKzrcFSwHY46165RTuyXJ9zyuT4cTy2VvZtbv8AZ7dleJBNgKQcg03UvhtNqzRtdwytJF9x1uCrL+Ir1fIopXC7PJ4fhrLBpUmmx27i1kzvTz/vZ7n1pLz4aSX9nb2txbyNHbgCLE+CnGOD+Ar0fUte0nR136jqNtaj/prIFP5VzNz8WvB1u5Uak05Bx+4hd/5Ci5UYzeyOZT4VBNNm08Wr+ROwaUGfJcjpk1HH8JUjt5oBbTGOZdrqbknIrpF+L/hJmAa4u0Hq1q4H8q3tN8a+G9WdUs9YtXkbpGX2t+R5o5vMfs6nZnBad8LW0u5E9pDOkgG3/j5JGK1v+EQ1X/pr/wB/69FVgwyCCKWndkczR5z/AMIhqv8A01/7/wBH/CIar/01/wC/9ejUUXY+aXc85/4RDVf+mv8A3/oi8I6rBcm4j80SFdpPn9q9GopPVWYc8u5wP/CP67/fl/7/AFH/AAj+u/35f+/1d9XMeK5ZvtWm28dzNBHMZN5hbaxwBjkg+tZOEEr2LjOcna5kf8I/rv8Afl/7/Uf8I/rv9+X/AL/UCzkx/wAhTUv+/wCP/iabJbtFG0kmraiqKMsxuAAB6/drH2lLsdPsK/cf/wAI/rv9+X/v9Sf8I/rv9+X/AL/VDamK+h8611u+njzjfHcqRn/vmp/scn/QU1P/AL/j/wCJo9pR7C9hX7if8I/rv9+X/v8AUv8Awj+u/wB+X/v9SfZJP+gpqX/f8f8AxNIbZgSDq2o5HJH2gcf+O0e0o9g9hX7i/wDCP65/fl/7/Uf8I9rv9+X/AL/VXs2h1G3FxZa5fXEJJXzI7kEZHX+GrH2ST/oKal/3/H/xNHPS7D9hXfUP+Ef13+/L/wB/qP8AhH9d/vy/9/qPskn/AEFNT/7/AI/+Jo+ySf8AQU1L/v8Aj/4mj2lHsH1ev3D/AIR7Xf78v/f6j/hHtd/vy/8Af6j7JJ/0FNS/7/j/AOJo+xyf9BTUv+/4/wDiaPaUewfV6/cP+Ef13+/L/wB/qP8AhH9d/wCek3/f+oLsxWFu1zd63fwQrjMklyABn/gNCNDJcC3TXL5pigkCC5XJQ9Gxt6U+el2J9jW2uT/8I/rv9+X/AL/Uf8I/rv8Afl/7/UfY5P8AoKan/wB/x/8AE0fY5P8AoKal/wB/x/8AE0vaUew/q9fuH/CPa5/fl/7/AFH/AAj2u/35f+/1H2ST/oKal/3/AB/8TR9kk/6Cmpf9/wAf/E0e0o9h/V6/cP8AhH9d/vy/9/qP+Ef13+/L/wB/qPscn/QU1P8A7/j/AOJo+xyf9BTU/wDv+P8A4mj2lHsH1ev3D/hH9d/vy/8Af6j/AIR7Xf78v/f6tjwhNM8epwy3EsywXWxGlbcwHlocZwO5NdNW6hBq9jllOcXZs4H/AIR/Xf8AnpL/AN/qX/hHtd/vy/8Af6u9op+yh2F7Wfc4H/hHtd6b5f8Av9R/wj2u/wB+b/v9XfUUeyh2D2s+5wP/AAj2u/35f+/1H/CPa7/fl/7/AFd9RS9lDsHtZ9zgf+Ef13+/L/3+qG50fWrWEyu820EDib1r0Ss/Wf8AkHN/vL/Oj2UOwe1n3OR/4R/Xf78v/f6l/wCEf13+/L/3+rvaKPZQ7B7Wfc4L/hH9d/vy/wDf6j/hH9d/vy/9/q72ij2UOwe1n3OC/wCEf13+/L/3+pP+Ef13+/L/AN/q76ij2UOwe1n3OCistT0vUrCS7MrRyXKR/wCtyOTiu9rE8Rfe0v8A6/4f/QhW32qlFR2JlJy3FoooqhBRRRQAUUUUAFFFFABRRRQAUUUUAFeSfFsA6xp4IyPs5/8AQq9bryb4tBhq+nsR8pgIBz1O7n+lAHl8sRjORyv8qirRIBGOtU5I0WTbvOD7dKAGxxmRgB+NXFjCLgURoqLgfn60/gUAVJodpLKOPT0qCtE4NVZo0RvvYz2AzigCJULHAq5HEI1x3oiRUUY596k4oArzQ7vmUc9x61V5rS4qtPGg+fOD6Y60AVwCTgde1XIoQi5PU02BEA3A5z39Kn4oAhlhDjI4b+dFTcUUAfTlFFFABRRRQAUUUUAFFFFABRRRQAUUUUAFFFFABRRRQAUUUUAFFFFABRRRQAV5dqPxF1iP4jaT4fTSZLOznuTE8s4B84eq+gr1GvNfGmkale/EvwleW1lPNa20pM0qISsYz3PagB3inxL4v/4SK603w9ZQQ21lD50t3dL8snGdoPSskfFPVtV8P6BHpNjAut6tPJb4kz5aGP7zD16/zqr8T77xVqPiIaPbaJrMnh9ApnksICWuOMkA+naoLyw1G3t/CXiPSPCmowQaJLLE+mPGfP2MPv46nqeaAO08C+LNV1bVNW0LXoYE1PTWAZ4PuyKe+Km8ef6lf+vaf/0E1i/D3TdSv/FXiLxRqOmXOmxahtjghuF2SbR1JHarfi3SYNORmiluHL2s+RLKWH3T09KT2KjuaFFIKWvKPeQGkpTSdqBnjHxK1Gz1rxemjXdy0NpYWzuWVSf3zDIHHsFrQ07xvc2Xwja8t2DX1pILXLD7uT8pI/Ou40zwhpemahfX3l/aLi8ffI06hsegFVovAeixLqcRR3t9RwZYc4VTnIK+9dHtIWSOL2VS7kupzUt34j8Kapo0l7rA1GDUpRHJEVHykjqvtUGgXPiTxJPrE0msmOzsppYhEEGW6/pXRaf4B0nRrpdRu7+7ultQTF9qk+SAev4Vf0DSdG0eCcWV2skeqSNMNzj589dvqKTnG2m41Cd9Ty2wkvdO+F15dG4EyvqiosckYZVIPzHn1yPyrqpr/W/EPiWTRNO1P+zobK1WRmQDLtj+Vbg+HWkrpt3YfaLr7LczrOULZEbAn7o980/WPAOn6tdRXcd3d2NysYieW3bBkXGMGqdSDeolSmkanhmXUZNGjGqTwXF2hKtLAQVfB4PFbNZ+j6RZ6FpkVhYoUhjHGTkk9yaviudu7OuCaVmLRRRSKJvDX/Izan/17w/zeuu7VyPhr/kZtT/69of5vXWnpXo0vgR4mI/iMSgnFRTzx20LzTOqRoMszHAArz3WvE9xq9jPeQXJ0zw9Dw9+4w9x7Rj39a0bFTpOet7Lub/iPx5ovhuKQ3E/mzIP9VFyR9fSud0vWfFnjtDJaRHRdIfIE5H75x/s56fWqPhTwMNfnTWdYtGttMBD2VhIcvJ6SzHuT2FeroixxqiKFVRgADgCkr9S3Upw/hq/mzz6f4d+GdItZdU1OOfUbhBuaS4kLM5+lYuqP4U8NX0Ntr8X2a5niE8dpp9vgRKSQMsvJOQeteheJkf+zFuUjMgtZVnaMDO8KckV5b4ntYdb8fajqWneMLSynt9PRliMWSUxuHLDaQc9jnmnyoh1qj6nW2ElkNOg1SFPt2hzMEYXEIEkIJxuz1IHfNbt34I8NX8R8zSLUbud8aBW/MVyvhnxNca58LQ2oBPt12z2UIRdvnMflDAenOT7A16TAhjgjQ9VUA/lRZC9rU/mOOl8L6zoi+Z4b1WQxL/y5XbeYhHoCeRUmleOEN2um69avpmoE4Af/Vyf7rV2BrP1bRbDW7Rra/t0lQ9MjlT6g9qVrbGirRlpVXz6l9WDAEHIPcU6vO5H13wAxkbzdW0AfeIGZrZfU+oHrXZ6RrFjrlhHe2Fwk0LjIZT09j6GmmRUpOK5k7ruaJpaSlpmQVy3iv8A5CekfWX+S11Ncp4skRdX0ZCwDMZiAe+AtZ1fgZrR/iIrVwvxV1n+zfCb2iSBJr9xAGzjCn7xPtjNdya53WPCFlrmuWepX8ryx2qkLasmUbPc158GlK7PXqpuNonEfDbVLPR9X1jQ7e9W7s0UzwSK2cgDn8alj8S+L9S0O+8T2l3aQ6fbSsq2jRAllUgct2PNdbN4F0r+37TV7MfYpLcFWihQbZR71kz/AAwgZ7iG31u9t9MuJDJLZIBtJPUA56Vvzwbuc/JVSsUJvFfiLWvEOk6foc8Fst7YidjLGGCEZyf0qtpMetL8VtRjn1BJGjtw02EwHXHQDtXa2/hKytPEVnrEEro1pa/ZY4QBtK4Izn15qObwfA/is+IIr6eGZ0CSwqAVkHuaXPHoDp1GrvucDoninUbbwdo9jpSW1vfajdyoriIBEUN1x0rvvDh8SwXl3Z69LbXCphobiLCk+oKjpWafhtYL4ettLivp0ltJmmguwoDIzHJ4z0rV8N+Fk0B7i4lv7i/vbjHmTzeg7AUpyi1oVThNSVzm/HHirV9I8QQWVvcfYbIxbzdC387c2Pu47Cs67+IGrxeGNMKTWz315M0X2mFN4AHfb6+1dbrvg99W1QajaatPY3Bj8tlCCRGX6HvVFfhnpsehQ6fFeTpcRTGdbwAbg56nHSnGVOyuKUKvM7HP2vjrXYtH1xbhxLPZxpJb3Zt/L3ZIyCtNTxH40/tTR7L+0LNm1eAyRHyBiH39zXTQfD6EaXqNrd6tdXU9+qrJcOoyoHTAzV1fBdoupaNe/a5d+lRGKNdow4I6n0o56auLkq6anEXnibU7/wAA6/FqgguLmwukhLmMbX+brt6VfiuZIfiLJcx4V18ORyLgcA+Wh49q3pPh7ZSadq1kb2cJqc4nkbYMoQc4AzzV6PwjaJrh1Rp5HY2C2BiI4KBQuc+vFPnhYn2VRyucpJ401hfhpa635qfbJLxYWYoMbST2/CpJ9d8U6n4tv9I0u+traK3t1m3yRBscVMfhRA0BtG129+wLN50VuEG1T+ddJZ+FLey1+81hLmVpbmEQshUYUDuKXNTWxajVe5xcXjrWbnwJZ332i2t76S4aGSZ1zwD1VO59qg03x/rT6P4gEtwk9xYKjw3Bg2ZyccrW83wws00i0srfUriOW0naeKcxgkEnoRmpYPhtaRx6oJNVupX1KNVmdowCCDnIo5qdhctW6NHwXPrl9pK3+tXMMouVV4I402+WOc59a6aqmmWKaZplvYxuzpAgQMwwTVusZO8ro6oJqNmXfB/39a/6/R/6KjrqO1cv4P8Av61/1+j/ANFR11HavRp/Cjxa3xsKKKKszCiiigAooooAKz9a/wCQc3+8v860Kz9a/wCQc3+8v86ANCiiigAooooAKKKKAMTxH97S/wDr/h/9CFbdYniP72l/9f8AD/6EK26ACiiigAooooAKKKKACiiigAooooAKKKKACvKvi5/x/wCl/wDXJ/5ivVa8k+MchjvdLAHJik59ORQB5xNNtG1Tz/Kqn1oyetKFBHUZ/l9aAJYZtvyt07VazxWdU0czJG3BOCMe1AE8soQYH3qpkknk9aCSSSTk0oAIoAfDMYzg/dq4CCMg1nYwSMjj0qaGUo23GRjOKALLuEXJqm7l2yaHcyNk/gPSkXnr+VACxyGNsjp3FXUcOuQeKoEYOOKfE5SQAcg9qALjMFXcelFU5ZDI3PA9PSigD6qooooAKKKKACiiigAooooAKKKKACiiigAooooAKKKKACiiigAooooAKKKKACiiigAooooAK4vx5/ql/wCvWf8A9BNdpXF+PP8AVL/16z/+gmk9hx+JCUdBR2o6ivKPf6HF/EDxFqmgw2S6eDHHO+2W6EXmeUPZa5+L4halZeFr+7lurPUJY5RFbzIpUnPd07V2niTw2+utbTwajLZXNsSUZRuU/Ud6xLb4baeljfw6hetPd6gwZ5VUJtYHIKit4uFtTlmqvO7GR4f8ba4dUa0vpReRS2rzJMLYx+VIFJ2+496zj418YRaNputG5s3hurk2wgMWMnsSf8K7PSPA8tjcyXF9rE96/kNbxKy7VRSMZx3NMb4e2raBp+km9k2Wdz9oV9vLHPSq56dyVCq1uYp17W0HijRNakt7trXT2nV1j2ggjOMelZYl828+HcgRUBt3O1RgD5mru7vwdBdarq98106tqVoLV1A+4MYzUEfga2RtAP2tydHjKIMf6zJJ59OtCqQQnSqNmPa+MdVm8GeJNUZ0+0WE7RwnZwBuA5/OoJfFHiS/1nRtL06e2hkvrMSvJJHkKcZJq5dfDETSahFBrdzBYXreZJbKuQXzn8q2bPwbb2mt6bqS3Ls9jb/Z1UjhhjGTS5oLUrlqvQ5rT/Getnw1rIuprQ6hp90bf7RL8iEeuB39qq6D471h9T1DT7q7ivRHZNcRTiDy8MO2O4reuvhtaXFlqcH26UPe3f2sPt+42enuKW0+Hoh1KTULnVpbm5ltWtpCYwowRjjFHNTsLlq3QvgHVfEWvW/9p6pPAbJ0ZI40TDbgR8xP0zXbVleHNEj8O6NFpsUrSpGSdzDB5rVrGTTd0dVNNRsybw1/yMup/wDXvD/N66wkKpZiAAMkmuT8Nf8AIyan/wBe0P8AN6TxlqNxPJa+HNOYi81A4kdf+WUI+839PxrvpO1NHlTpupXcShcT/wDCYajM00nleG7AkysTgXLL1yf7o/WqGk2R+IWsRaxcw+V4bsH26bakYE5H/LVh6eg9KTUrZdd1S38C6UTHpVmqvqksZxlR0jz6t3r0e2tobO2jtoI1jhjUKiKMBQOgrRLuRWqcz5Y7LYnUAKAO1LRRTMRrKDkHkEciuE134TeGddvlu5IXgkHURY2nnPQggd+BxXe0UAYOkeFtP0h4ZEVpZoU2RPJjEa+iKMKv4AVujmlooAKKKKAEIBByK841zwxf+Fr+TxB4SAVCd91po+5IO5UdjXpB6U3gjkUmrl06jg7owvDPiix8UaatzavtlHEsLfejbuCK3q828VeHbzw7qjeLfDaHcvN9Zp0lXuwHrXZeH9etPEWkQ6hZvlJByvdT3BoT6M0qwi1zw2/I1q898Qubvx9aOCTFaxNBg9pCAx/8dZa7+WQRRPI5wqgkmvPyjN/Zd7IP3l7PcT7j/EhwEP8A3wFqavwMmj/ERo0UUV5h7ghrP1fWrHQ7aO5v5DHE8gjDAZ+Y9P5Vo1i+LNHXXfDN7YYHmPGWjOOjjkY/l+NONr6kyvZ2Hz+JNLttRjsZbkLNJCbgegQDOSe3Ss/TvHnh/VL4WdrdOJnyI/MjKrIf9k964zw9pGvTadrmtXunMdRW0FpaW8yHkDqcd+M1i6bpmpXOteHrv7FqTLDMPtDS2+yOM9wuO3vW6pw7nI689NDt/Dvj5JtPurrW2SFVvmtYii8cdM100viLTIdVGmyXGLjyTcEY4WP+8T6V59ovhW8vfBXiGxubSSK4e8ee2Drgkg8EUnh/wzrWsaJr1/qcUkGp3NsLO2Vxg7UHP5kAfnScINjjUqLSx2mneOtA1TUlsbe7YSudsbOhVZD/ALJ71salqdnpFjJeX0ywwJ1Y/wAhXjWheH7q6v8ASbCTTdWW4s5Q0rSIEjhweSD3Fd/8SdKvtW0CI2MLXDW86zPAnJdQew70pQipJFQqzcW2Ok8f6Xe6Nqc+lTk3lrAZVinQqWGeuO4p1n43sbfwrp2p6zMEuLpMiKJSWY57CuenubjxNa6lNZ+FpLWNLAwi4kj2yM+R8ijuKzYNM1PQpfDOuXGkXF7bWls0U8CpuaJiCAdv45q+SJHtZ7o9EsvF+h32lT6jFeqsFv8A67zAVZD6EVFpPjbRNZuja288iT7d6rPGULL6jPUVwP8AY2oauniPV/7CuUs71VWKzxsd8HO8D9ag8P6dqtxrUdvYxXstmLZo5ZL+32NAduAqt9aXso9w9vUutD0GLx74dm1QWCXh3l/LWQoRGzegb1p2p+OtB0m+ezuLiRpI/wDWmKMssX+8e1eVaf4dvdlpotxpmrG7hugzYQCJQD98NVzxFpl3aazqbw2WqW11NxGscPmw3P1NP2ULi9vUtse0W1xDd28dxbyLJDKodHU5DA9DU1Y/heO9i8N2CajAsF0sKiSJRjacdMdjWxXO1ZnZFtpNhSUtJSKLvg/7+tf9fo/9FR11HauX8H/f1r/r9H/oqOuo7V6dP4UeFW+NhRRRVmYUUUUAFFFFABWfrX/IOb/eX+daFZ+tf8g5v95f50AaFFFFABRRRQAUUUUAYniP72l/9f8AD/6EK26xPEf3tL/6/wCH/wBCFbdABRRRQAUUUUAFFFFABRRRQAUUUUAFFFFABXlHxeUPe6YGGQYn/mK9Xryn4tsDqWmp/EIXJ49SP8KAPK5IzG3qOxqPnBHQGtBlDKQelVHgZX2jHPTmgBiKXIAFXEiCJtPOetEcYReOT3qTFAFKWLyzkfd/lUWSOnHatEgEc1UlhKtxjB6ZNAESqTgAVcih8sZPU0QxBB6tUuKAKs0OPmUfUVXzg5H51pYqrNDj51xjuKAK4B+pq3DDtG5utJBCB8zdewqxigCvNDuG5fvd/eirGKKAPpyiiigAooooAKKKKACiiigAooooAKKKKACiiigAooooAKKKKACiiigAooooAKKKKACiiigAri/Hn+qX/r1n/wDQTXaVxXj3/VL/ANes/wD6CaT2HH4kBGfauAl8f3NiniSO/toUutMKm3RQR5iscAnn1K9PWu/5rivEfw/j17xPa6uLoQou0XMOCfOCsCB+ledDlv7x7NXmsuUyNW8eeIdPitlNppdvKbUTym5dsMcZ2oqnP51S1LxDJ4hufBOphTA08zB41Y4yDitvWvAF5feIbrULO/gjhuofJdJoy5jGMfL6Utn8OprW20CFtRjb+ypWfIQ/vATnFap00jBxqt67EcvxBu7O18RLfWkKX2mzLHBGoOJA/wBzPPoCaqat8RdUtLu206CDT4b77OJrh7reI1JGdqhcnNa+v/D6LW/FdvrAuRFCuw3Fvg/vipOD+uPwo8Q+CLm+10axo95Da3TR+VKs0e5WHrSTplSVbWxqeDvEv/CUaILySDyJ0YpKgzgEdxntXOy+NfEWpXeqSeH9OsZNP01zHI9wzb5MdduOK6rw3ojaDpK2ktx9omJLSS4xuJrmbnwFq1tfaidC1pLOy1Fy88LoSQT1xUx5OZlT9pyqxBc/ETULmLw9/Y1hbyTar5qPFMx/dumOMjtzmk/4WPfaSur2uv2MCahYpujW2Y7JM9Bk5/Os3X/C0+l6z4M0rSLh4ZIvtB+1bc4chTk/XpW1D8OHvINVk13UBd6hfrt85FwI8dCBV2ppK5neq27FLQfiRqF1qtvaajBYul1GXjez35jbGQr7v6VWHxF8UNokmtrpmnf2dBceTKSz725/hGa2dF8DapaX8M2parBNFbRmOKOGLbnjALU5fh9Kvge68O/2gm+a588TbDgc5xihuncaVaxU8Q/EK+sNWgsrKOxtke2E/nX4fa5I4Vdveut8Matca3oUN7dQJBM3DLG4ZT7g1zereBtTuJ45bPULV0FuIGhu4t6jA+8vpW94R8ODwvoSaf8AaDO24uz9Bk9hUT5OXQ0p+059djovD8iw+INWkc4RLWEk+gy9c9/bf9m6ZrPjSdd91ct9l06I8k84UD6nn8KZql5JBPqdpbk/aL6O3t0x1GWfJ/IGpILCPXvHtho8eDpfhqFZZVxw9wRhQfoOa6qWsUctb92pPrL8jqPAvh9tA0BTckvqN232i8kJ5Z25x9BXU4pMD0pa2OEKKKKACiiigAooooAKKKKACjFB6Vja3qNxbLb2lkFN5dsUjZvuoB1Y/QUAa5AIIPSvOLq3fwB4rGoW2RoGqSBLmMdLeU9GHoCePxrA1XxPpttqd5bRaZq2spYsE1C+hc4RvoPSuuMUU9jb6fcyPdaNrCeXbmUfvIX2lgPphSfYik1c1ozUZWez3NjxPq0Vvo8kUFzCLudMQxswy+fQd64vxDrN5Ne22l+EtKfUhoqCKWYuBGMquFH944ArjfFIt57q1sdevmgudC3DCnD3SfwhPc8V618ONDk0PwbaJcxhLy5zc3A7h3O7B+gIX8KNJIU4ulOxzWg6rNrlw1kdStLLUk+/ZXdm6SD6fvMMPpXS/wDCO65/0EbD/wABX/8AjlXfEnhDS/EsAF1EYrpOYbqL5ZI29Qa5m18Taz4KkWx8Wxvc6f8Adh1aFSRj0kA6H3rP2MOxf1mr3Nn/AIR3XP8AoI2H/gK//wAco/4RzXP+gjYf+Ar/APxyug0/VrDVLdZ7G8iniYZDIwNXc0exh2D6zV/mOS/4R3XP+gjYf+Ar/wDxyj/hHdcPXUrD/wABX/8Ajldbmij2MOwfWavc5L/hHdc/6CNh/wCAr/8Axyj/AIR3XP8AoI2H/gK//wAcrraKfsYdg+s1e5yX/CO64f8AmJWH/gK//wAco/4RzXP+gjYf+Ar/APxyutopexh2D6zV7nJf8I7rh66lYf8AgK//AMco/wCEd1z/AKCVh/4Cv/8AHK62in7GHYPrNXucl/wjuuZz/aNh/wCAr/8AxylPh7XD11Kw/wDAV/8A45XWUUvYw7B9Zq9zkv8AhHdc/wCglYf+Ar//ABylHh3XB01Kw/8AAV//AI5XWUU/Yw7B9Zq9zkv+Ec1z/oI2H/gK/wD8co/4R3XP+gjYf+Ar/wDxyutopexh2D6zV7nJf8I7rn/QRsP/AAFf/wCOUf8ACO65/wBBGw/8BX/+OV1tFHsYdg+s1e5i+H9HuNIju/tNxHNLcz+aTHGUA+RVxgk/3a2x0ptOHStErKxi227sKKKKYgooooAKKKKACs/Wv+Qc3+8v860Kz9a/5Bzf7y/zoA0KKKKACiiigAooooAxPEf3tL/6/wCH/wBCFbdYniP72l/9f8P/AKEK26ACiiigAooooAKKKKACiiigAooooAKKKKACvJfi1/yGNP8A+vc/+hV61XkPxflEer6f/eNucD/gVAHnssgjX39KpsxY5J5oZixJPNG0ke/b3oAsQzbvlbr6+tWKzasx3GIzv6jp70ATO4RcmqbuZDlvwod2diWpAuefyoAnhn6K/wCBqz2rNwc/SrEM2Plfp60AWSQBk9KpyymQ4/h9KJZTIePu9qYBu+lAEkM2w7W5X+VWwcjis8gg4qWGUqwU9DQBb4xmiqk02/5V+7/OigD6oooooAKKKKACiiigAooooAKKKKACiiigAooooAKKKKACiiigAooooAKKKKACiiigAooooAK5nxHYR6nq9hYTO6RTxTIzRkBgCp6ZBFdNWHqH/I1aR/uy/wDoJoAqjwfH/wBBnVP++ov/AI3S/wDCHR/9BnVP++ov/jddLiio9nHsae1n3Oa/4Q6L/oM6p/31F/8AG6P+EPj/AOgzqn/fUX/xuuloxRyR7B7Wfc5CXwsEv7aEaxqeyRXJ+aLPGMfwe9Wv+EOi/wCgzqn/AH3F/wDG61rgf8Tey/3JP/Zav0ezj2D2s+5zX/CHRf8AQZ1T/vuL/wCN0n/CHR/9BnVP++4v/jddNRij2cewe1n3OE/suK31Y6ffanqtqZWxbSmWIpPx0z5fyt7H8DWsPB8WP+Qzqn/fcX/xutnUNPttTtWtrqMPG3r1B9QexrDgvrvw7cLZ6m7TWDnbBdnqn+y/+NHs49g9rPuP/wCEOi/6DOqf99Rf/G6P+EOi/wCgzqn/AH3F/wDG66NHWRAykFSMginUezj2F7Wfc5r/AIQ6L/oMap/31F/8boPg6P8A6DOqf99xf/G66Wmudqk+nNHs49h+1n3PLryxtdH8bS3bXVxcJptgbmV7hlOG5CD5QMd/zre+GmnSW/ho6lcqReapM13KT1wT8o/AVxesSyas+owwnE2taulioPeGIAt+texW1ultaxQRqFSNAqgdgBTgtDXEt8yj2S/4JPRRRVHMFFFFABRRRQAUUUUAFFFFAAelc14kf7Be6fqbg/Zo2aOZ8Z2Bhw359TXS0ySKOaNo5EDowwVYZBoA+XPJttJm8TPca/qdhraXjSafBauwS5BPDcA78/WvadKvrzWbTw1a3g3anABdXw6CMbGUbsdGJZTj61rTeA9AmufPNmobOfXH09K2dO0qz0qExWcIjB6nqT9TQBxXjDSbCPxXpepXlnDNbXJ+yzmRAShPCsD/AAkeordivrrw4622qSPcaexxBfHlo/8AZl/ow/H1L/GunHUfC94iD97GvmRkdQw5q5o11Fr3huzuZVWRLmBWdSMjJHI/OpW501PfpRl20/yNRHV0DqwZSMgjvQ8aSxskiK6MMMrDII9CK5h4LvwtKZrYPcaOTmSEcvB/tL6r7V0NnewX9us9tIJI26EVRzHL33w08PXFw1xZJc6TcMdxk02cw5P+7yv6VW/4Rrxppzl9O8YR3Ua/ch1KyD59iyMv8q7kc0uKAOEXVPiJYDdd6Fo+pKBz9ku3hb8mVv504ePtStFJ1bwZrFuM43WxjuF/mD+ldxgUFQRgjNAHG2vxQ8LTkJPeTWMpONl5bvGfzxt/WulstX03UlzY6ha3PGf3Myv/ACNPutLsL1CtzZwzL6OgNczffDLwveO0iWH2WU9HtnMZB/CgDr+aUdK4H/hB/EOmFTofi67VF6Q3g81KUaz4/wBHGL/Q7bVIgf8AWWb4c/8AAaAO+oriLf4n6MJjBqkF3pU4ONt1EQPz6V1Nlq9hqMfmWd7BOpHWNwaAL1FNzmlFAC0UUUAFFFFABRRRQAUUUUAFFFFABRRRQAUUUUAFZ+tf8g5v95f51oVn61/yDm/3l/nQBoUUUUAFFFFABRRRQBieI/vaX/1/w/8AoQrbrE8R/e0v/r/h/wDQhW3QAUUUUAFFFFABRRRQAUUUUAFFFFABRRRQAV5F8XoxJq+ng/8APuefT5q9dryX4tY/tnTx3+zn/wBCNAHlroUbBpMkAgd6vSRh1wR+NU2idW27SfQ0ANAJIAHJq0kAEZDd+tOihCDJ5NS/WgChJGY2wenrTQSOnp3q+6BlII4qm8LI2ACQemKAIx+ZNWoYdo3MOaWGHaNzcn0qfmgCnNDs5X7v8qiBwc1oEZGKqSwFTlQSv8qAIfUmrEEJyHYfSiCA/eb8BVofpQBVmgx8y9O49KKtYooA+nKKKKACiiigAooooAKKKKACiiigAooooAKKKKACiiigAooooAKKKKACiiigApMmlqpqEUs+nXMUM3kyvEypJ/cJHBoAz4/F/h6bVTpces2L3wOPJEwzn0+vtTtS8WaBo97HZ6jq9nbXEn3Y5JQG/Edh9a+br2C70Pwna2Unh4R6lb3wb+1VcNvJbjB75rqtD02x1+X4g3niC3ilvYYl2mXrGRGSMZ6cigD36N1kjV0YMrDIZTkEVi6h/wAjXpH+7L/6CaxvhZcXE/wy0eWUl5vIIBY9cE4qp4g1bxHp+taZcDRYrx18zENvL8xXbz19qAO/60uK4qw+JuiTyiDUUudKuc4Md3GVA/4F0rrLW/tL2ISWtzFMh6GNgaALOKMU3dS5oAo3P/IXsv8Ack/9lq/iqFz/AMhey/3Jf/Zav0AGKMUU1mCgkkADrQAuM1FNBFcRPDMiyRuMMrDIIrzO1+L8d78Ro/DsFkjafLK0CXhYjc6rk47egr0qe7t7VQ1xPHEDwC7AUAc/sufChLIHudFzllyWktR7d2X26j3rore4iureOeCRZIpBuVlPBFOBSROCGUjtyCK5u50y70CZ77RlL2zMXuLH+9/tJ6H+dAHTiqmq3H2TS7mf+5GzfpUFhrun6h5SQ3CedIpIiY4YY6gj1FZvjq5MHhO8wcF18v8APik3ZGlKPNNI4bwhbm+8V6FDKNy2WnzXz/8AXSaVtpP/AAFa9dxXnPw6ty3iLxFdcFYPs1gp9PLhUkfm5r0aiKsrBWlzVJPzFooopmYUUUUAFFFFABRRRQAUUUUAFFFFABikpaSgCOdBLC8bDIZSDXKeAJDFpd7pjDBsLyWIZ67SxZf0YV15rkNM/wBA+Ier25+VLuGK4QepA2n/ANBFS+50Uvepzj8/6+864Vz95pVzpU8moaIoJY7p7IthJfUr/db9D7da6EUYzVHOZ+l6xa6tAZLdiHU4kicYeM+jDtWgDk4rD1fQ2lnGo6ZILbUU/jA+WQf3WHcVLpOuLeyvaXMRtdQiH7yBz191PcUAbFFZut63Z+H9Jn1PUHKW0ABdgM4ycf1rl9P+LfhPULuG2W7kheYhUM0RVWJ96AO6pMVjR+JrOTxRLoCpL9qjhExbb8hU+9a/mKTgEE+maAHYFGKTeo4yM/WkEik4yM+maAI7mztryLyrq3inj/uSoGH5GuWvvhp4bupDLbW8+mzk582wmMR/L7v6VtnxFpv9oXenrco15axebLCPvBcZzTfD/iC08R6UNRtVkSEuyYlXacjrQBzX/CP+NdGLHSPEUGpRdoNThIYD03p/hQPHuqaSwTxJ4U1C0Xp9psiLmL68YYf9813IIYZUgj2pdoYYIyKAMHSPG3hvXCF0/WLWSUnAhd/Lkz6bGw36Vv5NYGseCvD2tr/p2lwO+ciRV2sPxHNc/wD8IHq+jnd4a8TXdsg5FtdHzovoAelAHfg5pa8+/wCEn8Z6Gca14dS+t1GTcae2T9Sp/pWtpfxE8O6k4iN2bS4xzDdKY2/WgDq6KjjmjmQPG6up6FTkU/NAC0UUUAFFFFABRRRQAUUUUAFZ+tf8g5v95f51oVn61/yDm/3l/nQBoUUUUAFFFFABRRRQBieI/vaX/wBf8P8A6EK26xPEf3tL/wCv+H/0IVt0AFFFFABRRRQAUUUUAFFFFABRRRQAUUUUAFeVfFz/AI/9M/65P/MV6rXk/wAYJBHe6YT/AM8nwPXkUAecO4Rcn8qpvIztuJ5HT2oeQuxLGm4JBPpQBbhmDjB4b+dTVnAkHIq1HOChLcEfrQBKzBFyTVOSQyH0A6CiSUyNk8D0pmM/hzQBZhmDfK33vX1qx2rNq1DNn5WOD60ATnAGSaqTTb/lH3f50TTbztXhf51EBuNAE8M2MK/TsatCs7vU8E2CEbp2NAFmiq00+flQ8dz60UAfU1FFFABRRRQAUUUUAFFFFABRRRQAUUUUAFFFFABRRRQAUUUUAFFFFABRRRQAU1kDAg8g9qdRQBwNt8IvDtrqkd2Jb6SCKXzorOWfdCjZznFSa78KdB13V59ReW9tnuQBcx2021JgOm4YruqKAKun6fbaXYQ2VpGI7eFQiKOwFZuoD/iqtI/3Zf8A0E1uVh6h/wAjVpH+7L/6CaANK802y1GIx3lrBcIRjEsYb+dctc/DPQ/M87TJL3SZx0aynKrn1KnINdnRQBwg0bx3pBH2DXbLVYgcmO+iMTn23LkfpSnxtrmmLnW/B+oIuf8AWWLLcL+QIb9K7nFGKAOFj+JXhW71ezWTUxZyKkgZL2NrfaTt4+cAV2FlqdjqMXm2V5Bcx/3oZA4/SqGp6XYX2p2sd3ZW86ukm4SRBs/d9axbz4VeEbti6aYLaXOfMt3ZCPyNAHZ5rjviVquo6b4Smj0mzuLm+uz5EQhjZtmepOOlVT8OLi1XGmeLddtR2Rroug/A0Hw/49tExa+LoLlQeEubNc/99DmgDxnWPDXibwVp3hy61S2tEs7TUFlNxC+ZC0mC27Psv6V0+oyaVr/xR1CDxfqf2XTYrUPZJJP5SOCOCD0Jruph8RBF5d1p2gajEOzFgT+HT/8AXWXqq6vq/lrrvw4t9Q8rhDHKvH0z2oAn+CV3cXXhnUka4nuLCDUJI7GWbJLQjpyevOa9NPWvPbLxnc6TaR2kfgXUrSBFASOLYVA/Cpz8QtQl+S38H6q8p+6p2qD+NAEGqfDi4l8a2/ijTdakguYpAxt5IwY2U8MOPUZ7Gr/xAZpdMsbMH5ri5RePY5qgmk+M/FMnn6rqcmgWQOUtLBsSn/ef+grl9avNX8Ma9pmneI9Q+1afBKZ7bUJf9Ywx91/U+9TLaxvhtKl+2p2HwwXfpesXmOLvV7iUH1wwX/2Wu6rjvhfbyW/gGwaZGSWd5p2DdcPKzA/iCDXY1RgxaKKKACiiigAooooAKKKKACiiigAooooAKKKKAExXIa8BY+OdDvsE+ekls3oOhH8zXYVyPj4NDp9jfoMva3kb59Acg0pbG+G/iJProdaOlKKjhfzIUf8AvAGpKZg1ZiEZqrdaba3c0M80QM0Lbo5Bww/H09qt0UAcH8YR/wAWw1j/AHF/9DFcH47u9Df4OaTbRSWbaq624hSMqZc8Z6c17Tq+j2Wu6ZNp2owrNazDDxnvzmue0v4YeENGvUvbPRoFnjOUZsttPqM0AecXutavo3jPVGEjtc2vh+FivXEnlrk/nmpPDFjBDZ+G/EbeNZ4tTv5wJ4JpfMSfJwUCDp9a9bbw1pD63PrDWcbXs8XkSSHncmMYI+lY+lfDPwpo2tf2rZaWiXQJZMklYyepUHgUAeXaKdVubnxVr7anezSaNNI9rahzsJAPJHcD0qg7z6f4C0zxpb+KLyTXLidfMia4BR8tygTsa9403w1pGkNeGyso4zeuXn7hz75rCt/hX4OtdWGoxaRGJQ29VJJRW9QvSgDzfSLBG+L+v3Uk9zHOumC6CGX+No8lTxyATwPasuy1jULvwr4Y0eTUprS01LVZY7m5RtrbQRhc9s5r3K78HaDe66utT6fG2oBChmGQSuMYPrwarzfD/wANXHh/+xJNMiNj5hlVOcq5/iB6g0AYvgaxttF17VNLsvE76pbx4YWsreY9ufd+9egCsTw54R0bwpavBpFosAkOXbJLOfcmtsDFACkZpMUtFACYrN1Tw9pGsxsmpadb3IPUug3fn1rTooA4V/hytjIZfDuuahpTk58vf50X02t/jTf7Q8e6G5F5pdprdsD/AKyyk8uUD/cbgn8a7vFGKAOKt/il4fEiwaoLzR7g8eXqFu0Y/wC+8bf1rq7HVLDU4fOsLy3uov78MgcfmKfdWNrexmO6t4p0P8MiBh+tcnffC3wtdyGaCyaxuM5E1nIY2H5cUAdnmjNcH/whXiXT3zpHjW/Cjol8ouB9OaQP8S9Pzuj0bU0HQndEx/AcUAd7mlrgh4x8UWgJv/BV0yjq9tMrD8jzTo/ihYodt9ousWpA5zalwPxFAHd0Vx8PxO8KSsFfUfIJ7Txsn861YPF/h25/1WsWbfSUUAbdZ+tf8g5v95f51NHqVlMMx3cDj1WQGqurzxPpzhZEPzL0YetAGpRSBgenNGaAFopM0ZoAWikzRmgDF8R/e0v/AK/4f/QhW3WH4i+9pf8A1/w/+hCtsGgBaKKKACiiigAooooAKKKKACiiigAooooAK8m+MMXmXul9iIpMH8RXrNeVfFz/AI/9M/65P/MUAeTspUkHijcQO+ex9KuyxCQe/Y1SZSrbSOaAEHp61ZS3zGd3U/pToYdnzMOfSp+tAGe6FGw3/wCukDY9/T2q9JGJFwapOhRiD+B9aAG5PU9TViGHPzMPwpYYOAzD8Ks0AUZYjGf9nsaYDg+3pWgyhhg8iqUsRjb1X1oAjJJOTU8MJYhiOB0pIYS/zH7v86uAcYHSgCnLCU+Zfu/yoq2RkYooA+naKKKACiiigAooooAKKKKACiiigAooooATNGa8c+Iup6ifiZpWjx+J59DsJrV3klRwFBGSM59cYqr4b8d33h298RQXmsSeI9K023WaO6AAZmJwV3UAe25ozXmcfxhtf7Ck1afQr+CF3WO0STAa5YjPy8dPerOlfFfT7uLU11PT7jTbvT7f7S9vIQ5ePOMgj3IH40Aeh5ozXnXh/wCKq61qljbTaFdWlvfki2ufMWRT/vAfdqp/wuSCW7ma00G7uNNgn+zvdJIu7OcZ2dcUAeoZozXJ2njm0vPF2oeH0tJhLZWy3LSkjDgqGwB1B5rDufi/YW/he31z+y7p459RbTxErAtuAJyPXp0oA9IzRmvNbz4tJa21nH/wj96dUu8slgzBWVB/ExPSul8GeMrLxlpkt1bRSW80EphuLeT70bjt7igDpqKKKACiiigArD1D/katI/3Zf/QTW5WHqH/I1aR/uy/+gmgDcooooAKKKKAKFz/yF7L/AHJf/ZauSSpFG0kjBUUZLE8Cqdz/AMhay/3Jf/Zaz/GRx4P1XnB+yydP900mXTjzzUe5txTxzxiSJ1dGGQynINOzXMeAD/xRGlknJ8hf5VxWr+P9ck1vUU06WKCCwlMYhMBkMxHXJ7VLmkrs6aeCnVqypw6dz1S5vrSz2fabiOHe21d7Abj6CpldW+6Qfoa8Y1m41PxL4s8LXDeTGJ42kihmTIjYfeyPwGK2/hy2qv4k1sXN2kkKSkOuOrdsegpKpd7G1TL+SjzuWqWq+dj06jFApa0PNExXGazBFffETSLaaJJY0t3kKOoIznjrXaGuNBM/xSzyfIs8fTNTLodGG3k/JnYIiooVQFUDAAGABTsUYpao5wooooAKKKKACiiigAooooAKKKKACiiigAooooAKwPGdsbrwnqMajLeVuX6g5/pW/Va/h8+wuIsffjZfzFJ7F05cs1Ip+Hbr7Z4esJycl4VJP4VqCuW+H0pbwrHCxybeV4T/AMBNdSKFsVXjy1JIWiiimZBWb4g1ZNB8Pahq0kbSJZwNMUXqwAzitKsTxhplxrXg7V9Mtdv2i6tXij3HjcRgZoA4ix+LxuLzSjdeHr2007U8LBcyYwzfT0qxqXxUki1TULfR/D15qVtphxe3EeAqfT16GqupeBNYuvDfgmyjEXnaS6G5y3HCgHHr0qk/hXxt4avtdtPDsGn3enazIzmS4Yh7csCDwOvX36UAM8Q/FDUptW8KzeH7WWSx1BxvQ43SnOCnXgitzWPijLa6vd2Gl6Bd6l/Z6g3rxYxGe4HqRWHN8M9c0nTfCz6S9rdXmkTmeZJWKq7E5OCO1TP4Z8ceGfEOr3PhmKwmg1lhKzzsc2znrj1H1zQBU1n4gakPiHoVxpUF9c2V7pXmrpyYBaTe4ywPpjH4V3vgbxrH4xsrtjZy2d1Zy+VcQyfwtz3/AArCt/B2vL8RNC1y+uYrlbXTDb3MygJukLs3Cjt8w/Kr/gDwxqHh3UfEc18E2X94JYdhz8vPX86AO6BzRSCloAKKKKACiiigAooooAKKKKAExmjFLRQAmKQqGGCAR6GnUUAU5dK0+bPm2Nq+f70Sn+lZVx4G8MXRJm0SzYnnhMfyroaKAORl+GfhR/uaYIf+uUrr/WsvVPhnocFkzwzajGcgYW6bnmvQqz9a/wCQc3+8v86AOaPw4t48G11/XIT3P2rdkfiKYfAOpKf3XjHVlHYNtbH+NdxRQBw6+DPEcbbk8b3mf9u2Vh/Onf8ACO+M7dsQeLopVPeayGR+RrtqKAOGOl/EJchde0xsdC1sQTR9k+Iy4/0/RWx6q4z+ldxijFAHn94PGI1DSP7W/sn7L9vi3fZ2ct94dMivQB1rE8RD5tL/AOv+H/0IVtigBaKKKACiiigAooooAKKKKACiiigAooooAK8l+LX/ACGdPPf7Of8A0I161XknxcYLq+nsTgC3P/oVAHnjMFUkniqjzMzhgcY6CkklMh9uwpmOpoAuxSB144PcVJWcrFGyDirscodCemOtADycDJPFVJZi5+UkAdKJZvMOB92osHtQBbhlDjB4bvU2eKzgcHI4q3DKJBj+KgCb8arTTZyin6miab+BT9TVfqeKALME2flY89j61YzWb3q1BNuwpPPr60AWPxoqCabZ8q/e7+1FAH1HRRRQAUUUUAFFFFABRRRQAUUUUAFFFFAHm/iXwJJ4h+KOlape2MF1o0Nq6TrKQfmwdvH1Iq/4p8D2r+BNT0bw3pttbSXK8JGAgY+5re8U+JbLwrosmpXgdwGCRxRjLyOTgKB61oQX0b2kc05W3dkDtHI4ymexoA828T/D7UtX+H2g2EKRPqGlqhMDvhZMAArn8Ko6F4F18DWrx9H0rS7ieyNvbwj99kkgncT2OMYr1wXMBZVE0ZZxlRuGSPah7mCLPmTxpjrucDFAHiPhv4d+JbTxTpd5HpyaNHbPuupI7rzElHcKnbNU9Q+Gvim4v5jFpFtDePdb11G2ufLTbnqY/WvehcwGQRiaMuRkKGGT+FVNc1aHQdDvNVuFZobWIyuqdSB6UAeZX3hTxho/jm41nR7a11Bb6wjtZnml2bGVQpbHfpn8az7T4c+JE8I6DYTQQ/arXxENQnAkGBF3I9fpXo19430/T/BMPimWGY2ksaOIwPn+bpW3balbXNjb3ZkWNLhA6CRgDyKAPNviF4D1HU/E9n4g0ywt9SaOLyprSeXYCOxBre+G3hi88O6XcyahaWlpdXUxfyLYcIvYE9z71reJPFtn4Zgtrq5ieW0lmWKSaIgiHPQt7VvIyyIrowZWGQQcgj1oAkooooAKKKKACsPUP+Rq0j/dl/8AQTW5WHqH/I1aR/uy/wDoJoA3KKKKACk3Cg9KzH13Tk1oaQ84F6U3iMjqPrQVGLlsiS5OdWsv9yT/ANlo1XTk1bSrmwdyi3EbRlwMkZGKw7rxdoi3K3j3yLBatLBI5B++Nvyj1NWLPxtoN9p1xfQ3o8m3GZQykMo9cVLcWaxoVo+8ovQxLD4dXmnrFHb+KtSWCIjbEAAuPSpL74eefqdzc2Wr3Fkl2d1xGighj3I+tadl488O6jqK2VtfhpnGUypAb2BrO0r4j6ffazqdnMPJitCdknPzgdT7VNoHYpY5tys727Gh/wAIXbDVtIv1upQdNjZEQgHfkYJJp2keEY9G1681K3vpil0Sz25A2g+uazNW8e2VxpUs2h38BlieMO8ynYAx6fWtTUvGej6HFbrqV4qzyoG2RqWP1wO1NcpEo4u1nfXS34nR9qdmuJu/Gu7xBo1tppguLG/Uky5ORg9qvz+PPDttqn9nyX6iYHaSFJRT6FugNPmRzvC1tPdfc6c1xumjzPibq79RHbxAe2QK69WDoGU5UjIIrkPDvz+OvEEh4IKJj6Ch9Ao/DN+R2dFFFUc4UUUUAFFFFABRRRQAUUUUAFFFFABRRRQAUUUUAFNanUhoA43wQfs97r1gf+WN6Xx/vjNdkK4zSc2nxJ1i26C5to7j8jtrsxUx2sdGJ1nzd0haKKKo5wooooAbilxS0UAJg0YpaKAExRilooABRRRQAUUUUAFFFFABRRRQAUUUUAFFFFABRRRQAUUUUAFZ+tf8g5v95f51oVn61/yDm/3l/nQBoUUUUAFFFFABRRRQBieI/vaX/wBf8P8A6EK26xPEf3tL/wCv+H/0IVt0AFFFFABRRRQAUUUUAFFFFABRRRQAUUUUAFeQfGGMvq+nFeotzx6/NXr9eS/Fr/kMaf8A9e5/9CoA8sx2pQ2AcgfTsfrVmaHd8y9f51U6UAFTJCzRtyRkjApYYd2Gbp2q1246UAZ5BBII570obA59O3erU0QcZHDVUIIJBGCKAEznJ4GfSpoYixLZIGKSGHecn7tXAABgDFAFB0aNsMPp70inB9v1q9JGHXBqk6FG2mgBCcnOAKfFGXcHsOaSKMyH271dVQqhQKAKckZjbnkdj60VcZAy4IooA+nqKKKACiiigAooooAKKKKACiiigAooooA8q+KjM/i3wRBL/wAerampbPQsCMZrG8R6Na+IPjLqVjftM1smmCQRxylRkLx0r0fxt4THizR0gin+zX1vMs9pcYz5cinIP0rTtdGtllS9ura3fUmhEUtwqcsMYIz6UAfNFhZiHwPoniFLm4/tFdVFsspmYgRhsBQK6zVdItfEHxI8XR6g87x22l/aIkSVlAcJkHivZx4Y0NbKOzGlWoto5PNSIR/KG9QPWpxommC6uLkWMHn3EflTSbOXXpg+1AHzjaWv9naH4N8QwXNx/aVxfrHJK8xbK56YPavcviP/AMk01/P/AD5P/Ktf/hG9FNtb250y28m2ffCmwYRvUVeurS3vbSS1uYVlglXa8bjIYehoA+dda8MatbfBuz1WXxHdTWbRRMLJgNignp+FaeoLpF/460uz8W3stvo0ejI9rmQxo0uBnke2T+Ar2+XRtOuNMXTZbKF7JQAsBX5QB0GK5Dxd4N1nVb+1m0qXSHtII9gstQtdyqexVgM/h7UAeV6A1vP8NfG6/aHntUkPkvKxJwOh5r3DwHNcT+A9DkugRKbOLOfTaMfpiuKtPhJeQ+GX0mTU4Qb27E+oNHGQHQHOxB2r1K2t47S2itoU2RRIERfQAYAoAmozRVe7uYrK0mup22xRIXc+gAyaALGRRkV4XovxH8TeINVgvLLVNFjjmmKpo80uyXy84zuPGcc4zWlqXi/xjrWteIX8OS2VvY6BjzI5lLNcHBLDPbGDQB7FWHqH/I1aR/uy/wDoJo8I6+PEvhSx1goI/tEe5lzwp70y8nil8V6R5Usb4WXO1gf4TQBv0UgpaAEPSvPfiLpt5Fc2Gu6ZbvNdW7FGVByymvQj0pCM9amUbqxth6zo1OdK54nrnhO/tfDPhxkhlkmjklurxIhlyX2ndj1HApi6RNfadrt9a2uouXtfLD3CgGU5HAUelewXI/4m1kP9iT/2WrwQDooAqXTTZ2wzOcVa2t/1PK77RrhbfwYYbBg0Lp521OUGO9VpLG9ttZ8XQNp85+2rugdY8qRj1r13HtWbqj6tC8cunW8FxGo/eQu212PsTwPxp+zRCzCSVmv6vc861HQ51+E+n28Fg4u98ZkRU+b7x5NE/neHfFs2o3+lzXltc2qpCyx7tjY+77V3dt4osWmS1vkl0+6Ztqx3Kbd5HXaehHvW0NkqBhtZTyCORS9mgjmEtVJXTv8AieTLpd5Nr3h+ePRjYRFXJijXiLJOM+nrXP8A9iXVt9s0i8tdTe4lui6pCg2SDPDbjXveOegpNilt2Bkd6PZo0hmco6cpW02A2umW8DFiUjUfMcnpXNeEsP4k8RSdf9LK5+nauw7VyPgrnUfETjlTqMmD681T0aRyU5XhUfp+Z2FFFFUcwUUUUAFFFFABRRRQAUUUUAFFFFABRRRQAUUUUAFIaWigDitTzafE7Sp+gurWSH64Iau0Fcb40zb6z4dvwP8AV3nlE/74xXZL0qVuzorawhLy/IWiiiqOcKKKKACiiigAooooAKKKKACiiigAooooAKKKKACiiigAooooAKKKKACiiigAooooAKz9a/5Bzf7y/wA60Kz9a/5Bzf7y/wA6ANCiiigAooooAKKKKAMTxH97S/8Ar/h/9CFbdYniP72l/wDX/D/6EK26ACiiigAooooAKKKKACiiigAooooAKKKKACvKPi2gGp6a+TkwsMduG/8Ar16vXlPxc4vtM/65P/MUAecHpVSR0MoYICB1PrSzTb8qv3f51DQBfRgygjkU6qEchjbjp3FXVcOuQaAHVUndCwwoYjqadNNnKKfqar0AXonV0G3p6elP7Vno5Rsirscgdcj8qAH1XuGTG3ALfyp00wQbRyx/Sqh5Oe9AFuB1ZcKAMdRU1ZwYqcg81cilDj/a7igCWio5ZRGv+12FFAH1BRRRQAUUUUAFFFFABRRRQAUUUUAFFFFABRRRQAUUUUAFFFFABRRRQAUUUUAFVNRs11DTrmzckLPE0ZI7ZGKt0UAfOEHgXW10q18ML4UWK/hu97aypGCgbOc9elb8ml+JvCGpeKLCw0GbU4dbRRDcxuAEO0qxbP1zXuFFAHNeB9Bk0DwTp2kXYVpIodsg6jnqP1pkml2Fh4r0o2lnBAzLLkxoFz8prqKw9Q/5GrSP92X/ANBNAG2KWiigAooooAoXP/IXsv8Ack/9lq9VG5/5C9l/uS/+y1foASilooAguLWC7heG4hjliYYZHXIIrGbw41oxfR72aybr5RO+I+209B9MV0FFAHP/ANr6lpx26np5eMcfaLT5gfcqeQPxNaVjqthqKbrW5jkP93OG/I81dIzWVf8Ah7Tr9/MeHy5v+esR2N+YoA1DXKeB8Z1r/sIzf+hGrP2XxBpYJtriPUoR0inOyT8G6YFct4c1HUZft9jYQiC+utQlZ2l6QruOT7n0qXujop/wp/L8z02ivKta1/Q9G8XWPh+e71G71W5wHnSXAjJ6ZHTPHSu1029vLHVRpGoy+cZEMltckYMoHVSPUdao5zoKKKKACiiigAooooAKKKKACiiigAooooAKKKKACiikxQByXxDUr4fiuQP+Pa6imz6YauotpPNto5P7yg/mKxvGdv8AafCOpRgZPkkj8OagtfEMFt4f0t9jz3N1EBDBEMs5A549BjrU9TolrQT7NnTUVzv9qeIFTe+gpgdQtypOPYdzWlpGr2usWzTW5YGNzHJG64eNh1DDseRVHOaFFFFABRRRQAUUUUAFFFFABRRRQAUUUUAFFFFABRRRQAUUUUAFFFFABRRRQAUUUUAFZ+tf8g5v95f51oVn61/yDm/3l/nQBoUUUUAFFFFABRRRQBieI/vaX/1/w/8AoQrbrE8R/e0v/r/h/wDQhW3QAUUUUAFFFFABRRRQAUUUUAFFFFABRRRQAV5J8ZAxvNL29PKkyPxFet15V8XP+P8A0v8A65P/ADFAHk1OBG05H1HrU00OMsn4iq9ABUsav5b7enH40RQlyCegq4FAGF7UAZ9KpHPbj86sTQ7ssvX+dVce1ABxzgcVLCHL5U4GOtNjiMhx2q6qqowtAFFgQx3de9CnB5/OrcsQkH+0OhqmylWwRzQAHBbinRBjIu3t1pEQucDvV2ONY1wOtAFOQMHO/r60VckjDrg/h7UUAfT9FFFABRRRQAUUUUAFFFFABRRRQAUUUUAFFFFABRRRQAUUUUAFFFFABRRRQAUUUUAFFFFABWHqH/I1aR/uy/8AoJrcrD1D/katI/3Zf/QTQBuUUUUAFFFFAFC5/wCQvZf7kv8A7LV+qFz/AMhey/3Jf/Zav0AFFFFABRRRQAUUUUANc/Ka8r8N3cmmTXlyNubmWZI5JOB5mTgE+9epyfcNcV4IsbfU/C9xHdxLJHNcSMyt67j0qXujop/wZ/I8Z1GHXtJ1vw7JqegOuqT6jLcSTtcAm6Y4AUcfKFAAxz3r3bzm1LxZpuyMK9nA73Iznyy4ACg9zxRL4MglaJWvrgwQn91G+G8sd8E81t6dptrpdv5NrHtXOSSclj6k1Rzl2iiigAooooAKKKKACiiigAooooAKKKKACiiigApM0tIaAKmpRC4025iYZDxMv6VwPga3j1nSdQtJpZY5EthZLLE2141OdxU9jnBz6ivRpBuRlPcYrz7wxp1ygv302VY72zvJEKv92VCQdp/Lg1PU6IO9CS80cXN4Skf4j2vh7RfEWuOtqonv5pr1mCjqFAGOTXq8MSW/jWT7OTmezU3I9NrEIfqcsM/7Irk/C3h/xLoWr63qU9jBLfancGUsZRtjUngZ74ruNG0qSxae5u5hPfXBBlkAwMDoo9hk/mao5zWooooAKKKKACiiigAooooAKKKKACiiigAooooAKKKKACiiigAooooAKKKKACiiigArP1r/AJBzf7y/zrQrP1r/AJBzf7y/zoA0KKKKACiiigAooooAxPEf3tL/AOv+H/0IVt1ieI/vaX/1/wAP/oQrboAKKKKACiiigAooooAKKKKACiiigAooooAK8n+Lbk6rpycbRAxHry3/ANavWK8l+LX/ACGNP/69z/6FQB56apyeUJeASO+DxT5ps5VT9TVegC+uNox07Yp1UopTGcdVq4GDAEHNAC1Un8veOCT/ABYNSTTbcqp5qrQBei27Bt+77U/tVCOQxtxyO4q6rhlyDQA6q9xs288t2xUksojH+0egqmxJYknmgC1Bs2fKPr61MKz0co2QauxyB1z37igB9FMeQRrk/hRQB9P0UUUAFFFFABRRRQAUUUUAFFFFABRRRQAUUUUAFFFFABRRRQAUUUUAFFFFABRRRQAUUUUAFYeof8jVpH+7L/6Ca3Kw9Q/5GrSP92X/ANBNAG5RRRQAUUUUAULn/kL2X+5L/wCy1fqhc/8AIXsv9yX/ANlq/QAUUUUAFFFFABRRSGgBsn+rb6Vyfw4GfCkMh6yO7H866i7bZaStnG1Cc/hXOfD1AvgzTyBjcm4+5NLqjeOlGXqjqqKQ9KaWC9WA+ppmA+imeYn99fzo8xP76/nQA+imeYn99fzo8xP76/nSuA+imeYn99fzo8xP76/nTuA+imeYn99fzo8xP76/nRcB9FM8xP76/nR5if31/OgB9FM8xP76/nR5if31/OgB9FM81P76/nR5if31/Oi4D6Q0zzVz98fnTwcjOeKACuQ8OYtfF/iK0zy7xzr9CDmuuNcgq/Y/iYc8C8sTj6qw/pUs3o6xnHy/LU7ClpopaowFoopkxKwuQcEKcUAPorzjT31K8sIbiTWr4PICxAfgc1Z8nUP+g3f/APfysHiIpnUsJUaud9RXA+TqH/Qbv/8Avuk8m/8A+g3qH/fdH1iA/qdQ7+iuAEV+emuX5/7aUeTf/wDQb1D/AL+UfWIB9TqHf0V5+0d6gJbXb9QO5kpRFfkZGuX59P3lH1iAvqkzv6K4Dyb/AP6Deof990eVfn/mOX//AH8o+sRD6nM7+iuAEd/1GuX5Hr5lAivz01y/I9pKPrEQ+p1Dv6K4HydQ/wCg3f8A/fdHk6h/0G7/AP7+UvrMB/U6h31FcD5Oof8AQbv/APv5Wn4Wmu/7T1G3uL2e5SNI2TzTkjO7OPyq4VoydkZ1MPOmrs6uikFLWpgFFFFABRRRQAVn61/yDm/3l/nWhWfrX/IOb/eX+dAGhRRRQAUUUUAFFFFAGJ4j+9pf/X/D/wChCtusTxH97S/+v+H/ANCFbdABRRRQAUUUUAFFFFABRRRQAUUUUAFFFFABXj/xjZxqun4+79nOT/wKvYK8l+LYzrGn/wDXuf8A0KgDyunjG0+nc+lPmhKZZfu/yqGgAqWNnEb7RxxSRxGRvbvVxUVBgUAUKVcEH6c1NNDglkH1FV6ADjnHIqWAuH+T0piRlzgVdSNUXA/GgCkxJYluvehevvVqaHeMj7386qEEHB6+lAAcbuDxToiwkXb+NNVSxwOpq7FEI19zQBUkLFzv60ValiEi+hHQ0UAfUNFFFABRRRQAUUUUAFFFFABRRRQAUUUUAFFFFABRRRQAUUUUAFFFFABRRRQAUUUmaAFormJPiD4Yj1n+yW1aAXe7btzxn0zU2ueN/D3hy5it9U1KKCaQZVDycep9BQB0NYeof8jVpH+7L/6Ca1bS7gvrWO5tpVlhkG5HU5BFZWof8jVpH+7L/wCgmgDcorN17Um0fQ7vUFQSG3jLhD3pugao2s6Faai0YjadN5Qc4p2drk8yvympRWPc+J9GtL9bGfUIEuCcbC3Q+9YGtePPsHiy20O2SFywDTSyPgIPT61UacnsiZVYJbnUXP8AyF7L/cl/9lq/XHaH4vsfE2utFaZD2jSocn7w+X5h7da3dU8QaZooU6heRQbvuhjyaThJO1tRqcWua+hqUVy2u+OdK0TT7a980XEVw4RDG2fxrQm8UaPbqjTahAm+NZFUtyVPQ0ckrXsHtI3tc2aK5qw8TGS81k3rW8NlYtH5cofqrDq3p2rXfVrKN7ZHuo1a5/1IJ+/9KHFoanFl6isSbxdoVvN5Mup26yCQxlS3IYdQamsvEOlajePa2l/DNOn3kVuaOSW9g543tck12QRaBqEhzhLaRjj2U1n+CEMfhDTVIwfJHSp/FknleENYfOCLKbH12HFP8MReT4c09MEYgXg/Ss+p1L/d36/oa1cr40QS/wBlRMXCPdYYK5XPyN6EV1Vcv4w/1uj/APX2f/Rb0qmkWZ0leaMb+ybP+5N/4ESf/FUf2TZ/3Jf/AAIk/wDiqvGivO55dz2vZw7FH+yrP+5L/wCBEn/xVRzWOm20LTXDmGJfvPJduqr9SW4rRPWuU+JX/JO9YP8A0zT/ANDWnFybtcicYRjexuJpthIiyR+YyMMqy3MhBHqDup39lWf9yb/wIk/+KqroMoi8JaY+QdtlGcZ/2RXlq/EPxLeXEmo2rsYEnKJZLbEqyZ7t61ajNt67GblCMU2tz1KdNFtrqK1muVjuJTiOJrtw7fQbs1ZGl2LA7RIQO4uZP/iq8sitNS1f4rSTC5jjnWyE8fmR58sEYAx6gmtj4SjUGsdQkuLvzYPPdQhHO7PJzTlFpXuTCUXK3KdxPY6baxNLcOYYl+88l26qPxLVE8WjJbJdPdItu52pKb5gjH0Db8E1w/xY1OGWTTPD8lysEdxJ5lxJn7i1i6B5XiL4ea74djl82XTZDNZt32Akgj8N3501CTjdsJTipOKR6pcW+kWkayXM6wxscK0t66g/Qluan/sqz/uTf+BEn/xVeVWd/wD8JrqfhLS2w0donn3an1TsfrXsVRPmj1NKfLPW2hS/sqz/ALkv/gRJ/wDFUn9lWf8Acl/8CJP/AIqr+KSo55dzX2cOxmXWl2i2czKswIQkEXEnp/vV23h8lvDelliSTaREknJPyCuWvP8AjxuP+ubfyrqPD3/ItaX/ANekX/oArqwzbvc8/GxUWrI0q5DxORY+KPD2o4+UztbP9HU4/XFdfiuV+IUZXws90gzJaTRXCn02uCf0FdEtjDDP94l30+86kHNOqC1lE9tFKOjKDU1UYtWdhaZN/qJP90/yp9Mm/wBRJ/umgR59ov8AyBrX/c/qav1R0X/kDWv+7/Wr1eXL4me7T+BBTZeIn/3TTqa43Ky55IxUpls4X4XzzT2WtmaWSQrqUgG9i2Bx0qPxV4/udM8QNo2nRWYlhj8yWa8mEa+yj1NU7PwR4u0iW8Gk69DbwXE7TFNvc1b1HwTrR1KLV7G+tG1GSAQ3f2mIOj/7QB79K6Pc5rs471ORJLU5nxX4rvvFXhrRZrSIQRz3ZinRZiCZB/DkD7vfP6Vuaff+Ibb4orpDRxLaw2KgweeWVUAHzZIyWzWjd+Br650XSbSXUVluLS7+0yyMOvsK0rzw5fN4/TxJZ3USI8PkTxOuSV9vyFNyjawlCpe7NDxVq66H4X1DUGOGjiITnBLNwP1OfwrzP4f3V7ZeIG0nVL03CataGWMmfdsPXHXg9q7zxp4ZufFVrZWSXKw2iTiW4U9XA6Afmax7/wCGVpBfadfeH2WzubSVZCzEncBUwlBRs+pdSM3O62RzNtr15oXg3xDoc90731tdm2gZmO4qx4YHrXp/hfT30vwzYWkrs8yxBpGdixLHnqa5zWvh6uq+N4NdE6rb/I08OPvsvAruePoKVSSa0Kowkm3IWiiisTpCrPhj/kPar/1zh/8AZqrVZ8Mf8h7Vf+ucP/s1b4f4zkxn8M6ulFJS13nkhRRRQAUUUUAFZ+tf8g5v95f51oVn61/yDm/3l/nQBoUUUUAFFFFABRRRQBieI/vaX/1/w/8AoQrbrE8R/e0v/r/h/wDQhW3QAUUUUAFFFFABRRRQAUUUUAFFFFABRRRQAV5P8W1I1XTnONpgYD14b/69esV5V8XP+P8A0v8A65P/ADFAHm5waqSJGsuNxAPXjpU0020bVPP8qqfWgC+iqqgAYFO4qpDNt+VunarWeKAFOKqToisDuIJ6gDNTSyhBgfeqmSSeT1oAvRKqoAvT1p/FUoZjGcH7tXAQRkGgBeKr3CJjcTg+3epXcIuTVN3Ltk0AWYFQJlec96m4qhHIY2yOncVdRw65B4oAdxRTWYKu49KKAPp6iiigAooooAKKKKACiiigAooooAKKKKACiiigAooooAKKKKACiiigAooooAKYeQc0+kIzQB87+MNL0u28LQ3PhuG1uvD63yvdX3mBroPu5HIHetjQ7ay1bx340l1KCObZpsX2b7QoYrEYs5579Oa7N/g94TfVzqH2aUBpfNNuJCIi3XO3pVvxH8MPDnia/S9u4ZYrhUEbNBIU3qOgOOooAzfgzJcH4eQhxuRJZFg56rnittri+m8W6ULuzEChZdpEgbPyn0rd0rSrPRdMg0+whENtAu1EXsKoagP+Kq0j/dl/9BNAEfjVWfwbqqqCWMBwAM1x/hL4gaZaaJpekSW98LlVERP2c7QxPrXpxQMMHkelMFtCDkRoD/u1pGaUbNGU4NyumfP15ZxW9xq9lrFxcx3085McSaeZpJgTwUfcBXX2mlKvxH0pJ7ZpQumLveaLBLAdW6/N+NepmCJnDsilh0JHIpfLXduwM+taOvcyWHt1PLfh/DFZ+LtYtWtzDcC5mdQYiv7slduDjGOtM8dXMf8AwmtvDcQxW6G2YLdS2rTlyR91FHevR7hFGsWZCgEpJk46/dq60MbkM6KxHQkdKlVvf5rFOh7nImeBx2Tn4aW7SWsjG31ElgYjuRd3PHUCupg0yw1j4nW0j2QlsP7NR4d0ZCj04P8AKvUXSOOJ28sEAEkY61X025g1CyhvYF2pIvy5HIHpVOvclYfbU8o1CwuJrf4jQQW0jFntvLVU6heTj1wBTf7btdb13walik7/AGWRVlZoWVVYdskV7IIkySFALdeOtNW2iT7sajnPA70vbeX9WG6D7niE2kRTeFvF1xJY77kas4jcod23PatvT9NjsfH/AIYa2tPJV9OJlKIQCcd/evVvJTBG0YJyeOtJ5Sbg20bgMA46Ue3ewLDpO5zfj+Qx+CdSA4MkXl/99HH9a3NMXZptsvpGv8q574hfN4ZFuPvT3VvGB9ZVrp7ddkEa+igVzdT0JaUUvNkveuX8Yf63R/8Ar7P/AKLeuorl/GH+t0f/AK+z/wCi3pVPhZFH+IioaBSE9T+NYkPi7RJtMudRS8H2W2fZKxXlW9MV5qTex7bklubdZuv6PHr+h3elzSNHHcKFLqMkYIP9Kzb7x74d05oVuLxg0sYlULGSQp6E+lVdV8WtFrvhu30945rHVGbfIBk7RjpVKEr3RnKpC1mU9O+G40+5t5V1/UJI4SMRMflIHbr0p7fDiFbuUW2s39tp0s3nyWUTYUt7HsK218W6JJpM2qLeD7JDJ5buV6N6YqHUfG/h/SzAt1ekPNGJVVULEKehI7VXNUI5aViW38L2tt4nk1xJpDK9sLfyzyAo759eKj8O+FIfDdzdPa3k7wXDF/IfGEJ7itqzvLe/tI7q1mWWCQZV1PFYN1498OWepGwmvwJlbYxVMqp9Cam83dFtU42Y6TwdYXPiiXXL3/SnkjEawyoCiD2pLLwZp+neKJdasyYfNh8qS2RQIz71W0/xVNc+NtV0qbyVsbSESpKO4Izkn0qe18f+G73UFsodQzKzbFZkIVj6A1T59iU6W4eG/BWneGtTvb61d3kuuzAYQZzgV09c5qfjjQNIvms7u8YTJ9/YhYJ9T2qfU/F+iaRbW893egJcKHiEY3Fl9celTJSk7suMqcVZG5SVhyeMNCj0ZNVN8ptHbYpUZYt/dx61NoviTS/ECynTpy7RHDo67WX8DS5WtSlUi3a5oXn/AB43H/XNv5V1Ph3/AJFrS/8Ar0i/9AFcref8eNx/1zb+VdT4d/5FrS/+vSL/ANAFdWF6nBjt0adZfiOzOoeHdQtFGWmt3QD3KkVqU2QZUj2rqOKLtJMwvBl39t8JadOTkmFQT7gYrfrjfh+xt9PvtMJ5sruSID2ycV2IqY7GmISVWVhaZN/qJP8AdNPpk3+ok/3TVGJ5/ov/ACBrX/c/qas3F1BaQNPdTxQQp96SVwqr9SeBVbRf+QNa/wC5/U0avp0er6Pd6fKAUnjKc9jjg/gcGvLl8bue7C/IrD31TT41haS+tUWc4hLTKBIf9nJ5/Cq6eIdFlvjYpqtk10DtMQnXdn0xnr7V5P4ZgvtV1a2tb60doPDtvKduP9Y46D8a5sMs8VhPCkMMovMtBFb/ALyP5v4pOtbexXc5vrL7Hs9h4yguPEOs6bdrDaQadszcSyhVYsO+cAfnW8+pWEfkeZfWy/aCBDulUeaT028/N+FebadpI1fxd44spUOy4gjVWI7hcjH41n+DbXUNf1+1jvYig0C2kjQuODJ0U/UZz+FDpruNVpdj1I69pK6h/Z7anZi8Bx5Hnrvz6Yz19q0CQqkscBRySelfOkFmv2R7K8maPVPtRPkrZgzk7uok64r2XxdbX03gC6t7Te139mQcfeOAM/jUypJNK5cKzknoalr4g0a9vWs7XVbKe5Bx5Uc6lj9ADzSXPiPQ7RylxrFhE6ttKtcoCD6EZ4ryOVtCvrPw7Z+G7CWPXYrmMzMsZVkAHz7j9aZb3Phy21/xQNetTM7krCRHu+b0B7Gq9irmf1mR7Ndatp1lZpeXV9bQ27jKSvKoVvoc80LrGltYrfjUbT7IxwJ/PXZn03Zxn2rw2Sw1C00nwtNqrGGzSGQFpoPOVCXYrlTx90ipZLH/AIofWHtnlmtZr+Lb+48tGPzZKKOg5o9iu4/rEux7XZa5pWpXL29jqVpczJy0cMyuw/AGo18RaK1/9hXVrI3WceUJ13Z9OvX2rzy40m10r4heHv7PsvJjks3MohGNx8v+dcamy0KRW3l3im83Czngxchs/wB4c4/Gj2UXswdeS0aPomrHhj/kPar/ANc4v/ZqpxMzQxsylWKglSckH0q34Y/5D2q/9c4f/ZqWH0mGLd6R1nelpKWu88oKKKKACiiigArP1r/kHN/vL/OtCs/Wv+Qc3+8v86ANCiiigAooooAKKKKAMTxH97S/+v8Ah/8AQhW3WJ4j+9pf/X/D/wChCtugAooooAKKKKACiiigAooooAKKKKACiiigAryT4xyGO90sAcmKTn05Fet15R8XlD3umBhkGJ/5igDynJ60oUEdRn+X1p0kZjb1HY1HzgjoDQAVNHMyRtwTgjHtUaKXIAFXEiCJtPOetAFIkkkk5NKACKfLF5ZyPu/yqLJHTjtQAYwSMjj0qaGUo23GRjOKiVScACrkUPljJ6mgCq7mRsn8B6Ui89fyqaaHHzKPqKr5wcj86AFIwccU+JykgA5B7VGAfqatww7RubrQBBLIZG54Hp6UVNNDuG5fvd/eigD6kooooAKKKKACiiigAooooAKKKKACiiigAooooAKKKKACiiigAooooAKKKKACiiigAooooAKw9Q/5GrSP92X/ANBNblYeof8AI1aR/uy/+gmgDcoooNAAaTNZGqazLb3aafYW32m+cbtpOFjX+8x9Pasr+1ddF29tHNpNxeRqGltEZgyj25/nQBsajdQ2l9bXE7rHFHFKzMTwB8tZNz4teMRyGG3s7eQ/unv7hYjN/uqeeffFZ+r6lFrl5oUbI0KfanjuoZOquqghGHcHr+ArmPiBpHhjTtdutU11ptYvbyD7PYaUBkoexUDp9aAPRLXxBHdO9ncwPaXbRlkjcgiRcdVYEg/nTvCP/Iq2Hb5D/M1xPhrSNQ0b4baJFqpaO+iuk2FjlokduEz/ALvFdp4WcCwuIAMC3uZIgO3B7UAb1FIDS0AFIaWkNAHI+OMyS6DbjrJqURx/u5b+ldYOAK5LXGM/jvw/bDlYxLOR9EKg/wDj1daWAUknAHJzUrdm9XSnBeoua5jxef3uj/8AX2f/AEW9TTa5cajeGz0JFl8tgJrp/wDVp7D+8avarotvrEMCXUkytC+9XhkKEHBHUfU0SV00ZQlyyTOfxzXj+ueGNVHjO50iytpf7I1O6S6lkVDsXuRnoOc17l/whtn/AM/2pf8AgW/+NH/CG2f/AD/al/4Fv/jXPCjOOx21MTCdro8I8TWt8fE2q2osLqGL7MIrT7Ja7/tAC4+Zj0xVrR9K1GOX4f7rC5H2R38/dER5fzD73pXtn/CG2f8Az/al/wCBb/40f8Ibaf8AP/qf/gW/+NXyTtYx9pTvc8N1Dwvqg8YzaFDazf2He3i3TShTtUdTz0qPxNo91pvjbVLma21B7O9hQW7WcIkBwoBQ56dK92/4Q2z/AOf7U/8AwLf/ABo/4Q2z/wCf7Uv/AALf/GhQmN1abRxHgTTZdM8H29tJDNCxZ3Ecp+ZQemfSuB015tDsL7w/f+FZdR1CW6LK7R5SUFuCX7AV7r/whtn/AM/2pf8AgW/+NH/CG2fe+1L/AMC3/wAalUpK/mW8RBpW6Hi0vh7VLrxH4lihtJLYT2KJEwB2ZAHyq3f0rPlNxq3hzSfDNr4curbUra4jaWdoNqxhc5bd75zXvX/CG2n/AD/6n/4Fv/jSf8IbaZ/4/tS/8C3/AMapQkR7WB8/eIdOubTV9UMcGpW11KoURpbedFdnHTPbNP1PR9XtbvRdW1CzuYofsYidbKLeYWA6bT0zXv3/AAhtnx/p2pf+Bb/40v8Awhtn3vtS/wDAt/8AGjlmL2kNT5+Ph6WLwxHO+maokct8ZlcLulh4Hz+X6H+ldJ8OI9R/tvUZJYZJbJkGy9ng8qR2z0x37165/wAIbaf8/wDqX/gW/wDjR/whtn0+3al/4Fv/AI0pU5NNFRrQjJMx7z/jxn/65t/Kup8O/wDItaX/ANekX/oArNbwVZOjI17qRVhgj7W/+Nb1nbR2NlBaQ58uGNY0ycnAGBTo03C9ycRXVW1iemtTqQ81ucxxmk7dO+Iur2mMLdxrOg9Tj5v1rsxXGeKf+JZ4p0TWNxWMubaU9gprsg2elSuqOjEe8oz7r8tB1QXM0ccLCR1Xd8q5OMsegHvVHV9ch0tUjWNri8lOIbaP7zn+g96qado9xPeLqesuJbof6mAf6u3+g9feqOc5PTbl7XTYIJbHUBIikMBZyHnJ9qt/2gP+fLUf/AKX/wCJrv8AbS4rneHi3c644ycVax54t5EjFk0++Ut94rYyAn6/LTBNajONJuhuOTjTn5P/AHzXo2KMUfV13H9cl2R54t5GrFl0++DHqwsZAT9TtoW8iQkpp98pblithICfr8teh4oxS+rRD67Psjzr7RbmTzf7LuzJ/f8A7Pfd+e3NS/2gP+fLUf8AwCl/+Jr0DFGKf1ePcPrkl0POkubeKXzI9Lu0c9WXT3BP47axNI0Oy0nUdRvPsmoXDXr72WXTnIQ+3y17BijFP2CWzJeKb6I88e7ilTZJp186f3WsJCPyK0n2qDyxH/Zl5sHRRYSYH4ba9ExRil9Xj3K+uS7I88+2R7w/9n325ejfYZMj6fLTPOtfN83+ybrzOu/+zn3fntr0bFGKPq8e4fXJPojz/wDtEf8APlqP/gFL/wDE1p+EzJJq2pzm3uIo2SIKZoWjyRuzjI9663FGKqFGMHdGdXEyqRswpaTFFbHOLRRRmgAoozRmgArP1r/kHN/vL/OtCs/Wv+Qa3+8v86ANCiikzQAtFJmjNAC0UmaM0AYviP72l/8AX/D/AOhCtusPxF97S/8Ar/h/9CFblABRRRQAUUUUAFFFFABRRRQAUUUUAFFFFABXlPxbYHUtNT+IQuTx6kf4V6tXkvxa/wCQxp//AF7n/wBCoA87ZQykHpVR4GV9oxz05qzLII19/SqbMWOSeaALkcYReOT3qTFV4Zt3yt19fWrFACEAjmqksJVuMYPTJqy7hFyapu5kOW/CgC1DEEHq1S4qtDP0V/wNWe1ABiqs0OPnXGO4qySAMnpVOWUyHH8PpQBLBCB8zdewqxiqcM2w7W5X+VWwcjigBcUUnGM0UAfTtFFFABRRRQAUUUUAFFFFABRRRQAUUUUAFFFFABRRRQAUUUUAFFFFABRRRQAUUUUAFFFFABWHqH/I1aR/uy/+gmtvNcx4i1Wz0jX9Jur6YQwgSruIJ5K+1FribtqzqKQ1gR+OPDUpAXV7fJHQkj+lWE8UaHKoKapakH/poBVckuwuePco2VsLu+1+3kleK7lbZ5ifeSMj5CK868BaV/Yvxm16x+1z3WyAHzp2yzZ9a9D1N7Ce6TUNO1q0tr5FxuMilJV/usM9PfrXHpp8ml+Jr7xLJrujQ3V4gjlKMWCgDqoz1+tLll2Dnj3Ogv8ATrfU/HNxbglVNmjF4z9yYMfm/wB7bt/A1yPiDwBey+I5NdvdRuobhV2pcW80aKB0/jIINbVnqF9czw2vhi3kkL+Y82qagCBIzbcsB1bGAB2AwKnu7Dw9pMguPE2pPrGosflik+cA+iRLwKrlUdZMIOdR2pq5n+Hb/TrGO3j1rxNHdR2zs8UckgdyxOQXYccdgK2vDXizQIP7RWXVLaMyXskib2xkE8HmiHW9SmTbpHg0pB/C1wyxf+O4zRLd+JHXFx4Rsp16bRMv9RU81Pszb6rW6tX9TrbTVtPvU3Wt5BMPVHBq7kV5bdw2cnzah4CuLZv+etlIC4+m3FR2+uS6ZcbdL1y4TP8Ay4a5Gwz7LJ1z9Tin7j2Ynh68Vdxv6HqwNBrj7bx5bwqq6zYXFg5OPMA82E+4dan1jx5odho8t5FfwzOBiONGyzMegxQ4NGcXzPl6mFrHiK20fxHreu3JDwaZYiFF/vSuchR7kgCpfDGr3fxF0tbqdnsrEYWSBMh5D3yewrL0TVbYWBjTSm1zU7qf7RMQmIY27AuwxwPaujTxdeaYcat4aurODGfNt2Eyj6hQMURpysaYitDnstlodZbWkFnAsFvEkUSjCqowBU2KzdM8QaVq6brG9il9VBww+oPNaWRSaa3M009haKTNGaQxaKTNLmgAooooAKKTNGaAFopM0ZoAWikzUclzDCMyyon+8wFAm0iWkrEvPGGgWJIm1ODcP4UO4/pWW/j2KcY0vR9SvmJwCItif99GrVOT6EupFdTr80hYKMk4HrXHm58bankQWdhpUZ7zuZnH5YFPXwXc3x361r+oXeRzHE/kx/TC9aORLdk87eyN2613SrJgt1qFtET2eQCok8T6HK22PVbRj6CUVDaeDfD9koEOlW2f7zpuY/iamk8MaHKMPpNmw94hR7nmP955FHxVaw654auI7aWOSRV82IqwPzDkVzviDWvEGq+AtP8A+EYtpJdTvNqvIOBCUPz5Pb5hj863p/AOgsxktYJLGU9JLSVoiPyNchAviHwJr/8AZNjJHf2F2TPCLo7WZ+NyhvXvz60uVX0Z0QnKVPka21Ow8IaPfWlgt3rcaNrMgxLKH3YHoPQfSunArm9K8ZWF9cizvEk06/HBt7n5c/7rdDXSBhSaa0ZjGSewtV7u/tbGIy3U8cMY6s7YFPnmWC3klbGEUnk15X4t1y70Tw1beI2ghn1K+uxbwSXQzFZI2RnH4ZJ75HpSKPTLPWNOv2ZbS8hmK9Qjgmrma8d8I6xf+KNcvtC1WSxvLi0i82DWNNXZ5bHoMivS/Dd/PqWiQz3ODOC0bsP4ipK5x2zjNAGxRR2ozQAUUUUAFFGaTNAC0UmaMigBaKikuYIf9ZNGn+8wFZlz4p0KzJE+qWy4/wBsH+VNRb2Jckt2bFJmuXf4g6DkiCWe6IOMQQs1RN43aT/j08P6tL6F4fLB/Oq9nLsS6sO51oOaK5EeKdefmLwhdMv+1cov9KX/AISHxS3K+ESB6NfLn+VHs31D2sTraK5H/hJPEyHD+D5Cf9i9Qj+VL/wk3iP/AKE6f/wMT/Cj2bD2sTraK5E+KtcT/XeErpc9Ntwjf0pB4zvY+J/DGpJ/uAPR7OQe1idfms/Wf+Qc3+8v86wx49slH77S9YiPffaHA/GqupeN7C6s2jtrHU53yMBLVuTnpmj2cuwe1h3O1zWXrHiLTdDjVry4AdzhIlG53PoFHJrmL7xHr11EW8m10K0I5uL2UPJj/ZQdD9c1k6VIPtbSeHNNm1bUH4l1jUchB/uj09hik1GPxM1hTq1fhVl3eiOnXxZqEieZH4Y1JouzHapP/ASc0q+OrKEAajY6hYEnrNbtt/76AxUCeHvFVyPMuvFLwuf+WdvbJtX8SCaR9C8XQ8w+I4bkD+C5tFA/Sjnj/KV9X/6eI6Gw13StTGbK/t5/ZHBIrQzXmGpaVqCyGXV/ClrcsDn7XpUhikX3x1NMsNdvLKXy9M10S462GtIUkHsH/wAaFyPZ29QdCtFXtzLyO38Rfe0v/r/h/wDQhW4K4KfxFeahd6XbXui3Fq/22JhKriSI/MP4hXeZ5pNWM07jqKKKQwooooAKKKKACiiigAooooAKKKKACvIfi/KI9X0/+8bc4H/Aq9eryL4vRiTV9PB/59zz6fNQB5gzFiSeaNpI9+3vQ6FGwaTJAIHegBKsx3GIzv6jp71XAJIAHJq0kAEZDd+tAFd3Z2JakC55/KlkjMbYPT1poJHT070AJg5+lWIZsfK/T1quPzJq1DDtG5hzQBFLKZDx93tTAN30qSaHZyv3f5VEDg5oACCDipYZSrBT0NQ+pNWIITkOw+lADZpt/wAq/d/nRTpoMfMvTuPSigD6mooooAKKKKACiiigAooooAKKKKACiiigAooooAKKKKACiiigAooooAKKKKACiiigAzSZFc/4z8Sp4T8NXOrNCZmjwqRg43MegrkvDnjzxH/wk2n6N4q0q2tf7Vh86yltpCw6Z2sD3xQB6bnJrlPFH2463pI0+3gnnxJ8s5+XG2uqHSsTUP8AkatI/wB2X/0E0Di7O9rmHLbeJJBiXw/pEwPUBsVVfR9XkJL+EtJJPXMgr0IUUry7s19rD/n3H7jzf/hHr9WG7wVpLL3xKAafBomqwSCWLwhpMbg8HzQSK9Fop3l3YvaQ/wCfcfuOEm0nxJql9axX9/Dp0LI+I7IfNj5c8n+lb+k+FNK0c74bcSTn708p3OfxNXbn/kL2X+5J/wCy1fpWHKvNqy0XkJijFLRTMRMVVvNMs7+Jo7q2imRuodQat0UhptO6ORk8A2SE/YLy7s0PWOOTKfkaqnwZ4f8ADVpc6lLaC9uccNP8xZuwHpXcVj+JrWW40dmgQySwOsyxj+Mqc4prTYudac1aTucFreqR6FNp9tdWV9qerXyl4tPsDsREAyRjoce9T+HPEKahpcmr6R9qEdvIY7/Trt97L64J6Yo8W+L9GEun291JJpwv4WC6zCoJtGHVDxkE9K5r4bXxs/DWuWkSG7juLto7O624ku8n72D2FDM7HqN34U0LWkjvFtxFLIodZ4DsYgjIORVMaJ4n0r/kG6yl3EvSG9Xn6BhXSadbNaada2zMGaGFIyw6EgAZq1VKctjN047rQ5P+3vEloALzw4ZT/etZgw/LrTl8X3AyJPDurKfaHdXU4pafMuwcsu5y/wDwnFlHxcafqkLdw1q3H40q+P8AQMgSTyxf9dImFdLtB6gEU0wRN1iQ/VRReHYLT7nPf8J74c/6CA/75NMPj/Qedk00npshY5+ldH9nh/55R/8AfIpRBGOkafgoovDsFp9zmv8AhOrGTi2sNTmbsEtW5pD4r1Fz+48M6i3oXAT+ddQFA6AD6ClxRePRByz7nLHU/F0/MGh20Knp51wCfyFI1p40uhlr7TrQHtHGzEfia6uijn7IOR9WcofCuq3ODe+JrxvVYVCD9KcngDRtwa5+03bd/PnZgfwrqaKPaSD2UTNtPD+k2H/Hrp1tET/djFaCoqDCqAPQDFOoqG29y0kgpRSUUDFoopKAEIrL13Q7fXdPa2uMqwO6OVfvRsOhBrVpCKGOMnFpo87upUtI10rxnZia3zth1JV49txHKn3q7bx63oMQm0q5Gt6VjIiZ8yoP9lu/0rs5reK5iaKaNZI2GGVhkEVytx4HW2lafQdRuNLlPPlod8RP+6en4URlKOm6NZRpVnd+7Lv0L1j4o0jW4ZLUT+RcspVre4Gx1P0NebeP7PUZdB03R3ha4axv1la2zgXsPJ+U9CecYro9Us9cKldc8O2mrxqPluLJtkq++Dzn6VktfWdupiTV9S01T/y66vamWP8A76OTiqvB9bEvDV1rFcy8mZXhJJdM8ZX2tWmiyaRay24ih0ocvPJ64HQZ71674e0+TTNGht5v9aSzuM5wzEkj8zXEadrN/Y/NYjw5ehuptp/IY/g1bS+LNcxh/DLH3ivY3H5ijkvszJ8y+KLXyOyorkP+Ev1VvkTwtf8AmdwzKB+dMbxVr5zs8M7QO817Gg/Wn7OX9MlSvsn9zOxzS5FeeXXi7W0yZZ9B08f9Nrkyn8krKfxBquo5SLWNQuyeCul2GE/77fpScUt2axpVZ6xg/wAvzPVJLiGEZllRB6swFYN5420K1kMS3RuZenl26mRv0rio/C+uaiwL6T8p5EmqXrS/+OLwPpW9Z+B9Q8vZcayLeM/8srC3WIf99daV4ra7L9hJfHNL8fyJbjxVrFwrG00uOzjH/LXUJQnHrt61h3OrrcErqHi55CT/AKjTIs49s9a6m38BaFE4kngkvJB/HdSmQ/rW5baZZWSBLa1hiUdAiAU+eXRWF7Ogvibl+B5otnpUrBoPD2tajn+O5ZgG/OtSDTtSXDWHg3TrYHvNIpP5CvQNoHQUtS5Te7BSpR+GmvnqceuneLpRlZNJs/8AZjiLEVIuh+KX/wBb4iVP+ucA/rXW0UrFe3a2SXyOU/4RnXJDmXxTdA9gkKgUn/CK6wOR4qvsjpmNcV1lFLlQ/rNT+kjlf+Ef8R/9DPJ/4DrTX0DxMozH4mJb0a3XFdZRRyh9Zn5fcjkf7G8Wf9DBF/34FH9jeLP+hgi/78Cuuop8ofWJ9l9yOQOi+KyMHX4T9bcVU1Lwzq72DNeeIrgruGUgjVAefWu6xWfrP/INb/eX+dFkH1ma2t9yMq08DaNbzedPE95N18y6cyHPrzXQxwpEgSNFVR0CjFSUUJJGc6k5/E7gOlGKWimQNx7VRv8ARdO1NCl5ZwzD/aQGr/eigcZOLumcJqHhKx0i+0q4sZrmJft0WYfNJjPzDsa7oDBrF8Rfe0v/AK/4f/QhW3RYc5ym/e1AUtJS0EhRRRQAUUUUAFFFFABRRRQAUUUUAFeS/FrH9s6eO/2c/wDoRr1qvKvi5/x/6Z/1yf8AmKAPNZIw64I/GqbROrbdpPoauO4Rcn8qpvIztuJ5HT2oAtRQhBk8mpfrUMMwcYPDfzqagBroGUgjiqbwsjYAJB6Yq4zBFyTVOSQyH0A6CgCeGHaNzcn0qfmq8Mwb5W+96+tWO1ACEZGKqSwFTlQSv8qtnAGSaqTTb/lH3f50AOggP3m/AVaH6VVhmxhX6djVoUAGKKSigD6dooooAKKKKACiiigAooooAKKKKACiiigAooooAKKKKACiiigAooooAKKKKACjNGa5yfxrocPiW00AXiy391nakR3bcDPzEdKAMr4raLd654GuYLGJpbiJ1mEa9WCnJFcdpN1c+NPH/ha7tdNvLe10O1IuZLiMoPMK7doz1rt/EvxL8N+FtSGn6hcubkAF0hjLmMHu2OlT6r4+8NaJoVrq816rW14M2/kruaX1wBzxQB1DlvLbZ97BwD61x99Jrh8S6Vugtd+2XaNxx901r+GfFek+LdON7pNx5qKdrqwKsh9CD0o1D/katI/3Zf8A0E0AL5viH/n2tP8Avs0eb4h/59rT/vs1t5ozQBieb4h/59rT/vs0eb4h/wCfa0/77NbeaM0AcvcSa/8A2pZ5t7Tdskx85/2au+b4h/59rT/vs1cuP+QtZHtsk/8AZavZHrQBi+b4h/59rT/vs0eb4h/59rT/AL7NbeaM0AYnm+If+fa0/wC+zR5viH/n2tP++zW1ketGRQBi+b4h/wCfa0/77NBk8Qn/AJdrT/vs1tZFGRQBxGpeEn1eRnvdIs3DHLqJWVWPqQOCan0vw/d6MQbLTLNGUYUtKzFR6AnoPpXY5pMigDF83xD/AM+1p/32aPN8Q/8APtaf99mtosqgkkADkk0iSJIgdGDKehByDQBjeb4h/wCfa0/77NHm+If+fa0/77NbdFAGDJda7DG0kkNkiKMsxkIAql/wkV3/AM99M/7+1o+KsHw1fDHGzn8xXNQWVr9njP2aH7g/gHpQROfKan/CRXn/AD30z/v7R/wkV3/z30z/AL+15x4o1++03xXa6HpGmaXI88Pm77shAPxJArR0a5v0gvLrxJaaJbWcCBvNtJVk2+u7BOO1Inndr2O2/wCEivP+e+mf9/aP+EivP+e+mf8Af2uPtPFXg6/1COxtb6yluJf9WAnDH0Bx1qHXPFnhfR/tls1xZf2jDC7LAyfxgcKTigXtXtY7b/hIrz/nvpn/AH9o/wCEiu/+e+mf9/a5jwpPHr/hbT9VnsbdJblCzrHHwCGI4/Kq2seJvC2izzWdzcWaXyxM6wlM/MFJAPHGeKA9q72sdh/wkV3/AM99M/7+0f8ACRXf/PfTP+/teb6V4lk1PTfD12bbSYTqV4YJkdcEruA/dju3NbF34q8H2OpnT7m9so7kHaylMhW9CcYzQN1Guh2H/CRXf/PfTP8Av7R/wkV5/wA99M/7+1yur6/4W0GSOPUri0hkkUMqeXuO09G4HArI1/xz4b0SHTpoobW9ivZAA6EAInd+nb0oF7R9j0H/AISK8/576Z/39o/4SK8/576Z/wB/a5PVPEfhPRhD9uurSNplDooTJKnocAcCs3xF4msdOstKvNJt7G9t7648rzAuRj296B+0fY77/hIrv/nvpn/f2j/hIrv/AJ76Z/39NcXpOqQ3Oq6xDejSVtbEBgYvvoO/melT6X4k8J61etZ6fdWk1wM4j2YLY7jI5oF7Vrodb/wkV3/z30z/AL+1bt7/AFq7i8y3jsZUzjcshIrEFjaZH+iw/igrV8GIsdpqKooVRevgDoPlWgqFTmdi35viH/n2tP8Avs0eb4h/59rT/vs1t0GmaGJ5niD/AJ9rT/vs1HIutygiSysWB/vHNb1FFgTa2OMn8MNcsWm0HSmY98c1RfwIr5xpUCA/887l1/ka9CpKVkaqvUW0med/8IC3/Pq3/gfL/jT18CqpG7S4JP8ArpdO2fzNeg0Ucq7D+sVf5mcbbeGns2DW+haUjDocc1qr/bqD5LSyUezYrdooSRnKcpbsxfN8Q/8APtaf99mjzfEP/Ptaf99mtqlpkmJ5viH/AJ9rT/vs0eb4h/59rT/vs1t0UAYnm+If+fa0/wC+zR5viH/n2tP++zW3RQBieb4h/wCfa0/77NHm+If+fa0/77NbdFAGJ5viH/n2tP8Avs0eb4h/59rT/vs1t0UAYnm+If8An2tP++zR5viH/n2tP++zW3RQBieb4h/59rT/AL7NHm+If+fa0/77NbdFAGJ5viH/AJ9rT/vs1R1aXXv7Pbfb2oG5ejH1rqaz9a/5Bzf7y/zoAq+b4g7W1p/32aTzfEP/AD7Wn/fZrbzRmgDE83xD/wA+1p/32aPN8Q/8+1p/32a26KAMTzfEP/Ptaf8AfZo83xD/AM+1n/32a28ijNAHIau+rtcaSLuG3WL7fFkoxJ+8K64VieIz82l/9f8AD/6EK280ALRRRQAUUUUAFFFFABRRRQAUUUUAFFFFABXk/wAYJBHe6YT/AM8nwPXkV6xXk3xhi8y90vsRFJg/iKAPLXkLsSxpuCQT6UMpUkHijcQO+ex9KAAEg5FWo5wUJbgj9aqD09aspb5jO7qf0oAiklMjZPA9KZjP4c0roUbDf/rpA2Pf09qAEq1DNn5WOD61Vyep6mrEMOfmYfhQA2abedq8L/OogNxp8sRjP+z2NMBwfb0oAO9TwTYIRunY1XJJOTU8MJYhiOB0oAWafPyoeO59aKbLCU+Zfu/yooA+qKKKKACiiigAooooAKKKKACiiigAooooAKKKKACiiigAooooAKKKKACiiigBCMjBrxrWNC0zRfjj4ZbT7OO3a5EskpT+NsdTXs1Zd1oOm3msWurT2yve2oIhlPVQetAHmfjeTSmutfttCubSw1wxE6g90vMseOApJx+lcp4duYBqnw0mnUW9hHFcRqZ2+XeCcnJ7HNeza94E8O+JLxbvVNOSadRjzMkEgeuOtTan4O0HV9Jg0y806JrSDHlIBjZ9PSgDifh2Y7j4h+OJbJ1+xPMgjeLG3djkjtXTXWlSL4k0+K51G7uo5Y5lKuQu0bT0KgGtrQ/D2meHLH7HpVolvDnJC9SfUnvUF/8A8jVpH+7L/wCgmgC1p+jWmmSPJb+ducAHzJnf+ZNR3fh+xvbprib7R5jddlw6j8gcVrUUAU7rT4L21+zTeZ5Yx9yRlPHuDmmWGlW2mBxbebh+T5krP/Mmr9FAHOXegWLa9azsLjzHEjnFw4Gfl7ZxWrfaZb6jEkdx5u1TkeXKyf8AoJGaS5/5C9l/uSf+y1doAqWOnwafAYYPM2E5+eRnP5kk1Vi8O2EV19pX7T5gbdzcyEZ+mcVDrPijTNFwlxNvnb7kEY3Ox+grHEvivxCd0Ua6NZHoz/NMw+napcl0N4YeUlzS0Xdmxrw0cxrLql35KxAkYuGjPPXhSM1jQeJ4Bb/YtB0y/v0HAdiwXn/bbmr9h4K0u2kFxcq99c5yZbltxz7DpXRRxJEoWNFVR0AFHvMpuhDa8n9yOGstG8TRzia2itLH5cAyzyTlR9CQKoTp4ln1OeOz1triaEATvGoihj743HI3fh+Nei3ZKWczKcMI2II+lcJfeHxr3w/s7OLUjZLM4muHQ4aY8llz6k0cq6i+syXwxS+RVMOtqvn32t3zWSn95NY3EUnl+7YQcVzGreJLqw8droVp4j1GSHyM/aGZWXzcZC/d6djTvhuIbX4oanpsFvc6dZGy2/YbwkmZgRlwD7c11miaZYSa3bxLbQyQATeVIVBMgDHDZ7mjlRSxdS+r09EM1fw3qHxC8JWFxB4gvLCYwhXjjIEcjjhtwGCeRjrW/o/hnULHSbW0fXLtGhjCERBNuR6fLVfwe76dqer6FMT/AKPOZ4M945OeP+Bbq7GnF6GeIgo1HbbdGL/Yd7/0MGoflH/8TS/2He/9DBqH5R//ABNbVFMxOc1u1ltPCl9HNeTXTFc75Queo44ArLt/+PaL/cH8q3vFX/ItX3+4P5isG3/49ov9wfypMwrdDyr4hWlnJ8QNPuNV0y6vdNW2xIturE57cqR/OrFuPDz+EvElt4c0TULOV7TLidH+f5hgDcTzXqBAPYfjRgegpGfNoeTX2jCHQPh+9tpwjnW9iado4cMPm5LED271nsF0U+KtM1TRJ72+vS5t51g3hs5wd3bHWvacD0/SjAJzgZpjVQ8z8PeEtU1HwnoU0et3umiOAq1sgxyHbqPesdUXw7rnia01nSLjUZr+LFrOIPM3/Lgcnpg/yr2THHSo7iaG2geedlSKNdzO3QCgXOeQaRY3a6Z4ABtJQYdVLSKUI2DcOvpWHrcd9eLrUTWVxbztd7xaw2YKsM/eMnU/hXvNrc297bJc2siSwPyjp0NTbRnoM9+KCvaWZ4v4ggkh1m1vB9usZ202OP7QkHnpNhQNpXHHTFV72xvm8EaDd3GjlRb6n5kixQfM0X94r2z6V7gQD1AP1FGO2B9KBe0PK57i20Lxvqup6tok95ZahCGtHW38zYD/AA47elYMeialD4e092sZokn1lriKDaSYojjAI7dDXuRUd1B+oowPSgPaHjdzouqXh8bxWsEqvKYmTgjzFByQD3ra8O32manqWj29p4UljubSP95dOhhEBA56fer0rFAAHQAfSgOe4o6ir/g7/j21L/r+f/0FaoDrV/wd/wAe2pf9fz/+grQh0dzpKKKKZ0hRRRQAUUUUAFFFFABRRRQAUUUUAFFFFABRRRQAUUUUAFFFFABRRRQAUUUUAFZ+tf8AINb/AHl/nWhWfrX/ACDW/wB5f50AX6TpUNzdQ2cDTTyLHGoyzMcAVykni681eVoPDWnvdAHBu5fliH0J60r2NadCdTVbd+h2JYAcms681/SrBSbm/t0x1G8E/kOawB4T1PUx5mt6zM+TnyLY+Wg/rWpY+EdEseY7CNm/vSDcfzNK7fQ05KMfilf0KknjvSM/6OLq694YGI/XFMPi+6lGbTw9qUg9XRUH866aK3hhULHEiKOyripMD0os+4ueitoficLf61qt7eaXHcaHLaw/bocyPIOPmHau5FY3iL72l/8AX/D/AOhCtumjKclJ6KwUtJS0yAooooAKKKKACiiigAooooAKKKKACvKvi5/x/wCmf9cn/mK9VryX4tf8hnTz3+zn/wBCNAHnMsQkHv2NUmUq20jmr7MFUkniqjzMzhgcY6CgCaGHZ8zDn0qfrUcUgdeOD3FSUAMkjEi4NUnQoxB/A+tXycDJPFVJZi5+UkAdKAHwwcBmH4VZqGGUOMHhu9TZ4oARlDDB5FUpYjG3qvrV78arTTZyin6mgBkMJf5j93+dXAOMDpVeCbPyseex9asZoAQjIxRS/jRQB9OUUUUAFFFFABRRRQAUUUUAFFFFABRRRQAUUUUAFFFVNTJXS7sgkEQuQR/umgC3RXmvwWuZ7nwhcPPNJKwu5Bl2LHGaoeLvireaX4lutG0i2tHaxUNPJdS7N567V9TQB6u7Kq7mIAHc0Kc8+tfPvjnxZqXjOw8Iz2FuYbO+nZWiEpQtKpAZSf7vTB966XwLrvie5+J+raVeKpsbeJQ8XmZEIAAG315wKAPX6KSloAKKKKACiiigArD1D/katI/3Zf8A0E1uVh6h/wAjVpH+7L/6CaANw0lIzBRkkAVm3uvaXYAm5voY8di4zQ2kVGEpO0Vc06D0rjrn4j6HACY2mmwcZSM4/Oqa/EKa9+Ww0a4OeA8xCqfxqeZGywlXqrHUajcw2d9bXFxIsUMccpZ3OAPu1z8mq6x4qdotEzY6dnD38i/M4/6Zr/U1l6paX1xd2uoeJQsikstpp0BypfjG49//AK1Z+ueNV0C+XTru6vXu0TzGttLi+W3T/b9aNWVeFDb3pfgv8zvNF8LabopMkMZlum+/czHfI578np+Fbo6VxfhvxY+oRWc8k6XVhfZFvdqu0hh/Aw7Gu1HSmlY55zlN3k7sKKKKZI1vfpXn/i7wJd6pps1lps+22kl+0Im8o0Ev95Wwcg/3T3716FRQB5L4e+H3iaLW31XVdYM120H2dbtwBJDH3CIOA2OjZ/A12UVjBp3ifTLS2QJDFaOqj8a6isC6/wCR0sf+vV/50AZnipW0jWdO8RRKdkZ+z3eB1jY8H8D/ADrrYpFljWRCCrDII7iodQsotR0+e0nUGOVCrCub8HX8lu9x4evW/wBLsThCf+WkR6EfyqdmdX8Wldbx/L/gHX0UUVRymN4q/wCRavf9wfzFYNv/AMe0X+4P5V0mu2c2oaNdWsG3zpFwu44Gc1zsel+IEiRPsNpwAP8AXGixjVi3sOoo/s3xB/z42n/f80f2d4g/58LT/v8AmlYy9nIK4jxJr194d8aaZLc3ZGh3KFZY9owjAevrXb/2dr//AD42n/f81j+JPBOoeKdOWyv7O3EavvVknwQaCowaep5vaeKfFWoW2mwx6iLebW7qT7PM6DEMSnAx+RqzqOp65pdxrnhjV9SGpo+mNcxXDIFdecYOK7PUvhzcalo1jpzWUEK2KgW8sVwQ6Y96rad8LbuygvRLEl1c3kPky3EtyS4X0HpQXy+Rymg6zf2Fr4GsLa4MdteS7J0AB3jI46Vb1LxTrEGreL4Y7xljsLcPbrtH7tvWuhvfhfeXejafp6RJCdPbdbzpcHep+tR2nwouLSDUUEfmnUIvKnd7okn3HvQHL1scauq+MVu/Dsf/AAkpY65bl/mt1xBgkcep4/Wpo/G+u6R4a8Qrc3Ivb2xuUt4bh0x9/PJHsBx713X/AAry987RZfs0W7SIzHb/AOkdRz9786aPhvP9n1eCSxgkj1Vg04afoRyCvpzQHL5HIeE/EXiRfEtjZ31xeX1neJ87XVuIjGx7rgnIr1OuV0L4a6jomorfcXc0a7IvPuSRGvsK6r+zte/58rT/AL/GgicG3ogoo/s7Xv8AnytP+/xo/s7Xv+fK0/7/ABoJ9nIO4q/4O/49tS/6/n/9BWqA0/Xgf+PO0/7/ABrX8M6fdadaXQvREss1w0u2NsgAgD+lBpSi09TcopOPWjj1pm4tFJmloAKKKKACiiigAooooAKKKKACiiigApKWm5oAWiq017a2ylpp40HqzAVjXfjbQbQ4a/SQ+kQ3H9KTaRpGjUl8KudFRXHjx5HcNtsNJ1C79CkWB+tH9u+KLkj7N4eEYP8Az8S7cUuZGn1Solrp80dhRXIf8VvcHhtPth/33Tjo/iybHna/CntFBijm8h/V0t5r+vkdbmjNcgPDGtt/rPE11z12gCnf8Ilqf/Qz6l/30KLvsS6UF9tfidYSPWud8W61a6Vpe2QmS4lYCG3T78hz0H+NVT4S1P8A6GfUs/7wqEeFhpyyaje3kt/e5VUlm52DPahtlQhRi+aUrrt3EtPDt7r9wuoeJnzH96HTkP7uMdt/94/pXXwwxwRLHEioijAVRgAfSpKWmlYzq1pVN9ui6AOlLQKKZkFFFFAGH4j+9pf/AF/w/wDoQrcrE8R/e0v/AK/4f/QhW3QAUUUUAFFFFABRRRQAUUUUAFFFFABRRRQAV5J8XGC6vp7E4Atz/wChV63XkHxhjL6vpxXqLc8evzUAeaSSmQ+3YUzHU0Y7UobAOQPp2P1oARWKNkHFXY5Q6E9Mdao1MkLNG3JGSMCgAlm8w4H3aiwe1BBBII570obA59O3egBAcHI4q3DKJBj+Kqec5PAz6VNDEWJbJAxQA+ab+BT9TVfqeKV0aNsMPp70inB9v1oATvVqCbdhSefX1qsTk5wBT4oy7g9hzQBPNNs+Vfvd/aioJIzG3PI7H1ooA+qqKKKACiiigAooooAKKKKACiiigAooooAKKpf2rY/2j/Z/2uL7Zt3eTu+bHriq7+I9Hjtp7l9TthDbtslfzBhG9D70AatQXkJuLSeAHBkjZAfTIxVC38SaPd6c+oQalbPaJ9+UONq/X0plp4p0K/vfsVrqtrNc43CNJATigDzLSfhx8QPD8MttpHimyt7V5TIEMJbGT7irur/DPXH1t9Y0u90l7q8gRLwX9oJVDgYLpkHBJ5rqdJ+Iuh6rrWqaYsyxNp2S8ruNrgdSPYU7XPG1tbaVJcaJLZ6hcRyRhozMAFVjjJNAGJefDe8uLfwvH/aUUkmk3DTTyGFY/NLYPyqgAHSr+meDNT0j4j33iC2v7dtPv02zwPGfMyBxtOcdcV0V/wCJNJ0hIf7U1C2tJJVBCyOBn6VP/bemD7KTfQYujiA7x+8Pt60AaFLXO+IfFdpoulalcxSRXF1YxGR7cP8AMPrUOmeN9Mn8L6drOp3UFgL2MOqSvj8BQB1FFZZ8Q6QNPS/OpW32R22rN5g2k+masafqdnqsBnsLqO4iDFS8bZGRQBcooooAQ1yvib+0zrukjSfswuSJebgnaBt5PHWuqNYmof8AI1aR/uy/+gmgcZcsr2MoeE9S1DcdZ8QXMobnybRRCg9u5P51pWXg7QbE7o9Oikf+/NmQ/m2a3efSg9KSikbSxNV6XsvLQ5N7aO+ur+4az86y0/KQWcWAJZFHORwD6AHiuT8K+J7nxV441LQtV0C1sbK2hzHbSRAyofdgcD8K7WS6Ph/V7hrhD/Z12/mLKoz5ch67vY1wmj3UNn8Ydf1eSRTZS26+XIpzvOOg9TTMW29zXvWfSfFelafcyPLaWcjSRSO24rHIMKGJ9GRxn0KjrWJ478W6do/ia40vw7DYw+INQi8u71G5l2Rwx++ep+g/Ouys7N9X1Y6jqVttS9ieKOCQciFdpXd7klj+Iqre/Dq0knlnH2aYEcG7txKy47ZPagRnaJpmnaV4D0bSNLv01IveK4lhORI4fc5HoBzXpleKaBrT6Giy2mk2hcqdpMjYUE5O0fw/hW//AMLF1gA502z4/wCmprdYao1dI5njKKdnI9Moryb/AIW7N9o8jy9M83ONvnmrh+JGrBgv9n2W49B5p5pLD1H0G8VSW7PTaK80/wCFi6x/0DbP/v4aT/hYusf9A2z/AO/hp/VavYn67Q/mPS81hXX/ACOlj/16v/OuMT4m6lJK0SWVg0ifeUTHIqGTxrqsmqw350608yKMxgeacc0LDVXsg+t0Vuz1euS8XaTch4Ne0sf8TGx+baP+W0f8SH8OlYH/AAsXWf8AoG2f/fw0yX4j6ukTu2mWZVRkjzD0pPC1bao0o5hSpzTTO+0bV7fWtLivbZiVccg8FT3B960a4GYTeFL1NbtY2Ok3mGvIE5ETH+MD+ddvbXUN5Ak9vIskTqGVlPBBrnT6M7a1NK04fC/6sWKKKKowCiiigDL8RyPD4b1KSJ2R0tpGVlOCCFPNclDYhoUJu78kqD/x9NXV+J/+RW1X/r0k/wDQTXP23+qi/wB0fypMxqtq1jlrjxT4Ytp5IJvEc6So21lNzJkGtixFpqdnHd2epXk1vJyki3L4POK8j8OWOsXer6+2madpt0i3rBzeYyDntmum8UX2vaTY+F7CzuItOubqaSKdbb7g6Yx+eaCWn3O+/s9f+fy//wDAlqqX0ljpghN5ql5D5z7I91y/Lelef/8ACS694a1DxNp91qMuptZWnnQyyjJVuP05rH1y31r+yvDOpalrz6gl5OkogfnyyQDx/KgEpdz2P7Av/P3f/wDgS1H9nr/z933/AIEtXLjxre3VxdWUOh3dvIkb+XcTDEe4DjP1ridE8W67HrOmnUdXvY2mn2zQ3S5gcE4wh9aBJS7nr39nr/z+X/8A4FNR9gX/AJ+7/wD8Cmry/UPGGs6GNf0W6vZJNSWdUsZM/Nhjjj25qTxTq3iXS9TtLGXUL6O3hs186ayOXaXHzFvbOfwoDll3PSJYLe3aNZtSuomlbbGJLwgufQZPJqX+zxnH2u+/8CXrxzVbrUdftPB102uGSVr4wb0GCjZX5j/tYNdJHc+IfFPizUtLtPEEulw6cBGCnDSt/ePtQFpdzs76Sw05oFvNUvITO2yMNdP8x9KbazWF7f3lhb6nevdWRUXEf2hwYy3TP5dq8pvPEF5r+keHZL9hJc2+pmFpQOHwRzWxqHie90bWfHs0BBkint44CRwhYNyfyoHaXc9L/s9f+fy+/wDAlqX+z1/5+77/AMCW/wAa4/QbbxFY6nps934ljv7W7j3S29w/zjIz+7Heu6oIbkupc8LGSO+1W2M80kUUkewSuWKgxITyfcmuormPDP8AyF9a/wCukP8A6JSunpnTF3SCiiigoKKKKAENFBqvdXttZxGS5njiQdS7Yo2Gk27InOaXPFclP44t5pDBo9ncajNzzEuE/wC+qiNr4v1nme7i0qAj7kA3P+fap5uxusNJazaj6/5HVXN7a2cZkubmKFB1aRwo/M1z8/jrSgxSxS61GQHBFpCWH/fRwv60lp4G0uKXzr3zb+c8mS5cvzXRQWkFqmyCFI19FXFGo/3EO8vwRzA1PxdqWfsmkW1gnZ7yfLEf7qg/zo/4RnXL5s6n4kmVCOYrKIRD6ZO411uBS4o5e7F9Ya+BJfI5aDwFoaENPFPdyD+O5nZ/0zj9K27XRdMswPs+n20RHdIgD+dXqUU7JESr1JbyYgVR0AFLiiimZBiiiigAooooAKz9aA/s5v8AeX+daFZ+tf8AIOb/AHl/nQBoUUUUAFFFFABRRRQBieI/vaX/ANf8P/oQrbrE8R/e0v8A6/4f/QhW3QAUUUUAFFFFABRRRQAUUUUAFFFFABRRRQAV5L8Wv+Qxp/8A17n/ANCr1qvKPi2gGqadJk5aFlx24b/69AHmc0O75l6/zqp0rRJwMk4FVJJQXDKq4HqOtACww7sM3TtVrtx0psbh1yPy9KfQBDNEHGRw1VCCCQRgitE9KqTShm+UDjuR1oAbDDvOT92rgAAwBimQyB144PpUlADJIw64NUnQo201oc1WnkX7oAJ9SOlAEMUZkPt3q6qhVCgVFBIGGOAfpwanoAayBlwRRTuaKAPpyiiigAooooAKKKKACiiigAooooAKKKKAPHviys/hbxFo/jaxgMjRb7W4CjqrKQCfzridc8MXWj+CPDN7dHy7S5ujdag7QtKqM3IMijkgDivpSSGOZdsqK69cMMikeKOSMxvGrJ/dI4oA+Z0tbZ/DHjG70u8e7spIkVmhsjBbs2eqAsTn8K3b3QtP0fUfhpc6dZLbzXBPnyIDl/lX7x/E17wlrbxxGJII1jPVQowacYIiVJjTKfdyOn0oA+dL21sbHWviPaC1WK7e1ka2URn7mMttPTGKvar4f07TfgPpt3Z2SxXV3JaNPJyWc7s817pdyafakS3ZgjMh2BpMDdntVgwQvEIzGhjHRSOKAPBtYl0PTfihqNx43t3fTpdPiFgZI3dDhACFwOuc1X1xtO0qx8E6zb2OoWOh2+ou5N6NzopwQcLkhTg4HWvoCa1t7jHnQxyY6b1BxSyW8MsYjkiRox0UjIFAHzvc6lba7rvjzUdP8yS1l08+XIYyu8eoBGarahcWws/B9neRWtuP7K3Ld30UkkZOT8ioo5avpBbW3QELBGARggKORSNaW0gQPBGwT7oKj5fpQB8wRRed8JJLZgzxjxIi7NpXClW/h6r9K+k/D+jafomjwWum2qW0G0NsTPUjk1e+yW+0r5Me0ndjaOvrU3SgAooooAKw9Q/5GrSP92X/ANBNblYeof8AI1aR/uy/+gmgDcoxRRQA140kQo6hlYYIYZBqummWEbKyWVsrL90rEoI+nFWqKAKFyP8Aib2X+5J/7LVuUfuJP901Uuf+QvZf7kv/ALLVuX/USf7poBnhFv8A8e0f+6KZeoZLG4QSCPdGRvJwF980+3/49o/90U6WNZo2icbkYbWHqK9+KvBI+Ym7VG/M81+zPp2l+XqOgpcWoO77fayguRn72RmtCczXPivRjZXzLBJGPKLjJUeh9TWqfBieW1smqXa2LNk2ob5TV658OW0txZTwTS2z2YxGYzjiuVUZ7Ha8RTbvfuYVtq+szf2rftcx/ZLCZx5W35mx0H0pr6jr9jpltr015DJBM67rYL91SeMH14ro7DR7S3tr6JH86G8laSQZyOeorPi8GwK8Ucl9cy2UT747Vm+RTVezqW0ZCrUru6/A5e612XSvEWpG3VVnudirI/3YwccmtjWNY1O1vLXSobljIYhJLcRwly2RnhR2rYl8K2M8t88hZvtihSP7uOhH5Co5PCsbw2vl308VzbLsjuEOG2+hpeyq2Zft6DadiXwxqGoX1lKuowyJLE+1XeMp5i9jg1rXX/HnP/uGq2k6TDpFq0McjyM7F3kc5LMe9Wbv/jzn/wBw10JNU7M45uLq3itLnt9lEk2kwRyIGRoQCCMgjFchLFdeA7wz26yXHh+VsyRDlrQnuPVf5V2Wm/8AIMtv+ua/yqeSJJIzG6hlYYIPevAkrn1dGryaNXi90R2t3De20dxbSrLDIoZXU5BFTg1xNxpGpeFbiS90INPp7sXnsCenqyen0roNF8Q2GuQeZay4kXh4n4ZD6EUk+jKqUbLnpu8fy9TXFFIvSlqjAyfE/wDyK2q/9ekn/oJrnoDiCP8A3B/Kuh8T/wDIrar/ANesn/oJrnoP9RH/ALo/lSZhW6HIS/DDw/Ldz3Kz6rFJO5d/Ju9gJPttq+PBOkGDTone9lGnStLA0k+5txxnccc9B6V0faikZczMSTwnpM2q3+ozRSSTX8PkXCs/yFfQDHH51i2/wt8PwyQuZtRkED74Ua4BVPYDbXR67rVv4f0qTUrpJHhjIDCMcjPGfpVG58ZaVbT6fCzSMb+Hz42HQR/3jQCcjcu4EvbKW0uMvBKmx1z1Fcpb/DfR4bq3kkutRuILVxJBbTThkRh07VFD8TtElu0Q294lm8nlpetHiJmzVeHxhcW3i3Xor2XfplhbCZVRRnqOQfxpjSkNvPC99rXxSh1e9sI4dNsQPLl3qxuCv3fl6j8a29Z8F2Gr6idR+1Xtndumx5LabaHX0IIpZ/GmmW9jpd26y+XqTBYMDkE+tZt/8TdI0+7u7c2t7K1pJsnaNPlT3J9KB+89i2/w90B9HtdN2XKRWsxnjljlxJvOMktj29Kbqvw+0jVLwXfnXttclAkklvNtMi/7XHX3pNL+Iej6rrMGnRx3MLXClreaZNqy464qC7+JuhWl/JbtFdSQwuI5bpE/doc45oF7xf8A+EF0H7BYWSQzJDYyebFsk5LerHHP6VYfwho8s+sTTQySnV9puld8qdvTbxx1962opUniSWNw6OoZWHQinUieZnL6H4C0nQtRW+jku7meMFYTcy7xEP8AZGK6miigTbZc8M/8hfWv+ukP/olK6euY8M/8hfWv+ukP/olK6eqOuGyEozSZrP1TWrDR4DNe3CRDsCeT9BQ2jSMXJ2juaGazdV1/TdEh8y/u44c/dUnLN9FHJ/CudOreIPEjbdJtzp1ieDdzr87D/ZXtWnpHhDT9Nl+1Shru+blrmc7mJ/HpU3fQ6PYwp61X8lv/AMAzv7Y8R+IDt0iw/s+0P/L1ejDH/dQc/nip7XwPatKJ9Xup9UuOuZmwgPsg4/nXVgADgYoxRy9xPEyStTXKvx+8itrWC1iEUEKRRjoqKAKmwKBS1Rzt33DFFFFABRRRQAUUUUAFFFFABRRRQAUUUUAFZ+tf8g5v95f51oVn61/yDm/3l/nQBoUUUUAFFFFABRRRQBieI/vaX/1/w/8AoQrbrE8R/e0v/r/h/wDQhW3QAUUUUAFFFFABRRRQAUUUUAFFFFABRRRQAV5T8XSBfaYTwBE/P4ivVq8k+Mis15pe3oIpMj15FAHmUs3mHA+7UVJTgQFOR+HrQAI5RsirqOHXI/H2qhUqI5jbacZxx60APmm3EqvT1qCj8MUqkAc8cdfX2oARWKNkVdikEi8de4qjxzgYHpUsKMWJU4GOtAE00235V69/aqp60rAqxDDn+dCnB59evpQAgJByOtW4Zg4wfvVUJBbgU6JS0g28Y5JoAsyyiMYH3v5UVWkVlc7uT6+tFAH1XRRRQAUUUUAFFFFABRRRQAUUUUAFFFFABTTntTqTFAHjl58Stb0STxXYaj5Bv7GRRYLsx5isflOO/GKfZ+KPHPiTWf7A0q4sLS6sLOOW9uLhGIaR+QoA6cEfka6bxN8MtN8S+LbLXpriSKWAKJI0AxLtPGaj8Q/DmW/8RPr2ha3daNfTRCK4a3xiVfUj1oA818U+Lb3xN4Qsk1FEj1Cw1mOCYxZCvyeRXpmmeKdRufH3ibRpDH9k06zjlgwvO4rk59apN8IdPPhu20ldQuBJHeC8muCAWmceuan1v4az3/ii51rTfEN7pjXkQiukgP8ArFAwOe1AHID4leKLjwb4evbeS0F9qGoy2zs6HZtBAHTp1oHi34hveeItNW+0rztFha7ln8tsOijOxR/U+ldRbfCS1t9E0XTf7UnZdLvGu1cquXJIOD+VaqfD63TVPEl8L6Utrdo9s67RiIMMZFAHE6z8VdXHh7w19lNvaXurReZLcPG0ixgcHCqCTXTfDHxlqfiU6lZaqiyTWTLsu442RJlbOCAwBHSmXXwphbQtGtLPVrm11DSRi3vUxux7iug8IeEn8NJdy3WqXOpX12++a4nbrjoAOwoA6iiiigAooooAKw9Q/wCRq0j/AHZf/QTW5WHqH/I1aR/uy/8AoJoA3KKKKACiiigChc/8hey/3Jf/AGWrcv8AqJP901Uuf+QvZf7kv/stW5ATE6jqQRQJnhFv/wAe0X+6Kx9d1a50m/08hVNnM/lyk9Qf84rqU8Pa5FGsZ0m4JUYJUrj+dUdb8GavrOmPaPpN0hJ3K/y5U/nXrutD2dlLU8JYeftryjocdceLbxPtjxRI8ZuVtrXPGW5yT9P61OurarY6imm6v5En2qJjHJDkbTjoc1sn4bam3h6LTf7NvFkifzVnG3O/160lp8PvEhvhe6nb3l3NGhSLIUBcjGetYus/5jpVCP8AIcjo+sXOleFrBosMZblkbfzxmt69126t/EE9iqp5SWhmGeu6rR+GWtf8I/Hpy2N2JYpDJHKAvBzn1pbf4ceIxfS3t5DeXE0sBhYlVGOMetCrNaJhKgpNyce5zY8Ta+LWxvilq0N1N5CR8g7j0J9qux+Jr+wOqQakkUk1ou5TFwDntzW2PhxrQ0zT7P7BdYs7kT7sL82O3WkuPAt/Prd8s9hdl9QiJEQ2/KB3zmj2r6SD2MXo4fgc5pPi29l1K1hunt5orrtECDF6A5612V1/x5z/AO4ao6d8P/FFtdQNdJfTw2wxFEAoGO27nmugn8Pa5JBJGNHuQXGBkrj+daU6y5HzMxrYeXtE4RPYNN/5Blt/1zX+VWqr2KNFYQRuMMsYBHocVZryme0thpFc3rPhOG8uRf6dM1hqS/dmjHDezDuK6WkxzSaNKdWVN3izkbfxVdaTMtn4mtxasTtS8TmCT/gX8J9jXVxzLNGskbB0YZDKcgim3NrBdwNBcRJLEwwVcZBrkpfDGo6DIZ/DN2UhyWbT5yWiP+7/AHfwpao3tSq/3X+H/AN3xMc+F9V/69JP/QTXPwf8e8X+4P5U8eJ7XVLS40fWYpdLu7iNoj5g+U5GPlboetWIvDd6Y18vXpGTHBFtCeP++ad77HJXw9SLs0V6KuDwzqH/AEHJP/AWH/4ml/4RjUP+g5J/4Cw//E0WOf2UjH1TT4tV0q6sJxmK4jaNh9RXmXhbwPrMsepLrS+W0dmbGzYtnC4+8PavZf8AhGdQ/wCg5L/4Cw//ABNQ3Gg3drA88/iB0jQZZmtoeP8Ax2gpQkjxxtO8VX3hW18FyaAIVgcb73euzYGJ3A+vNX38H6rNq/iRFhxFdacsEEpYYd1AwPbOK7jzNRkCyQXF28D/AHJZI7eLd9AUzV3T7W5vrhrV9Xuba6VdxhltYeR6qdvzdvzoHyzPJF0nxRqNl4dsJdBkt4tLmAklZ1+bnqBnpWsPDOsLa+OV+xtnUSfsoyP3nOa9E1bTtRs5ba0t9bd7y5cKim1hwB3Y/L0Fav8AwjF//wBByT/wFh/+JoDlkeVT+GdVlv8AwU4tT5djbmO6OR+7Jz+dc3L4K1aylvtL/sS6vRcTlop0ugkO0nqw9RXvP/CM6h/0HZP/AAFh/wDiaP8AhGNQ/wCg5J/4Cw//ABNA1GRk6ZZiw0u1tAMCGMLjOccetW6t/wDCMah/0HJf/AWH/wCJo/4RjUP+g5J/4Cw//E0WM3SkVKSrh8Mah/0HJP8AwFh/+JpP+EZvx/zHJP8AwFh/+JosHspC+GT/AMTfWv8ArpD/AOiUro5Z0giaWV1RFGWZjgAVx7ala+FXuE+0y6pqt2wIhjVQxIUKAQoAAwBSQ+HtS8RyLc+JpdtsDuj06JsRj/f/ALxpN9Ed9PDtRUqjsvz9ESXHii91qZ7TwxbicA7XvpOIEPfB/iP0qzpng63guBe6pM2o3+c+ZMPlU/7K9BXRQW0NrCsMEaxxqMKqjAFS4oUe5Uq9ly01ZfiCoAoAGAOgpQMUDpS1RzhiiiigBMUtFFABRRRQAUUUUAFFFFABRRRQAUUUUAFFFFABWfrX/IOb/eX+daFZ+tf8g5v95f50AaFFFFABRRRQAUUUUAYniP72l/8AX/D/AOhCtusTxH97S/8Ar/h/9CFbdABRRRQAUUUUAFFFFABRRRQAUUUUAFFFFABXlXxc/wCP/S/+uT/zFeq15P8AFtydV05ONogYj15b/wCtQB5lND1ZR9RVatI1Tl8oS8Akd8GgBIYd5BPQVcAAGB0FIuNox07Yp1AEE0O7LL97+dVMY7VpVVn8veOCT/Fg0ARxRGQ+1XFVVGFpIyuwbfu+1P7UARyxCRffsapMpVsHrWjUFxs288t2xQBWRC5wKuoiouB1pkBTZ8o+vrUwoAZJGHXB/D2op9FAH05RRRQAUUUUAFFFFABRRRQAUUUUAFFFFABRRRQAmKjuJo7aCSeVtscaF3b0AGTUtZPia3luvDGq28BPmyWkqoB1J2nigDkNB+IaPot54i12aO00qS68iz4JJXOMmrZ+LngsR3Df2un7hsFdp3N7qOpHuK8yubO41X4E6RaWNtJcTwXypLFGu4qQ3ORXVPoEzfGG+uv7LJtDphRJPK+Tdsxge9AG14q+Ia2OlaDqOhSQXVtqV4sJcnop6/jWh4c8T3lz4w1fw5qioJ7dVubZ0/jhJxz7g4rya20DV1+HnhW3/s25E0OtNJJGYzlF3DkjsK7i3hkvfj8ZbYkJZaX/AKQQeDk4Cn3yc/hQB6nijFFLQAUmaWmk8UALmjNeEaP8Rdf1vXSo8W6ZYwvdskVpLabmKBsAb8Y5HvW1qvinxjrniXxBbeGr60sLPQI1MolhDm4baWIyRwOD0oA9eHNYeof8jVpH+7L/AOgmoPA/iNvE/hGy1aZEjllT96q9Aw60X97anxRpLC5hwFlyfMHHymgDo6KjjnilTdHIjr6q2RTFvLZ32LcRFzxtDjNAE9FRS3MEJAlljQnpuYDNKs0bx+YjqyddwOR+dAFS5/5C9l/uS/8AstXsVmSXVvNrFkIp4nOyThXB/u1eku7eFtss8aN1wzgGgCXbRim+dH5fmb18vGd2eMfWmx3UExIimjcjkhWB/lQBJto21C95bRMVkniRh2ZwDUjTRxpvd1VP7zHAoAdijFRx3EM2fKljkx12MDTTeWyvsNxEHzjaXGfyoAmI4rAuj/xWlj6fZX/nW5LNFEoMsiICeCzAV5Rf6/4kb4u2uj2q2slqyl0u1XJWE8kdcZHSgD1nvS4qBbu2MmwXERfONocZp8tzDDjzZUTPTcwGaAJMUtRpNHKm9HVk/vKcimR3ltK22OeJ29FcE0ATYpahkuoIWxLNGhIzhnAp4mjMfmb12Yzuzx+dADsUEZqKO6gmOIpo3Porg0SXdtE+ySeJG/us4BoAr6hpVjqkBhvbeOZPRh0rm28Maro37zw/qZ8sHP2S6+ZD7A9RXXPNEkfmPIix/wB4tgfnTY7iGbPlSo+Ou1gcUnFM2hXnDS+nZnLQeNPsUot/EFjNp0vTzWGYmPs44rpra8t7yFZbeaOWNhkMjZBFMnlsZN0E8tu3Zkdh/KucvvBelRObvT7mXSJ2P+st5dik+6/dP5UveL/c1N/df3r+vvOtzxXP+I0F1daVYS5+zzzkye+0ZA+hrLim8Xad/q5bHXLcHkgiOT8x8v6VT1XxbZ31mbTU7W70y5Rg0cu0OI3HQ5HX6Yo5l1D6rN/BaXp/lueYeJtQm17x74hS803U7+00xRHDHZPtW2UDlvr3r0nS7qxuPh3o+r2d5LMbOWPy57nhwC4Rg/0DH8hXFahbXVxq93faNr0VjPqcYivxEFaOfAxuCsuUJHuaguru40q90HwZa2Jm0/Bdo4LlTJI2eXd+mCCRjHT3xTujKVGpH4otHr/h+N9SvZ9duFx5nyWynqsfr7ZrpKrWZhS1iSPYiqoGwMDt9qsBh6imZtNC4opMg9xRketAWCgnFBI9ayNc8RWOhQKZ2Z5n4igjGXkPoBRcqMJTdkaU9xFbwvLM6xxoMszHAArkJda1TxPM1t4fXyLIHEmoSLwfXYO/1pLfQ9S8UTpeeI28myB3RabGflPoZD/F9OldlDBHbxLFEipGowFUYAFTqzo9yh5y/Bf5mRonhmw0RS0StLcvzJcSnLufrW3toxS1SVjnnOU3eTuxMUYpaKCQooooAKKKKACiiigAooooAKKKKACiiigAooooAKKKKACiiigArP1r/kHN/vL/ADrQrP1r/kHN/vL/ADoA0KKKKACiiigAooooAxPEf3tL/wCv+H/0IVt1ieI/vaX/ANf8P/oQrboAKKKKACiiigAooooAKKKKACiiigAooooAK8l+LX/IY0//AK9z/wChV61Xj/xjZxqun4+79nOT/wACoA86mmzlVP1NV6SnjG0+nc+lADopTGcdVq4GDAEHNZ1Sxs4jfaOOKAJpptuVU81VopVwQfpzQAschjbjkdxV1XDLkGs/jnHIqWAuH+T0oAsyyiMf7R6CqbEliSeaGJLEt170L196ABHKNkGrscgdc9+4qicbuDxToiwkXb+NAFx5BGuT+FFU5Cxc7+tFAH1XRRRQAUUUUAFFFFABRRRQAUUUUAFFFFABRRRQAUhGfpS0UAY2keGtP0O6vZrBDGLyTzZI8/KG9QO1a+386dRQA3YMYGBWVo/hyw0S6vrq1VjcX0vmTyOclj2H0rXooAKKKKACo3BZGCnBI4NSUmKAPBr7w54o1ezi8Ny+FLa0mS8EralbqEi2g9R71pXejeJ/CXiHxGNM0WTVbXXYERJo2/1ThChLfmTXs+KTbQBzHgHw5L4b8FWOl3YUzqhMwByNx61Hf6BpQ8TaUgsIdrrKWG3r8prrB0rC1pbqHWNOvoLRrhIRIHVGAIyuBQBqWtha2cJhtoEijPJVRxUMeh6ZDcC4jsollByHA5zVL+3L3/oCXP8A30KX+3L3/oCXP/fQoA0LzS7LUGVru2jmKDC7h0qSGyt7e2FtDEqQgY2AcYrL/ty9/wCgJc/99Cj+3L3/AKAlz/30KAEXR9PstbspLaziifZJyo5/hq/d6Pp99IJLq0jlcDAZh2rIl1W/e+t5hotxtjVwfmHfH+FWf7cvf+gJc/8AfQoA1fscH2T7L5S+Rt27O2PSobTSbCwcvaWscTEYJUYzVD+3L3/oCXP/AH0KP7cvf+gJc/8AfQoAuXGiabdzma4s4pJD1ZhzVieyt7m2+zzQq8WMbD0rL/ty9/6Alz/30KP7cvf+gJc/99CgDRs9Ns7AMLS3SEN12DGahfQtMkuTcPZRGYndvI5zVT+3L3/oCXP/AH0KP7cvf+gJc/8AfQoA07vT7S+iWK6gSWNTkKw4BqK20fT7OQSW9pFG6ggMq8gHrVH+3L3/AKAlz/30KP7cvf8AoCXP/fQoAtpoWmR3AnSyhE27dvA5z61LeaXZ6gF+126Tbfu7xnFZ/wDbl7/0BLn/AL6FH9uXv/QEuf8AvoUAalvZW9rb/Z4Iljh5+RelQW2iabaTia3s4o5B/Eo5ql/bl7/0BLn/AL6FH9uXv/QEuf8AvoUAXrvR7C/kEl1axyuBgFh2qYWVutr9lESiDG3ZjjFZf9uXv/QEuf8AvoUf25e/9AS5/wC+hQBetNIsLCQva2scTEYJUUlzounXk5muLSKSU/xMOapf25e/9AS5/wC+hR/bl7/0BLn/AL6FAGnNY21xafZZYUeDj5D046Uyz0uz0/cbS3jh3/e2jrWf/bl7/wBAS5/76FH9uXv/AEBLn/voUAW5dC0ya4NxJZRNKTuLkck1YurC2vYRFcwpLGDkKw4rM/ty9/6Alz/30KP7cvf+gJc/99CgDStNPtbCMx2sCQqxyQo6moP7D0z7R5/2KEy53biuTn1qp/bl7/0BLn/voUf25e/9AS5/76FAJ22J7rw3pF4xafT7dyfVBWZJ8PvDrymVbBY5CMboyQcfWrn9uXv/AEBLn/voUf25e/8AQEuf++hS5Uaxr1I7SZQPw+0cniS9T2W4YUHwHYjhb/UgOw+0tV/+3L3/AKAlz/30KP7cvf8AoCXP/fQpckS/rdf+ZmcfAyDiLWNRRfTziaT/AIQdv+g3qP8A38rS/ty9/wCgJc/99Cj+3L3/AKAlz/30KOSPYf1ut/MZv/CEN/0G9R/7+Vd0nwhY6ZdNdu8t3dsMCa4bcVHoPSpf7cvf+gJc/wDfQo/ty9/6Alz/AN9CjlRMsVVkrORtBcUuKxP7cvf+gJc/99Cj+3L3/oCXP/fQqjA3KKw/7cvf+gJc/wDfQo/ty9/6Alz/AN9CgDcorD/ty9/6Alz/AN9Cj+3L3/oCXP8A30KANyisP+3L3/oCXP8A30KP7cvf+gJc/wDfQoA3KKw/7cvf+gJc/wDfQo/ty9/6Alz/AN9CgDcorD/ty9/6Alz/AN9Cj+3L3/oCXP8A30KANyisP+3L3/oCXP8A30KP7cvf+gJc/wDfQoA3KKw/7cvf+gJc/wDfQo/ty9/6Alz/AN9CgDcorD/ty9/6Alz/AN9Cj+3L3/oCXP8A30KANyisP+3L3/oCXP8A30KP7cvf+gJc/wDfQoA3KKw/7cvf+gJc/wDfQo/ty9/6Alz/AN9CgDcorD/ty9/6Alz/AN9Cj+3L3/oCXP8A30KANys/Wv8AkHN/vL/Oqf8Abl7/ANAS5/76FVb/AFO/urRok0W43Eg8uPWgDpqKw/7bvf8AoC3P/fQo/ty9/wCgJc/99CgDcorD/ty9/wCgJc/99Cj+3L3/AKAlz/30KANyisP+3L3/AKAlz/30KP7cvf8AoCXX/fQoAPEf3tL/AOv+H/0IVtiuXvrnUNTudPjGlTRLHdxyO7sMKoOTXUCgBaKKKACiiigAooooAKKKKACiiigAooooAK8l+LYzrGn/APXuf/Qq9aryf4tqRqunOcbTAwHrw3/16APL5oSmWX7v8qhrRODVSRI1lxuOD146UANjiMje3erioqDAoQKqgAYFO4oAqzQ4JZB9RVetI4qpOiKwO4gnqAM0ARJGXOBV1I1RcD8aIlVUG3p60/igCGaHeMj7386qEEHB6+laPFV7hExuJwfbvQBWVSxwOpq7FEI19zTYFQLlec96m4oAiliEi+hHQ0VLxRQB9OUUUUAFFFFABRRRQAUUUUAFFFFABRRRQAUUUUAFFFFABRRRQAUUUUAFFFFABRRRQAUUUUAFIRmlooAQA0v40UUAH40UUUAJil/GiigA/Gj8aKKAD8aPxoooAPxo/GiigA/Gj8aKKAD8aPxoooAPxo/GiigA/Gj8aKKAD8aPxoooAPxo/GiigA/Gj8aKKAD8aPxoooAPxo/GiigA/Gj8aKKAD8aPxoooAPxo/GiigA/Gj8aKKAD8aPxoooAPxo/GiigA/Gj8aKKAD8aPxoooAPxo/GiigA/Gj8aKKAD8aPxoooAPxo/GiigA/Gj8aKKAD8aPxoooAPxo/GiigApKWigBKX8aKKAD8aPxoooAPxpKWigBMGgClooAKKKKACiiigAooooAKKKKACiiigAooooAK8q+Ln/H/pf/AFyf+Yr1WvJPjHIUvtKA6tFJz+IoA83mm2gqp57mqtHvTgmcDuentQBJDMU+Vvu/yq1nIrOqVJikbDryAPagCxLMEGB96qZJJ5PWgkkkk5NOC5GT34FADopjGcH7vpVwMCMg8VnkYJHpUkUpjbHUYzigC08gjXJ/AVSdyzZJoZzI2496FGck9B1oAWOQxtkdO4q6jh1yDVFl2tinROUkGOh60AXGcIu4niiqUkhlbJ6dhRQB/9k="/>
          <p:cNvSpPr>
            <a:spLocks noGrp="1" noChangeAspect="1" noChangeArrowheads="1"/>
          </p:cNvSpPr>
          <p:nvPr>
            <p:ph type="subTitle" idx="1"/>
          </p:nvPr>
        </p:nvSpPr>
        <p:spPr bwMode="auto">
          <a:xfrm>
            <a:off x="4082143" y="1152438"/>
            <a:ext cx="6923314" cy="524836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noAutofit/>
          </a:bodyPr>
          <a:lstStyle/>
          <a:p>
            <a:pPr lvl="0" algn="just" defTabSz="914400" rtl="1">
              <a:spcBef>
                <a:spcPct val="20000"/>
              </a:spcBef>
              <a:buClrTx/>
              <a:defRPr/>
            </a:pPr>
            <a:r>
              <a:rPr lang="fa-IR" sz="3200" dirty="0" smtClean="0">
                <a:solidFill>
                  <a:schemeClr val="tx1"/>
                </a:solidFill>
                <a:latin typeface="Calibri"/>
                <a:cs typeface="B Nazanin" panose="00000400000000000000" pitchFamily="2" charset="-78"/>
              </a:rPr>
              <a:t>تولید حداکثر نیرو همراه با سازگاری های عصبی است. قدرت بطور قابل توجه در طول 8 هفته تمرین افزایش می یابد که بیشترین افزایش بعد از هفته دوم بدست می اید در انتهای 8 هفته تمرین فقط افزایش جزیی در سطح مقطع تار عضله ایجاد می شود پس افزایش قدرت ناشی از افزایش فعالیت عصبی است.</a:t>
            </a:r>
          </a:p>
          <a:p>
            <a:pPr lvl="0" algn="just" defTabSz="914400" rtl="1">
              <a:spcBef>
                <a:spcPct val="20000"/>
              </a:spcBef>
              <a:buClrTx/>
              <a:defRPr/>
            </a:pPr>
            <a:r>
              <a:rPr lang="fa-IR" sz="3200" dirty="0" smtClean="0">
                <a:solidFill>
                  <a:schemeClr val="tx1"/>
                </a:solidFill>
                <a:latin typeface="Calibri"/>
                <a:cs typeface="B Nazanin" panose="00000400000000000000" pitchFamily="2" charset="-78"/>
              </a:rPr>
              <a:t>افزایش دراز مدت در قدرت با هیپرتروفی عضله تمرین کرده همراه است. هیپرتروفی در هفته های اولیه شروع تمرین مشارکت کمی دارد ولی بتدریج افزایش یافته و بعد از 10 هفته تمرین نقش عمده ای ایفا می کند.</a:t>
            </a:r>
            <a:endParaRPr lang="en-US" sz="3200" dirty="0">
              <a:solidFill>
                <a:schemeClr val="tx1"/>
              </a:solidFill>
              <a:latin typeface="Calibri"/>
              <a:cs typeface="B Nazanin" panose="00000400000000000000" pitchFamily="2" charset="-78"/>
            </a:endParaRPr>
          </a:p>
        </p:txBody>
      </p:sp>
    </p:spTree>
    <p:extLst>
      <p:ext uri="{BB962C8B-B14F-4D97-AF65-F5344CB8AC3E}">
        <p14:creationId xmlns:p14="http://schemas.microsoft.com/office/powerpoint/2010/main" val="386995634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90600" y="522513"/>
            <a:ext cx="10374085" cy="902067"/>
          </a:xfrm>
        </p:spPr>
        <p:txBody>
          <a:bodyPr>
            <a:noAutofit/>
          </a:bodyPr>
          <a:lstStyle/>
          <a:p>
            <a:pPr algn="r" rtl="1"/>
            <a:r>
              <a:rPr lang="fa-IR" sz="4400" dirty="0" smtClean="0">
                <a:cs typeface="B Titr" panose="00000700000000000000" pitchFamily="2" charset="-78"/>
              </a:rPr>
              <a:t>آتروفی عضلانی  و کاهش قدرت ناشی از بی حرکتی</a:t>
            </a:r>
            <a:endParaRPr lang="en-US" sz="4400" dirty="0">
              <a:cs typeface="B Titr" panose="00000700000000000000" pitchFamily="2" charset="-78"/>
            </a:endParaRPr>
          </a:p>
        </p:txBody>
      </p:sp>
      <p:sp>
        <p:nvSpPr>
          <p:cNvPr id="3" name="Subtitle 2"/>
          <p:cNvSpPr>
            <a:spLocks noGrp="1"/>
          </p:cNvSpPr>
          <p:nvPr>
            <p:ph type="subTitle" idx="1"/>
          </p:nvPr>
        </p:nvSpPr>
        <p:spPr>
          <a:xfrm>
            <a:off x="1915886" y="1643743"/>
            <a:ext cx="10080171" cy="4760663"/>
          </a:xfrm>
        </p:spPr>
        <p:txBody>
          <a:bodyPr>
            <a:normAutofit fontScale="85000" lnSpcReduction="20000"/>
          </a:bodyPr>
          <a:lstStyle/>
          <a:p>
            <a:pPr algn="r" rtl="1"/>
            <a:r>
              <a:rPr lang="fa-IR" sz="3200" b="1" dirty="0" smtClean="0">
                <a:solidFill>
                  <a:schemeClr val="tx1"/>
                </a:solidFill>
                <a:cs typeface="B Nazanin" panose="00000400000000000000" pitchFamily="2" charset="-78"/>
              </a:rPr>
              <a:t>بی تحرکی: </a:t>
            </a:r>
            <a:r>
              <a:rPr lang="fa-IR" sz="3200" dirty="0" smtClean="0">
                <a:solidFill>
                  <a:schemeClr val="tx1"/>
                </a:solidFill>
                <a:cs typeface="B Nazanin" panose="00000400000000000000" pitchFamily="2" charset="-78"/>
              </a:rPr>
              <a:t>در 6 ساعت اول بی تحرکی، میزان سنتز پروتئین شروع به کاهش می کند. آتروفی در نتیجه استفاده نکردن از عضله و از دست دادن پروتئین عضله رخ می دهد. کاهش قدرت 3-4% در روز در اولین هفته بی تحرکی دیده می شود. کاهش قدرت با کاهش فعالیت عصبی عضلانی هم همراه است. بی تحرکی روی هر دو نوع تار کند و تند انقباض اثر می گذارد البته روی تار کند انقباض بیشتر اثر دارد و دوره برگشت به حالت اولیه طولانی تر از دوره بی تحرکی است.</a:t>
            </a:r>
          </a:p>
          <a:p>
            <a:pPr algn="r" rtl="1"/>
            <a:r>
              <a:rPr lang="fa-IR" sz="3200" b="1" dirty="0" smtClean="0">
                <a:solidFill>
                  <a:schemeClr val="tx1"/>
                </a:solidFill>
                <a:cs typeface="B Nazanin" panose="00000400000000000000" pitchFamily="2" charset="-78"/>
              </a:rPr>
              <a:t>قطع تمرین: </a:t>
            </a:r>
            <a:r>
              <a:rPr lang="fa-IR" sz="3200" dirty="0" smtClean="0">
                <a:solidFill>
                  <a:schemeClr val="tx1"/>
                </a:solidFill>
                <a:cs typeface="B Nazanin" panose="00000400000000000000" pitchFamily="2" charset="-78"/>
              </a:rPr>
              <a:t>زمانی که تمرین قطع شود، اتروفی بسرعت اغاز می شود، ولی با کاهش مقدار تمرین می توان برنامه ای را جهت حفظ قدرت، بدون اتروفی یا کاهش قدرت، اجرا نمود.</a:t>
            </a:r>
          </a:p>
          <a:p>
            <a:pPr algn="r" rtl="1"/>
            <a:r>
              <a:rPr lang="fa-IR" sz="3200" dirty="0" smtClean="0">
                <a:solidFill>
                  <a:schemeClr val="tx1"/>
                </a:solidFill>
                <a:cs typeface="B Nazanin" panose="00000400000000000000" pitchFamily="2" charset="-78"/>
              </a:rPr>
              <a:t>در پژوهشی 10-18 هفته تمرین مقاومتی بود و بدنبال ان 12 هفته کاهش تمرین یا قطع ان بود. </a:t>
            </a:r>
            <a:r>
              <a:rPr lang="fa-IR" sz="3200" smtClean="0">
                <a:solidFill>
                  <a:schemeClr val="tx1"/>
                </a:solidFill>
                <a:cs typeface="B Nazanin" panose="00000400000000000000" pitchFamily="2" charset="-78"/>
              </a:rPr>
              <a:t>ازمودنی هایی که تمرین را قطع کردند 68% از قدرت بدست امده را از دست دادند و ازمودنی هایی که تمرین را کاهش دادند از دست دادن قدرت دیده نشد بنابراین، در صورت کاهش تمرینات، قدرت برای 12 هفته حفظ می شود.</a:t>
            </a:r>
            <a:endParaRPr lang="fa-IR" sz="3200" dirty="0" smtClean="0">
              <a:solidFill>
                <a:schemeClr val="tx1"/>
              </a:solidFill>
              <a:cs typeface="B Nazanin" panose="00000400000000000000" pitchFamily="2" charset="-78"/>
            </a:endParaRPr>
          </a:p>
          <a:p>
            <a:pPr algn="r" rtl="1"/>
            <a:endParaRPr lang="en-US" sz="3200" b="1" dirty="0">
              <a:solidFill>
                <a:schemeClr val="tx1"/>
              </a:solidFill>
              <a:cs typeface="B Nazanin" panose="00000400000000000000" pitchFamily="2" charset="-78"/>
            </a:endParaRPr>
          </a:p>
        </p:txBody>
      </p:sp>
    </p:spTree>
    <p:extLst>
      <p:ext uri="{BB962C8B-B14F-4D97-AF65-F5344CB8AC3E}">
        <p14:creationId xmlns:p14="http://schemas.microsoft.com/office/powerpoint/2010/main" val="4169739752"/>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2" y="217715"/>
            <a:ext cx="8915399" cy="1152437"/>
          </a:xfrm>
        </p:spPr>
        <p:txBody>
          <a:bodyPr>
            <a:normAutofit/>
          </a:bodyPr>
          <a:lstStyle/>
          <a:p>
            <a:pPr algn="r" rtl="1"/>
            <a:r>
              <a:rPr lang="fa-IR" dirty="0" smtClean="0">
                <a:cs typeface="B Titr" panose="00000700000000000000" pitchFamily="2" charset="-78"/>
              </a:rPr>
              <a:t>تبدیل نوع تار عضلانی</a:t>
            </a:r>
            <a:endParaRPr lang="en-US" dirty="0">
              <a:cs typeface="B Titr" panose="00000700000000000000" pitchFamily="2" charset="-78"/>
            </a:endParaRPr>
          </a:p>
        </p:txBody>
      </p:sp>
      <p:sp>
        <p:nvSpPr>
          <p:cNvPr id="3" name="Subtitle 2"/>
          <p:cNvSpPr>
            <a:spLocks noGrp="1"/>
          </p:cNvSpPr>
          <p:nvPr>
            <p:ph type="subTitle" idx="1"/>
          </p:nvPr>
        </p:nvSpPr>
        <p:spPr>
          <a:xfrm>
            <a:off x="1926771" y="1370152"/>
            <a:ext cx="10080171" cy="5324562"/>
          </a:xfrm>
        </p:spPr>
        <p:txBody>
          <a:bodyPr>
            <a:normAutofit/>
          </a:bodyPr>
          <a:lstStyle/>
          <a:p>
            <a:pPr algn="r" rtl="1"/>
            <a:r>
              <a:rPr lang="fa-IR" sz="2400" dirty="0" smtClean="0">
                <a:cs typeface="B Nazanin" panose="00000400000000000000" pitchFamily="2" charset="-78"/>
              </a:rPr>
              <a:t>هیچ یک از تمرینات سرعتی و استقامتی نمی تواند نوع اصلی تار عضلانی را تغییر دهد. با این حال در صورتی که نوع تمرینات مخالف نوع تار ها باشد، این تارها ویژگی های معینی از تارهای مخالف را بدست می اورند مثلا تارهای </a:t>
            </a:r>
            <a:r>
              <a:rPr lang="en-GB" sz="2400" dirty="0" smtClean="0">
                <a:cs typeface="B Nazanin" panose="00000400000000000000" pitchFamily="2" charset="-78"/>
              </a:rPr>
              <a:t>FT</a:t>
            </a:r>
            <a:r>
              <a:rPr lang="fa-IR" sz="2400" dirty="0" smtClean="0">
                <a:cs typeface="B Nazanin" panose="00000400000000000000" pitchFamily="2" charset="-78"/>
              </a:rPr>
              <a:t> می توانند در نتیجه تمرین استقامتی، اکسایشی تر شوند. تبدیل نوع تار با عصب رسانی متقاطع امکان پذیر است که یک واحد حرکتی </a:t>
            </a:r>
            <a:r>
              <a:rPr lang="en-GB" sz="2400" dirty="0" smtClean="0">
                <a:cs typeface="B Nazanin" panose="00000400000000000000" pitchFamily="2" charset="-78"/>
              </a:rPr>
              <a:t>FT</a:t>
            </a:r>
            <a:r>
              <a:rPr lang="fa-IR" sz="2400" dirty="0" smtClean="0">
                <a:cs typeface="B Nazanin" panose="00000400000000000000" pitchFamily="2" charset="-78"/>
              </a:rPr>
              <a:t> با نرون حرکتی </a:t>
            </a:r>
            <a:r>
              <a:rPr lang="en-GB" sz="2400" dirty="0" smtClean="0">
                <a:cs typeface="B Nazanin" panose="00000400000000000000" pitchFamily="2" charset="-78"/>
              </a:rPr>
              <a:t>ST</a:t>
            </a:r>
            <a:r>
              <a:rPr lang="fa-IR" sz="2400" dirty="0" smtClean="0">
                <a:cs typeface="B Nazanin" panose="00000400000000000000" pitchFamily="2" charset="-78"/>
              </a:rPr>
              <a:t> یا برعکس عصب رسانی شود.</a:t>
            </a:r>
          </a:p>
          <a:p>
            <a:pPr algn="r" rtl="1"/>
            <a:r>
              <a:rPr lang="fa-IR" sz="2400" dirty="0" smtClean="0">
                <a:cs typeface="B Nazanin" panose="00000400000000000000" pitchFamily="2" charset="-78"/>
              </a:rPr>
              <a:t>15 هفته تمرین روی نوار گردان با تبدیل تار </a:t>
            </a:r>
            <a:r>
              <a:rPr lang="en-GB" sz="2400" dirty="0" err="1" smtClean="0">
                <a:cs typeface="B Nazanin" panose="00000400000000000000" pitchFamily="2" charset="-78"/>
              </a:rPr>
              <a:t>FTb</a:t>
            </a:r>
            <a:r>
              <a:rPr lang="fa-IR" sz="2400" dirty="0">
                <a:cs typeface="B Nazanin" panose="00000400000000000000" pitchFamily="2" charset="-78"/>
              </a:rPr>
              <a:t> </a:t>
            </a:r>
            <a:r>
              <a:rPr lang="fa-IR" sz="2400" dirty="0" smtClean="0">
                <a:cs typeface="B Nazanin" panose="00000400000000000000" pitchFamily="2" charset="-78"/>
              </a:rPr>
              <a:t>به </a:t>
            </a:r>
            <a:r>
              <a:rPr lang="en-GB" sz="2400" dirty="0" err="1" smtClean="0">
                <a:cs typeface="B Nazanin" panose="00000400000000000000" pitchFamily="2" charset="-78"/>
              </a:rPr>
              <a:t>Fta</a:t>
            </a:r>
            <a:r>
              <a:rPr lang="fa-IR" sz="2400" dirty="0" smtClean="0">
                <a:cs typeface="B Nazanin" panose="00000400000000000000" pitchFamily="2" charset="-78"/>
              </a:rPr>
              <a:t> همراه بود.</a:t>
            </a:r>
          </a:p>
          <a:p>
            <a:pPr algn="r" rtl="1"/>
            <a:r>
              <a:rPr lang="fa-IR" sz="2400" dirty="0" smtClean="0">
                <a:cs typeface="B Nazanin" panose="00000400000000000000" pitchFamily="2" charset="-78"/>
              </a:rPr>
              <a:t>20 هفته تمرین مقاومتی سنگین باعث افزایش تارهای </a:t>
            </a:r>
            <a:r>
              <a:rPr lang="en-GB" sz="2400" dirty="0" err="1" smtClean="0">
                <a:cs typeface="B Nazanin" panose="00000400000000000000" pitchFamily="2" charset="-78"/>
              </a:rPr>
              <a:t>Fta</a:t>
            </a:r>
            <a:r>
              <a:rPr lang="fa-IR" sz="2400" dirty="0" smtClean="0">
                <a:cs typeface="B Nazanin" panose="00000400000000000000" pitchFamily="2" charset="-78"/>
              </a:rPr>
              <a:t> شد.</a:t>
            </a:r>
            <a:endParaRPr lang="en-GB" sz="2400" dirty="0" smtClean="0">
              <a:cs typeface="B Nazanin" panose="00000400000000000000" pitchFamily="2" charset="-78"/>
            </a:endParaRPr>
          </a:p>
        </p:txBody>
      </p:sp>
    </p:spTree>
    <p:extLst>
      <p:ext uri="{BB962C8B-B14F-4D97-AF65-F5344CB8AC3E}">
        <p14:creationId xmlns:p14="http://schemas.microsoft.com/office/powerpoint/2010/main" val="51989132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589214" y="217712"/>
            <a:ext cx="8915399" cy="858525"/>
          </a:xfrm>
        </p:spPr>
        <p:txBody>
          <a:bodyPr>
            <a:normAutofit fontScale="90000"/>
          </a:bodyPr>
          <a:lstStyle/>
          <a:p>
            <a:pPr algn="r" rtl="1"/>
            <a:r>
              <a:rPr lang="fa-IR" dirty="0" smtClean="0">
                <a:cs typeface="B Titr" panose="00000700000000000000" pitchFamily="2" charset="-78"/>
              </a:rPr>
              <a:t>کوفتگی عضلانی</a:t>
            </a:r>
            <a:endParaRPr lang="en-US" dirty="0">
              <a:cs typeface="B Titr" panose="00000700000000000000" pitchFamily="2" charset="-78"/>
            </a:endParaRPr>
          </a:p>
        </p:txBody>
      </p:sp>
      <p:sp>
        <p:nvSpPr>
          <p:cNvPr id="3" name="Subtitle 2"/>
          <p:cNvSpPr>
            <a:spLocks noGrp="1"/>
          </p:cNvSpPr>
          <p:nvPr>
            <p:ph type="subTitle" idx="1"/>
          </p:nvPr>
        </p:nvSpPr>
        <p:spPr>
          <a:xfrm>
            <a:off x="1752601" y="1251857"/>
            <a:ext cx="9752012" cy="5486400"/>
          </a:xfrm>
        </p:spPr>
        <p:txBody>
          <a:bodyPr>
            <a:normAutofit fontScale="92500" lnSpcReduction="10000"/>
          </a:bodyPr>
          <a:lstStyle/>
          <a:p>
            <a:pPr algn="r" rtl="1"/>
            <a:r>
              <a:rPr lang="fa-IR" sz="3200" dirty="0" smtClean="0">
                <a:cs typeface="B Nazanin" panose="00000400000000000000" pitchFamily="2" charset="-78"/>
              </a:rPr>
              <a:t>زمانی که افراد یک تمرین ویژه را برای اولین بار انجام می دهند، کوفتگی عضلانی ایجاد می شود.</a:t>
            </a:r>
          </a:p>
          <a:p>
            <a:pPr algn="r" rtl="1"/>
            <a:r>
              <a:rPr lang="fa-IR" sz="3200" b="1" dirty="0" smtClean="0">
                <a:cs typeface="B Nazanin" panose="00000400000000000000" pitchFamily="2" charset="-78"/>
              </a:rPr>
              <a:t>کوفتگی عضلانی حاد</a:t>
            </a:r>
            <a:r>
              <a:rPr lang="fa-IR" sz="3200" dirty="0" smtClean="0">
                <a:cs typeface="B Nazanin" panose="00000400000000000000" pitchFamily="2" charset="-78"/>
              </a:rPr>
              <a:t>: دردی که در جریان تمرین یا بلافاصله بعد ان احساس می شود، ممکن است ناشی از یون هیدروژن، لاکتات و یا خیز بافتی باشد، این همان احساس حجیم شدن عضله است درد و کوفتگی چند دقیقه تا چند ساعت بعد تمرین بروز می کند که ان را کوفتگی حاد نامند.</a:t>
            </a:r>
          </a:p>
          <a:p>
            <a:pPr algn="r" rtl="1"/>
            <a:r>
              <a:rPr lang="fa-IR" sz="3200" b="1" dirty="0" smtClean="0">
                <a:cs typeface="B Nazanin" panose="00000400000000000000" pitchFamily="2" charset="-78"/>
              </a:rPr>
              <a:t>کوفتگی عضلانی تاخیری و اسیب دیدگی</a:t>
            </a:r>
            <a:r>
              <a:rPr lang="fa-IR" sz="3200" dirty="0" smtClean="0">
                <a:cs typeface="B Nazanin" panose="00000400000000000000" pitchFamily="2" charset="-78"/>
              </a:rPr>
              <a:t>: نوع دیگر کوفتگی که یک یا دو روز بعد تمرین شدید احساس می شود است. چون درد بلافاصله بعد تمرین بروز نمی کند ان را کوفتگی عضلانی تاخیری نامند. اعمال برون گرا عامل اصلی ان است.</a:t>
            </a:r>
          </a:p>
          <a:p>
            <a:pPr algn="r" rtl="1"/>
            <a:r>
              <a:rPr lang="fa-IR" sz="3200" dirty="0" smtClean="0">
                <a:cs typeface="B Nazanin" panose="00000400000000000000" pitchFamily="2" charset="-78"/>
              </a:rPr>
              <a:t>در دو گروه که یکی بروی شیب صفر و گروه دیگر با شیب 10 فقط روی گروه دوم اثار کوفتگی بین 24 تا 48 ساعت دیده شد چون بر روی شیب نیازمند نیازمند انقباض برون گرای شدید بود.</a:t>
            </a:r>
            <a:endParaRPr lang="en-US" sz="3200" dirty="0">
              <a:cs typeface="B Nazanin" panose="00000400000000000000" pitchFamily="2" charset="-78"/>
            </a:endParaRPr>
          </a:p>
        </p:txBody>
      </p:sp>
    </p:spTree>
    <p:extLst>
      <p:ext uri="{BB962C8B-B14F-4D97-AF65-F5344CB8AC3E}">
        <p14:creationId xmlns:p14="http://schemas.microsoft.com/office/powerpoint/2010/main" val="195609929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2641" y="163285"/>
            <a:ext cx="8915399" cy="858524"/>
          </a:xfrm>
        </p:spPr>
        <p:txBody>
          <a:bodyPr>
            <a:normAutofit/>
          </a:bodyPr>
          <a:lstStyle/>
          <a:p>
            <a:pPr algn="r" rtl="1"/>
            <a:r>
              <a:rPr lang="fa-IR" sz="4400" dirty="0" smtClean="0">
                <a:cs typeface="B Titr" panose="00000700000000000000" pitchFamily="2" charset="-78"/>
              </a:rPr>
              <a:t>اسیب های ساختمانی</a:t>
            </a:r>
            <a:endParaRPr lang="en-US" sz="4400" dirty="0">
              <a:cs typeface="B Titr" panose="00000700000000000000" pitchFamily="2" charset="-78"/>
            </a:endParaRPr>
          </a:p>
        </p:txBody>
      </p:sp>
      <p:sp>
        <p:nvSpPr>
          <p:cNvPr id="3" name="Subtitle 2"/>
          <p:cNvSpPr>
            <a:spLocks noGrp="1"/>
          </p:cNvSpPr>
          <p:nvPr>
            <p:ph type="subTitle" idx="1"/>
          </p:nvPr>
        </p:nvSpPr>
        <p:spPr>
          <a:xfrm>
            <a:off x="1665515" y="1251857"/>
            <a:ext cx="9839098" cy="5366657"/>
          </a:xfrm>
        </p:spPr>
        <p:txBody>
          <a:bodyPr>
            <a:noAutofit/>
          </a:bodyPr>
          <a:lstStyle/>
          <a:p>
            <a:pPr lvl="0" algn="r" defTabSz="914400" rtl="1" eaLnBrk="0" fontAlgn="base" hangingPunct="0">
              <a:spcBef>
                <a:spcPct val="20000"/>
              </a:spcBef>
              <a:spcAft>
                <a:spcPct val="0"/>
              </a:spcAft>
              <a:buClr>
                <a:srgbClr val="F0A22E"/>
              </a:buClr>
              <a:buSzPct val="70000"/>
            </a:pPr>
            <a:r>
              <a:rPr lang="fa-IR" sz="3200" dirty="0" smtClean="0">
                <a:solidFill>
                  <a:srgbClr val="4E3B30"/>
                </a:solidFill>
                <a:latin typeface="Franklin Gothic Book"/>
                <a:cs typeface="B Nazanin" panose="00000400000000000000" pitchFamily="2" charset="-78"/>
              </a:rPr>
              <a:t>حضور انزیم های عضلانی در خون، پس از تمرین شدید دلالت بر اسیب ساختمانی در غشا سلول دارد. پس از تمرین شدید این انزیم ها به 2-10 برابر سطح طبیعی خود می رسند.</a:t>
            </a:r>
          </a:p>
          <a:p>
            <a:pPr lvl="0" algn="r" defTabSz="914400" rtl="1" eaLnBrk="0" fontAlgn="base" hangingPunct="0">
              <a:spcBef>
                <a:spcPct val="20000"/>
              </a:spcBef>
              <a:spcAft>
                <a:spcPct val="0"/>
              </a:spcAft>
              <a:buClr>
                <a:srgbClr val="F0A22E"/>
              </a:buClr>
              <a:buSzPct val="70000"/>
            </a:pPr>
            <a:r>
              <a:rPr lang="fa-IR" sz="3200" dirty="0" smtClean="0">
                <a:solidFill>
                  <a:srgbClr val="4E3B30"/>
                </a:solidFill>
                <a:latin typeface="Franklin Gothic Book"/>
                <a:cs typeface="B Nazanin" panose="00000400000000000000" pitchFamily="2" charset="-78"/>
              </a:rPr>
              <a:t>خطوط</a:t>
            </a:r>
            <a:r>
              <a:rPr lang="en-GB" sz="3200" dirty="0" smtClean="0">
                <a:solidFill>
                  <a:srgbClr val="4E3B30"/>
                </a:solidFill>
                <a:latin typeface="Franklin Gothic Book"/>
                <a:cs typeface="B Nazanin" panose="00000400000000000000" pitchFamily="2" charset="-78"/>
              </a:rPr>
              <a:t> z</a:t>
            </a:r>
            <a:r>
              <a:rPr lang="fa-IR" sz="3200" dirty="0" smtClean="0">
                <a:solidFill>
                  <a:srgbClr val="4E3B30"/>
                </a:solidFill>
                <a:latin typeface="Franklin Gothic Book"/>
                <a:cs typeface="B Nazanin" panose="00000400000000000000" pitchFamily="2" charset="-78"/>
              </a:rPr>
              <a:t> محل تماس پروتئین های انقباضی است که بهنگام انقباض حمایت ساختمانی برای انتقال نیرو فراهم می کند. در نتیجه اعمال برون گرا یا کشش تار عضلانی این خطوط بهم ریخته و فیلامان های ضخیم و نازک در یک گروه موازی سارکومر ها دچار پارگی می شوند این اسیب مسئول پاره ای از دردها، حساسیت و تورم هنگام کوفتگی تاخیری است. </a:t>
            </a:r>
          </a:p>
        </p:txBody>
      </p:sp>
    </p:spTree>
    <p:extLst>
      <p:ext uri="{BB962C8B-B14F-4D97-AF65-F5344CB8AC3E}">
        <p14:creationId xmlns:p14="http://schemas.microsoft.com/office/powerpoint/2010/main" val="238686345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62641" y="163285"/>
            <a:ext cx="8915399" cy="858524"/>
          </a:xfrm>
        </p:spPr>
        <p:txBody>
          <a:bodyPr>
            <a:normAutofit/>
          </a:bodyPr>
          <a:lstStyle/>
          <a:p>
            <a:pPr algn="r" rtl="1"/>
            <a:r>
              <a:rPr lang="fa-IR" sz="4400" dirty="0" smtClean="0">
                <a:cs typeface="B Titr" panose="00000700000000000000" pitchFamily="2" charset="-78"/>
              </a:rPr>
              <a:t>واکنش التهابی</a:t>
            </a:r>
            <a:endParaRPr lang="en-US" sz="4400" dirty="0">
              <a:cs typeface="B Titr" panose="00000700000000000000" pitchFamily="2" charset="-78"/>
            </a:endParaRPr>
          </a:p>
        </p:txBody>
      </p:sp>
      <p:sp>
        <p:nvSpPr>
          <p:cNvPr id="3" name="Subtitle 2"/>
          <p:cNvSpPr>
            <a:spLocks noGrp="1"/>
          </p:cNvSpPr>
          <p:nvPr>
            <p:ph type="subTitle" idx="1"/>
          </p:nvPr>
        </p:nvSpPr>
        <p:spPr>
          <a:xfrm>
            <a:off x="2589213" y="1251857"/>
            <a:ext cx="8915399" cy="5366657"/>
          </a:xfrm>
        </p:spPr>
        <p:txBody>
          <a:bodyPr>
            <a:noAutofit/>
          </a:bodyPr>
          <a:lstStyle/>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سلول های سفید در برابر عوامل خارجی یا شرایطی که عملکرد طبیعی بدن دچار اختلال می شود، بعنوان سیستم دفاعی عمل می کند. پس از فعالیت هایی که باعث کوفتگی می شوند تعداد سلول های سفید افزایش می یابد. به همین دلیل کوفتگی عضلانی را ناشی از واکنش های التهابی در عضلات عنوان می کنند.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نوتروفیل ها به محل اسیب دیده هجوم می برند و سیتوکین ها را ازاد می کنند، که سلول های التهابی اضافه را فعال و جذب می کند.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نوتروفیل ها رادیکال های ازاد اکسیژن را رها می کنند که باعث اسیب دیدگی غشا سلول می شود.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ماکروفاژها به تارهای عضلانی اسیب دیده هجوم می برند و اثار باقیمانده را از طریق بیگانه خواری دور می کنند.</a:t>
            </a:r>
          </a:p>
          <a:p>
            <a:pPr lvl="0" algn="r" defTabSz="914400" rtl="1" eaLnBrk="0" fontAlgn="base" hangingPunct="0">
              <a:spcBef>
                <a:spcPct val="20000"/>
              </a:spcBef>
              <a:spcAft>
                <a:spcPct val="0"/>
              </a:spcAft>
              <a:buClr>
                <a:srgbClr val="F0A22E"/>
              </a:buClr>
              <a:buSzPct val="70000"/>
            </a:pPr>
            <a:r>
              <a:rPr lang="fa-IR" sz="2400" dirty="0" smtClean="0">
                <a:solidFill>
                  <a:srgbClr val="4E3B30"/>
                </a:solidFill>
                <a:latin typeface="Franklin Gothic Book"/>
                <a:cs typeface="B Nazanin" panose="00000400000000000000" pitchFamily="2" charset="-78"/>
              </a:rPr>
              <a:t>دومین مرحله هجوم ماکروفاژها همراه با تولید مجدد عضله است.</a:t>
            </a:r>
          </a:p>
        </p:txBody>
      </p:sp>
    </p:spTree>
    <p:extLst>
      <p:ext uri="{BB962C8B-B14F-4D97-AF65-F5344CB8AC3E}">
        <p14:creationId xmlns:p14="http://schemas.microsoft.com/office/powerpoint/2010/main" val="29860376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382385" y="195943"/>
            <a:ext cx="8915399" cy="945610"/>
          </a:xfrm>
        </p:spPr>
        <p:txBody>
          <a:bodyPr>
            <a:noAutofit/>
          </a:bodyPr>
          <a:lstStyle/>
          <a:p>
            <a:pPr algn="r" rtl="1"/>
            <a:r>
              <a:rPr lang="fa-IR" sz="4000" dirty="0" smtClean="0">
                <a:cs typeface="B Titr" panose="00000700000000000000" pitchFamily="2" charset="-78"/>
              </a:rPr>
              <a:t>سلسله رخدادها در کوفتگی عضلانی تاخیری</a:t>
            </a:r>
            <a:endParaRPr lang="en-US" sz="4000" dirty="0">
              <a:cs typeface="B Titr" panose="00000700000000000000" pitchFamily="2" charset="-78"/>
            </a:endParaRPr>
          </a:p>
        </p:txBody>
      </p:sp>
      <p:sp>
        <p:nvSpPr>
          <p:cNvPr id="3" name="Subtitle 2"/>
          <p:cNvSpPr>
            <a:spLocks noGrp="1"/>
          </p:cNvSpPr>
          <p:nvPr>
            <p:ph type="subTitle" idx="1"/>
          </p:nvPr>
        </p:nvSpPr>
        <p:spPr>
          <a:xfrm>
            <a:off x="2589213" y="1262743"/>
            <a:ext cx="8915399" cy="4640919"/>
          </a:xfrm>
        </p:spPr>
        <p:txBody>
          <a:bodyPr>
            <a:normAutofit lnSpcReduction="10000"/>
          </a:bodyPr>
          <a:lstStyle/>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کوفتگی تاخیری با موارد زیر همراه است:</a:t>
            </a:r>
          </a:p>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بالا رفتن میزان انزیم های پلاسما، پیدایش میوگلوبین در خون، وجود موارد غیر طبیعی و ساختارهای بسیار ریز در بافت عضلانی</a:t>
            </a:r>
          </a:p>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رخداد های زیر بوجود می اید: 1- تنش بالا در سیستم انقباضی- کششی باعث اسیب ساختمانی در عضله و غشا ان می شود.</a:t>
            </a:r>
          </a:p>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2- اسیب غشا، هموستاز کلسیم را بهم می زند و موجب نکروز حدود48 ساعت پس از تمرین می شود.</a:t>
            </a:r>
          </a:p>
          <a:p>
            <a:pPr lvl="0" algn="r" defTabSz="914400" rtl="1" eaLnBrk="0" fontAlgn="base" hangingPunct="0">
              <a:spcBef>
                <a:spcPct val="20000"/>
              </a:spcBef>
              <a:spcAft>
                <a:spcPct val="0"/>
              </a:spcAft>
              <a:buClr>
                <a:srgbClr val="F0A22E"/>
              </a:buClr>
              <a:buSzPct val="70000"/>
            </a:pPr>
            <a:r>
              <a:rPr lang="fa-IR" sz="2800" dirty="0" smtClean="0">
                <a:solidFill>
                  <a:srgbClr val="4E3B30"/>
                </a:solidFill>
                <a:latin typeface="Franklin Gothic Book"/>
                <a:cs typeface="B Nazanin" panose="00000400000000000000" pitchFamily="2" charset="-78"/>
              </a:rPr>
              <a:t>3- مواد تولید شده توسط بیگانه خواری در بیرون سلول تجمع می یابد. این مواد پایانه های عصبی ازاد عضله را تحریک می کند که در تمرینات برون گرا دیده می شود.</a:t>
            </a:r>
            <a:endParaRPr lang="en-US" sz="2800" dirty="0">
              <a:solidFill>
                <a:srgbClr val="4E3B30"/>
              </a:solidFill>
              <a:latin typeface="Franklin Gothic Book"/>
              <a:cs typeface="B Nazanin" panose="00000400000000000000" pitchFamily="2" charset="-78"/>
            </a:endParaRPr>
          </a:p>
        </p:txBody>
      </p:sp>
    </p:spTree>
    <p:extLst>
      <p:ext uri="{BB962C8B-B14F-4D97-AF65-F5344CB8AC3E}">
        <p14:creationId xmlns:p14="http://schemas.microsoft.com/office/powerpoint/2010/main" val="2654814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39584" y="206829"/>
            <a:ext cx="8915399" cy="1054467"/>
          </a:xfrm>
        </p:spPr>
        <p:txBody>
          <a:bodyPr/>
          <a:lstStyle/>
          <a:p>
            <a:pPr algn="r" rtl="1"/>
            <a:r>
              <a:rPr lang="fa-IR" dirty="0" smtClean="0">
                <a:cs typeface="B Titr" panose="00000700000000000000" pitchFamily="2" charset="-78"/>
              </a:rPr>
              <a:t>گرفتگی عضلانی در اثر تمرین</a:t>
            </a:r>
            <a:endParaRPr lang="en-US" dirty="0">
              <a:cs typeface="B Titr" panose="00000700000000000000" pitchFamily="2" charset="-78"/>
            </a:endParaRPr>
          </a:p>
        </p:txBody>
      </p:sp>
      <p:sp>
        <p:nvSpPr>
          <p:cNvPr id="3" name="Subtitle 2"/>
          <p:cNvSpPr>
            <a:spLocks noGrp="1"/>
          </p:cNvSpPr>
          <p:nvPr>
            <p:ph type="subTitle" idx="1"/>
          </p:nvPr>
        </p:nvSpPr>
        <p:spPr>
          <a:xfrm>
            <a:off x="783771" y="1338944"/>
            <a:ext cx="11190516" cy="5377542"/>
          </a:xfrm>
        </p:spPr>
        <p:txBody>
          <a:bodyPr>
            <a:noAutofit/>
          </a:bodyPr>
          <a:lstStyle/>
          <a:p>
            <a:pPr algn="r" rtl="1"/>
            <a:r>
              <a:rPr lang="fa-IR" sz="3200" dirty="0" smtClean="0">
                <a:cs typeface="B Nazanin" panose="00000400000000000000" pitchFamily="2" charset="-78"/>
              </a:rPr>
              <a:t>گرفتگی های عضلانی همراه با تمرین، همراه با درد، انقباضات دوره ای، انقباضات غیر ارادی عضلات اسکلتی است.گرفتگی های عضلانی شبانه می تواند مربوط به تمرین باشد یا ربطی به ان نداشته باشد. </a:t>
            </a:r>
          </a:p>
          <a:p>
            <a:pPr algn="r" rtl="1"/>
            <a:r>
              <a:rPr lang="fa-IR" sz="3200" smtClean="0">
                <a:cs typeface="B Nazanin" panose="00000400000000000000" pitchFamily="2" charset="-78"/>
              </a:rPr>
              <a:t>گرفتگی </a:t>
            </a:r>
            <a:r>
              <a:rPr lang="fa-IR" sz="3200" dirty="0" smtClean="0">
                <a:cs typeface="B Nazanin" panose="00000400000000000000" pitchFamily="2" charset="-78"/>
              </a:rPr>
              <a:t>عضلانی ممکن است در اثر اختلال در تعادل مایعات و الکترولیت ها ایجاد شود و همچنین خستگی که همراه با فعالیت مداوم نرون حرکتی الفا، افزایش فعالیت دوک عضلانی و کاهش فعالیت اندام وتری گلژی است</a:t>
            </a:r>
            <a:r>
              <a:rPr lang="fa-IR" sz="3200" smtClean="0">
                <a:cs typeface="B Nazanin" panose="00000400000000000000" pitchFamily="2" charset="-78"/>
              </a:rPr>
              <a:t>. </a:t>
            </a:r>
          </a:p>
          <a:p>
            <a:pPr algn="r" rtl="1"/>
            <a:r>
              <a:rPr lang="fa-IR" sz="3200" smtClean="0">
                <a:cs typeface="B Nazanin" panose="00000400000000000000" pitchFamily="2" charset="-78"/>
              </a:rPr>
              <a:t>درمان </a:t>
            </a:r>
            <a:r>
              <a:rPr lang="fa-IR" sz="3200" dirty="0" smtClean="0">
                <a:cs typeface="B Nazanin" panose="00000400000000000000" pitchFamily="2" charset="-78"/>
              </a:rPr>
              <a:t>ان شامل: استراحت، کشش های غیر فعال عضله و یا گروه های عضلانی در گیر، و نگهداری عضله در حالت کشش تا زمانی که فعالیت عضله کاهش یابد، امادگی جسمانی مناسب، حرکات کششی  و تغذیه می باشد.</a:t>
            </a:r>
          </a:p>
          <a:p>
            <a:pPr algn="r" rtl="1"/>
            <a:endParaRPr lang="fa-IR" sz="3200" dirty="0">
              <a:cs typeface="B Nazanin" panose="00000400000000000000" pitchFamily="2" charset="-78"/>
            </a:endParaRPr>
          </a:p>
          <a:p>
            <a:pPr algn="r" rtl="1"/>
            <a:endParaRPr lang="fa-IR" sz="3200" dirty="0" smtClean="0">
              <a:cs typeface="B Nazanin" panose="00000400000000000000" pitchFamily="2" charset="-78"/>
            </a:endParaRPr>
          </a:p>
        </p:txBody>
      </p:sp>
    </p:spTree>
    <p:extLst>
      <p:ext uri="{BB962C8B-B14F-4D97-AF65-F5344CB8AC3E}">
        <p14:creationId xmlns:p14="http://schemas.microsoft.com/office/powerpoint/2010/main" val="1412357045"/>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413657"/>
            <a:ext cx="8915399" cy="1054467"/>
          </a:xfrm>
        </p:spPr>
        <p:txBody>
          <a:bodyPr/>
          <a:lstStyle/>
          <a:p>
            <a:pPr algn="r" rtl="1"/>
            <a:r>
              <a:rPr lang="fa-IR" dirty="0" smtClean="0">
                <a:cs typeface="B Titr" panose="00000700000000000000" pitchFamily="2" charset="-78"/>
              </a:rPr>
              <a:t>کوفتگی عضلانی تاخیری و اجرا</a:t>
            </a:r>
            <a:endParaRPr lang="en-US" dirty="0">
              <a:cs typeface="B Titr" panose="00000700000000000000" pitchFamily="2" charset="-78"/>
            </a:endParaRPr>
          </a:p>
        </p:txBody>
      </p:sp>
      <p:sp>
        <p:nvSpPr>
          <p:cNvPr id="3" name="Subtitle 2"/>
          <p:cNvSpPr>
            <a:spLocks noGrp="1"/>
          </p:cNvSpPr>
          <p:nvPr>
            <p:ph type="subTitle" idx="1"/>
          </p:nvPr>
        </p:nvSpPr>
        <p:spPr>
          <a:xfrm>
            <a:off x="2198914" y="1817914"/>
            <a:ext cx="9545184" cy="4256315"/>
          </a:xfrm>
        </p:spPr>
        <p:txBody>
          <a:bodyPr>
            <a:noAutofit/>
          </a:bodyPr>
          <a:lstStyle/>
          <a:p>
            <a:pPr algn="r" rtl="1"/>
            <a:r>
              <a:rPr lang="fa-IR" sz="2800" dirty="0" smtClean="0">
                <a:cs typeface="B Nazanin" panose="00000400000000000000" pitchFamily="2" charset="-78"/>
              </a:rPr>
              <a:t>با کوفتگی تاخیری ظرفیت تولید نیرو در عضلات تحت تاثیر کاهش می یابد.</a:t>
            </a:r>
          </a:p>
          <a:p>
            <a:pPr algn="r" rtl="1"/>
            <a:r>
              <a:rPr lang="fa-IR" sz="2800" dirty="0" smtClean="0">
                <a:cs typeface="B Nazanin" panose="00000400000000000000" pitchFamily="2" charset="-78"/>
              </a:rPr>
              <a:t>کاهش قدرت در نتیجه 3 عامل است: 1- پارگی ساختاری عضله 2- شکست در فرایند جفت شدن تحریک- انقباض عضله 3- کاهش پروتئین انقباضی</a:t>
            </a:r>
          </a:p>
          <a:p>
            <a:pPr algn="r" rtl="1"/>
            <a:r>
              <a:rPr lang="fa-IR" sz="2800" dirty="0" smtClean="0">
                <a:cs typeface="B Nazanin" panose="00000400000000000000" pitchFamily="2" charset="-78"/>
              </a:rPr>
              <a:t>شکست در جفت شدن تحریک- انقباض در چند روز اول مهم ترین عامل است.</a:t>
            </a:r>
          </a:p>
          <a:p>
            <a:pPr algn="r" rtl="1"/>
            <a:r>
              <a:rPr lang="fa-IR" sz="2800" dirty="0" smtClean="0">
                <a:cs typeface="B Nazanin" panose="00000400000000000000" pitchFamily="2" charset="-78"/>
              </a:rPr>
              <a:t>زمانی که عضله اسیب می بیند، دوباره سازی گلیکوژن دچار اختلال می شود.بازسازی گلیکوژن در 6-12 ساعت اول بعد تمرین طبیعی است ولی زمانی که عضله در حال ترمیم است این روند کاهش می یابد و یا کاملا متوقف می شودو ذخایر سوخت عضله اسیب دیده محدود می شود.</a:t>
            </a:r>
            <a:endParaRPr lang="en-US" sz="2800" dirty="0">
              <a:cs typeface="B Nazanin" panose="00000400000000000000" pitchFamily="2" charset="-78"/>
            </a:endParaRPr>
          </a:p>
        </p:txBody>
      </p:sp>
    </p:spTree>
    <p:extLst>
      <p:ext uri="{BB962C8B-B14F-4D97-AF65-F5344CB8AC3E}">
        <p14:creationId xmlns:p14="http://schemas.microsoft.com/office/powerpoint/2010/main" val="79303499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828699" y="413657"/>
            <a:ext cx="8915399" cy="1054467"/>
          </a:xfrm>
        </p:spPr>
        <p:txBody>
          <a:bodyPr>
            <a:normAutofit fontScale="90000"/>
          </a:bodyPr>
          <a:lstStyle/>
          <a:p>
            <a:pPr algn="r" rtl="1"/>
            <a:r>
              <a:rPr lang="fa-IR" dirty="0" smtClean="0">
                <a:cs typeface="B Titr" panose="00000700000000000000" pitchFamily="2" charset="-78"/>
              </a:rPr>
              <a:t>تمرین مقاومتی برای گروه های خاص</a:t>
            </a:r>
            <a:endParaRPr lang="en-US" dirty="0">
              <a:cs typeface="B Titr" panose="00000700000000000000" pitchFamily="2" charset="-78"/>
            </a:endParaRPr>
          </a:p>
        </p:txBody>
      </p:sp>
      <p:sp>
        <p:nvSpPr>
          <p:cNvPr id="3" name="Subtitle 2"/>
          <p:cNvSpPr>
            <a:spLocks noGrp="1"/>
          </p:cNvSpPr>
          <p:nvPr>
            <p:ph type="subTitle" idx="1"/>
          </p:nvPr>
        </p:nvSpPr>
        <p:spPr>
          <a:xfrm>
            <a:off x="2198914" y="2242457"/>
            <a:ext cx="8294915" cy="2862943"/>
          </a:xfrm>
        </p:spPr>
        <p:txBody>
          <a:bodyPr>
            <a:noAutofit/>
          </a:bodyPr>
          <a:lstStyle/>
          <a:p>
            <a:pPr algn="r" rtl="1"/>
            <a:r>
              <a:rPr lang="fa-IR" sz="3200" dirty="0" smtClean="0">
                <a:cs typeface="B Nazanin" panose="00000400000000000000" pitchFamily="2" charset="-78"/>
              </a:rPr>
              <a:t>تمرین مقاومتی می تواند برای تقریبا هر فردی بدون در نظر گرفتن جنس، سن و نوع ورزشی که انجام می دهد، مفید است.</a:t>
            </a:r>
          </a:p>
          <a:p>
            <a:pPr algn="r" rtl="1"/>
            <a:r>
              <a:rPr lang="fa-IR" sz="3200" dirty="0" smtClean="0">
                <a:cs typeface="B Nazanin" panose="00000400000000000000" pitchFamily="2" charset="-78"/>
              </a:rPr>
              <a:t>اکثر ورزشکاران در اکثر ورزش ها، در صورتی که تمرین مقاومتی بطور مناسب برای انها برنامه ریزی شده باشد، می توانند از ان بهره مند گردند. ولی جهت مطمئن شدن از این که برنامه تمرین مقاومتی صحیح می باشد، باید بصورت دوره ای عملکرد ورزشی مورد ارزیابی قرار گیرد و برنامه تمرینی بر اساس نیاز ها تطبیق یابد.</a:t>
            </a:r>
            <a:endParaRPr lang="en-US" sz="3200" dirty="0">
              <a:cs typeface="B Nazanin" panose="00000400000000000000" pitchFamily="2" charset="-78"/>
            </a:endParaRPr>
          </a:p>
        </p:txBody>
      </p:sp>
    </p:spTree>
    <p:extLst>
      <p:ext uri="{BB962C8B-B14F-4D97-AF65-F5344CB8AC3E}">
        <p14:creationId xmlns:p14="http://schemas.microsoft.com/office/powerpoint/2010/main" val="3557321711"/>
      </p:ext>
    </p:extLst>
  </p:cSld>
  <p:clrMapOvr>
    <a:masterClrMapping/>
  </p:clrMapOvr>
  <p:timing>
    <p:tnLst>
      <p:par>
        <p:cTn id="1" dur="indefinite" restart="never" nodeType="tmRoot"/>
      </p:par>
    </p:tnLst>
  </p:timing>
</p:sld>
</file>

<file path=ppt/theme/theme1.xml><?xml version="1.0" encoding="utf-8"?>
<a:theme xmlns:a="http://schemas.openxmlformats.org/drawingml/2006/main" name="Wisp">
  <a:themeElements>
    <a:clrScheme name="Wisp">
      <a:dk1>
        <a:sysClr val="windowText" lastClr="000000"/>
      </a:dk1>
      <a:lt1>
        <a:sysClr val="window" lastClr="FFFFFF"/>
      </a:lt1>
      <a:dk2>
        <a:srgbClr val="2E5369"/>
      </a:dk2>
      <a:lt2>
        <a:srgbClr val="CFE2E7"/>
      </a:lt2>
      <a:accent1>
        <a:srgbClr val="353535"/>
      </a:accent1>
      <a:accent2>
        <a:srgbClr val="31B4E6"/>
      </a:accent2>
      <a:accent3>
        <a:srgbClr val="265991"/>
      </a:accent3>
      <a:accent4>
        <a:srgbClr val="7E40CC"/>
      </a:accent4>
      <a:accent5>
        <a:srgbClr val="B927E9"/>
      </a:accent5>
      <a:accent6>
        <a:srgbClr val="E833BF"/>
      </a:accent6>
      <a:hlink>
        <a:srgbClr val="2DA0F1"/>
      </a:hlink>
      <a:folHlink>
        <a:srgbClr val="7ED1E6"/>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Wisp" id="{7CB32D59-10C0-40DD-B7BD-2E94284A981C}" vid="{4F34B87B-9C7A-41AE-A6CB-48536223DFF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5851</TotalTime>
  <Words>2171</Words>
  <Application>Microsoft Office PowerPoint</Application>
  <PresentationFormat>Custom</PresentationFormat>
  <Paragraphs>78</Paragraphs>
  <Slides>21</Slides>
  <Notes>0</Notes>
  <HiddenSlides>0</HiddenSlides>
  <MMClips>0</MMClips>
  <ScaleCrop>false</ScaleCrop>
  <HeadingPairs>
    <vt:vector size="4" baseType="variant">
      <vt:variant>
        <vt:lpstr>Theme</vt:lpstr>
      </vt:variant>
      <vt:variant>
        <vt:i4>1</vt:i4>
      </vt:variant>
      <vt:variant>
        <vt:lpstr>Slide Titles</vt:lpstr>
      </vt:variant>
      <vt:variant>
        <vt:i4>21</vt:i4>
      </vt:variant>
    </vt:vector>
  </HeadingPairs>
  <TitlesOfParts>
    <vt:vector size="22" baseType="lpstr">
      <vt:lpstr>Wisp</vt:lpstr>
      <vt:lpstr>بنام خدا</vt:lpstr>
      <vt:lpstr>سازگاری های تمرین مقاومتی</vt:lpstr>
      <vt:lpstr>تمرین مقاومتی و کسب آمادگی عضلانی</vt:lpstr>
      <vt:lpstr>مکانیسم های کسب قدرت در عضلات</vt:lpstr>
      <vt:lpstr>کنترل عصبی افزایش قدرت همزمانی و فراخوانی واحدهای حرکتی بیشتر</vt:lpstr>
      <vt:lpstr>افزایش تواتر تخلیه شارژ واحد های حرکتی</vt:lpstr>
      <vt:lpstr>مهار خود به خودی</vt:lpstr>
      <vt:lpstr>سایر عوامل عصبی</vt:lpstr>
      <vt:lpstr>هیپرتروفی عضله</vt:lpstr>
      <vt:lpstr>هیپرتروفی تار عضله</vt:lpstr>
      <vt:lpstr>هایپرپلازی تار عضله</vt:lpstr>
      <vt:lpstr>یکپارچگی فعالیت عصبی و هیپرتروفی تار عضلانی</vt:lpstr>
      <vt:lpstr>آتروفی عضلانی  و کاهش قدرت ناشی از بی حرکتی</vt:lpstr>
      <vt:lpstr>تبدیل نوع تار عضلانی</vt:lpstr>
      <vt:lpstr>کوفتگی عضلانی</vt:lpstr>
      <vt:lpstr>اسیب های ساختمانی</vt:lpstr>
      <vt:lpstr>واکنش التهابی</vt:lpstr>
      <vt:lpstr>سلسله رخدادها در کوفتگی عضلانی تاخیری</vt:lpstr>
      <vt:lpstr>گرفتگی عضلانی در اثر تمرین</vt:lpstr>
      <vt:lpstr>کوفتگی عضلانی تاخیری و اجرا</vt:lpstr>
      <vt:lpstr>تمرین مقاومتی برای گروه های خاص</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انرژی مصرفی و خستگی</dc:title>
  <dc:creator>Family</dc:creator>
  <cp:lastModifiedBy>Windows User</cp:lastModifiedBy>
  <cp:revision>212</cp:revision>
  <dcterms:created xsi:type="dcterms:W3CDTF">2016-04-03T14:09:57Z</dcterms:created>
  <dcterms:modified xsi:type="dcterms:W3CDTF">2020-04-29T22:49:00Z</dcterms:modified>
</cp:coreProperties>
</file>