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tl="1" saveSubsetFonts="1">
  <p:sldMasterIdLst>
    <p:sldMasterId id="2147483648" r:id="rId2"/>
  </p:sldMasterIdLst>
  <p:notesMasterIdLst>
    <p:notesMasterId r:id="rId41"/>
  </p:notesMasterIdLst>
  <p:handoutMasterIdLst>
    <p:handoutMasterId r:id="rId42"/>
  </p:handoutMasterIdLst>
  <p:sldIdLst>
    <p:sldId id="324" r:id="rId3"/>
    <p:sldId id="260" r:id="rId4"/>
    <p:sldId id="261" r:id="rId5"/>
    <p:sldId id="262" r:id="rId6"/>
    <p:sldId id="265" r:id="rId7"/>
    <p:sldId id="266" r:id="rId8"/>
    <p:sldId id="267" r:id="rId9"/>
    <p:sldId id="316" r:id="rId10"/>
    <p:sldId id="268" r:id="rId11"/>
    <p:sldId id="272" r:id="rId12"/>
    <p:sldId id="329" r:id="rId13"/>
    <p:sldId id="330" r:id="rId14"/>
    <p:sldId id="336" r:id="rId15"/>
    <p:sldId id="326" r:id="rId16"/>
    <p:sldId id="337" r:id="rId17"/>
    <p:sldId id="338" r:id="rId18"/>
    <p:sldId id="328" r:id="rId19"/>
    <p:sldId id="332" r:id="rId20"/>
    <p:sldId id="279" r:id="rId21"/>
    <p:sldId id="318" r:id="rId22"/>
    <p:sldId id="319" r:id="rId23"/>
    <p:sldId id="320" r:id="rId24"/>
    <p:sldId id="322" r:id="rId25"/>
    <p:sldId id="323" r:id="rId26"/>
    <p:sldId id="280" r:id="rId27"/>
    <p:sldId id="334" r:id="rId28"/>
    <p:sldId id="281" r:id="rId29"/>
    <p:sldId id="282" r:id="rId30"/>
    <p:sldId id="331" r:id="rId31"/>
    <p:sldId id="283" r:id="rId32"/>
    <p:sldId id="290" r:id="rId33"/>
    <p:sldId id="291" r:id="rId34"/>
    <p:sldId id="292" r:id="rId35"/>
    <p:sldId id="293" r:id="rId36"/>
    <p:sldId id="294" r:id="rId37"/>
    <p:sldId id="295" r:id="rId38"/>
    <p:sldId id="296" r:id="rId39"/>
    <p:sldId id="297" r:id="rId40"/>
  </p:sldIdLst>
  <p:sldSz cx="9144000" cy="6858000" type="screen4x3"/>
  <p:notesSz cx="6858000" cy="9144000"/>
  <p:defaultTextStyle>
    <a:defPPr>
      <a:defRPr lang="fa-IR"/>
    </a:defPPr>
    <a:lvl1pPr algn="l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1pPr>
    <a:lvl2pPr marL="457200" algn="l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2pPr>
    <a:lvl3pPr marL="914400" algn="l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3pPr>
    <a:lvl4pPr marL="1371600" algn="l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4pPr>
    <a:lvl5pPr marL="1828800" algn="l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213FF"/>
    <a:srgbClr val="29E0E9"/>
    <a:srgbClr val="238D23"/>
    <a:srgbClr val="C82600"/>
    <a:srgbClr val="696969"/>
    <a:srgbClr val="32AB11"/>
    <a:srgbClr val="2CB22C"/>
    <a:srgbClr val="574A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handoutMaster" Target="handoutMasters/handoutMaster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1588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r>
              <a:rPr lang="fa-IR"/>
              <a:t>KERDAR</a:t>
            </a:r>
            <a:endParaRPr lang="en-US"/>
          </a:p>
        </p:txBody>
      </p:sp>
      <p:sp>
        <p:nvSpPr>
          <p:cNvPr id="6246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388620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246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1588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1D74846-D4D7-481F-9B66-D65370EE7AA8}" type="slidenum">
              <a:rPr lang="fa-IR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34780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1588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r>
              <a:rPr lang="fa-IR"/>
              <a:t>KERDAR</a:t>
            </a:r>
            <a:endParaRPr lang="en-US"/>
          </a:p>
        </p:txBody>
      </p:sp>
      <p:sp>
        <p:nvSpPr>
          <p:cNvPr id="5018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388620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1588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7EF8847-3734-4F03-9E9E-51661F0F5A70}" type="slidenum">
              <a:rPr lang="fa-IR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2979273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fa-IR" smtClean="0"/>
              <a:t>KERDAR</a:t>
            </a:r>
            <a:endParaRPr lang="en-US" smtClean="0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1429277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fa-IR" smtClean="0"/>
              <a:t>KERDAR</a:t>
            </a:r>
            <a:endParaRPr lang="en-US" smtClean="0"/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3312036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fa-IR" smtClean="0"/>
              <a:t>KERDAR</a:t>
            </a:r>
            <a:endParaRPr lang="en-US" smtClean="0"/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9890324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fa-IR" smtClean="0"/>
              <a:t>KERDAR</a:t>
            </a:r>
            <a:endParaRPr lang="en-US" smtClean="0"/>
          </a:p>
        </p:txBody>
      </p:sp>
      <p:sp>
        <p:nvSpPr>
          <p:cNvPr id="563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9245686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fa-IR" smtClean="0"/>
              <a:t>KERDAR</a:t>
            </a:r>
            <a:endParaRPr lang="en-US" smtClean="0"/>
          </a:p>
        </p:txBody>
      </p:sp>
      <p:sp>
        <p:nvSpPr>
          <p:cNvPr id="57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smtClean="0"/>
              <a:t>Committment</a:t>
            </a:r>
          </a:p>
          <a:p>
            <a:pPr eaLnBrk="1" hangingPunct="1"/>
            <a:r>
              <a:rPr lang="en-US" smtClean="0"/>
              <a:t>Age</a:t>
            </a:r>
          </a:p>
          <a:p>
            <a:pPr eaLnBrk="1" hangingPunct="1"/>
            <a:r>
              <a:rPr lang="en-US" smtClean="0"/>
              <a:t>Emotional Engagement</a:t>
            </a:r>
          </a:p>
          <a:p>
            <a:pPr eaLnBrk="1" hangingPunct="1"/>
            <a:r>
              <a:rPr lang="en-US" smtClean="0"/>
              <a:t>Traditionality</a:t>
            </a:r>
          </a:p>
          <a:p>
            <a:pPr eaLnBrk="1" hangingPunct="1"/>
            <a:r>
              <a:rPr lang="en-US" smtClean="0"/>
              <a:t>Convergent Goals for Marriage</a:t>
            </a:r>
          </a:p>
        </p:txBody>
      </p:sp>
    </p:spTree>
    <p:extLst>
      <p:ext uri="{BB962C8B-B14F-4D97-AF65-F5344CB8AC3E}">
        <p14:creationId xmlns:p14="http://schemas.microsoft.com/office/powerpoint/2010/main" val="2471553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fa-IR" smtClean="0"/>
              <a:t>KERDAR</a:t>
            </a:r>
            <a:endParaRPr lang="en-US" smtClean="0"/>
          </a:p>
        </p:txBody>
      </p:sp>
      <p:sp>
        <p:nvSpPr>
          <p:cNvPr id="58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1884995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fa-IR" smtClean="0"/>
              <a:t>KERDAR</a:t>
            </a:r>
            <a:endParaRPr lang="en-US" smtClean="0"/>
          </a:p>
        </p:txBody>
      </p:sp>
      <p:sp>
        <p:nvSpPr>
          <p:cNvPr id="59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6521024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fa-IR" smtClean="0"/>
              <a:t>KERDAR</a:t>
            </a:r>
            <a:endParaRPr lang="en-US" smtClean="0"/>
          </a:p>
        </p:txBody>
      </p:sp>
      <p:sp>
        <p:nvSpPr>
          <p:cNvPr id="60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7919296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fa-IR" smtClean="0"/>
              <a:t>KERDAR</a:t>
            </a:r>
            <a:endParaRPr lang="en-US" smtClean="0"/>
          </a:p>
        </p:txBody>
      </p:sp>
      <p:sp>
        <p:nvSpPr>
          <p:cNvPr id="614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98677280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fa-IR" smtClean="0"/>
              <a:t>KERDAR</a:t>
            </a:r>
            <a:endParaRPr lang="en-US" smtClean="0"/>
          </a:p>
        </p:txBody>
      </p:sp>
      <p:sp>
        <p:nvSpPr>
          <p:cNvPr id="62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6571444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fa-IR" smtClean="0"/>
              <a:t>KERDAR</a:t>
            </a:r>
            <a:endParaRPr lang="en-US" smtClean="0"/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73579522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fa-IR" smtClean="0"/>
              <a:t>KERDAR</a:t>
            </a:r>
            <a:endParaRPr lang="en-US" smtClean="0"/>
          </a:p>
        </p:txBody>
      </p:sp>
      <p:sp>
        <p:nvSpPr>
          <p:cNvPr id="64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61824031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fa-IR" smtClean="0"/>
              <a:t>KERDAR</a:t>
            </a:r>
            <a:endParaRPr lang="en-US" smtClean="0"/>
          </a:p>
        </p:txBody>
      </p:sp>
      <p:sp>
        <p:nvSpPr>
          <p:cNvPr id="655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97005292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fa-IR" smtClean="0"/>
              <a:t>KERDAR</a:t>
            </a:r>
            <a:endParaRPr lang="en-US" smtClean="0"/>
          </a:p>
        </p:txBody>
      </p:sp>
      <p:sp>
        <p:nvSpPr>
          <p:cNvPr id="665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5194730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fa-IR" smtClean="0"/>
              <a:t>KERDAR</a:t>
            </a:r>
            <a:endParaRPr lang="en-US" smtClean="0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67971355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fa-IR" smtClean="0"/>
              <a:t>KERDAR</a:t>
            </a:r>
            <a:endParaRPr lang="en-US" smtClean="0"/>
          </a:p>
        </p:txBody>
      </p:sp>
      <p:sp>
        <p:nvSpPr>
          <p:cNvPr id="69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89962002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fa-IR" smtClean="0"/>
              <a:t>KERDAR</a:t>
            </a:r>
            <a:endParaRPr lang="en-US" smtClean="0"/>
          </a:p>
        </p:txBody>
      </p:sp>
      <p:sp>
        <p:nvSpPr>
          <p:cNvPr id="706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04193058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fa-IR" smtClean="0"/>
              <a:t>KERDAR</a:t>
            </a:r>
            <a:endParaRPr lang="en-US" smtClean="0"/>
          </a:p>
        </p:txBody>
      </p:sp>
      <p:sp>
        <p:nvSpPr>
          <p:cNvPr id="716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smtClean="0"/>
              <a:t>The formulation is man-made, so no absolute right or wrong.  Point is that it is HELPFUL to the clients in letting go of blame, accusation and opening themselves up for acceptance and change.   Not a static concept, but dynamic and constantly in reformulation. </a:t>
            </a:r>
          </a:p>
        </p:txBody>
      </p:sp>
    </p:spTree>
    <p:extLst>
      <p:ext uri="{BB962C8B-B14F-4D97-AF65-F5344CB8AC3E}">
        <p14:creationId xmlns:p14="http://schemas.microsoft.com/office/powerpoint/2010/main" val="91161312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fa-IR" smtClean="0"/>
              <a:t>KERDAR</a:t>
            </a:r>
            <a:endParaRPr lang="en-US" smtClean="0"/>
          </a:p>
        </p:txBody>
      </p:sp>
      <p:sp>
        <p:nvSpPr>
          <p:cNvPr id="72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smtClean="0"/>
              <a:t>Theme:  only one theme…</a:t>
            </a:r>
          </a:p>
          <a:p>
            <a:pPr eaLnBrk="1" hangingPunct="1"/>
            <a:r>
              <a:rPr lang="en-US" smtClean="0"/>
              <a:t>Examples include: </a:t>
            </a:r>
          </a:p>
          <a:p>
            <a:pPr eaLnBrk="1" hangingPunct="1">
              <a:buFontTx/>
              <a:buChar char="-"/>
            </a:pPr>
            <a:r>
              <a:rPr lang="en-US" smtClean="0"/>
              <a:t>conflicts around level of desired intimacy</a:t>
            </a:r>
          </a:p>
          <a:p>
            <a:pPr eaLnBrk="1" hangingPunct="1">
              <a:buFontTx/>
              <a:buChar char="-"/>
            </a:pPr>
            <a:r>
              <a:rPr lang="en-US" smtClean="0"/>
              <a:t>Conflicts around closeness/distance</a:t>
            </a:r>
          </a:p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77692952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fa-IR" smtClean="0"/>
              <a:t>KERDAR</a:t>
            </a:r>
            <a:endParaRPr lang="en-US" smtClean="0"/>
          </a:p>
        </p:txBody>
      </p:sp>
      <p:sp>
        <p:nvSpPr>
          <p:cNvPr id="737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42850409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fa-IR" smtClean="0"/>
              <a:t>KERDAR</a:t>
            </a:r>
            <a:endParaRPr lang="en-US" smtClean="0"/>
          </a:p>
        </p:txBody>
      </p:sp>
      <p:sp>
        <p:nvSpPr>
          <p:cNvPr id="747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04892075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fa-IR" smtClean="0"/>
              <a:t>KERDAR</a:t>
            </a:r>
            <a:endParaRPr lang="en-US" smtClean="0"/>
          </a:p>
        </p:txBody>
      </p:sp>
      <p:sp>
        <p:nvSpPr>
          <p:cNvPr id="757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68566815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fa-IR" smtClean="0"/>
              <a:t>KERDAR</a:t>
            </a:r>
            <a:endParaRPr lang="en-US" smtClean="0"/>
          </a:p>
        </p:txBody>
      </p:sp>
      <p:sp>
        <p:nvSpPr>
          <p:cNvPr id="76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34786040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fa-IR" smtClean="0"/>
              <a:t>KERDAR</a:t>
            </a:r>
            <a:endParaRPr lang="en-US" smtClean="0"/>
          </a:p>
        </p:txBody>
      </p:sp>
      <p:sp>
        <p:nvSpPr>
          <p:cNvPr id="778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23976831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fa-IR" smtClean="0"/>
              <a:t>KERDAR</a:t>
            </a:r>
            <a:endParaRPr lang="en-US" smtClean="0"/>
          </a:p>
        </p:txBody>
      </p:sp>
      <p:sp>
        <p:nvSpPr>
          <p:cNvPr id="788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8488572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fa-IR" smtClean="0"/>
              <a:t>KERDAR</a:t>
            </a:r>
            <a:endParaRPr lang="en-US" smtClean="0"/>
          </a:p>
        </p:txBody>
      </p:sp>
      <p:sp>
        <p:nvSpPr>
          <p:cNvPr id="798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8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82061707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fa-IR" smtClean="0"/>
              <a:t>KERDAR</a:t>
            </a:r>
            <a:endParaRPr lang="en-US" smtClean="0"/>
          </a:p>
        </p:txBody>
      </p:sp>
      <p:sp>
        <p:nvSpPr>
          <p:cNvPr id="808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9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429438027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fa-IR" smtClean="0"/>
              <a:t>KERDAR</a:t>
            </a:r>
            <a:endParaRPr lang="en-US" smtClean="0"/>
          </a:p>
        </p:txBody>
      </p:sp>
      <p:sp>
        <p:nvSpPr>
          <p:cNvPr id="819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89210726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fa-IR" smtClean="0"/>
              <a:t>KERDAR</a:t>
            </a:r>
            <a:endParaRPr lang="en-US" smtClean="0"/>
          </a:p>
        </p:txBody>
      </p:sp>
      <p:sp>
        <p:nvSpPr>
          <p:cNvPr id="829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428919813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fa-IR" smtClean="0"/>
              <a:t>KERDAR</a:t>
            </a:r>
            <a:endParaRPr lang="en-US" smtClean="0"/>
          </a:p>
        </p:txBody>
      </p:sp>
      <p:sp>
        <p:nvSpPr>
          <p:cNvPr id="839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65954011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fa-IR" smtClean="0"/>
              <a:t>KERDAR</a:t>
            </a:r>
            <a:endParaRPr lang="en-US" smtClean="0"/>
          </a:p>
        </p:txBody>
      </p:sp>
      <p:sp>
        <p:nvSpPr>
          <p:cNvPr id="849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08655438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fa-IR" smtClean="0"/>
              <a:t>KERDAR</a:t>
            </a:r>
            <a:endParaRPr lang="en-US" smtClean="0"/>
          </a:p>
        </p:txBody>
      </p:sp>
      <p:sp>
        <p:nvSpPr>
          <p:cNvPr id="860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0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986489999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fa-IR" smtClean="0"/>
              <a:t>KERDAR</a:t>
            </a:r>
            <a:endParaRPr lang="en-US" smtClean="0"/>
          </a:p>
        </p:txBody>
      </p:sp>
      <p:sp>
        <p:nvSpPr>
          <p:cNvPr id="870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38388842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fa-IR" smtClean="0"/>
              <a:t>KERDAR</a:t>
            </a:r>
            <a:endParaRPr lang="en-US" smtClean="0"/>
          </a:p>
        </p:txBody>
      </p:sp>
      <p:sp>
        <p:nvSpPr>
          <p:cNvPr id="880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728670662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fa-IR" smtClean="0"/>
              <a:t>KERDAR</a:t>
            </a:r>
            <a:endParaRPr lang="en-US" smtClean="0"/>
          </a:p>
        </p:txBody>
      </p:sp>
      <p:sp>
        <p:nvSpPr>
          <p:cNvPr id="890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951705058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fa-IR" smtClean="0"/>
              <a:t>KERDAR</a:t>
            </a:r>
            <a:endParaRPr lang="en-US" smtClean="0"/>
          </a:p>
        </p:txBody>
      </p:sp>
      <p:sp>
        <p:nvSpPr>
          <p:cNvPr id="901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81113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6CB1C7-91BA-44B7-931D-7C9D9E33A9F2}" type="slidenum">
              <a:rPr lang="fa-IR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6B6452-BA47-4550-A13E-A2E1B04FAD53}" type="slidenum">
              <a:rPr lang="fa-IR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1A23DC-727E-41F9-B25C-CE514E922153}" type="slidenum">
              <a:rPr lang="fa-IR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9727D0-2234-4037-B6C8-06EC877C9A0A}" type="slidenum">
              <a:rPr lang="fa-IR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330D16-DA61-4987-87E5-939DDA8AC07D}" type="slidenum">
              <a:rPr lang="fa-IR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662AB6-417D-44FF-99ED-030BDF611AE5}" type="slidenum">
              <a:rPr lang="fa-IR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BB4FD0-4B6D-4916-982B-7FF468E4C233}" type="slidenum">
              <a:rPr lang="fa-IR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2611B5-F59E-407B-8C95-E28B9C93AAB7}" type="slidenum">
              <a:rPr lang="fa-IR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F88FCC-769F-48C2-BE03-51B91D8E453D}" type="slidenum">
              <a:rPr lang="fa-IR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EEFE0A-69F4-42FB-8520-FB77A6106D6B}" type="slidenum">
              <a:rPr lang="fa-IR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DF9CCF-5F88-48A6-BE98-BBA651CA1C1C}" type="slidenum">
              <a:rPr lang="fa-IR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04900D-41A7-4D18-9826-B22FF526E694}" type="slidenum">
              <a:rPr lang="fa-IR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B522E1-772B-4B93-A5B7-A8B8E4021AB7}" type="slidenum">
              <a:rPr lang="fa-IR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  <a:cs typeface="+mn-cs"/>
              </a:defRPr>
            </a:lvl1pPr>
          </a:lstStyle>
          <a:p>
            <a:pPr>
              <a:defRPr/>
            </a:pPr>
            <a:fld id="{7FDE4D33-A71D-41CB-AF70-E1B522E4D8FD}" type="slidenum">
              <a:rPr lang="fa-IR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ransition spd="med"/>
  <p:hf sldNum="0" hdr="0" ftr="0"/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62818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63" y="214313"/>
            <a:ext cx="8229600" cy="928687"/>
          </a:xfrm>
        </p:spPr>
        <p:txBody>
          <a:bodyPr/>
          <a:lstStyle/>
          <a:p>
            <a:pPr eaLnBrk="1" hangingPunct="1">
              <a:defRPr/>
            </a:pPr>
            <a:r>
              <a:rPr lang="fa-IR" b="1" i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B Zar" pitchFamily="2" charset="-78"/>
              </a:rPr>
              <a:t>محتوا</a:t>
            </a:r>
            <a:r>
              <a:rPr lang="en-US" b="1" i="1" dirty="0" smtClean="0">
                <a:latin typeface="Times New Roman" pitchFamily="18" charset="0"/>
                <a:cs typeface="B Zar" pitchFamily="2" charset="-78"/>
              </a:rPr>
              <a:t> </a:t>
            </a:r>
          </a:p>
        </p:txBody>
      </p:sp>
      <p:sp>
        <p:nvSpPr>
          <p:cNvPr id="162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1214438"/>
            <a:ext cx="8075612" cy="5072062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fa-IR" sz="2100" b="1" dirty="0" smtClean="0">
                <a:effectLst>
                  <a:outerShdw blurRad="38100" dist="38100" dir="2700000" algn="tl">
                    <a:srgbClr val="C0C0C0"/>
                  </a:outerShdw>
                </a:effectLst>
                <a:cs typeface="B Zar" pitchFamily="2" charset="-78"/>
              </a:rPr>
              <a:t>تاریخچه</a:t>
            </a:r>
          </a:p>
          <a:p>
            <a:pPr eaLnBrk="1" hangingPunct="1">
              <a:lnSpc>
                <a:spcPct val="80000"/>
              </a:lnSpc>
              <a:defRPr/>
            </a:pPr>
            <a:endParaRPr lang="fa-IR" sz="2100" b="1" dirty="0" smtClean="0">
              <a:effectLst>
                <a:outerShdw blurRad="38100" dist="38100" dir="2700000" algn="tl">
                  <a:srgbClr val="C0C0C0"/>
                </a:outerShdw>
              </a:effectLst>
              <a:cs typeface="B Zar" pitchFamily="2" charset="-78"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en-US" sz="2100" b="1" dirty="0" smtClean="0">
                <a:effectLst>
                  <a:outerShdw blurRad="38100" dist="38100" dir="2700000" algn="tl">
                    <a:srgbClr val="C0C0C0"/>
                  </a:outerShdw>
                </a:effectLst>
                <a:cs typeface="B Zar" pitchFamily="2" charset="-78"/>
              </a:rPr>
              <a:t>TBCT </a:t>
            </a:r>
            <a:r>
              <a:rPr lang="fa-IR" sz="2100" b="1" dirty="0" smtClean="0">
                <a:effectLst>
                  <a:outerShdw blurRad="38100" dist="38100" dir="2700000" algn="tl">
                    <a:srgbClr val="C0C0C0"/>
                  </a:outerShdw>
                </a:effectLst>
                <a:cs typeface="B Zar" pitchFamily="2" charset="-78"/>
              </a:rPr>
              <a:t> و </a:t>
            </a:r>
            <a:r>
              <a:rPr lang="en-US" sz="2100" b="1" dirty="0" smtClean="0">
                <a:effectLst>
                  <a:outerShdw blurRad="38100" dist="38100" dir="2700000" algn="tl">
                    <a:srgbClr val="C0C0C0"/>
                  </a:outerShdw>
                </a:effectLst>
                <a:cs typeface="B Zar" pitchFamily="2" charset="-78"/>
              </a:rPr>
              <a:t> IBCT</a:t>
            </a:r>
            <a:endParaRPr lang="fa-IR" sz="2100" b="1" dirty="0" smtClean="0">
              <a:effectLst>
                <a:outerShdw blurRad="38100" dist="38100" dir="2700000" algn="tl">
                  <a:srgbClr val="C0C0C0"/>
                </a:outerShdw>
              </a:effectLst>
              <a:cs typeface="B Zar" pitchFamily="2" charset="-78"/>
            </a:endParaRPr>
          </a:p>
          <a:p>
            <a:pPr eaLnBrk="1" hangingPunct="1">
              <a:lnSpc>
                <a:spcPct val="80000"/>
              </a:lnSpc>
              <a:defRPr/>
            </a:pPr>
            <a:endParaRPr lang="fa-IR" sz="2100" b="1" dirty="0" smtClean="0">
              <a:effectLst>
                <a:outerShdw blurRad="38100" dist="38100" dir="2700000" algn="tl">
                  <a:srgbClr val="C0C0C0"/>
                </a:outerShdw>
              </a:effectLst>
              <a:cs typeface="B Zar" pitchFamily="2" charset="-78"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fa-IR" sz="2100" b="1" dirty="0" smtClean="0">
                <a:effectLst>
                  <a:outerShdw blurRad="38100" dist="38100" dir="2700000" algn="tl">
                    <a:srgbClr val="C0C0C0"/>
                  </a:outerShdw>
                </a:effectLst>
                <a:cs typeface="B Zar" pitchFamily="2" charset="-78"/>
              </a:rPr>
              <a:t>نظریه </a:t>
            </a:r>
            <a:r>
              <a:rPr lang="en-US" sz="2100" b="1" dirty="0" smtClean="0">
                <a:effectLst>
                  <a:outerShdw blurRad="38100" dist="38100" dir="2700000" algn="tl">
                    <a:srgbClr val="C0C0C0"/>
                  </a:outerShdw>
                </a:effectLst>
                <a:cs typeface="B Zar" pitchFamily="2" charset="-78"/>
              </a:rPr>
              <a:t> IBCT</a:t>
            </a:r>
            <a:endParaRPr lang="fa-IR" sz="2100" b="1" dirty="0" smtClean="0">
              <a:effectLst>
                <a:outerShdw blurRad="38100" dist="38100" dir="2700000" algn="tl">
                  <a:srgbClr val="C0C0C0"/>
                </a:outerShdw>
              </a:effectLst>
              <a:cs typeface="B Zar" pitchFamily="2" charset="-78"/>
            </a:endParaRPr>
          </a:p>
          <a:p>
            <a:pPr eaLnBrk="1" hangingPunct="1">
              <a:lnSpc>
                <a:spcPct val="80000"/>
              </a:lnSpc>
              <a:defRPr/>
            </a:pPr>
            <a:endParaRPr lang="fa-IR" sz="2100" b="1" dirty="0" smtClean="0">
              <a:effectLst>
                <a:outerShdw blurRad="38100" dist="38100" dir="2700000" algn="tl">
                  <a:srgbClr val="C0C0C0"/>
                </a:outerShdw>
              </a:effectLst>
              <a:cs typeface="B Zar" pitchFamily="2" charset="-78"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fa-IR" sz="2100" b="1" dirty="0" smtClean="0">
                <a:effectLst>
                  <a:outerShdw blurRad="38100" dist="38100" dir="2700000" algn="tl">
                    <a:srgbClr val="C0C0C0"/>
                  </a:outerShdw>
                </a:effectLst>
                <a:cs typeface="B Zar" pitchFamily="2" charset="-78"/>
              </a:rPr>
              <a:t>فرمولبندی</a:t>
            </a:r>
          </a:p>
          <a:p>
            <a:pPr eaLnBrk="1" hangingPunct="1">
              <a:lnSpc>
                <a:spcPct val="80000"/>
              </a:lnSpc>
              <a:defRPr/>
            </a:pPr>
            <a:endParaRPr lang="fa-IR" sz="2100" b="1" dirty="0" smtClean="0">
              <a:effectLst>
                <a:outerShdw blurRad="38100" dist="38100" dir="2700000" algn="tl">
                  <a:srgbClr val="C0C0C0"/>
                </a:outerShdw>
              </a:effectLst>
              <a:cs typeface="B Zar" pitchFamily="2" charset="-78"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fa-IR" sz="2100" b="1" dirty="0" smtClean="0">
                <a:effectLst>
                  <a:outerShdw blurRad="38100" dist="38100" dir="2700000" algn="tl">
                    <a:srgbClr val="C0C0C0"/>
                  </a:outerShdw>
                </a:effectLst>
                <a:cs typeface="B Zar" pitchFamily="2" charset="-78"/>
              </a:rPr>
              <a:t>دستورکار جلسات</a:t>
            </a:r>
          </a:p>
          <a:p>
            <a:pPr eaLnBrk="1" hangingPunct="1">
              <a:lnSpc>
                <a:spcPct val="80000"/>
              </a:lnSpc>
              <a:defRPr/>
            </a:pPr>
            <a:endParaRPr lang="fa-IR" sz="2100" b="1" dirty="0" smtClean="0">
              <a:effectLst>
                <a:outerShdw blurRad="38100" dist="38100" dir="2700000" algn="tl">
                  <a:srgbClr val="C0C0C0"/>
                </a:outerShdw>
              </a:effectLst>
              <a:cs typeface="B Zar" pitchFamily="2" charset="-78"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fa-IR" sz="2100" b="1" dirty="0" smtClean="0">
                <a:effectLst>
                  <a:outerShdw blurRad="38100" dist="38100" dir="2700000" algn="tl">
                    <a:srgbClr val="C0C0C0"/>
                  </a:outerShdw>
                </a:effectLst>
                <a:cs typeface="B Zar" pitchFamily="2" charset="-78"/>
              </a:rPr>
              <a:t>تکنیک ها</a:t>
            </a:r>
          </a:p>
          <a:p>
            <a:pPr eaLnBrk="1" hangingPunct="1">
              <a:lnSpc>
                <a:spcPct val="80000"/>
              </a:lnSpc>
              <a:defRPr/>
            </a:pPr>
            <a:endParaRPr lang="fa-IR" sz="2100" b="1" dirty="0" smtClean="0">
              <a:effectLst>
                <a:outerShdw blurRad="38100" dist="38100" dir="2700000" algn="tl">
                  <a:srgbClr val="C0C0C0"/>
                </a:outerShdw>
              </a:effectLst>
              <a:cs typeface="B Zar" pitchFamily="2" charset="-78"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fa-IR" sz="2100" b="1" dirty="0" smtClean="0">
                <a:effectLst>
                  <a:outerShdw blurRad="38100" dist="38100" dir="2700000" algn="tl">
                    <a:srgbClr val="C0C0C0"/>
                  </a:outerShdw>
                </a:effectLst>
                <a:cs typeface="B Zar" pitchFamily="2" charset="-78"/>
              </a:rPr>
              <a:t>منابع</a:t>
            </a:r>
            <a:endParaRPr lang="en-US" sz="2100" b="1" dirty="0" smtClean="0">
              <a:effectLst>
                <a:outerShdw blurRad="38100" dist="38100" dir="2700000" algn="tl">
                  <a:srgbClr val="C0C0C0"/>
                </a:outerShdw>
              </a:effectLst>
              <a:cs typeface="B Zar" pitchFamily="2" charset="-78"/>
            </a:endParaRPr>
          </a:p>
          <a:p>
            <a:pPr eaLnBrk="1" hangingPunct="1">
              <a:lnSpc>
                <a:spcPct val="80000"/>
              </a:lnSpc>
              <a:defRPr/>
            </a:pPr>
            <a:endParaRPr lang="en-US" sz="2100" b="1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 rtl="0" eaLnBrk="1" hangingPunct="1">
              <a:lnSpc>
                <a:spcPct val="80000"/>
              </a:lnSpc>
              <a:defRPr/>
            </a:pPr>
            <a:endParaRPr lang="en-US" sz="2100" b="1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 rtl="0" eaLnBrk="1" hangingPunct="1">
              <a:lnSpc>
                <a:spcPct val="80000"/>
              </a:lnSpc>
              <a:defRPr/>
            </a:pPr>
            <a:endParaRPr lang="en-US" sz="2100" b="1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 rtl="0" eaLnBrk="1" hangingPunct="1">
              <a:lnSpc>
                <a:spcPct val="80000"/>
              </a:lnSpc>
              <a:buFontTx/>
              <a:buNone/>
              <a:defRPr/>
            </a:pPr>
            <a:endParaRPr lang="en-US" sz="2100" b="1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5127" name="Line 4"/>
          <p:cNvSpPr>
            <a:spLocks noChangeShapeType="1"/>
          </p:cNvSpPr>
          <p:nvPr/>
        </p:nvSpPr>
        <p:spPr bwMode="auto">
          <a:xfrm>
            <a:off x="468313" y="301625"/>
            <a:ext cx="8207375" cy="0"/>
          </a:xfrm>
          <a:prstGeom prst="line">
            <a:avLst/>
          </a:prstGeom>
          <a:noFill/>
          <a:ln w="247650">
            <a:solidFill>
              <a:srgbClr val="FF616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2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62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62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628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628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628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1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6281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2819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149" name="Line 6"/>
          <p:cNvSpPr>
            <a:spLocks noChangeShapeType="1"/>
          </p:cNvSpPr>
          <p:nvPr/>
        </p:nvSpPr>
        <p:spPr bwMode="auto">
          <a:xfrm>
            <a:off x="468313" y="301625"/>
            <a:ext cx="8207375" cy="0"/>
          </a:xfrm>
          <a:prstGeom prst="line">
            <a:avLst/>
          </a:prstGeom>
          <a:noFill/>
          <a:ln w="247650">
            <a:solidFill>
              <a:srgbClr val="FF616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477838"/>
            <a:ext cx="8362950" cy="1295400"/>
          </a:xfrm>
        </p:spPr>
        <p:txBody>
          <a:bodyPr/>
          <a:lstStyle/>
          <a:p>
            <a:pPr rtl="0" eaLnBrk="1" hangingPunct="1">
              <a:defRPr/>
            </a:pPr>
            <a:r>
              <a:rPr lang="en-US" sz="36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Traditional Behavioral Couples Therapy</a:t>
            </a:r>
            <a:r>
              <a:rPr lang="en-US" sz="3600" b="1" i="1" dirty="0" smtClean="0">
                <a:solidFill>
                  <a:srgbClr val="FF33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*</a:t>
            </a:r>
            <a:r>
              <a:rPr lang="en-US" sz="36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844675"/>
            <a:ext cx="7693025" cy="4191000"/>
          </a:xfrm>
        </p:spPr>
        <p:txBody>
          <a:bodyPr/>
          <a:lstStyle/>
          <a:p>
            <a:pPr marL="457200" indent="-457200" eaLnBrk="1" hangingPunct="1">
              <a:lnSpc>
                <a:spcPct val="80000"/>
              </a:lnSpc>
              <a:buFontTx/>
              <a:buNone/>
              <a:defRPr/>
            </a:pPr>
            <a:endParaRPr lang="en-US" sz="1600" b="1" dirty="0" smtClean="0"/>
          </a:p>
          <a:p>
            <a:pPr marL="457200" indent="-457200" eaLnBrk="1" hangingPunct="1">
              <a:lnSpc>
                <a:spcPct val="80000"/>
              </a:lnSpc>
              <a:defRPr/>
            </a:pPr>
            <a:r>
              <a:rPr lang="fa-IR" sz="2400" b="1" dirty="0" smtClean="0">
                <a:cs typeface="B Zar" pitchFamily="2" charset="-78"/>
              </a:rPr>
              <a:t>زوج درمانی رفتاری سنتی </a:t>
            </a:r>
            <a:r>
              <a:rPr lang="fa-IR" sz="2400" dirty="0" smtClean="0">
                <a:cs typeface="B Zar" pitchFamily="2" charset="-78"/>
              </a:rPr>
              <a:t>(</a:t>
            </a:r>
            <a:r>
              <a:rPr lang="en-U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TBCT</a:t>
            </a:r>
            <a:r>
              <a:rPr lang="fa-IR" sz="2400" dirty="0" smtClean="0">
                <a:cs typeface="B Zar" pitchFamily="2" charset="-78"/>
              </a:rPr>
              <a:t>) یک درمان مبتنی بر مهارت آموزی و ایجاد تغییر است که بر دو استراتژی اصلی متمرکز است:</a:t>
            </a:r>
          </a:p>
          <a:p>
            <a:pPr marL="838200" lvl="1" indent="-381000" algn="l" rtl="0" eaLnBrk="1" hangingPunct="1">
              <a:lnSpc>
                <a:spcPct val="80000"/>
              </a:lnSpc>
              <a:buFontTx/>
              <a:buNone/>
              <a:defRPr/>
            </a:pPr>
            <a:endParaRPr lang="en-US" sz="2000" b="1" dirty="0" smtClean="0"/>
          </a:p>
          <a:p>
            <a:pPr marL="838200" lvl="1" indent="-381000" rtl="0" eaLnBrk="1" hangingPunct="1">
              <a:lnSpc>
                <a:spcPct val="80000"/>
              </a:lnSpc>
              <a:buFontTx/>
              <a:buNone/>
              <a:defRPr/>
            </a:pPr>
            <a:r>
              <a:rPr lang="fa-IR" sz="2400" b="1" i="1" dirty="0" smtClean="0"/>
              <a:t>:</a:t>
            </a:r>
            <a:r>
              <a:rPr lang="fa-IR" sz="2400" b="1" dirty="0" smtClean="0">
                <a:cs typeface="B Zar" pitchFamily="2" charset="-78"/>
              </a:rPr>
              <a:t> تبادل رفتاری </a:t>
            </a:r>
            <a:r>
              <a:rPr lang="en-US" sz="2400" b="1" i="1" dirty="0" smtClean="0"/>
              <a:t>Behavioral Exchange</a:t>
            </a:r>
            <a:endParaRPr lang="fa-IR" sz="2400" b="1" i="1" dirty="0" smtClean="0"/>
          </a:p>
          <a:p>
            <a:pPr marL="838200" lvl="1" indent="-381000" algn="l" rtl="0" eaLnBrk="1" hangingPunct="1">
              <a:lnSpc>
                <a:spcPct val="80000"/>
              </a:lnSpc>
              <a:buFontTx/>
              <a:buNone/>
              <a:defRPr/>
            </a:pPr>
            <a:endParaRPr lang="en-US" sz="2400" b="1" i="1" dirty="0" smtClean="0"/>
          </a:p>
          <a:p>
            <a:pPr marL="838200" lvl="1" indent="-381000" algn="l" rtl="0" eaLnBrk="1" hangingPunct="1">
              <a:lnSpc>
                <a:spcPct val="80000"/>
              </a:lnSpc>
              <a:buFontTx/>
              <a:buAutoNum type="arabicPeriod"/>
              <a:defRPr/>
            </a:pPr>
            <a:endParaRPr lang="en-US" sz="2400" b="1" i="1" dirty="0" smtClean="0"/>
          </a:p>
          <a:p>
            <a:pPr marL="838200" lvl="1" indent="-381000" rtl="0" eaLnBrk="1" hangingPunct="1">
              <a:lnSpc>
                <a:spcPct val="80000"/>
              </a:lnSpc>
              <a:buFontTx/>
              <a:buNone/>
              <a:defRPr/>
            </a:pPr>
            <a:r>
              <a:rPr lang="fa-IR" sz="2400" b="1" i="1" dirty="0" smtClean="0"/>
              <a:t>:</a:t>
            </a:r>
            <a:r>
              <a:rPr lang="en-US" sz="2400" b="1" i="1" dirty="0" smtClean="0"/>
              <a:t>Communication/ Problem-Solving Training</a:t>
            </a:r>
            <a:endParaRPr lang="fa-IR" sz="2400" b="1" i="1" dirty="0" smtClean="0">
              <a:solidFill>
                <a:srgbClr val="FF0066"/>
              </a:solidFill>
            </a:endParaRPr>
          </a:p>
          <a:p>
            <a:pPr marL="838200" lvl="1" indent="-381000" eaLnBrk="1" hangingPunct="1">
              <a:lnSpc>
                <a:spcPct val="80000"/>
              </a:lnSpc>
              <a:buFontTx/>
              <a:buNone/>
              <a:defRPr/>
            </a:pPr>
            <a:r>
              <a:rPr lang="fa-IR" sz="2400" b="1" i="1" dirty="0" smtClean="0"/>
              <a:t>آموزش ارتباط و حل مسئله      </a:t>
            </a:r>
          </a:p>
          <a:p>
            <a:pPr marL="838200" lvl="1" indent="-381000" eaLnBrk="1" hangingPunct="1">
              <a:lnSpc>
                <a:spcPct val="80000"/>
              </a:lnSpc>
              <a:buFontTx/>
              <a:buNone/>
              <a:defRPr/>
            </a:pPr>
            <a:endParaRPr lang="en-US" sz="2400" b="1" i="1" dirty="0" smtClean="0"/>
          </a:p>
          <a:p>
            <a:pPr marL="838200" lvl="1" indent="-381000" algn="l" rtl="0" eaLnBrk="1" hangingPunct="1">
              <a:lnSpc>
                <a:spcPct val="80000"/>
              </a:lnSpc>
              <a:buFontTx/>
              <a:buNone/>
              <a:defRPr/>
            </a:pPr>
            <a:endParaRPr lang="en-US" sz="2400" b="1" i="1" dirty="0" smtClean="0">
              <a:solidFill>
                <a:schemeClr val="folHlink"/>
              </a:solidFill>
            </a:endParaRPr>
          </a:p>
          <a:p>
            <a:pPr marL="838200" lvl="1" indent="-381000" algn="l" rtl="0" eaLnBrk="1" hangingPunct="1">
              <a:lnSpc>
                <a:spcPct val="80000"/>
              </a:lnSpc>
              <a:buFontTx/>
              <a:buNone/>
              <a:defRPr/>
            </a:pPr>
            <a:endParaRPr lang="en-US" sz="2400" b="1" dirty="0" smtClean="0">
              <a:solidFill>
                <a:schemeClr val="folHlink"/>
              </a:solidFill>
            </a:endParaRPr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857250" y="44450"/>
            <a:ext cx="12255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rtl="0" eaLnBrk="0" hangingPunct="0">
              <a:defRPr/>
            </a:pPr>
            <a:r>
              <a:rPr 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TBCT</a:t>
            </a:r>
          </a:p>
        </p:txBody>
      </p:sp>
      <p:sp>
        <p:nvSpPr>
          <p:cNvPr id="6152" name="Line 8"/>
          <p:cNvSpPr>
            <a:spLocks noChangeShapeType="1"/>
          </p:cNvSpPr>
          <p:nvPr/>
        </p:nvSpPr>
        <p:spPr bwMode="auto">
          <a:xfrm>
            <a:off x="1000125" y="5786438"/>
            <a:ext cx="6121400" cy="0"/>
          </a:xfrm>
          <a:prstGeom prst="line">
            <a:avLst/>
          </a:prstGeom>
          <a:noFill/>
          <a:ln w="57150" cmpd="thickThin">
            <a:solidFill>
              <a:srgbClr val="FF3333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8" presetID="31" presetClass="entr" presetSubtype="0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8450"/>
                            </p:stCondLst>
                            <p:childTnLst>
                              <p:par>
                                <p:cTn id="15" presetID="31" presetClass="entr" presetSubtype="0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4300"/>
                            </p:stCondLst>
                            <p:childTnLst>
                              <p:par>
                                <p:cTn id="22" presetID="31" presetClass="entr" presetSubtype="0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173" name="Line 6"/>
          <p:cNvSpPr>
            <a:spLocks noChangeShapeType="1"/>
          </p:cNvSpPr>
          <p:nvPr/>
        </p:nvSpPr>
        <p:spPr bwMode="auto">
          <a:xfrm>
            <a:off x="468313" y="301625"/>
            <a:ext cx="8207375" cy="0"/>
          </a:xfrm>
          <a:prstGeom prst="line">
            <a:avLst/>
          </a:prstGeom>
          <a:noFill/>
          <a:ln w="247650">
            <a:solidFill>
              <a:srgbClr val="FF616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fa-IR" sz="40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تبادل رفتاری</a:t>
            </a:r>
            <a:endParaRPr lang="en-US" sz="4000" b="1" i="1" dirty="0" smtClean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714500"/>
            <a:ext cx="7693025" cy="3960813"/>
          </a:xfrm>
        </p:spPr>
        <p:txBody>
          <a:bodyPr/>
          <a:lstStyle/>
          <a:p>
            <a:pPr eaLnBrk="1" hangingPunct="1"/>
            <a:r>
              <a:rPr lang="fa-IR" sz="2800" b="1" smtClean="0">
                <a:cs typeface="B Zar" pitchFamily="2" charset="-78"/>
              </a:rPr>
              <a:t>افزایش نسبت رفتارهای مثبت به رفتارهای منفی در زوج</a:t>
            </a:r>
          </a:p>
          <a:p>
            <a:pPr eaLnBrk="1" hangingPunct="1"/>
            <a:endParaRPr lang="fa-IR" sz="2800" b="1" smtClean="0">
              <a:cs typeface="B Zar" pitchFamily="2" charset="-78"/>
            </a:endParaRPr>
          </a:p>
          <a:p>
            <a:pPr eaLnBrk="1" hangingPunct="1">
              <a:buFontTx/>
              <a:buNone/>
            </a:pPr>
            <a:endParaRPr lang="fa-IR" sz="2800" b="1" smtClean="0">
              <a:cs typeface="B Zar" pitchFamily="2" charset="-78"/>
            </a:endParaRPr>
          </a:p>
          <a:p>
            <a:pPr eaLnBrk="1" hangingPunct="1"/>
            <a:r>
              <a:rPr lang="fa-IR" sz="2800" b="1" smtClean="0">
                <a:cs typeface="B Zar" pitchFamily="2" charset="-78"/>
              </a:rPr>
              <a:t>کاهش سریع ناراحتی زوج: کوتاه مدت و فوری</a:t>
            </a:r>
            <a:endParaRPr lang="en-US" sz="2800" b="1" smtClean="0">
              <a:cs typeface="B Zar" pitchFamily="2" charset="-78"/>
            </a:endParaRPr>
          </a:p>
          <a:p>
            <a:pPr algn="l" rtl="0" eaLnBrk="1" hangingPunct="1">
              <a:buFontTx/>
              <a:buNone/>
            </a:pPr>
            <a:endParaRPr lang="en-US" sz="2800" b="1" smtClean="0"/>
          </a:p>
          <a:p>
            <a:pPr algn="l" rtl="0" eaLnBrk="1" hangingPunct="1">
              <a:buFontTx/>
              <a:buNone/>
            </a:pPr>
            <a:endParaRPr lang="en-US" sz="2800" b="1" smtClean="0"/>
          </a:p>
        </p:txBody>
      </p:sp>
      <p:sp>
        <p:nvSpPr>
          <p:cNvPr id="7176" name="Text Box 8"/>
          <p:cNvSpPr txBox="1">
            <a:spLocks noChangeArrowheads="1"/>
          </p:cNvSpPr>
          <p:nvPr/>
        </p:nvSpPr>
        <p:spPr bwMode="auto">
          <a:xfrm>
            <a:off x="857250" y="36513"/>
            <a:ext cx="12255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rtl="0" eaLnBrk="0" hangingPunct="0">
              <a:defRPr/>
            </a:pPr>
            <a:r>
              <a:rPr lang="en-US" sz="28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TBCT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8197" name="Line 6"/>
          <p:cNvSpPr>
            <a:spLocks noChangeShapeType="1"/>
          </p:cNvSpPr>
          <p:nvPr/>
        </p:nvSpPr>
        <p:spPr bwMode="auto">
          <a:xfrm>
            <a:off x="468313" y="303213"/>
            <a:ext cx="8207375" cy="0"/>
          </a:xfrm>
          <a:prstGeom prst="line">
            <a:avLst/>
          </a:prstGeom>
          <a:noFill/>
          <a:ln w="247650">
            <a:solidFill>
              <a:srgbClr val="FF616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57213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fa-IR" sz="38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آموزش ارتباط و حل مسئله</a:t>
            </a:r>
            <a:endParaRPr lang="en-US" sz="3800" b="1" i="1" dirty="0" smtClean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844675"/>
            <a:ext cx="8229600" cy="4281488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fa-IR" sz="2800" b="1" smtClean="0">
                <a:cs typeface="B Zar" pitchFamily="2" charset="-78"/>
              </a:rPr>
              <a:t>آموزش چگونگی گفتگو درباره مشکلات و مذاکره در مورد تغییرات بدون تخریب رابطه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fa-IR" sz="2800" b="1" smtClean="0">
              <a:cs typeface="B Zar" pitchFamily="2" charset="-78"/>
            </a:endParaRPr>
          </a:p>
          <a:p>
            <a:pPr eaLnBrk="1" hangingPunct="1">
              <a:lnSpc>
                <a:spcPct val="90000"/>
              </a:lnSpc>
            </a:pPr>
            <a:r>
              <a:rPr lang="fa-IR" sz="2800" b="1" smtClean="0">
                <a:cs typeface="B Zar" pitchFamily="2" charset="-78"/>
              </a:rPr>
              <a:t>آموزش مهارتهای بلندمدت به زوج و کمک به تغییر الگوهای ارتباطی اساسی</a:t>
            </a:r>
            <a:endParaRPr lang="en-US" sz="2800" b="1" smtClean="0">
              <a:cs typeface="B Zar" pitchFamily="2" charset="-78"/>
            </a:endParaRPr>
          </a:p>
          <a:p>
            <a:pPr algn="l" rtl="0" eaLnBrk="1" hangingPunct="1">
              <a:lnSpc>
                <a:spcPct val="90000"/>
              </a:lnSpc>
              <a:buFontTx/>
              <a:buNone/>
            </a:pPr>
            <a:endParaRPr lang="en-US" sz="2800" b="1" smtClean="0"/>
          </a:p>
        </p:txBody>
      </p:sp>
      <p:sp>
        <p:nvSpPr>
          <p:cNvPr id="8200" name="Text Box 8"/>
          <p:cNvSpPr txBox="1">
            <a:spLocks noChangeArrowheads="1"/>
          </p:cNvSpPr>
          <p:nvPr/>
        </p:nvSpPr>
        <p:spPr bwMode="auto">
          <a:xfrm>
            <a:off x="857250" y="36513"/>
            <a:ext cx="12255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rtl="0" eaLnBrk="0" hangingPunct="0">
              <a:defRPr/>
            </a:pPr>
            <a:r>
              <a:rPr lang="en-US" sz="28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TBCT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221" name="Line 5"/>
          <p:cNvSpPr>
            <a:spLocks noChangeShapeType="1"/>
          </p:cNvSpPr>
          <p:nvPr/>
        </p:nvSpPr>
        <p:spPr bwMode="auto">
          <a:xfrm>
            <a:off x="468313" y="301625"/>
            <a:ext cx="8207375" cy="0"/>
          </a:xfrm>
          <a:prstGeom prst="line">
            <a:avLst/>
          </a:prstGeom>
          <a:noFill/>
          <a:ln w="247650">
            <a:solidFill>
              <a:srgbClr val="FF616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60350"/>
            <a:ext cx="7924800" cy="1212850"/>
          </a:xfrm>
        </p:spPr>
        <p:txBody>
          <a:bodyPr/>
          <a:lstStyle/>
          <a:p>
            <a:pPr eaLnBrk="1" hangingPunct="1">
              <a:defRPr/>
            </a:pPr>
            <a:r>
              <a:rPr lang="en-US" b="1" i="1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Optimal Couple’s Characteristics</a:t>
            </a:r>
            <a:r>
              <a:rPr lang="en-US" sz="4800" b="1" i="1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357313"/>
            <a:ext cx="7196137" cy="4735512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fa-IR" sz="2000" b="1" dirty="0" smtClean="0">
                <a:solidFill>
                  <a:srgbClr val="33993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متعهد</a:t>
            </a:r>
          </a:p>
          <a:p>
            <a:pPr eaLnBrk="1" hangingPunct="1">
              <a:lnSpc>
                <a:spcPct val="90000"/>
              </a:lnSpc>
              <a:defRPr/>
            </a:pPr>
            <a:endParaRPr lang="fa-IR" sz="2000" b="1" dirty="0" smtClean="0">
              <a:solidFill>
                <a:srgbClr val="339933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fa-IR" sz="2000" b="1" dirty="0" smtClean="0">
                <a:solidFill>
                  <a:srgbClr val="33993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جوانتر</a:t>
            </a:r>
          </a:p>
          <a:p>
            <a:pPr eaLnBrk="1" hangingPunct="1">
              <a:lnSpc>
                <a:spcPct val="90000"/>
              </a:lnSpc>
              <a:defRPr/>
            </a:pPr>
            <a:endParaRPr lang="fa-IR" sz="2000" b="1" dirty="0" smtClean="0">
              <a:solidFill>
                <a:srgbClr val="339933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fa-IR" sz="2000" b="1" dirty="0" smtClean="0">
                <a:solidFill>
                  <a:srgbClr val="33993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وابستگی عاطفی</a:t>
            </a:r>
          </a:p>
          <a:p>
            <a:pPr eaLnBrk="1" hangingPunct="1">
              <a:lnSpc>
                <a:spcPct val="90000"/>
              </a:lnSpc>
              <a:defRPr/>
            </a:pPr>
            <a:endParaRPr lang="fa-IR" sz="2000" b="1" dirty="0" smtClean="0">
              <a:solidFill>
                <a:srgbClr val="339933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fa-IR" sz="2000" b="1" dirty="0" smtClean="0">
                <a:solidFill>
                  <a:srgbClr val="33993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نقشهای جنسیتی منعطف و اعتقاد به مساوات</a:t>
            </a:r>
          </a:p>
          <a:p>
            <a:pPr eaLnBrk="1" hangingPunct="1">
              <a:lnSpc>
                <a:spcPct val="90000"/>
              </a:lnSpc>
              <a:defRPr/>
            </a:pPr>
            <a:endParaRPr lang="fa-IR" sz="2000" b="1" dirty="0" smtClean="0">
              <a:solidFill>
                <a:srgbClr val="339933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fa-IR" sz="2000" b="1" dirty="0" smtClean="0">
                <a:solidFill>
                  <a:srgbClr val="33993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اهداف همگرا برای ازدواج </a:t>
            </a:r>
          </a:p>
          <a:p>
            <a:pPr eaLnBrk="1" hangingPunct="1">
              <a:lnSpc>
                <a:spcPct val="90000"/>
              </a:lnSpc>
              <a:defRPr/>
            </a:pPr>
            <a:endParaRPr lang="fa-IR" sz="2000" b="1" dirty="0" smtClean="0">
              <a:solidFill>
                <a:srgbClr val="339933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fa-IR" sz="2000" b="1" dirty="0" smtClean="0">
                <a:solidFill>
                  <a:srgbClr val="33993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میزان کمتر آشفتگی</a:t>
            </a:r>
          </a:p>
          <a:p>
            <a:pPr eaLnBrk="1" hangingPunct="1">
              <a:lnSpc>
                <a:spcPct val="90000"/>
              </a:lnSpc>
              <a:defRPr/>
            </a:pPr>
            <a:endParaRPr lang="fa-IR" sz="2000" b="1" dirty="0" smtClean="0">
              <a:solidFill>
                <a:srgbClr val="339933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fa-IR" sz="2000" b="1" dirty="0" smtClean="0">
                <a:solidFill>
                  <a:srgbClr val="33993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مشکلات فردی کمتر</a:t>
            </a:r>
          </a:p>
          <a:p>
            <a:pPr eaLnBrk="1" hangingPunct="1">
              <a:lnSpc>
                <a:spcPct val="90000"/>
              </a:lnSpc>
              <a:defRPr/>
            </a:pPr>
            <a:endParaRPr lang="fa-IR" sz="2000" b="1" dirty="0" smtClean="0">
              <a:solidFill>
                <a:srgbClr val="339933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 rtl="0" eaLnBrk="1" hangingPunct="1">
              <a:lnSpc>
                <a:spcPct val="90000"/>
              </a:lnSpc>
              <a:buFontTx/>
              <a:buNone/>
              <a:defRPr/>
            </a:pPr>
            <a:endParaRPr lang="en-US" sz="2000" b="1" dirty="0" smtClean="0">
              <a:solidFill>
                <a:srgbClr val="339933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 rtl="0" eaLnBrk="1" hangingPunct="1">
              <a:lnSpc>
                <a:spcPct val="90000"/>
              </a:lnSpc>
              <a:defRPr/>
            </a:pPr>
            <a:endParaRPr lang="en-US" sz="2000" b="1" dirty="0" smtClean="0">
              <a:solidFill>
                <a:srgbClr val="339933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4343" name="Text Box 7"/>
          <p:cNvSpPr txBox="1">
            <a:spLocks noChangeArrowheads="1"/>
          </p:cNvSpPr>
          <p:nvPr/>
        </p:nvSpPr>
        <p:spPr bwMode="auto">
          <a:xfrm>
            <a:off x="857250" y="36513"/>
            <a:ext cx="12255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rtl="0" eaLnBrk="0" hangingPunct="0">
              <a:defRPr/>
            </a:pPr>
            <a:r>
              <a:rPr lang="en-US" sz="28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TBCT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7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45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50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550"/>
                            </p:stCondLst>
                            <p:childTnLst>
                              <p:par>
                                <p:cTn id="33" presetID="31" presetClass="entr" presetSubtype="0" fill="hold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3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3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3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43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000"/>
                            </p:stCondLst>
                            <p:childTnLst>
                              <p:par>
                                <p:cTn id="40" presetID="31" presetClass="entr" presetSubtype="0" fill="hold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433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33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33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433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9200"/>
                            </p:stCondLst>
                            <p:childTnLst>
                              <p:par>
                                <p:cTn id="47" presetID="31" presetClass="entr" presetSubtype="0" fill="hold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33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33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33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433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245" name="Line 5"/>
          <p:cNvSpPr>
            <a:spLocks noChangeShapeType="1"/>
          </p:cNvSpPr>
          <p:nvPr/>
        </p:nvSpPr>
        <p:spPr bwMode="auto">
          <a:xfrm>
            <a:off x="468313" y="301625"/>
            <a:ext cx="8207375" cy="0"/>
          </a:xfrm>
          <a:prstGeom prst="line">
            <a:avLst/>
          </a:prstGeom>
          <a:noFill/>
          <a:ln w="247650">
            <a:solidFill>
              <a:srgbClr val="FF616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615950" y="422275"/>
            <a:ext cx="8070850" cy="990600"/>
          </a:xfrm>
        </p:spPr>
        <p:txBody>
          <a:bodyPr/>
          <a:lstStyle/>
          <a:p>
            <a:pPr eaLnBrk="1" hangingPunct="1">
              <a:defRPr/>
            </a:pPr>
            <a:r>
              <a:rPr lang="fa-IR" sz="40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چه کسانی از </a:t>
            </a:r>
            <a:r>
              <a:rPr lang="en-US" sz="40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TBCT</a:t>
            </a:r>
            <a:r>
              <a:rPr lang="fa-IR" sz="40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سود نمی برند؟</a:t>
            </a:r>
            <a:endParaRPr lang="en-US" sz="4000" b="1" i="1" dirty="0" smtClean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27088" y="1484313"/>
            <a:ext cx="7693025" cy="4267200"/>
          </a:xfrm>
        </p:spPr>
        <p:txBody>
          <a:bodyPr/>
          <a:lstStyle/>
          <a:p>
            <a:pPr algn="ctr" rtl="0" eaLnBrk="1" hangingPunct="1">
              <a:lnSpc>
                <a:spcPct val="90000"/>
              </a:lnSpc>
              <a:buFontTx/>
              <a:buNone/>
            </a:pPr>
            <a:endParaRPr lang="en-US" sz="2800" dirty="0" smtClean="0"/>
          </a:p>
          <a:p>
            <a:pPr algn="ctr" rtl="0" eaLnBrk="1" hangingPunct="1">
              <a:lnSpc>
                <a:spcPct val="90000"/>
              </a:lnSpc>
              <a:buFontTx/>
              <a:buNone/>
            </a:pPr>
            <a:r>
              <a:rPr lang="fa-IR" sz="2800" dirty="0" smtClean="0">
                <a:cs typeface="B Zar" pitchFamily="2" charset="-78"/>
              </a:rPr>
              <a:t>کسانی که در این سه زمینه مشکل دارند</a:t>
            </a:r>
          </a:p>
          <a:p>
            <a:pPr algn="ctr" rtl="0" eaLnBrk="1" hangingPunct="1">
              <a:lnSpc>
                <a:spcPct val="90000"/>
              </a:lnSpc>
              <a:buFontTx/>
              <a:buNone/>
            </a:pPr>
            <a:endParaRPr lang="en-US" sz="2800" dirty="0" smtClean="0"/>
          </a:p>
          <a:p>
            <a:pPr algn="ctr" rtl="0" eaLnBrk="1" hangingPunct="1">
              <a:lnSpc>
                <a:spcPct val="90000"/>
              </a:lnSpc>
              <a:buFontTx/>
              <a:buNone/>
            </a:pPr>
            <a:r>
              <a:rPr lang="en-US" sz="2800" b="1" dirty="0" smtClean="0">
                <a:solidFill>
                  <a:srgbClr val="339933"/>
                </a:solidFill>
              </a:rPr>
              <a:t>Compromise</a:t>
            </a:r>
            <a:r>
              <a:rPr lang="fa-IR" sz="2800" b="1" dirty="0" smtClean="0">
                <a:solidFill>
                  <a:srgbClr val="339933"/>
                </a:solidFill>
              </a:rPr>
              <a:t> توافق </a:t>
            </a:r>
            <a:r>
              <a:rPr lang="en-US" sz="2800" b="1" dirty="0" smtClean="0">
                <a:solidFill>
                  <a:srgbClr val="339933"/>
                </a:solidFill>
              </a:rPr>
              <a:t> </a:t>
            </a:r>
          </a:p>
          <a:p>
            <a:pPr algn="ctr" rtl="0" eaLnBrk="1" hangingPunct="1">
              <a:lnSpc>
                <a:spcPct val="90000"/>
              </a:lnSpc>
              <a:buFontTx/>
              <a:buNone/>
            </a:pPr>
            <a:endParaRPr lang="en-US" sz="2800" b="1" dirty="0" smtClean="0">
              <a:solidFill>
                <a:srgbClr val="339933"/>
              </a:solidFill>
            </a:endParaRPr>
          </a:p>
          <a:p>
            <a:pPr algn="ctr" rtl="0" eaLnBrk="1" hangingPunct="1">
              <a:lnSpc>
                <a:spcPct val="90000"/>
              </a:lnSpc>
              <a:buFontTx/>
              <a:buNone/>
            </a:pPr>
            <a:r>
              <a:rPr lang="en-US" sz="2800" b="1" dirty="0" smtClean="0">
                <a:solidFill>
                  <a:srgbClr val="339933"/>
                </a:solidFill>
              </a:rPr>
              <a:t>Collaboration</a:t>
            </a:r>
            <a:r>
              <a:rPr lang="fa-IR" sz="2800" b="1" dirty="0" smtClean="0">
                <a:solidFill>
                  <a:srgbClr val="339933"/>
                </a:solidFill>
              </a:rPr>
              <a:t> همکاری </a:t>
            </a:r>
            <a:endParaRPr lang="en-US" sz="2800" b="1" dirty="0" smtClean="0">
              <a:solidFill>
                <a:srgbClr val="339933"/>
              </a:solidFill>
            </a:endParaRPr>
          </a:p>
          <a:p>
            <a:pPr algn="ctr" rtl="0" eaLnBrk="1" hangingPunct="1">
              <a:lnSpc>
                <a:spcPct val="90000"/>
              </a:lnSpc>
              <a:buFontTx/>
              <a:buNone/>
            </a:pPr>
            <a:endParaRPr lang="en-US" sz="2800" b="1" dirty="0" smtClean="0">
              <a:solidFill>
                <a:srgbClr val="339933"/>
              </a:solidFill>
            </a:endParaRPr>
          </a:p>
          <a:p>
            <a:pPr algn="ctr" rtl="0" eaLnBrk="1" hangingPunct="1">
              <a:lnSpc>
                <a:spcPct val="90000"/>
              </a:lnSpc>
              <a:buFontTx/>
              <a:buNone/>
            </a:pPr>
            <a:r>
              <a:rPr lang="en-US" sz="2800" b="1" dirty="0" smtClean="0">
                <a:solidFill>
                  <a:srgbClr val="339933"/>
                </a:solidFill>
              </a:rPr>
              <a:t>Accommodation</a:t>
            </a:r>
            <a:r>
              <a:rPr lang="fa-IR" sz="2800" b="1" dirty="0" smtClean="0">
                <a:solidFill>
                  <a:srgbClr val="339933"/>
                </a:solidFill>
              </a:rPr>
              <a:t> انطباق </a:t>
            </a:r>
            <a:endParaRPr lang="en-US" sz="2800" b="1" dirty="0" smtClean="0">
              <a:solidFill>
                <a:srgbClr val="339933"/>
              </a:solidFill>
            </a:endParaRPr>
          </a:p>
        </p:txBody>
      </p:sp>
      <p:sp>
        <p:nvSpPr>
          <p:cNvPr id="16391" name="Text Box 7"/>
          <p:cNvSpPr txBox="1">
            <a:spLocks noChangeArrowheads="1"/>
          </p:cNvSpPr>
          <p:nvPr/>
        </p:nvSpPr>
        <p:spPr bwMode="auto">
          <a:xfrm>
            <a:off x="857250" y="36513"/>
            <a:ext cx="12255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rtl="0" eaLnBrk="0" hangingPunct="0">
              <a:defRPr/>
            </a:pPr>
            <a:r>
              <a:rPr lang="en-US" sz="28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TBCT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2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705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045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3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3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3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63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endParaRPr lang="en-US" b="1" dirty="0">
              <a:cs typeface="B Zar" pitchFamily="2" charset="-78"/>
            </a:endParaRPr>
          </a:p>
        </p:txBody>
      </p:sp>
      <p:sp>
        <p:nvSpPr>
          <p:cNvPr id="11269" name="Line 5"/>
          <p:cNvSpPr>
            <a:spLocks noChangeShapeType="1"/>
          </p:cNvSpPr>
          <p:nvPr/>
        </p:nvSpPr>
        <p:spPr bwMode="auto">
          <a:xfrm>
            <a:off x="468313" y="301625"/>
            <a:ext cx="8207375" cy="0"/>
          </a:xfrm>
          <a:prstGeom prst="line">
            <a:avLst/>
          </a:prstGeom>
          <a:noFill/>
          <a:ln w="247650">
            <a:solidFill>
              <a:srgbClr val="FF616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622300"/>
            <a:ext cx="8229600" cy="935038"/>
          </a:xfrm>
        </p:spPr>
        <p:txBody>
          <a:bodyPr/>
          <a:lstStyle/>
          <a:p>
            <a:pPr eaLnBrk="1" hangingPunct="1">
              <a:defRPr/>
            </a:pPr>
            <a:r>
              <a:rPr lang="en-US" sz="40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The Missing Component?</a:t>
            </a:r>
            <a:br>
              <a:rPr lang="en-US" sz="40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en-US" sz="4000" b="1" i="1" dirty="0" smtClean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42938" y="1143000"/>
            <a:ext cx="7929562" cy="5143500"/>
          </a:xfrm>
        </p:spPr>
        <p:txBody>
          <a:bodyPr/>
          <a:lstStyle/>
          <a:p>
            <a:pPr algn="l" rtl="0" eaLnBrk="1" hangingPunct="1">
              <a:lnSpc>
                <a:spcPct val="90000"/>
              </a:lnSpc>
              <a:buFontTx/>
              <a:buNone/>
              <a:defRPr/>
            </a:pPr>
            <a:r>
              <a:rPr lang="en-US" sz="4000" b="1" i="1" dirty="0" smtClean="0">
                <a:solidFill>
                  <a:srgbClr val="2CB22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</a:t>
            </a:r>
            <a:r>
              <a:rPr lang="fa-IR" sz="4000" b="1" i="1" dirty="0" smtClean="0">
                <a:solidFill>
                  <a:srgbClr val="2CB22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</a:t>
            </a:r>
            <a:r>
              <a:rPr lang="en-US" sz="4000" b="1" i="1" dirty="0" smtClean="0">
                <a:solidFill>
                  <a:srgbClr val="2CB22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Acceptance</a:t>
            </a:r>
            <a:endParaRPr lang="fa-IR" sz="4000" b="1" i="1" dirty="0" smtClean="0">
              <a:solidFill>
                <a:srgbClr val="2CB22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 rtl="0" eaLnBrk="1" hangingPunct="1">
              <a:lnSpc>
                <a:spcPct val="90000"/>
              </a:lnSpc>
              <a:buFontTx/>
              <a:buNone/>
              <a:defRPr/>
            </a:pPr>
            <a:endParaRPr lang="en-US" sz="2800" dirty="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fa-IR" sz="2600" b="1" dirty="0" smtClean="0">
                <a:cs typeface="B Zar" pitchFamily="2" charset="-78"/>
              </a:rPr>
              <a:t>راه حلی مفید برای زوجینی که با مشکلات غیر قابل حل و غیر قابل کنترل سر و کار دارند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fa-IR" sz="2600" b="1" dirty="0" smtClean="0">
                <a:cs typeface="B Zar" pitchFamily="2" charset="-78"/>
              </a:rPr>
              <a:t>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fa-IR" sz="2600" b="1" dirty="0" smtClean="0">
                <a:cs typeface="B Zar" pitchFamily="2" charset="-78"/>
              </a:rPr>
              <a:t>کمک به زوجین برای استفاده از مشکلات به عنوان وسیله ای برای صمیمیت و نزدیکی بیشتر</a:t>
            </a:r>
          </a:p>
          <a:p>
            <a:pPr eaLnBrk="1" hangingPunct="1">
              <a:lnSpc>
                <a:spcPct val="90000"/>
              </a:lnSpc>
              <a:defRPr/>
            </a:pPr>
            <a:endParaRPr lang="fa-IR" sz="2600" b="1" dirty="0" smtClean="0">
              <a:cs typeface="B Zar" pitchFamily="2" charset="-78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fa-IR" sz="2600" b="1" dirty="0" smtClean="0">
                <a:cs typeface="B Zar" pitchFamily="2" charset="-78"/>
              </a:rPr>
              <a:t>خرد دانستن تفاوتها</a:t>
            </a:r>
            <a:endParaRPr lang="en-US" sz="2600" b="1" dirty="0" smtClean="0"/>
          </a:p>
          <a:p>
            <a:pPr algn="l" rtl="0" eaLnBrk="1" hangingPunct="1">
              <a:lnSpc>
                <a:spcPct val="90000"/>
              </a:lnSpc>
              <a:defRPr/>
            </a:pPr>
            <a:r>
              <a:rPr lang="en-US" sz="2600" b="1" dirty="0" smtClean="0"/>
              <a:t>The </a:t>
            </a:r>
            <a:r>
              <a:rPr lang="en-US" sz="2600" b="1" i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“wisdom to know the difference”</a:t>
            </a:r>
          </a:p>
        </p:txBody>
      </p:sp>
      <p:sp>
        <p:nvSpPr>
          <p:cNvPr id="17415" name="Text Box 7"/>
          <p:cNvSpPr txBox="1">
            <a:spLocks noChangeArrowheads="1"/>
          </p:cNvSpPr>
          <p:nvPr/>
        </p:nvSpPr>
        <p:spPr bwMode="auto">
          <a:xfrm>
            <a:off x="857250" y="36513"/>
            <a:ext cx="12255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rtl="0" eaLnBrk="0" hangingPunct="0">
              <a:defRPr/>
            </a:pPr>
            <a:r>
              <a:rPr lang="en-US" sz="28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TBCT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9" presetID="47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74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74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74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4541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900112"/>
          </a:xfrm>
        </p:spPr>
        <p:txBody>
          <a:bodyPr/>
          <a:lstStyle/>
          <a:p>
            <a:pPr rtl="0" eaLnBrk="1" hangingPunct="1">
              <a:defRPr/>
            </a:pPr>
            <a:r>
              <a:rPr lang="en-US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Acceptance</a:t>
            </a:r>
          </a:p>
        </p:txBody>
      </p:sp>
      <p:sp>
        <p:nvSpPr>
          <p:cNvPr id="14541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84213" y="1341438"/>
            <a:ext cx="8159750" cy="4678362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fa-IR" sz="2400" b="1" dirty="0" smtClean="0"/>
              <a:t> </a:t>
            </a:r>
            <a:r>
              <a:rPr lang="fa-IR" sz="2400" b="1" dirty="0" smtClean="0">
                <a:cs typeface="B Zar" pitchFamily="2" charset="-78"/>
              </a:rPr>
              <a:t>متمرکز بر مخاطب رفتار نه فاعل رفتار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fa-IR" sz="2400" b="1" dirty="0" smtClean="0">
              <a:cs typeface="B Zar" pitchFamily="2" charset="-78"/>
            </a:endParaRPr>
          </a:p>
          <a:p>
            <a:pPr eaLnBrk="1" hangingPunct="1">
              <a:lnSpc>
                <a:spcPct val="90000"/>
              </a:lnSpc>
            </a:pPr>
            <a:r>
              <a:rPr lang="fa-IR" sz="2400" b="1" dirty="0" smtClean="0">
                <a:cs typeface="B Zar" pitchFamily="2" charset="-78"/>
              </a:rPr>
              <a:t>پذیرش به صمیمیت بیشتر می انجامد: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ü"/>
            </a:pPr>
            <a:r>
              <a:rPr lang="fa-IR" sz="2400" b="1" dirty="0" smtClean="0">
                <a:cs typeface="B Zar" pitchFamily="2" charset="-78"/>
              </a:rPr>
              <a:t>  حالت دفاعی را کاهش می دهد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ü"/>
            </a:pPr>
            <a:r>
              <a:rPr lang="fa-IR" sz="2400" b="1" dirty="0" smtClean="0">
                <a:cs typeface="B Zar" pitchFamily="2" charset="-78"/>
              </a:rPr>
              <a:t>  به قبول مسئولیت می انجامد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fa-IR" sz="2400" b="1" dirty="0" smtClean="0">
              <a:cs typeface="B Zar" pitchFamily="2" charset="-78"/>
            </a:endParaRPr>
          </a:p>
          <a:p>
            <a:pPr eaLnBrk="1" hangingPunct="1">
              <a:lnSpc>
                <a:spcPct val="90000"/>
              </a:lnSpc>
            </a:pPr>
            <a:r>
              <a:rPr lang="fa-IR" sz="2400" b="1" dirty="0" smtClean="0">
                <a:cs typeface="B Zar" pitchFamily="2" charset="-78"/>
              </a:rPr>
              <a:t>پذیرش می تواند منجر به تغییر شود: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ü"/>
            </a:pPr>
            <a:r>
              <a:rPr lang="fa-IR" sz="2400" b="1" dirty="0" smtClean="0">
                <a:cs typeface="B Zar" pitchFamily="2" charset="-78"/>
              </a:rPr>
              <a:t>   فشار تغییر را کاهش داده ... و فعالانه منجر به تسهیل تغییر می شود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ü"/>
            </a:pPr>
            <a:r>
              <a:rPr lang="fa-IR" sz="2400" b="1" dirty="0" smtClean="0">
                <a:cs typeface="B Zar" pitchFamily="2" charset="-78"/>
              </a:rPr>
              <a:t>  وقتی که احساس کنید پذیرفته شده اید، آسانتر تغییر خواهید کرد و هر گاه تغییر را ببینید آسانتر افراد را می پذیرید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fa-IR" sz="2400" b="1" dirty="0" smtClean="0"/>
          </a:p>
        </p:txBody>
      </p:sp>
      <p:sp>
        <p:nvSpPr>
          <p:cNvPr id="12295" name="Line 4"/>
          <p:cNvSpPr>
            <a:spLocks noChangeShapeType="1"/>
          </p:cNvSpPr>
          <p:nvPr/>
        </p:nvSpPr>
        <p:spPr bwMode="auto">
          <a:xfrm>
            <a:off x="468313" y="301625"/>
            <a:ext cx="8207375" cy="0"/>
          </a:xfrm>
          <a:prstGeom prst="line">
            <a:avLst/>
          </a:prstGeom>
          <a:noFill/>
          <a:ln w="247650">
            <a:solidFill>
              <a:srgbClr val="FF616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5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45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45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45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45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7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454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1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454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4213" y="1844675"/>
            <a:ext cx="7772400" cy="1470025"/>
          </a:xfrm>
        </p:spPr>
        <p:txBody>
          <a:bodyPr/>
          <a:lstStyle/>
          <a:p>
            <a:pPr eaLnBrk="1" hangingPunct="1">
              <a:defRPr/>
            </a:pPr>
            <a:r>
              <a:rPr lang="fa-IR" sz="4800" b="1" i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تفاوت ها</a:t>
            </a:r>
            <a:endParaRPr lang="en-US" sz="4800" b="1" i="1" dirty="0" smtClean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4221163"/>
            <a:ext cx="6400800" cy="1417637"/>
          </a:xfrm>
        </p:spPr>
        <p:txBody>
          <a:bodyPr/>
          <a:lstStyle/>
          <a:p>
            <a:pPr eaLnBrk="1" hangingPunct="1">
              <a:defRPr/>
            </a:pPr>
            <a:r>
              <a:rPr lang="en-US" sz="4400" b="1" smtClean="0">
                <a:solidFill>
                  <a:srgbClr val="2CB22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TBCT vs. IBCT</a:t>
            </a:r>
          </a:p>
        </p:txBody>
      </p:sp>
      <p:sp>
        <p:nvSpPr>
          <p:cNvPr id="13316" name="Line 4"/>
          <p:cNvSpPr>
            <a:spLocks noChangeShapeType="1"/>
          </p:cNvSpPr>
          <p:nvPr/>
        </p:nvSpPr>
        <p:spPr bwMode="auto">
          <a:xfrm>
            <a:off x="468313" y="301625"/>
            <a:ext cx="8207375" cy="0"/>
          </a:xfrm>
          <a:prstGeom prst="line">
            <a:avLst/>
          </a:prstGeom>
          <a:noFill/>
          <a:ln w="247650">
            <a:solidFill>
              <a:srgbClr val="FF616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300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4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4341" name="Line 6"/>
          <p:cNvSpPr>
            <a:spLocks noChangeShapeType="1"/>
          </p:cNvSpPr>
          <p:nvPr/>
        </p:nvSpPr>
        <p:spPr bwMode="auto">
          <a:xfrm>
            <a:off x="468313" y="301625"/>
            <a:ext cx="8207375" cy="0"/>
          </a:xfrm>
          <a:prstGeom prst="line">
            <a:avLst/>
          </a:prstGeom>
          <a:noFill/>
          <a:ln w="247650">
            <a:solidFill>
              <a:srgbClr val="FF616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549275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b="1" dirty="0" smtClean="0">
                <a:solidFill>
                  <a:srgbClr val="33993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IBCT</a:t>
            </a:r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</a:t>
            </a:r>
            <a:r>
              <a:rPr lang="en-US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TBCT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4033838" cy="4525963"/>
          </a:xfrm>
        </p:spPr>
        <p:txBody>
          <a:bodyPr/>
          <a:lstStyle/>
          <a:p>
            <a:pPr algn="just" rtl="0" eaLnBrk="1" hangingPunct="1">
              <a:lnSpc>
                <a:spcPct val="80000"/>
              </a:lnSpc>
            </a:pPr>
            <a:endParaRPr lang="en-US" sz="2400" smtClean="0">
              <a:cs typeface="B Zar" pitchFamily="2" charset="-78"/>
            </a:endParaRPr>
          </a:p>
          <a:p>
            <a:pPr algn="just" eaLnBrk="1" hangingPunct="1">
              <a:lnSpc>
                <a:spcPct val="80000"/>
              </a:lnSpc>
            </a:pPr>
            <a:r>
              <a:rPr lang="fa-IR" sz="2400" smtClean="0">
                <a:cs typeface="B Zar" pitchFamily="2" charset="-78"/>
              </a:rPr>
              <a:t>رفتاردرمانی </a:t>
            </a:r>
            <a:r>
              <a:rPr lang="fa-IR" sz="2400" b="1" smtClean="0">
                <a:cs typeface="B Zar" pitchFamily="2" charset="-78"/>
              </a:rPr>
              <a:t>+</a:t>
            </a:r>
            <a:r>
              <a:rPr lang="fa-IR" sz="2400" smtClean="0">
                <a:cs typeface="B Zar" pitchFamily="2" charset="-78"/>
              </a:rPr>
              <a:t> راهبردهایی برای پذیرش و تحمل تفاوتها</a:t>
            </a:r>
          </a:p>
          <a:p>
            <a:pPr algn="just" eaLnBrk="1" hangingPunct="1">
              <a:lnSpc>
                <a:spcPct val="80000"/>
              </a:lnSpc>
              <a:buFontTx/>
              <a:buNone/>
            </a:pPr>
            <a:endParaRPr lang="fa-IR" sz="2400" smtClean="0">
              <a:cs typeface="B Zar" pitchFamily="2" charset="-78"/>
            </a:endParaRPr>
          </a:p>
          <a:p>
            <a:pPr algn="just" eaLnBrk="1" hangingPunct="1">
              <a:lnSpc>
                <a:spcPct val="80000"/>
              </a:lnSpc>
            </a:pPr>
            <a:r>
              <a:rPr lang="fa-IR" sz="2400" smtClean="0">
                <a:cs typeface="B Zar" pitchFamily="2" charset="-78"/>
              </a:rPr>
              <a:t>هدف، تغییر مخاطب رفتار است تا از نظر هیجانی کمتر واکنش نشان دهد (مثلاً شوهر یاد بگیرد تا از فقدان رفتارهای عاطفی همسرش کمتر برآشفته، رنجیده و دلخور شود) </a:t>
            </a:r>
            <a:endParaRPr lang="en-US" sz="2400" smtClean="0">
              <a:cs typeface="B Zar" pitchFamily="2" charset="-78"/>
            </a:endParaRPr>
          </a:p>
          <a:p>
            <a:pPr algn="just" rtl="0" eaLnBrk="1" hangingPunct="1">
              <a:lnSpc>
                <a:spcPct val="80000"/>
              </a:lnSpc>
              <a:buFontTx/>
              <a:buNone/>
            </a:pPr>
            <a:endParaRPr lang="en-US" sz="2400" smtClean="0">
              <a:cs typeface="B Zar" pitchFamily="2" charset="-78"/>
            </a:endParaRPr>
          </a:p>
        </p:txBody>
      </p:sp>
      <p:sp>
        <p:nvSpPr>
          <p:cNvPr id="22532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652963" y="1600200"/>
            <a:ext cx="4033837" cy="4525963"/>
          </a:xfrm>
        </p:spPr>
        <p:txBody>
          <a:bodyPr/>
          <a:lstStyle/>
          <a:p>
            <a:pPr algn="l" rtl="0" eaLnBrk="1" hangingPunct="1">
              <a:lnSpc>
                <a:spcPct val="80000"/>
              </a:lnSpc>
            </a:pPr>
            <a:endParaRPr lang="en-US" sz="2400" smtClean="0">
              <a:cs typeface="B Zar" pitchFamily="2" charset="-78"/>
            </a:endParaRPr>
          </a:p>
          <a:p>
            <a:pPr eaLnBrk="1" hangingPunct="1">
              <a:lnSpc>
                <a:spcPct val="80000"/>
              </a:lnSpc>
            </a:pPr>
            <a:r>
              <a:rPr lang="fa-IR" sz="2400" smtClean="0">
                <a:cs typeface="B Zar" pitchFamily="2" charset="-78"/>
              </a:rPr>
              <a:t>رفتاردرمانی؛ راهبردهای تغییر</a:t>
            </a:r>
          </a:p>
          <a:p>
            <a:pPr eaLnBrk="1" hangingPunct="1">
              <a:lnSpc>
                <a:spcPct val="80000"/>
              </a:lnSpc>
            </a:pPr>
            <a:endParaRPr lang="fa-IR" sz="2400" smtClean="0">
              <a:cs typeface="B Zar" pitchFamily="2" charset="-78"/>
            </a:endParaRPr>
          </a:p>
          <a:p>
            <a:pPr eaLnBrk="1" hangingPunct="1">
              <a:lnSpc>
                <a:spcPct val="80000"/>
              </a:lnSpc>
            </a:pPr>
            <a:endParaRPr lang="fa-IR" sz="2400" smtClean="0">
              <a:cs typeface="B Zar" pitchFamily="2" charset="-78"/>
            </a:endParaRPr>
          </a:p>
          <a:p>
            <a:pPr eaLnBrk="1" hangingPunct="1">
              <a:lnSpc>
                <a:spcPct val="80000"/>
              </a:lnSpc>
            </a:pPr>
            <a:r>
              <a:rPr lang="fa-IR" sz="2400" smtClean="0">
                <a:cs typeface="B Zar" pitchFamily="2" charset="-78"/>
              </a:rPr>
              <a:t>هدف، تغییر فاعل رفتار است (مثلاً افزایش رفتار عاطفی زن)</a:t>
            </a:r>
            <a:endParaRPr lang="en-US" sz="2400" smtClean="0">
              <a:cs typeface="B Zar" pitchFamily="2" charset="-78"/>
            </a:endParaRPr>
          </a:p>
          <a:p>
            <a:pPr algn="l" rtl="0" eaLnBrk="1" hangingPunct="1">
              <a:lnSpc>
                <a:spcPct val="80000"/>
              </a:lnSpc>
              <a:buFontTx/>
              <a:buNone/>
            </a:pPr>
            <a:endParaRPr lang="en-US" sz="2400" smtClean="0">
              <a:cs typeface="B Zar" pitchFamily="2" charset="-78"/>
            </a:endParaRPr>
          </a:p>
        </p:txBody>
      </p:sp>
      <p:sp>
        <p:nvSpPr>
          <p:cNvPr id="22533" name="Rectangle 5"/>
          <p:cNvSpPr>
            <a:spLocks noChangeArrowheads="1"/>
          </p:cNvSpPr>
          <p:nvPr/>
        </p:nvSpPr>
        <p:spPr bwMode="auto">
          <a:xfrm>
            <a:off x="971550" y="44450"/>
            <a:ext cx="1676400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rtl="0" eaLnBrk="0" hangingPunct="0">
              <a:defRPr/>
            </a:pPr>
            <a:r>
              <a:rPr lang="en-US" sz="27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THEORY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7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7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7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25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7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25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4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5365" name="Line 2"/>
          <p:cNvSpPr>
            <a:spLocks noChangeShapeType="1"/>
          </p:cNvSpPr>
          <p:nvPr/>
        </p:nvSpPr>
        <p:spPr bwMode="auto">
          <a:xfrm>
            <a:off x="468313" y="301625"/>
            <a:ext cx="8207375" cy="0"/>
          </a:xfrm>
          <a:prstGeom prst="line">
            <a:avLst/>
          </a:prstGeom>
          <a:noFill/>
          <a:ln w="247650">
            <a:solidFill>
              <a:srgbClr val="FF616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3059" name="Rectangle 3"/>
          <p:cNvSpPr>
            <a:spLocks noGrp="1" noChangeArrowheads="1"/>
          </p:cNvSpPr>
          <p:nvPr>
            <p:ph type="title"/>
          </p:nvPr>
        </p:nvSpPr>
        <p:spPr>
          <a:xfrm>
            <a:off x="323850" y="549275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b="1" dirty="0" smtClean="0">
                <a:solidFill>
                  <a:srgbClr val="33993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TBCT</a:t>
            </a:r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fa-IR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</a:t>
            </a:r>
            <a:r>
              <a:rPr lang="en-US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IBCT</a:t>
            </a:r>
          </a:p>
        </p:txBody>
      </p:sp>
      <p:sp>
        <p:nvSpPr>
          <p:cNvPr id="15367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214313" y="2000250"/>
            <a:ext cx="4429125" cy="4143375"/>
          </a:xfrm>
        </p:spPr>
        <p:txBody>
          <a:bodyPr/>
          <a:lstStyle/>
          <a:p>
            <a:pPr lvl="1" eaLnBrk="1" hangingPunct="1">
              <a:lnSpc>
                <a:spcPct val="90000"/>
              </a:lnSpc>
              <a:buFont typeface="Arial" charset="0"/>
              <a:buChar char="•"/>
            </a:pPr>
            <a:r>
              <a:rPr lang="fa-IR" smtClean="0">
                <a:cs typeface="B Zar" pitchFamily="2" charset="-78"/>
              </a:rPr>
              <a:t>مکانیزم تغییر:پیوستگیهای طبیعی محیط (مثلاً خانمی به طور خودانگیخته به این دلیل که شوهرش پذیراتر شده، او را ببوسد)</a:t>
            </a:r>
          </a:p>
          <a:p>
            <a:pPr lvl="1" algn="ctr" eaLnBrk="1" hangingPunct="1">
              <a:lnSpc>
                <a:spcPct val="90000"/>
              </a:lnSpc>
              <a:buFontTx/>
              <a:buNone/>
            </a:pPr>
            <a:endParaRPr lang="fa-IR" smtClean="0">
              <a:cs typeface="B Zar" pitchFamily="2" charset="-78"/>
            </a:endParaRPr>
          </a:p>
          <a:p>
            <a:pPr lvl="1" eaLnBrk="1" hangingPunct="1">
              <a:lnSpc>
                <a:spcPct val="90000"/>
              </a:lnSpc>
              <a:buFont typeface="Arial" charset="0"/>
              <a:buChar char="•"/>
            </a:pPr>
            <a:r>
              <a:rPr lang="fa-IR" smtClean="0">
                <a:cs typeface="B Zar" pitchFamily="2" charset="-78"/>
              </a:rPr>
              <a:t>تقویتهای طبیعی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endParaRPr lang="fa-IR" smtClean="0">
              <a:cs typeface="B Zar" pitchFamily="2" charset="-78"/>
            </a:endParaRPr>
          </a:p>
          <a:p>
            <a:pPr lvl="1" eaLnBrk="1" hangingPunct="1">
              <a:lnSpc>
                <a:spcPct val="90000"/>
              </a:lnSpc>
              <a:buFont typeface="Arial" charset="0"/>
              <a:buChar char="•"/>
            </a:pPr>
            <a:r>
              <a:rPr lang="fa-IR" smtClean="0">
                <a:cs typeface="B Zar" pitchFamily="2" charset="-78"/>
              </a:rPr>
              <a:t>احساس اصالت و اعتبار بیشتر</a:t>
            </a:r>
            <a:endParaRPr lang="en-US" smtClean="0">
              <a:cs typeface="B Zar" pitchFamily="2" charset="-78"/>
            </a:endParaRPr>
          </a:p>
        </p:txBody>
      </p:sp>
      <p:sp>
        <p:nvSpPr>
          <p:cNvPr id="173061" name="Rectangle 5"/>
          <p:cNvSpPr>
            <a:spLocks noGrp="1" noChangeArrowheads="1"/>
          </p:cNvSpPr>
          <p:nvPr>
            <p:ph type="body" sz="half" idx="2"/>
          </p:nvPr>
        </p:nvSpPr>
        <p:spPr>
          <a:xfrm>
            <a:off x="4643438" y="1928813"/>
            <a:ext cx="3960812" cy="4319587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fa-IR" sz="2400" smtClean="0">
                <a:cs typeface="B Zar" pitchFamily="2" charset="-78"/>
              </a:rPr>
              <a:t>مکانیزم تغییر: مبتنی بر قاعده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fa-IR" sz="2400" smtClean="0">
                <a:cs typeface="B Zar" pitchFamily="2" charset="-78"/>
              </a:rPr>
              <a:t> (مثلاً خانمی هر روز صبح برای نشان دادن عاطفه، شوهرش را ببوسد)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fa-IR" sz="2400" smtClean="0">
              <a:cs typeface="B Zar" pitchFamily="2" charset="-78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fa-IR" sz="2400" smtClean="0">
              <a:cs typeface="B Zar" pitchFamily="2" charset="-78"/>
            </a:endParaRPr>
          </a:p>
          <a:p>
            <a:pPr eaLnBrk="1" hangingPunct="1">
              <a:lnSpc>
                <a:spcPct val="90000"/>
              </a:lnSpc>
            </a:pPr>
            <a:r>
              <a:rPr lang="fa-IR" sz="2400" i="1" smtClean="0">
                <a:cs typeface="B Zar" pitchFamily="2" charset="-78"/>
              </a:rPr>
              <a:t>تقویت به وسیله پاداش</a:t>
            </a:r>
          </a:p>
          <a:p>
            <a:pPr algn="ctr" eaLnBrk="1" hangingPunct="1">
              <a:lnSpc>
                <a:spcPct val="90000"/>
              </a:lnSpc>
              <a:buFontTx/>
              <a:buNone/>
            </a:pPr>
            <a:endParaRPr lang="fa-IR" sz="2400" i="1" smtClean="0">
              <a:cs typeface="B Zar" pitchFamily="2" charset="-78"/>
            </a:endParaRPr>
          </a:p>
          <a:p>
            <a:pPr eaLnBrk="1" hangingPunct="1">
              <a:lnSpc>
                <a:spcPct val="90000"/>
              </a:lnSpc>
            </a:pPr>
            <a:r>
              <a:rPr lang="fa-IR" sz="2400" i="1" smtClean="0">
                <a:cs typeface="B Zar" pitchFamily="2" charset="-78"/>
              </a:rPr>
              <a:t>احساس اجبار و وانمود کردن </a:t>
            </a:r>
            <a:endParaRPr lang="en-US" sz="2200" i="1" smtClean="0">
              <a:cs typeface="B Zar" pitchFamily="2" charset="-78"/>
            </a:endParaRPr>
          </a:p>
          <a:p>
            <a:pPr lvl="1" algn="l" rtl="0" eaLnBrk="1" hangingPunct="1">
              <a:lnSpc>
                <a:spcPct val="90000"/>
              </a:lnSpc>
            </a:pPr>
            <a:endParaRPr lang="en-US" sz="2000" smtClean="0"/>
          </a:p>
        </p:txBody>
      </p:sp>
      <p:sp>
        <p:nvSpPr>
          <p:cNvPr id="173062" name="Rectangle 6"/>
          <p:cNvSpPr>
            <a:spLocks noChangeArrowheads="1"/>
          </p:cNvSpPr>
          <p:nvPr/>
        </p:nvSpPr>
        <p:spPr bwMode="auto">
          <a:xfrm>
            <a:off x="900113" y="31750"/>
            <a:ext cx="1676400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rtl="0" eaLnBrk="0" hangingPunct="0">
              <a:defRPr/>
            </a:pPr>
            <a:r>
              <a:rPr lang="en-US" sz="27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THEORY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730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730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730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73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7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730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7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730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47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7306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7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7306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305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4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6389" name="Line 2"/>
          <p:cNvSpPr>
            <a:spLocks noChangeShapeType="1"/>
          </p:cNvSpPr>
          <p:nvPr/>
        </p:nvSpPr>
        <p:spPr bwMode="auto">
          <a:xfrm>
            <a:off x="468313" y="301625"/>
            <a:ext cx="8207375" cy="0"/>
          </a:xfrm>
          <a:prstGeom prst="line">
            <a:avLst/>
          </a:prstGeom>
          <a:noFill/>
          <a:ln w="247650">
            <a:solidFill>
              <a:srgbClr val="FF616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5107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i="1" smtClean="0">
                <a:solidFill>
                  <a:srgbClr val="339933"/>
                </a:solidFill>
              </a:rPr>
              <a:t>IBCT</a:t>
            </a:r>
            <a:r>
              <a:rPr lang="en-US" b="1" smtClean="0"/>
              <a:t>                </a:t>
            </a:r>
            <a:r>
              <a:rPr lang="en-US" b="1" i="1" smtClean="0">
                <a:solidFill>
                  <a:srgbClr val="FF0066"/>
                </a:solidFill>
              </a:rPr>
              <a:t>TBCT</a:t>
            </a:r>
          </a:p>
        </p:txBody>
      </p:sp>
      <p:sp>
        <p:nvSpPr>
          <p:cNvPr id="175108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714500"/>
            <a:ext cx="4257675" cy="4411663"/>
          </a:xfrm>
        </p:spPr>
        <p:txBody>
          <a:bodyPr/>
          <a:lstStyle/>
          <a:p>
            <a:pPr eaLnBrk="1" hangingPunct="1">
              <a:buFontTx/>
              <a:buNone/>
            </a:pPr>
            <a:endParaRPr lang="fa-IR" b="1" smtClean="0">
              <a:cs typeface="B Zar" pitchFamily="2" charset="-78"/>
            </a:endParaRPr>
          </a:p>
          <a:p>
            <a:pPr eaLnBrk="1" hangingPunct="1"/>
            <a:r>
              <a:rPr lang="fa-IR" b="1" smtClean="0">
                <a:cs typeface="B Zar" pitchFamily="2" charset="-78"/>
              </a:rPr>
              <a:t>تاکید بر اعتباربخشی، همدلی (مراجع محوری)</a:t>
            </a:r>
            <a:endParaRPr lang="en-US" b="1" smtClean="0">
              <a:cs typeface="B Zar" pitchFamily="2" charset="-78"/>
            </a:endParaRPr>
          </a:p>
          <a:p>
            <a:pPr eaLnBrk="1" hangingPunct="1">
              <a:buFontTx/>
              <a:buNone/>
            </a:pPr>
            <a:r>
              <a:rPr lang="fa-IR" smtClean="0">
                <a:cs typeface="B Zar" pitchFamily="2" charset="-78"/>
              </a:rPr>
              <a:t> </a:t>
            </a:r>
          </a:p>
          <a:p>
            <a:pPr eaLnBrk="1" hangingPunct="1"/>
            <a:r>
              <a:rPr lang="fa-IR" b="1" smtClean="0">
                <a:cs typeface="B Zar" pitchFamily="2" charset="-78"/>
              </a:rPr>
              <a:t>غیر مواجهه ای</a:t>
            </a:r>
            <a:endParaRPr lang="en-US" b="1" smtClean="0">
              <a:cs typeface="B Zar" pitchFamily="2" charset="-78"/>
            </a:endParaRPr>
          </a:p>
        </p:txBody>
      </p:sp>
      <p:sp>
        <p:nvSpPr>
          <p:cNvPr id="175109" name="Rectangle 5"/>
          <p:cNvSpPr>
            <a:spLocks noGrp="1" noChangeArrowheads="1"/>
          </p:cNvSpPr>
          <p:nvPr>
            <p:ph type="body" sz="half" idx="2"/>
          </p:nvPr>
        </p:nvSpPr>
        <p:spPr>
          <a:xfrm>
            <a:off x="4643438" y="1857375"/>
            <a:ext cx="3883025" cy="4398963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endParaRPr lang="fa-IR" b="1" smtClean="0">
              <a:cs typeface="B Zar" pitchFamily="2" charset="-78"/>
            </a:endParaRPr>
          </a:p>
          <a:p>
            <a:pPr eaLnBrk="1" hangingPunct="1">
              <a:lnSpc>
                <a:spcPct val="90000"/>
              </a:lnSpc>
            </a:pPr>
            <a:r>
              <a:rPr lang="fa-IR" b="1" smtClean="0">
                <a:cs typeface="B Zar" pitchFamily="2" charset="-78"/>
              </a:rPr>
              <a:t>آموزشهای روانی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b="1" smtClean="0">
              <a:cs typeface="B Zar" pitchFamily="2" charset="-78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fa-IR" b="1" smtClean="0">
              <a:cs typeface="B Zar" pitchFamily="2" charset="-78"/>
            </a:endParaRPr>
          </a:p>
          <a:p>
            <a:pPr eaLnBrk="1" hangingPunct="1">
              <a:lnSpc>
                <a:spcPct val="90000"/>
              </a:lnSpc>
            </a:pPr>
            <a:r>
              <a:rPr lang="fa-IR" b="1" smtClean="0">
                <a:cs typeface="B Zar" pitchFamily="2" charset="-78"/>
              </a:rPr>
              <a:t>مواجهه ای</a:t>
            </a:r>
          </a:p>
          <a:p>
            <a:pPr algn="l" rtl="0" eaLnBrk="1" hangingPunct="1">
              <a:lnSpc>
                <a:spcPct val="90000"/>
              </a:lnSpc>
              <a:buFontTx/>
              <a:buNone/>
            </a:pPr>
            <a:endParaRPr lang="en-US" sz="2400" i="1" smtClean="0">
              <a:cs typeface="B Zar" pitchFamily="2" charset="-78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75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75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7510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75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2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751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7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751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42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751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87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751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32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0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7510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510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6691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296862"/>
          </a:xfrm>
        </p:spPr>
        <p:txBody>
          <a:bodyPr/>
          <a:lstStyle/>
          <a:p>
            <a:pPr eaLnBrk="1" hangingPunct="1">
              <a:defRPr/>
            </a:pPr>
            <a:r>
              <a:rPr lang="fa-IR" sz="40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fa-IR" sz="40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en-US" sz="4000" b="1" i="1" dirty="0" smtClean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414" name="Line 4"/>
          <p:cNvSpPr>
            <a:spLocks noChangeShapeType="1"/>
          </p:cNvSpPr>
          <p:nvPr/>
        </p:nvSpPr>
        <p:spPr bwMode="auto">
          <a:xfrm>
            <a:off x="468313" y="301625"/>
            <a:ext cx="8207375" cy="0"/>
          </a:xfrm>
          <a:prstGeom prst="line">
            <a:avLst/>
          </a:prstGeom>
          <a:noFill/>
          <a:ln w="247650">
            <a:solidFill>
              <a:srgbClr val="FF616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415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Tx/>
              <a:buNone/>
            </a:pPr>
            <a:r>
              <a:rPr lang="en-US" sz="11500" b="1" i="1" smtClean="0">
                <a:solidFill>
                  <a:srgbClr val="29E0E9"/>
                </a:solidFill>
              </a:rPr>
              <a:t>IBCT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843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4375" y="1714500"/>
            <a:ext cx="7859713" cy="4214813"/>
          </a:xfrm>
        </p:spPr>
        <p:txBody>
          <a:bodyPr/>
          <a:lstStyle/>
          <a:p>
            <a:pPr eaLnBrk="1" hangingPunct="1"/>
            <a:r>
              <a:rPr lang="fa-IR" sz="2800" b="1" smtClean="0">
                <a:cs typeface="B Zar" pitchFamily="2" charset="-78"/>
              </a:rPr>
              <a:t>انتخاب همسر</a:t>
            </a:r>
          </a:p>
          <a:p>
            <a:pPr eaLnBrk="1" hangingPunct="1"/>
            <a:endParaRPr lang="fa-IR" sz="2800" b="1" smtClean="0">
              <a:cs typeface="B Zar" pitchFamily="2" charset="-78"/>
            </a:endParaRPr>
          </a:p>
          <a:p>
            <a:pPr eaLnBrk="1" hangingPunct="1"/>
            <a:r>
              <a:rPr lang="fa-IR" sz="2800" b="1" smtClean="0">
                <a:cs typeface="B Zar" pitchFamily="2" charset="-78"/>
              </a:rPr>
              <a:t>شباهتها و تفاوتهایی که در ابتدا یک زوج را به سمت هم می کشاند، منشاء تعارض می شوند ...</a:t>
            </a:r>
          </a:p>
          <a:p>
            <a:pPr eaLnBrk="1" hangingPunct="1"/>
            <a:endParaRPr lang="fa-IR" sz="2800" b="1" smtClean="0">
              <a:cs typeface="B Zar" pitchFamily="2" charset="-78"/>
            </a:endParaRPr>
          </a:p>
          <a:p>
            <a:pPr eaLnBrk="1" hangingPunct="1"/>
            <a:r>
              <a:rPr lang="fa-IR" sz="2800" b="1" smtClean="0">
                <a:cs typeface="B Zar" pitchFamily="2" charset="-78"/>
              </a:rPr>
              <a:t>تفاوتهای آشتی ناپذیر در همه روابط اتفاق می افتند</a:t>
            </a:r>
          </a:p>
          <a:p>
            <a:pPr eaLnBrk="1" hangingPunct="1">
              <a:buFontTx/>
              <a:buNone/>
            </a:pPr>
            <a:endParaRPr lang="en-US" sz="2800" b="1" smtClean="0">
              <a:cs typeface="B Zar" pitchFamily="2" charset="-78"/>
            </a:endParaRPr>
          </a:p>
          <a:p>
            <a:pPr algn="ctr" eaLnBrk="1" hangingPunct="1">
              <a:buFontTx/>
              <a:buNone/>
            </a:pPr>
            <a:r>
              <a:rPr lang="fa-IR" sz="2800" b="1" i="1" smtClean="0">
                <a:solidFill>
                  <a:srgbClr val="92D050"/>
                </a:solidFill>
                <a:cs typeface="B Zar" pitchFamily="2" charset="-78"/>
              </a:rPr>
              <a:t> عشق، ازدواج، ناهمسانی، جدایی، طلاق</a:t>
            </a:r>
          </a:p>
          <a:p>
            <a:pPr eaLnBrk="1" hangingPunct="1">
              <a:buFontTx/>
              <a:buNone/>
            </a:pPr>
            <a:endParaRPr lang="fa-IR" sz="2800" b="1" smtClean="0">
              <a:cs typeface="B Zar" pitchFamily="2" charset="-78"/>
            </a:endParaRPr>
          </a:p>
          <a:p>
            <a:pPr eaLnBrk="1" hangingPunct="1">
              <a:buFontTx/>
              <a:buNone/>
            </a:pPr>
            <a:endParaRPr lang="fa-IR" sz="2800" b="1" smtClean="0">
              <a:cs typeface="B Zar" pitchFamily="2" charset="-78"/>
            </a:endParaRPr>
          </a:p>
          <a:p>
            <a:pPr eaLnBrk="1" hangingPunct="1">
              <a:buFont typeface="Wingdings" pitchFamily="2" charset="2"/>
              <a:buChar char="Ø"/>
            </a:pPr>
            <a:endParaRPr lang="en-US" sz="2800" b="1" smtClean="0">
              <a:cs typeface="B Zar" pitchFamily="2" charset="-78"/>
            </a:endParaRPr>
          </a:p>
        </p:txBody>
      </p:sp>
      <p:sp>
        <p:nvSpPr>
          <p:cNvPr id="18438" name="Line 4"/>
          <p:cNvSpPr>
            <a:spLocks noChangeShapeType="1"/>
          </p:cNvSpPr>
          <p:nvPr/>
        </p:nvSpPr>
        <p:spPr bwMode="auto">
          <a:xfrm>
            <a:off x="468313" y="301625"/>
            <a:ext cx="8207375" cy="0"/>
          </a:xfrm>
          <a:prstGeom prst="line">
            <a:avLst/>
          </a:prstGeom>
          <a:noFill/>
          <a:ln w="247650">
            <a:solidFill>
              <a:srgbClr val="FF616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439" name="Title 7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97050"/>
          </a:xfrm>
        </p:spPr>
        <p:txBody>
          <a:bodyPr/>
          <a:lstStyle/>
          <a:p>
            <a:r>
              <a:rPr lang="en-US" b="1" smtClean="0">
                <a:solidFill>
                  <a:srgbClr val="FF0000"/>
                </a:solidFill>
                <a:cs typeface="B Zar" pitchFamily="2" charset="-78"/>
              </a:rPr>
              <a:t/>
            </a:r>
            <a:br>
              <a:rPr lang="en-US" b="1" smtClean="0">
                <a:solidFill>
                  <a:srgbClr val="FF0000"/>
                </a:solidFill>
                <a:cs typeface="B Zar" pitchFamily="2" charset="-78"/>
              </a:rPr>
            </a:br>
            <a:r>
              <a:rPr lang="fa-IR" b="1" smtClean="0">
                <a:solidFill>
                  <a:srgbClr val="FF0000"/>
                </a:solidFill>
                <a:cs typeface="B Zar" pitchFamily="2" charset="-78"/>
              </a:rPr>
              <a:t>از عشق تا جنگ</a:t>
            </a:r>
            <a:br>
              <a:rPr lang="fa-IR" b="1" smtClean="0">
                <a:solidFill>
                  <a:srgbClr val="FF0000"/>
                </a:solidFill>
                <a:cs typeface="B Zar" pitchFamily="2" charset="-78"/>
              </a:rPr>
            </a:br>
            <a:endParaRPr lang="en-US" smtClean="0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sz="4000" b="1" smtClean="0">
                <a:solidFill>
                  <a:srgbClr val="FF0000"/>
                </a:solidFill>
                <a:cs typeface="B Zar" pitchFamily="2" charset="-78"/>
              </a:rPr>
              <a:t>پیامدهای ناهمسانی</a:t>
            </a:r>
            <a:endParaRPr lang="en-US" sz="4000" b="1" smtClean="0">
              <a:solidFill>
                <a:srgbClr val="FF0000"/>
              </a:solidFill>
              <a:cs typeface="B Zar" pitchFamily="2" charset="-78"/>
            </a:endParaRPr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fa-IR" sz="2800" smtClean="0">
                <a:cs typeface="B Zar" pitchFamily="2" charset="-78"/>
              </a:rPr>
              <a:t>زوجین مشکل دار، ناشکیبا هستند و در واکنش به اختلاف نظرها به سه الگوی مخرب رو می آورند</a:t>
            </a:r>
            <a:r>
              <a:rPr lang="fa-IR" smtClean="0">
                <a:cs typeface="B Zar" pitchFamily="2" charset="-78"/>
              </a:rPr>
              <a:t>: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q"/>
            </a:pPr>
            <a:r>
              <a:rPr lang="fa-IR" b="1" smtClean="0">
                <a:solidFill>
                  <a:srgbClr val="32AB11"/>
                </a:solidFill>
                <a:cs typeface="B Zar" pitchFamily="2" charset="-78"/>
              </a:rPr>
              <a:t> اعمال فشار متقابل </a:t>
            </a:r>
            <a:r>
              <a:rPr lang="fa-IR" smtClean="0">
                <a:solidFill>
                  <a:srgbClr val="32AB11"/>
                </a:solidFill>
                <a:cs typeface="B Zar" pitchFamily="2" charset="-78"/>
              </a:rPr>
              <a:t>(انتقاد، داد زدن)</a:t>
            </a:r>
            <a:r>
              <a:rPr lang="en-US" smtClean="0">
                <a:solidFill>
                  <a:srgbClr val="FF0066"/>
                </a:solidFill>
                <a:cs typeface="B Zar" pitchFamily="2" charset="-78"/>
              </a:rPr>
              <a:t> </a:t>
            </a:r>
            <a:r>
              <a:rPr lang="en-US" sz="2400" b="1" smtClean="0">
                <a:solidFill>
                  <a:srgbClr val="FF0066"/>
                </a:solidFill>
                <a:latin typeface="Times New Roman" pitchFamily="18" charset="0"/>
                <a:cs typeface="B Zar" pitchFamily="2" charset="-78"/>
              </a:rPr>
              <a:t>mutual coercion </a:t>
            </a:r>
            <a:endParaRPr lang="fa-IR" b="1" smtClean="0">
              <a:solidFill>
                <a:srgbClr val="32AB11"/>
              </a:solidFill>
              <a:latin typeface="Times New Roman" pitchFamily="18" charset="0"/>
              <a:cs typeface="B Zar" pitchFamily="2" charset="-78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Char char="q"/>
            </a:pPr>
            <a:r>
              <a:rPr lang="fa-IR" b="1" smtClean="0">
                <a:solidFill>
                  <a:srgbClr val="32AB11"/>
                </a:solidFill>
                <a:cs typeface="B Zar" pitchFamily="2" charset="-78"/>
              </a:rPr>
              <a:t>بهتان زدن </a:t>
            </a:r>
            <a:r>
              <a:rPr lang="fa-IR" smtClean="0">
                <a:solidFill>
                  <a:srgbClr val="32AB11"/>
                </a:solidFill>
                <a:cs typeface="B Zar" pitchFamily="2" charset="-78"/>
              </a:rPr>
              <a:t>(ترور شخصیتی) </a:t>
            </a:r>
            <a:r>
              <a:rPr lang="en-US" smtClean="0">
                <a:solidFill>
                  <a:srgbClr val="FF0066"/>
                </a:solidFill>
                <a:cs typeface="B Zar" pitchFamily="2" charset="-78"/>
              </a:rPr>
              <a:t> </a:t>
            </a:r>
            <a:r>
              <a:rPr lang="en-US" sz="2400" b="1" smtClean="0">
                <a:solidFill>
                  <a:srgbClr val="FF0066"/>
                </a:solidFill>
                <a:latin typeface="Times New Roman" pitchFamily="18" charset="0"/>
                <a:cs typeface="B Zar" pitchFamily="2" charset="-78"/>
              </a:rPr>
              <a:t>vilification</a:t>
            </a:r>
            <a:endParaRPr lang="fa-IR" b="1" smtClean="0">
              <a:solidFill>
                <a:srgbClr val="32AB11"/>
              </a:solidFill>
              <a:latin typeface="Times New Roman" pitchFamily="18" charset="0"/>
              <a:cs typeface="B Zar" pitchFamily="2" charset="-78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Char char="q"/>
            </a:pPr>
            <a:r>
              <a:rPr lang="fa-IR" b="1" smtClean="0">
                <a:solidFill>
                  <a:srgbClr val="32AB11"/>
                </a:solidFill>
                <a:cs typeface="B Zar" pitchFamily="2" charset="-78"/>
              </a:rPr>
              <a:t>قطب گرایی </a:t>
            </a:r>
            <a:r>
              <a:rPr lang="fa-IR" smtClean="0">
                <a:solidFill>
                  <a:srgbClr val="32AB11"/>
                </a:solidFill>
                <a:cs typeface="B Zar" pitchFamily="2" charset="-78"/>
              </a:rPr>
              <a:t>(تفاوتها افزایش یافته و بیشتر از آنچه واقعاً هست، می شوند) </a:t>
            </a:r>
            <a:r>
              <a:rPr lang="en-US" smtClean="0">
                <a:solidFill>
                  <a:srgbClr val="FF0066"/>
                </a:solidFill>
                <a:cs typeface="B Zar" pitchFamily="2" charset="-78"/>
              </a:rPr>
              <a:t> </a:t>
            </a:r>
            <a:r>
              <a:rPr lang="en-US" sz="2400" b="1" smtClean="0">
                <a:solidFill>
                  <a:srgbClr val="FF0000"/>
                </a:solidFill>
                <a:latin typeface="Times New Roman" pitchFamily="18" charset="0"/>
                <a:cs typeface="B Zar" pitchFamily="2" charset="-78"/>
              </a:rPr>
              <a:t>polarization</a:t>
            </a:r>
            <a:endParaRPr lang="en-US" b="1" smtClean="0">
              <a:solidFill>
                <a:srgbClr val="FF0000"/>
              </a:solidFill>
              <a:latin typeface="Times New Roman" pitchFamily="18" charset="0"/>
              <a:cs typeface="B Zar" pitchFamily="2" charset="-78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sz="3600" b="1" smtClean="0">
                <a:solidFill>
                  <a:srgbClr val="FF0000"/>
                </a:solidFill>
                <a:cs typeface="B Zar" pitchFamily="2" charset="-78"/>
              </a:rPr>
              <a:t>عوامل موثر در مدیریت ناهمسانی ها</a:t>
            </a:r>
            <a:endParaRPr lang="en-US" sz="3600" b="1" smtClean="0">
              <a:solidFill>
                <a:srgbClr val="FF0000"/>
              </a:solidFill>
              <a:cs typeface="B Zar" pitchFamily="2" charset="-78"/>
            </a:endParaRPr>
          </a:p>
        </p:txBody>
      </p:sp>
      <p:sp>
        <p:nvSpPr>
          <p:cNvPr id="2150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>
                <a:cs typeface="B Zar" pitchFamily="2" charset="-78"/>
              </a:rPr>
              <a:t>میزان ناهمسانی ها</a:t>
            </a:r>
          </a:p>
          <a:p>
            <a:r>
              <a:rPr lang="fa-IR" dirty="0" smtClean="0">
                <a:cs typeface="B Zar" pitchFamily="2" charset="-78"/>
              </a:rPr>
              <a:t>میزان جذابیت</a:t>
            </a:r>
          </a:p>
          <a:p>
            <a:r>
              <a:rPr lang="fa-IR" dirty="0" smtClean="0">
                <a:cs typeface="B Zar" pitchFamily="2" charset="-78"/>
              </a:rPr>
              <a:t>شخصیت</a:t>
            </a:r>
          </a:p>
          <a:p>
            <a:r>
              <a:rPr lang="fa-IR" dirty="0" smtClean="0">
                <a:cs typeface="B Zar" pitchFamily="2" charset="-78"/>
              </a:rPr>
              <a:t>مهارتهای حل تعارض</a:t>
            </a:r>
            <a:endParaRPr lang="en-US" dirty="0" smtClean="0">
              <a:cs typeface="B Zar" pitchFamily="2" charset="-78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2533" name="Line 2"/>
          <p:cNvSpPr>
            <a:spLocks noChangeShapeType="1"/>
          </p:cNvSpPr>
          <p:nvPr/>
        </p:nvSpPr>
        <p:spPr bwMode="auto">
          <a:xfrm>
            <a:off x="468313" y="301625"/>
            <a:ext cx="8207375" cy="0"/>
          </a:xfrm>
          <a:prstGeom prst="line">
            <a:avLst/>
          </a:prstGeom>
          <a:noFill/>
          <a:ln w="247650">
            <a:solidFill>
              <a:srgbClr val="FF616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534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sz="4000" b="1" smtClean="0">
                <a:solidFill>
                  <a:srgbClr val="FF0000"/>
                </a:solidFill>
                <a:cs typeface="B Zar" pitchFamily="2" charset="-78"/>
              </a:rPr>
              <a:t>زوجین سالم در مقایسه با زوجین مشکل دار</a:t>
            </a:r>
            <a:endParaRPr lang="en-US" sz="4000" b="1" smtClean="0">
              <a:solidFill>
                <a:srgbClr val="FF0000"/>
              </a:solidFill>
              <a:cs typeface="B Zar" pitchFamily="2" charset="-78"/>
            </a:endParaRPr>
          </a:p>
        </p:txBody>
      </p:sp>
      <p:sp>
        <p:nvSpPr>
          <p:cNvPr id="171012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457200" y="2286000"/>
            <a:ext cx="8218488" cy="387985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fa-IR" sz="2800" b="1" smtClean="0">
                <a:solidFill>
                  <a:srgbClr val="32AB11"/>
                </a:solidFill>
                <a:cs typeface="B Zar" pitchFamily="2" charset="-78"/>
              </a:rPr>
              <a:t>زوجین سالم در مورد اختلاف نظرها، تفاوتها و تعارضها، مدارا، تحمل و توافق می کنند</a:t>
            </a:r>
          </a:p>
          <a:p>
            <a:pPr eaLnBrk="1" hangingPunct="1">
              <a:lnSpc>
                <a:spcPct val="90000"/>
              </a:lnSpc>
            </a:pPr>
            <a:endParaRPr lang="fa-IR" sz="2800" b="1" smtClean="0">
              <a:solidFill>
                <a:srgbClr val="32AB11"/>
              </a:solidFill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4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10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10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10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710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81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fa-IR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B Titr" pitchFamily="2" charset="-78"/>
              </a:rPr>
              <a:t>ارزیابی</a:t>
            </a:r>
            <a:endParaRPr lang="en-US" b="1" dirty="0" smtClean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B Titr" pitchFamily="2" charset="-78"/>
            </a:endParaRPr>
          </a:p>
        </p:txBody>
      </p:sp>
      <p:sp>
        <p:nvSpPr>
          <p:cNvPr id="181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fa-IR" sz="2800" b="1" dirty="0" smtClean="0">
                <a:cs typeface="B Titr" pitchFamily="2" charset="-78"/>
              </a:rPr>
              <a:t>یک فرآیند ارزیابی جامع و ساختاریافته، اساس همه مداخلات درمانی است.</a:t>
            </a:r>
          </a:p>
          <a:p>
            <a:pPr eaLnBrk="1" hangingPunct="1">
              <a:defRPr/>
            </a:pPr>
            <a:endParaRPr lang="fa-IR" sz="2800" b="1" dirty="0" smtClean="0">
              <a:cs typeface="B Titr" pitchFamily="2" charset="-78"/>
            </a:endParaRPr>
          </a:p>
          <a:p>
            <a:pPr eaLnBrk="1" hangingPunct="1">
              <a:defRPr/>
            </a:pPr>
            <a:r>
              <a:rPr lang="fa-IR" sz="2800" b="1" dirty="0" smtClean="0">
                <a:cs typeface="B Titr" pitchFamily="2" charset="-78"/>
              </a:rPr>
              <a:t>شامل سه تا چهار جلسه</a:t>
            </a:r>
            <a:endParaRPr lang="fa-IR" sz="2800" dirty="0" smtClean="0">
              <a:solidFill>
                <a:srgbClr val="238D23"/>
              </a:solidFill>
              <a:effectLst>
                <a:outerShdw blurRad="38100" dist="38100" dir="2700000" algn="tl">
                  <a:srgbClr val="C0C0C0"/>
                </a:outerShdw>
              </a:effectLst>
              <a:cs typeface="B Titr" pitchFamily="2" charset="-78"/>
            </a:endParaRPr>
          </a:p>
          <a:p>
            <a:pPr eaLnBrk="1" hangingPunct="1">
              <a:defRPr/>
            </a:pPr>
            <a:endParaRPr lang="en-US" sz="2800" dirty="0" smtClean="0">
              <a:solidFill>
                <a:srgbClr val="238D23"/>
              </a:solidFill>
              <a:effectLst>
                <a:outerShdw blurRad="38100" dist="38100" dir="2700000" algn="tl">
                  <a:srgbClr val="C0C0C0"/>
                </a:outerShdw>
              </a:effectLst>
              <a:cs typeface="B Titr" pitchFamily="2" charset="-78"/>
            </a:endParaRPr>
          </a:p>
          <a:p>
            <a:pPr algn="ctr" eaLnBrk="1" hangingPunct="1">
              <a:buFontTx/>
              <a:buNone/>
              <a:defRPr/>
            </a:pPr>
            <a:r>
              <a:rPr lang="fa-IR" sz="2800" b="1" i="1" dirty="0" smtClean="0">
                <a:solidFill>
                  <a:srgbClr val="238D2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هدف اولیه مرحله ارزیابی تدوین </a:t>
            </a:r>
            <a:r>
              <a:rPr lang="fa-IR" sz="2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فرمولبندی</a:t>
            </a:r>
            <a:r>
              <a:rPr lang="fa-IR" sz="2800" b="1" i="1" dirty="0" smtClean="0">
                <a:solidFill>
                  <a:srgbClr val="238D2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 است</a:t>
            </a:r>
            <a:endParaRPr lang="fa-IR" sz="2800" b="1" i="1" dirty="0" smtClean="0">
              <a:cs typeface="B Titr" pitchFamily="2" charset="-78"/>
            </a:endParaRPr>
          </a:p>
          <a:p>
            <a:pPr algn="l" rtl="0" eaLnBrk="1" hangingPunct="1">
              <a:buFontTx/>
              <a:buNone/>
              <a:defRPr/>
            </a:pPr>
            <a:endParaRPr lang="en-US" sz="2800" b="1" dirty="0" smtClean="0">
              <a:solidFill>
                <a:srgbClr val="238D23"/>
              </a:solidFill>
              <a:effectLst>
                <a:outerShdw blurRad="38100" dist="38100" dir="2700000" algn="tl">
                  <a:srgbClr val="C0C0C0"/>
                </a:outerShdw>
              </a:effectLst>
              <a:cs typeface="B Titr" pitchFamily="2" charset="-78"/>
            </a:endParaRPr>
          </a:p>
        </p:txBody>
      </p:sp>
      <p:sp>
        <p:nvSpPr>
          <p:cNvPr id="23559" name="Line 4"/>
          <p:cNvSpPr>
            <a:spLocks noChangeShapeType="1"/>
          </p:cNvSpPr>
          <p:nvPr/>
        </p:nvSpPr>
        <p:spPr bwMode="auto">
          <a:xfrm>
            <a:off x="468313" y="301625"/>
            <a:ext cx="8207375" cy="0"/>
          </a:xfrm>
          <a:prstGeom prst="line">
            <a:avLst/>
          </a:prstGeom>
          <a:noFill/>
          <a:ln w="247650">
            <a:solidFill>
              <a:srgbClr val="FF616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181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1000"/>
                                        <p:tgtEl>
                                          <p:spTgt spid="181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1000"/>
                                        <p:tgtEl>
                                          <p:spTgt spid="1812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1251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4581" name="Line 6"/>
          <p:cNvSpPr>
            <a:spLocks noChangeShapeType="1"/>
          </p:cNvSpPr>
          <p:nvPr/>
        </p:nvSpPr>
        <p:spPr bwMode="auto">
          <a:xfrm>
            <a:off x="468313" y="301625"/>
            <a:ext cx="8207375" cy="0"/>
          </a:xfrm>
          <a:prstGeom prst="line">
            <a:avLst/>
          </a:prstGeom>
          <a:noFill/>
          <a:ln w="247650">
            <a:solidFill>
              <a:srgbClr val="FF616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58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990600"/>
          </a:xfrm>
        </p:spPr>
        <p:txBody>
          <a:bodyPr/>
          <a:lstStyle/>
          <a:p>
            <a:pPr marL="457200" indent="-457200" eaLnBrk="1" hangingPunct="1">
              <a:lnSpc>
                <a:spcPct val="90000"/>
              </a:lnSpc>
            </a:pPr>
            <a:r>
              <a:rPr lang="fa-IR" sz="3600" b="1" smtClean="0">
                <a:solidFill>
                  <a:srgbClr val="FF3333"/>
                </a:solidFill>
                <a:cs typeface="B Titr" pitchFamily="2" charset="-78"/>
              </a:rPr>
              <a:t>پرسشنامه های پیش از جلسه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1125538"/>
            <a:ext cx="8064500" cy="5256212"/>
          </a:xfrm>
        </p:spPr>
        <p:txBody>
          <a:bodyPr/>
          <a:lstStyle/>
          <a:p>
            <a:pPr marL="457200" indent="-457200" eaLnBrk="1" hangingPunct="1">
              <a:lnSpc>
                <a:spcPct val="90000"/>
              </a:lnSpc>
            </a:pPr>
            <a:endParaRPr lang="en-US" sz="2600" b="1" smtClean="0">
              <a:solidFill>
                <a:srgbClr val="FF3333"/>
              </a:solidFill>
              <a:cs typeface="B Zar" pitchFamily="2" charset="-78"/>
            </a:endParaRPr>
          </a:p>
          <a:p>
            <a:pPr marL="838200" lvl="1" indent="-381000" algn="l" rtl="0" eaLnBrk="1" hangingPunct="1">
              <a:lnSpc>
                <a:spcPct val="90000"/>
              </a:lnSpc>
              <a:buFontTx/>
              <a:buAutoNum type="arabicPeriod"/>
            </a:pPr>
            <a:r>
              <a:rPr lang="en-US" sz="2000" b="1" smtClean="0">
                <a:solidFill>
                  <a:srgbClr val="238D23"/>
                </a:solidFill>
                <a:cs typeface="B Zar" pitchFamily="2" charset="-78"/>
              </a:rPr>
              <a:t>Dyadic Adjustment Scale (DAS)</a:t>
            </a:r>
            <a:r>
              <a:rPr lang="en-US" sz="2000" smtClean="0">
                <a:cs typeface="B Zar" pitchFamily="2" charset="-78"/>
              </a:rPr>
              <a:t> </a:t>
            </a:r>
          </a:p>
          <a:p>
            <a:pPr marL="1257300" lvl="2" indent="-342900" algn="l" rtl="0" eaLnBrk="1" hangingPunct="1">
              <a:lnSpc>
                <a:spcPct val="90000"/>
              </a:lnSpc>
              <a:buFontTx/>
              <a:buNone/>
            </a:pPr>
            <a:r>
              <a:rPr lang="fa-IR" sz="1800" b="1" smtClean="0">
                <a:cs typeface="B Zar" pitchFamily="2" charset="-78"/>
              </a:rPr>
              <a:t>ارزیابی ناراحتی زوج و تعهد</a:t>
            </a:r>
            <a:endParaRPr lang="en-US" sz="1800" b="1" smtClean="0">
              <a:cs typeface="B Zar" pitchFamily="2" charset="-78"/>
            </a:endParaRPr>
          </a:p>
          <a:p>
            <a:pPr marL="838200" lvl="1" indent="-381000" algn="l" rtl="0" eaLnBrk="1" hangingPunct="1">
              <a:lnSpc>
                <a:spcPct val="90000"/>
              </a:lnSpc>
              <a:buFontTx/>
              <a:buAutoNum type="arabicPeriod"/>
            </a:pPr>
            <a:r>
              <a:rPr lang="en-US" sz="2000" b="1" smtClean="0">
                <a:solidFill>
                  <a:srgbClr val="238D23"/>
                </a:solidFill>
                <a:cs typeface="B Zar" pitchFamily="2" charset="-78"/>
              </a:rPr>
              <a:t>Marital Satisfaction Inventory (MSI-R)</a:t>
            </a:r>
            <a:r>
              <a:rPr lang="en-US" sz="2000" smtClean="0">
                <a:cs typeface="B Zar" pitchFamily="2" charset="-78"/>
              </a:rPr>
              <a:t> </a:t>
            </a:r>
          </a:p>
          <a:p>
            <a:pPr marL="1257300" lvl="2" indent="-342900" algn="l" rtl="0" eaLnBrk="1" hangingPunct="1">
              <a:lnSpc>
                <a:spcPct val="90000"/>
              </a:lnSpc>
              <a:buFontTx/>
              <a:buNone/>
            </a:pPr>
            <a:r>
              <a:rPr lang="fa-IR" sz="1800" b="1" smtClean="0">
                <a:cs typeface="B Zar" pitchFamily="2" charset="-78"/>
              </a:rPr>
              <a:t>ارزیابی ناراحتی کلی زوج</a:t>
            </a:r>
            <a:endParaRPr lang="en-US" sz="1800" b="1" smtClean="0">
              <a:cs typeface="B Zar" pitchFamily="2" charset="-78"/>
            </a:endParaRPr>
          </a:p>
          <a:p>
            <a:pPr marL="838200" lvl="1" indent="-381000" algn="l" rtl="0" eaLnBrk="1" hangingPunct="1">
              <a:lnSpc>
                <a:spcPct val="90000"/>
              </a:lnSpc>
              <a:buFontTx/>
              <a:buAutoNum type="arabicPeriod"/>
            </a:pPr>
            <a:r>
              <a:rPr lang="en-US" sz="2000" b="1" smtClean="0">
                <a:solidFill>
                  <a:srgbClr val="238D23"/>
                </a:solidFill>
                <a:cs typeface="B Zar" pitchFamily="2" charset="-78"/>
              </a:rPr>
              <a:t>Marital Status Inventory</a:t>
            </a:r>
            <a:r>
              <a:rPr lang="en-US" sz="2000" smtClean="0">
                <a:cs typeface="B Zar" pitchFamily="2" charset="-78"/>
              </a:rPr>
              <a:t> </a:t>
            </a:r>
          </a:p>
          <a:p>
            <a:pPr marL="1257300" lvl="2" indent="-342900" algn="l" rtl="0" eaLnBrk="1" hangingPunct="1">
              <a:lnSpc>
                <a:spcPct val="90000"/>
              </a:lnSpc>
              <a:buFontTx/>
              <a:buNone/>
            </a:pPr>
            <a:r>
              <a:rPr lang="fa-IR" sz="1800" b="1" smtClean="0">
                <a:cs typeface="B Zar" pitchFamily="2" charset="-78"/>
              </a:rPr>
              <a:t>ارزیابی تعهد</a:t>
            </a:r>
            <a:endParaRPr lang="en-US" sz="1800" b="1" smtClean="0">
              <a:cs typeface="B Zar" pitchFamily="2" charset="-78"/>
            </a:endParaRPr>
          </a:p>
          <a:p>
            <a:pPr marL="838200" lvl="1" indent="-381000" algn="l" rtl="0" eaLnBrk="1" hangingPunct="1">
              <a:lnSpc>
                <a:spcPct val="90000"/>
              </a:lnSpc>
              <a:buFontTx/>
              <a:buAutoNum type="arabicPeriod"/>
            </a:pPr>
            <a:r>
              <a:rPr lang="en-US" sz="2000" b="1" smtClean="0">
                <a:solidFill>
                  <a:srgbClr val="238D23"/>
                </a:solidFill>
                <a:cs typeface="B Zar" pitchFamily="2" charset="-78"/>
              </a:rPr>
              <a:t>Conflict Tactics Scale (CTS)</a:t>
            </a:r>
            <a:endParaRPr lang="en-US" sz="2000" b="1" smtClean="0">
              <a:cs typeface="B Zar" pitchFamily="2" charset="-78"/>
            </a:endParaRPr>
          </a:p>
          <a:p>
            <a:pPr marL="1257300" lvl="2" indent="-342900" algn="l" rtl="0" eaLnBrk="1" hangingPunct="1">
              <a:lnSpc>
                <a:spcPct val="90000"/>
              </a:lnSpc>
              <a:buFontTx/>
              <a:buNone/>
            </a:pPr>
            <a:r>
              <a:rPr lang="fa-IR" sz="1800" b="1" smtClean="0">
                <a:cs typeface="B Zar" pitchFamily="2" charset="-78"/>
              </a:rPr>
              <a:t>ارزیابی خشونت خانوادگی</a:t>
            </a:r>
            <a:endParaRPr lang="en-US" sz="1800" b="1" smtClean="0">
              <a:cs typeface="B Zar" pitchFamily="2" charset="-78"/>
            </a:endParaRPr>
          </a:p>
          <a:p>
            <a:pPr marL="838200" lvl="1" indent="-381000" algn="l" rtl="0" eaLnBrk="1" hangingPunct="1">
              <a:lnSpc>
                <a:spcPct val="90000"/>
              </a:lnSpc>
              <a:buFontTx/>
              <a:buAutoNum type="arabicPeriod"/>
            </a:pPr>
            <a:r>
              <a:rPr lang="en-US" altLang="zh-CN" sz="2000" b="1" smtClean="0">
                <a:solidFill>
                  <a:srgbClr val="238D23"/>
                </a:solidFill>
                <a:ea typeface="宋体" pitchFamily="2" charset="-122"/>
                <a:cs typeface="B Zar" pitchFamily="2" charset="-78"/>
              </a:rPr>
              <a:t> The Frequency and Acceptability of Partner Behavior </a:t>
            </a:r>
          </a:p>
          <a:p>
            <a:pPr marL="1257300" lvl="2" indent="-342900" algn="l" rtl="0" eaLnBrk="1" hangingPunct="1">
              <a:lnSpc>
                <a:spcPct val="90000"/>
              </a:lnSpc>
              <a:buFontTx/>
              <a:buNone/>
            </a:pPr>
            <a:r>
              <a:rPr lang="fa-IR" sz="1800" b="1" smtClean="0">
                <a:cs typeface="B Zar" pitchFamily="2" charset="-78"/>
              </a:rPr>
              <a:t>ارزیابی فراوانی و مقبولیت رفتار مشکل</a:t>
            </a:r>
            <a:endParaRPr lang="en-US" sz="1800" b="1" smtClean="0">
              <a:solidFill>
                <a:srgbClr val="238D23"/>
              </a:solidFill>
              <a:cs typeface="B Zar" pitchFamily="2" charset="-78"/>
            </a:endParaRPr>
          </a:p>
          <a:p>
            <a:pPr marL="838200" lvl="1" indent="-381000" algn="l" rtl="0" eaLnBrk="1" hangingPunct="1">
              <a:lnSpc>
                <a:spcPct val="90000"/>
              </a:lnSpc>
              <a:buFontTx/>
              <a:buAutoNum type="arabicPeriod"/>
            </a:pPr>
            <a:r>
              <a:rPr lang="en-US" sz="2000" b="1" smtClean="0">
                <a:solidFill>
                  <a:srgbClr val="238D23"/>
                </a:solidFill>
                <a:cs typeface="B Zar" pitchFamily="2" charset="-78"/>
              </a:rPr>
              <a:t>Spouse Observation Checklist</a:t>
            </a:r>
            <a:r>
              <a:rPr lang="en-US" sz="2000" smtClean="0">
                <a:solidFill>
                  <a:srgbClr val="339933"/>
                </a:solidFill>
                <a:cs typeface="B Zar" pitchFamily="2" charset="-78"/>
              </a:rPr>
              <a:t> </a:t>
            </a:r>
          </a:p>
          <a:p>
            <a:pPr marL="1257300" lvl="2" indent="-342900" algn="l" rtl="0" eaLnBrk="1" hangingPunct="1">
              <a:lnSpc>
                <a:spcPct val="90000"/>
              </a:lnSpc>
              <a:buFontTx/>
              <a:buNone/>
            </a:pPr>
            <a:r>
              <a:rPr lang="fa-IR" sz="1800" b="1" smtClean="0">
                <a:cs typeface="B Zar" pitchFamily="2" charset="-78"/>
              </a:rPr>
              <a:t>ارزیابی رفتارهای مثبت و منفی همسر، نظارت بر پیشرفت درمان، شناسایی رفتارهای مربوط به رضایت زناشویی، تدوین فهرست مورد استفاده در تبادل رفتاری 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25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3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37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37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37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37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050"/>
                            </p:stCondLst>
                            <p:childTnLst>
                              <p:par>
                                <p:cTn id="33" presetID="31" presetClass="entr" presetSubtype="0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6000"/>
                            </p:stCondLst>
                            <p:childTnLst>
                              <p:par>
                                <p:cTn id="40" presetID="31" presetClass="entr" presetSubtype="0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37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37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37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37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30500"/>
                            </p:stCondLst>
                            <p:childTnLst>
                              <p:par>
                                <p:cTn id="47" presetID="31" presetClass="entr" presetSubtype="0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37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37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37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37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35700"/>
                            </p:stCondLst>
                            <p:childTnLst>
                              <p:par>
                                <p:cTn id="54" presetID="31" presetClass="entr" presetSubtype="0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37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37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37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337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40650"/>
                            </p:stCondLst>
                            <p:childTnLst>
                              <p:par>
                                <p:cTn id="61" presetID="31" presetClass="entr" presetSubtype="0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37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37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37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37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46850"/>
                            </p:stCondLst>
                            <p:childTnLst>
                              <p:par>
                                <p:cTn id="68" presetID="31" presetClass="entr" presetSubtype="0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379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379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379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3379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52350"/>
                            </p:stCondLst>
                            <p:childTnLst>
                              <p:par>
                                <p:cTn id="75" presetID="31" presetClass="entr" presetSubtype="0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379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379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379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3379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7600"/>
                            </p:stCondLst>
                            <p:childTnLst>
                              <p:par>
                                <p:cTn id="82" presetID="31" presetClass="entr" presetSubtype="0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379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379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379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3379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5605" name="Line 2"/>
          <p:cNvSpPr>
            <a:spLocks noChangeShapeType="1"/>
          </p:cNvSpPr>
          <p:nvPr/>
        </p:nvSpPr>
        <p:spPr bwMode="auto">
          <a:xfrm>
            <a:off x="468313" y="301625"/>
            <a:ext cx="8207375" cy="0"/>
          </a:xfrm>
          <a:prstGeom prst="line">
            <a:avLst/>
          </a:prstGeom>
          <a:noFill/>
          <a:ln w="247650">
            <a:solidFill>
              <a:srgbClr val="FF616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0531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fa-IR" sz="4000" b="1" i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فرمولبندی چیست؟</a:t>
            </a:r>
            <a:endParaRPr lang="en-US" sz="4000" b="1" i="1" dirty="0" smtClean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0532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971550" y="2060575"/>
            <a:ext cx="7693025" cy="316865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fa-IR" sz="2800" b="1" smtClean="0">
                <a:cs typeface="B Zar" pitchFamily="2" charset="-78"/>
              </a:rPr>
              <a:t>مهمترین اصل سازمان دهنده در </a:t>
            </a:r>
            <a:r>
              <a:rPr lang="en-US" sz="2800" b="1" smtClean="0">
                <a:cs typeface="B Zar" pitchFamily="2" charset="-78"/>
              </a:rPr>
              <a:t>IBCT</a:t>
            </a:r>
            <a:r>
              <a:rPr lang="fa-IR" sz="2800" b="1" smtClean="0">
                <a:cs typeface="B Zar" pitchFamily="2" charset="-78"/>
              </a:rPr>
              <a:t> </a:t>
            </a:r>
          </a:p>
          <a:p>
            <a:pPr eaLnBrk="1" hangingPunct="1">
              <a:buFontTx/>
              <a:buNone/>
            </a:pPr>
            <a:endParaRPr lang="fa-IR" sz="2800" b="1" smtClean="0">
              <a:solidFill>
                <a:srgbClr val="FF0066"/>
              </a:solidFill>
              <a:cs typeface="B Zar" pitchFamily="2" charset="-78"/>
            </a:endParaRPr>
          </a:p>
          <a:p>
            <a:pPr eaLnBrk="1" hangingPunct="1">
              <a:buFontTx/>
              <a:buNone/>
            </a:pPr>
            <a:r>
              <a:rPr lang="fa-IR" sz="2800" b="1" smtClean="0">
                <a:cs typeface="B Zar" pitchFamily="2" charset="-78"/>
              </a:rPr>
              <a:t>هدف اصلی آن کمک به زوجین به گونه ای است که در آن </a:t>
            </a:r>
            <a:r>
              <a:rPr lang="fa-IR" sz="2800" b="1" smtClean="0">
                <a:solidFill>
                  <a:srgbClr val="FF0066"/>
                </a:solidFill>
                <a:cs typeface="B Zar" pitchFamily="2" charset="-78"/>
              </a:rPr>
              <a:t>به تعارضها به شکل سازنده تری نگریسته شود</a:t>
            </a:r>
          </a:p>
          <a:p>
            <a:pPr algn="l" rtl="0" eaLnBrk="1" hangingPunct="1">
              <a:buFontTx/>
              <a:buNone/>
            </a:pPr>
            <a:endParaRPr lang="en-US" sz="2800" b="1" smtClean="0">
              <a:solidFill>
                <a:srgbClr val="FF0066"/>
              </a:solidFill>
              <a:cs typeface="B Zar" pitchFamily="2" charset="-78"/>
            </a:endParaRPr>
          </a:p>
        </p:txBody>
      </p:sp>
      <p:sp>
        <p:nvSpPr>
          <p:cNvPr id="150533" name="Text Box 5"/>
          <p:cNvSpPr txBox="1">
            <a:spLocks noChangeArrowheads="1"/>
          </p:cNvSpPr>
          <p:nvPr/>
        </p:nvSpPr>
        <p:spPr bwMode="auto">
          <a:xfrm>
            <a:off x="901700" y="57150"/>
            <a:ext cx="9302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rtl="0" eaLnBrk="0" hangingPunct="0">
              <a:defRPr/>
            </a:pPr>
            <a:r>
              <a:rPr 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IBCT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05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505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0532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6629" name="Line 2"/>
          <p:cNvSpPr>
            <a:spLocks noChangeShapeType="1"/>
          </p:cNvSpPr>
          <p:nvPr/>
        </p:nvSpPr>
        <p:spPr bwMode="auto">
          <a:xfrm>
            <a:off x="468313" y="301625"/>
            <a:ext cx="8207375" cy="0"/>
          </a:xfrm>
          <a:prstGeom prst="line">
            <a:avLst/>
          </a:prstGeom>
          <a:noFill/>
          <a:ln w="247650">
            <a:solidFill>
              <a:srgbClr val="FF616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2579" name="Rectangle 3"/>
          <p:cNvSpPr>
            <a:spLocks noGrp="1" noChangeArrowheads="1"/>
          </p:cNvSpPr>
          <p:nvPr>
            <p:ph type="title"/>
          </p:nvPr>
        </p:nvSpPr>
        <p:spPr>
          <a:xfrm>
            <a:off x="468313" y="404813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fa-IR" sz="4000" b="1" i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سه مولفه فرمولبندی</a:t>
            </a:r>
            <a:endParaRPr lang="en-US" sz="4000" b="1" i="1" dirty="0" smtClean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2580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971550" y="1484313"/>
            <a:ext cx="7693025" cy="4114800"/>
          </a:xfrm>
        </p:spPr>
        <p:txBody>
          <a:bodyPr/>
          <a:lstStyle/>
          <a:p>
            <a:pPr rtl="0" eaLnBrk="1" hangingPunct="1">
              <a:lnSpc>
                <a:spcPct val="80000"/>
              </a:lnSpc>
              <a:buFontTx/>
              <a:buNone/>
            </a:pPr>
            <a:r>
              <a:rPr lang="en-US" sz="3000" b="1" smtClean="0">
                <a:solidFill>
                  <a:srgbClr val="FF0066"/>
                </a:solidFill>
                <a:cs typeface="B Zar" pitchFamily="2" charset="-78"/>
              </a:rPr>
              <a:t>Theme</a:t>
            </a:r>
            <a:r>
              <a:rPr lang="fa-IR" sz="3000" b="1" smtClean="0">
                <a:solidFill>
                  <a:srgbClr val="FF0066"/>
                </a:solidFill>
                <a:cs typeface="B Zar" pitchFamily="2" charset="-78"/>
              </a:rPr>
              <a:t>     </a:t>
            </a:r>
            <a:endParaRPr lang="en-US" sz="3000" b="1" smtClean="0">
              <a:solidFill>
                <a:srgbClr val="FF0066"/>
              </a:solidFill>
              <a:cs typeface="B Zar" pitchFamily="2" charset="-78"/>
            </a:endParaRPr>
          </a:p>
          <a:p>
            <a:pPr lvl="1" eaLnBrk="1" hangingPunct="1">
              <a:lnSpc>
                <a:spcPct val="80000"/>
              </a:lnSpc>
              <a:buFontTx/>
              <a:buNone/>
            </a:pPr>
            <a:r>
              <a:rPr lang="fa-IR" sz="3000" b="1" smtClean="0">
                <a:cs typeface="B Zar" pitchFamily="2" charset="-78"/>
              </a:rPr>
              <a:t>تم</a:t>
            </a:r>
            <a:r>
              <a:rPr lang="fa-IR" sz="3000" smtClean="0">
                <a:cs typeface="B Zar" pitchFamily="2" charset="-78"/>
              </a:rPr>
              <a:t>، نشان دهنده تعارض اولیه زوج است</a:t>
            </a:r>
            <a:endParaRPr lang="en-US" sz="3000" smtClean="0">
              <a:cs typeface="B Zar" pitchFamily="2" charset="-78"/>
            </a:endParaRPr>
          </a:p>
          <a:p>
            <a:pPr algn="l" rtl="0" eaLnBrk="1" hangingPunct="1">
              <a:lnSpc>
                <a:spcPct val="80000"/>
              </a:lnSpc>
            </a:pPr>
            <a:endParaRPr lang="en-US" sz="3000" smtClean="0">
              <a:cs typeface="B Zar" pitchFamily="2" charset="-78"/>
            </a:endParaRPr>
          </a:p>
          <a:p>
            <a:pPr rtl="0" eaLnBrk="1" hangingPunct="1">
              <a:lnSpc>
                <a:spcPct val="80000"/>
              </a:lnSpc>
              <a:buFontTx/>
              <a:buNone/>
            </a:pPr>
            <a:r>
              <a:rPr lang="en-US" sz="3000" b="1" smtClean="0">
                <a:solidFill>
                  <a:srgbClr val="FF0066"/>
                </a:solidFill>
                <a:cs typeface="B Zar" pitchFamily="2" charset="-78"/>
              </a:rPr>
              <a:t>Polarization process</a:t>
            </a:r>
            <a:r>
              <a:rPr lang="fa-IR" sz="3000" b="1" smtClean="0">
                <a:solidFill>
                  <a:srgbClr val="FF0066"/>
                </a:solidFill>
                <a:cs typeface="B Zar" pitchFamily="2" charset="-78"/>
              </a:rPr>
              <a:t>   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fa-IR" sz="3000" b="1" smtClean="0">
                <a:cs typeface="B Zar" pitchFamily="2" charset="-78"/>
              </a:rPr>
              <a:t>   فرآیند قطب گرایی</a:t>
            </a:r>
            <a:r>
              <a:rPr lang="fa-IR" sz="3000" smtClean="0">
                <a:cs typeface="B Zar" pitchFamily="2" charset="-78"/>
              </a:rPr>
              <a:t>، الگوی تعاملی مخرب بین زوج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US" sz="3000" smtClean="0">
              <a:cs typeface="B Zar" pitchFamily="2" charset="-78"/>
            </a:endParaRPr>
          </a:p>
          <a:p>
            <a:pPr rtl="0" eaLnBrk="1" hangingPunct="1">
              <a:lnSpc>
                <a:spcPct val="80000"/>
              </a:lnSpc>
              <a:buFontTx/>
              <a:buNone/>
            </a:pPr>
            <a:r>
              <a:rPr lang="en-US" sz="3000" b="1" smtClean="0">
                <a:solidFill>
                  <a:srgbClr val="FF0066"/>
                </a:solidFill>
                <a:cs typeface="B Zar" pitchFamily="2" charset="-78"/>
              </a:rPr>
              <a:t>Mutual Trap</a:t>
            </a:r>
            <a:r>
              <a:rPr lang="fa-IR" sz="3000" b="1" smtClean="0">
                <a:solidFill>
                  <a:srgbClr val="FF0066"/>
                </a:solidFill>
                <a:cs typeface="B Zar" pitchFamily="2" charset="-78"/>
              </a:rPr>
              <a:t>   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fa-IR" sz="3000" b="1" smtClean="0">
                <a:cs typeface="B Zar" pitchFamily="2" charset="-78"/>
              </a:rPr>
              <a:t>   دام متقابل</a:t>
            </a:r>
            <a:r>
              <a:rPr lang="fa-IR" sz="3000" smtClean="0">
                <a:cs typeface="B Zar" pitchFamily="2" charset="-78"/>
              </a:rPr>
              <a:t>، پیامد فرآیند قطب گرایی</a:t>
            </a:r>
            <a:endParaRPr lang="en-US" sz="3000" smtClean="0">
              <a:cs typeface="B Zar" pitchFamily="2" charset="-78"/>
            </a:endParaRPr>
          </a:p>
        </p:txBody>
      </p:sp>
      <p:sp>
        <p:nvSpPr>
          <p:cNvPr id="152581" name="Text Box 5"/>
          <p:cNvSpPr txBox="1">
            <a:spLocks noChangeArrowheads="1"/>
          </p:cNvSpPr>
          <p:nvPr/>
        </p:nvSpPr>
        <p:spPr bwMode="auto">
          <a:xfrm>
            <a:off x="901700" y="57150"/>
            <a:ext cx="9302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rtl="0" eaLnBrk="0" hangingPunct="0">
              <a:defRPr/>
            </a:pPr>
            <a:r>
              <a:rPr 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IBCT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8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8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8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8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2580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7653" name="Line 2"/>
          <p:cNvSpPr>
            <a:spLocks noChangeShapeType="1"/>
          </p:cNvSpPr>
          <p:nvPr/>
        </p:nvSpPr>
        <p:spPr bwMode="auto">
          <a:xfrm>
            <a:off x="468313" y="301625"/>
            <a:ext cx="8207375" cy="0"/>
          </a:xfrm>
          <a:prstGeom prst="line">
            <a:avLst/>
          </a:prstGeom>
          <a:noFill/>
          <a:ln w="247650">
            <a:solidFill>
              <a:srgbClr val="FF616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4627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fa-IR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B Zar" pitchFamily="2" charset="-78"/>
              </a:rPr>
              <a:t>تم های رایج</a:t>
            </a:r>
            <a:endParaRPr lang="en-US" b="1" dirty="0" smtClean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B Zar" pitchFamily="2" charset="-78"/>
            </a:endParaRPr>
          </a:p>
        </p:txBody>
      </p:sp>
      <p:sp>
        <p:nvSpPr>
          <p:cNvPr id="154628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827088" y="1557338"/>
            <a:ext cx="7693025" cy="4824412"/>
          </a:xfrm>
        </p:spPr>
        <p:txBody>
          <a:bodyPr/>
          <a:lstStyle/>
          <a:p>
            <a:pPr marL="533400" indent="-533400" eaLnBrk="1" hangingPunct="1">
              <a:lnSpc>
                <a:spcPct val="90000"/>
              </a:lnSpc>
              <a:buFontTx/>
              <a:buNone/>
            </a:pPr>
            <a:r>
              <a:rPr lang="fa-IR" sz="2400" b="1" smtClean="0">
                <a:solidFill>
                  <a:srgbClr val="FF0066"/>
                </a:solidFill>
                <a:cs typeface="B Zar" pitchFamily="2" charset="-78"/>
              </a:rPr>
              <a:t>توصیف کننده تعارضهای اولیه زوج</a:t>
            </a:r>
            <a:endParaRPr lang="en-US" sz="2400" b="1" smtClean="0">
              <a:solidFill>
                <a:srgbClr val="FF0066"/>
              </a:solidFill>
              <a:cs typeface="B Zar" pitchFamily="2" charset="-78"/>
            </a:endParaRPr>
          </a:p>
          <a:p>
            <a:pPr marL="533400" indent="-533400" eaLnBrk="1" hangingPunct="1">
              <a:lnSpc>
                <a:spcPct val="90000"/>
              </a:lnSpc>
              <a:buFont typeface="Wingdings" pitchFamily="2" charset="2"/>
              <a:buChar char="ü"/>
            </a:pPr>
            <a:r>
              <a:rPr lang="fa-IR" sz="2400" b="1" smtClean="0">
                <a:cs typeface="B Zar" pitchFamily="2" charset="-78"/>
              </a:rPr>
              <a:t>دوری - نزدیکی</a:t>
            </a:r>
            <a:endParaRPr lang="en-US" sz="2400" b="1" smtClean="0">
              <a:cs typeface="B Zar" pitchFamily="2" charset="-78"/>
            </a:endParaRPr>
          </a:p>
          <a:p>
            <a:pPr marL="533400" indent="-533400" eaLnBrk="1" hangingPunct="1">
              <a:lnSpc>
                <a:spcPct val="90000"/>
              </a:lnSpc>
              <a:buFont typeface="Wingdings" pitchFamily="2" charset="2"/>
              <a:buChar char="ü"/>
            </a:pPr>
            <a:r>
              <a:rPr lang="fa-IR" sz="2400" b="1" smtClean="0">
                <a:cs typeface="B Zar" pitchFamily="2" charset="-78"/>
              </a:rPr>
              <a:t>کنترل – مسئولیت پذیری</a:t>
            </a:r>
            <a:endParaRPr lang="en-US" sz="2400" b="1" smtClean="0">
              <a:cs typeface="B Zar" pitchFamily="2" charset="-78"/>
            </a:endParaRPr>
          </a:p>
          <a:p>
            <a:pPr marL="533400" indent="-533400" eaLnBrk="1" hangingPunct="1">
              <a:lnSpc>
                <a:spcPct val="90000"/>
              </a:lnSpc>
              <a:buFont typeface="Wingdings" pitchFamily="2" charset="2"/>
              <a:buChar char="ü"/>
            </a:pPr>
            <a:r>
              <a:rPr lang="fa-IR" sz="2400" b="1" smtClean="0">
                <a:cs typeface="B Zar" pitchFamily="2" charset="-78"/>
              </a:rPr>
              <a:t>تو منو دوست نداری – نه تو منو دوست نداری</a:t>
            </a:r>
            <a:endParaRPr lang="en-US" sz="2400" b="1" smtClean="0">
              <a:cs typeface="B Zar" pitchFamily="2" charset="-78"/>
            </a:endParaRPr>
          </a:p>
          <a:p>
            <a:pPr marL="533400" indent="-533400" eaLnBrk="1" hangingPunct="1">
              <a:lnSpc>
                <a:spcPct val="90000"/>
              </a:lnSpc>
              <a:buFont typeface="Wingdings" pitchFamily="2" charset="2"/>
              <a:buChar char="ü"/>
            </a:pPr>
            <a:r>
              <a:rPr lang="fa-IR" sz="2400" b="1" smtClean="0">
                <a:cs typeface="B Zar" pitchFamily="2" charset="-78"/>
              </a:rPr>
              <a:t>هنرمند - دانشمند</a:t>
            </a:r>
            <a:endParaRPr lang="en-US" sz="2400" b="1" smtClean="0">
              <a:cs typeface="B Zar" pitchFamily="2" charset="-78"/>
            </a:endParaRPr>
          </a:p>
          <a:p>
            <a:pPr marL="533400" indent="-533400" eaLnBrk="1" hangingPunct="1">
              <a:lnSpc>
                <a:spcPct val="90000"/>
              </a:lnSpc>
              <a:buFont typeface="Wingdings" pitchFamily="2" charset="2"/>
              <a:buChar char="ü"/>
            </a:pPr>
            <a:r>
              <a:rPr lang="fa-IR" sz="2400" b="1" smtClean="0">
                <a:cs typeface="B Zar" pitchFamily="2" charset="-78"/>
              </a:rPr>
              <a:t>سنتی – مدرن</a:t>
            </a:r>
          </a:p>
          <a:p>
            <a:pPr marL="533400" indent="-533400" eaLnBrk="1" hangingPunct="1">
              <a:lnSpc>
                <a:spcPct val="90000"/>
              </a:lnSpc>
              <a:buFontTx/>
              <a:buNone/>
            </a:pPr>
            <a:endParaRPr lang="en-US" sz="2400" b="1" smtClean="0">
              <a:cs typeface="B Zar" pitchFamily="2" charset="-78"/>
            </a:endParaRPr>
          </a:p>
          <a:p>
            <a:pPr marL="533400" indent="-533400" eaLnBrk="1" hangingPunct="1">
              <a:lnSpc>
                <a:spcPct val="90000"/>
              </a:lnSpc>
              <a:buFontTx/>
              <a:buNone/>
            </a:pPr>
            <a:r>
              <a:rPr lang="fa-IR" sz="2400" b="1" smtClean="0">
                <a:cs typeface="B Zar" pitchFamily="2" charset="-78"/>
              </a:rPr>
              <a:t>معیار عمل گرایانه واقعیت: </a:t>
            </a:r>
            <a:r>
              <a:rPr lang="fa-IR" sz="2400" smtClean="0">
                <a:cs typeface="B Zar" pitchFamily="2" charset="-78"/>
              </a:rPr>
              <a:t>یک تم خوب، تم سودمندی است که به مراجع کمک کند</a:t>
            </a:r>
            <a:endParaRPr lang="en-US" sz="2400" smtClean="0">
              <a:cs typeface="B Zar" pitchFamily="2" charset="-78"/>
            </a:endParaRPr>
          </a:p>
          <a:p>
            <a:pPr marL="533400" indent="-533400" algn="l" rtl="0" eaLnBrk="1" hangingPunct="1">
              <a:lnSpc>
                <a:spcPct val="90000"/>
              </a:lnSpc>
              <a:buFontTx/>
              <a:buNone/>
            </a:pPr>
            <a:endParaRPr lang="en-US" sz="2400" smtClean="0">
              <a:cs typeface="B Zar" pitchFamily="2" charset="-78"/>
            </a:endParaRPr>
          </a:p>
        </p:txBody>
      </p:sp>
      <p:sp>
        <p:nvSpPr>
          <p:cNvPr id="154629" name="Text Box 5"/>
          <p:cNvSpPr txBox="1">
            <a:spLocks noChangeArrowheads="1"/>
          </p:cNvSpPr>
          <p:nvPr/>
        </p:nvSpPr>
        <p:spPr bwMode="auto">
          <a:xfrm>
            <a:off x="901700" y="57150"/>
            <a:ext cx="9302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rtl="0" eaLnBrk="0" hangingPunct="0">
              <a:defRPr/>
            </a:pPr>
            <a:r>
              <a:rPr 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IBCT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546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1546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1546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546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1546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1546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8677" name="Line 2"/>
          <p:cNvSpPr>
            <a:spLocks noChangeShapeType="1"/>
          </p:cNvSpPr>
          <p:nvPr/>
        </p:nvSpPr>
        <p:spPr bwMode="auto">
          <a:xfrm>
            <a:off x="468313" y="301625"/>
            <a:ext cx="8207375" cy="0"/>
          </a:xfrm>
          <a:prstGeom prst="line">
            <a:avLst/>
          </a:prstGeom>
          <a:noFill/>
          <a:ln w="247650">
            <a:solidFill>
              <a:srgbClr val="FF616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8723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fa-IR" sz="4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B Titr" pitchFamily="2" charset="-78"/>
              </a:rPr>
              <a:t>فرآیند قطب گرایی</a:t>
            </a:r>
            <a:endParaRPr lang="en-US" sz="4000" b="1" dirty="0" smtClean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B Titr" pitchFamily="2" charset="-78"/>
            </a:endParaRPr>
          </a:p>
        </p:txBody>
      </p:sp>
      <p:sp>
        <p:nvSpPr>
          <p:cNvPr id="158724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500063" y="1643063"/>
            <a:ext cx="8229600" cy="4525962"/>
          </a:xfrm>
        </p:spPr>
        <p:txBody>
          <a:bodyPr/>
          <a:lstStyle/>
          <a:p>
            <a:pPr algn="l" rtl="0" eaLnBrk="1" hangingPunct="1"/>
            <a:endParaRPr lang="en-US" smtClean="0">
              <a:cs typeface="B Zar" pitchFamily="2" charset="-78"/>
            </a:endParaRPr>
          </a:p>
          <a:p>
            <a:pPr eaLnBrk="1" hangingPunct="1"/>
            <a:r>
              <a:rPr lang="fa-IR" smtClean="0">
                <a:cs typeface="B Zar" pitchFamily="2" charset="-78"/>
              </a:rPr>
              <a:t>فرآیند تعاملی مخربی که بین زوج رخ داده و آنها را از هم دور می کند</a:t>
            </a:r>
          </a:p>
          <a:p>
            <a:pPr eaLnBrk="1" hangingPunct="1"/>
            <a:endParaRPr lang="fa-IR" smtClean="0">
              <a:cs typeface="B Zar" pitchFamily="2" charset="-78"/>
            </a:endParaRPr>
          </a:p>
          <a:p>
            <a:pPr eaLnBrk="1" hangingPunct="1"/>
            <a:r>
              <a:rPr lang="fa-IR" smtClean="0">
                <a:cs typeface="B Zar" pitchFamily="2" charset="-78"/>
              </a:rPr>
              <a:t>مشکل واقعی فرآیند قطب گرایی است نه تفاوتهای واقعی زوج</a:t>
            </a:r>
            <a:endParaRPr lang="en-US" smtClean="0">
              <a:cs typeface="B Zar" pitchFamily="2" charset="-78"/>
            </a:endParaRPr>
          </a:p>
        </p:txBody>
      </p:sp>
      <p:sp>
        <p:nvSpPr>
          <p:cNvPr id="158725" name="Text Box 5"/>
          <p:cNvSpPr txBox="1">
            <a:spLocks noChangeArrowheads="1"/>
          </p:cNvSpPr>
          <p:nvPr/>
        </p:nvSpPr>
        <p:spPr bwMode="auto">
          <a:xfrm>
            <a:off x="901700" y="57150"/>
            <a:ext cx="9302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rtl="0" eaLnBrk="0" hangingPunct="0">
              <a:defRPr/>
            </a:pPr>
            <a:r>
              <a:rPr 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IBCT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587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1587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8724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9701" name="Line 2"/>
          <p:cNvSpPr>
            <a:spLocks noChangeShapeType="1"/>
          </p:cNvSpPr>
          <p:nvPr/>
        </p:nvSpPr>
        <p:spPr bwMode="auto">
          <a:xfrm>
            <a:off x="468313" y="301625"/>
            <a:ext cx="8207375" cy="0"/>
          </a:xfrm>
          <a:prstGeom prst="line">
            <a:avLst/>
          </a:prstGeom>
          <a:noFill/>
          <a:ln w="247650">
            <a:solidFill>
              <a:srgbClr val="FF616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0771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fa-IR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B Titr" pitchFamily="2" charset="-78"/>
              </a:rPr>
              <a:t>دام متقابل</a:t>
            </a:r>
            <a:endParaRPr lang="en-US" b="1" dirty="0" smtClean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B Titr" pitchFamily="2" charset="-78"/>
            </a:endParaRPr>
          </a:p>
        </p:txBody>
      </p:sp>
      <p:sp>
        <p:nvSpPr>
          <p:cNvPr id="160772" name="Rectangle 4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fa-IR" sz="2800" dirty="0" smtClean="0">
                <a:cs typeface="B Zar" pitchFamily="2" charset="-78"/>
              </a:rPr>
              <a:t>پیامد قطب گرایی و به معنای  تجربه احساس پوچی، بیهودگی و گیر افتادن</a:t>
            </a:r>
          </a:p>
          <a:p>
            <a:pPr eaLnBrk="1" hangingPunct="1"/>
            <a:endParaRPr lang="fa-IR" sz="2800" dirty="0" smtClean="0">
              <a:cs typeface="B Zar" pitchFamily="2" charset="-78"/>
            </a:endParaRPr>
          </a:p>
          <a:p>
            <a:pPr eaLnBrk="1" hangingPunct="1"/>
            <a:r>
              <a:rPr lang="fa-IR" sz="2800" dirty="0" smtClean="0">
                <a:cs typeface="B Zar" pitchFamily="2" charset="-78"/>
              </a:rPr>
              <a:t>معمولاً هیچکدام از همسران نمیداند که دیگری نیز چنین تجربه در دام افتادگی را دارد</a:t>
            </a:r>
          </a:p>
          <a:p>
            <a:pPr eaLnBrk="1" hangingPunct="1"/>
            <a:endParaRPr lang="fa-IR" sz="2800" dirty="0" smtClean="0">
              <a:cs typeface="B Zar" pitchFamily="2" charset="-78"/>
            </a:endParaRPr>
          </a:p>
          <a:p>
            <a:pPr eaLnBrk="1" hangingPunct="1"/>
            <a:r>
              <a:rPr lang="fa-IR" sz="2800" dirty="0" smtClean="0">
                <a:cs typeface="B Zar" pitchFamily="2" charset="-78"/>
              </a:rPr>
              <a:t>وقتی که آنها از دام متقابل آگاه می شوند، همدلی و همدردی می تواند مفید باشد. این اغلب به پذیرش می انجامد</a:t>
            </a:r>
            <a:endParaRPr lang="en-US" sz="2800" dirty="0" smtClean="0">
              <a:cs typeface="B Zar" pitchFamily="2" charset="-78"/>
            </a:endParaRPr>
          </a:p>
        </p:txBody>
      </p:sp>
      <p:sp>
        <p:nvSpPr>
          <p:cNvPr id="160773" name="Text Box 5"/>
          <p:cNvSpPr txBox="1">
            <a:spLocks noChangeArrowheads="1"/>
          </p:cNvSpPr>
          <p:nvPr/>
        </p:nvSpPr>
        <p:spPr bwMode="auto">
          <a:xfrm>
            <a:off x="901700" y="57150"/>
            <a:ext cx="9302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rtl="0" eaLnBrk="0" hangingPunct="0">
              <a:defRPr/>
            </a:pPr>
            <a:r>
              <a:rPr 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IBCT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607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607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607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1607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607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607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1607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607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607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0772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0725" name="Line 5"/>
          <p:cNvSpPr>
            <a:spLocks noChangeShapeType="1"/>
          </p:cNvSpPr>
          <p:nvPr/>
        </p:nvSpPr>
        <p:spPr bwMode="auto">
          <a:xfrm>
            <a:off x="468313" y="301625"/>
            <a:ext cx="8207375" cy="0"/>
          </a:xfrm>
          <a:prstGeom prst="line">
            <a:avLst/>
          </a:prstGeom>
          <a:noFill/>
          <a:ln w="247650">
            <a:solidFill>
              <a:srgbClr val="FF616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404813"/>
            <a:ext cx="8229600" cy="990600"/>
          </a:xfrm>
        </p:spPr>
        <p:txBody>
          <a:bodyPr/>
          <a:lstStyle/>
          <a:p>
            <a:pPr eaLnBrk="1" hangingPunct="1">
              <a:defRPr/>
            </a:pPr>
            <a:r>
              <a:rPr lang="fa-IR" sz="36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B Titr" pitchFamily="2" charset="-78"/>
              </a:rPr>
              <a:t>جلسه اول: راهنمایی و جهت یابی زوج</a:t>
            </a:r>
            <a:endParaRPr lang="en-US" sz="3600" b="1" dirty="0" smtClean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B Titr" pitchFamily="2" charset="-78"/>
            </a:endParaRP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28750"/>
            <a:ext cx="8229600" cy="47371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fa-IR" sz="2400" smtClean="0">
                <a:cs typeface="B Zar" pitchFamily="2" charset="-78"/>
              </a:rPr>
              <a:t>باید با حضور هر دو نفر تشکیل شود</a:t>
            </a:r>
          </a:p>
          <a:p>
            <a:pPr eaLnBrk="1" hangingPunct="1">
              <a:lnSpc>
                <a:spcPct val="80000"/>
              </a:lnSpc>
            </a:pPr>
            <a:r>
              <a:rPr lang="fa-IR" sz="2400" smtClean="0">
                <a:cs typeface="B Zar" pitchFamily="2" charset="-78"/>
              </a:rPr>
              <a:t>زوج از تمرکز بر مشکلات خود خسته و مایوس شده اند</a:t>
            </a:r>
          </a:p>
          <a:p>
            <a:pPr eaLnBrk="1" hangingPunct="1">
              <a:lnSpc>
                <a:spcPct val="80000"/>
              </a:lnSpc>
            </a:pPr>
            <a:r>
              <a:rPr lang="fa-IR" sz="2400" b="1" smtClean="0">
                <a:solidFill>
                  <a:srgbClr val="FF0000"/>
                </a:solidFill>
                <a:cs typeface="B Zar" pitchFamily="2" charset="-78"/>
              </a:rPr>
              <a:t>محتوا</a:t>
            </a:r>
            <a:r>
              <a:rPr lang="fa-IR" sz="2000" b="1" smtClean="0">
                <a:cs typeface="B Zar" pitchFamily="2" charset="-78"/>
              </a:rPr>
              <a:t>: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ü"/>
            </a:pPr>
            <a:r>
              <a:rPr lang="fa-IR" sz="2000" b="1" smtClean="0">
                <a:cs typeface="B Zar" pitchFamily="2" charset="-78"/>
              </a:rPr>
              <a:t>رضایت آگاهانه، رازداری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ü"/>
            </a:pPr>
            <a:r>
              <a:rPr lang="fa-IR" sz="2000" b="1" smtClean="0">
                <a:cs typeface="B Zar" pitchFamily="2" charset="-78"/>
              </a:rPr>
              <a:t>تاریخچه زوج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ü"/>
            </a:pPr>
            <a:r>
              <a:rPr lang="fa-IR" sz="2000" b="1" smtClean="0">
                <a:cs typeface="B Zar" pitchFamily="2" charset="-78"/>
              </a:rPr>
              <a:t>اختصاص متون یا کتابهای خود یاری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fa-IR" sz="2000" b="1" smtClean="0">
              <a:cs typeface="B Zar" pitchFamily="2" charset="-78"/>
            </a:endParaRPr>
          </a:p>
          <a:p>
            <a:pPr eaLnBrk="1" hangingPunct="1">
              <a:lnSpc>
                <a:spcPct val="80000"/>
              </a:lnSpc>
            </a:pPr>
            <a:r>
              <a:rPr lang="fa-IR" sz="2400" b="1" smtClean="0">
                <a:solidFill>
                  <a:srgbClr val="FF0000"/>
                </a:solidFill>
                <a:cs typeface="B Zar" pitchFamily="2" charset="-78"/>
              </a:rPr>
              <a:t>اهداف</a:t>
            </a:r>
            <a:r>
              <a:rPr lang="fa-IR" sz="2000" b="1" smtClean="0">
                <a:cs typeface="B Zar" pitchFamily="2" charset="-78"/>
              </a:rPr>
              <a:t>: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ü"/>
            </a:pPr>
            <a:r>
              <a:rPr lang="fa-IR" sz="2000" b="1" smtClean="0">
                <a:cs typeface="B Zar" pitchFamily="2" charset="-78"/>
              </a:rPr>
              <a:t>اعتباربخشی به تجارب ناامیدی زوج (به طور متناقضی منجر به احساس امیدواری بیشتر می شود)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ü"/>
            </a:pPr>
            <a:r>
              <a:rPr lang="fa-IR" sz="2000" b="1" smtClean="0">
                <a:cs typeface="B Zar" pitchFamily="2" charset="-78"/>
              </a:rPr>
              <a:t>احترام و اذعان به دوگانگی زوج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ü"/>
            </a:pPr>
            <a:r>
              <a:rPr lang="fa-IR" sz="2000" b="1" smtClean="0">
                <a:cs typeface="B Zar" pitchFamily="2" charset="-78"/>
              </a:rPr>
              <a:t>آشنایی آنها با فرآیند درمان و ارزیابی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fa-IR" sz="2000" b="1" smtClean="0">
              <a:cs typeface="B Zar" pitchFamily="2" charset="-78"/>
            </a:endParaRPr>
          </a:p>
          <a:p>
            <a:pPr eaLnBrk="1" hangingPunct="1">
              <a:lnSpc>
                <a:spcPct val="80000"/>
              </a:lnSpc>
            </a:pPr>
            <a:endParaRPr lang="fa-IR" sz="2000" b="1" smtClean="0">
              <a:cs typeface="B Zar" pitchFamily="2" charset="-78"/>
            </a:endParaRPr>
          </a:p>
        </p:txBody>
      </p:sp>
      <p:sp>
        <p:nvSpPr>
          <p:cNvPr id="34820" name="Rectangle 4"/>
          <p:cNvSpPr>
            <a:spLocks noChangeArrowheads="1"/>
          </p:cNvSpPr>
          <p:nvPr/>
        </p:nvSpPr>
        <p:spPr bwMode="auto">
          <a:xfrm>
            <a:off x="809625" y="93663"/>
            <a:ext cx="2397125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rtl="0" eaLnBrk="0" hangingPunct="0">
              <a:defRPr/>
            </a:pPr>
            <a:r>
              <a:rPr lang="en-US" sz="22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Session Outline - 1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3" presetClass="emph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" dur="2000" fill="hold"/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" presetID="3" presetClass="emph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2000" fill="hold"/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0"/>
                            </p:stCondLst>
                            <p:childTnLst>
                              <p:par>
                                <p:cTn id="14" presetID="3" presetClass="emph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" dur="2000" fill="hold"/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0"/>
                            </p:stCondLst>
                            <p:childTnLst>
                              <p:par>
                                <p:cTn id="17" presetID="3" presetClass="emph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2000" fill="hold"/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0"/>
                            </p:stCondLst>
                            <p:childTnLst>
                              <p:par>
                                <p:cTn id="20" presetID="3" presetClass="emph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2000" fill="hold"/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0"/>
                            </p:stCondLst>
                            <p:childTnLst>
                              <p:par>
                                <p:cTn id="23" presetID="3" presetClass="emph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4" dur="2000" fill="hold"/>
                                        <p:tgtEl>
                                          <p:spTgt spid="348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0"/>
                            </p:stCondLst>
                            <p:childTnLst>
                              <p:par>
                                <p:cTn id="26" presetID="3" presetClass="emph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" dur="2000" fill="hold"/>
                                        <p:tgtEl>
                                          <p:spTgt spid="348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0"/>
                            </p:stCondLst>
                            <p:childTnLst>
                              <p:par>
                                <p:cTn id="29" presetID="3" presetClass="emph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2000" fill="hold"/>
                                        <p:tgtEl>
                                          <p:spTgt spid="348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5000"/>
                            </p:stCondLst>
                            <p:childTnLst>
                              <p:par>
                                <p:cTn id="32" presetID="3" presetClass="emph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3" dur="2000" fill="hold"/>
                                        <p:tgtEl>
                                          <p:spTgt spid="348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853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fa-IR" sz="4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B Titr" pitchFamily="2" charset="-78"/>
              </a:rPr>
              <a:t>جلسه اول: جهت یابی زوج</a:t>
            </a:r>
            <a:endParaRPr lang="en-US" sz="4000" b="1" dirty="0" smtClean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B Titr" pitchFamily="2" charset="-78"/>
            </a:endParaRPr>
          </a:p>
        </p:txBody>
      </p:sp>
      <p:sp>
        <p:nvSpPr>
          <p:cNvPr id="185348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684213" y="1268413"/>
            <a:ext cx="7888287" cy="4946650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fa-IR" sz="2800" b="1" dirty="0" smtClean="0">
                <a:solidFill>
                  <a:srgbClr val="0E1E2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Zar" pitchFamily="2" charset="-78"/>
              </a:rPr>
              <a:t>شش پرسش کلیدی ارزیابی</a:t>
            </a:r>
            <a:r>
              <a:rPr lang="en-US" sz="2800" b="1" dirty="0" smtClean="0">
                <a:solidFill>
                  <a:srgbClr val="0E1E2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Zar" pitchFamily="2" charset="-78"/>
              </a:rPr>
              <a:t>:</a:t>
            </a:r>
            <a:endParaRPr lang="fa-IR" sz="2800" b="1" dirty="0" smtClean="0">
              <a:solidFill>
                <a:srgbClr val="0E1E20"/>
              </a:solidFill>
              <a:effectLst>
                <a:outerShdw blurRad="38100" dist="38100" dir="2700000" algn="tl">
                  <a:srgbClr val="C0C0C0"/>
                </a:outerShdw>
              </a:effectLst>
              <a:cs typeface="B Zar" pitchFamily="2" charset="-78"/>
            </a:endParaRPr>
          </a:p>
          <a:p>
            <a:pPr eaLnBrk="1" hangingPunct="1">
              <a:lnSpc>
                <a:spcPct val="80000"/>
              </a:lnSpc>
              <a:defRPr/>
            </a:pPr>
            <a:endParaRPr lang="fa-IR" sz="2400" b="1" i="1" u="sng" dirty="0" smtClean="0">
              <a:solidFill>
                <a:srgbClr val="238D23"/>
              </a:solidFill>
              <a:effectLst>
                <a:outerShdw blurRad="38100" dist="38100" dir="2700000" algn="tl">
                  <a:srgbClr val="C0C0C0"/>
                </a:outerShdw>
              </a:effectLst>
              <a:cs typeface="B Zar" pitchFamily="2" charset="-78"/>
            </a:endParaRPr>
          </a:p>
          <a:p>
            <a:pPr eaLnBrk="1" hangingPunct="1">
              <a:lnSpc>
                <a:spcPct val="80000"/>
              </a:lnSpc>
              <a:buFontTx/>
              <a:buAutoNum type="arabicPeriod"/>
              <a:defRPr/>
            </a:pPr>
            <a:r>
              <a:rPr lang="fa-IR" sz="2400" dirty="0" smtClean="0">
                <a:solidFill>
                  <a:srgbClr val="238D2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Zar" pitchFamily="2" charset="-78"/>
              </a:rPr>
              <a:t>وضعیت این زوج چقدر آشفته است؟</a:t>
            </a:r>
          </a:p>
          <a:p>
            <a:pPr eaLnBrk="1" hangingPunct="1">
              <a:lnSpc>
                <a:spcPct val="80000"/>
              </a:lnSpc>
              <a:buFontTx/>
              <a:buAutoNum type="arabicPeriod"/>
              <a:defRPr/>
            </a:pPr>
            <a:endParaRPr lang="fa-IR" sz="2400" dirty="0" smtClean="0">
              <a:solidFill>
                <a:srgbClr val="238D23"/>
              </a:solidFill>
              <a:effectLst>
                <a:outerShdw blurRad="38100" dist="38100" dir="2700000" algn="tl">
                  <a:srgbClr val="C0C0C0"/>
                </a:outerShdw>
              </a:effectLst>
              <a:cs typeface="B Zar" pitchFamily="2" charset="-78"/>
            </a:endParaRPr>
          </a:p>
          <a:p>
            <a:pPr eaLnBrk="1" hangingPunct="1">
              <a:lnSpc>
                <a:spcPct val="80000"/>
              </a:lnSpc>
              <a:buFontTx/>
              <a:buAutoNum type="arabicPeriod"/>
              <a:defRPr/>
            </a:pPr>
            <a:r>
              <a:rPr lang="fa-IR" sz="2400" dirty="0" smtClean="0">
                <a:solidFill>
                  <a:srgbClr val="238D2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Zar" pitchFamily="2" charset="-78"/>
              </a:rPr>
              <a:t>این زوج چقدر به رابطه متعهد هستند؟</a:t>
            </a:r>
          </a:p>
          <a:p>
            <a:pPr eaLnBrk="1" hangingPunct="1">
              <a:lnSpc>
                <a:spcPct val="80000"/>
              </a:lnSpc>
              <a:buFontTx/>
              <a:buAutoNum type="arabicPeriod"/>
              <a:defRPr/>
            </a:pPr>
            <a:endParaRPr lang="fa-IR" sz="2400" dirty="0" smtClean="0">
              <a:solidFill>
                <a:srgbClr val="238D23"/>
              </a:solidFill>
              <a:effectLst>
                <a:outerShdw blurRad="38100" dist="38100" dir="2700000" algn="tl">
                  <a:srgbClr val="C0C0C0"/>
                </a:outerShdw>
              </a:effectLst>
              <a:cs typeface="B Zar" pitchFamily="2" charset="-78"/>
            </a:endParaRPr>
          </a:p>
          <a:p>
            <a:pPr eaLnBrk="1" hangingPunct="1">
              <a:lnSpc>
                <a:spcPct val="80000"/>
              </a:lnSpc>
              <a:buFontTx/>
              <a:buAutoNum type="arabicPeriod"/>
              <a:defRPr/>
            </a:pPr>
            <a:r>
              <a:rPr lang="fa-IR" sz="2400" dirty="0" smtClean="0">
                <a:solidFill>
                  <a:srgbClr val="238D2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Zar" pitchFamily="2" charset="-78"/>
              </a:rPr>
              <a:t>موضوعاتی که آنها را از هم دور کرده، چه هستند؟ </a:t>
            </a:r>
          </a:p>
          <a:p>
            <a:pPr eaLnBrk="1" hangingPunct="1">
              <a:lnSpc>
                <a:spcPct val="80000"/>
              </a:lnSpc>
              <a:buFontTx/>
              <a:buAutoNum type="arabicPeriod"/>
              <a:defRPr/>
            </a:pPr>
            <a:endParaRPr lang="fa-IR" sz="2400" dirty="0" smtClean="0">
              <a:solidFill>
                <a:srgbClr val="238D23"/>
              </a:solidFill>
              <a:effectLst>
                <a:outerShdw blurRad="38100" dist="38100" dir="2700000" algn="tl">
                  <a:srgbClr val="C0C0C0"/>
                </a:outerShdw>
              </a:effectLst>
              <a:cs typeface="B Zar" pitchFamily="2" charset="-78"/>
            </a:endParaRPr>
          </a:p>
          <a:p>
            <a:pPr eaLnBrk="1" hangingPunct="1">
              <a:lnSpc>
                <a:spcPct val="80000"/>
              </a:lnSpc>
              <a:buFontTx/>
              <a:buAutoNum type="arabicPeriod"/>
              <a:defRPr/>
            </a:pPr>
            <a:r>
              <a:rPr lang="fa-IR" sz="2400" dirty="0" smtClean="0">
                <a:solidFill>
                  <a:srgbClr val="238D2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Zar" pitchFamily="2" charset="-78"/>
              </a:rPr>
              <a:t>این موضوعات چگونه چنین مشکلی را برای آنها ایجاد کرده اند؟</a:t>
            </a:r>
          </a:p>
          <a:p>
            <a:pPr eaLnBrk="1" hangingPunct="1">
              <a:lnSpc>
                <a:spcPct val="80000"/>
              </a:lnSpc>
              <a:buFontTx/>
              <a:buAutoNum type="arabicPeriod"/>
              <a:defRPr/>
            </a:pPr>
            <a:endParaRPr lang="fa-IR" sz="2400" dirty="0" smtClean="0">
              <a:solidFill>
                <a:srgbClr val="238D23"/>
              </a:solidFill>
              <a:effectLst>
                <a:outerShdw blurRad="38100" dist="38100" dir="2700000" algn="tl">
                  <a:srgbClr val="C0C0C0"/>
                </a:outerShdw>
              </a:effectLst>
              <a:cs typeface="B Zar" pitchFamily="2" charset="-78"/>
            </a:endParaRPr>
          </a:p>
          <a:p>
            <a:pPr eaLnBrk="1" hangingPunct="1">
              <a:lnSpc>
                <a:spcPct val="80000"/>
              </a:lnSpc>
              <a:buFontTx/>
              <a:buAutoNum type="arabicPeriod"/>
              <a:defRPr/>
            </a:pPr>
            <a:r>
              <a:rPr lang="fa-IR" sz="2400" dirty="0" smtClean="0">
                <a:solidFill>
                  <a:srgbClr val="238D2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Zar" pitchFamily="2" charset="-78"/>
              </a:rPr>
              <a:t>نقاط قوتی که این زوج را کنار هم نگه داشته چیستند؟</a:t>
            </a:r>
          </a:p>
          <a:p>
            <a:pPr eaLnBrk="1" hangingPunct="1">
              <a:lnSpc>
                <a:spcPct val="80000"/>
              </a:lnSpc>
              <a:buFontTx/>
              <a:buAutoNum type="arabicPeriod"/>
              <a:defRPr/>
            </a:pPr>
            <a:endParaRPr lang="fa-IR" sz="2400" dirty="0" smtClean="0">
              <a:solidFill>
                <a:srgbClr val="238D23"/>
              </a:solidFill>
              <a:effectLst>
                <a:outerShdw blurRad="38100" dist="38100" dir="2700000" algn="tl">
                  <a:srgbClr val="C0C0C0"/>
                </a:outerShdw>
              </a:effectLst>
              <a:cs typeface="B Zar" pitchFamily="2" charset="-78"/>
            </a:endParaRPr>
          </a:p>
          <a:p>
            <a:pPr eaLnBrk="1" hangingPunct="1">
              <a:lnSpc>
                <a:spcPct val="80000"/>
              </a:lnSpc>
              <a:buFontTx/>
              <a:buAutoNum type="arabicPeriod"/>
              <a:defRPr/>
            </a:pPr>
            <a:r>
              <a:rPr lang="fa-IR" sz="2400" dirty="0" smtClean="0">
                <a:solidFill>
                  <a:srgbClr val="238D2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Zar" pitchFamily="2" charset="-78"/>
              </a:rPr>
              <a:t>درمان چگونه می تواند به آنها کمک کند؟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endParaRPr lang="en-US" sz="2400" dirty="0" smtClean="0">
              <a:solidFill>
                <a:srgbClr val="238D23"/>
              </a:solidFill>
              <a:effectLst>
                <a:outerShdw blurRad="38100" dist="38100" dir="2700000" algn="tl">
                  <a:srgbClr val="C0C0C0"/>
                </a:outerShdw>
              </a:effectLst>
              <a:cs typeface="B Zar" pitchFamily="2" charset="-78"/>
            </a:endParaRPr>
          </a:p>
        </p:txBody>
      </p:sp>
      <p:sp>
        <p:nvSpPr>
          <p:cNvPr id="31751" name="Line 5"/>
          <p:cNvSpPr>
            <a:spLocks noChangeShapeType="1"/>
          </p:cNvSpPr>
          <p:nvPr/>
        </p:nvSpPr>
        <p:spPr bwMode="auto">
          <a:xfrm>
            <a:off x="468313" y="301625"/>
            <a:ext cx="8207375" cy="0"/>
          </a:xfrm>
          <a:prstGeom prst="line">
            <a:avLst/>
          </a:prstGeom>
          <a:noFill/>
          <a:ln w="247650">
            <a:solidFill>
              <a:srgbClr val="FF616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853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1853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18534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8534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18534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18534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18534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2773" name="Line 5"/>
          <p:cNvSpPr>
            <a:spLocks noChangeShapeType="1"/>
          </p:cNvSpPr>
          <p:nvPr/>
        </p:nvSpPr>
        <p:spPr bwMode="auto">
          <a:xfrm>
            <a:off x="468313" y="301625"/>
            <a:ext cx="8207375" cy="0"/>
          </a:xfrm>
          <a:prstGeom prst="line">
            <a:avLst/>
          </a:prstGeom>
          <a:noFill/>
          <a:ln w="247650">
            <a:solidFill>
              <a:srgbClr val="FF616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fa-IR" sz="4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B Titr" pitchFamily="2" charset="-78"/>
              </a:rPr>
              <a:t>جلسات دوم (الف و ب) فردی</a:t>
            </a:r>
            <a:endParaRPr lang="en-US" sz="4000" b="1" dirty="0" smtClean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B Titr" pitchFamily="2" charset="-78"/>
            </a:endParaRP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285875"/>
            <a:ext cx="8229600" cy="4786313"/>
          </a:xfrm>
        </p:spPr>
        <p:txBody>
          <a:bodyPr/>
          <a:lstStyle/>
          <a:p>
            <a:pPr marL="457200" indent="-457200" algn="l" rtl="0" eaLnBrk="1" hangingPunct="1"/>
            <a:endParaRPr lang="en-US" sz="2800" b="1" dirty="0" smtClean="0">
              <a:cs typeface="B Zar" pitchFamily="2" charset="-78"/>
            </a:endParaRPr>
          </a:p>
          <a:p>
            <a:pPr marL="457200" indent="-457200" eaLnBrk="1" hangingPunct="1">
              <a:buFont typeface="Wingdings" pitchFamily="2" charset="2"/>
              <a:buChar char="§"/>
            </a:pPr>
            <a:r>
              <a:rPr lang="fa-IR" sz="2800" b="1" dirty="0" smtClean="0">
                <a:cs typeface="B Zar" pitchFamily="2" charset="-78"/>
              </a:rPr>
              <a:t>جلسات جداگانه با زن و شوهر</a:t>
            </a:r>
          </a:p>
          <a:p>
            <a:pPr marL="457200" indent="-457200" eaLnBrk="1" hangingPunct="1">
              <a:buFont typeface="Wingdings" pitchFamily="2" charset="2"/>
              <a:buChar char="§"/>
            </a:pPr>
            <a:r>
              <a:rPr lang="fa-IR" sz="2800" b="1" dirty="0" smtClean="0">
                <a:cs typeface="B Zar" pitchFamily="2" charset="-78"/>
              </a:rPr>
              <a:t>رازداری</a:t>
            </a:r>
          </a:p>
          <a:p>
            <a:pPr marL="457200" indent="-457200" eaLnBrk="1" hangingPunct="1">
              <a:buNone/>
            </a:pPr>
            <a:endParaRPr lang="fa-IR" sz="2800" b="1" dirty="0" smtClean="0">
              <a:cs typeface="B Zar" pitchFamily="2" charset="-78"/>
            </a:endParaRPr>
          </a:p>
          <a:p>
            <a:pPr marL="457200" indent="-457200" eaLnBrk="1" hangingPunct="1">
              <a:buFont typeface="Wingdings" pitchFamily="2" charset="2"/>
              <a:buChar char="q"/>
            </a:pPr>
            <a:r>
              <a:rPr lang="fa-IR" sz="2800" b="1" dirty="0" smtClean="0">
                <a:solidFill>
                  <a:srgbClr val="C00000"/>
                </a:solidFill>
                <a:cs typeface="B Zar" pitchFamily="2" charset="-78"/>
              </a:rPr>
              <a:t>جمع آوری اطلاعات در چهار زمینه اصلی</a:t>
            </a:r>
            <a:r>
              <a:rPr lang="fa-IR" sz="2800" b="1" dirty="0" smtClean="0">
                <a:cs typeface="B Zar" pitchFamily="2" charset="-78"/>
              </a:rPr>
              <a:t>:</a:t>
            </a:r>
          </a:p>
          <a:p>
            <a:pPr marL="457200" indent="-457200" eaLnBrk="1" hangingPunct="1">
              <a:buFont typeface="Wingdings" pitchFamily="2" charset="2"/>
              <a:buChar char="ü"/>
            </a:pPr>
            <a:r>
              <a:rPr lang="fa-IR" sz="2600" b="1" dirty="0" smtClean="0">
                <a:cs typeface="B Zar" pitchFamily="2" charset="-78"/>
              </a:rPr>
              <a:t>مشکلات جاری و موقعیت فعلی</a:t>
            </a:r>
          </a:p>
          <a:p>
            <a:pPr marL="457200" indent="-457200" eaLnBrk="1" hangingPunct="1">
              <a:buFont typeface="Wingdings" pitchFamily="2" charset="2"/>
              <a:buChar char="ü"/>
            </a:pPr>
            <a:r>
              <a:rPr lang="fa-IR" sz="2600" b="1" dirty="0" smtClean="0">
                <a:cs typeface="B Zar" pitchFamily="2" charset="-78"/>
              </a:rPr>
              <a:t>تاریخچه خانوادگی</a:t>
            </a:r>
          </a:p>
          <a:p>
            <a:pPr marL="457200" indent="-457200" eaLnBrk="1" hangingPunct="1">
              <a:buFont typeface="Wingdings" pitchFamily="2" charset="2"/>
              <a:buChar char="ü"/>
            </a:pPr>
            <a:r>
              <a:rPr lang="fa-IR" sz="2600" b="1" dirty="0" smtClean="0">
                <a:cs typeface="B Zar" pitchFamily="2" charset="-78"/>
              </a:rPr>
              <a:t>تاریخچه ارتباطات</a:t>
            </a:r>
          </a:p>
          <a:p>
            <a:pPr marL="457200" indent="-457200" eaLnBrk="1" hangingPunct="1">
              <a:buFont typeface="Wingdings" pitchFamily="2" charset="2"/>
              <a:buChar char="ü"/>
            </a:pPr>
            <a:r>
              <a:rPr lang="fa-IR" sz="2600" b="1" dirty="0" smtClean="0">
                <a:cs typeface="B Zar" pitchFamily="2" charset="-78"/>
              </a:rPr>
              <a:t>میزان تعهد</a:t>
            </a:r>
          </a:p>
          <a:p>
            <a:pPr marL="457200" indent="-457200" eaLnBrk="1" hangingPunct="1">
              <a:buFontTx/>
              <a:buNone/>
            </a:pPr>
            <a:endParaRPr lang="fa-IR" sz="2800" b="1" dirty="0" smtClean="0">
              <a:cs typeface="B Zar" pitchFamily="2" charset="-78"/>
            </a:endParaRPr>
          </a:p>
          <a:p>
            <a:pPr marL="838200" lvl="1" indent="-381000" algn="l" rtl="0" eaLnBrk="1" hangingPunct="1">
              <a:buFontTx/>
              <a:buNone/>
            </a:pPr>
            <a:endParaRPr lang="en-US" sz="2400" b="1" dirty="0" smtClean="0">
              <a:solidFill>
                <a:srgbClr val="238D23"/>
              </a:solidFill>
              <a:cs typeface="B Zar" pitchFamily="2" charset="-78"/>
            </a:endParaRPr>
          </a:p>
          <a:p>
            <a:pPr marL="457200" indent="-457200" algn="l" rtl="0" eaLnBrk="1" hangingPunct="1">
              <a:buFontTx/>
              <a:buNone/>
            </a:pPr>
            <a:endParaRPr lang="en-US" sz="2800" b="1" dirty="0" smtClean="0">
              <a:solidFill>
                <a:srgbClr val="238D23"/>
              </a:solidFill>
              <a:cs typeface="B Zar" pitchFamily="2" charset="-78"/>
            </a:endParaRPr>
          </a:p>
          <a:p>
            <a:pPr marL="457200" indent="-457200" algn="l" rtl="0" eaLnBrk="1" hangingPunct="1"/>
            <a:endParaRPr lang="en-US" sz="2800" b="1" dirty="0" smtClean="0">
              <a:solidFill>
                <a:srgbClr val="339933"/>
              </a:solidFill>
              <a:cs typeface="B Zar" pitchFamily="2" charset="-78"/>
            </a:endParaRPr>
          </a:p>
        </p:txBody>
      </p:sp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735013" y="69850"/>
            <a:ext cx="32242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rtl="0" eaLnBrk="0" hangingPunct="0">
              <a:defRPr/>
            </a:pPr>
            <a:r>
              <a:rPr 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Session Outline - 2a, 2b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58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58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58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58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58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3797" name="Line 5"/>
          <p:cNvSpPr>
            <a:spLocks noChangeShapeType="1"/>
          </p:cNvSpPr>
          <p:nvPr/>
        </p:nvSpPr>
        <p:spPr bwMode="auto">
          <a:xfrm>
            <a:off x="468313" y="301625"/>
            <a:ext cx="8207375" cy="0"/>
          </a:xfrm>
          <a:prstGeom prst="line">
            <a:avLst/>
          </a:prstGeom>
          <a:noFill/>
          <a:ln w="247650">
            <a:solidFill>
              <a:srgbClr val="FF616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fa-I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B Titr" pitchFamily="2" charset="-78"/>
              </a:rPr>
              <a:t>جلسه فیدبک</a:t>
            </a:r>
            <a:endParaRPr lang="en-US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B Titr" pitchFamily="2" charset="-78"/>
            </a:endParaRP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1357313"/>
            <a:ext cx="7908925" cy="4714875"/>
          </a:xfrm>
        </p:spPr>
        <p:txBody>
          <a:bodyPr/>
          <a:lstStyle/>
          <a:p>
            <a:pPr marL="457200" indent="-457200" eaLnBrk="1" hangingPunct="1">
              <a:lnSpc>
                <a:spcPct val="80000"/>
              </a:lnSpc>
            </a:pPr>
            <a:r>
              <a:rPr lang="fa-IR" sz="2800" smtClean="0">
                <a:cs typeface="B Titr" pitchFamily="2" charset="-78"/>
              </a:rPr>
              <a:t>جلسه فیدبک شش پرسش را پیگیری می کند</a:t>
            </a:r>
          </a:p>
          <a:p>
            <a:pPr marL="457200" indent="-457200" eaLnBrk="1" hangingPunct="1">
              <a:lnSpc>
                <a:spcPct val="80000"/>
              </a:lnSpc>
              <a:buFontTx/>
              <a:buNone/>
            </a:pPr>
            <a:endParaRPr lang="fa-IR" sz="2800" smtClean="0">
              <a:cs typeface="B Titr" pitchFamily="2" charset="-78"/>
            </a:endParaRPr>
          </a:p>
          <a:p>
            <a:pPr marL="457200" indent="-457200" eaLnBrk="1" hangingPunct="1">
              <a:lnSpc>
                <a:spcPct val="80000"/>
              </a:lnSpc>
              <a:buFontTx/>
              <a:buAutoNum type="arabicPeriod"/>
            </a:pPr>
            <a:r>
              <a:rPr lang="fa-IR" sz="2800" smtClean="0">
                <a:cs typeface="B Zar" pitchFamily="2" charset="-78"/>
              </a:rPr>
              <a:t>اطمینان دهی مجدد، تاکید بر اهمیت و شدت مشکل زوجی</a:t>
            </a:r>
          </a:p>
          <a:p>
            <a:pPr marL="457200" indent="-457200" eaLnBrk="1" hangingPunct="1">
              <a:lnSpc>
                <a:spcPct val="80000"/>
              </a:lnSpc>
              <a:buFontTx/>
              <a:buAutoNum type="arabicPeriod"/>
            </a:pPr>
            <a:r>
              <a:rPr lang="fa-IR" sz="2800" smtClean="0">
                <a:cs typeface="B Zar" pitchFamily="2" charset="-78"/>
              </a:rPr>
              <a:t>تاکید بر اهمیت تعهد به درمان موفقیت آمیز</a:t>
            </a:r>
          </a:p>
          <a:p>
            <a:pPr marL="457200" indent="-457200" eaLnBrk="1" hangingPunct="1">
              <a:lnSpc>
                <a:spcPct val="80000"/>
              </a:lnSpc>
              <a:buFontTx/>
              <a:buAutoNum type="arabicPeriod"/>
            </a:pPr>
            <a:r>
              <a:rPr lang="fa-IR" sz="2800" smtClean="0">
                <a:cs typeface="B Zar" pitchFamily="2" charset="-78"/>
              </a:rPr>
              <a:t>پیشنهاد یک تم مفید و فرمولبندی که تعارض را توصیف کند</a:t>
            </a:r>
          </a:p>
          <a:p>
            <a:pPr marL="457200" indent="-457200" eaLnBrk="1" hangingPunct="1">
              <a:lnSpc>
                <a:spcPct val="80000"/>
              </a:lnSpc>
              <a:buFontTx/>
              <a:buAutoNum type="arabicPeriod"/>
            </a:pPr>
            <a:r>
              <a:rPr lang="fa-IR" sz="2800" smtClean="0">
                <a:cs typeface="B Zar" pitchFamily="2" charset="-78"/>
              </a:rPr>
              <a:t>گفتگو در مورد فرآیند قطب گرایی و دام متقابل</a:t>
            </a:r>
          </a:p>
          <a:p>
            <a:pPr marL="457200" indent="-457200" eaLnBrk="1" hangingPunct="1">
              <a:lnSpc>
                <a:spcPct val="80000"/>
              </a:lnSpc>
              <a:buFontTx/>
              <a:buAutoNum type="arabicPeriod"/>
            </a:pPr>
            <a:r>
              <a:rPr lang="fa-IR" sz="2800" smtClean="0">
                <a:cs typeface="B Zar" pitchFamily="2" charset="-78"/>
              </a:rPr>
              <a:t>گفتگو در مورد نقاط قوت رابطه</a:t>
            </a:r>
          </a:p>
          <a:p>
            <a:pPr marL="457200" indent="-457200" eaLnBrk="1" hangingPunct="1">
              <a:lnSpc>
                <a:spcPct val="80000"/>
              </a:lnSpc>
              <a:buFontTx/>
              <a:buAutoNum type="arabicPeriod"/>
            </a:pPr>
            <a:r>
              <a:rPr lang="fa-IR" sz="2400" smtClean="0">
                <a:cs typeface="B Zar" pitchFamily="2" charset="-78"/>
              </a:rPr>
              <a:t>گفتگو در مورد اهداف درمانی</a:t>
            </a:r>
          </a:p>
          <a:p>
            <a:pPr marL="457200" indent="-457200" algn="ctr" eaLnBrk="1" hangingPunct="1">
              <a:lnSpc>
                <a:spcPct val="80000"/>
              </a:lnSpc>
            </a:pPr>
            <a:endParaRPr lang="fa-IR" sz="2400" smtClean="0">
              <a:cs typeface="B Zar" pitchFamily="2" charset="-78"/>
            </a:endParaRPr>
          </a:p>
          <a:p>
            <a:pPr marL="457200" indent="-457200" algn="ctr" eaLnBrk="1" hangingPunct="1">
              <a:lnSpc>
                <a:spcPct val="80000"/>
              </a:lnSpc>
              <a:buFontTx/>
              <a:buNone/>
            </a:pPr>
            <a:r>
              <a:rPr lang="fa-IR" sz="2400" smtClean="0">
                <a:solidFill>
                  <a:srgbClr val="6213FF"/>
                </a:solidFill>
                <a:cs typeface="B Titr" pitchFamily="2" charset="-78"/>
              </a:rPr>
              <a:t>پیوند بین مرحله ارزیابی و درمان</a:t>
            </a:r>
          </a:p>
          <a:p>
            <a:pPr marL="838200" lvl="1" indent="-381000" algn="ctr" rtl="0" eaLnBrk="1" hangingPunct="1">
              <a:lnSpc>
                <a:spcPct val="80000"/>
              </a:lnSpc>
              <a:buFontTx/>
              <a:buNone/>
            </a:pPr>
            <a:endParaRPr lang="en-US" sz="2000" smtClean="0">
              <a:cs typeface="B Zar" pitchFamily="2" charset="-78"/>
            </a:endParaRPr>
          </a:p>
          <a:p>
            <a:pPr marL="457200" indent="-457200" algn="l" rtl="0" eaLnBrk="1" hangingPunct="1">
              <a:lnSpc>
                <a:spcPct val="80000"/>
              </a:lnSpc>
            </a:pPr>
            <a:endParaRPr lang="en-US" sz="2400" smtClean="0">
              <a:cs typeface="B Zar" pitchFamily="2" charset="-78"/>
            </a:endParaRPr>
          </a:p>
        </p:txBody>
      </p:sp>
      <p:sp>
        <p:nvSpPr>
          <p:cNvPr id="36868" name="Rectangle 4"/>
          <p:cNvSpPr>
            <a:spLocks noChangeArrowheads="1"/>
          </p:cNvSpPr>
          <p:nvPr/>
        </p:nvSpPr>
        <p:spPr bwMode="auto">
          <a:xfrm>
            <a:off x="665163" y="69850"/>
            <a:ext cx="2597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rtl="0" eaLnBrk="0" hangingPunct="0">
              <a:defRPr/>
            </a:pPr>
            <a:r>
              <a:rPr 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Session Outline - 3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6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68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68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68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1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686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4821" name="Line 2"/>
          <p:cNvSpPr>
            <a:spLocks noChangeShapeType="1"/>
          </p:cNvSpPr>
          <p:nvPr/>
        </p:nvSpPr>
        <p:spPr bwMode="auto">
          <a:xfrm>
            <a:off x="468313" y="301625"/>
            <a:ext cx="8207375" cy="0"/>
          </a:xfrm>
          <a:prstGeom prst="line">
            <a:avLst/>
          </a:prstGeom>
          <a:noFill/>
          <a:ln w="247650">
            <a:solidFill>
              <a:srgbClr val="FF616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9203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fa-IR" sz="4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B Titr" pitchFamily="2" charset="-78"/>
              </a:rPr>
              <a:t>پذیرش فرمولبندی</a:t>
            </a:r>
            <a:endParaRPr lang="en-US" sz="4000" b="1" dirty="0" smtClean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B Titr" pitchFamily="2" charset="-78"/>
            </a:endParaRPr>
          </a:p>
        </p:txBody>
      </p:sp>
      <p:sp>
        <p:nvSpPr>
          <p:cNvPr id="179204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762000" y="2000250"/>
            <a:ext cx="7693025" cy="3705225"/>
          </a:xfrm>
        </p:spPr>
        <p:txBody>
          <a:bodyPr/>
          <a:lstStyle/>
          <a:p>
            <a:pPr>
              <a:buClr>
                <a:schemeClr val="accent1"/>
              </a:buClr>
              <a:buSzPct val="115000"/>
              <a:buFont typeface="Wingdings" pitchFamily="2" charset="2"/>
              <a:buChar char="ü"/>
            </a:pPr>
            <a:r>
              <a:rPr lang="fa-IR" sz="3000" smtClean="0">
                <a:cs typeface="B Zar" pitchFamily="2" charset="-78"/>
              </a:rPr>
              <a:t>اگر زوجین فرمولبندی را بپذیرند، به آنها کمک می کند تا تمرکزشان را از تعارض بر فرآیند کنارآمدن با آن تغییر دهند</a:t>
            </a:r>
          </a:p>
          <a:p>
            <a:pPr eaLnBrk="1" hangingPunct="1"/>
            <a:endParaRPr lang="en-US" sz="3000" b="1" smtClean="0"/>
          </a:p>
        </p:txBody>
      </p:sp>
      <p:sp>
        <p:nvSpPr>
          <p:cNvPr id="179205" name="Text Box 5"/>
          <p:cNvSpPr txBox="1">
            <a:spLocks noChangeArrowheads="1"/>
          </p:cNvSpPr>
          <p:nvPr/>
        </p:nvSpPr>
        <p:spPr bwMode="auto">
          <a:xfrm>
            <a:off x="901700" y="57150"/>
            <a:ext cx="9302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rtl="0" eaLnBrk="0" hangingPunct="0">
              <a:defRPr/>
            </a:pPr>
            <a:r>
              <a:rPr 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IBCT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92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92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92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5845" name="Line 5"/>
          <p:cNvSpPr>
            <a:spLocks noChangeShapeType="1"/>
          </p:cNvSpPr>
          <p:nvPr/>
        </p:nvSpPr>
        <p:spPr bwMode="auto">
          <a:xfrm>
            <a:off x="468313" y="301625"/>
            <a:ext cx="8207375" cy="0"/>
          </a:xfrm>
          <a:prstGeom prst="line">
            <a:avLst/>
          </a:prstGeom>
          <a:noFill/>
          <a:ln w="247650">
            <a:solidFill>
              <a:srgbClr val="FF616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fa-IR" sz="4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B Titr" pitchFamily="2" charset="-78"/>
              </a:rPr>
              <a:t>جلسه چهارم: مرحله درمانی</a:t>
            </a:r>
            <a:endParaRPr lang="en-US" sz="4000" b="1" dirty="0" smtClean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B Titr" pitchFamily="2" charset="-78"/>
            </a:endParaRP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27088" y="1412874"/>
            <a:ext cx="7693025" cy="4680421"/>
          </a:xfrm>
        </p:spPr>
        <p:txBody>
          <a:bodyPr/>
          <a:lstStyle/>
          <a:p>
            <a:pPr eaLnBrk="1" hangingPunct="1"/>
            <a:r>
              <a:rPr lang="fa-IR" b="1" dirty="0" smtClean="0">
                <a:cs typeface="B Zar" pitchFamily="2" charset="-78"/>
              </a:rPr>
              <a:t>هدف کلی درمان: </a:t>
            </a:r>
          </a:p>
          <a:p>
            <a:pPr eaLnBrk="1" hangingPunct="1">
              <a:buNone/>
            </a:pPr>
            <a:endParaRPr lang="fa-IR" b="1" dirty="0" smtClean="0">
              <a:cs typeface="B Zar" pitchFamily="2" charset="-78"/>
            </a:endParaRPr>
          </a:p>
          <a:p>
            <a:pPr eaLnBrk="1" hangingPunct="1">
              <a:buFont typeface="Wingdings" pitchFamily="2" charset="2"/>
              <a:buChar char="ü"/>
            </a:pPr>
            <a:r>
              <a:rPr lang="fa-IR" b="1" dirty="0" smtClean="0">
                <a:cs typeface="B Zar" pitchFamily="2" charset="-78"/>
              </a:rPr>
              <a:t> </a:t>
            </a:r>
            <a:r>
              <a:rPr lang="fa-IR" dirty="0" smtClean="0">
                <a:cs typeface="B Zar" pitchFamily="2" charset="-78"/>
              </a:rPr>
              <a:t>کمک به زوج در درک بهتر و پذیرش یکدیگر به عنوان افرادی خاص</a:t>
            </a:r>
          </a:p>
          <a:p>
            <a:pPr eaLnBrk="1" hangingPunct="1">
              <a:buNone/>
            </a:pPr>
            <a:endParaRPr lang="fa-IR" dirty="0" smtClean="0">
              <a:cs typeface="B Zar" pitchFamily="2" charset="-78"/>
            </a:endParaRPr>
          </a:p>
          <a:p>
            <a:pPr eaLnBrk="1" hangingPunct="1">
              <a:buFont typeface="Wingdings" pitchFamily="2" charset="2"/>
              <a:buChar char="ü"/>
            </a:pPr>
            <a:r>
              <a:rPr lang="fa-IR" dirty="0" smtClean="0">
                <a:cs typeface="B Zar" pitchFamily="2" charset="-78"/>
              </a:rPr>
              <a:t> ایجاد یک جو همکارانه که در آن هر یک از افراد می خواهد تغییراتی که برای بهبود کیفیت رابطه نیاز است، اعمال کند   </a:t>
            </a:r>
          </a:p>
          <a:p>
            <a:pPr algn="l" rtl="0" eaLnBrk="1" hangingPunct="1">
              <a:buFontTx/>
              <a:buNone/>
            </a:pPr>
            <a:endParaRPr lang="en-US" dirty="0" smtClean="0">
              <a:cs typeface="B Zar" pitchFamily="2" charset="-78"/>
            </a:endParaRPr>
          </a:p>
        </p:txBody>
      </p:sp>
      <p:sp>
        <p:nvSpPr>
          <p:cNvPr id="37892" name="Rectangle 4"/>
          <p:cNvSpPr>
            <a:spLocks noChangeArrowheads="1"/>
          </p:cNvSpPr>
          <p:nvPr/>
        </p:nvSpPr>
        <p:spPr bwMode="auto">
          <a:xfrm>
            <a:off x="735013" y="69850"/>
            <a:ext cx="2520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rtl="0" eaLnBrk="0" hangingPunct="0">
              <a:defRPr/>
            </a:pPr>
            <a:r>
              <a:rPr 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Session Outline: 4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5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750"/>
                            </p:stCondLst>
                            <p:childTnLst>
                              <p:par>
                                <p:cTn id="1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8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78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78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78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1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6869" name="Line 5"/>
          <p:cNvSpPr>
            <a:spLocks noChangeShapeType="1"/>
          </p:cNvSpPr>
          <p:nvPr/>
        </p:nvSpPr>
        <p:spPr bwMode="auto">
          <a:xfrm>
            <a:off x="468313" y="301625"/>
            <a:ext cx="8207375" cy="0"/>
          </a:xfrm>
          <a:prstGeom prst="line">
            <a:avLst/>
          </a:prstGeom>
          <a:noFill/>
          <a:ln w="247650">
            <a:solidFill>
              <a:srgbClr val="FF616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261938"/>
            <a:ext cx="8229600" cy="1295400"/>
          </a:xfrm>
        </p:spPr>
        <p:txBody>
          <a:bodyPr/>
          <a:lstStyle/>
          <a:p>
            <a:pPr eaLnBrk="1" hangingPunct="1">
              <a:defRPr/>
            </a:pPr>
            <a:r>
              <a:rPr lang="fa-IR" sz="4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B Titr" pitchFamily="2" charset="-78"/>
              </a:rPr>
              <a:t>سه تکنیک اصلی </a:t>
            </a:r>
            <a:r>
              <a:rPr lang="en-US" sz="4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B Titr" pitchFamily="2" charset="-78"/>
              </a:rPr>
              <a:t>IBCT</a:t>
            </a:r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85813" y="1643063"/>
            <a:ext cx="7931150" cy="4525962"/>
          </a:xfrm>
        </p:spPr>
        <p:txBody>
          <a:bodyPr/>
          <a:lstStyle/>
          <a:p>
            <a:pPr marL="533400" indent="-533400" eaLnBrk="1" hangingPunct="1">
              <a:buFont typeface="Wingdings" pitchFamily="2" charset="2"/>
              <a:buAutoNum type="arabicPeriod"/>
              <a:defRPr/>
            </a:pPr>
            <a:r>
              <a:rPr lang="fa-IR" sz="3600" b="1" dirty="0" smtClean="0">
                <a:cs typeface="B Zar" pitchFamily="2" charset="-78"/>
              </a:rPr>
              <a:t>تکنیکهای پذیرش</a:t>
            </a:r>
          </a:p>
          <a:p>
            <a:pPr marL="533400" indent="-533400" eaLnBrk="1" hangingPunct="1">
              <a:buFont typeface="Wingdings" pitchFamily="2" charset="2"/>
              <a:buAutoNum type="arabicPeriod"/>
              <a:defRPr/>
            </a:pPr>
            <a:endParaRPr lang="en-US" sz="3600" b="1" dirty="0" smtClean="0">
              <a:cs typeface="B Zar" pitchFamily="2" charset="-78"/>
            </a:endParaRPr>
          </a:p>
          <a:p>
            <a:pPr marL="533400" indent="-533400" eaLnBrk="1" hangingPunct="1">
              <a:buFont typeface="Wingdings" pitchFamily="2" charset="2"/>
              <a:buAutoNum type="arabicPeriod"/>
              <a:defRPr/>
            </a:pPr>
            <a:r>
              <a:rPr lang="fa-IR" sz="3600" b="1" dirty="0" smtClean="0">
                <a:cs typeface="B Zar" pitchFamily="2" charset="-78"/>
              </a:rPr>
              <a:t>تکنیکهای تحمل (مدارا)</a:t>
            </a:r>
          </a:p>
          <a:p>
            <a:pPr marL="533400" indent="-533400" eaLnBrk="1" hangingPunct="1">
              <a:buFont typeface="Wingdings" pitchFamily="2" charset="2"/>
              <a:buAutoNum type="arabicPeriod"/>
              <a:defRPr/>
            </a:pPr>
            <a:endParaRPr lang="fa-IR" sz="3600" b="1" dirty="0" smtClean="0">
              <a:cs typeface="B Zar" pitchFamily="2" charset="-78"/>
            </a:endParaRPr>
          </a:p>
          <a:p>
            <a:pPr marL="533400" indent="-533400" eaLnBrk="1" hangingPunct="1">
              <a:buFont typeface="Wingdings" pitchFamily="2" charset="2"/>
              <a:buAutoNum type="arabicPeriod"/>
              <a:defRPr/>
            </a:pPr>
            <a:r>
              <a:rPr lang="fa-IR" sz="3600" b="1" dirty="0" smtClean="0">
                <a:cs typeface="B Zar" pitchFamily="2" charset="-78"/>
              </a:rPr>
              <a:t>تکنیکهای تغییر</a:t>
            </a:r>
            <a:endParaRPr lang="en-US" sz="3600" b="1" dirty="0" smtClean="0">
              <a:cs typeface="B Zar" pitchFamily="2" charset="-78"/>
            </a:endParaRPr>
          </a:p>
          <a:p>
            <a:pPr marL="533400" indent="-533400" eaLnBrk="1" hangingPunct="1">
              <a:buFont typeface="Wingdings" pitchFamily="2" charset="2"/>
              <a:buAutoNum type="arabicPeriod"/>
              <a:defRPr/>
            </a:pPr>
            <a:endParaRPr lang="en-US" sz="3600" b="1" dirty="0" smtClean="0">
              <a:cs typeface="B Zar" pitchFamily="2" charset="-78"/>
            </a:endParaRPr>
          </a:p>
          <a:p>
            <a:pPr marL="533400" indent="-533400" eaLnBrk="1" hangingPunct="1">
              <a:buFont typeface="Wingdings" pitchFamily="2" charset="2"/>
              <a:buAutoNum type="arabicPeriod"/>
              <a:defRPr/>
            </a:pPr>
            <a:endParaRPr lang="en-US" sz="3400" b="1" dirty="0" smtClean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cs typeface="B Zar" pitchFamily="2" charset="-78"/>
            </a:endParaRPr>
          </a:p>
        </p:txBody>
      </p:sp>
      <p:sp>
        <p:nvSpPr>
          <p:cNvPr id="47111" name="Text Box 7"/>
          <p:cNvSpPr txBox="1">
            <a:spLocks noChangeArrowheads="1"/>
          </p:cNvSpPr>
          <p:nvPr/>
        </p:nvSpPr>
        <p:spPr bwMode="auto">
          <a:xfrm>
            <a:off x="901700" y="57150"/>
            <a:ext cx="9302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rtl="0" eaLnBrk="0" hangingPunct="0">
              <a:defRPr/>
            </a:pPr>
            <a:r>
              <a:rPr 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IBCT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71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71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71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71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71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71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7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7893" name="Line 5"/>
          <p:cNvSpPr>
            <a:spLocks noChangeShapeType="1"/>
          </p:cNvSpPr>
          <p:nvPr/>
        </p:nvSpPr>
        <p:spPr bwMode="auto">
          <a:xfrm>
            <a:off x="468313" y="301625"/>
            <a:ext cx="8207375" cy="0"/>
          </a:xfrm>
          <a:prstGeom prst="line">
            <a:avLst/>
          </a:prstGeom>
          <a:noFill/>
          <a:ln w="247650">
            <a:solidFill>
              <a:srgbClr val="FF616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fa-IR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B Titr" pitchFamily="2" charset="-78"/>
              </a:rPr>
              <a:t>تکنیکهای پذیرش</a:t>
            </a:r>
            <a:endParaRPr lang="en-US" dirty="0" smtClean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B Titr" pitchFamily="2" charset="-78"/>
            </a:endParaRPr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12875"/>
            <a:ext cx="8229600" cy="4713288"/>
          </a:xfrm>
        </p:spPr>
        <p:txBody>
          <a:bodyPr/>
          <a:lstStyle/>
          <a:p>
            <a:pPr lvl="1" algn="l" rtl="0" eaLnBrk="1" hangingPunct="1">
              <a:buFontTx/>
              <a:buNone/>
            </a:pPr>
            <a:endParaRPr lang="en-US" sz="3100" smtClean="0"/>
          </a:p>
          <a:p>
            <a:pPr eaLnBrk="1" hangingPunct="1"/>
            <a:r>
              <a:rPr lang="fa-IR" sz="3100" b="1" smtClean="0">
                <a:cs typeface="B Zar" pitchFamily="2" charset="-78"/>
              </a:rPr>
              <a:t>فراهم کردن یک وسیله مفید برای زوج در کنار آمدن با مشکلات غیر قابل حل و پیچیده</a:t>
            </a:r>
          </a:p>
          <a:p>
            <a:pPr eaLnBrk="1" hangingPunct="1"/>
            <a:endParaRPr lang="fa-IR" sz="3100" b="1" smtClean="0">
              <a:cs typeface="B Zar" pitchFamily="2" charset="-78"/>
            </a:endParaRPr>
          </a:p>
          <a:p>
            <a:pPr eaLnBrk="1" hangingPunct="1"/>
            <a:r>
              <a:rPr lang="fa-IR" sz="3100" b="1" smtClean="0">
                <a:cs typeface="B Zar" pitchFamily="2" charset="-78"/>
              </a:rPr>
              <a:t>کمک به زوج در استفاده از مشکلات به عنوان وسیله ای برای صمیمیت و نزدیکی بیشتر</a:t>
            </a:r>
          </a:p>
          <a:p>
            <a:pPr algn="l" rtl="0" eaLnBrk="1" hangingPunct="1">
              <a:buFontTx/>
              <a:buNone/>
            </a:pPr>
            <a:endParaRPr lang="en-US" sz="3100" b="1" smtClean="0"/>
          </a:p>
        </p:txBody>
      </p:sp>
      <p:sp>
        <p:nvSpPr>
          <p:cNvPr id="37896" name="Rectangle 4"/>
          <p:cNvSpPr>
            <a:spLocks noChangeArrowheads="1"/>
          </p:cNvSpPr>
          <p:nvPr/>
        </p:nvSpPr>
        <p:spPr bwMode="auto">
          <a:xfrm>
            <a:off x="769938" y="57150"/>
            <a:ext cx="2362200" cy="47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rtl="0" eaLnBrk="0" hangingPunct="0"/>
            <a:r>
              <a:rPr lang="en-US" sz="2500" b="1">
                <a:solidFill>
                  <a:schemeClr val="bg1"/>
                </a:solidFill>
              </a:rPr>
              <a:t>Techniques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3000" fill="hold"/>
                                        <p:tgtEl>
                                          <p:spTgt spid="48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238D23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3000" fill="hold"/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238D23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1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8917" name="Line 5"/>
          <p:cNvSpPr>
            <a:spLocks noChangeShapeType="1"/>
          </p:cNvSpPr>
          <p:nvPr/>
        </p:nvSpPr>
        <p:spPr bwMode="auto">
          <a:xfrm>
            <a:off x="468313" y="301625"/>
            <a:ext cx="8207375" cy="0"/>
          </a:xfrm>
          <a:prstGeom prst="line">
            <a:avLst/>
          </a:prstGeom>
          <a:noFill/>
          <a:ln w="247650">
            <a:solidFill>
              <a:srgbClr val="FF616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fa-IR" sz="4000" b="1" i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تکنیکهای پذیرش</a:t>
            </a:r>
            <a:endParaRPr lang="en-US" sz="4000" b="1" i="1" dirty="0" smtClean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fa-IR" b="1" smtClean="0">
                <a:cs typeface="B Titr" pitchFamily="2" charset="-78"/>
              </a:rPr>
              <a:t>اتحاد همدلانه</a:t>
            </a:r>
            <a:endParaRPr lang="en-US" b="1" smtClean="0">
              <a:cs typeface="B Titr" pitchFamily="2" charset="-78"/>
            </a:endParaRPr>
          </a:p>
          <a:p>
            <a:pPr algn="l" rtl="0" eaLnBrk="1" hangingPunct="1"/>
            <a:r>
              <a:rPr lang="en-US" b="1" smtClean="0">
                <a:cs typeface="B Titr" pitchFamily="2" charset="-78"/>
              </a:rPr>
              <a:t>Empathic Joining</a:t>
            </a:r>
            <a:r>
              <a:rPr lang="en-US" smtClean="0">
                <a:cs typeface="B Titr" pitchFamily="2" charset="-78"/>
              </a:rPr>
              <a:t> </a:t>
            </a:r>
          </a:p>
          <a:p>
            <a:pPr eaLnBrk="1" hangingPunct="1"/>
            <a:endParaRPr lang="fa-IR" smtClean="0">
              <a:cs typeface="B Titr" pitchFamily="2" charset="-78"/>
            </a:endParaRPr>
          </a:p>
          <a:p>
            <a:pPr eaLnBrk="1" hangingPunct="1"/>
            <a:r>
              <a:rPr lang="fa-IR" smtClean="0">
                <a:cs typeface="B Titr" pitchFamily="2" charset="-78"/>
              </a:rPr>
              <a:t>بی طرفی متحدانه</a:t>
            </a:r>
            <a:endParaRPr lang="en-US" smtClean="0">
              <a:cs typeface="B Titr" pitchFamily="2" charset="-78"/>
            </a:endParaRPr>
          </a:p>
          <a:p>
            <a:pPr algn="l" rtl="0" eaLnBrk="1" hangingPunct="1"/>
            <a:r>
              <a:rPr lang="en-US" b="1" smtClean="0">
                <a:cs typeface="B Titr" pitchFamily="2" charset="-78"/>
              </a:rPr>
              <a:t>Unified Detachment</a:t>
            </a:r>
          </a:p>
          <a:p>
            <a:pPr algn="l" rtl="0" eaLnBrk="1" hangingPunct="1">
              <a:buFontTx/>
              <a:buNone/>
            </a:pPr>
            <a:r>
              <a:rPr lang="en-US" b="1" smtClean="0">
                <a:cs typeface="B Titr" pitchFamily="2" charset="-78"/>
              </a:rPr>
              <a:t>   </a:t>
            </a:r>
            <a:endParaRPr lang="en-US" b="1" i="1" smtClean="0">
              <a:cs typeface="B Titr" pitchFamily="2" charset="-78"/>
            </a:endParaRPr>
          </a:p>
        </p:txBody>
      </p:sp>
      <p:sp>
        <p:nvSpPr>
          <p:cNvPr id="38920" name="Text Box 6"/>
          <p:cNvSpPr txBox="1">
            <a:spLocks noChangeArrowheads="1"/>
          </p:cNvSpPr>
          <p:nvPr/>
        </p:nvSpPr>
        <p:spPr bwMode="auto">
          <a:xfrm>
            <a:off x="914400" y="44450"/>
            <a:ext cx="105251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rtl="0" eaLnBrk="0" hangingPunct="0"/>
            <a:r>
              <a:rPr lang="en-US" sz="2800" b="1">
                <a:solidFill>
                  <a:schemeClr val="bg1"/>
                </a:solidFill>
              </a:rPr>
              <a:t>IBCT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49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238D23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2000" fill="hold"/>
                                        <p:tgtEl>
                                          <p:spTgt spid="491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238D23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2000" fill="hold"/>
                                        <p:tgtEl>
                                          <p:spTgt spid="491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238D23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6" presetID="3" presetClass="emph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" dur="2000" fill="hold"/>
                                        <p:tgtEl>
                                          <p:spTgt spid="491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238D23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9" presetID="3" presetClass="emph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2000" fill="hold"/>
                                        <p:tgtEl>
                                          <p:spTgt spid="491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238D23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5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9941" name="Line 5"/>
          <p:cNvSpPr>
            <a:spLocks noChangeShapeType="1"/>
          </p:cNvSpPr>
          <p:nvPr/>
        </p:nvSpPr>
        <p:spPr bwMode="auto">
          <a:xfrm>
            <a:off x="468313" y="301625"/>
            <a:ext cx="8207375" cy="0"/>
          </a:xfrm>
          <a:prstGeom prst="line">
            <a:avLst/>
          </a:prstGeom>
          <a:noFill/>
          <a:ln w="247650">
            <a:solidFill>
              <a:srgbClr val="FF616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994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990600"/>
          </a:xfrm>
        </p:spPr>
        <p:txBody>
          <a:bodyPr/>
          <a:lstStyle/>
          <a:p>
            <a:pPr eaLnBrk="1" hangingPunct="1"/>
            <a:r>
              <a:rPr lang="fa-IR" sz="4000" b="1" smtClean="0">
                <a:cs typeface="B Titr" pitchFamily="2" charset="-78"/>
              </a:rPr>
              <a:t>اتحاد همدلانه</a:t>
            </a:r>
            <a:endParaRPr lang="en-US" sz="4000" b="1" smtClean="0">
              <a:cs typeface="B Titr" pitchFamily="2" charset="-78"/>
            </a:endParaRPr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4375" y="1357313"/>
            <a:ext cx="7993063" cy="4267200"/>
          </a:xfrm>
        </p:spPr>
        <p:txBody>
          <a:bodyPr/>
          <a:lstStyle/>
          <a:p>
            <a:pPr marL="533400" indent="-533400" eaLnBrk="1" hangingPunct="1">
              <a:buFontTx/>
              <a:buNone/>
              <a:defRPr/>
            </a:pPr>
            <a:r>
              <a:rPr lang="fa-IR" sz="3000" dirty="0" smtClean="0">
                <a:cs typeface="B Zar" pitchFamily="2" charset="-78"/>
              </a:rPr>
              <a:t>رفتار منفی به عنوان یک تفاوت عادی نگریسته می شود و فرآیند قطب گرایی به عنوان یک بخش طبیعی، قابل درک و حتی واکنش هیجانی اجتناب ناپذیر به این تفاوتها قلمداد می شود و در این فرمولبندی جدید بر دردناک بودن تجربه هر یک از طرفین و تلاشهای ناموفقشان تاکید می شود تا از ناراحتی زوج کاسته شود</a:t>
            </a:r>
          </a:p>
          <a:p>
            <a:pPr marL="533400" indent="-533400" eaLnBrk="1" hangingPunct="1">
              <a:defRPr/>
            </a:pPr>
            <a:r>
              <a:rPr lang="fa-IR" sz="3000" b="1" dirty="0" smtClean="0">
                <a:cs typeface="B Zar" pitchFamily="2" charset="-78"/>
              </a:rPr>
              <a:t>هدف ابراز رنج بدون اتهام بستن است</a:t>
            </a:r>
          </a:p>
          <a:p>
            <a:pPr marL="533400" indent="-533400" eaLnBrk="1" hangingPunct="1">
              <a:buFontTx/>
              <a:buNone/>
              <a:defRPr/>
            </a:pPr>
            <a:endParaRPr lang="fa-IR" sz="3000" b="1" dirty="0" smtClean="0">
              <a:cs typeface="B Zar" pitchFamily="2" charset="-78"/>
            </a:endParaRPr>
          </a:p>
          <a:p>
            <a:pPr marL="914400" lvl="1" indent="-457200" algn="l" rtl="0" eaLnBrk="1" hangingPunct="1">
              <a:defRPr/>
            </a:pPr>
            <a:r>
              <a:rPr lang="fa-IR" sz="3000" b="1" i="1" dirty="0" smtClean="0">
                <a:cs typeface="B Zar" pitchFamily="2" charset="-78"/>
              </a:rPr>
              <a:t> رنج</a:t>
            </a:r>
            <a:r>
              <a:rPr lang="en-US" sz="3000" b="1" i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Zar" pitchFamily="2" charset="-78"/>
              </a:rPr>
              <a:t>+ </a:t>
            </a:r>
            <a:r>
              <a:rPr lang="fa-IR" sz="3000" b="1" dirty="0" smtClean="0">
                <a:cs typeface="B Zar" pitchFamily="2" charset="-78"/>
              </a:rPr>
              <a:t>اتهام</a:t>
            </a:r>
            <a:r>
              <a:rPr lang="en-US" sz="3000" b="1" i="1" dirty="0" smtClean="0">
                <a:cs typeface="B Zar" pitchFamily="2" charset="-78"/>
              </a:rPr>
              <a:t> = </a:t>
            </a:r>
            <a:r>
              <a:rPr lang="fa-IR" sz="3000" b="1" i="1" dirty="0" smtClean="0">
                <a:cs typeface="B Zar" pitchFamily="2" charset="-78"/>
              </a:rPr>
              <a:t>ناسازگاری زوج</a:t>
            </a:r>
            <a:r>
              <a:rPr lang="en-US" sz="3000" b="1" i="1" dirty="0" smtClean="0">
                <a:cs typeface="B Zar" pitchFamily="2" charset="-78"/>
              </a:rPr>
              <a:t> </a:t>
            </a:r>
          </a:p>
          <a:p>
            <a:pPr marL="914400" lvl="1" indent="-457200" algn="l" rtl="0" eaLnBrk="1" hangingPunct="1">
              <a:defRPr/>
            </a:pPr>
            <a:r>
              <a:rPr lang="fa-IR" sz="3000" b="1" i="1" dirty="0" smtClean="0">
                <a:cs typeface="B Zar" pitchFamily="2" charset="-78"/>
              </a:rPr>
              <a:t>رنج</a:t>
            </a:r>
            <a:r>
              <a:rPr lang="en-US" sz="3000" b="1" i="1" dirty="0" smtClean="0">
                <a:cs typeface="B Zar" pitchFamily="2" charset="-78"/>
              </a:rPr>
              <a:t> </a:t>
            </a:r>
            <a:r>
              <a:rPr lang="en-US" sz="3000" b="1" i="1" dirty="0" smtClean="0">
                <a:solidFill>
                  <a:srgbClr val="238D23"/>
                </a:solidFill>
                <a:cs typeface="B Zar" pitchFamily="2" charset="-78"/>
              </a:rPr>
              <a:t>– </a:t>
            </a:r>
            <a:r>
              <a:rPr lang="fa-IR" sz="3000" b="1" dirty="0" smtClean="0">
                <a:cs typeface="B Zar" pitchFamily="2" charset="-78"/>
              </a:rPr>
              <a:t>اتهام</a:t>
            </a:r>
            <a:r>
              <a:rPr lang="en-US" sz="3000" b="1" i="1" dirty="0" smtClean="0">
                <a:cs typeface="B Zar" pitchFamily="2" charset="-78"/>
              </a:rPr>
              <a:t> = </a:t>
            </a:r>
            <a:r>
              <a:rPr lang="fa-IR" sz="3000" b="1" i="1" dirty="0" smtClean="0">
                <a:cs typeface="B Zar" pitchFamily="2" charset="-78"/>
              </a:rPr>
              <a:t>پذیرش</a:t>
            </a:r>
            <a:endParaRPr lang="en-US" sz="3000" b="1" dirty="0" smtClean="0">
              <a:cs typeface="B Zar" pitchFamily="2" charset="-78"/>
            </a:endParaRPr>
          </a:p>
          <a:p>
            <a:pPr marL="533400" indent="-533400" eaLnBrk="1" hangingPunct="1">
              <a:defRPr/>
            </a:pPr>
            <a:r>
              <a:rPr lang="fa-IR" sz="3000" b="1" dirty="0" smtClean="0">
                <a:cs typeface="B Zar" pitchFamily="2" charset="-78"/>
              </a:rPr>
              <a:t>ترغیب افشاگری های ملایم به جای افشاگری های تند</a:t>
            </a:r>
            <a:endParaRPr lang="en-US" sz="3000" b="1" dirty="0" smtClean="0">
              <a:cs typeface="B Zar" pitchFamily="2" charset="-78"/>
            </a:endParaRPr>
          </a:p>
          <a:p>
            <a:pPr marL="533400" indent="-533400" algn="l" rtl="0" eaLnBrk="1" hangingPunct="1">
              <a:buFontTx/>
              <a:buNone/>
              <a:defRPr/>
            </a:pPr>
            <a:r>
              <a:rPr lang="en-US" sz="3000" b="1" dirty="0" smtClean="0">
                <a:cs typeface="B Zar" pitchFamily="2" charset="-78"/>
              </a:rPr>
              <a:t>     </a:t>
            </a:r>
            <a:endParaRPr lang="en-US" sz="3000" dirty="0" smtClean="0">
              <a:cs typeface="B Zar" pitchFamily="2" charset="-78"/>
            </a:endParaRPr>
          </a:p>
        </p:txBody>
      </p:sp>
      <p:sp>
        <p:nvSpPr>
          <p:cNvPr id="50182" name="Text Box 6"/>
          <p:cNvSpPr txBox="1">
            <a:spLocks noChangeArrowheads="1"/>
          </p:cNvSpPr>
          <p:nvPr/>
        </p:nvSpPr>
        <p:spPr bwMode="auto">
          <a:xfrm>
            <a:off x="914400" y="44450"/>
            <a:ext cx="105251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rtl="0" eaLnBrk="0" hangingPunct="0">
              <a:defRPr/>
            </a:pPr>
            <a:r>
              <a:rPr lang="en-US" sz="28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IBCT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01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01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01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01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1050"/>
                            </p:stCondLst>
                            <p:childTnLst>
                              <p:par>
                                <p:cTn id="18" presetID="31" presetClass="entr" presetSubtype="0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01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01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01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01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575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01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01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01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0965" name="Line 5"/>
          <p:cNvSpPr>
            <a:spLocks noChangeShapeType="1"/>
          </p:cNvSpPr>
          <p:nvPr/>
        </p:nvSpPr>
        <p:spPr bwMode="auto">
          <a:xfrm>
            <a:off x="468313" y="301625"/>
            <a:ext cx="8207375" cy="0"/>
          </a:xfrm>
          <a:prstGeom prst="line">
            <a:avLst/>
          </a:prstGeom>
          <a:noFill/>
          <a:ln w="247650">
            <a:solidFill>
              <a:srgbClr val="FF616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00063"/>
            <a:ext cx="8229600" cy="1200150"/>
          </a:xfrm>
        </p:spPr>
        <p:txBody>
          <a:bodyPr/>
          <a:lstStyle/>
          <a:p>
            <a:pPr eaLnBrk="1" hangingPunct="1">
              <a:defRPr/>
            </a:pPr>
            <a:r>
              <a:rPr lang="fa-IR" sz="3200" dirty="0" smtClean="0">
                <a:cs typeface="B Titr" pitchFamily="2" charset="-78"/>
              </a:rPr>
              <a:t/>
            </a:r>
            <a:br>
              <a:rPr lang="fa-IR" sz="3200" dirty="0" smtClean="0">
                <a:cs typeface="B Titr" pitchFamily="2" charset="-78"/>
              </a:rPr>
            </a:br>
            <a:r>
              <a:rPr lang="fa-IR" sz="3200" dirty="0" smtClean="0">
                <a:cs typeface="B Titr" pitchFamily="2" charset="-78"/>
              </a:rPr>
              <a:t>بی طرفی متحدانه</a:t>
            </a:r>
            <a:r>
              <a:rPr lang="en-US" sz="3200" dirty="0" smtClean="0">
                <a:cs typeface="B Titr" pitchFamily="2" charset="-78"/>
              </a:rPr>
              <a:t/>
            </a:r>
            <a:br>
              <a:rPr lang="en-US" sz="3200" dirty="0" smtClean="0">
                <a:cs typeface="B Titr" pitchFamily="2" charset="-78"/>
              </a:rPr>
            </a:br>
            <a:r>
              <a:rPr lang="fa-IR" sz="2400" b="1" dirty="0" smtClean="0">
                <a:cs typeface="B Zar" pitchFamily="2" charset="-78"/>
              </a:rPr>
              <a:t>نگریستن به مشکل از بیرون</a:t>
            </a:r>
            <a:r>
              <a:rPr lang="en-US" sz="3200" b="1" i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i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en-US" sz="3200" b="1" i="1" dirty="0" smtClean="0">
              <a:solidFill>
                <a:srgbClr val="238D2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28813"/>
            <a:ext cx="8229600" cy="4197350"/>
          </a:xfrm>
        </p:spPr>
        <p:txBody>
          <a:bodyPr/>
          <a:lstStyle/>
          <a:p>
            <a:pPr eaLnBrk="1" hangingPunct="1"/>
            <a:r>
              <a:rPr lang="fa-IR" sz="2800" b="1" smtClean="0">
                <a:cs typeface="B Zar" pitchFamily="2" charset="-78"/>
              </a:rPr>
              <a:t>هدف افزایش فاصله از مشکل و کاهش هیجانهای منفی به وسیله تحلیل منطقی است</a:t>
            </a:r>
          </a:p>
          <a:p>
            <a:pPr eaLnBrk="1" hangingPunct="1"/>
            <a:endParaRPr lang="fa-IR" sz="2800" b="1" smtClean="0">
              <a:cs typeface="B Zar" pitchFamily="2" charset="-78"/>
            </a:endParaRPr>
          </a:p>
          <a:p>
            <a:pPr lvl="1" eaLnBrk="1" hangingPunct="1">
              <a:buFont typeface="Wingdings" pitchFamily="2" charset="2"/>
              <a:buChar char="§"/>
            </a:pPr>
            <a:r>
              <a:rPr lang="fa-IR" sz="2400" b="1" smtClean="0">
                <a:cs typeface="B Zar" pitchFamily="2" charset="-78"/>
              </a:rPr>
              <a:t>شناسایی و ادراک توالی های تعامل، راه اندازها، فرآیند قطب گرایی و تم های مربوطه</a:t>
            </a:r>
          </a:p>
          <a:p>
            <a:pPr lvl="1" eaLnBrk="1" hangingPunct="1">
              <a:buFont typeface="Wingdings" pitchFamily="2" charset="2"/>
              <a:buChar char="§"/>
            </a:pPr>
            <a:endParaRPr lang="fa-IR" sz="2400" b="1" smtClean="0">
              <a:cs typeface="B Zar" pitchFamily="2" charset="-78"/>
            </a:endParaRPr>
          </a:p>
          <a:p>
            <a:pPr lvl="1" eaLnBrk="1" hangingPunct="1">
              <a:buFont typeface="Wingdings" pitchFamily="2" charset="2"/>
              <a:buChar char="§"/>
            </a:pPr>
            <a:r>
              <a:rPr lang="fa-IR" sz="2400" b="1" smtClean="0">
                <a:cs typeface="B Zar" pitchFamily="2" charset="-78"/>
              </a:rPr>
              <a:t>استفاده از صندلی خالی به جای مشکل</a:t>
            </a:r>
          </a:p>
          <a:p>
            <a:pPr lvl="1" algn="l" rtl="0" eaLnBrk="1" hangingPunct="1"/>
            <a:endParaRPr lang="en-US" sz="2400" b="1" smtClean="0">
              <a:cs typeface="B Zar" pitchFamily="2" charset="-78"/>
            </a:endParaRPr>
          </a:p>
        </p:txBody>
      </p:sp>
      <p:sp>
        <p:nvSpPr>
          <p:cNvPr id="51206" name="Text Box 6"/>
          <p:cNvSpPr txBox="1">
            <a:spLocks noChangeArrowheads="1"/>
          </p:cNvSpPr>
          <p:nvPr/>
        </p:nvSpPr>
        <p:spPr bwMode="auto">
          <a:xfrm>
            <a:off x="914400" y="31750"/>
            <a:ext cx="105251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rtl="0" eaLnBrk="0" hangingPunct="0">
              <a:defRPr/>
            </a:pPr>
            <a:r>
              <a:rPr lang="en-US" sz="28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IBCT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1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1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3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1989" name="Line 5"/>
          <p:cNvSpPr>
            <a:spLocks noChangeShapeType="1"/>
          </p:cNvSpPr>
          <p:nvPr/>
        </p:nvSpPr>
        <p:spPr bwMode="auto">
          <a:xfrm>
            <a:off x="468313" y="301625"/>
            <a:ext cx="8207375" cy="0"/>
          </a:xfrm>
          <a:prstGeom prst="line">
            <a:avLst/>
          </a:prstGeom>
          <a:noFill/>
          <a:ln w="247650">
            <a:solidFill>
              <a:srgbClr val="FF616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fa-IR" sz="4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B Titr" pitchFamily="2" charset="-78"/>
              </a:rPr>
              <a:t>تکنیکهای تحمل(مدارا)</a:t>
            </a:r>
            <a:endParaRPr lang="en-US" sz="4000" b="1" dirty="0" smtClean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B Titr" pitchFamily="2" charset="-78"/>
            </a:endParaRPr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fa-IR" sz="2800" b="1" dirty="0" smtClean="0">
                <a:cs typeface="B Zar" pitchFamily="2" charset="-78"/>
              </a:rPr>
              <a:t>استفاده از مشکلاتی که مقاوم به تغییر هستند و نمی توانند وسیله ای برای افزایش صمیمیت</a:t>
            </a:r>
          </a:p>
          <a:p>
            <a:pPr algn="l" rtl="0" eaLnBrk="1" hangingPunct="1">
              <a:buFontTx/>
              <a:buNone/>
            </a:pPr>
            <a:endParaRPr lang="en-US" sz="2800" b="1" dirty="0" smtClean="0">
              <a:cs typeface="B Zar" pitchFamily="2" charset="-78"/>
            </a:endParaRPr>
          </a:p>
          <a:p>
            <a:pPr algn="l" rtl="0" eaLnBrk="1" hangingPunct="1">
              <a:buFontTx/>
              <a:buNone/>
            </a:pPr>
            <a:endParaRPr lang="en-US" sz="2800" b="1" dirty="0" smtClean="0">
              <a:cs typeface="B Zar" pitchFamily="2" charset="-78"/>
            </a:endParaRPr>
          </a:p>
          <a:p>
            <a:pPr eaLnBrk="1" hangingPunct="1"/>
            <a:r>
              <a:rPr lang="fa-IR" sz="2800" b="1" dirty="0" smtClean="0">
                <a:cs typeface="B Zar" pitchFamily="2" charset="-78"/>
              </a:rPr>
              <a:t>مشکلاتی که نباید تحمل شوند</a:t>
            </a:r>
            <a:r>
              <a:rPr lang="fa-IR" sz="2800" dirty="0" smtClean="0">
                <a:cs typeface="B Zar" pitchFamily="2" charset="-78"/>
              </a:rPr>
              <a:t>: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fa-IR" sz="2800" dirty="0" smtClean="0">
                <a:cs typeface="B Zar" pitchFamily="2" charset="-78"/>
              </a:rPr>
              <a:t>خشونت خانوادگی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fa-IR" sz="2800" dirty="0" smtClean="0">
                <a:cs typeface="B Zar" pitchFamily="2" charset="-78"/>
              </a:rPr>
              <a:t>سوء مصرف مواد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fa-IR" sz="2800" dirty="0" smtClean="0">
                <a:cs typeface="B Zar" pitchFamily="2" charset="-78"/>
              </a:rPr>
              <a:t>خیانت 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fa-IR" sz="2800" dirty="0" smtClean="0">
                <a:cs typeface="B Zar" pitchFamily="2" charset="-78"/>
              </a:rPr>
              <a:t>رفتارهای جبری (مثل قماربازی)</a:t>
            </a:r>
            <a:endParaRPr lang="en-US" sz="2800" dirty="0" smtClean="0">
              <a:cs typeface="B Zar" pitchFamily="2" charset="-78"/>
            </a:endParaRPr>
          </a:p>
        </p:txBody>
      </p:sp>
      <p:sp>
        <p:nvSpPr>
          <p:cNvPr id="52231" name="Text Box 7"/>
          <p:cNvSpPr txBox="1">
            <a:spLocks noChangeArrowheads="1"/>
          </p:cNvSpPr>
          <p:nvPr/>
        </p:nvSpPr>
        <p:spPr bwMode="auto">
          <a:xfrm>
            <a:off x="914400" y="31750"/>
            <a:ext cx="105251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rtl="0" eaLnBrk="0" hangingPunct="0">
              <a:defRPr/>
            </a:pPr>
            <a:r>
              <a:rPr lang="en-US" sz="28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IBCT</a:t>
            </a:r>
          </a:p>
        </p:txBody>
      </p:sp>
      <p:sp>
        <p:nvSpPr>
          <p:cNvPr id="52232" name="Line 8"/>
          <p:cNvSpPr>
            <a:spLocks noChangeShapeType="1"/>
          </p:cNvSpPr>
          <p:nvPr/>
        </p:nvSpPr>
        <p:spPr bwMode="auto">
          <a:xfrm>
            <a:off x="1643063" y="3357563"/>
            <a:ext cx="6119812" cy="0"/>
          </a:xfrm>
          <a:prstGeom prst="line">
            <a:avLst/>
          </a:prstGeom>
          <a:noFill/>
          <a:ln w="38100">
            <a:solidFill>
              <a:srgbClr val="FF3333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2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22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22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22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22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1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22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22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22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22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70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22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22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22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22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6200"/>
                            </p:stCondLst>
                            <p:childTnLst>
                              <p:par>
                                <p:cTn id="33" presetID="31" presetClass="entr" presetSubtype="0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22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22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22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522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400"/>
                            </p:stCondLst>
                            <p:childTnLst>
                              <p:par>
                                <p:cTn id="40" presetID="31" presetClass="entr" presetSubtype="0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22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22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22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522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3013" name="Line 5"/>
          <p:cNvSpPr>
            <a:spLocks noChangeShapeType="1"/>
          </p:cNvSpPr>
          <p:nvPr/>
        </p:nvSpPr>
        <p:spPr bwMode="auto">
          <a:xfrm>
            <a:off x="468313" y="301625"/>
            <a:ext cx="8207375" cy="0"/>
          </a:xfrm>
          <a:prstGeom prst="line">
            <a:avLst/>
          </a:prstGeom>
          <a:noFill/>
          <a:ln w="247650">
            <a:solidFill>
              <a:srgbClr val="FF616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333375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fa-IR" sz="4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B Titr" pitchFamily="2" charset="-78"/>
              </a:rPr>
              <a:t>چهار روش افزایش تحمل</a:t>
            </a:r>
            <a:endParaRPr lang="en-US" sz="4000" b="1" dirty="0" smtClean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B Titr" pitchFamily="2" charset="-78"/>
            </a:endParaRPr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1484313"/>
            <a:ext cx="7693025" cy="4608512"/>
          </a:xfrm>
        </p:spPr>
        <p:txBody>
          <a:bodyPr/>
          <a:lstStyle/>
          <a:p>
            <a:pPr marL="457200" indent="-457200" algn="l" rtl="0" eaLnBrk="1" hangingPunct="1">
              <a:lnSpc>
                <a:spcPct val="80000"/>
              </a:lnSpc>
            </a:pPr>
            <a:endParaRPr lang="en-US" sz="2400" b="1" smtClean="0"/>
          </a:p>
          <a:p>
            <a:pPr marL="457200" indent="-457200" eaLnBrk="1" hangingPunct="1">
              <a:lnSpc>
                <a:spcPct val="80000"/>
              </a:lnSpc>
            </a:pPr>
            <a:r>
              <a:rPr lang="fa-IR" sz="2400" b="1" smtClean="0">
                <a:cs typeface="B Titr" pitchFamily="2" charset="-78"/>
              </a:rPr>
              <a:t>نشان دادن جنبه های مثبت رفتار منفی</a:t>
            </a:r>
          </a:p>
          <a:p>
            <a:pPr marL="457200" indent="-457200" eaLnBrk="1" hangingPunct="1">
              <a:lnSpc>
                <a:spcPct val="80000"/>
              </a:lnSpc>
            </a:pPr>
            <a:endParaRPr lang="fa-IR" sz="2400" b="1" smtClean="0">
              <a:cs typeface="B Titr" pitchFamily="2" charset="-78"/>
            </a:endParaRPr>
          </a:p>
          <a:p>
            <a:pPr marL="457200" indent="-457200" eaLnBrk="1" hangingPunct="1">
              <a:lnSpc>
                <a:spcPct val="80000"/>
              </a:lnSpc>
            </a:pPr>
            <a:r>
              <a:rPr lang="fa-IR" sz="2400" b="1" smtClean="0">
                <a:cs typeface="B Titr" pitchFamily="2" charset="-78"/>
              </a:rPr>
              <a:t>تمرین رفتار منفی در جلسه درمان (حساسیت زدایی)</a:t>
            </a:r>
          </a:p>
          <a:p>
            <a:pPr marL="457200" indent="-457200" eaLnBrk="1" hangingPunct="1">
              <a:lnSpc>
                <a:spcPct val="80000"/>
              </a:lnSpc>
            </a:pPr>
            <a:endParaRPr lang="fa-IR" sz="2400" b="1" smtClean="0">
              <a:cs typeface="B Titr" pitchFamily="2" charset="-78"/>
            </a:endParaRPr>
          </a:p>
          <a:p>
            <a:pPr marL="457200" indent="-457200" eaLnBrk="1" hangingPunct="1">
              <a:lnSpc>
                <a:spcPct val="80000"/>
              </a:lnSpc>
            </a:pPr>
            <a:r>
              <a:rPr lang="fa-IR" sz="2400" b="1" smtClean="0">
                <a:cs typeface="B Titr" pitchFamily="2" charset="-78"/>
              </a:rPr>
              <a:t>وانمود کردن رفتارهای منفی در منزل در بین جلسات</a:t>
            </a:r>
          </a:p>
          <a:p>
            <a:pPr marL="457200" indent="-457200" eaLnBrk="1" hangingPunct="1">
              <a:lnSpc>
                <a:spcPct val="80000"/>
              </a:lnSpc>
            </a:pPr>
            <a:endParaRPr lang="fa-IR" sz="2400" b="1" smtClean="0">
              <a:cs typeface="B Titr" pitchFamily="2" charset="-78"/>
            </a:endParaRPr>
          </a:p>
          <a:p>
            <a:pPr marL="457200" indent="-457200" eaLnBrk="1" hangingPunct="1">
              <a:lnSpc>
                <a:spcPct val="80000"/>
              </a:lnSpc>
            </a:pPr>
            <a:r>
              <a:rPr lang="fa-IR" sz="2400" b="1" smtClean="0">
                <a:cs typeface="B Titr" pitchFamily="2" charset="-78"/>
              </a:rPr>
              <a:t>افزایش تحمل به وسیله رسیدگی به خود (کاهش )</a:t>
            </a:r>
          </a:p>
          <a:p>
            <a:pPr marL="457200" indent="-457200" eaLnBrk="1" hangingPunct="1">
              <a:lnSpc>
                <a:spcPct val="80000"/>
              </a:lnSpc>
            </a:pPr>
            <a:endParaRPr lang="fa-IR" sz="2400" b="1" smtClean="0"/>
          </a:p>
          <a:p>
            <a:pPr marL="457200" indent="-457200" algn="l" rtl="0" eaLnBrk="1" hangingPunct="1">
              <a:lnSpc>
                <a:spcPct val="80000"/>
              </a:lnSpc>
            </a:pPr>
            <a:endParaRPr lang="en-US" sz="2400" b="1" smtClean="0">
              <a:solidFill>
                <a:srgbClr val="339933"/>
              </a:solidFill>
            </a:endParaRPr>
          </a:p>
        </p:txBody>
      </p:sp>
      <p:sp>
        <p:nvSpPr>
          <p:cNvPr id="53255" name="Text Box 7"/>
          <p:cNvSpPr txBox="1">
            <a:spLocks noChangeArrowheads="1"/>
          </p:cNvSpPr>
          <p:nvPr/>
        </p:nvSpPr>
        <p:spPr bwMode="auto">
          <a:xfrm>
            <a:off x="914400" y="31750"/>
            <a:ext cx="105251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rtl="0" eaLnBrk="0" hangingPunct="0">
              <a:defRPr/>
            </a:pPr>
            <a:r>
              <a:rPr lang="en-US" sz="28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IBCT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3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3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32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532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1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4037" name="Line 5"/>
          <p:cNvSpPr>
            <a:spLocks noChangeShapeType="1"/>
          </p:cNvSpPr>
          <p:nvPr/>
        </p:nvSpPr>
        <p:spPr bwMode="auto">
          <a:xfrm>
            <a:off x="468313" y="301625"/>
            <a:ext cx="8207375" cy="0"/>
          </a:xfrm>
          <a:prstGeom prst="line">
            <a:avLst/>
          </a:prstGeom>
          <a:noFill/>
          <a:ln w="247650">
            <a:solidFill>
              <a:srgbClr val="FF616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fa-IR" sz="4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B Titr" pitchFamily="2" charset="-78"/>
              </a:rPr>
              <a:t>تکنیکهای تغییر</a:t>
            </a:r>
            <a:endParaRPr lang="en-US" sz="4000" b="1" dirty="0" smtClean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B Titr" pitchFamily="2" charset="-78"/>
            </a:endParaRPr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 sz="3000" dirty="0" smtClean="0">
              <a:cs typeface="B Titr" pitchFamily="2" charset="-78"/>
            </a:endParaRPr>
          </a:p>
          <a:p>
            <a:pPr eaLnBrk="1" hangingPunct="1">
              <a:defRPr/>
            </a:pPr>
            <a:r>
              <a:rPr lang="fa-IR" sz="3000" b="1" dirty="0" smtClean="0"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تبادل رفتاری</a:t>
            </a:r>
            <a:endParaRPr lang="en-US" sz="3000" b="1" dirty="0" smtClean="0">
              <a:effectLst>
                <a:outerShdw blurRad="38100" dist="38100" dir="2700000" algn="tl">
                  <a:srgbClr val="C0C0C0"/>
                </a:outerShdw>
              </a:effectLst>
              <a:cs typeface="B Titr" pitchFamily="2" charset="-78"/>
            </a:endParaRPr>
          </a:p>
          <a:p>
            <a:pPr eaLnBrk="1" hangingPunct="1">
              <a:defRPr/>
            </a:pPr>
            <a:endParaRPr lang="en-US" sz="3000" b="1" dirty="0" smtClean="0">
              <a:effectLst>
                <a:outerShdw blurRad="38100" dist="38100" dir="2700000" algn="tl">
                  <a:srgbClr val="C0C0C0"/>
                </a:outerShdw>
              </a:effectLst>
              <a:cs typeface="B Titr" pitchFamily="2" charset="-78"/>
            </a:endParaRPr>
          </a:p>
          <a:p>
            <a:pPr eaLnBrk="1" hangingPunct="1">
              <a:defRPr/>
            </a:pPr>
            <a:r>
              <a:rPr lang="fa-IR" sz="3000" b="1" dirty="0" smtClean="0"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آموزش ارتباط و حل مسئله</a:t>
            </a:r>
            <a:endParaRPr lang="en-US" sz="3000" b="1" dirty="0" smtClean="0">
              <a:effectLst>
                <a:outerShdw blurRad="38100" dist="38100" dir="2700000" algn="tl">
                  <a:srgbClr val="C0C0C0"/>
                </a:outerShdw>
              </a:effectLst>
              <a:cs typeface="B Titr" pitchFamily="2" charset="-78"/>
            </a:endParaRPr>
          </a:p>
        </p:txBody>
      </p:sp>
      <p:sp>
        <p:nvSpPr>
          <p:cNvPr id="54279" name="Text Box 7"/>
          <p:cNvSpPr txBox="1">
            <a:spLocks noChangeArrowheads="1"/>
          </p:cNvSpPr>
          <p:nvPr/>
        </p:nvSpPr>
        <p:spPr bwMode="auto">
          <a:xfrm>
            <a:off x="914400" y="31750"/>
            <a:ext cx="105251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rtl="0" eaLnBrk="0" hangingPunct="0">
              <a:defRPr/>
            </a:pPr>
            <a:r>
              <a:rPr lang="en-US" sz="28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IBCT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6" dur="1000" fill="hold"/>
                                        <p:tgtEl>
                                          <p:spTgt spid="542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1000" fill="hold"/>
                                        <p:tgtEl>
                                          <p:spTgt spid="542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542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anim to="1.5" calcmode="lin" valueType="num">
                                      <p:cBhvr override="childStyle">
                                        <p:cTn id="9" dur="1000" fill="hold"/>
                                        <p:tgtEl>
                                          <p:spTgt spid="542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0" presetID="2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1" dur="1000" fill="hold"/>
                                        <p:tgtEl>
                                          <p:spTgt spid="542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" dur="1000" fill="hold"/>
                                        <p:tgtEl>
                                          <p:spTgt spid="542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542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anim to="1.5" calcmode="lin" valueType="num">
                                      <p:cBhvr override="childStyle">
                                        <p:cTn id="14" dur="1000" fill="hold"/>
                                        <p:tgtEl>
                                          <p:spTgt spid="542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5" grpId="0" build="allAtOnce"/>
    </p:bld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a-I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cs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a-I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cs typeface="Times New Roman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outs:outSpaceData xmlns:outs="http://schemas.microsoft.com/office/2009/outspace/metadata">
  <outs:relatedDates>
    <outs:relatedDate>
      <outs:type>3</outs:type>
      <outs:displayName>Last Modified</outs:displayName>
      <outs:dateTime>2009-10-19T01:38:19Z</outs:dateTime>
      <outs:isPinned>true</outs:isPinned>
    </outs:relatedDate>
    <outs:relatedDate>
      <outs:type>2</outs:type>
      <outs:displayName>Created</outs:displayName>
      <outs:dateTime>2006-10-09T15:23:38Z</outs:dateTime>
      <outs:isPinned>true</outs:isPinned>
    </outs:relatedDate>
    <outs:relatedDate>
      <outs:type>4</outs:type>
      <outs:displayName>Last Printed</outs:displayName>
      <outs:dateTime/>
      <outs:isPinned>true</outs:isPinned>
    </outs:relatedDate>
  </outs:relatedDates>
  <outs:relatedDocuments>
    <outs:relatedDocument>
      <outs:type>2</outs:type>
      <outs:displayName>Other documents in current folder</outs:displayName>
      <outs:uri/>
      <outs:isPinned>true</outs:isPinned>
    </outs:relatedDocument>
  </outs:relatedDocuments>
  <outs:relatedPeople>
    <outs:relatedPeopleItem>
      <outs:category>Author</outs:category>
      <outs:people>
        <outs:relatedPerson>
          <outs:displayName>comp2</outs:displayName>
          <outs:accountName/>
        </outs:relatedPerson>
      </outs:people>
      <outs:source>0</outs:source>
      <outs:isPinned>true</outs:isPinned>
    </outs:relatedPeopleItem>
    <outs:relatedPeopleItem>
      <outs:category>Last modified by</outs:category>
      <outs:people>
        <outs:relatedPerson>
          <outs:displayName>Mahdi Amiri</outs:displayName>
          <outs:accountName/>
        </outs:relatedPerson>
      </outs:people>
      <outs:source>0</outs:source>
      <outs:isPinned>true</outs:isPinned>
    </outs:relatedPeopleItem>
    <outs:relatedPeopleItem>
      <outs:category>Manager</outs:category>
      <outs:people/>
      <outs:source>0</outs:source>
      <outs:isPinned>false</outs:isPinned>
    </outs:relatedPeopleItem>
  </outs:relatedPeople>
  <propertyMetadataList xmlns="http://schemas.microsoft.com/office/2009/outspace/metadata">
    <propertyMetadata>
      <type>0</type>
      <propertyId>2228224</propertyId>
      <propertyName/>
      <isPinned>true</isPinned>
    </propertyMetadata>
    <propertyMetadata>
      <type>0</type>
      <propertyId>1114115</propertyId>
      <propertyName/>
      <isPinned>true</isPinned>
    </propertyMetadata>
    <propertyMetadata>
      <type>0</type>
      <propertyId>1114117</propertyId>
      <propertyName/>
      <isPinned>true</isPinned>
    </propertyMetadata>
    <propertyMetadata>
      <type>0</type>
      <propertyId>589825</propertyId>
      <propertyName/>
      <isPinned>false</isPinned>
    </propertyMetadata>
    <propertyMetadata>
      <type>0</type>
      <propertyId>1114116</propertyId>
      <propertyName/>
      <isPinned>false</isPinned>
    </propertyMetadata>
    <propertyMetadata>
      <type>0</type>
      <propertyId>14</propertyId>
      <propertyName/>
      <isPinned>true</isPinned>
    </propertyMetadata>
    <propertyMetadata>
      <type>0</type>
      <propertyId>8</propertyId>
      <propertyName/>
      <isPinned>true</isPinned>
    </propertyMetadata>
    <propertyMetadata>
      <type>0</type>
      <propertyId>6</propertyId>
      <propertyName/>
      <isPinned>false</isPinned>
    </propertyMetadata>
    <propertyMetadata>
      <type>0</type>
      <propertyId>1114118</propertyId>
      <propertyName/>
      <isPinned>false</isPinned>
    </propertyMetadata>
    <propertyMetadata>
      <type>0</type>
      <propertyId>1179649</propertyId>
      <propertyName/>
      <isPinned>false</isPinned>
    </propertyMetadata>
    <propertyMetadata>
      <type>0</type>
      <propertyId>655365</propertyId>
      <propertyName/>
      <isPinned>false</isPinned>
    </propertyMetadata>
    <propertyMetadata>
      <type>0</type>
      <propertyId>1</propertyId>
      <propertyName/>
      <isPinned>false</isPinned>
    </propertyMetadata>
    <propertyMetadata>
      <type>0</type>
      <propertyId>0</propertyId>
      <propertyName/>
      <isPinned>true</isPinned>
    </propertyMetadata>
    <propertyMetadata>
      <type>0</type>
      <propertyId>13</propertyId>
      <propertyName/>
      <isPinned>false</isPinned>
    </propertyMetadata>
    <propertyMetadata>
      <type>0</type>
      <propertyId>1179653</propertyId>
      <propertyName/>
      <isPinned>false</isPinned>
    </propertyMetadata>
    <propertyMetadata>
      <type>0</type>
      <propertyId>22</propertyId>
      <propertyName/>
      <isPinned>false</isPinned>
    </propertyMetadata>
  </propertyMetadataList>
  <outs:corruptMetadataWasLost/>
</outs:outSpaceData>
</file>

<file path=customXml/itemProps1.xml><?xml version="1.0" encoding="utf-8"?>
<ds:datastoreItem xmlns:ds="http://schemas.openxmlformats.org/officeDocument/2006/customXml" ds:itemID="{1D15EFAD-A9F8-409F-874D-6DC6BDBBCCE8}">
  <ds:schemaRefs>
    <ds:schemaRef ds:uri="http://schemas.microsoft.com/office/2009/outspace/metadat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1917</TotalTime>
  <Words>1620</Words>
  <Application>Microsoft Office PowerPoint</Application>
  <PresentationFormat>On-screen Show (4:3)</PresentationFormat>
  <Paragraphs>373</Paragraphs>
  <Slides>38</Slides>
  <Notes>36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39" baseType="lpstr">
      <vt:lpstr>Default Design</vt:lpstr>
      <vt:lpstr>محتوا </vt:lpstr>
      <vt:lpstr>Traditional Behavioral Couples Therapy* </vt:lpstr>
      <vt:lpstr>تبادل رفتاری</vt:lpstr>
      <vt:lpstr>آموزش ارتباط و حل مسئله</vt:lpstr>
      <vt:lpstr>Optimal Couple’s Characteristics </vt:lpstr>
      <vt:lpstr>چه کسانی از TBCT سود نمی برند؟</vt:lpstr>
      <vt:lpstr> The Missing Component? </vt:lpstr>
      <vt:lpstr>Acceptance</vt:lpstr>
      <vt:lpstr>تفاوت ها</vt:lpstr>
      <vt:lpstr>IBCT                     TBCT</vt:lpstr>
      <vt:lpstr>TBCT                       IBCT</vt:lpstr>
      <vt:lpstr>IBCT                TBCT</vt:lpstr>
      <vt:lpstr> </vt:lpstr>
      <vt:lpstr> از عشق تا جنگ </vt:lpstr>
      <vt:lpstr>پیامدهای ناهمسانی</vt:lpstr>
      <vt:lpstr>عوامل موثر در مدیریت ناهمسانی ها</vt:lpstr>
      <vt:lpstr>زوجین سالم در مقایسه با زوجین مشکل دار</vt:lpstr>
      <vt:lpstr>ارزیابی</vt:lpstr>
      <vt:lpstr>پرسشنامه های پیش از جلسه</vt:lpstr>
      <vt:lpstr>فرمولبندی چیست؟</vt:lpstr>
      <vt:lpstr>سه مولفه فرمولبندی</vt:lpstr>
      <vt:lpstr>تم های رایج</vt:lpstr>
      <vt:lpstr>فرآیند قطب گرایی</vt:lpstr>
      <vt:lpstr>دام متقابل</vt:lpstr>
      <vt:lpstr>جلسه اول: راهنمایی و جهت یابی زوج</vt:lpstr>
      <vt:lpstr>جلسه اول: جهت یابی زوج</vt:lpstr>
      <vt:lpstr>جلسات دوم (الف و ب) فردی</vt:lpstr>
      <vt:lpstr>جلسه فیدبک</vt:lpstr>
      <vt:lpstr>پذیرش فرمولبندی</vt:lpstr>
      <vt:lpstr>جلسه چهارم: مرحله درمانی</vt:lpstr>
      <vt:lpstr>سه تکنیک اصلی IBCT</vt:lpstr>
      <vt:lpstr>تکنیکهای پذیرش</vt:lpstr>
      <vt:lpstr>تکنیکهای پذیرش</vt:lpstr>
      <vt:lpstr>اتحاد همدلانه</vt:lpstr>
      <vt:lpstr> بی طرفی متحدانه نگریستن به مشکل از بیرون </vt:lpstr>
      <vt:lpstr>تکنیکهای تحمل(مدارا)</vt:lpstr>
      <vt:lpstr>چهار روش افزایش تحمل</vt:lpstr>
      <vt:lpstr>تکنیکهای تغییر</vt:lpstr>
    </vt:vector>
  </TitlesOfParts>
  <Company>Microsoft Corporation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Integrative Behavioral  Couples Therapy</dc:title>
  <dc:creator>comp2</dc:creator>
  <cp:lastModifiedBy>Windows User</cp:lastModifiedBy>
  <cp:revision>220</cp:revision>
  <dcterms:created xsi:type="dcterms:W3CDTF">2006-10-09T15:23:38Z</dcterms:created>
  <dcterms:modified xsi:type="dcterms:W3CDTF">2020-06-14T13:15:12Z</dcterms:modified>
</cp:coreProperties>
</file>