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98" r:id="rId9"/>
    <p:sldId id="263" r:id="rId10"/>
    <p:sldId id="264" r:id="rId11"/>
    <p:sldId id="277" r:id="rId12"/>
    <p:sldId id="278" r:id="rId13"/>
    <p:sldId id="279" r:id="rId14"/>
    <p:sldId id="265" r:id="rId15"/>
    <p:sldId id="299" r:id="rId16"/>
    <p:sldId id="300" r:id="rId17"/>
    <p:sldId id="301" r:id="rId18"/>
    <p:sldId id="270" r:id="rId19"/>
    <p:sldId id="291" r:id="rId20"/>
    <p:sldId id="292" r:id="rId21"/>
    <p:sldId id="293" r:id="rId22"/>
    <p:sldId id="294" r:id="rId23"/>
    <p:sldId id="295" r:id="rId24"/>
    <p:sldId id="296" r:id="rId25"/>
    <p:sldId id="297" r:id="rId26"/>
    <p:sldId id="271" r:id="rId27"/>
    <p:sldId id="272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4/25/2020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1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r" rtl="1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r" rtl="1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r" rtl="1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r" rtl="1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r" rtl="1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r" rtl="1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r" rtl="1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r" rtl="1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r" rtl="1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955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fa-IR" dirty="0" smtClean="0"/>
              <a:t>ریفلاکس معده به مری(</a:t>
            </a:r>
            <a:r>
              <a:rPr lang="en-US" dirty="0" smtClean="0"/>
              <a:t>GER</a:t>
            </a:r>
            <a:r>
              <a:rPr lang="fa-IR" dirty="0" smtClean="0"/>
              <a:t>)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GER</a:t>
            </a:r>
            <a:r>
              <a:rPr lang="fa-IR" dirty="0" smtClean="0"/>
              <a:t>یک پدیده ی فیزیولوژیک است که طی آن محتویات معده به درون مری انتقال می یابد.این پدیده در روز به ویژه بعد از غذا و در شب به صورت مکرر رخ می دهد.</a:t>
            </a:r>
          </a:p>
          <a:p>
            <a:endParaRPr lang="fa-IR" dirty="0"/>
          </a:p>
          <a:p>
            <a:r>
              <a:rPr lang="fa-IR" dirty="0" smtClean="0"/>
              <a:t>افتراق </a:t>
            </a:r>
            <a:r>
              <a:rPr lang="en-US" dirty="0" smtClean="0"/>
              <a:t>GER</a:t>
            </a:r>
            <a:r>
              <a:rPr lang="fa-IR" dirty="0" smtClean="0"/>
              <a:t>از </a:t>
            </a:r>
            <a:r>
              <a:rPr lang="en-US" dirty="0" smtClean="0"/>
              <a:t>GERD</a:t>
            </a:r>
            <a:r>
              <a:rPr lang="fa-IR" dirty="0" smtClean="0"/>
              <a:t>بسیار مهم است در </a:t>
            </a:r>
            <a:r>
              <a:rPr lang="en-US" dirty="0" smtClean="0"/>
              <a:t>GERD</a:t>
            </a:r>
            <a:r>
              <a:rPr lang="fa-IR" dirty="0" smtClean="0"/>
              <a:t>پیش زمینه ای از آسیب بافتی وجود دارد.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909772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7239000" cy="5769936"/>
          </a:xfrm>
        </p:spPr>
        <p:txBody>
          <a:bodyPr/>
          <a:lstStyle/>
          <a:p>
            <a:r>
              <a:rPr lang="en-US" dirty="0" smtClean="0"/>
              <a:t>GER</a:t>
            </a:r>
            <a:r>
              <a:rPr lang="fa-IR" dirty="0" smtClean="0"/>
              <a:t>در50%از کودکان زیر2 سال مشاهده میشود و هنگامی که با علایمی نظیر نارسایی رشد،خونریزی و دیس فاژی همراه شود بیماری تلقی می شود.در برخی از کودکان به دلیل وجود شرایط مستعد کننده ای مانند نارسایی عصبی ،فتق هیاتال،آترزی مری ترمیم شده و چاقی مرضی این اختلال شیوع زیادی دارد</a:t>
            </a:r>
            <a:endParaRPr lang="fa-IR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800" y="3276600"/>
            <a:ext cx="3810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223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سندرم سندیفر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یک شرایط ناشایع در کودکان کوچک،که به صورت ایجاد کشیدگی و زاویه دار شدن سرو گردن به طور تکرار شونده تظاهر می یابد.</a:t>
            </a:r>
          </a:p>
          <a:p>
            <a:r>
              <a:rPr lang="fa-IR" dirty="0" smtClean="0"/>
              <a:t>این مانور یک پاسخ فیزیولوژیک عصبی-عضلانی است که در تلاش برای جلوگیری از رسیدن اسید رفلاکسی به بخش فوقانی مری رخ می دهد.</a:t>
            </a:r>
            <a:endParaRPr lang="fa-IR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3581400"/>
            <a:ext cx="4648200" cy="220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572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fa-IR" dirty="0"/>
              <a:t>شیرخواران و کودکان </a:t>
            </a:r>
            <a:r>
              <a:rPr lang="fa-IR" dirty="0" smtClean="0"/>
              <a:t>مستعد</a:t>
            </a:r>
            <a:r>
              <a:rPr lang="en-US" dirty="0" smtClean="0"/>
              <a:t>GER</a:t>
            </a:r>
            <a:r>
              <a:rPr lang="fa-IR" dirty="0"/>
              <a:t/>
            </a:r>
            <a:br>
              <a:rPr lang="fa-IR" dirty="0"/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نوزادان زودرس،مبتلایان به دیس پلازی برونکوپلمونر و آترزی مری با فیستول تراشه یا آترزی ترمیم شده مری،اختلالات عصبی ،اسکولیوز،آسم،فیبروزکیستیک و فلج مغزی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605501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تظاهرات 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شایعترین علامت این اختلال برگشت غیرفعال غذا یا استفراغ است.</a:t>
            </a:r>
            <a:endParaRPr lang="fa-IR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462" y="2152650"/>
            <a:ext cx="5553075" cy="3105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321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علایم در شیرخواران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جمع شدن آب در دهان</a:t>
            </a:r>
          </a:p>
          <a:p>
            <a:r>
              <a:rPr lang="fa-IR" dirty="0" smtClean="0"/>
              <a:t>گریه ی بیش از حد</a:t>
            </a:r>
          </a:p>
          <a:p>
            <a:r>
              <a:rPr lang="fa-IR" dirty="0" smtClean="0"/>
              <a:t>تحریک پذیری </a:t>
            </a:r>
          </a:p>
          <a:p>
            <a:r>
              <a:rPr lang="fa-IR" dirty="0" smtClean="0"/>
              <a:t>پشت زاویه دار</a:t>
            </a:r>
          </a:p>
          <a:p>
            <a:r>
              <a:rPr lang="fa-IR" dirty="0" smtClean="0"/>
              <a:t>نارسایی رشد</a:t>
            </a:r>
          </a:p>
          <a:p>
            <a:r>
              <a:rPr lang="fa-IR" dirty="0" smtClean="0"/>
              <a:t>کاهش وزن</a:t>
            </a:r>
          </a:p>
          <a:p>
            <a:r>
              <a:rPr lang="fa-IR" dirty="0" smtClean="0"/>
              <a:t>مشکلات تنفسی(سرفه ،ویزینگ،استریدور،گگ،چوکینگ با صرف غذا)</a:t>
            </a:r>
          </a:p>
          <a:p>
            <a:r>
              <a:rPr lang="fa-IR" dirty="0" smtClean="0"/>
              <a:t>استفراغ خونی</a:t>
            </a:r>
          </a:p>
          <a:p>
            <a:r>
              <a:rPr lang="fa-IR" dirty="0" smtClean="0"/>
              <a:t>آپنه وپنومونی راجعه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464591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/>
              <a:t>علایم در مرحله خردسالی:</a:t>
            </a:r>
            <a:endParaRPr lang="en-US" dirty="0" smtClean="0"/>
          </a:p>
          <a:p>
            <a:pPr algn="r" rtl="1"/>
            <a:r>
              <a:rPr lang="fa-IR" dirty="0" smtClean="0"/>
              <a:t>استفراغ های مکرر</a:t>
            </a:r>
            <a:endParaRPr lang="en-US" dirty="0" smtClean="0"/>
          </a:p>
          <a:p>
            <a:pPr algn="r" rtl="1"/>
            <a:r>
              <a:rPr lang="fa-IR" dirty="0" smtClean="0"/>
              <a:t>کودکان بزرگتر :سوزش سردل رگورژیتاسیون، و بلع مکرر</a:t>
            </a:r>
            <a:endParaRPr lang="en-US" dirty="0" smtClean="0"/>
          </a:p>
          <a:p>
            <a:pPr algn="r" rtl="1"/>
            <a:r>
              <a:rPr lang="fa-IR" dirty="0" smtClean="0"/>
              <a:t>بیماری ريفلاكس معده به مري: میتواند موجب</a:t>
            </a:r>
            <a:endParaRPr lang="en-US" dirty="0" smtClean="0"/>
          </a:p>
          <a:p>
            <a:pPr algn="r" rtl="1"/>
            <a:r>
              <a:rPr lang="fa-IR" dirty="0" smtClean="0"/>
              <a:t>التهاب شدید از دست رفتن مزمن خون توام با کم خونی و هماتمز هیپوپروتئینمی یا ملنا گردد. در صورت عدم درمان التهاب، اسکار و تنگی ممکن است ایجاد شود.بدخیمی اپی تلیوم هم از عوارض التاب است.</a:t>
            </a:r>
            <a:endParaRPr lang="en-US" dirty="0" smtClean="0"/>
          </a:p>
          <a:p>
            <a:pPr algn="r"/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6796771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ریفلاکس معده به مری یکی از رویداد های تهدید کننده ی حیات بوده و همچنین با انواع اختلالات مزمن تنفسی ارتباط دارد.بیماری ریفلاکس معده به مری ممکن است موجب التهاب شدید،از دست رفتن مزمن خون توام با کم خونی و هماتمز،هیپوپروتئینی یا ملنا گردد.در صورت عدم درمان التهاب و اسکار ممکن است تنگی حاصل شود.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859822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GER</a:t>
            </a:r>
            <a:r>
              <a:rPr lang="fa-IR" dirty="0" smtClean="0"/>
              <a:t>در کودکان مبتلا به آسم شایع است.اما پنومونی مکرر ناشی از ریفلاکس مگردر بیماران عصبی،نادر می باشد.</a:t>
            </a:r>
          </a:p>
          <a:p>
            <a:r>
              <a:rPr lang="fa-IR" dirty="0" smtClean="0"/>
              <a:t>گرفتگی صدا نیز با ریفلاکس معده به مری در کودکان ارتباط دارد.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775709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819400"/>
            <a:ext cx="6255488" cy="2209800"/>
          </a:xfrm>
        </p:spPr>
        <p:txBody>
          <a:bodyPr>
            <a:noAutofit/>
          </a:bodyPr>
          <a:lstStyle/>
          <a:p>
            <a:r>
              <a:rPr lang="fa-IR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1- اشکال درعملکرد اسفنکتر تحتانی مری. انقباضات ضعیف و شل شدن غیرعادی و طولانی مدت ترازحد طبیعی اسفنکتر باعث نشت و راهیابی مواد اسیدی معده به مری میگردد. </a:t>
            </a:r>
            <a:br>
              <a:rPr lang="fa-IR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fa-IR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2- اشکال درعملکرد عضلات معده: انقباضات کند معده و به تاخیر افتادن تخلیه محتویات معده به روده ها میتواند باعث رفلاکس گردد. </a:t>
            </a:r>
            <a:br>
              <a:rPr lang="fa-IR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fa-IR" sz="2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3- اشکال درعملکرد حرکات دودی شکل مری نیز میتواند علت رفلاکس باشد. </a:t>
            </a:r>
            <a:r>
              <a:rPr lang="fa-IR" sz="1600" dirty="0">
                <a:solidFill>
                  <a:schemeClr val="tx1"/>
                </a:solidFill>
              </a:rPr>
              <a:t/>
            </a:r>
            <a:br>
              <a:rPr lang="fa-IR" sz="1600" dirty="0">
                <a:solidFill>
                  <a:schemeClr val="tx1"/>
                </a:solidFill>
              </a:rPr>
            </a:b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762000"/>
            <a:ext cx="6255488" cy="2038907"/>
          </a:xfrm>
        </p:spPr>
        <p:txBody>
          <a:bodyPr>
            <a:noAutofit/>
          </a:bodyPr>
          <a:lstStyle/>
          <a:p>
            <a:pPr algn="ctr"/>
            <a:r>
              <a:rPr lang="fa-IR" sz="4400" dirty="0"/>
              <a:t>علل </a:t>
            </a:r>
            <a:r>
              <a:rPr lang="fa-IR" sz="4400" dirty="0" smtClean="0"/>
              <a:t>ریفلاکس </a:t>
            </a:r>
            <a:r>
              <a:rPr lang="fa-IR" sz="4400" dirty="0"/>
              <a:t>معده</a:t>
            </a:r>
            <a:r>
              <a:rPr lang="fa-IR" dirty="0"/>
              <a:t>: </a:t>
            </a:r>
            <a:r>
              <a:rPr lang="fa-IR" sz="1400" dirty="0"/>
              <a:t/>
            </a:r>
            <a:br>
              <a:rPr lang="fa-IR" sz="1400" dirty="0"/>
            </a:br>
            <a:r>
              <a:rPr lang="fa-IR" sz="1400" dirty="0"/>
              <a:t/>
            </a:r>
            <a:br>
              <a:rPr lang="fa-IR" sz="1400" dirty="0"/>
            </a:br>
            <a:endParaRPr lang="en-US" sz="4400" b="1" cap="all" dirty="0">
              <a:ln w="500">
                <a:solidFill>
                  <a:schemeClr val="tx2">
                    <a:shade val="20000"/>
                    <a:satMod val="120000"/>
                  </a:schemeClr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82937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fa-IR" dirty="0"/>
              <a:t/>
            </a:r>
            <a:br>
              <a:rPr lang="fa-IR" dirty="0"/>
            </a:br>
            <a:r>
              <a:rPr lang="fa-IR" dirty="0"/>
              <a:t>4- فتق هیاتال(</a:t>
            </a:r>
            <a:r>
              <a:rPr lang="en-US" dirty="0"/>
              <a:t>HIATAL HERNIA</a:t>
            </a:r>
            <a:r>
              <a:rPr lang="fa-IR" dirty="0"/>
              <a:t>):دیافراگم که یک عضله صاف و مسطح است قفسه سینه را از حفره شکم جدا میسازد. مری در قفسه سینه و معده در حفره شکم واقع گردیده اند.مری برای رسیدن به معده بایستی از قفسه سینه پایین آمده و از یک دهانه واقع در دیافراگم موسوم به هیاتوس(</a:t>
            </a:r>
            <a:r>
              <a:rPr lang="en-US" dirty="0"/>
              <a:t>HIATUS) </a:t>
            </a:r>
            <a:r>
              <a:rPr lang="fa-IR" dirty="0"/>
              <a:t>عبور کند. برخی اوقات هیاتوس دچار کشیدگی شده و بخشی از معده به سمت بالا و قفسه سینه وارد میگردد و ایجاد فتق میکند. فتق هیاتال باعث جابجا شدن دریچه اسفنکترتحتانی مری و مختل شدن عملکرد آن میگردد. قسمتی از دیافراگم که مری را احاطه کرده است هنگام انقباض اسفنکتر، منقبض شده و همراه با آن حین عمل بلع شل میگردد. در فتق هیاتال این همکاری مختل شده و انقباضات اسفنکتر بدون پشتیبان باقی می ماند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1763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600" y="1600200"/>
            <a:ext cx="3810000" cy="4419599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905000"/>
            <a:ext cx="2857500" cy="350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921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ارزشیابی تشخیصی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fa-IR" dirty="0" smtClean="0"/>
              <a:t>وجود تاریخچه ای از بیماری های گوارشی</a:t>
            </a:r>
          </a:p>
          <a:p>
            <a:pPr marL="514350" indent="-514350">
              <a:buFont typeface="+mj-lt"/>
              <a:buAutoNum type="arabicPeriod"/>
            </a:pPr>
            <a:r>
              <a:rPr lang="fa-IR" dirty="0" smtClean="0"/>
              <a:t>معاینه ی فیزیکی</a:t>
            </a:r>
          </a:p>
          <a:p>
            <a:pPr marL="514350" indent="-514350">
              <a:buFont typeface="+mj-lt"/>
              <a:buAutoNum type="arabicPeriod"/>
            </a:pPr>
            <a:r>
              <a:rPr lang="fa-IR" dirty="0" smtClean="0"/>
              <a:t>ارزشیابی دستگاه گوارش فوقانی از نظر وجود ناهنجاری های آناتومیکی مانند تنگی پیلور،چرخش معیوب،پانکراس حلقوی،فتق هیاتال یا تنگی مری</a:t>
            </a:r>
          </a:p>
          <a:p>
            <a:pPr marL="514350" indent="-514350">
              <a:buFont typeface="+mj-lt"/>
              <a:buAutoNum type="arabicPeriod"/>
            </a:pPr>
            <a:r>
              <a:rPr lang="fa-IR" dirty="0" smtClean="0"/>
              <a:t>مانیتورینگ24ساعته </a:t>
            </a:r>
            <a:r>
              <a:rPr lang="en-US" dirty="0" smtClean="0"/>
              <a:t>PH</a:t>
            </a:r>
            <a:r>
              <a:rPr lang="fa-IR" dirty="0" smtClean="0"/>
              <a:t>داخلی مری</a:t>
            </a:r>
          </a:p>
          <a:p>
            <a:pPr marL="514350" indent="-514350">
              <a:buFont typeface="+mj-lt"/>
              <a:buAutoNum type="arabicPeriod"/>
            </a:pPr>
            <a:r>
              <a:rPr lang="fa-IR" dirty="0" smtClean="0"/>
              <a:t>اندوسکوپی همراه بیوپسی برای رد عواملی مانند ازوفاژیت،تنگی ها،تغییرات بدخیمی در مخاط مری ،بیماری کرون و ائوزینوفیلی یا ازوفاژیت عفونی</a:t>
            </a:r>
          </a:p>
          <a:p>
            <a:pPr marL="514350" indent="-514350">
              <a:buFont typeface="+mj-lt"/>
              <a:buAutoNum type="arabicPeriod"/>
            </a:pPr>
            <a:r>
              <a:rPr lang="fa-IR" dirty="0" smtClean="0"/>
              <a:t>سینتی گرافی:وجود ماده ی رادیواکتیو در مری را بعد از تغذیه با ماده ی فوق،مشخص می نماید و تخلیه ی معده را ارزیابی می کند.همچنین این روش در تمییز</a:t>
            </a:r>
            <a:r>
              <a:rPr lang="en-US" dirty="0" smtClean="0"/>
              <a:t>GERD</a:t>
            </a:r>
            <a:r>
              <a:rPr lang="fa-IR" dirty="0" smtClean="0"/>
              <a:t>از آسپیراسیون ناشی از ضعف</a:t>
            </a:r>
            <a:r>
              <a:rPr lang="en-US" dirty="0" smtClean="0"/>
              <a:t> </a:t>
            </a:r>
            <a:r>
              <a:rPr lang="fa-IR" dirty="0" smtClean="0"/>
              <a:t>هماهنگی درعضلات دهانی حلقی مفید است.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161043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dirty="0" smtClean="0"/>
              <a:t>تدابیر درمانی</a:t>
            </a:r>
            <a:r>
              <a:rPr lang="en-US" dirty="0" smtClean="0"/>
              <a:t/>
            </a:r>
            <a:br>
              <a:rPr lang="en-US" dirty="0" smtClean="0"/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/>
              <a:t>درمان حمایتی جهت کاهش علایم:</a:t>
            </a:r>
            <a:endParaRPr lang="en-US" dirty="0" smtClean="0"/>
          </a:p>
          <a:p>
            <a:pPr algn="r" rtl="1"/>
            <a:r>
              <a:rPr lang="fa-IR" dirty="0" smtClean="0"/>
              <a:t>تغذیه با فورمولای غلیظ در دفعات بیشتر و حجم کم</a:t>
            </a:r>
            <a:endParaRPr lang="en-US" dirty="0" smtClean="0"/>
          </a:p>
          <a:p>
            <a:pPr algn="r" rtl="1"/>
            <a:r>
              <a:rPr lang="fa-IR" dirty="0" smtClean="0"/>
              <a:t>غلیظ کرده با افزودن غلات برنج به شیر خشک</a:t>
            </a:r>
            <a:endParaRPr lang="en-US" dirty="0" smtClean="0"/>
          </a:p>
          <a:p>
            <a:pPr algn="r" rtl="1"/>
            <a:r>
              <a:rPr lang="fa-IR" dirty="0" smtClean="0"/>
              <a:t>تغذیه غلیظ شده باعث افزایش کالری شیر خشک و کاهش گریه کودک می شود.افزودن یک قاشق غذاخوری برنج بهیک اونس شیر باعث اففزایش کالری از </a:t>
            </a:r>
            <a:r>
              <a:rPr lang="en-US" dirty="0" smtClean="0"/>
              <a:t>20 kcal/0z </a:t>
            </a:r>
            <a:r>
              <a:rPr lang="fa-IR" dirty="0" smtClean="0"/>
              <a:t>به </a:t>
            </a:r>
            <a:r>
              <a:rPr lang="en-US" dirty="0" smtClean="0"/>
              <a:t>34 kcal/0z </a:t>
            </a:r>
            <a:r>
              <a:rPr lang="fa-IR" dirty="0" smtClean="0"/>
              <a:t> می شود.این روش موجب جبران کاهش وزن ناشی از ریفلاکس می شود.</a:t>
            </a:r>
            <a:endParaRPr lang="en-US" dirty="0" smtClean="0"/>
          </a:p>
          <a:p>
            <a:pPr algn="r" rtl="1"/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4513855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fa-IR" dirty="0" smtClean="0"/>
              <a:t>تدابیر درمانی</a:t>
            </a:r>
            <a:r>
              <a:rPr lang="en-US" dirty="0" smtClean="0"/>
              <a:t/>
            </a:r>
            <a:br>
              <a:rPr lang="en-US" dirty="0" smtClean="0"/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486400"/>
          </a:xfrm>
        </p:spPr>
        <p:txBody>
          <a:bodyPr>
            <a:normAutofit/>
          </a:bodyPr>
          <a:lstStyle/>
          <a:p>
            <a:pPr algn="r" rtl="1"/>
            <a:r>
              <a:rPr lang="fa-IR" dirty="0" smtClean="0"/>
              <a:t>اثر پوزیشن دمر در بعد از تغذیه مورد اختلاف می باشد. این وضعیت باعث کاهش ریفلاکس ، افزایش سرعت تخلیه معده ، کاهش آسپیراسیون و صرف  انرژی و زمان گریه می گردد.در بهبود بیماری تنفسی هم موثر است. خطر وضعیت دمر؟</a:t>
            </a:r>
            <a:endParaRPr lang="en-US" dirty="0" smtClean="0"/>
          </a:p>
          <a:p>
            <a:pPr algn="r" rtl="1"/>
            <a:r>
              <a:rPr lang="fa-IR" dirty="0" smtClean="0"/>
              <a:t>خواباندن شیر خوار در وضعیت دمر به ویزه بعد از تغذیه تنها در صورت بیداری شیرخوار مجاز است.در موارد نادر که خطر ریفلاکس بیشتر از خطر </a:t>
            </a:r>
            <a:r>
              <a:rPr lang="en-US" dirty="0" smtClean="0"/>
              <a:t>SIDS</a:t>
            </a:r>
            <a:r>
              <a:rPr lang="fa-IR" dirty="0" smtClean="0"/>
              <a:t> باشد  ممکن است خوابیدنن شیرخوار در وضعیت دمرتوصیه شود.اجتناب از به کارگیری رختخواب نرم و دست و پا گیر ممکن است خطر مرگ ناگهانی را کم کند. در کودکان بزرگتر وضعیت  قرار گیری به پهلو و بالا بردن سر مفید تر است.</a:t>
            </a:r>
            <a:endParaRPr lang="en-US" dirty="0" smtClean="0"/>
          </a:p>
          <a:p>
            <a:pPr algn="r" rtl="1"/>
            <a:r>
              <a:rPr lang="fa-IR" dirty="0" smtClean="0"/>
              <a:t> تغییر در سبک تغذیه:کاهش چربی مصرفی عدم مصرف  غذاهای تند، قهوه ، شکلات، سیگار و الکل</a:t>
            </a:r>
            <a:endParaRPr lang="en-US" dirty="0" smtClean="0"/>
          </a:p>
          <a:p>
            <a:pPr algn="r"/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9578034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تدابیر درمانی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/>
              <a:t>هنگامی که ریفلاکس سبب عوارضی مثل  ازوفاژیت علایم تنفسی یا کاهش رشد شود درمان دارویی توصیه می شود.</a:t>
            </a:r>
            <a:endParaRPr lang="en-US" dirty="0" smtClean="0"/>
          </a:p>
          <a:p>
            <a:pPr algn="r" rtl="1"/>
            <a:r>
              <a:rPr lang="fa-IR" dirty="0" smtClean="0"/>
              <a:t>بلوک کننده های آنتاگونیست گیرنده های </a:t>
            </a:r>
            <a:r>
              <a:rPr lang="en-US" dirty="0" smtClean="0"/>
              <a:t>H2</a:t>
            </a:r>
            <a:r>
              <a:rPr lang="fa-IR" dirty="0" smtClean="0"/>
              <a:t>مثل سایمتیدین، رانیتیدین و فاموتیدین در درمان ازوفاژیت خفیف موثر هستند.</a:t>
            </a:r>
            <a:endParaRPr lang="en-US" dirty="0" smtClean="0"/>
          </a:p>
          <a:p>
            <a:pPr algn="r" rtl="1"/>
            <a:r>
              <a:rPr lang="fa-IR" dirty="0" smtClean="0"/>
              <a:t>داروهای مهار کننده پمپ پروتون مانند امپرازول لانسوپرازول و پانتوپرازول و رابپرازول در جهت مهار اسید بسیار موثر هستند. 30 دقیقه قبل از صبحانه و شام لازم است مصرف شوند. مهار کننده پمپ پروتون به  داروهای  بلوک کننده های آنتاگونیست گیرنده های </a:t>
            </a:r>
            <a:r>
              <a:rPr lang="en-US" dirty="0" smtClean="0"/>
              <a:t>H2</a:t>
            </a:r>
            <a:r>
              <a:rPr lang="fa-IR" dirty="0" smtClean="0"/>
              <a:t> ارجحیت دارند. اثرات جانبی مهار کننده های پمپ پروتون تهوع استفراغ اسهال یبوست درد شکم و سردرد و سرگیجه</a:t>
            </a:r>
            <a:endParaRPr lang="en-US" dirty="0" smtClean="0"/>
          </a:p>
          <a:p>
            <a:pPr algn="r"/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8282513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درمان جراحی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dirty="0" smtClean="0"/>
              <a:t>برای موارد شدید مانند پنومونی آسپیراسیون راجعه،آپنه،ازوفاژیت شدید،نارسایی رشد و عدم پاسخ به درمان طبی</a:t>
            </a:r>
          </a:p>
          <a:p>
            <a:r>
              <a:rPr lang="en-US" dirty="0" err="1" smtClean="0"/>
              <a:t>Nissen</a:t>
            </a:r>
            <a:r>
              <a:rPr lang="en-US" dirty="0" smtClean="0"/>
              <a:t> </a:t>
            </a:r>
            <a:r>
              <a:rPr lang="en-US" dirty="0" err="1" smtClean="0"/>
              <a:t>Fundopication</a:t>
            </a:r>
            <a:r>
              <a:rPr lang="fa-IR" dirty="0" smtClean="0"/>
              <a:t>:رایج ترین روش جراحی است.اساس جراحی بر تقویت بخش داخل شکمی مری و اسفنگتر تحتانی مری جهت ایجاد مقاومت در برابر عبور محتویات معده به داخل مری استوار است.جراح با قرار دادن فوندوس حول وحوش بخش شکمی مری،یک دریچه ی آنتی ریفلاکس ایجاد میکند.</a:t>
            </a:r>
          </a:p>
          <a:p>
            <a:r>
              <a:rPr lang="fa-IR" dirty="0" smtClean="0"/>
              <a:t>هدف از این جراحی،ایجاد یک ناحیه پرفشار در مری به وسیله ی کاهش قطر بخش دیستال مری می باشد که در نتیجه ضمن حفظ زاویه ی هیس،فشار بازکننده ی ضروری جهت بروز ریفلاکس را افزایش می دهد.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638432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Diagram of a </a:t>
            </a:r>
            <a:r>
              <a:rPr lang="en-US" dirty="0" err="1" smtClean="0"/>
              <a:t>Nissen</a:t>
            </a:r>
            <a:r>
              <a:rPr lang="en-US" dirty="0" smtClean="0"/>
              <a:t> </a:t>
            </a:r>
            <a:r>
              <a:rPr lang="en-US" dirty="0" err="1" smtClean="0"/>
              <a:t>fundoplication</a:t>
            </a:r>
            <a:r>
              <a:rPr lang="en-US" dirty="0" smtClean="0"/>
              <a:t>.</a:t>
            </a:r>
            <a:br>
              <a:rPr lang="en-US" dirty="0" smtClean="0"/>
            </a:br>
            <a:endParaRPr lang="fa-IR" dirty="0"/>
          </a:p>
        </p:txBody>
      </p:sp>
      <p:pic>
        <p:nvPicPr>
          <p:cNvPr id="4" name="Content Placeholder 3" descr="230px-Nissen_fundoplication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81000" y="2286000"/>
            <a:ext cx="8583365" cy="4067769"/>
          </a:xfrm>
        </p:spPr>
      </p:pic>
    </p:spTree>
    <p:extLst>
      <p:ext uri="{BB962C8B-B14F-4D97-AF65-F5344CB8AC3E}">
        <p14:creationId xmlns:p14="http://schemas.microsoft.com/office/powerpoint/2010/main" val="12548140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 completed </a:t>
            </a:r>
            <a:r>
              <a:rPr lang="en-US" dirty="0" err="1" smtClean="0"/>
              <a:t>Nissen</a:t>
            </a:r>
            <a:r>
              <a:rPr lang="en-US" dirty="0" smtClean="0"/>
              <a:t> </a:t>
            </a:r>
            <a:r>
              <a:rPr lang="en-US" dirty="0" err="1" smtClean="0"/>
              <a:t>fundoplication</a:t>
            </a:r>
            <a:endParaRPr lang="fa-IR" dirty="0"/>
          </a:p>
        </p:txBody>
      </p:sp>
      <p:pic>
        <p:nvPicPr>
          <p:cNvPr id="6" name="Content Placeholder 5" descr="220px-Watercolour_of_the_Nissen-method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71600" y="1953173"/>
            <a:ext cx="6172200" cy="4741372"/>
          </a:xfrm>
        </p:spPr>
      </p:pic>
    </p:spTree>
    <p:extLst>
      <p:ext uri="{BB962C8B-B14F-4D97-AF65-F5344CB8AC3E}">
        <p14:creationId xmlns:p14="http://schemas.microsoft.com/office/powerpoint/2010/main" val="3893115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dirty="0" smtClean="0"/>
              <a:t>تدابیر پرستاری</a:t>
            </a:r>
            <a:r>
              <a:rPr lang="en-US" dirty="0" smtClean="0"/>
              <a:t/>
            </a:r>
            <a:br>
              <a:rPr lang="en-US" dirty="0" smtClean="0"/>
            </a:b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>
              <a:buNone/>
            </a:pPr>
            <a:r>
              <a:rPr lang="fa-IR" dirty="0" smtClean="0"/>
              <a:t>1. شناسایی کودکان مبتلا به علائم نشان دهنده ریفلاکس معده به مری</a:t>
            </a:r>
            <a:endParaRPr lang="en-US" dirty="0" smtClean="0"/>
          </a:p>
          <a:p>
            <a:pPr algn="r" rtl="1">
              <a:buNone/>
            </a:pPr>
            <a:r>
              <a:rPr lang="fa-IR" dirty="0" smtClean="0"/>
              <a:t>2 .آموزش والدین جهت مراقبت در منزل شامل تغذیه ، وضعیت قرار گیری و دادن دارو در صورت تجویز پزشک</a:t>
            </a:r>
            <a:endParaRPr lang="en-US" dirty="0" smtClean="0"/>
          </a:p>
          <a:p>
            <a:pPr algn="r" rtl="1">
              <a:buNone/>
            </a:pPr>
            <a:r>
              <a:rPr lang="fa-IR" dirty="0" smtClean="0"/>
              <a:t>3 .مراقبت از کودک پس از مداخلات جراحی</a:t>
            </a:r>
            <a:endParaRPr lang="en-US" dirty="0" smtClean="0"/>
          </a:p>
          <a:p>
            <a:pPr algn="r" rtl="1">
              <a:buNone/>
            </a:pPr>
            <a:r>
              <a:rPr lang="fa-IR" dirty="0" smtClean="0"/>
              <a:t>برای اکثریت شیرخواران ایجاد اطمینان از ماهیت خوش خیم بیماری و ارتباط آن با تکامل فیزیولوژیک مهمترین اقدام است.</a:t>
            </a:r>
            <a:endParaRPr lang="en-US" dirty="0" smtClean="0"/>
          </a:p>
          <a:p>
            <a:pPr algn="r">
              <a:buNone/>
            </a:pP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7255465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تدابیر پرستاری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/>
              <a:t>آموزش در مورد نحوه قرار دادن کودک </a:t>
            </a:r>
            <a:endParaRPr lang="en-US" dirty="0" smtClean="0"/>
          </a:p>
          <a:p>
            <a:pPr algn="r" rtl="1"/>
            <a:r>
              <a:rPr lang="fa-IR" dirty="0" smtClean="0"/>
              <a:t>وضعیت خوابیده به پشت</a:t>
            </a:r>
            <a:endParaRPr lang="en-US" dirty="0" smtClean="0"/>
          </a:p>
          <a:p>
            <a:pPr algn="r" rtl="1"/>
            <a:r>
              <a:rPr lang="fa-IR" dirty="0" smtClean="0"/>
              <a:t>وضعیت دمر تنها در مواردی که خطر مرگ ناشی از ریفلاکس بیشتر از </a:t>
            </a:r>
            <a:r>
              <a:rPr lang="en-US" dirty="0" err="1" smtClean="0"/>
              <a:t>sids</a:t>
            </a:r>
            <a:r>
              <a:rPr lang="fa-IR" dirty="0" smtClean="0"/>
              <a:t> باشد. توصیه می شود. خوابیدن به پشت ارجحیت دارد و شیرخوار نباید به پهلو قرار داده شود.</a:t>
            </a:r>
            <a:endParaRPr lang="en-US" dirty="0" smtClean="0"/>
          </a:p>
          <a:p>
            <a:pPr algn="r" rtl="1"/>
            <a:r>
              <a:rPr lang="fa-IR" dirty="0" smtClean="0"/>
              <a:t>تغذیه: افزایش دفعات تغذیه </a:t>
            </a:r>
            <a:endParaRPr lang="en-US" dirty="0" smtClean="0"/>
          </a:p>
          <a:p>
            <a:pPr algn="r" rtl="1"/>
            <a:r>
              <a:rPr lang="fa-IR" dirty="0" smtClean="0"/>
              <a:t>غلیظ کردن شیر با غلات، و گشادتر کردن سوراخ سرپستانک</a:t>
            </a:r>
            <a:endParaRPr lang="en-US" dirty="0" smtClean="0"/>
          </a:p>
          <a:p>
            <a:pPr algn="r" rtl="1"/>
            <a:r>
              <a:rPr lang="fa-IR" dirty="0" smtClean="0"/>
              <a:t>اجتناب از تغذیه  کودک با غذاهای تند و کافیین و شکات و دود سیگار و الکل</a:t>
            </a:r>
            <a:endParaRPr lang="en-US" dirty="0" smtClean="0"/>
          </a:p>
          <a:p>
            <a:pPr algn="r"/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0194515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تدابیر پرستاری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 smtClean="0"/>
              <a:t>توصیه به عدم انجام بازیهای فعال بعد از غذا و خودداری از تغذیه با فاصله انکی قبل از خواب</a:t>
            </a:r>
            <a:endParaRPr lang="en-US" dirty="0" smtClean="0"/>
          </a:p>
          <a:p>
            <a:pPr algn="r" rtl="1"/>
            <a:r>
              <a:rPr lang="fa-IR" dirty="0" smtClean="0"/>
              <a:t>در صورت شدت برگرداندن شیر و اختلال رشد ممکن است با تغذیه مداوم از طریق سوند بینی معده ای  مقدار استفراغ را کاهش داد و اسید معده را کاهش داد.</a:t>
            </a:r>
            <a:endParaRPr lang="en-US" dirty="0" smtClean="0"/>
          </a:p>
          <a:p>
            <a:pPr algn="r" rtl="1"/>
            <a:r>
              <a:rPr lang="fa-IR" dirty="0" smtClean="0"/>
              <a:t>دادن اطلاعات در مورد داروها </a:t>
            </a:r>
            <a:endParaRPr lang="en-US" dirty="0" smtClean="0"/>
          </a:p>
          <a:p>
            <a:pPr algn="r"/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6772676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تدابیر پرستاری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/>
              <a:t>مراقبت پس از جراحی:کاستن فشار  معده از طریق سوند بینی معدی یا گاستروستومی و پیشگیری از نفخ شکم</a:t>
            </a:r>
            <a:endParaRPr lang="en-US" dirty="0" smtClean="0"/>
          </a:p>
          <a:p>
            <a:pPr algn="r" rtl="1"/>
            <a:r>
              <a:rPr lang="fa-IR" dirty="0" smtClean="0"/>
              <a:t>شروع تغذیه بعد از برطرف شدن ایلئوس</a:t>
            </a:r>
            <a:endParaRPr lang="en-US" dirty="0" smtClean="0"/>
          </a:p>
          <a:p>
            <a:pPr algn="r" rtl="1"/>
            <a:r>
              <a:rPr lang="fa-IR" dirty="0" smtClean="0"/>
              <a:t>در صورت تغذیه از طریق سوند گاستروستومی باز نگه داشتن انتهای سوند به مدت چندین روز</a:t>
            </a:r>
            <a:endParaRPr lang="en-US" dirty="0" smtClean="0"/>
          </a:p>
          <a:p>
            <a:pPr algn="r" rtl="1"/>
            <a:r>
              <a:rPr lang="fa-IR" dirty="0" smtClean="0"/>
              <a:t>کلمپ نمودن سوند به طور متناوب و افزودن زمان کلمپ سوند تا موقعی که بتوان به طور کامل در فواصل تغذیه آن را ببندند..</a:t>
            </a:r>
            <a:endParaRPr lang="en-US" dirty="0" smtClean="0"/>
          </a:p>
          <a:p>
            <a:pPr algn="r" rtl="1"/>
            <a:r>
              <a:rPr lang="fa-IR" dirty="0" smtClean="0"/>
              <a:t> در صورت بیقراری پیشرونه و شواهد کرامپ شکمی با باز کردن سوند میتوان علایم را کم کرد.</a:t>
            </a:r>
            <a:endParaRPr lang="en-US" dirty="0" smtClean="0"/>
          </a:p>
          <a:p>
            <a:pPr algn="r"/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2442335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پیامدهای مورد انتظار از درمان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وزن گیری کافی</a:t>
            </a:r>
          </a:p>
          <a:p>
            <a:r>
              <a:rPr lang="fa-IR" dirty="0" smtClean="0"/>
              <a:t>محدود شدن استفراغ یا جمع شدن آب در دهان</a:t>
            </a:r>
          </a:p>
          <a:p>
            <a:r>
              <a:rPr lang="fa-IR" dirty="0" smtClean="0"/>
              <a:t>عادات خوب خواب</a:t>
            </a:r>
          </a:p>
          <a:p>
            <a:r>
              <a:rPr lang="fa-IR" dirty="0" smtClean="0"/>
              <a:t>عدم وقوع مجدد پنومونی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996363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عوارض جراحی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باز شدن محل پیچش</a:t>
            </a:r>
          </a:p>
          <a:p>
            <a:r>
              <a:rPr lang="fa-IR" dirty="0" smtClean="0"/>
              <a:t>انسداد روده کوچک</a:t>
            </a:r>
          </a:p>
          <a:p>
            <a:r>
              <a:rPr lang="fa-IR" dirty="0" smtClean="0"/>
              <a:t>نارسایی توام با </a:t>
            </a:r>
            <a:r>
              <a:rPr lang="en-US" dirty="0" smtClean="0"/>
              <a:t>GERD</a:t>
            </a:r>
            <a:endParaRPr lang="fa-IR" dirty="0" smtClean="0"/>
          </a:p>
          <a:p>
            <a:r>
              <a:rPr lang="fa-IR" dirty="0" smtClean="0"/>
              <a:t>اوغ زدن</a:t>
            </a:r>
          </a:p>
          <a:p>
            <a:r>
              <a:rPr lang="fa-IR" dirty="0" smtClean="0"/>
              <a:t>عفونت</a:t>
            </a:r>
          </a:p>
          <a:p>
            <a:r>
              <a:rPr lang="fa-IR" dirty="0" smtClean="0"/>
              <a:t>سندرم برگشت گاز به دهان </a:t>
            </a:r>
          </a:p>
          <a:p>
            <a:r>
              <a:rPr lang="fa-IR" dirty="0" smtClean="0"/>
              <a:t>و سندرم دامپینگ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156907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پیش آگهی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11680"/>
            <a:ext cx="7239000" cy="4846320"/>
          </a:xfrm>
        </p:spPr>
        <p:txBody>
          <a:bodyPr/>
          <a:lstStyle/>
          <a:p>
            <a:r>
              <a:rPr lang="fa-IR" dirty="0" smtClean="0"/>
              <a:t>در موارد خفیف،بیماری ظرف18-12ماه با تغییرات سبک زندگی ودارو درمانی کاهش می یابد.</a:t>
            </a:r>
          </a:p>
          <a:p>
            <a:r>
              <a:rPr lang="fa-IR" dirty="0" smtClean="0"/>
              <a:t>جراحی در مواردی مانند تنگی مری،پنومونی آسپیراسیون</a:t>
            </a:r>
          </a:p>
          <a:p>
            <a:r>
              <a:rPr lang="fa-IR" dirty="0" smtClean="0"/>
              <a:t>در موراد نارسایی رشد:درمان دارویی+حمایت تغذیه ای 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9566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Custom 1">
      <a:majorFont>
        <a:latin typeface="Constantia"/>
        <a:ea typeface=""/>
        <a:cs typeface="B Titr"/>
      </a:majorFont>
      <a:minorFont>
        <a:latin typeface="Franklin Gothic Book"/>
        <a:ea typeface=""/>
        <a:cs typeface="B Nazanin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173</TotalTime>
  <Words>1310</Words>
  <Application>Microsoft Office PowerPoint</Application>
  <PresentationFormat>On-screen Show (4:3)</PresentationFormat>
  <Paragraphs>98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Opulent</vt:lpstr>
      <vt:lpstr>PowerPoint Presentation</vt:lpstr>
      <vt:lpstr>ریفلاکس معده به مری(GER)</vt:lpstr>
      <vt:lpstr>PowerPoint Presentation</vt:lpstr>
      <vt:lpstr>سندرم سندیفر</vt:lpstr>
      <vt:lpstr>شیرخواران و کودکان مستعدGER </vt:lpstr>
      <vt:lpstr>تظاهرات </vt:lpstr>
      <vt:lpstr>علایم در شیرخواران</vt:lpstr>
      <vt:lpstr>PowerPoint Presentation</vt:lpstr>
      <vt:lpstr>PowerPoint Presentation</vt:lpstr>
      <vt:lpstr>PowerPoint Presentation</vt:lpstr>
      <vt:lpstr>1- اشکال درعملکرد اسفنکتر تحتانی مری. انقباضات ضعیف و شل شدن غیرعادی و طولانی مدت ترازحد طبیعی اسفنکتر باعث نشت و راهیابی مواد اسیدی معده به مری میگردد.  2- اشکال درعملکرد عضلات معده: انقباضات کند معده و به تاخیر افتادن تخلیه محتویات معده به روده ها میتواند باعث رفلاکس گردد.  3- اشکال درعملکرد حرکات دودی شکل مری نیز میتواند علت رفلاکس باشد.  </vt:lpstr>
      <vt:lpstr>PowerPoint Presentation</vt:lpstr>
      <vt:lpstr>PowerPoint Presentation</vt:lpstr>
      <vt:lpstr>ارزشیابی تشخیصی</vt:lpstr>
      <vt:lpstr>تدابیر درمانی </vt:lpstr>
      <vt:lpstr>تدابیر درمانی </vt:lpstr>
      <vt:lpstr>تدابیر درمانی</vt:lpstr>
      <vt:lpstr>درمان جراحی</vt:lpstr>
      <vt:lpstr>Diagram of a Nissen fundoplication. </vt:lpstr>
      <vt:lpstr>A completed Nissen fundoplication</vt:lpstr>
      <vt:lpstr>تدابیر پرستاری </vt:lpstr>
      <vt:lpstr>تدابیر پرستاری</vt:lpstr>
      <vt:lpstr>تدابیر پرستاری</vt:lpstr>
      <vt:lpstr>تدابیر پرستاری</vt:lpstr>
      <vt:lpstr>پیامدهای مورد انتظار از درمان</vt:lpstr>
      <vt:lpstr>عوارض جراحی</vt:lpstr>
      <vt:lpstr>پیش آگهی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Windows User</cp:lastModifiedBy>
  <cp:revision>26</cp:revision>
  <dcterms:created xsi:type="dcterms:W3CDTF">2006-08-16T00:00:00Z</dcterms:created>
  <dcterms:modified xsi:type="dcterms:W3CDTF">2020-04-24T20:54:37Z</dcterms:modified>
</cp:coreProperties>
</file>