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84" r:id="rId2"/>
    <p:sldId id="256" r:id="rId3"/>
    <p:sldId id="258" r:id="rId4"/>
    <p:sldId id="277" r:id="rId5"/>
    <p:sldId id="259" r:id="rId6"/>
    <p:sldId id="260" r:id="rId7"/>
    <p:sldId id="261" r:id="rId8"/>
    <p:sldId id="263" r:id="rId9"/>
    <p:sldId id="264" r:id="rId10"/>
    <p:sldId id="265" r:id="rId11"/>
    <p:sldId id="266" r:id="rId12"/>
    <p:sldId id="267" r:id="rId13"/>
    <p:sldId id="283" r:id="rId14"/>
    <p:sldId id="268" r:id="rId15"/>
    <p:sldId id="269" r:id="rId16"/>
    <p:sldId id="282" r:id="rId17"/>
    <p:sldId id="270" r:id="rId18"/>
    <p:sldId id="278" r:id="rId19"/>
    <p:sldId id="279" r:id="rId20"/>
    <p:sldId id="280" r:id="rId21"/>
    <p:sldId id="281" r:id="rId2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67" d="100"/>
          <a:sy n="67" d="100"/>
        </p:scale>
        <p:origin x="104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E98E3A28-D584-4F1E-B682-8E8160136379}" type="datetimeFigureOut">
              <a:rPr lang="fa-IR" smtClean="0"/>
              <a:pPr/>
              <a:t>21/01/1445</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7709D07D-86D3-4C8C-9EFE-53072FFF7B04}"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98E3A28-D584-4F1E-B682-8E8160136379}" type="datetimeFigureOut">
              <a:rPr lang="fa-IR" smtClean="0"/>
              <a:pPr/>
              <a:t>21/01/1445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709D07D-86D3-4C8C-9EFE-53072FFF7B04}"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E98E3A28-D584-4F1E-B682-8E8160136379}" type="datetimeFigureOut">
              <a:rPr lang="fa-IR" smtClean="0"/>
              <a:pPr/>
              <a:t>21/01/1445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709D07D-86D3-4C8C-9EFE-53072FFF7B04}"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98E3A28-D584-4F1E-B682-8E8160136379}" type="datetimeFigureOut">
              <a:rPr lang="fa-IR" smtClean="0"/>
              <a:pPr/>
              <a:t>21/01/1445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7709D07D-86D3-4C8C-9EFE-53072FFF7B04}"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E98E3A28-D584-4F1E-B682-8E8160136379}" type="datetimeFigureOut">
              <a:rPr lang="fa-IR" smtClean="0"/>
              <a:pPr/>
              <a:t>21/01/1445</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7709D07D-86D3-4C8C-9EFE-53072FFF7B04}"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E98E3A28-D584-4F1E-B682-8E8160136379}" type="datetimeFigureOut">
              <a:rPr lang="fa-IR" smtClean="0"/>
              <a:pPr/>
              <a:t>21/01/1445</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7709D07D-86D3-4C8C-9EFE-53072FFF7B04}"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98E3A28-D584-4F1E-B682-8E8160136379}" type="datetimeFigureOut">
              <a:rPr lang="fa-IR" smtClean="0"/>
              <a:pPr/>
              <a:t>21/01/1445</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7709D07D-86D3-4C8C-9EFE-53072FFF7B04}"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98E3A28-D584-4F1E-B682-8E8160136379}" type="datetimeFigureOut">
              <a:rPr lang="fa-IR" smtClean="0"/>
              <a:pPr/>
              <a:t>21/01/1445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7709D07D-86D3-4C8C-9EFE-53072FFF7B04}"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E98E3A28-D584-4F1E-B682-8E8160136379}" type="datetimeFigureOut">
              <a:rPr lang="fa-IR" smtClean="0"/>
              <a:pPr/>
              <a:t>21/01/1445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7709D07D-86D3-4C8C-9EFE-53072FFF7B04}" type="slidenum">
              <a:rPr lang="fa-IR" smtClean="0"/>
              <a:pPr/>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98E3A28-D584-4F1E-B682-8E8160136379}" type="datetimeFigureOut">
              <a:rPr lang="fa-IR" smtClean="0"/>
              <a:pPr/>
              <a:t>21/01/1445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709D07D-86D3-4C8C-9EFE-53072FFF7B04}"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98E3A28-D584-4F1E-B682-8E8160136379}" type="datetimeFigureOut">
              <a:rPr lang="fa-IR" smtClean="0"/>
              <a:pPr/>
              <a:t>21/01/1445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7709D07D-86D3-4C8C-9EFE-53072FFF7B04}" type="slidenum">
              <a:rPr lang="fa-IR" smtClean="0"/>
              <a:pPr/>
              <a:t>‹#›</a:t>
            </a:fld>
            <a:endParaRPr lang="fa-I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2"/>
          <p:cNvSpPr>
            <a:spLocks noGrp="1" noChangeArrowheads="1"/>
          </p:cNvSpPr>
          <p:nvPr>
            <p:ph type="dt" sz="half" idx="10"/>
          </p:nvPr>
        </p:nvSpPr>
        <p:spPr>
          <a:ln/>
        </p:spPr>
        <p:txBody>
          <a:bodyPr/>
          <a:lstStyle>
            <a:lvl1pPr>
              <a:defRPr/>
            </a:lvl1pPr>
          </a:lstStyle>
          <a:p>
            <a:pPr>
              <a:defRPr/>
            </a:pPr>
            <a:endParaRPr lang="en-US"/>
          </a:p>
        </p:txBody>
      </p:sp>
      <p:sp>
        <p:nvSpPr>
          <p:cNvPr id="4" name="Rectangle 3"/>
          <p:cNvSpPr>
            <a:spLocks noGrp="1" noChangeArrowheads="1"/>
          </p:cNvSpPr>
          <p:nvPr>
            <p:ph type="sldNum" sz="quarter" idx="11"/>
          </p:nvPr>
        </p:nvSpPr>
        <p:spPr>
          <a:ln/>
        </p:spPr>
        <p:txBody>
          <a:bodyPr/>
          <a:lstStyle>
            <a:lvl1pPr>
              <a:defRPr/>
            </a:lvl1pPr>
          </a:lstStyle>
          <a:p>
            <a:fld id="{C249CC81-0D5E-45EC-B523-E6877CF80A8D}" type="slidenum">
              <a:rPr lang="en-US"/>
              <a:pPr/>
              <a:t>‹#›</a:t>
            </a:fld>
            <a:endParaRPr lang="en-US"/>
          </a:p>
        </p:txBody>
      </p:sp>
      <p:sp>
        <p:nvSpPr>
          <p:cNvPr id="5" name="Rectangle 14"/>
          <p:cNvSpPr>
            <a:spLocks noGrp="1" noChangeArrowheads="1"/>
          </p:cNvSpPr>
          <p:nvPr>
            <p:ph type="ftr" sz="quarter" idx="12"/>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552359122"/>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E98E3A28-D584-4F1E-B682-8E8160136379}" type="datetimeFigureOut">
              <a:rPr lang="fa-IR" smtClean="0"/>
              <a:pPr/>
              <a:t>21/01/1445</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709D07D-86D3-4C8C-9EFE-53072FFF7B04}" type="slidenum">
              <a:rPr lang="fa-IR" smtClean="0"/>
              <a:pPr/>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
        <p:nvSpPr>
          <p:cNvPr id="14" name="Rectangle 13"/>
          <p:cNvSpPr/>
          <p:nvPr userDrawn="1"/>
        </p:nvSpPr>
        <p:spPr>
          <a:xfrm>
            <a:off x="-216568" y="-48126"/>
            <a:ext cx="5373437"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تلگرامی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BESM05"/>
          <p:cNvPicPr>
            <a:picLocks noChangeAspect="1" noChangeArrowheads="1"/>
          </p:cNvPicPr>
          <p:nvPr/>
        </p:nvPicPr>
        <p:blipFill>
          <a:blip r:embed="rId2">
            <a:clrChange>
              <a:clrFrom>
                <a:srgbClr val="FFFFFF"/>
              </a:clrFrom>
              <a:clrTo>
                <a:srgbClr val="FFFFFF">
                  <a:alpha val="0"/>
                </a:srgbClr>
              </a:clrTo>
            </a:clrChange>
            <a:grayscl/>
          </a:blip>
          <a:srcRect/>
          <a:stretch>
            <a:fillRect/>
          </a:stretch>
        </p:blipFill>
        <p:spPr bwMode="auto">
          <a:xfrm>
            <a:off x="838629" y="639910"/>
            <a:ext cx="7329829" cy="5751784"/>
          </a:xfrm>
          <a:prstGeom prst="rect">
            <a:avLst/>
          </a:prstGeom>
          <a:noFill/>
          <a:ln w="9525">
            <a:noFill/>
            <a:miter lim="800000"/>
            <a:headEnd/>
            <a:tailEnd/>
          </a:ln>
        </p:spPr>
      </p:pic>
    </p:spTree>
    <p:extLst>
      <p:ext uri="{BB962C8B-B14F-4D97-AF65-F5344CB8AC3E}">
        <p14:creationId xmlns:p14="http://schemas.microsoft.com/office/powerpoint/2010/main" val="308529262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500" fill="hold"/>
                                        <p:tgtEl>
                                          <p:spTgt spid="4"/>
                                        </p:tgtEl>
                                        <p:attrNameLst>
                                          <p:attrName>ppt_w</p:attrName>
                                        </p:attrNameLst>
                                      </p:cBhvr>
                                      <p:tavLst>
                                        <p:tav tm="0">
                                          <p:val>
                                            <p:fltVal val="0"/>
                                          </p:val>
                                        </p:tav>
                                        <p:tav tm="100000">
                                          <p:val>
                                            <p:strVal val="#ppt_w"/>
                                          </p:val>
                                        </p:tav>
                                      </p:tavLst>
                                    </p:anim>
                                    <p:anim calcmode="lin" valueType="num">
                                      <p:cBhvr>
                                        <p:cTn id="8" dur="3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srcRect/>
          <a:stretch>
            <a:fillRect/>
          </a:stretch>
        </p:blipFill>
        <p:spPr bwMode="auto">
          <a:xfrm>
            <a:off x="47109" y="58940"/>
            <a:ext cx="9096923" cy="6799084"/>
          </a:xfrm>
          <a:prstGeom prst="rect">
            <a:avLst/>
          </a:prstGeom>
          <a:noFill/>
          <a:ln w="9525">
            <a:noFill/>
            <a:miter lim="800000"/>
            <a:headEnd/>
            <a:tailEnd/>
          </a:ln>
          <a:effectLst/>
        </p:spPr>
      </p:pic>
      <p:sp>
        <p:nvSpPr>
          <p:cNvPr id="2" name="Title 1"/>
          <p:cNvSpPr>
            <a:spLocks noGrp="1"/>
          </p:cNvSpPr>
          <p:nvPr>
            <p:ph type="ctrTitle"/>
          </p:nvPr>
        </p:nvSpPr>
        <p:spPr/>
        <p:txBody>
          <a:bodyPr>
            <a:normAutofit fontScale="90000"/>
          </a:bodyPr>
          <a:lstStyle/>
          <a:p>
            <a:r>
              <a:rPr lang="fa-IR" sz="18400" dirty="0">
                <a:solidFill>
                  <a:srgbClr val="FFC000"/>
                </a:solidFill>
              </a:rPr>
              <a:t>بهمن</a:t>
            </a:r>
            <a:r>
              <a:rPr lang="en-US" dirty="0">
                <a:solidFill>
                  <a:srgbClr val="FFC000"/>
                </a:solidFill>
              </a:rPr>
              <a:t/>
            </a:r>
            <a:br>
              <a:rPr lang="en-US" dirty="0">
                <a:solidFill>
                  <a:srgbClr val="FFC000"/>
                </a:solidFill>
              </a:rPr>
            </a:br>
            <a:endParaRPr lang="fa-IR" dirty="0">
              <a:solidFill>
                <a:srgbClr val="FFC000"/>
              </a:solidFill>
            </a:endParaRPr>
          </a:p>
        </p:txBody>
      </p:sp>
      <p:sp>
        <p:nvSpPr>
          <p:cNvPr id="3" name="Subtitle 2"/>
          <p:cNvSpPr>
            <a:spLocks noGrp="1"/>
          </p:cNvSpPr>
          <p:nvPr>
            <p:ph type="subTitle" idx="1"/>
          </p:nvPr>
        </p:nvSpPr>
        <p:spPr/>
        <p:txBody>
          <a:bodyPr>
            <a:normAutofit/>
          </a:bodyPr>
          <a:lstStyle/>
          <a:p>
            <a:r>
              <a:rPr lang="en-US" sz="6600" b="1" dirty="0" smtClean="0"/>
              <a:t>AVALANCHE </a:t>
            </a:r>
            <a:endParaRPr lang="fa-IR" sz="66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srcRect/>
          <a:stretch>
            <a:fillRect/>
          </a:stretch>
        </p:blipFill>
        <p:spPr bwMode="auto">
          <a:xfrm>
            <a:off x="47077" y="58916"/>
            <a:ext cx="9096923" cy="6799084"/>
          </a:xfrm>
          <a:prstGeom prst="rect">
            <a:avLst/>
          </a:prstGeom>
          <a:noFill/>
          <a:ln w="9525">
            <a:noFill/>
            <a:miter lim="800000"/>
            <a:headEnd/>
            <a:tailEnd/>
          </a:ln>
          <a:effectLst/>
        </p:spPr>
      </p:pic>
      <p:sp>
        <p:nvSpPr>
          <p:cNvPr id="11" name="Content Placeholder 10"/>
          <p:cNvSpPr>
            <a:spLocks noGrp="1"/>
          </p:cNvSpPr>
          <p:nvPr>
            <p:ph idx="1"/>
          </p:nvPr>
        </p:nvSpPr>
        <p:spPr>
          <a:xfrm>
            <a:off x="571472" y="500042"/>
            <a:ext cx="8229600" cy="5929354"/>
          </a:xfrm>
        </p:spPr>
        <p:txBody>
          <a:bodyPr>
            <a:normAutofit/>
          </a:bodyPr>
          <a:lstStyle/>
          <a:p>
            <a:r>
              <a:rPr lang="ar-SA" dirty="0" smtClean="0"/>
              <a:t>بهمن </a:t>
            </a:r>
            <a:r>
              <a:rPr lang="fa-IR" dirty="0" smtClean="0"/>
              <a:t>به</a:t>
            </a:r>
            <a:r>
              <a:rPr lang="ar-SA" dirty="0" smtClean="0"/>
              <a:t> ريزش برف از ارتفاع در کوهستان بعلت سنگين شدن برف و عوامل خارجي ديگر اطلاق می شود. </a:t>
            </a:r>
            <a:endParaRPr lang="fa-IR" dirty="0" smtClean="0"/>
          </a:p>
          <a:p>
            <a:endParaRPr lang="en-US" dirty="0" smtClean="0"/>
          </a:p>
          <a:p>
            <a:r>
              <a:rPr lang="ar-SA" dirty="0" smtClean="0"/>
              <a:t> </a:t>
            </a:r>
            <a:r>
              <a:rPr lang="ar-SA" dirty="0" smtClean="0">
                <a:solidFill>
                  <a:srgbClr val="FF0000"/>
                </a:solidFill>
              </a:rPr>
              <a:t>عوامل دروني موثر در ايجاد بهمن </a:t>
            </a:r>
            <a:r>
              <a:rPr lang="ar-SA" dirty="0" smtClean="0"/>
              <a:t>: شامل خود برف و بستر زير برف مي باشد . به عبارتي حجم ؛ جنس و لايه هاي برف به همراه ميزان شيب و وضعيت بستر در ايجاد بهمن موثر هستند . </a:t>
            </a:r>
            <a:endParaRPr lang="en-US" dirty="0" smtClean="0"/>
          </a:p>
          <a:p>
            <a:r>
              <a:rPr lang="en-US" dirty="0" smtClean="0"/>
              <a:t> </a:t>
            </a:r>
          </a:p>
          <a:p>
            <a:r>
              <a:rPr lang="ar-SA" dirty="0" smtClean="0">
                <a:solidFill>
                  <a:srgbClr val="FF0000"/>
                </a:solidFill>
              </a:rPr>
              <a:t>عوامل بيروني موثر در ايجاد بهمن </a:t>
            </a:r>
            <a:r>
              <a:rPr lang="ar-SA" dirty="0" smtClean="0"/>
              <a:t>: ميتواند شامل صدا - حيوانات - باد - زلزله - کوهنوردان و ... باشد . </a:t>
            </a:r>
            <a:endParaRPr lang="en-US" dirty="0" smtClean="0"/>
          </a:p>
          <a:p>
            <a:endParaRPr lang="fa-I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ar-SA" dirty="0"/>
              <a:t>اگر حجم برف تازه بين 15 تا 20 سانتيمتر باشد احتمال ريزش بهمن کم است ! </a:t>
            </a:r>
            <a:endParaRPr lang="en-US" dirty="0"/>
          </a:p>
          <a:p>
            <a:r>
              <a:rPr lang="ar-SA" dirty="0"/>
              <a:t>اگر حجم برف تازه بين 20 تا 30 سانتيمتر باشد احتمال ريزش وجود دارد ! </a:t>
            </a:r>
            <a:endParaRPr lang="en-US" dirty="0"/>
          </a:p>
          <a:p>
            <a:r>
              <a:rPr lang="ar-SA" dirty="0"/>
              <a:t>اگر حجم برف تازه بيش از 30 سانتيمتر باشد ريزش بهمن حتمي است ! </a:t>
            </a:r>
            <a:endParaRPr lang="en-US" dirty="0"/>
          </a:p>
          <a:p>
            <a:endParaRPr lang="fa-IR" dirty="0"/>
          </a:p>
        </p:txBody>
      </p:sp>
    </p:spTree>
    <p:extLst>
      <p:ext uri="{BB962C8B-B14F-4D97-AF65-F5344CB8AC3E}">
        <p14:creationId xmlns:p14="http://schemas.microsoft.com/office/powerpoint/2010/main" val="47692499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srcRect/>
          <a:stretch>
            <a:fillRect/>
          </a:stretch>
        </p:blipFill>
        <p:spPr bwMode="auto">
          <a:xfrm>
            <a:off x="47077" y="58916"/>
            <a:ext cx="9096923" cy="6799084"/>
          </a:xfrm>
          <a:prstGeom prst="rect">
            <a:avLst/>
          </a:prstGeom>
          <a:noFill/>
          <a:ln w="9525">
            <a:noFill/>
            <a:miter lim="800000"/>
            <a:headEnd/>
            <a:tailEnd/>
          </a:ln>
          <a:effectLst/>
        </p:spPr>
      </p:pic>
      <p:sp>
        <p:nvSpPr>
          <p:cNvPr id="3" name="Content Placeholder 2"/>
          <p:cNvSpPr>
            <a:spLocks noGrp="1"/>
          </p:cNvSpPr>
          <p:nvPr>
            <p:ph idx="1"/>
          </p:nvPr>
        </p:nvSpPr>
        <p:spPr/>
        <p:txBody>
          <a:bodyPr/>
          <a:lstStyle/>
          <a:p>
            <a:r>
              <a:rPr lang="ar-SA" dirty="0" smtClean="0"/>
              <a:t>جنس برف : به دو نوع است ؛ </a:t>
            </a:r>
            <a:endParaRPr lang="en-US" dirty="0" smtClean="0"/>
          </a:p>
          <a:p>
            <a:r>
              <a:rPr lang="ar-SA" dirty="0" smtClean="0"/>
              <a:t>1 - برف خشک و يا پودري که مشخصات آن سبکي - دارا بودن اکسيژن زياد در درون آن - بارش آن در دماي زير صفر درجه - نچسبيدن به لباس و به سختي در دست گلوله شدن است .</a:t>
            </a:r>
            <a:endParaRPr lang="en-US" dirty="0" smtClean="0"/>
          </a:p>
          <a:p>
            <a:r>
              <a:rPr lang="ar-SA" dirty="0" smtClean="0"/>
              <a:t> 2 - برف خيس که مشخصات آن سنگيني - نداشتن اکسيژن زياد - بارش در دماي صفر درجه - چسبيدن به لباس و راحت گلوله شدن در دست ميباشد . </a:t>
            </a:r>
            <a:endParaRPr lang="en-US" dirty="0" smtClean="0"/>
          </a:p>
          <a:p>
            <a:endParaRPr lang="fa-IR"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srcRect/>
          <a:stretch>
            <a:fillRect/>
          </a:stretch>
        </p:blipFill>
        <p:spPr bwMode="auto">
          <a:xfrm>
            <a:off x="47077" y="58916"/>
            <a:ext cx="9096923" cy="6799084"/>
          </a:xfrm>
          <a:prstGeom prst="rect">
            <a:avLst/>
          </a:prstGeom>
          <a:noFill/>
          <a:ln w="9525">
            <a:noFill/>
            <a:miter lim="800000"/>
            <a:headEnd/>
            <a:tailEnd/>
          </a:ln>
          <a:effectLst/>
        </p:spPr>
      </p:pic>
      <p:sp>
        <p:nvSpPr>
          <p:cNvPr id="2" name="Title 1"/>
          <p:cNvSpPr>
            <a:spLocks noGrp="1"/>
          </p:cNvSpPr>
          <p:nvPr>
            <p:ph type="title"/>
          </p:nvPr>
        </p:nvSpPr>
        <p:spPr/>
        <p:txBody>
          <a:bodyPr/>
          <a:lstStyle/>
          <a:p>
            <a:endParaRPr lang="fa-IR" dirty="0"/>
          </a:p>
        </p:txBody>
      </p:sp>
      <p:sp>
        <p:nvSpPr>
          <p:cNvPr id="3" name="Content Placeholder 2"/>
          <p:cNvSpPr>
            <a:spLocks noGrp="1"/>
          </p:cNvSpPr>
          <p:nvPr>
            <p:ph idx="1"/>
          </p:nvPr>
        </p:nvSpPr>
        <p:spPr/>
        <p:txBody>
          <a:bodyPr/>
          <a:lstStyle/>
          <a:p>
            <a:r>
              <a:rPr lang="ar-SA" b="1" dirty="0" smtClean="0"/>
              <a:t>شيب بستر :</a:t>
            </a:r>
            <a:r>
              <a:rPr lang="ar-SA" dirty="0" smtClean="0"/>
              <a:t> </a:t>
            </a:r>
            <a:r>
              <a:rPr lang="ar-SA" dirty="0" smtClean="0">
                <a:solidFill>
                  <a:srgbClr val="FF0000"/>
                </a:solidFill>
              </a:rPr>
              <a:t>در شيب 23 تا 60 درجه احتمال بهمن زياد است و در شيب هاي بيشتر و کمتر از اين مقدار احتمال ريزش بهمن بسيار کم است . بيشترين بهمن ها در شيب 30 تا 45 درجه رخ داده است . همچنين در شيب هاي محدب خطر بيشتر از شيب هاي مقعر يا فرو رفته است . در شيب محدب سرعت بهمن هر لحظه بيشتر مي شود و در شيب مقعر بالعکس . </a:t>
            </a:r>
            <a:endParaRPr lang="en-US" dirty="0" smtClean="0">
              <a:solidFill>
                <a:srgbClr val="FF0000"/>
              </a:solidFill>
            </a:endParaRPr>
          </a:p>
          <a:p>
            <a:endParaRPr lang="fa-I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ar-SA" b="1" dirty="0" smtClean="0"/>
              <a:t>وضعيت بستر :</a:t>
            </a:r>
            <a:r>
              <a:rPr lang="ar-SA" dirty="0" smtClean="0"/>
              <a:t> اگر بستر زير برف يکنواخت باشد احتمال ريزش بهمن زياد مي شود و هر چه يکنواختي آن کمتر باشد و موانعي مانند سنگ و بوته و درخت در آن باشد احتمال ريزش بهمن کم مي شود . </a:t>
            </a:r>
            <a:endParaRPr lang="en-US" dirty="0" smtClean="0"/>
          </a:p>
          <a:p>
            <a:endParaRPr lang="fa-I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r>
              <a:rPr lang="fa-IR" dirty="0" smtClean="0"/>
              <a:t>وقوع بهمن به سه عامل بستگی دارد:</a:t>
            </a:r>
            <a:endParaRPr lang="en-US" dirty="0" smtClean="0"/>
          </a:p>
          <a:p>
            <a:pPr lvl="0"/>
            <a:r>
              <a:rPr lang="fa-IR" dirty="0" smtClean="0"/>
              <a:t>وجود برف</a:t>
            </a:r>
            <a:endParaRPr lang="en-US" dirty="0" smtClean="0"/>
          </a:p>
          <a:p>
            <a:pPr lvl="0"/>
            <a:r>
              <a:rPr lang="fa-IR" dirty="0" smtClean="0"/>
              <a:t>وجود شیب کافی</a:t>
            </a:r>
            <a:endParaRPr lang="en-US" dirty="0" smtClean="0"/>
          </a:p>
          <a:p>
            <a:pPr lvl="0"/>
            <a:r>
              <a:rPr lang="fa-IR" dirty="0" smtClean="0"/>
              <a:t>عدم ثبات توده برف</a:t>
            </a:r>
            <a:endParaRPr lang="en-US" dirty="0" smtClean="0"/>
          </a:p>
          <a:p>
            <a:endParaRPr lang="fa-IR"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764704"/>
            <a:ext cx="8229600" cy="1143000"/>
          </a:xfrm>
        </p:spPr>
        <p:txBody>
          <a:bodyPr>
            <a:normAutofit/>
          </a:bodyPr>
          <a:lstStyle/>
          <a:p>
            <a:pPr algn="r"/>
            <a:r>
              <a:rPr lang="fa-IR" dirty="0" smtClean="0"/>
              <a:t>دو نوع بهمن وجود دارد:</a:t>
            </a:r>
            <a:endParaRPr lang="fa-IR" dirty="0"/>
          </a:p>
        </p:txBody>
      </p:sp>
      <p:sp>
        <p:nvSpPr>
          <p:cNvPr id="3" name="Content Placeholder 2"/>
          <p:cNvSpPr>
            <a:spLocks noGrp="1"/>
          </p:cNvSpPr>
          <p:nvPr>
            <p:ph idx="1"/>
          </p:nvPr>
        </p:nvSpPr>
        <p:spPr/>
        <p:txBody>
          <a:bodyPr>
            <a:normAutofit/>
          </a:bodyPr>
          <a:lstStyle/>
          <a:p>
            <a:r>
              <a:rPr lang="fa-IR" dirty="0" smtClean="0">
                <a:solidFill>
                  <a:srgbClr val="FF0000"/>
                </a:solidFill>
              </a:rPr>
              <a:t>بهمن با برف آبدار: </a:t>
            </a:r>
            <a:r>
              <a:rPr lang="fa-IR" dirty="0" smtClean="0"/>
              <a:t>این نوع بهمن از یک نقطه شروع شده و هنگام پایین آمدن گسترش یافته و بر حجم آن افزوده می شود.</a:t>
            </a:r>
            <a:endParaRPr lang="en-US" dirty="0" smtClean="0"/>
          </a:p>
          <a:p>
            <a:r>
              <a:rPr lang="fa-IR" dirty="0" smtClean="0">
                <a:solidFill>
                  <a:srgbClr val="FF0000"/>
                </a:solidFill>
              </a:rPr>
              <a:t>بهمن تکه ای: </a:t>
            </a:r>
            <a:r>
              <a:rPr lang="fa-IR" dirty="0" smtClean="0"/>
              <a:t>نوع تکه ای بزرگترین تهددی برای اسکی بازان و کوهنوردان است. این قطعه، یک لایه سفت و محکم از برف است که بخوبی به لایه زیرین خود نچسبیده است. این لایه تحت فشار بوده و وزن خود را به شیب وارد می کند. وقتی فشار درون این لایه از نیروی برف بیشتر شود، قطعه ای از آن همچون شیشه ای که زیر وزن خودش بشکند از کل برف جدا شده و فاجعه ببار می آورد. علاوه بر نیروی وزن ، عوامل دیگری مثل طوفان، تغییرات دما و حتی وزن یک انسان می تواند منجر به جدایی این قطعه از کل برف شوند.</a:t>
            </a:r>
            <a:endParaRPr lang="en-US" dirty="0" smtClean="0"/>
          </a:p>
          <a:p>
            <a:endParaRPr lang="fa-IR"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شش نشانه هشدار قبل از سقوط بهمن:</a:t>
            </a:r>
            <a:endParaRPr lang="fa-IR" dirty="0"/>
          </a:p>
        </p:txBody>
      </p:sp>
      <p:sp>
        <p:nvSpPr>
          <p:cNvPr id="3" name="Content Placeholder 2"/>
          <p:cNvSpPr>
            <a:spLocks noGrp="1"/>
          </p:cNvSpPr>
          <p:nvPr>
            <p:ph idx="1"/>
          </p:nvPr>
        </p:nvSpPr>
        <p:spPr/>
        <p:txBody>
          <a:bodyPr>
            <a:normAutofit fontScale="85000" lnSpcReduction="20000"/>
          </a:bodyPr>
          <a:lstStyle/>
          <a:p>
            <a:pPr lvl="0"/>
            <a:r>
              <a:rPr lang="fa-IR" dirty="0" smtClean="0">
                <a:solidFill>
                  <a:srgbClr val="FF0000"/>
                </a:solidFill>
              </a:rPr>
              <a:t>حرکت آغازین شروع بهمن: </a:t>
            </a:r>
            <a:r>
              <a:rPr lang="fa-IR" dirty="0" smtClean="0"/>
              <a:t>اگر روی شیب حرکت خودتان، فعالیتی از شروع حرکت بهمن مشاهده کردید، سریعا موقعیت خود را تغییر دهید.</a:t>
            </a:r>
            <a:endParaRPr lang="en-US" dirty="0" smtClean="0"/>
          </a:p>
          <a:p>
            <a:pPr lvl="0"/>
            <a:r>
              <a:rPr lang="fa-IR" dirty="0" smtClean="0">
                <a:solidFill>
                  <a:srgbClr val="FF0000"/>
                </a:solidFill>
              </a:rPr>
              <a:t>برف های تازه تجمع شده</a:t>
            </a:r>
            <a:r>
              <a:rPr lang="fa-IR" dirty="0" smtClean="0"/>
              <a:t>: حدود 90% از تمام موارد سقوط بهمن طی طوفان و کولاک برف رخ می دهد. برف بیش از 2 سانتی متر در ساعت شرایط نامتعادلی بوجود می آورد. برف مداوم که بیش از 30 سانتی متر جمع شود، بسیار خطرناک است.</a:t>
            </a:r>
            <a:endParaRPr lang="en-US" dirty="0" smtClean="0"/>
          </a:p>
          <a:p>
            <a:pPr lvl="0"/>
            <a:r>
              <a:rPr lang="fa-IR" dirty="0" smtClean="0">
                <a:solidFill>
                  <a:srgbClr val="FF0000"/>
                </a:solidFill>
              </a:rPr>
              <a:t>لایه قرار گرفته روی یخ: </a:t>
            </a:r>
            <a:r>
              <a:rPr lang="fa-IR" dirty="0" smtClean="0"/>
              <a:t>لایه ای از برف تازه همراه با عوامل تشدید کننده لغزندگی مثل یخ می تواند هشدار دهنده باشد.</a:t>
            </a:r>
            <a:endParaRPr lang="en-US" dirty="0" smtClean="0"/>
          </a:p>
          <a:p>
            <a:pPr lvl="0"/>
            <a:r>
              <a:rPr lang="fa-IR" dirty="0" smtClean="0">
                <a:solidFill>
                  <a:srgbClr val="FF0000"/>
                </a:solidFill>
              </a:rPr>
              <a:t>عدم وجود ارتباط یکپارچه میان لایه ها: </a:t>
            </a:r>
            <a:r>
              <a:rPr lang="fa-IR" dirty="0" smtClean="0"/>
              <a:t>معمولا بدلیل تکه های کوچک یخ یا فضاهای خالی بوجود می آیند.</a:t>
            </a:r>
            <a:endParaRPr lang="en-US" dirty="0" smtClean="0"/>
          </a:p>
          <a:p>
            <a:pPr lvl="0"/>
            <a:r>
              <a:rPr lang="fa-IR" dirty="0" smtClean="0">
                <a:solidFill>
                  <a:srgbClr val="FF0000"/>
                </a:solidFill>
              </a:rPr>
              <a:t>افزایش ناگهانی دما: </a:t>
            </a:r>
            <a:r>
              <a:rPr lang="fa-IR" dirty="0" smtClean="0"/>
              <a:t>هر چه دما به صفر درجه سانتی گراد نزدیک شود خطر افزایش پیدا می کند. حتی اگر ذوب یخ اتفاق نیافتد.</a:t>
            </a:r>
            <a:endParaRPr lang="en-US" dirty="0" smtClean="0"/>
          </a:p>
          <a:p>
            <a:pPr lvl="0"/>
            <a:r>
              <a:rPr lang="fa-IR" dirty="0" smtClean="0">
                <a:solidFill>
                  <a:srgbClr val="FF0000"/>
                </a:solidFill>
              </a:rPr>
              <a:t>احساس ناامنی: </a:t>
            </a:r>
            <a:r>
              <a:rPr lang="fa-IR" dirty="0" smtClean="0"/>
              <a:t>به حس غریزی افراد با تجربه در این مورد احترام بگذارید؛ ضرر نخواهید کرد.</a:t>
            </a:r>
            <a:endParaRPr lang="en-US" dirty="0" smtClean="0"/>
          </a:p>
          <a:p>
            <a:endParaRPr lang="fa-IR"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t>علائم و نشانه­ي افراد سرمازده عبارت است از :</a:t>
            </a:r>
            <a:endParaRPr lang="fa-IR" dirty="0"/>
          </a:p>
        </p:txBody>
      </p:sp>
      <p:sp>
        <p:nvSpPr>
          <p:cNvPr id="3" name="Content Placeholder 2"/>
          <p:cNvSpPr>
            <a:spLocks noGrp="1"/>
          </p:cNvSpPr>
          <p:nvPr>
            <p:ph idx="1"/>
          </p:nvPr>
        </p:nvSpPr>
        <p:spPr/>
        <p:txBody>
          <a:bodyPr>
            <a:normAutofit/>
          </a:bodyPr>
          <a:lstStyle/>
          <a:p>
            <a:pPr>
              <a:buNone/>
            </a:pPr>
            <a:r>
              <a:rPr lang="fa-IR" dirty="0" smtClean="0"/>
              <a:t>1-  ابتدا بدن آنها دچار لرز مي شود .</a:t>
            </a:r>
            <a:endParaRPr lang="en-US" dirty="0" smtClean="0"/>
          </a:p>
          <a:p>
            <a:pPr>
              <a:buNone/>
            </a:pPr>
            <a:r>
              <a:rPr lang="fa-IR" dirty="0" smtClean="0"/>
              <a:t>2-  پوست سرد وخشك مي شود.</a:t>
            </a:r>
            <a:endParaRPr lang="en-US" dirty="0" smtClean="0"/>
          </a:p>
          <a:p>
            <a:pPr>
              <a:buNone/>
            </a:pPr>
            <a:r>
              <a:rPr lang="fa-IR" dirty="0" smtClean="0"/>
              <a:t>3-  نبض كند مي گردد.</a:t>
            </a:r>
            <a:endParaRPr lang="en-US" dirty="0" smtClean="0"/>
          </a:p>
          <a:p>
            <a:pPr>
              <a:buNone/>
            </a:pPr>
            <a:r>
              <a:rPr lang="fa-IR" dirty="0" smtClean="0"/>
              <a:t>4-  تعداد تنفس بيمار كمتر از حالت طبيعي مي شود .</a:t>
            </a:r>
            <a:endParaRPr lang="en-US" dirty="0" smtClean="0"/>
          </a:p>
          <a:p>
            <a:pPr>
              <a:buNone/>
            </a:pPr>
            <a:r>
              <a:rPr lang="fa-IR" dirty="0" smtClean="0"/>
              <a:t>5-  درجه حرارت بدن به  35  درجه يا كمتر مي رسد .</a:t>
            </a:r>
            <a:endParaRPr lang="en-US" dirty="0" smtClean="0"/>
          </a:p>
          <a:p>
            <a:pPr>
              <a:buNone/>
            </a:pPr>
            <a:r>
              <a:rPr lang="fa-IR" dirty="0" smtClean="0"/>
              <a:t>6-  خواب آلودگي ظاهر مي شود كه ممكن است به كُما منجر شود .</a:t>
            </a:r>
            <a:endParaRPr lang="en-US" dirty="0" smtClean="0"/>
          </a:p>
          <a:p>
            <a:pPr>
              <a:buNone/>
            </a:pPr>
            <a:r>
              <a:rPr lang="fa-IR" dirty="0" smtClean="0"/>
              <a:t>7-  ممكن است ايست قلبي رخ دهد .</a:t>
            </a:r>
            <a:endParaRPr lang="en-US" dirty="0" smtClean="0"/>
          </a:p>
          <a:p>
            <a:pPr>
              <a:buNone/>
            </a:pPr>
            <a:endParaRPr lang="fa-IR"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268931"/>
          </a:xfrm>
        </p:spPr>
        <p:txBody>
          <a:bodyPr>
            <a:normAutofit/>
          </a:bodyPr>
          <a:lstStyle/>
          <a:p>
            <a:r>
              <a:rPr lang="fa-IR" b="1" dirty="0" smtClean="0"/>
              <a:t>پوست سرد :</a:t>
            </a:r>
            <a:r>
              <a:rPr lang="fa-IR" dirty="0" smtClean="0"/>
              <a:t>  يكي از علائمي كه دلالت بر افت دماي بدن و بروز حالت هيپوترمي دارد .(به ويژه سرد بودن پوست شكم )</a:t>
            </a:r>
          </a:p>
          <a:p>
            <a:endParaRPr lang="fa-IR"/>
          </a:p>
          <a:p>
            <a:endParaRPr lang="en-US" dirty="0" smtClean="0"/>
          </a:p>
          <a:p>
            <a:r>
              <a:rPr lang="fa-IR" dirty="0" smtClean="0"/>
              <a:t>لرز : از واكنش هاي دفاعي بدن براي گرم كردن خود است و بدن بطور خودكار سعي مي كند تا با افزايش كار عضلات حرارت بيشتري توليد كند و دماي قسمت مركزي خود را ثابت نگه دارد . اما با پيشرفت آسيب و كاهش بيشتر دماي بدن , اين واكنش دفاعي نيز مختل مي شود .</a:t>
            </a:r>
            <a:endParaRPr lang="en-US" dirty="0" smtClean="0"/>
          </a:p>
          <a:p>
            <a:endParaRPr lang="fa-IR"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گيج و منگ شدن مصدوم و از دست دادن قدرت قضاوت وتصميم گيري و از دست دادن هماهنگي حركات و فعاليتهاي بدني  </a:t>
            </a:r>
            <a:endParaRPr lang="fa-IR" dirty="0" smtClean="0"/>
          </a:p>
          <a:p>
            <a:endParaRPr lang="en-US" dirty="0"/>
          </a:p>
          <a:p>
            <a:r>
              <a:rPr lang="fa-IR" dirty="0"/>
              <a:t>(مهم : مصرف الكل باعث تشديد اين حالت مي گردد</a:t>
            </a:r>
            <a:r>
              <a:rPr lang="fa-IR" dirty="0" smtClean="0"/>
              <a:t>)</a:t>
            </a:r>
          </a:p>
          <a:p>
            <a:endParaRPr lang="en-US" dirty="0"/>
          </a:p>
          <a:p>
            <a:r>
              <a:rPr lang="fa-IR" dirty="0"/>
              <a:t>اشكال در تكلم و صحبت كردن  و همچنين سفتي و انقباض عضلاني  از ديگر علائم هيپوترمي مي باشد</a:t>
            </a:r>
          </a:p>
        </p:txBody>
      </p:sp>
    </p:spTree>
    <p:extLst>
      <p:ext uri="{BB962C8B-B14F-4D97-AF65-F5344CB8AC3E}">
        <p14:creationId xmlns:p14="http://schemas.microsoft.com/office/powerpoint/2010/main" val="38298338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r>
              <a:rPr lang="fa-IR" b="1" dirty="0" smtClean="0"/>
              <a:t>فوریت های پزشکی: </a:t>
            </a:r>
            <a:endParaRPr lang="en-US" dirty="0" smtClean="0"/>
          </a:p>
          <a:p>
            <a:r>
              <a:rPr lang="fa-IR" dirty="0" smtClean="0"/>
              <a:t>همانند ساير سوانح ، ابتدا ارزيابي صحنه ي حادثه، دور كردن يا پرهيز از خطر و درخواست كمك را فراموش كنيد .</a:t>
            </a:r>
            <a:endParaRPr lang="en-US" dirty="0" smtClean="0"/>
          </a:p>
          <a:p>
            <a:r>
              <a:rPr lang="fa-IR" dirty="0" smtClean="0"/>
              <a:t>سپس ارزيابي اوليه مصدوم و انجام مراحل  </a:t>
            </a:r>
            <a:r>
              <a:rPr lang="en-US" dirty="0" smtClean="0"/>
              <a:t>ABC</a:t>
            </a:r>
            <a:r>
              <a:rPr lang="fa-IR" dirty="0" smtClean="0"/>
              <a:t>  (كنترل  راه هوايي , تنفس , ضربان قلب ) و ديگر كمكهاي اوليه ي ضروري در صورت لزوم </a:t>
            </a:r>
            <a:endParaRPr lang="en-US" dirty="0" smtClean="0"/>
          </a:p>
          <a:p>
            <a:r>
              <a:rPr lang="fa-IR" dirty="0" smtClean="0"/>
              <a:t>انتقال مصدوم به مكان گرم و خشك  و ترجيحاً سربسته (مانند ساختمان , چادر , ماشين , ... ) </a:t>
            </a:r>
            <a:endParaRPr lang="en-US"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r>
              <a:rPr lang="fa-IR" b="1" dirty="0" smtClean="0"/>
              <a:t>نكته :</a:t>
            </a:r>
            <a:r>
              <a:rPr lang="fa-IR" dirty="0" smtClean="0"/>
              <a:t> مصرف نوشيدني حاوي الكل و كافئين به هيچ وجه مجاز نيست . به ويژه الكل علاوه بر تسريع در از دست دادن حرارت بدن , باعث كاهش حس لمس در پوست فرد و همچنين كاهش سطح هوشياري و قدرت قضاوت وي خواهد شد .</a:t>
            </a:r>
            <a:endParaRPr lang="en-US" dirty="0" smtClean="0"/>
          </a:p>
          <a:p>
            <a:r>
              <a:rPr lang="fa-IR" dirty="0" smtClean="0"/>
              <a:t>خارج كردن لباس هاي مرطوب , خيس يا تنگ مصدوم و در صورت امكان پوشاندن لباس خشك به مصدوم و قرار دادن وي در داخل كيسه خواب يا انداختن چند پتوي گرم و خشك بر روي او</a:t>
            </a:r>
            <a:r>
              <a:rPr lang="en-US" dirty="0" smtClean="0"/>
              <a:t> </a:t>
            </a:r>
            <a:r>
              <a:rPr lang="fa-IR" dirty="0" smtClean="0"/>
              <a:t>هيچگاه بدن مصدوم را با مالش گرم نكنيد و او را نيز تشويق به انجام فعاليتهاي بدني و راه رفتن نكنيد . </a:t>
            </a:r>
            <a:endParaRPr lang="en-US"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بدليل كاهش درجه حرارت بدن و بروز اختلال در سيستم الكتريكي قلب , هر ضربه ي ناگهاني ممكن است منجر به بي نظمي هاي بسيار شديد و كشنده در ضربان قلب فرد گردد . بنابراين حتي براي خارج كردن لباس هاي مصدوم ابتدا آنها را قيچي و سپس از بدن مصدوم خارج كنيد </a:t>
            </a:r>
            <a:r>
              <a:rPr lang="fa-IR" dirty="0" smtClean="0"/>
              <a:t>.</a:t>
            </a:r>
          </a:p>
          <a:p>
            <a:endParaRPr lang="en-US" dirty="0"/>
          </a:p>
          <a:p>
            <a:r>
              <a:rPr lang="fa-IR" dirty="0"/>
              <a:t>در صورتي كه فرد هوشيار است و دچار تهوع و استفراغ شديد نيست  مي توانيد , نوشيدني و غذاي گرم به وي بدهيد .</a:t>
            </a:r>
          </a:p>
          <a:p>
            <a:endParaRPr lang="fa-IR" dirty="0"/>
          </a:p>
        </p:txBody>
      </p:sp>
    </p:spTree>
    <p:extLst>
      <p:ext uri="{BB962C8B-B14F-4D97-AF65-F5344CB8AC3E}">
        <p14:creationId xmlns:p14="http://schemas.microsoft.com/office/powerpoint/2010/main" val="21673065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b="1" dirty="0" smtClean="0"/>
              <a:t>نكته:</a:t>
            </a:r>
            <a:r>
              <a:rPr lang="fa-IR" dirty="0" smtClean="0"/>
              <a:t> براي كنترل نبض مصدوم مبتلا به هيپوترمي بايد حدود  30  تا  45  ثانيه صبر كنيد .</a:t>
            </a:r>
            <a:endParaRPr lang="en-US" dirty="0" smtClean="0"/>
          </a:p>
          <a:p>
            <a:r>
              <a:rPr lang="fa-IR" b="1" dirty="0" smtClean="0"/>
              <a:t>مهم :</a:t>
            </a:r>
            <a:r>
              <a:rPr lang="fa-IR" dirty="0" smtClean="0"/>
              <a:t> حتي در صورت فقدان هوشياري و ديگر علائم حياتي مثل تنفس و نبض نبايد فرد را مرده قلمداد كرد. هر فرد دچار هيپوترمي بايد حتماً به مراكز درماني منتقل گردد و تحت درمانهاي لازم از جمله گرم كردن بدن قرار گيرد .</a:t>
            </a:r>
            <a:endParaRPr lang="en-US" dirty="0" smtClean="0"/>
          </a:p>
          <a:p>
            <a:endParaRPr lang="fa-I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169872596"/>
              </p:ext>
            </p:extLst>
          </p:nvPr>
        </p:nvGraphicFramePr>
        <p:xfrm>
          <a:off x="1187624" y="2204864"/>
          <a:ext cx="7119117" cy="3984628"/>
        </p:xfrm>
        <a:graphic>
          <a:graphicData uri="http://schemas.openxmlformats.org/drawingml/2006/table">
            <a:tbl>
              <a:tblPr rtl="1" firstRow="1" firstCol="1" bandRow="1">
                <a:tableStyleId>{5C22544A-7EE6-4342-B048-85BDC9FD1C3A}</a:tableStyleId>
              </a:tblPr>
              <a:tblGrid>
                <a:gridCol w="1429822"/>
                <a:gridCol w="1429072"/>
                <a:gridCol w="1423823"/>
                <a:gridCol w="1421574"/>
                <a:gridCol w="1414826"/>
              </a:tblGrid>
              <a:tr h="456025">
                <a:tc>
                  <a:txBody>
                    <a:bodyPr/>
                    <a:lstStyle/>
                    <a:p>
                      <a:pPr algn="ctr" rtl="1">
                        <a:lnSpc>
                          <a:spcPct val="115000"/>
                        </a:lnSpc>
                        <a:spcAft>
                          <a:spcPts val="0"/>
                        </a:spcAft>
                        <a:tabLst>
                          <a:tab pos="3567430" algn="l"/>
                        </a:tabLst>
                      </a:pPr>
                      <a:r>
                        <a:rPr lang="fa-IR" sz="1800">
                          <a:solidFill>
                            <a:srgbClr val="FF0000"/>
                          </a:solidFill>
                          <a:effectLst/>
                        </a:rPr>
                        <a:t>دمای بدن</a:t>
                      </a:r>
                      <a:endParaRPr lang="en-US" sz="1800">
                        <a:solidFill>
                          <a:srgbClr val="FF0000"/>
                        </a:solidFill>
                        <a:effectLst/>
                        <a:latin typeface="Calibri"/>
                        <a:ea typeface="Calibri"/>
                        <a:cs typeface="Arial"/>
                      </a:endParaRPr>
                    </a:p>
                  </a:txBody>
                  <a:tcPr marL="68580" marR="68580" marT="0" marB="0" anchor="ctr"/>
                </a:tc>
                <a:tc>
                  <a:txBody>
                    <a:bodyPr/>
                    <a:lstStyle/>
                    <a:p>
                      <a:pPr algn="ctr" rtl="0">
                        <a:lnSpc>
                          <a:spcPct val="115000"/>
                        </a:lnSpc>
                        <a:spcAft>
                          <a:spcPts val="0"/>
                        </a:spcAft>
                        <a:tabLst>
                          <a:tab pos="3567430" algn="l"/>
                        </a:tabLst>
                      </a:pPr>
                      <a:r>
                        <a:rPr lang="en-US" sz="1800" dirty="0">
                          <a:solidFill>
                            <a:srgbClr val="FF0000"/>
                          </a:solidFill>
                          <a:effectLst/>
                        </a:rPr>
                        <a:t>34-35</a:t>
                      </a:r>
                      <a:r>
                        <a:rPr lang="en-US" sz="1800" baseline="30000" dirty="0">
                          <a:solidFill>
                            <a:srgbClr val="FF0000"/>
                          </a:solidFill>
                          <a:effectLst/>
                        </a:rPr>
                        <a:t>0</a:t>
                      </a:r>
                      <a:r>
                        <a:rPr lang="en-US" sz="1800" dirty="0">
                          <a:solidFill>
                            <a:srgbClr val="FF0000"/>
                          </a:solidFill>
                          <a:effectLst/>
                        </a:rPr>
                        <a:t>c</a:t>
                      </a:r>
                      <a:endParaRPr lang="en-US" sz="1800" dirty="0">
                        <a:solidFill>
                          <a:srgbClr val="FF0000"/>
                        </a:solidFill>
                        <a:effectLst/>
                        <a:latin typeface="Calibri"/>
                        <a:ea typeface="Calibri"/>
                        <a:cs typeface="Arial"/>
                      </a:endParaRPr>
                    </a:p>
                  </a:txBody>
                  <a:tcPr marL="68580" marR="68580" marT="0" marB="0" anchor="ctr"/>
                </a:tc>
                <a:tc>
                  <a:txBody>
                    <a:bodyPr/>
                    <a:lstStyle/>
                    <a:p>
                      <a:pPr algn="ctr" rtl="1">
                        <a:lnSpc>
                          <a:spcPct val="115000"/>
                        </a:lnSpc>
                        <a:spcAft>
                          <a:spcPts val="0"/>
                        </a:spcAft>
                        <a:tabLst>
                          <a:tab pos="3567430" algn="l"/>
                        </a:tabLst>
                      </a:pPr>
                      <a:r>
                        <a:rPr lang="en-US" sz="1800">
                          <a:solidFill>
                            <a:srgbClr val="FF0000"/>
                          </a:solidFill>
                          <a:effectLst/>
                        </a:rPr>
                        <a:t>32-33</a:t>
                      </a:r>
                      <a:r>
                        <a:rPr lang="en-US" sz="1800" baseline="30000">
                          <a:solidFill>
                            <a:srgbClr val="FF0000"/>
                          </a:solidFill>
                          <a:effectLst/>
                        </a:rPr>
                        <a:t>0</a:t>
                      </a:r>
                      <a:r>
                        <a:rPr lang="en-US" sz="1800">
                          <a:solidFill>
                            <a:srgbClr val="FF0000"/>
                          </a:solidFill>
                          <a:effectLst/>
                        </a:rPr>
                        <a:t>c</a:t>
                      </a:r>
                      <a:endParaRPr lang="en-US" sz="1800">
                        <a:solidFill>
                          <a:srgbClr val="FF0000"/>
                        </a:solidFill>
                        <a:effectLst/>
                        <a:latin typeface="Calibri"/>
                        <a:ea typeface="Calibri"/>
                        <a:cs typeface="Arial"/>
                      </a:endParaRPr>
                    </a:p>
                  </a:txBody>
                  <a:tcPr marL="68580" marR="68580" marT="0" marB="0" anchor="ctr"/>
                </a:tc>
                <a:tc>
                  <a:txBody>
                    <a:bodyPr/>
                    <a:lstStyle/>
                    <a:p>
                      <a:pPr algn="ctr" rtl="1">
                        <a:lnSpc>
                          <a:spcPct val="115000"/>
                        </a:lnSpc>
                        <a:spcAft>
                          <a:spcPts val="0"/>
                        </a:spcAft>
                        <a:tabLst>
                          <a:tab pos="3567430" algn="l"/>
                        </a:tabLst>
                      </a:pPr>
                      <a:r>
                        <a:rPr lang="en-US" sz="1800">
                          <a:solidFill>
                            <a:srgbClr val="FF0000"/>
                          </a:solidFill>
                          <a:effectLst/>
                        </a:rPr>
                        <a:t>27-31</a:t>
                      </a:r>
                      <a:r>
                        <a:rPr lang="en-US" sz="1800" baseline="30000">
                          <a:solidFill>
                            <a:srgbClr val="FF0000"/>
                          </a:solidFill>
                          <a:effectLst/>
                        </a:rPr>
                        <a:t>0</a:t>
                      </a:r>
                      <a:r>
                        <a:rPr lang="en-US" sz="1800">
                          <a:solidFill>
                            <a:srgbClr val="FF0000"/>
                          </a:solidFill>
                          <a:effectLst/>
                        </a:rPr>
                        <a:t>c</a:t>
                      </a:r>
                      <a:endParaRPr lang="en-US" sz="1800">
                        <a:solidFill>
                          <a:srgbClr val="FF0000"/>
                        </a:solidFill>
                        <a:effectLst/>
                        <a:latin typeface="Calibri"/>
                        <a:ea typeface="Calibri"/>
                        <a:cs typeface="Arial"/>
                      </a:endParaRPr>
                    </a:p>
                  </a:txBody>
                  <a:tcPr marL="68580" marR="68580" marT="0" marB="0" anchor="ctr"/>
                </a:tc>
                <a:tc>
                  <a:txBody>
                    <a:bodyPr/>
                    <a:lstStyle/>
                    <a:p>
                      <a:pPr algn="ctr" rtl="1">
                        <a:lnSpc>
                          <a:spcPct val="115000"/>
                        </a:lnSpc>
                        <a:spcAft>
                          <a:spcPts val="0"/>
                        </a:spcAft>
                        <a:tabLst>
                          <a:tab pos="3567430" algn="l"/>
                        </a:tabLst>
                      </a:pPr>
                      <a:r>
                        <a:rPr lang="fa-IR" sz="1800" dirty="0">
                          <a:solidFill>
                            <a:srgbClr val="FF0000"/>
                          </a:solidFill>
                          <a:effectLst/>
                        </a:rPr>
                        <a:t>کمتر از </a:t>
                      </a:r>
                      <a:r>
                        <a:rPr lang="en-US" sz="1800" dirty="0">
                          <a:solidFill>
                            <a:srgbClr val="FF0000"/>
                          </a:solidFill>
                          <a:effectLst/>
                        </a:rPr>
                        <a:t>27 </a:t>
                      </a:r>
                      <a:r>
                        <a:rPr lang="en-US" sz="1800" baseline="30000" dirty="0">
                          <a:solidFill>
                            <a:srgbClr val="FF0000"/>
                          </a:solidFill>
                          <a:effectLst/>
                        </a:rPr>
                        <a:t>0</a:t>
                      </a:r>
                      <a:r>
                        <a:rPr lang="en-US" sz="1800" dirty="0">
                          <a:solidFill>
                            <a:srgbClr val="FF0000"/>
                          </a:solidFill>
                          <a:effectLst/>
                        </a:rPr>
                        <a:t>c</a:t>
                      </a:r>
                      <a:endParaRPr lang="en-US" sz="1800" dirty="0">
                        <a:solidFill>
                          <a:srgbClr val="FF0000"/>
                        </a:solidFill>
                        <a:effectLst/>
                        <a:latin typeface="Calibri"/>
                        <a:ea typeface="Calibri"/>
                        <a:cs typeface="Arial"/>
                      </a:endParaRPr>
                    </a:p>
                  </a:txBody>
                  <a:tcPr marL="68580" marR="68580" marT="0" marB="0" anchor="ctr"/>
                </a:tc>
              </a:tr>
              <a:tr h="943459">
                <a:tc>
                  <a:txBody>
                    <a:bodyPr/>
                    <a:lstStyle/>
                    <a:p>
                      <a:pPr algn="ctr" rtl="1">
                        <a:lnSpc>
                          <a:spcPct val="115000"/>
                        </a:lnSpc>
                        <a:spcAft>
                          <a:spcPts val="0"/>
                        </a:spcAft>
                        <a:tabLst>
                          <a:tab pos="3567430" algn="l"/>
                        </a:tabLst>
                      </a:pPr>
                      <a:r>
                        <a:rPr lang="fa-IR" sz="1800">
                          <a:solidFill>
                            <a:srgbClr val="FF0000"/>
                          </a:solidFill>
                          <a:effectLst/>
                        </a:rPr>
                        <a:t>علائم و نشانه ها</a:t>
                      </a:r>
                      <a:endParaRPr lang="en-US" sz="1800">
                        <a:solidFill>
                          <a:srgbClr val="FF0000"/>
                        </a:solidFill>
                        <a:effectLst/>
                        <a:latin typeface="Calibri"/>
                        <a:ea typeface="Calibri"/>
                        <a:cs typeface="Arial"/>
                      </a:endParaRPr>
                    </a:p>
                  </a:txBody>
                  <a:tcPr marL="68580" marR="68580" marT="0" marB="0" anchor="ctr"/>
                </a:tc>
                <a:tc>
                  <a:txBody>
                    <a:bodyPr/>
                    <a:lstStyle/>
                    <a:p>
                      <a:pPr algn="ctr" rtl="1">
                        <a:lnSpc>
                          <a:spcPct val="115000"/>
                        </a:lnSpc>
                        <a:spcAft>
                          <a:spcPts val="0"/>
                        </a:spcAft>
                        <a:tabLst>
                          <a:tab pos="3567430" algn="l"/>
                        </a:tabLst>
                      </a:pPr>
                      <a:r>
                        <a:rPr lang="fa-IR" sz="1800" dirty="0">
                          <a:effectLst/>
                        </a:rPr>
                        <a:t>لرز-پاکوبیدن</a:t>
                      </a:r>
                      <a:endParaRPr lang="en-US" sz="1800" dirty="0">
                        <a:effectLst/>
                        <a:latin typeface="Calibri"/>
                        <a:ea typeface="Calibri"/>
                        <a:cs typeface="Arial"/>
                      </a:endParaRPr>
                    </a:p>
                  </a:txBody>
                  <a:tcPr marL="68580" marR="68580" marT="0" marB="0" anchor="ctr"/>
                </a:tc>
                <a:tc>
                  <a:txBody>
                    <a:bodyPr/>
                    <a:lstStyle/>
                    <a:p>
                      <a:pPr algn="ctr" rtl="1">
                        <a:lnSpc>
                          <a:spcPct val="115000"/>
                        </a:lnSpc>
                        <a:spcAft>
                          <a:spcPts val="0"/>
                        </a:spcAft>
                        <a:tabLst>
                          <a:tab pos="3567430" algn="l"/>
                        </a:tabLst>
                      </a:pPr>
                      <a:r>
                        <a:rPr lang="fa-IR" sz="1800">
                          <a:effectLst/>
                        </a:rPr>
                        <a:t>عدم تعادل-سفتی عضلانی</a:t>
                      </a:r>
                      <a:endParaRPr lang="en-US" sz="1800">
                        <a:effectLst/>
                        <a:latin typeface="Calibri"/>
                        <a:ea typeface="Calibri"/>
                        <a:cs typeface="Arial"/>
                      </a:endParaRPr>
                    </a:p>
                  </a:txBody>
                  <a:tcPr marL="68580" marR="68580" marT="0" marB="0" anchor="ctr"/>
                </a:tc>
                <a:tc>
                  <a:txBody>
                    <a:bodyPr/>
                    <a:lstStyle/>
                    <a:p>
                      <a:pPr algn="ctr" rtl="1">
                        <a:lnSpc>
                          <a:spcPct val="115000"/>
                        </a:lnSpc>
                        <a:spcAft>
                          <a:spcPts val="0"/>
                        </a:spcAft>
                        <a:tabLst>
                          <a:tab pos="3567430" algn="l"/>
                        </a:tabLst>
                      </a:pPr>
                      <a:r>
                        <a:rPr lang="fa-IR" sz="1800">
                          <a:effectLst/>
                        </a:rPr>
                        <a:t>کما</a:t>
                      </a:r>
                      <a:endParaRPr lang="en-US" sz="1800">
                        <a:effectLst/>
                        <a:latin typeface="Calibri"/>
                        <a:ea typeface="Calibri"/>
                        <a:cs typeface="Arial"/>
                      </a:endParaRPr>
                    </a:p>
                  </a:txBody>
                  <a:tcPr marL="68580" marR="68580" marT="0" marB="0" anchor="ctr"/>
                </a:tc>
                <a:tc>
                  <a:txBody>
                    <a:bodyPr/>
                    <a:lstStyle/>
                    <a:p>
                      <a:pPr algn="ctr" rtl="1">
                        <a:lnSpc>
                          <a:spcPct val="115000"/>
                        </a:lnSpc>
                        <a:spcAft>
                          <a:spcPts val="0"/>
                        </a:spcAft>
                        <a:tabLst>
                          <a:tab pos="3567430" algn="l"/>
                        </a:tabLst>
                      </a:pPr>
                      <a:r>
                        <a:rPr lang="fa-IR" sz="1800">
                          <a:effectLst/>
                        </a:rPr>
                        <a:t>مرگ واضح</a:t>
                      </a:r>
                      <a:endParaRPr lang="en-US" sz="1800">
                        <a:effectLst/>
                        <a:latin typeface="Calibri"/>
                        <a:ea typeface="Calibri"/>
                        <a:cs typeface="Arial"/>
                      </a:endParaRPr>
                    </a:p>
                  </a:txBody>
                  <a:tcPr marL="68580" marR="68580" marT="0" marB="0" anchor="ctr"/>
                </a:tc>
              </a:tr>
              <a:tr h="1430893">
                <a:tc>
                  <a:txBody>
                    <a:bodyPr/>
                    <a:lstStyle/>
                    <a:p>
                      <a:pPr algn="ctr" rtl="1">
                        <a:lnSpc>
                          <a:spcPct val="115000"/>
                        </a:lnSpc>
                        <a:spcAft>
                          <a:spcPts val="0"/>
                        </a:spcAft>
                        <a:tabLst>
                          <a:tab pos="3567430" algn="l"/>
                        </a:tabLst>
                      </a:pPr>
                      <a:r>
                        <a:rPr lang="fa-IR" sz="1800">
                          <a:solidFill>
                            <a:srgbClr val="FF0000"/>
                          </a:solidFill>
                          <a:effectLst/>
                        </a:rPr>
                        <a:t>پاسخ قلبی تنفس</a:t>
                      </a:r>
                      <a:endParaRPr lang="en-US" sz="1800">
                        <a:solidFill>
                          <a:srgbClr val="FF0000"/>
                        </a:solidFill>
                        <a:effectLst/>
                        <a:latin typeface="Calibri"/>
                        <a:ea typeface="Calibri"/>
                        <a:cs typeface="Arial"/>
                      </a:endParaRPr>
                    </a:p>
                  </a:txBody>
                  <a:tcPr marL="68580" marR="68580" marT="0" marB="0" anchor="ctr"/>
                </a:tc>
                <a:tc>
                  <a:txBody>
                    <a:bodyPr/>
                    <a:lstStyle/>
                    <a:p>
                      <a:pPr algn="ctr" rtl="1">
                        <a:lnSpc>
                          <a:spcPct val="115000"/>
                        </a:lnSpc>
                        <a:spcAft>
                          <a:spcPts val="0"/>
                        </a:spcAft>
                        <a:tabLst>
                          <a:tab pos="3567430" algn="l"/>
                        </a:tabLst>
                      </a:pPr>
                      <a:r>
                        <a:rPr lang="fa-IR" sz="1800" dirty="0">
                          <a:effectLst/>
                        </a:rPr>
                        <a:t>انقباض عروقی</a:t>
                      </a:r>
                      <a:endParaRPr lang="en-US" sz="1800" dirty="0">
                        <a:effectLst/>
                        <a:latin typeface="Calibri"/>
                        <a:ea typeface="Calibri"/>
                        <a:cs typeface="Arial"/>
                      </a:endParaRPr>
                    </a:p>
                  </a:txBody>
                  <a:tcPr marL="68580" marR="68580" marT="0" marB="0" anchor="ctr"/>
                </a:tc>
                <a:tc>
                  <a:txBody>
                    <a:bodyPr/>
                    <a:lstStyle/>
                    <a:p>
                      <a:pPr algn="ctr" rtl="1">
                        <a:lnSpc>
                          <a:spcPct val="115000"/>
                        </a:lnSpc>
                        <a:spcAft>
                          <a:spcPts val="0"/>
                        </a:spcAft>
                        <a:tabLst>
                          <a:tab pos="3567430" algn="l"/>
                        </a:tabLst>
                      </a:pPr>
                      <a:r>
                        <a:rPr lang="fa-IR" sz="1800" dirty="0">
                          <a:effectLst/>
                        </a:rPr>
                        <a:t>برادی کاردی</a:t>
                      </a:r>
                      <a:endParaRPr lang="en-US" sz="1800" dirty="0">
                        <a:effectLst/>
                      </a:endParaRPr>
                    </a:p>
                    <a:p>
                      <a:pPr algn="ctr" rtl="1">
                        <a:lnSpc>
                          <a:spcPct val="115000"/>
                        </a:lnSpc>
                        <a:spcAft>
                          <a:spcPts val="0"/>
                        </a:spcAft>
                        <a:tabLst>
                          <a:tab pos="3567430" algn="l"/>
                        </a:tabLst>
                      </a:pPr>
                      <a:r>
                        <a:rPr lang="fa-IR" sz="1800" dirty="0">
                          <a:effectLst/>
                        </a:rPr>
                        <a:t>برادی پنه</a:t>
                      </a:r>
                      <a:endParaRPr lang="en-US" sz="1800" dirty="0">
                        <a:effectLst/>
                        <a:latin typeface="Calibri"/>
                        <a:ea typeface="Calibri"/>
                        <a:cs typeface="Arial"/>
                      </a:endParaRPr>
                    </a:p>
                  </a:txBody>
                  <a:tcPr marL="68580" marR="68580" marT="0" marB="0" anchor="ctr"/>
                </a:tc>
                <a:tc>
                  <a:txBody>
                    <a:bodyPr/>
                    <a:lstStyle/>
                    <a:p>
                      <a:pPr algn="ctr" rtl="1">
                        <a:lnSpc>
                          <a:spcPct val="115000"/>
                        </a:lnSpc>
                        <a:spcAft>
                          <a:spcPts val="0"/>
                        </a:spcAft>
                        <a:tabLst>
                          <a:tab pos="3567430" algn="l"/>
                        </a:tabLst>
                      </a:pPr>
                      <a:r>
                        <a:rPr lang="fa-IR" sz="1800">
                          <a:effectLst/>
                        </a:rPr>
                        <a:t>نبض ضعیف، آریتمی</a:t>
                      </a:r>
                      <a:endParaRPr lang="en-US" sz="1800">
                        <a:effectLst/>
                      </a:endParaRPr>
                    </a:p>
                    <a:p>
                      <a:pPr algn="ctr" rtl="1">
                        <a:lnSpc>
                          <a:spcPct val="115000"/>
                        </a:lnSpc>
                        <a:spcAft>
                          <a:spcPts val="0"/>
                        </a:spcAft>
                        <a:tabLst>
                          <a:tab pos="3567430" algn="l"/>
                        </a:tabLst>
                      </a:pPr>
                      <a:r>
                        <a:rPr lang="fa-IR" sz="1800">
                          <a:effectLst/>
                        </a:rPr>
                        <a:t>تنفس بسیار کند</a:t>
                      </a:r>
                      <a:endParaRPr lang="en-US" sz="1800">
                        <a:effectLst/>
                        <a:latin typeface="Calibri"/>
                        <a:ea typeface="Calibri"/>
                        <a:cs typeface="Arial"/>
                      </a:endParaRPr>
                    </a:p>
                  </a:txBody>
                  <a:tcPr marL="68580" marR="68580" marT="0" marB="0" anchor="ctr"/>
                </a:tc>
                <a:tc>
                  <a:txBody>
                    <a:bodyPr/>
                    <a:lstStyle/>
                    <a:p>
                      <a:pPr algn="ctr" rtl="1">
                        <a:lnSpc>
                          <a:spcPct val="115000"/>
                        </a:lnSpc>
                        <a:spcAft>
                          <a:spcPts val="0"/>
                        </a:spcAft>
                        <a:tabLst>
                          <a:tab pos="3567430" algn="l"/>
                        </a:tabLst>
                      </a:pPr>
                      <a:r>
                        <a:rPr lang="fa-IR" sz="1800">
                          <a:effectLst/>
                        </a:rPr>
                        <a:t>ایست قلبی</a:t>
                      </a:r>
                      <a:endParaRPr lang="en-US" sz="1800">
                        <a:effectLst/>
                        <a:latin typeface="Calibri"/>
                        <a:ea typeface="Calibri"/>
                        <a:cs typeface="Arial"/>
                      </a:endParaRPr>
                    </a:p>
                  </a:txBody>
                  <a:tcPr marL="68580" marR="68580" marT="0" marB="0" anchor="ctr"/>
                </a:tc>
              </a:tr>
              <a:tr h="1154251">
                <a:tc>
                  <a:txBody>
                    <a:bodyPr/>
                    <a:lstStyle/>
                    <a:p>
                      <a:pPr algn="ctr" rtl="1">
                        <a:lnSpc>
                          <a:spcPct val="115000"/>
                        </a:lnSpc>
                        <a:spcAft>
                          <a:spcPts val="0"/>
                        </a:spcAft>
                        <a:tabLst>
                          <a:tab pos="3567430" algn="l"/>
                        </a:tabLst>
                      </a:pPr>
                      <a:r>
                        <a:rPr lang="fa-IR" sz="1800" dirty="0">
                          <a:solidFill>
                            <a:srgbClr val="FF0000"/>
                          </a:solidFill>
                          <a:effectLst/>
                        </a:rPr>
                        <a:t>سطح هوشیاری</a:t>
                      </a:r>
                      <a:endParaRPr lang="en-US" sz="1800" dirty="0">
                        <a:solidFill>
                          <a:srgbClr val="FF0000"/>
                        </a:solidFill>
                        <a:effectLst/>
                        <a:latin typeface="Calibri"/>
                        <a:ea typeface="Calibri"/>
                        <a:cs typeface="Arial"/>
                      </a:endParaRPr>
                    </a:p>
                  </a:txBody>
                  <a:tcPr marL="68580" marR="68580" marT="0" marB="0" anchor="ctr"/>
                </a:tc>
                <a:tc>
                  <a:txBody>
                    <a:bodyPr/>
                    <a:lstStyle/>
                    <a:p>
                      <a:pPr algn="ctr" rtl="1">
                        <a:lnSpc>
                          <a:spcPct val="115000"/>
                        </a:lnSpc>
                        <a:spcAft>
                          <a:spcPts val="0"/>
                        </a:spcAft>
                        <a:tabLst>
                          <a:tab pos="3567430" algn="l"/>
                        </a:tabLst>
                      </a:pPr>
                      <a:r>
                        <a:rPr lang="fa-IR" sz="1800">
                          <a:effectLst/>
                        </a:rPr>
                        <a:t>کاهش یافته</a:t>
                      </a:r>
                      <a:endParaRPr lang="en-US" sz="1800">
                        <a:effectLst/>
                        <a:latin typeface="Calibri"/>
                        <a:ea typeface="Calibri"/>
                        <a:cs typeface="Arial"/>
                      </a:endParaRPr>
                    </a:p>
                  </a:txBody>
                  <a:tcPr marL="68580" marR="68580" marT="0" marB="0" anchor="ctr"/>
                </a:tc>
                <a:tc>
                  <a:txBody>
                    <a:bodyPr/>
                    <a:lstStyle/>
                    <a:p>
                      <a:pPr algn="ctr" rtl="1">
                        <a:lnSpc>
                          <a:spcPct val="115000"/>
                        </a:lnSpc>
                        <a:spcAft>
                          <a:spcPts val="0"/>
                        </a:spcAft>
                        <a:tabLst>
                          <a:tab pos="3567430" algn="l"/>
                        </a:tabLst>
                      </a:pPr>
                      <a:r>
                        <a:rPr lang="fa-IR" sz="1800" dirty="0">
                          <a:effectLst/>
                        </a:rPr>
                        <a:t>گیج، خمودی، خواب آلود</a:t>
                      </a:r>
                      <a:endParaRPr lang="en-US" sz="1800" dirty="0">
                        <a:effectLst/>
                        <a:latin typeface="Calibri"/>
                        <a:ea typeface="Calibri"/>
                        <a:cs typeface="Arial"/>
                      </a:endParaRPr>
                    </a:p>
                  </a:txBody>
                  <a:tcPr marL="68580" marR="68580" marT="0" marB="0" anchor="ctr"/>
                </a:tc>
                <a:tc>
                  <a:txBody>
                    <a:bodyPr/>
                    <a:lstStyle/>
                    <a:p>
                      <a:pPr algn="ctr" rtl="1">
                        <a:lnSpc>
                          <a:spcPct val="115000"/>
                        </a:lnSpc>
                        <a:spcAft>
                          <a:spcPts val="0"/>
                        </a:spcAft>
                        <a:tabLst>
                          <a:tab pos="3567430" algn="l"/>
                        </a:tabLst>
                      </a:pPr>
                      <a:r>
                        <a:rPr lang="fa-IR" sz="1800" dirty="0">
                          <a:effectLst/>
                        </a:rPr>
                        <a:t>بی پاسخ</a:t>
                      </a:r>
                      <a:endParaRPr lang="en-US" sz="1800" dirty="0">
                        <a:effectLst/>
                        <a:latin typeface="Calibri"/>
                        <a:ea typeface="Calibri"/>
                        <a:cs typeface="Arial"/>
                      </a:endParaRPr>
                    </a:p>
                  </a:txBody>
                  <a:tcPr marL="68580" marR="68580" marT="0" marB="0" anchor="ctr"/>
                </a:tc>
                <a:tc>
                  <a:txBody>
                    <a:bodyPr/>
                    <a:lstStyle/>
                    <a:p>
                      <a:pPr algn="ctr" rtl="1">
                        <a:lnSpc>
                          <a:spcPct val="115000"/>
                        </a:lnSpc>
                        <a:spcAft>
                          <a:spcPts val="0"/>
                        </a:spcAft>
                        <a:tabLst>
                          <a:tab pos="3567430" algn="l"/>
                        </a:tabLst>
                      </a:pPr>
                      <a:r>
                        <a:rPr lang="fa-IR" sz="1800" dirty="0">
                          <a:effectLst/>
                        </a:rPr>
                        <a:t>بی پاسخ</a:t>
                      </a:r>
                      <a:endParaRPr lang="en-US" sz="1800" dirty="0">
                        <a:effectLst/>
                        <a:latin typeface="Calibri"/>
                        <a:ea typeface="Calibri"/>
                        <a:cs typeface="Arial"/>
                      </a:endParaRPr>
                    </a:p>
                  </a:txBody>
                  <a:tcPr marL="68580" marR="68580" marT="0" marB="0" anchor="ctr"/>
                </a:tc>
              </a:tr>
            </a:tbl>
          </a:graphicData>
        </a:graphic>
      </p:graphicFrame>
      <p:sp>
        <p:nvSpPr>
          <p:cNvPr id="7" name="Rectangle 2"/>
          <p:cNvSpPr>
            <a:spLocks noChangeArrowheads="1"/>
          </p:cNvSpPr>
          <p:nvPr/>
        </p:nvSpPr>
        <p:spPr bwMode="auto">
          <a:xfrm>
            <a:off x="1557338" y="310356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tab pos="3567113" algn="l"/>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08334515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92500" lnSpcReduction="10000"/>
          </a:bodyPr>
          <a:lstStyle/>
          <a:p>
            <a:r>
              <a:rPr lang="fa-IR" u="sng" dirty="0"/>
              <a:t>مراحل مراقبت از بیمار سرمازده: </a:t>
            </a:r>
            <a:endParaRPr lang="en-US" dirty="0"/>
          </a:p>
          <a:p>
            <a:pPr lvl="0"/>
            <a:r>
              <a:rPr lang="fa-IR" dirty="0"/>
              <a:t>تمام لباس های بیمار را بیرون آورده، بیمار را خشک کرده و لباسهای خشک بپوشانید و یا در یک پتوی گرم و خشک بپیچید. به بیمار اجازه راه رفتن و تقلا ندهید. </a:t>
            </a:r>
            <a:endParaRPr lang="en-US" dirty="0"/>
          </a:p>
          <a:p>
            <a:r>
              <a:rPr lang="fa-IR" b="1" dirty="0"/>
              <a:t>نکته:</a:t>
            </a:r>
            <a:r>
              <a:rPr lang="fa-IR" dirty="0"/>
              <a:t> هر گز اندام های بیمار را ماساژ ندهید. </a:t>
            </a:r>
            <a:endParaRPr lang="en-US" dirty="0"/>
          </a:p>
          <a:p>
            <a:pPr lvl="0"/>
            <a:r>
              <a:rPr lang="fa-IR" dirty="0"/>
              <a:t>اکسیژن گرم و مرطوب تجویز کنید. </a:t>
            </a:r>
            <a:endParaRPr lang="en-US" dirty="0"/>
          </a:p>
          <a:p>
            <a:pPr lvl="0"/>
            <a:r>
              <a:rPr lang="fa-IR" dirty="0"/>
              <a:t>به بیمار هوشیار به آهستگی مایعات گرم بدهید. در صورت تجویز سریع مایعات گرم، روند گردش خون تغییر کرده و باعث هدایت خون از مرکز به پوست واندام ها می شود. </a:t>
            </a:r>
            <a:endParaRPr lang="en-US" dirty="0"/>
          </a:p>
          <a:p>
            <a:r>
              <a:rPr lang="fa-IR" dirty="0"/>
              <a:t>برای گرم کردن بیمار از قسمت های مرکزی مثل قفسه سینه ، زیربغل ها و کشاله های ران استفاده کنید</a:t>
            </a:r>
          </a:p>
        </p:txBody>
      </p:sp>
    </p:spTree>
    <p:extLst>
      <p:ext uri="{BB962C8B-B14F-4D97-AF65-F5344CB8AC3E}">
        <p14:creationId xmlns:p14="http://schemas.microsoft.com/office/powerpoint/2010/main" val="344256926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b="1" dirty="0"/>
              <a:t>نکته:</a:t>
            </a:r>
            <a:r>
              <a:rPr lang="fa-IR" dirty="0"/>
              <a:t> </a:t>
            </a:r>
            <a:endParaRPr lang="en-US" dirty="0"/>
          </a:p>
          <a:p>
            <a:r>
              <a:rPr lang="fa-IR" dirty="0"/>
              <a:t>از گرم کردن اندام ها اجتناب کنید زیرا به علت اشباع عروق ناحیه فوق، خون در آن محل تجمع می یابد و باعث ایجاد شوک کشنده می شود. </a:t>
            </a:r>
          </a:p>
        </p:txBody>
      </p:sp>
    </p:spTree>
    <p:extLst>
      <p:ext uri="{BB962C8B-B14F-4D97-AF65-F5344CB8AC3E}">
        <p14:creationId xmlns:p14="http://schemas.microsoft.com/office/powerpoint/2010/main" val="256421123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b="1" dirty="0"/>
              <a:t>توجه:</a:t>
            </a:r>
            <a:r>
              <a:rPr lang="fa-IR" dirty="0"/>
              <a:t> </a:t>
            </a:r>
            <a:endParaRPr lang="en-US" dirty="0"/>
          </a:p>
          <a:p>
            <a:r>
              <a:rPr lang="fa-IR"/>
              <a:t>در یخ زدگی تأثیرات پوستی به شکل سفید و مومی شدن تظاهر می کند وقتی شرایط به سمت یخ زدگی پیش می رود پوست لکه لکه شده و رنگ آن از سفید به خاکستری متمایل به زرد گشته ودر آخر آبی خاکستری می گردد</a:t>
            </a:r>
          </a:p>
        </p:txBody>
      </p:sp>
    </p:spTree>
    <p:extLst>
      <p:ext uri="{BB962C8B-B14F-4D97-AF65-F5344CB8AC3E}">
        <p14:creationId xmlns:p14="http://schemas.microsoft.com/office/powerpoint/2010/main" val="341580923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82</TotalTime>
  <Words>1375</Words>
  <Application>Microsoft Office PowerPoint</Application>
  <PresentationFormat>On-screen Show (4:3)</PresentationFormat>
  <Paragraphs>89</Paragraphs>
  <Slides>21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Arial</vt:lpstr>
      <vt:lpstr>B Titr</vt:lpstr>
      <vt:lpstr>Calibri</vt:lpstr>
      <vt:lpstr>Constantia</vt:lpstr>
      <vt:lpstr>Majalla UI</vt:lpstr>
      <vt:lpstr>Tahoma</vt:lpstr>
      <vt:lpstr>Traditional Arabic</vt:lpstr>
      <vt:lpstr>Wingdings 2</vt:lpstr>
      <vt:lpstr>Flow</vt:lpstr>
      <vt:lpstr>PowerPoint Presentation</vt:lpstr>
      <vt:lpstr>بهمن </vt:lpstr>
      <vt:lpstr>PowerPoint Presentation</vt:lpstr>
      <vt:lpstr>PowerPoint Presentation</vt:lpstr>
      <vt:lpstr>PowerPoint Presentation</vt:lpstr>
      <vt:lpstr>PowerPoint Presentation</vt:lpstr>
      <vt:lpstr>PowerPoint Presentation</vt:lpstr>
      <vt:lpstr>PowerPoint Presentation</vt:lpstr>
      <vt:lpstr>دو نوع بهمن وجود دارد:</vt:lpstr>
      <vt:lpstr>شش نشانه هشدار قبل از سقوط بهمن:</vt:lpstr>
      <vt:lpstr>علائم و نشانه­ي افراد سرمازده عبارت است از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بهمن</dc:title>
  <dc:creator>saber</dc:creator>
  <cp:lastModifiedBy>DadeFam-43262657</cp:lastModifiedBy>
  <cp:revision>15</cp:revision>
  <dcterms:created xsi:type="dcterms:W3CDTF">2011-03-01T04:32:40Z</dcterms:created>
  <dcterms:modified xsi:type="dcterms:W3CDTF">2023-08-07T18:51:51Z</dcterms:modified>
</cp:coreProperties>
</file>