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65"/>
  </p:notesMasterIdLst>
  <p:sldIdLst>
    <p:sldId id="329" r:id="rId2"/>
    <p:sldId id="263" r:id="rId3"/>
    <p:sldId id="268" r:id="rId4"/>
    <p:sldId id="269" r:id="rId5"/>
    <p:sldId id="264" r:id="rId6"/>
    <p:sldId id="266" r:id="rId7"/>
    <p:sldId id="271" r:id="rId8"/>
    <p:sldId id="272" r:id="rId9"/>
    <p:sldId id="273" r:id="rId10"/>
    <p:sldId id="274" r:id="rId11"/>
    <p:sldId id="275" r:id="rId12"/>
    <p:sldId id="276" r:id="rId13"/>
    <p:sldId id="277" r:id="rId14"/>
    <p:sldId id="327" r:id="rId15"/>
    <p:sldId id="328" r:id="rId16"/>
    <p:sldId id="278" r:id="rId17"/>
    <p:sldId id="279" r:id="rId18"/>
    <p:sldId id="280" r:id="rId19"/>
    <p:sldId id="281" r:id="rId20"/>
    <p:sldId id="283" r:id="rId21"/>
    <p:sldId id="284" r:id="rId22"/>
    <p:sldId id="285" r:id="rId23"/>
    <p:sldId id="286" r:id="rId24"/>
    <p:sldId id="287" r:id="rId25"/>
    <p:sldId id="288" r:id="rId26"/>
    <p:sldId id="289" r:id="rId27"/>
    <p:sldId id="290" r:id="rId28"/>
    <p:sldId id="291" r:id="rId29"/>
    <p:sldId id="319" r:id="rId30"/>
    <p:sldId id="292" r:id="rId31"/>
    <p:sldId id="293" r:id="rId32"/>
    <p:sldId id="294" r:id="rId33"/>
    <p:sldId id="295" r:id="rId34"/>
    <p:sldId id="296" r:id="rId35"/>
    <p:sldId id="297" r:id="rId36"/>
    <p:sldId id="298" r:id="rId37"/>
    <p:sldId id="299" r:id="rId38"/>
    <p:sldId id="300" r:id="rId39"/>
    <p:sldId id="301" r:id="rId40"/>
    <p:sldId id="302" r:id="rId41"/>
    <p:sldId id="303" r:id="rId42"/>
    <p:sldId id="320" r:id="rId43"/>
    <p:sldId id="304" r:id="rId44"/>
    <p:sldId id="305" r:id="rId45"/>
    <p:sldId id="306" r:id="rId46"/>
    <p:sldId id="307" r:id="rId47"/>
    <p:sldId id="308" r:id="rId48"/>
    <p:sldId id="309" r:id="rId49"/>
    <p:sldId id="310" r:id="rId50"/>
    <p:sldId id="311" r:id="rId51"/>
    <p:sldId id="312" r:id="rId52"/>
    <p:sldId id="313" r:id="rId53"/>
    <p:sldId id="314" r:id="rId54"/>
    <p:sldId id="315" r:id="rId55"/>
    <p:sldId id="316" r:id="rId56"/>
    <p:sldId id="317" r:id="rId57"/>
    <p:sldId id="318" r:id="rId58"/>
    <p:sldId id="321" r:id="rId59"/>
    <p:sldId id="322" r:id="rId60"/>
    <p:sldId id="323" r:id="rId61"/>
    <p:sldId id="324" r:id="rId62"/>
    <p:sldId id="325" r:id="rId63"/>
    <p:sldId id="326" r:id="rId6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4" d="100"/>
          <a:sy n="74" d="100"/>
        </p:scale>
        <p:origin x="-1266"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DB71DAA-C45C-43CE-B572-16EBEABDC9B8}" type="datetimeFigureOut">
              <a:rPr lang="en-US" smtClean="0"/>
              <a:pPr/>
              <a:t>6/14/2020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9B742C7-1478-4022-96B4-6937D1F227D4}" type="slidenum">
              <a:rPr lang="en-US" smtClean="0"/>
              <a:pPr/>
              <a:t>‹#›</a:t>
            </a:fld>
            <a:endParaRPr lang="en-US"/>
          </a:p>
        </p:txBody>
      </p:sp>
    </p:spTree>
    <p:extLst>
      <p:ext uri="{BB962C8B-B14F-4D97-AF65-F5344CB8AC3E}">
        <p14:creationId xmlns:p14="http://schemas.microsoft.com/office/powerpoint/2010/main" val="25103848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B421902F-859D-41F8-B4FD-16FFEC8D08C3}" type="datetimeFigureOut">
              <a:rPr lang="en-US" smtClean="0"/>
              <a:pPr/>
              <a:t>6/14/2020</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76E67F09-380D-40E0-865C-907AC445BB63}"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421902F-859D-41F8-B4FD-16FFEC8D08C3}" type="datetimeFigureOut">
              <a:rPr lang="en-US" smtClean="0"/>
              <a:pPr/>
              <a:t>6/14/2020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E67F09-380D-40E0-865C-907AC445BB6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B421902F-859D-41F8-B4FD-16FFEC8D08C3}" type="datetimeFigureOut">
              <a:rPr lang="en-US" smtClean="0"/>
              <a:pPr/>
              <a:t>6/14/2020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E67F09-380D-40E0-865C-907AC445BB63}"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B421902F-859D-41F8-B4FD-16FFEC8D08C3}" type="datetimeFigureOut">
              <a:rPr lang="en-US" smtClean="0"/>
              <a:pPr/>
              <a:t>6/14/2020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6E67F09-380D-40E0-865C-907AC445BB6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B421902F-859D-41F8-B4FD-16FFEC8D08C3}" type="datetimeFigureOut">
              <a:rPr lang="en-US" smtClean="0"/>
              <a:pPr/>
              <a:t>6/14/2020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6E67F09-380D-40E0-865C-907AC445BB6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B421902F-859D-41F8-B4FD-16FFEC8D08C3}" type="datetimeFigureOut">
              <a:rPr lang="en-US" smtClean="0"/>
              <a:pPr/>
              <a:t>6/14/2020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6E67F09-380D-40E0-865C-907AC445BB6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21902F-859D-41F8-B4FD-16FFEC8D08C3}" type="datetimeFigureOut">
              <a:rPr lang="en-US" smtClean="0"/>
              <a:pPr/>
              <a:t>6/14/2020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6E67F09-380D-40E0-865C-907AC445BB6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B421902F-859D-41F8-B4FD-16FFEC8D08C3}" type="datetimeFigureOut">
              <a:rPr lang="en-US" smtClean="0"/>
              <a:pPr/>
              <a:t>6/14/2020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6E67F09-380D-40E0-865C-907AC445BB6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B421902F-859D-41F8-B4FD-16FFEC8D08C3}" type="datetimeFigureOut">
              <a:rPr lang="en-US" smtClean="0"/>
              <a:pPr/>
              <a:t>6/14/2020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76E67F09-380D-40E0-865C-907AC445BB63}"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421902F-859D-41F8-B4FD-16FFEC8D08C3}" type="datetimeFigureOut">
              <a:rPr lang="en-US" smtClean="0"/>
              <a:pPr/>
              <a:t>6/14/2020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E67F09-380D-40E0-865C-907AC445BB6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421902F-859D-41F8-B4FD-16FFEC8D08C3}" type="datetimeFigureOut">
              <a:rPr lang="en-US" smtClean="0"/>
              <a:pPr/>
              <a:t>6/14/2020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E67F09-380D-40E0-865C-907AC445BB63}"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اصل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rtl="1">
              <a:defRPr/>
            </a:lvl1pPr>
          </a:lstStyle>
          <a:p>
            <a:r>
              <a:rPr kumimoji="0" lang="en-US" dirty="0" smtClean="0"/>
              <a:t>Click to edit Master title style</a:t>
            </a:r>
            <a:endParaRPr kumimoji="0" lang="en-US" dirty="0"/>
          </a:p>
        </p:txBody>
      </p:sp>
      <p:sp>
        <p:nvSpPr>
          <p:cNvPr id="3" name="Content Placeholder 2"/>
          <p:cNvSpPr>
            <a:spLocks noGrp="1"/>
          </p:cNvSpPr>
          <p:nvPr>
            <p:ph idx="1"/>
          </p:nvPr>
        </p:nvSpPr>
        <p:spPr/>
        <p:txBody>
          <a:bodyPr/>
          <a:lstStyle>
            <a:lvl1pPr algn="r" rtl="1">
              <a:defRPr/>
            </a:lvl1pPr>
            <a:lvl2pPr algn="r" rtl="1">
              <a:defRPr/>
            </a:lvl2pPr>
            <a:lvl3pPr algn="r" rtl="1">
              <a:defRPr/>
            </a:lvl3pPr>
            <a:lvl4pPr algn="r" rtl="1">
              <a:defRPr/>
            </a:lvl4pPr>
            <a:lvl5pPr algn="r" rtl="1">
              <a:defRPr/>
            </a:lvl5pPr>
          </a:lstStyle>
          <a:p>
            <a:pPr lvl="0" eaLnBrk="1" latinLnBrk="0" hangingPunct="1"/>
            <a:r>
              <a:rPr lang="en-US" dirty="0" smtClean="0"/>
              <a:t>Click to edit Master text styles</a:t>
            </a:r>
          </a:p>
          <a:p>
            <a:pPr lvl="1" eaLnBrk="1" latinLnBrk="0" hangingPunct="1"/>
            <a:r>
              <a:rPr lang="en-US" dirty="0" smtClean="0"/>
              <a:t>Second level</a:t>
            </a:r>
          </a:p>
          <a:p>
            <a:pPr lvl="2" eaLnBrk="1" latinLnBrk="0" hangingPunct="1"/>
            <a:r>
              <a:rPr lang="en-US" dirty="0" smtClean="0"/>
              <a:t>Third level</a:t>
            </a:r>
          </a:p>
          <a:p>
            <a:pPr lvl="3" eaLnBrk="1" latinLnBrk="0" hangingPunct="1"/>
            <a:r>
              <a:rPr lang="en-US" dirty="0" smtClean="0"/>
              <a:t>Fourth level</a:t>
            </a:r>
          </a:p>
          <a:p>
            <a:pPr lvl="4" eaLnBrk="1" latinLnBrk="0" hangingPunct="1"/>
            <a:r>
              <a:rPr lang="en-US" dirty="0" smtClean="0"/>
              <a:t>Fifth level</a:t>
            </a:r>
            <a:endParaRPr kumimoji="0" lang="en-US" dirty="0"/>
          </a:p>
        </p:txBody>
      </p:sp>
      <p:sp>
        <p:nvSpPr>
          <p:cNvPr id="4" name="Date Placeholder 3"/>
          <p:cNvSpPr>
            <a:spLocks noGrp="1"/>
          </p:cNvSpPr>
          <p:nvPr>
            <p:ph type="dt" sz="half" idx="10"/>
          </p:nvPr>
        </p:nvSpPr>
        <p:spPr/>
        <p:txBody>
          <a:bodyPr/>
          <a:lstStyle/>
          <a:p>
            <a:fld id="{B421902F-859D-41F8-B4FD-16FFEC8D08C3}" type="datetimeFigureOut">
              <a:rPr lang="en-US" smtClean="0"/>
              <a:pPr/>
              <a:t>6/14/2020</a:t>
            </a:fld>
            <a:endParaRPr lang="en-US"/>
          </a:p>
        </p:txBody>
      </p:sp>
      <p:sp>
        <p:nvSpPr>
          <p:cNvPr id="5" name="Footer Placeholder 4"/>
          <p:cNvSpPr>
            <a:spLocks noGrp="1"/>
          </p:cNvSpPr>
          <p:nvPr>
            <p:ph type="ftr" sz="quarter" idx="11"/>
          </p:nvPr>
        </p:nvSpPr>
        <p:spPr/>
        <p:txBody>
          <a:bodyPr/>
          <a:lstStyle>
            <a:lvl1pPr algn="r" rtl="1">
              <a:defRPr/>
            </a:lvl1pPr>
          </a:lstStyle>
          <a:p>
            <a:endParaRPr lang="en-US" dirty="0"/>
          </a:p>
        </p:txBody>
      </p:sp>
      <p:sp>
        <p:nvSpPr>
          <p:cNvPr id="6" name="Slide Number Placeholder 5"/>
          <p:cNvSpPr>
            <a:spLocks noGrp="1"/>
          </p:cNvSpPr>
          <p:nvPr>
            <p:ph type="sldNum" sz="quarter" idx="12"/>
          </p:nvPr>
        </p:nvSpPr>
        <p:spPr/>
        <p:txBody>
          <a:bodyPr/>
          <a:lstStyle/>
          <a:p>
            <a:pPr algn="l" rtl="1"/>
            <a:fld id="{76E67F09-380D-40E0-865C-907AC445BB63}" type="slidenum">
              <a:rPr lang="en-US" smtClean="0"/>
              <a:pPr algn="l" rtl="1"/>
              <a:t>‹#›</a:t>
            </a:fld>
            <a:endParaRPr lang="en-US" dirty="0"/>
          </a:p>
        </p:txBody>
      </p:sp>
    </p:spTree>
    <p:extLst>
      <p:ext uri="{BB962C8B-B14F-4D97-AF65-F5344CB8AC3E}">
        <p14:creationId xmlns:p14="http://schemas.microsoft.com/office/powerpoint/2010/main" val="5328754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21902F-859D-41F8-B4FD-16FFEC8D08C3}" type="datetimeFigureOut">
              <a:rPr lang="en-US" smtClean="0"/>
              <a:pPr/>
              <a:t>6/14/2020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6E67F09-380D-40E0-865C-907AC445BB63}"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1193789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200" dirty="0" smtClean="0">
                <a:latin typeface="Arial" pitchFamily="34" charset="0"/>
                <a:cs typeface="Arial" pitchFamily="34" charset="0"/>
              </a:rPr>
              <a:t>اصول تعلیم وتربیت روسو(از نظر ژان شاتومحقق فرانسوی)</a:t>
            </a:r>
            <a:endParaRPr lang="en-US" sz="3200" dirty="0">
              <a:latin typeface="Arial" pitchFamily="34" charset="0"/>
              <a:cs typeface="Arial" pitchFamily="34" charset="0"/>
            </a:endParaRPr>
          </a:p>
        </p:txBody>
      </p:sp>
      <p:sp>
        <p:nvSpPr>
          <p:cNvPr id="3" name="Content Placeholder 2"/>
          <p:cNvSpPr>
            <a:spLocks noGrp="1"/>
          </p:cNvSpPr>
          <p:nvPr>
            <p:ph idx="1"/>
          </p:nvPr>
        </p:nvSpPr>
        <p:spPr/>
        <p:txBody>
          <a:bodyPr>
            <a:normAutofit/>
          </a:bodyPr>
          <a:lstStyle/>
          <a:p>
            <a:pPr marL="850392" lvl="1" indent="-457200">
              <a:buFont typeface="+mj-lt"/>
              <a:buAutoNum type="arabicPeriod"/>
            </a:pPr>
            <a:r>
              <a:rPr lang="fa-IR" dirty="0" smtClean="0"/>
              <a:t>طبیعت نیک است</a:t>
            </a:r>
            <a:r>
              <a:rPr lang="fa-IR" dirty="0" smtClean="0">
                <a:latin typeface="Arial" pitchFamily="34" charset="0"/>
                <a:cs typeface="Arial" pitchFamily="34" charset="0"/>
              </a:rPr>
              <a:t>زیرا منشاء آن الهی است</a:t>
            </a:r>
          </a:p>
          <a:p>
            <a:pPr marL="850392" lvl="1" indent="-457200">
              <a:buFont typeface="+mj-lt"/>
              <a:buAutoNum type="arabicPeriod"/>
            </a:pPr>
            <a:endParaRPr lang="fa-IR" dirty="0" smtClean="0">
              <a:latin typeface="Arial" pitchFamily="34" charset="0"/>
              <a:cs typeface="Arial" pitchFamily="34" charset="0"/>
            </a:endParaRPr>
          </a:p>
          <a:p>
            <a:pPr marL="850392" lvl="1" indent="-457200">
              <a:buFont typeface="+mj-lt"/>
              <a:buAutoNum type="arabicPeriod"/>
            </a:pPr>
            <a:r>
              <a:rPr lang="fa-IR" dirty="0" smtClean="0">
                <a:latin typeface="Arial" pitchFamily="34" charset="0"/>
                <a:cs typeface="Arial" pitchFamily="34" charset="0"/>
              </a:rPr>
              <a:t>جامعه بد و فاسد است</a:t>
            </a:r>
          </a:p>
          <a:p>
            <a:pPr marL="850392" lvl="1" indent="-457200">
              <a:buFont typeface="+mj-lt"/>
              <a:buAutoNum type="arabicPeriod"/>
            </a:pPr>
            <a:endParaRPr lang="fa-IR" dirty="0" smtClean="0">
              <a:latin typeface="Arial" pitchFamily="34" charset="0"/>
              <a:cs typeface="Arial" pitchFamily="34" charset="0"/>
            </a:endParaRPr>
          </a:p>
          <a:p>
            <a:pPr marL="850392" lvl="1" indent="-457200">
              <a:buFont typeface="+mj-lt"/>
              <a:buAutoNum type="arabicPeriod"/>
            </a:pPr>
            <a:r>
              <a:rPr lang="fa-IR" dirty="0" smtClean="0">
                <a:latin typeface="Arial" pitchFamily="34" charset="0"/>
                <a:cs typeface="Arial" pitchFamily="34" charset="0"/>
              </a:rPr>
              <a:t>آزادی عبارت از اطاعت کامل از قانون مدینه فاضله یاجامعه ارمانی است</a:t>
            </a:r>
          </a:p>
          <a:p>
            <a:pPr marL="0" indent="0">
              <a:buNone/>
            </a:pPr>
            <a:endParaRPr lang="en-US" dirty="0"/>
          </a:p>
        </p:txBody>
      </p:sp>
    </p:spTree>
    <p:extLst>
      <p:ext uri="{BB962C8B-B14F-4D97-AF65-F5344CB8AC3E}">
        <p14:creationId xmlns:p14="http://schemas.microsoft.com/office/powerpoint/2010/main" val="29831361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1339" y="803274"/>
            <a:ext cx="7210661" cy="944628"/>
          </a:xfrm>
        </p:spPr>
        <p:txBody>
          <a:bodyPr/>
          <a:lstStyle/>
          <a:p>
            <a:r>
              <a:rPr lang="fa-IR" sz="4400" dirty="0" smtClean="0">
                <a:latin typeface="Arial" pitchFamily="34" charset="0"/>
                <a:cs typeface="Arial" pitchFamily="34" charset="0"/>
              </a:rPr>
              <a:t>تربیت </a:t>
            </a:r>
            <a:r>
              <a:rPr lang="fa-IR" sz="4400" dirty="0">
                <a:latin typeface="Arial" pitchFamily="34" charset="0"/>
                <a:cs typeface="Arial" pitchFamily="34" charset="0"/>
              </a:rPr>
              <a:t>طبیعی </a:t>
            </a:r>
            <a:r>
              <a:rPr lang="fa-IR" sz="4400" dirty="0">
                <a:solidFill>
                  <a:srgbClr val="FF0000"/>
                </a:solidFill>
                <a:latin typeface="Arial" pitchFamily="34" charset="0"/>
                <a:cs typeface="Arial" pitchFamily="34" charset="0"/>
              </a:rPr>
              <a:t>(تربیت </a:t>
            </a:r>
            <a:r>
              <a:rPr lang="fa-IR" sz="4400" dirty="0" smtClean="0">
                <a:solidFill>
                  <a:srgbClr val="FF0000"/>
                </a:solidFill>
                <a:latin typeface="Arial" pitchFamily="34" charset="0"/>
                <a:cs typeface="Arial" pitchFamily="34" charset="0"/>
              </a:rPr>
              <a:t>منفی)</a:t>
            </a:r>
            <a:endParaRPr lang="en-US" sz="4400" dirty="0">
              <a:latin typeface="Arial" pitchFamily="34" charset="0"/>
              <a:cs typeface="Arial" pitchFamily="34" charset="0"/>
            </a:endParaRPr>
          </a:p>
        </p:txBody>
      </p:sp>
      <p:sp>
        <p:nvSpPr>
          <p:cNvPr id="3" name="Content Placeholder 2"/>
          <p:cNvSpPr>
            <a:spLocks noGrp="1"/>
          </p:cNvSpPr>
          <p:nvPr>
            <p:ph idx="1"/>
          </p:nvPr>
        </p:nvSpPr>
        <p:spPr/>
        <p:txBody>
          <a:bodyPr>
            <a:normAutofit fontScale="92500" lnSpcReduction="20000"/>
          </a:bodyPr>
          <a:lstStyle/>
          <a:p>
            <a:pPr lvl="1"/>
            <a:r>
              <a:rPr lang="fa-IR" dirty="0" smtClean="0">
                <a:latin typeface="Arial" pitchFamily="34" charset="0"/>
                <a:cs typeface="Arial" pitchFamily="34" charset="0"/>
              </a:rPr>
              <a:t>روسو </a:t>
            </a:r>
            <a:r>
              <a:rPr lang="fa-IR" dirty="0">
                <a:latin typeface="Arial" pitchFamily="34" charset="0"/>
                <a:cs typeface="Arial" pitchFamily="34" charset="0"/>
              </a:rPr>
              <a:t>طبیعت را مبدا مطالعات خود قرار </a:t>
            </a:r>
            <a:r>
              <a:rPr lang="fa-IR" dirty="0" smtClean="0">
                <a:latin typeface="Arial" pitchFamily="34" charset="0"/>
                <a:cs typeface="Arial" pitchFamily="34" charset="0"/>
              </a:rPr>
              <a:t>میدهد</a:t>
            </a:r>
          </a:p>
          <a:p>
            <a:pPr marL="393192" lvl="1" indent="0">
              <a:buNone/>
            </a:pPr>
            <a:endParaRPr lang="fa-IR" dirty="0">
              <a:latin typeface="Arial" pitchFamily="34" charset="0"/>
              <a:cs typeface="Arial" pitchFamily="34" charset="0"/>
            </a:endParaRPr>
          </a:p>
          <a:p>
            <a:pPr lvl="1"/>
            <a:r>
              <a:rPr lang="fa-IR" dirty="0">
                <a:latin typeface="Arial" pitchFamily="34" charset="0"/>
                <a:cs typeface="Arial" pitchFamily="34" charset="0"/>
              </a:rPr>
              <a:t>باتوجه به اصل اول ،در تربیت کودک بایدطبیعت کودک رابشناسیم یعنی مراحل رشد جسمانی وروانی </a:t>
            </a:r>
            <a:r>
              <a:rPr lang="fa-IR" dirty="0" smtClean="0">
                <a:latin typeface="Arial" pitchFamily="34" charset="0"/>
                <a:cs typeface="Arial" pitchFamily="34" charset="0"/>
              </a:rPr>
              <a:t>او</a:t>
            </a:r>
            <a:endParaRPr lang="fa-IR" dirty="0">
              <a:solidFill>
                <a:srgbClr val="FF0000"/>
              </a:solidFill>
              <a:latin typeface="Arial" pitchFamily="34" charset="0"/>
              <a:cs typeface="Arial" pitchFamily="34" charset="0"/>
            </a:endParaRPr>
          </a:p>
          <a:p>
            <a:pPr marL="548640" lvl="2" indent="-274320">
              <a:buClr>
                <a:schemeClr val="accent3"/>
              </a:buClr>
              <a:buSzPct val="95000"/>
            </a:pPr>
            <a:endParaRPr lang="fa-IR" sz="2400" dirty="0">
              <a:latin typeface="Arial" pitchFamily="34" charset="0"/>
              <a:cs typeface="Arial" pitchFamily="34" charset="0"/>
            </a:endParaRPr>
          </a:p>
          <a:p>
            <a:pPr marL="548640" lvl="2" indent="-274320">
              <a:buClr>
                <a:schemeClr val="accent3"/>
              </a:buClr>
              <a:buSzPct val="95000"/>
            </a:pPr>
            <a:r>
              <a:rPr lang="fa-IR" sz="2400" dirty="0">
                <a:latin typeface="Arial" pitchFamily="34" charset="0"/>
                <a:cs typeface="Arial" pitchFamily="34" charset="0"/>
              </a:rPr>
              <a:t>استفاده از روشها ووسایل موجود در طبیعت به جای روشهای سنتی وتصنعی</a:t>
            </a:r>
          </a:p>
          <a:p>
            <a:pPr marL="548640" lvl="2" indent="-274320">
              <a:buClr>
                <a:schemeClr val="accent3"/>
              </a:buClr>
              <a:buSzPct val="95000"/>
            </a:pPr>
            <a:endParaRPr lang="fa-IR" sz="2400" dirty="0">
              <a:latin typeface="Arial" pitchFamily="34" charset="0"/>
              <a:cs typeface="Arial" pitchFamily="34" charset="0"/>
            </a:endParaRPr>
          </a:p>
          <a:p>
            <a:pPr lvl="1"/>
            <a:r>
              <a:rPr lang="fa-IR" dirty="0">
                <a:latin typeface="Arial" pitchFamily="34" charset="0"/>
                <a:cs typeface="Arial" pitchFamily="34" charset="0"/>
              </a:rPr>
              <a:t>نباید خود رادر مقابل طبیعت قرار دهیم و با تلاش برای بهبود آن ،طبیعت رانابود کنیم</a:t>
            </a:r>
          </a:p>
          <a:p>
            <a:pPr marL="393192" lvl="1" indent="0">
              <a:buNone/>
            </a:pPr>
            <a:endParaRPr lang="fa-IR" dirty="0">
              <a:latin typeface="Arial" pitchFamily="34" charset="0"/>
              <a:cs typeface="Arial" pitchFamily="34" charset="0"/>
            </a:endParaRPr>
          </a:p>
          <a:p>
            <a:pPr lvl="1"/>
            <a:r>
              <a:rPr lang="fa-IR" dirty="0" smtClean="0">
                <a:latin typeface="Arial" pitchFamily="34" charset="0"/>
                <a:cs typeface="Arial" pitchFamily="34" charset="0"/>
              </a:rPr>
              <a:t>آدمی </a:t>
            </a:r>
            <a:r>
              <a:rPr lang="fa-IR" dirty="0">
                <a:latin typeface="Arial" pitchFamily="34" charset="0"/>
                <a:cs typeface="Arial" pitchFamily="34" charset="0"/>
              </a:rPr>
              <a:t>طبیعتا خوب است تا زمانی که چیزی از خارج اورا به فساد نکشاند،خوب باقی خواهد ماند</a:t>
            </a:r>
          </a:p>
          <a:p>
            <a:pPr lvl="1"/>
            <a:r>
              <a:rPr lang="fa-IR" dirty="0">
                <a:latin typeface="Arial" pitchFamily="34" charset="0"/>
                <a:cs typeface="Arial" pitchFamily="34" charset="0"/>
              </a:rPr>
              <a:t>راه ورود معایب را ببندیم تا قلب انسان برای همیشه پاک وصاف باشد</a:t>
            </a:r>
          </a:p>
          <a:p>
            <a:pPr lvl="1"/>
            <a:endParaRPr lang="fa-IR" dirty="0">
              <a:latin typeface="Arial" pitchFamily="34" charset="0"/>
              <a:cs typeface="Arial" pitchFamily="34" charset="0"/>
            </a:endParaRPr>
          </a:p>
          <a:p>
            <a:pPr marL="274320" lvl="2" indent="-274320">
              <a:buClr>
                <a:schemeClr val="accent3"/>
              </a:buClr>
              <a:buSzPct val="95000"/>
            </a:pPr>
            <a:endParaRPr lang="en-US" dirty="0"/>
          </a:p>
        </p:txBody>
      </p:sp>
    </p:spTree>
    <p:extLst>
      <p:ext uri="{BB962C8B-B14F-4D97-AF65-F5344CB8AC3E}">
        <p14:creationId xmlns:p14="http://schemas.microsoft.com/office/powerpoint/2010/main" val="42788151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latin typeface="Arial" pitchFamily="34" charset="0"/>
                <a:cs typeface="Arial" pitchFamily="34" charset="0"/>
              </a:rPr>
              <a:t>تربیت طبیعی</a:t>
            </a:r>
            <a:endParaRPr lang="en-US" dirty="0">
              <a:latin typeface="Arial" pitchFamily="34" charset="0"/>
              <a:cs typeface="Arial" pitchFamily="34" charset="0"/>
            </a:endParaRPr>
          </a:p>
        </p:txBody>
      </p:sp>
      <p:sp>
        <p:nvSpPr>
          <p:cNvPr id="3" name="Content Placeholder 2"/>
          <p:cNvSpPr>
            <a:spLocks noGrp="1"/>
          </p:cNvSpPr>
          <p:nvPr>
            <p:ph idx="1"/>
          </p:nvPr>
        </p:nvSpPr>
        <p:spPr/>
        <p:txBody>
          <a:bodyPr>
            <a:normAutofit/>
          </a:bodyPr>
          <a:lstStyle/>
          <a:p>
            <a:r>
              <a:rPr lang="fa-IR" sz="2400" dirty="0" smtClean="0">
                <a:latin typeface="Arial" pitchFamily="34" charset="0"/>
                <a:cs typeface="Arial" pitchFamily="34" charset="0"/>
              </a:rPr>
              <a:t>در تربیت کودک از قوانینی پیروی کنیم که طبیعت برای ادامه حیات و رشد قوای جسمی وروحی بکار می برد</a:t>
            </a:r>
          </a:p>
          <a:p>
            <a:r>
              <a:rPr lang="fa-IR" sz="2400" dirty="0" smtClean="0">
                <a:latin typeface="Arial" pitchFamily="34" charset="0"/>
                <a:cs typeface="Arial" pitchFamily="34" charset="0"/>
              </a:rPr>
              <a:t>طبیعت به ما یک جسم و یک روح داده که باید هر دو آنها رادر ان واحد توسعه دهیم</a:t>
            </a:r>
          </a:p>
          <a:p>
            <a:r>
              <a:rPr lang="fa-IR" sz="2400" dirty="0" smtClean="0">
                <a:latin typeface="Arial" pitchFamily="34" charset="0"/>
                <a:cs typeface="Arial" pitchFamily="34" charset="0"/>
              </a:rPr>
              <a:t>از انچه کودک را احاطه کرده و کوچکترین حوادث روزانه او برای تربیت کودک استفاده کنیم</a:t>
            </a:r>
          </a:p>
          <a:p>
            <a:r>
              <a:rPr lang="fa-IR" sz="2400" dirty="0" smtClean="0">
                <a:latin typeface="Arial" pitchFamily="34" charset="0"/>
                <a:cs typeface="Arial" pitchFamily="34" charset="0"/>
              </a:rPr>
              <a:t>اگر بگذاریم تمایلاتی که کودک به هنگام تولد تولد پیدا کرده در وی رشد کند ،آدم درست و با تقوایی خواهد شد</a:t>
            </a:r>
          </a:p>
          <a:p>
            <a:r>
              <a:rPr lang="fa-IR" sz="2400" dirty="0" smtClean="0">
                <a:latin typeface="Arial" pitchFamily="34" charset="0"/>
                <a:cs typeface="Arial" pitchFamily="34" charset="0"/>
              </a:rPr>
              <a:t>شتاب در زود حرف زدن کودک باعث عیب و نقص در لهجه وتکلم او میشود  </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34528192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fa-IR" dirty="0" smtClean="0">
                <a:cs typeface="+mn-cs"/>
              </a:rPr>
              <a:t>ابعاد تربیت </a:t>
            </a:r>
            <a:r>
              <a:rPr lang="fa-IR" dirty="0" smtClean="0">
                <a:latin typeface="Arial" pitchFamily="34" charset="0"/>
                <a:cs typeface="+mn-cs"/>
              </a:rPr>
              <a:t>منفی</a:t>
            </a:r>
            <a:endParaRPr lang="en-US" dirty="0">
              <a:latin typeface="Arial" pitchFamily="34" charset="0"/>
              <a:cs typeface="+mn-cs"/>
            </a:endParaRPr>
          </a:p>
        </p:txBody>
      </p:sp>
      <p:sp>
        <p:nvSpPr>
          <p:cNvPr id="5" name="Content Placeholder 4"/>
          <p:cNvSpPr>
            <a:spLocks noGrp="1"/>
          </p:cNvSpPr>
          <p:nvPr>
            <p:ph idx="1"/>
          </p:nvPr>
        </p:nvSpPr>
        <p:spPr>
          <a:xfrm>
            <a:off x="457200" y="1935480"/>
            <a:ext cx="8229600" cy="3779520"/>
          </a:xfrm>
        </p:spPr>
        <p:txBody>
          <a:bodyPr>
            <a:normAutofit/>
          </a:bodyPr>
          <a:lstStyle/>
          <a:p>
            <a:r>
              <a:rPr lang="fa-IR" dirty="0" smtClean="0">
                <a:latin typeface="Arial" pitchFamily="34" charset="0"/>
                <a:cs typeface="Arial" pitchFamily="34" charset="0"/>
              </a:rPr>
              <a:t>بعد اول :  </a:t>
            </a:r>
          </a:p>
          <a:p>
            <a:pPr lvl="1"/>
            <a:r>
              <a:rPr lang="fa-IR" sz="2600" dirty="0" smtClean="0">
                <a:latin typeface="Arial" pitchFamily="34" charset="0"/>
                <a:cs typeface="Arial" pitchFamily="34" charset="0"/>
              </a:rPr>
              <a:t>ذهن وروان انسان باید تا وقتی که تمام قوا واستعدادهای خود رابه دست اورده باشد ،محفوظ باقی بماند پس هیچ آموزش وتعلیم فضیلت به کودک تا سن 12 سالگی داده  نشود و قلب او را از هر گونه گناه و اشتباهی حفظ کنیم</a:t>
            </a:r>
          </a:p>
          <a:p>
            <a:pPr lvl="1"/>
            <a:endParaRPr lang="en-US" sz="2600" dirty="0">
              <a:latin typeface="Arial" pitchFamily="34" charset="0"/>
              <a:cs typeface="Arial" pitchFamily="34" charset="0"/>
            </a:endParaRPr>
          </a:p>
        </p:txBody>
      </p:sp>
    </p:spTree>
    <p:extLst>
      <p:ext uri="{BB962C8B-B14F-4D97-AF65-F5344CB8AC3E}">
        <p14:creationId xmlns:p14="http://schemas.microsoft.com/office/powerpoint/2010/main" val="5926316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latin typeface="Arial" pitchFamily="34" charset="0"/>
                <a:cs typeface="Arial" pitchFamily="34" charset="0"/>
              </a:rPr>
              <a:t>معانی طبیعت</a:t>
            </a:r>
            <a:endParaRPr lang="en-US" dirty="0">
              <a:latin typeface="Arial" pitchFamily="34" charset="0"/>
              <a:cs typeface="Arial" pitchFamily="34" charset="0"/>
            </a:endParaRPr>
          </a:p>
        </p:txBody>
      </p:sp>
      <p:sp>
        <p:nvSpPr>
          <p:cNvPr id="3" name="Content Placeholder 2"/>
          <p:cNvSpPr>
            <a:spLocks noGrp="1"/>
          </p:cNvSpPr>
          <p:nvPr>
            <p:ph idx="1"/>
          </p:nvPr>
        </p:nvSpPr>
        <p:spPr/>
        <p:txBody>
          <a:bodyPr/>
          <a:lstStyle/>
          <a:p>
            <a:r>
              <a:rPr lang="fa-IR" dirty="0" smtClean="0">
                <a:latin typeface="Arial" pitchFamily="34" charset="0"/>
                <a:cs typeface="Arial" pitchFamily="34" charset="0"/>
              </a:rPr>
              <a:t>طبیعت بالفعل:</a:t>
            </a:r>
          </a:p>
          <a:p>
            <a:pPr lvl="1"/>
            <a:r>
              <a:rPr lang="fa-IR" dirty="0" smtClean="0">
                <a:latin typeface="Arial" pitchFamily="34" charset="0"/>
                <a:cs typeface="Arial" pitchFamily="34" charset="0"/>
              </a:rPr>
              <a:t>رسو تربیت مبتنی بر رشد واعمال و وظایف جسمانی و روانی را کافی می داند و دخالت در طبیعت کودک را روا نمی داند</a:t>
            </a:r>
          </a:p>
          <a:p>
            <a:r>
              <a:rPr lang="fa-IR" dirty="0" smtClean="0">
                <a:latin typeface="Arial" pitchFamily="34" charset="0"/>
                <a:cs typeface="Arial" pitchFamily="34" charset="0"/>
              </a:rPr>
              <a:t>طبیعت بالقوه</a:t>
            </a:r>
          </a:p>
          <a:p>
            <a:pPr lvl="1"/>
            <a:r>
              <a:rPr lang="fa-IR" dirty="0">
                <a:latin typeface="Arial" pitchFamily="34" charset="0"/>
                <a:cs typeface="Arial" pitchFamily="34" charset="0"/>
              </a:rPr>
              <a:t>ت</a:t>
            </a:r>
            <a:r>
              <a:rPr lang="fa-IR" dirty="0" smtClean="0">
                <a:latin typeface="Arial" pitchFamily="34" charset="0"/>
                <a:cs typeface="Arial" pitchFamily="34" charset="0"/>
              </a:rPr>
              <a:t>علیم وتربیت باید دور از جامعه باشد وبه تربیت فردی و در محیط بسته معتقد است و تنها زیستن راکار نیکان می داند</a:t>
            </a:r>
            <a:r>
              <a:rPr lang="fa-IR" dirty="0">
                <a:latin typeface="Arial" pitchFamily="34" charset="0"/>
                <a:cs typeface="Arial" pitchFamily="34" charset="0"/>
              </a:rPr>
              <a:t> چنانچه روسو </a:t>
            </a:r>
            <a:r>
              <a:rPr lang="fa-IR" dirty="0" smtClean="0">
                <a:latin typeface="Arial" pitchFamily="34" charset="0"/>
                <a:cs typeface="Arial" pitchFamily="34" charset="0"/>
              </a:rPr>
              <a:t>به عنوان مربی همواره مراقب و مواظب امیل بود</a:t>
            </a:r>
            <a:endParaRPr lang="en-US" dirty="0">
              <a:latin typeface="Arial" pitchFamily="34" charset="0"/>
              <a:cs typeface="Arial" pitchFamily="34" charset="0"/>
            </a:endParaRPr>
          </a:p>
        </p:txBody>
      </p:sp>
    </p:spTree>
    <p:extLst>
      <p:ext uri="{BB962C8B-B14F-4D97-AF65-F5344CB8AC3E}">
        <p14:creationId xmlns:p14="http://schemas.microsoft.com/office/powerpoint/2010/main" val="23027318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latin typeface="Arial" pitchFamily="34" charset="0"/>
                <a:cs typeface="Arial" pitchFamily="34" charset="0"/>
              </a:rPr>
              <a:t>اعتقادات روسو		</a:t>
            </a:r>
            <a:endParaRPr lang="en-US" dirty="0">
              <a:latin typeface="Arial" pitchFamily="34" charset="0"/>
              <a:cs typeface="Arial" pitchFamily="34" charset="0"/>
            </a:endParaRPr>
          </a:p>
        </p:txBody>
      </p:sp>
      <p:sp>
        <p:nvSpPr>
          <p:cNvPr id="3" name="Content Placeholder 2"/>
          <p:cNvSpPr>
            <a:spLocks noGrp="1"/>
          </p:cNvSpPr>
          <p:nvPr>
            <p:ph idx="1"/>
          </p:nvPr>
        </p:nvSpPr>
        <p:spPr/>
        <p:txBody>
          <a:bodyPr>
            <a:normAutofit/>
          </a:bodyPr>
          <a:lstStyle/>
          <a:p>
            <a:r>
              <a:rPr lang="fa-IR" sz="2400" dirty="0" smtClean="0">
                <a:latin typeface="Arial" pitchFamily="34" charset="0"/>
                <a:cs typeface="Arial" pitchFamily="34" charset="0"/>
              </a:rPr>
              <a:t>واجب دانستن عمل تربیت علیرغم اعتقاد به تربیت منفی</a:t>
            </a:r>
          </a:p>
          <a:p>
            <a:r>
              <a:rPr lang="fa-IR" sz="2400" dirty="0" smtClean="0">
                <a:latin typeface="Arial" pitchFamily="34" charset="0"/>
                <a:cs typeface="Arial" pitchFamily="34" charset="0"/>
              </a:rPr>
              <a:t>مخالف نبودن با جامعه ،با وجود مفاسدی که جامعه دارد از جهاتی به تکامل انسان کمک کردهاست</a:t>
            </a:r>
          </a:p>
          <a:p>
            <a:r>
              <a:rPr lang="fa-IR" sz="2400" dirty="0" smtClean="0">
                <a:latin typeface="Arial" pitchFamily="34" charset="0"/>
                <a:cs typeface="Arial" pitchFamily="34" charset="0"/>
              </a:rPr>
              <a:t>امیل باید به جامعه اصلاح شده باز گردد ،که اصلاح جامعه مستلزم اصلاح انسان است</a:t>
            </a:r>
          </a:p>
          <a:p>
            <a:r>
              <a:rPr lang="fa-IR" sz="2400" dirty="0" smtClean="0">
                <a:latin typeface="Arial" pitchFamily="34" charset="0"/>
                <a:cs typeface="Arial" pitchFamily="34" charset="0"/>
              </a:rPr>
              <a:t>باید از سخت گیریهای نفرت آور دوری کرد تا کودک به آن درجه ای از انسانیت که استعداد آن را دارد برسد</a:t>
            </a:r>
          </a:p>
          <a:p>
            <a:r>
              <a:rPr lang="fa-IR" sz="2400" dirty="0" smtClean="0">
                <a:latin typeface="Arial" pitchFamily="34" charset="0"/>
                <a:cs typeface="Arial" pitchFamily="34" charset="0"/>
              </a:rPr>
              <a:t>پرورش لباس متحدالشکلی نیست که به تمام شاگردان بپوشانیم وباید با اخلاق وروحیه هر شاگرد متناسب باشد</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32589711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latin typeface="Arial" pitchFamily="34" charset="0"/>
                <a:cs typeface="Arial" pitchFamily="34" charset="0"/>
              </a:rPr>
              <a:t>هدف تربیت از نظر روسو</a:t>
            </a:r>
            <a:endParaRPr lang="en-US" dirty="0">
              <a:latin typeface="Arial" pitchFamily="34" charset="0"/>
              <a:cs typeface="Arial" pitchFamily="34" charset="0"/>
            </a:endParaRPr>
          </a:p>
        </p:txBody>
      </p:sp>
      <p:sp>
        <p:nvSpPr>
          <p:cNvPr id="3" name="Content Placeholder 2"/>
          <p:cNvSpPr>
            <a:spLocks noGrp="1"/>
          </p:cNvSpPr>
          <p:nvPr>
            <p:ph idx="1"/>
          </p:nvPr>
        </p:nvSpPr>
        <p:spPr/>
        <p:txBody>
          <a:bodyPr/>
          <a:lstStyle/>
          <a:p>
            <a:r>
              <a:rPr lang="fa-IR" dirty="0" smtClean="0">
                <a:latin typeface="Arial" pitchFamily="34" charset="0"/>
                <a:cs typeface="Arial" pitchFamily="34" charset="0"/>
              </a:rPr>
              <a:t>باز سازی انسانی است که بتواند در جامعه باز سازی شده زندگی کند</a:t>
            </a:r>
          </a:p>
          <a:p>
            <a:pPr marL="0" indent="0">
              <a:buNone/>
            </a:pPr>
            <a:endParaRPr lang="fa-IR" dirty="0" smtClean="0">
              <a:latin typeface="Arial" pitchFamily="34" charset="0"/>
              <a:cs typeface="Arial" pitchFamily="34" charset="0"/>
            </a:endParaRPr>
          </a:p>
          <a:p>
            <a:r>
              <a:rPr lang="fa-IR" dirty="0" smtClean="0">
                <a:latin typeface="Arial" pitchFamily="34" charset="0"/>
                <a:cs typeface="Arial" pitchFamily="34" charset="0"/>
              </a:rPr>
              <a:t>باز سازی انسان طبق قوانین طبیعی (یعنی نظم وعقل ) انجام میشود زیرا از نظر روسو خدا، طبیعت،جامعه وعقل حقایق ومفاهیمی هستند که با هم هماهنگی دارند</a:t>
            </a:r>
            <a:endParaRPr lang="en-US" dirty="0" smtClean="0">
              <a:latin typeface="Arial" pitchFamily="34" charset="0"/>
              <a:cs typeface="Arial" pitchFamily="34" charset="0"/>
            </a:endParaRPr>
          </a:p>
          <a:p>
            <a:r>
              <a:rPr lang="fa-IR" dirty="0" smtClean="0">
                <a:latin typeface="Arial" pitchFamily="34" charset="0"/>
                <a:cs typeface="Arial" pitchFamily="34" charset="0"/>
              </a:rPr>
              <a:t>تعلیم وتربیت دو عمل متفاوت هستند،تربیت عمل اصلی واساسی است</a:t>
            </a:r>
          </a:p>
          <a:p>
            <a:r>
              <a:rPr lang="fa-IR" dirty="0" smtClean="0">
                <a:latin typeface="Arial" pitchFamily="34" charset="0"/>
                <a:cs typeface="Arial" pitchFamily="34" charset="0"/>
              </a:rPr>
              <a:t>تربیت:تمرین وممارست فرد است،نه دستوری که دیگران به او می دهند</a:t>
            </a:r>
          </a:p>
          <a:p>
            <a:r>
              <a:rPr lang="fa-IR" dirty="0" smtClean="0">
                <a:latin typeface="Arial" pitchFamily="34" charset="0"/>
                <a:cs typeface="Arial" pitchFamily="34" charset="0"/>
              </a:rPr>
              <a:t>طبق نظر وارو(نویسنده رومی)همان طور که دایه،لله ومعلم متفاوتند تغذیه،تربیت وتعلیم نیز متفاوتند</a:t>
            </a:r>
          </a:p>
          <a:p>
            <a:endParaRPr lang="fa-IR" dirty="0" smtClean="0">
              <a:latin typeface="Arial" pitchFamily="34" charset="0"/>
              <a:cs typeface="Arial" pitchFamily="34" charset="0"/>
            </a:endParaRPr>
          </a:p>
          <a:p>
            <a:pPr marL="0" indent="0">
              <a:buNone/>
            </a:pPr>
            <a:endParaRPr lang="en-US" dirty="0">
              <a:latin typeface="Arial" pitchFamily="34" charset="0"/>
              <a:cs typeface="Arial" pitchFamily="34" charset="0"/>
            </a:endParaRPr>
          </a:p>
        </p:txBody>
      </p:sp>
    </p:spTree>
    <p:extLst>
      <p:ext uri="{BB962C8B-B14F-4D97-AF65-F5344CB8AC3E}">
        <p14:creationId xmlns:p14="http://schemas.microsoft.com/office/powerpoint/2010/main" val="33892937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latin typeface="Arial" pitchFamily="34" charset="0"/>
                <a:cs typeface="Arial" pitchFamily="34" charset="0"/>
              </a:rPr>
              <a:t>مفاهیم تعلیم وتربیت از نظر روسو</a:t>
            </a:r>
            <a:endParaRPr lang="en-US" dirty="0">
              <a:latin typeface="Arial" pitchFamily="34" charset="0"/>
              <a:cs typeface="Arial" pitchFamily="34" charset="0"/>
            </a:endParaRPr>
          </a:p>
        </p:txBody>
      </p:sp>
      <p:sp>
        <p:nvSpPr>
          <p:cNvPr id="3" name="Content Placeholder 2"/>
          <p:cNvSpPr>
            <a:spLocks noGrp="1"/>
          </p:cNvSpPr>
          <p:nvPr>
            <p:ph idx="1"/>
          </p:nvPr>
        </p:nvSpPr>
        <p:spPr/>
        <p:txBody>
          <a:bodyPr>
            <a:normAutofit/>
          </a:bodyPr>
          <a:lstStyle/>
          <a:p>
            <a:r>
              <a:rPr lang="fa-IR" sz="2400" dirty="0" smtClean="0">
                <a:latin typeface="Arial" pitchFamily="34" charset="0"/>
                <a:cs typeface="Arial" pitchFamily="34" charset="0"/>
              </a:rPr>
              <a:t>تربیت تغییر دادن طبیعت است</a:t>
            </a:r>
          </a:p>
          <a:p>
            <a:pPr lvl="1"/>
            <a:r>
              <a:rPr lang="fa-IR" dirty="0" smtClean="0">
                <a:latin typeface="Arial" pitchFamily="34" charset="0"/>
                <a:cs typeface="Arial" pitchFamily="34" charset="0"/>
              </a:rPr>
              <a:t>همانگونه که گیاهان توسط کشت وزرع تغییر می یابند انسان نیز تمام انچه هنگام تولد ندارد ودر بزرگی به آن احتیاج پیدا میکند توسط تربیت بدست می اورد</a:t>
            </a:r>
          </a:p>
          <a:p>
            <a:r>
              <a:rPr lang="fa-IR" sz="2400" dirty="0" smtClean="0">
                <a:latin typeface="Arial" pitchFamily="34" charset="0"/>
                <a:cs typeface="Arial" pitchFamily="34" charset="0"/>
              </a:rPr>
              <a:t>تربیت نوعی هنر است که مستلزم مهارت بسیار زیاد است ومحال است با موفقیت کامل همراه باشد</a:t>
            </a:r>
          </a:p>
          <a:p>
            <a:pPr lvl="1"/>
            <a:r>
              <a:rPr lang="fa-IR" sz="2200" dirty="0" smtClean="0">
                <a:latin typeface="Arial" pitchFamily="34" charset="0"/>
                <a:cs typeface="Arial" pitchFamily="34" charset="0"/>
              </a:rPr>
              <a:t>سه استاد تربیت وجود دارد(طبیعت،آدمیان،اشیا)،تنها تربیتی که توسط اشخاص است با اختیار همراه است</a:t>
            </a:r>
          </a:p>
          <a:p>
            <a:r>
              <a:rPr lang="fa-IR" dirty="0" smtClean="0">
                <a:latin typeface="Arial" pitchFamily="34" charset="0"/>
                <a:cs typeface="Arial" pitchFamily="34" charset="0"/>
              </a:rPr>
              <a:t>تربیت رها کردن طفل و واگذاشتن او به طبیعت یا اجتماع نیست</a:t>
            </a:r>
            <a:endParaRPr lang="en-US" dirty="0">
              <a:latin typeface="Arial" pitchFamily="34" charset="0"/>
              <a:cs typeface="Arial" pitchFamily="34" charset="0"/>
            </a:endParaRPr>
          </a:p>
        </p:txBody>
      </p:sp>
    </p:spTree>
    <p:extLst>
      <p:ext uri="{BB962C8B-B14F-4D97-AF65-F5344CB8AC3E}">
        <p14:creationId xmlns:p14="http://schemas.microsoft.com/office/powerpoint/2010/main" val="33127426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fa-IR" sz="2400" dirty="0" smtClean="0">
                <a:latin typeface="Arial" pitchFamily="34" charset="0"/>
                <a:cs typeface="Arial" pitchFamily="34" charset="0"/>
              </a:rPr>
              <a:t>تربیت صحیح: تغییر طبیعت با راهنمایی مربی عاقل(مربی باید راهنما باشد نباید به کودک قواعدی را  بیاموزد بلکه خود کودک قواعد را کشف کند) که با رعایت قوانین طبیعی وبا همکاری متربی انجام بگیرد</a:t>
            </a:r>
          </a:p>
          <a:p>
            <a:endParaRPr lang="fa-IR" sz="2400" dirty="0">
              <a:latin typeface="Arial" pitchFamily="34" charset="0"/>
              <a:cs typeface="Arial" pitchFamily="34" charset="0"/>
            </a:endParaRPr>
          </a:p>
          <a:p>
            <a:r>
              <a:rPr lang="fa-IR" sz="2400" dirty="0" smtClean="0">
                <a:latin typeface="Arial" pitchFamily="34" charset="0"/>
                <a:cs typeface="Arial" pitchFamily="34" charset="0"/>
              </a:rPr>
              <a:t>هدف ازاین تغییر </a:t>
            </a:r>
            <a:r>
              <a:rPr lang="fa-IR" sz="2400" dirty="0" smtClean="0">
                <a:solidFill>
                  <a:srgbClr val="FF0000"/>
                </a:solidFill>
                <a:latin typeface="Arial" pitchFamily="34" charset="0"/>
                <a:cs typeface="Arial" pitchFamily="34" charset="0"/>
              </a:rPr>
              <a:t>زندگی کردن </a:t>
            </a:r>
            <a:r>
              <a:rPr lang="fa-IR" sz="2400" dirty="0" smtClean="0">
                <a:latin typeface="Arial" pitchFamily="34" charset="0"/>
                <a:cs typeface="Arial" pitchFamily="34" charset="0"/>
              </a:rPr>
              <a:t>و ایجاد صفاتی است که لازمه زندگی انسانی است(زندگی حال و فعلی کودک)</a:t>
            </a:r>
          </a:p>
          <a:p>
            <a:pPr marL="0" indent="0">
              <a:buNone/>
            </a:pPr>
            <a:endParaRPr lang="fa-IR" sz="2400" dirty="0" smtClean="0">
              <a:latin typeface="Arial" pitchFamily="34" charset="0"/>
              <a:cs typeface="Arial" pitchFamily="34" charset="0"/>
            </a:endParaRPr>
          </a:p>
          <a:p>
            <a:pPr lvl="1"/>
            <a:r>
              <a:rPr lang="fa-IR" sz="2200" dirty="0" smtClean="0">
                <a:latin typeface="Arial" pitchFamily="34" charset="0"/>
                <a:cs typeface="Arial" pitchFamily="34" charset="0"/>
              </a:rPr>
              <a:t>چقدر نا گوار است که امروز موجود زنده ای را بد بخت کنند به امید آنکه در آینده خوشبخت شود</a:t>
            </a:r>
          </a:p>
          <a:p>
            <a:pPr lvl="1"/>
            <a:endParaRPr lang="fa-IR" sz="2200" dirty="0">
              <a:latin typeface="Arial" pitchFamily="34" charset="0"/>
              <a:cs typeface="Arial" pitchFamily="34" charset="0"/>
            </a:endParaRPr>
          </a:p>
          <a:p>
            <a:pPr lvl="1"/>
            <a:endParaRPr lang="fa-IR" sz="2200" dirty="0" smtClean="0">
              <a:latin typeface="Arial" pitchFamily="34" charset="0"/>
              <a:cs typeface="Arial" pitchFamily="34" charset="0"/>
            </a:endParaRPr>
          </a:p>
          <a:p>
            <a:pPr lvl="1"/>
            <a:endParaRPr lang="en-US" sz="2200" dirty="0">
              <a:latin typeface="Arial" pitchFamily="34" charset="0"/>
              <a:cs typeface="Arial" pitchFamily="34" charset="0"/>
            </a:endParaRPr>
          </a:p>
        </p:txBody>
      </p:sp>
    </p:spTree>
    <p:extLst>
      <p:ext uri="{BB962C8B-B14F-4D97-AF65-F5344CB8AC3E}">
        <p14:creationId xmlns:p14="http://schemas.microsoft.com/office/powerpoint/2010/main" val="6307023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latin typeface="Arial" pitchFamily="34" charset="0"/>
                <a:cs typeface="Arial" pitchFamily="34" charset="0"/>
              </a:rPr>
              <a:t>هدف تربیت </a:t>
            </a:r>
            <a:endParaRPr lang="en-US" dirty="0">
              <a:latin typeface="Arial" pitchFamily="34" charset="0"/>
              <a:cs typeface="Arial" pitchFamily="34" charset="0"/>
            </a:endParaRPr>
          </a:p>
        </p:txBody>
      </p:sp>
      <p:sp>
        <p:nvSpPr>
          <p:cNvPr id="3" name="Content Placeholder 2"/>
          <p:cNvSpPr>
            <a:spLocks noGrp="1"/>
          </p:cNvSpPr>
          <p:nvPr>
            <p:ph idx="1"/>
          </p:nvPr>
        </p:nvSpPr>
        <p:spPr/>
        <p:txBody>
          <a:bodyPr>
            <a:normAutofit/>
          </a:bodyPr>
          <a:lstStyle/>
          <a:p>
            <a:r>
              <a:rPr lang="fa-IR" sz="2200" dirty="0" smtClean="0">
                <a:latin typeface="Arial" pitchFamily="34" charset="0"/>
                <a:cs typeface="Arial" pitchFamily="34" charset="0"/>
              </a:rPr>
              <a:t>هدف تربیت: آماده کردن متربی برای </a:t>
            </a:r>
            <a:r>
              <a:rPr lang="fa-IR" sz="2200" dirty="0" smtClean="0">
                <a:solidFill>
                  <a:srgbClr val="FF0000"/>
                </a:solidFill>
                <a:latin typeface="Arial" pitchFamily="34" charset="0"/>
                <a:cs typeface="Arial" pitchFamily="34" charset="0"/>
              </a:rPr>
              <a:t>زندگی</a:t>
            </a:r>
          </a:p>
          <a:p>
            <a:pPr lvl="1"/>
            <a:r>
              <a:rPr lang="fa-IR" sz="2200" dirty="0" smtClean="0">
                <a:latin typeface="Arial" pitchFamily="34" charset="0"/>
                <a:cs typeface="Arial" pitchFamily="34" charset="0"/>
              </a:rPr>
              <a:t>زندگی: زندگی کردن در جامعه که باتشکیل خانواده و ایفای نقش همسر و پدر و مادر بودن آغاز میشودو به عضویت در جامعه شهروندی می انجامد</a:t>
            </a:r>
          </a:p>
          <a:p>
            <a:pPr marL="393192" lvl="1" indent="0">
              <a:buNone/>
            </a:pPr>
            <a:endParaRPr lang="fa-IR" sz="2200" dirty="0" smtClean="0">
              <a:latin typeface="Arial" pitchFamily="34" charset="0"/>
              <a:cs typeface="Arial" pitchFamily="34" charset="0"/>
            </a:endParaRPr>
          </a:p>
          <a:p>
            <a:r>
              <a:rPr lang="fa-IR" sz="2200" dirty="0" smtClean="0">
                <a:latin typeface="Arial" pitchFamily="34" charset="0"/>
                <a:cs typeface="Arial" pitchFamily="34" charset="0"/>
              </a:rPr>
              <a:t>هر چه کودک در مراحل پایین تر رشد باشد به هدایت و حمایت بیشتر وهر چه به کمال جسمانی و روانی نزدیکتر شود واستقلال بیشتر داشته باشد هدایت کمتر نیاز دارد</a:t>
            </a:r>
          </a:p>
          <a:p>
            <a:endParaRPr lang="fa-IR" sz="2200" dirty="0">
              <a:latin typeface="Arial" pitchFamily="34" charset="0"/>
              <a:cs typeface="Arial" pitchFamily="34" charset="0"/>
            </a:endParaRPr>
          </a:p>
          <a:p>
            <a:r>
              <a:rPr lang="fa-IR" sz="2200" dirty="0" smtClean="0">
                <a:latin typeface="Arial" pitchFamily="34" charset="0"/>
                <a:cs typeface="Arial" pitchFamily="34" charset="0"/>
              </a:rPr>
              <a:t>تربیت باید با رضایت خاطر و همکاری متربی باشد و تربیت تحمیلی نیست</a:t>
            </a:r>
          </a:p>
          <a:p>
            <a:endParaRPr lang="en-US" sz="2200" dirty="0">
              <a:latin typeface="Arial" pitchFamily="34" charset="0"/>
              <a:cs typeface="Arial" pitchFamily="34" charset="0"/>
            </a:endParaRPr>
          </a:p>
        </p:txBody>
      </p:sp>
    </p:spTree>
    <p:extLst>
      <p:ext uri="{BB962C8B-B14F-4D97-AF65-F5344CB8AC3E}">
        <p14:creationId xmlns:p14="http://schemas.microsoft.com/office/powerpoint/2010/main" val="23438002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964030"/>
            <a:ext cx="8229600" cy="586541"/>
          </a:xfrm>
        </p:spPr>
        <p:txBody>
          <a:bodyPr>
            <a:normAutofit fontScale="90000"/>
          </a:bodyPr>
          <a:lstStyle/>
          <a:p>
            <a:r>
              <a:rPr lang="fa-IR" dirty="0" smtClean="0">
                <a:latin typeface="Arial" pitchFamily="34" charset="0"/>
                <a:cs typeface="Arial" pitchFamily="34" charset="0"/>
              </a:rPr>
              <a:t>اشکالات تربیتی روسو</a:t>
            </a:r>
            <a:endParaRPr lang="en-US" dirty="0">
              <a:latin typeface="Arial" pitchFamily="34" charset="0"/>
              <a:cs typeface="Arial" pitchFamily="34" charset="0"/>
            </a:endParaRPr>
          </a:p>
        </p:txBody>
      </p:sp>
      <p:sp>
        <p:nvSpPr>
          <p:cNvPr id="3" name="Content Placeholder 2"/>
          <p:cNvSpPr>
            <a:spLocks noGrp="1"/>
          </p:cNvSpPr>
          <p:nvPr>
            <p:ph idx="1"/>
          </p:nvPr>
        </p:nvSpPr>
        <p:spPr/>
        <p:txBody>
          <a:bodyPr>
            <a:noAutofit/>
          </a:bodyPr>
          <a:lstStyle/>
          <a:p>
            <a:pPr marL="880110" lvl="1" indent="-514350">
              <a:buFont typeface="+mj-lt"/>
              <a:buAutoNum type="arabicPeriod"/>
            </a:pPr>
            <a:r>
              <a:rPr lang="fa-IR" sz="2200" dirty="0" smtClean="0">
                <a:latin typeface="Arial" pitchFamily="34" charset="0"/>
                <a:cs typeface="Arial" pitchFamily="34" charset="0"/>
              </a:rPr>
              <a:t>معنی زندگی (اجتماعی)</a:t>
            </a:r>
          </a:p>
          <a:p>
            <a:pPr marL="880110" lvl="1" indent="-514350">
              <a:buFont typeface="+mj-lt"/>
              <a:buAutoNum type="arabicPeriod"/>
            </a:pPr>
            <a:r>
              <a:rPr lang="fa-IR" sz="2200" dirty="0" smtClean="0">
                <a:latin typeface="Arial" pitchFamily="34" charset="0"/>
                <a:cs typeface="Arial" pitchFamily="34" charset="0"/>
              </a:rPr>
              <a:t>طبیعت انسانی</a:t>
            </a:r>
          </a:p>
          <a:p>
            <a:pPr marL="880110" lvl="1" indent="-514350">
              <a:buFont typeface="+mj-lt"/>
              <a:buAutoNum type="arabicPeriod"/>
            </a:pPr>
            <a:endParaRPr lang="fa-IR" sz="2200" dirty="0" smtClean="0">
              <a:latin typeface="Arial" pitchFamily="34" charset="0"/>
              <a:cs typeface="Arial" pitchFamily="34" charset="0"/>
            </a:endParaRPr>
          </a:p>
          <a:p>
            <a:r>
              <a:rPr lang="fa-IR" sz="2200" dirty="0" smtClean="0">
                <a:latin typeface="Arial" pitchFamily="34" charset="0"/>
                <a:cs typeface="Arial" pitchFamily="34" charset="0"/>
              </a:rPr>
              <a:t>رسو با اینکه طبیعت را نیک و الهی می داند ،در تحقق طبیعت ورسیدن به آن مطمئن نیست</a:t>
            </a:r>
          </a:p>
          <a:p>
            <a:endParaRPr lang="fa-IR" sz="2200" dirty="0" smtClean="0">
              <a:latin typeface="Arial" pitchFamily="34" charset="0"/>
              <a:cs typeface="Arial" pitchFamily="34" charset="0"/>
            </a:endParaRPr>
          </a:p>
          <a:p>
            <a:r>
              <a:rPr lang="fa-IR" sz="2200" dirty="0" smtClean="0">
                <a:latin typeface="Arial" pitchFamily="34" charset="0"/>
                <a:cs typeface="Arial" pitchFamily="34" charset="0"/>
              </a:rPr>
              <a:t>شاگرد خود را از جمع و حتی کودکانی که دارای طبیعت پاک هستند دور نگه  میدارد</a:t>
            </a:r>
          </a:p>
          <a:p>
            <a:endParaRPr lang="fa-IR" sz="2200" dirty="0" smtClean="0">
              <a:latin typeface="Arial" pitchFamily="34" charset="0"/>
              <a:cs typeface="Arial" pitchFamily="34" charset="0"/>
            </a:endParaRPr>
          </a:p>
          <a:p>
            <a:r>
              <a:rPr lang="fa-IR" sz="2200" dirty="0" smtClean="0">
                <a:latin typeface="Arial" pitchFamily="34" charset="0"/>
                <a:cs typeface="Arial" pitchFamily="34" charset="0"/>
              </a:rPr>
              <a:t>با وجود اعتقاد به آزادی ، رفتارهای متربی خود را سخت تحت نظر می و نسبت به او سخت گیر است و در حمایت و هدایت او افراط می کند</a:t>
            </a:r>
            <a:endParaRPr lang="fa-IR" sz="2200" dirty="0">
              <a:latin typeface="Arial" pitchFamily="34" charset="0"/>
              <a:cs typeface="Arial" pitchFamily="34" charset="0"/>
            </a:endParaRPr>
          </a:p>
          <a:p>
            <a:endParaRPr lang="en-US" sz="2200" dirty="0">
              <a:latin typeface="Arial" pitchFamily="34" charset="0"/>
              <a:cs typeface="Arial" pitchFamily="34" charset="0"/>
            </a:endParaRPr>
          </a:p>
        </p:txBody>
      </p:sp>
      <p:sp>
        <p:nvSpPr>
          <p:cNvPr id="5" name="Right Brace 4"/>
          <p:cNvSpPr/>
          <p:nvPr/>
        </p:nvSpPr>
        <p:spPr>
          <a:xfrm>
            <a:off x="8229600" y="2057400"/>
            <a:ext cx="152400" cy="76200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5335910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cs typeface="+mn-cs"/>
              </a:rPr>
              <a:t>تعلیم و تربیت از نظر اسپنسر</a:t>
            </a:r>
            <a:endParaRPr lang="en-US" b="1" dirty="0">
              <a:cs typeface="+mn-cs"/>
            </a:endParaRPr>
          </a:p>
        </p:txBody>
      </p:sp>
      <p:sp>
        <p:nvSpPr>
          <p:cNvPr id="3" name="Content Placeholder 2"/>
          <p:cNvSpPr>
            <a:spLocks noGrp="1"/>
          </p:cNvSpPr>
          <p:nvPr>
            <p:ph idx="1"/>
          </p:nvPr>
        </p:nvSpPr>
        <p:spPr/>
        <p:txBody>
          <a:bodyPr>
            <a:normAutofit/>
          </a:bodyPr>
          <a:lstStyle/>
          <a:p>
            <a:r>
              <a:rPr lang="fa-IR" sz="3200" b="1" dirty="0" smtClean="0">
                <a:cs typeface="2  Lotus" pitchFamily="2" charset="-78"/>
              </a:rPr>
              <a:t>عقاید اسپنسر در باره تعلیم و تربیت بر اساس نظریه داروین در زمینه تحول ”انواع“ موجودات زنده بود و میتوان گفت اسپنسر همین نظریه را در امور اجتمتعی و تعلیم و تربیت به کار گرفته است.</a:t>
            </a:r>
          </a:p>
          <a:p>
            <a:r>
              <a:rPr lang="fa-IR" sz="3200" b="1" dirty="0" smtClean="0">
                <a:cs typeface="2  Lotus" pitchFamily="2" charset="-78"/>
              </a:rPr>
              <a:t>به عقیده و باور وی رشد و تکامل انسان از یک رشته مراحلی تحولی ویزه می گذرد که این مراحل از ساده به پیچیده و از فعالیتهای متحد الشکل و یکسان به فعالیتهای تخصصی تر منتهی میشود.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cs typeface="+mn-cs"/>
              </a:rPr>
              <a:t>تعلیم و تربیت از نظر اسپنسر</a:t>
            </a:r>
            <a:endParaRPr lang="en-US" b="1" dirty="0">
              <a:cs typeface="+mn-cs"/>
            </a:endParaRPr>
          </a:p>
        </p:txBody>
      </p:sp>
      <p:sp>
        <p:nvSpPr>
          <p:cNvPr id="3" name="Content Placeholder 2"/>
          <p:cNvSpPr>
            <a:spLocks noGrp="1"/>
          </p:cNvSpPr>
          <p:nvPr>
            <p:ph idx="1"/>
          </p:nvPr>
        </p:nvSpPr>
        <p:spPr/>
        <p:txBody>
          <a:bodyPr>
            <a:normAutofit/>
          </a:bodyPr>
          <a:lstStyle/>
          <a:p>
            <a:r>
              <a:rPr lang="fa-IR" b="1" dirty="0" smtClean="0">
                <a:cs typeface="2  Lotus" pitchFamily="2" charset="-78"/>
              </a:rPr>
              <a:t>از نظر اسپنسر تعلیم و تربیت متکی بر ادبیات و فرهنگ و زبانهای باستان فایده ندارد بلکه باید متناسب با پیشرفت صنعت و دانش و گسترش جوامع علوم تجربی پایه و اساس تعلیم و تربیت را تشکیل دهد. وی معتقد است که جوامع صنعتی نیمه دوم قرن 19 به نوعی از آموزش و پرورش فنی، حرفه ای و تخصصی نیازمند است که بر محور هدفهای واقعی علمی، عملی و هدفهای سودبخش شکل گرفته اند و نه آرمانهای تعلیم و تربیت که فرهنگ و ادبیات باستان ارائه می کند.</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cs typeface="+mn-cs"/>
              </a:rPr>
              <a:t>تعلیم و تربیت از نظر اسپنسر</a:t>
            </a:r>
            <a:endParaRPr lang="en-US" b="1" dirty="0">
              <a:cs typeface="+mn-cs"/>
            </a:endParaRPr>
          </a:p>
        </p:txBody>
      </p:sp>
      <p:sp>
        <p:nvSpPr>
          <p:cNvPr id="3" name="Content Placeholder 2"/>
          <p:cNvSpPr>
            <a:spLocks noGrp="1"/>
          </p:cNvSpPr>
          <p:nvPr>
            <p:ph idx="1"/>
          </p:nvPr>
        </p:nvSpPr>
        <p:spPr/>
        <p:txBody>
          <a:bodyPr>
            <a:noAutofit/>
          </a:bodyPr>
          <a:lstStyle/>
          <a:p>
            <a:r>
              <a:rPr lang="fa-IR" sz="2800" b="1" dirty="0" smtClean="0">
                <a:cs typeface="2  Lotus" pitchFamily="2" charset="-78"/>
              </a:rPr>
              <a:t>داروینیسم اجتماعی اسپنسر و طفداری او از جامعه صنعتی نظریات تربیتی او را تحت تاثیر قرار داده است بطوریکه او همانند دیگر صاحبنظران تربیتی بر طبیعت انسان تکیه کرده و کار تربیت را سازگار کردن انسان با محیط خود میداند و به همین سبب مخالف آموزش و پرورشی است که مدارس سنتی برای دانش آموزان فراهم می کنند. </a:t>
            </a:r>
          </a:p>
          <a:p>
            <a:r>
              <a:rPr lang="fa-IR" sz="2800" b="1" dirty="0" smtClean="0">
                <a:cs typeface="2  Lotus" pitchFamily="2" charset="-78"/>
              </a:rPr>
              <a:t>اسپنسر بنیادهای اجتماعی و اساسی تعلیم و تربیت جدید را بررسی کرده، سپس یک طرح برنامه درسی که بر پایه علوم تجربی و سودمندی این علوم در زندگی شکل گرفته است، ترسیم می کند. بنظر او با ارزش ترین تعلیم و تربیت بر محور علوم فیزیکی، زیستی و اجتماعی قرار گرفته است. </a:t>
            </a:r>
            <a:endParaRPr lang="en-US" sz="2800" b="1" dirty="0">
              <a:cs typeface="2  Lotus" pitchFamily="2" charset="-78"/>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0" y="428604"/>
            <a:ext cx="8629624" cy="5929354"/>
          </a:xfrm>
        </p:spPr>
        <p:txBody>
          <a:bodyPr>
            <a:normAutofit/>
          </a:bodyPr>
          <a:lstStyle/>
          <a:p>
            <a:r>
              <a:rPr lang="fa-IR" sz="3600" b="1" dirty="0" smtClean="0">
                <a:solidFill>
                  <a:schemeClr val="accent2">
                    <a:lumMod val="75000"/>
                  </a:schemeClr>
                </a:solidFill>
                <a:cs typeface="B Zar" pitchFamily="2" charset="-78"/>
              </a:rPr>
              <a:t>اصول انتخاب مطالب و مواد آموزشی برنامه درسی </a:t>
            </a:r>
            <a:endParaRPr lang="en-US" sz="3600" dirty="0" smtClean="0">
              <a:solidFill>
                <a:srgbClr val="0070C0"/>
              </a:solidFill>
              <a:cs typeface="B Zar" pitchFamily="2" charset="-78"/>
            </a:endParaRPr>
          </a:p>
          <a:p>
            <a:pPr algn="r" rtl="1"/>
            <a:r>
              <a:rPr lang="fa-IR" sz="3600" b="1" dirty="0" smtClean="0">
                <a:solidFill>
                  <a:srgbClr val="0070C0"/>
                </a:solidFill>
                <a:cs typeface="B Zar" pitchFamily="2" charset="-78"/>
              </a:rPr>
              <a:t>1-  فعالیتهایی باید مقدم باشند که زندگی را بقاء و تداوم می بخشند </a:t>
            </a:r>
            <a:endParaRPr lang="en-US" sz="3600" b="1" dirty="0" smtClean="0">
              <a:solidFill>
                <a:srgbClr val="0070C0"/>
              </a:solidFill>
              <a:cs typeface="B Zar" pitchFamily="2" charset="-78"/>
            </a:endParaRPr>
          </a:p>
          <a:p>
            <a:pPr algn="r" rtl="1"/>
            <a:r>
              <a:rPr lang="fa-IR" sz="3600" b="1" dirty="0" smtClean="0">
                <a:solidFill>
                  <a:srgbClr val="0070C0"/>
                </a:solidFill>
                <a:cs typeface="B Zar" pitchFamily="2" charset="-78"/>
              </a:rPr>
              <a:t>2-آموزش و پرورشی  با ارزش است که مردان وزنان را طوری تربیت کند که این فعالیتها را به طورسودمند در زندگی به کار گیرند؛</a:t>
            </a:r>
            <a:endParaRPr lang="en-US" sz="3600" b="1" dirty="0" smtClean="0">
              <a:solidFill>
                <a:srgbClr val="0070C0"/>
              </a:solidFill>
              <a:cs typeface="B Zar" pitchFamily="2" charset="-78"/>
            </a:endParaRPr>
          </a:p>
          <a:p>
            <a:pPr algn="r" rtl="1"/>
            <a:r>
              <a:rPr lang="fa-IR" sz="3600" b="1" dirty="0" smtClean="0">
                <a:solidFill>
                  <a:srgbClr val="0070C0"/>
                </a:solidFill>
                <a:cs typeface="B Zar" pitchFamily="2" charset="-78"/>
              </a:rPr>
              <a:t>3- چون علوم تجربی به کاربرد سودمند این فعالیتهای زیستی کمک می کند، باید در برنامه درسی تقدم داشته باشد.</a:t>
            </a:r>
            <a:endParaRPr lang="en-US" sz="3600" b="1" dirty="0" smtClean="0">
              <a:solidFill>
                <a:srgbClr val="0070C0"/>
              </a:solidFill>
              <a:cs typeface="B Zar" pitchFamily="2" charset="-78"/>
            </a:endParaRPr>
          </a:p>
          <a:p>
            <a:endParaRPr lang="fa-IR" sz="3200" dirty="0">
              <a:cs typeface="B Zar" pitchFamily="2" charset="-78"/>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406" y="500042"/>
            <a:ext cx="7858148" cy="5286412"/>
          </a:xfrm>
        </p:spPr>
        <p:txBody>
          <a:bodyPr>
            <a:noAutofit/>
          </a:bodyPr>
          <a:lstStyle/>
          <a:p>
            <a:pPr algn="r"/>
            <a:r>
              <a:rPr lang="fa-IR" sz="1400" dirty="0" smtClean="0"/>
              <a:t/>
            </a:r>
            <a:br>
              <a:rPr lang="fa-IR" sz="1400" dirty="0" smtClean="0"/>
            </a:br>
            <a:endParaRPr lang="fa-IR" sz="1400" dirty="0"/>
          </a:p>
        </p:txBody>
      </p:sp>
      <p:sp>
        <p:nvSpPr>
          <p:cNvPr id="35841" name="Rectangle 1"/>
          <p:cNvSpPr>
            <a:spLocks noChangeArrowheads="1"/>
          </p:cNvSpPr>
          <p:nvPr/>
        </p:nvSpPr>
        <p:spPr bwMode="auto">
          <a:xfrm>
            <a:off x="251520" y="-47577"/>
            <a:ext cx="8424936" cy="207903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3600" b="1" i="0" u="none" strike="noStrike" cap="none" normalizeH="0" baseline="0" dirty="0" smtClean="0">
                <a:ln>
                  <a:noFill/>
                </a:ln>
                <a:solidFill>
                  <a:schemeClr val="accent2">
                    <a:lumMod val="75000"/>
                  </a:schemeClr>
                </a:solidFill>
                <a:effectLst/>
                <a:latin typeface="Calibri" pitchFamily="34" charset="0"/>
                <a:ea typeface="Calibri" pitchFamily="34" charset="0"/>
                <a:cs typeface="B Titr" pitchFamily="2" charset="-78"/>
              </a:rPr>
              <a:t>فعالیت های اساسی زندگی بشر و اهمیت آنها برای بقای زندگی </a:t>
            </a:r>
            <a:endParaRPr lang="fa-IR" sz="3600" b="1" dirty="0" smtClean="0">
              <a:solidFill>
                <a:srgbClr val="943634"/>
              </a:solidFill>
              <a:latin typeface="Calibri" pitchFamily="34" charset="0"/>
              <a:cs typeface="B Zar" pitchFamily="2" charset="-78"/>
            </a:endParaRPr>
          </a:p>
          <a:p>
            <a:pPr marL="0" marR="0" lvl="0" indent="0" defTabSz="914400" rtl="1"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dirty="0" smtClean="0">
              <a:ln>
                <a:noFill/>
              </a:ln>
              <a:solidFill>
                <a:schemeClr val="tx1"/>
              </a:solidFill>
              <a:effectLst/>
              <a:latin typeface="Arial" pitchFamily="34" charset="0"/>
              <a:cs typeface="B Zar"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3200" b="1" i="0" u="none" strike="noStrike" cap="none" normalizeH="0" baseline="0" dirty="0" smtClean="0">
                <a:ln>
                  <a:noFill/>
                </a:ln>
                <a:solidFill>
                  <a:srgbClr val="0070C0"/>
                </a:solidFill>
                <a:effectLst/>
                <a:latin typeface="Calibri" pitchFamily="34" charset="0"/>
                <a:ea typeface="Calibri" pitchFamily="34" charset="0"/>
                <a:cs typeface="B Zar" pitchFamily="2" charset="-78"/>
              </a:rPr>
              <a:t>1-فعالیتهایی که بطورمستقیم دربقای انسان تاًثیردارند؛</a:t>
            </a:r>
            <a:endParaRPr kumimoji="0" lang="en-US" sz="3200" b="1" i="0" u="none" strike="noStrike" cap="none" normalizeH="0" baseline="0" dirty="0" smtClean="0">
              <a:ln>
                <a:noFill/>
              </a:ln>
              <a:solidFill>
                <a:srgbClr val="0070C0"/>
              </a:solidFill>
              <a:effectLst/>
              <a:latin typeface="Arial" pitchFamily="34" charset="0"/>
              <a:cs typeface="B Zar"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3200" b="1" i="0" u="none" strike="noStrike" cap="none" normalizeH="0" baseline="0" dirty="0" smtClean="0">
                <a:ln>
                  <a:noFill/>
                </a:ln>
                <a:solidFill>
                  <a:srgbClr val="0070C0"/>
                </a:solidFill>
                <a:effectLst/>
                <a:latin typeface="Calibri" pitchFamily="34" charset="0"/>
                <a:ea typeface="Calibri" pitchFamily="34" charset="0"/>
                <a:cs typeface="B Zar" pitchFamily="2" charset="-78"/>
              </a:rPr>
              <a:t> 2 – فعالیتهایی</a:t>
            </a:r>
            <a:r>
              <a:rPr kumimoji="0" lang="fa-IR" sz="3200" b="1" i="0" u="none" strike="noStrike" cap="none" normalizeH="0" dirty="0" smtClean="0">
                <a:ln>
                  <a:noFill/>
                </a:ln>
                <a:solidFill>
                  <a:srgbClr val="0070C0"/>
                </a:solidFill>
                <a:effectLst/>
                <a:latin typeface="Calibri" pitchFamily="34" charset="0"/>
                <a:ea typeface="Calibri" pitchFamily="34" charset="0"/>
                <a:cs typeface="B Zar" pitchFamily="2" charset="-78"/>
              </a:rPr>
              <a:t> </a:t>
            </a:r>
            <a:r>
              <a:rPr kumimoji="0" lang="fa-IR" sz="3200" b="1" i="0" u="none" strike="noStrike" cap="none" normalizeH="0" baseline="0" dirty="0" smtClean="0">
                <a:ln>
                  <a:noFill/>
                </a:ln>
                <a:solidFill>
                  <a:srgbClr val="0070C0"/>
                </a:solidFill>
                <a:effectLst/>
                <a:latin typeface="Calibri" pitchFamily="34" charset="0"/>
                <a:ea typeface="Calibri" pitchFamily="34" charset="0"/>
                <a:cs typeface="B Zar" pitchFamily="2" charset="-78"/>
              </a:rPr>
              <a:t>که به وسیله تامین نیازها ولوازم زندگی به طورغیرمستقیم دربقای انسان تاثیرمیگذارند</a:t>
            </a:r>
            <a:r>
              <a:rPr lang="fa-IR" sz="3200" b="1" dirty="0" smtClean="0">
                <a:solidFill>
                  <a:srgbClr val="0070C0"/>
                </a:solidFill>
                <a:latin typeface="Calibri" pitchFamily="34" charset="0"/>
                <a:ea typeface="Calibri" pitchFamily="34" charset="0"/>
                <a:cs typeface="B Zar" pitchFamily="2" charset="-78"/>
              </a:rPr>
              <a:t>.</a:t>
            </a:r>
            <a:endParaRPr kumimoji="0" lang="en-US" sz="3200" b="1" i="0" u="none" strike="noStrike" cap="none" normalizeH="0" baseline="0" dirty="0" smtClean="0">
              <a:ln>
                <a:noFill/>
              </a:ln>
              <a:solidFill>
                <a:srgbClr val="0070C0"/>
              </a:solidFill>
              <a:effectLst/>
              <a:latin typeface="Arial" pitchFamily="34" charset="0"/>
              <a:cs typeface="B Zar"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3200" b="1" i="0" u="none" strike="noStrike" cap="none" normalizeH="0" baseline="0" dirty="0" smtClean="0">
                <a:ln>
                  <a:noFill/>
                </a:ln>
                <a:solidFill>
                  <a:srgbClr val="0070C0"/>
                </a:solidFill>
                <a:effectLst/>
                <a:latin typeface="Calibri" pitchFamily="34" charset="0"/>
                <a:ea typeface="Calibri" pitchFamily="34" charset="0"/>
                <a:cs typeface="B Zar" pitchFamily="2" charset="-78"/>
              </a:rPr>
              <a:t>3-فعالیتهایی که به پرورش وبا رآوردن فرزندان مربوط است.</a:t>
            </a:r>
            <a:endParaRPr kumimoji="0" lang="en-US" sz="3200" b="1" i="0" u="none" strike="noStrike" cap="none" normalizeH="0" baseline="0" dirty="0" smtClean="0">
              <a:ln>
                <a:noFill/>
              </a:ln>
              <a:solidFill>
                <a:srgbClr val="0070C0"/>
              </a:solidFill>
              <a:effectLst/>
              <a:latin typeface="Arial" pitchFamily="34" charset="0"/>
              <a:cs typeface="B Zar"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3200" b="1" i="0" u="none" strike="noStrike" cap="none" normalizeH="0" baseline="0" dirty="0" smtClean="0">
                <a:ln>
                  <a:noFill/>
                </a:ln>
                <a:solidFill>
                  <a:srgbClr val="0070C0"/>
                </a:solidFill>
                <a:effectLst/>
                <a:latin typeface="Calibri" pitchFamily="34" charset="0"/>
                <a:ea typeface="Calibri" pitchFamily="34" charset="0"/>
                <a:cs typeface="B Zar" pitchFamily="2" charset="-78"/>
              </a:rPr>
              <a:t>4-فعالیتها یی که به حفظ ونگهداری روابط مطلوب اجتماعی وسیاسی مربوط است.</a:t>
            </a:r>
            <a:endParaRPr kumimoji="0" lang="en-US" sz="3200" b="1" i="0" u="none" strike="noStrike" cap="none" normalizeH="0" baseline="0" dirty="0" smtClean="0">
              <a:ln>
                <a:noFill/>
              </a:ln>
              <a:solidFill>
                <a:srgbClr val="0070C0"/>
              </a:solidFill>
              <a:effectLst/>
              <a:latin typeface="Arial" pitchFamily="34" charset="0"/>
              <a:cs typeface="B Zar"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3200" b="1" i="0" u="none" strike="noStrike" cap="none" normalizeH="0" baseline="0" dirty="0" smtClean="0">
                <a:ln>
                  <a:noFill/>
                </a:ln>
                <a:solidFill>
                  <a:srgbClr val="0070C0"/>
                </a:solidFill>
                <a:effectLst/>
                <a:latin typeface="Calibri" pitchFamily="34" charset="0"/>
                <a:ea typeface="Calibri" pitchFamily="34" charset="0"/>
                <a:cs typeface="B Zar" pitchFamily="2" charset="-78"/>
              </a:rPr>
              <a:t>5-فعالیتهایی که باچگونگی استفاده ازاوقات فراغت ،ذوق وسلیقه ،وپرورش آنها ارتبا ط دارد.</a:t>
            </a:r>
          </a:p>
          <a:p>
            <a:pPr lvl="0" rtl="0" eaLnBrk="0" fontAlgn="base" hangingPunct="0">
              <a:spcBef>
                <a:spcPct val="0"/>
              </a:spcBef>
              <a:spcAft>
                <a:spcPct val="0"/>
              </a:spcAft>
            </a:pPr>
            <a:endParaRPr lang="fa-IR" sz="2000" b="1" dirty="0" smtClean="0">
              <a:solidFill>
                <a:srgbClr val="943634"/>
              </a:solidFill>
              <a:latin typeface="Calibri" pitchFamily="34" charset="0"/>
              <a:ea typeface="Calibri" pitchFamily="34" charset="0"/>
              <a:cs typeface="B Zar" pitchFamily="2" charset="-78"/>
            </a:endParaRPr>
          </a:p>
          <a:p>
            <a:pPr lvl="0" rtl="0" eaLnBrk="0" fontAlgn="base" hangingPunct="0">
              <a:spcBef>
                <a:spcPct val="0"/>
              </a:spcBef>
              <a:spcAft>
                <a:spcPct val="0"/>
              </a:spcAft>
            </a:pPr>
            <a:endParaRPr lang="fa-IR" sz="2000" b="1" dirty="0" smtClean="0">
              <a:solidFill>
                <a:srgbClr val="943634"/>
              </a:solidFill>
              <a:latin typeface="Calibri" pitchFamily="34" charset="0"/>
              <a:ea typeface="Calibri" pitchFamily="34" charset="0"/>
              <a:cs typeface="B Zar" pitchFamily="2" charset="-78"/>
            </a:endParaRPr>
          </a:p>
          <a:p>
            <a:pPr marL="0" marR="0" lvl="0" indent="0" defTabSz="914400" rtl="0" eaLnBrk="0" fontAlgn="base" latinLnBrk="0" hangingPunct="0">
              <a:lnSpc>
                <a:spcPct val="100000"/>
              </a:lnSpc>
              <a:spcBef>
                <a:spcPct val="0"/>
              </a:spcBef>
              <a:spcAft>
                <a:spcPct val="0"/>
              </a:spcAft>
              <a:buClrTx/>
              <a:buSzTx/>
              <a:buFontTx/>
              <a:buNone/>
              <a:tabLst/>
            </a:pPr>
            <a:endParaRPr lang="fa-IR" sz="3200" b="1" dirty="0" smtClean="0">
              <a:solidFill>
                <a:srgbClr val="943634"/>
              </a:solidFill>
              <a:latin typeface="Calibri" pitchFamily="34" charset="0"/>
              <a:ea typeface="Calibri" pitchFamily="34" charset="0"/>
              <a:cs typeface="B Zar" pitchFamily="2" charset="-78"/>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fa-IR" sz="3200" b="1" i="0" u="none" strike="noStrike" cap="none" normalizeH="0" baseline="0" dirty="0" smtClean="0">
              <a:ln>
                <a:noFill/>
              </a:ln>
              <a:solidFill>
                <a:srgbClr val="943634"/>
              </a:solidFill>
              <a:effectLst/>
              <a:latin typeface="Calibri" pitchFamily="34" charset="0"/>
              <a:ea typeface="Calibri" pitchFamily="34" charset="0"/>
              <a:cs typeface="B Zar" pitchFamily="2" charset="-78"/>
            </a:endParaRPr>
          </a:p>
          <a:p>
            <a:pPr marL="0" marR="0" lvl="0" indent="0" defTabSz="914400" rtl="0" eaLnBrk="0" fontAlgn="base" latinLnBrk="0" hangingPunct="0">
              <a:lnSpc>
                <a:spcPct val="100000"/>
              </a:lnSpc>
              <a:spcBef>
                <a:spcPct val="0"/>
              </a:spcBef>
              <a:spcAft>
                <a:spcPct val="0"/>
              </a:spcAft>
              <a:buClrTx/>
              <a:buSzTx/>
              <a:buFontTx/>
              <a:buNone/>
              <a:tabLst/>
            </a:pPr>
            <a:endParaRPr lang="fa-IR" sz="3200" b="1" dirty="0" smtClean="0">
              <a:solidFill>
                <a:srgbClr val="943634"/>
              </a:solidFill>
              <a:latin typeface="Calibri" pitchFamily="34" charset="0"/>
              <a:ea typeface="Calibri" pitchFamily="34" charset="0"/>
              <a:cs typeface="B Zar" pitchFamily="2" charset="-78"/>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fa-IR" sz="3200" b="1" i="0" u="none" strike="noStrike" cap="none" normalizeH="0" baseline="0" dirty="0" smtClean="0">
              <a:ln>
                <a:noFill/>
              </a:ln>
              <a:solidFill>
                <a:srgbClr val="943634"/>
              </a:solidFill>
              <a:effectLst/>
              <a:latin typeface="Calibri" pitchFamily="34" charset="0"/>
              <a:ea typeface="Calibri" pitchFamily="34" charset="0"/>
              <a:cs typeface="B Zar" pitchFamily="2" charset="-78"/>
            </a:endParaRPr>
          </a:p>
          <a:p>
            <a:pPr marL="0" marR="0" lvl="0" indent="0" defTabSz="914400" rtl="0" eaLnBrk="0" fontAlgn="base" latinLnBrk="0" hangingPunct="0">
              <a:lnSpc>
                <a:spcPct val="100000"/>
              </a:lnSpc>
              <a:spcBef>
                <a:spcPct val="0"/>
              </a:spcBef>
              <a:spcAft>
                <a:spcPct val="0"/>
              </a:spcAft>
              <a:buClrTx/>
              <a:buSzTx/>
              <a:buFontTx/>
              <a:buNone/>
              <a:tabLst/>
            </a:pPr>
            <a:endParaRPr lang="fa-IR" sz="3200" b="1" dirty="0" smtClean="0">
              <a:solidFill>
                <a:srgbClr val="943634"/>
              </a:solidFill>
              <a:latin typeface="Calibri" pitchFamily="34" charset="0"/>
              <a:ea typeface="Calibri" pitchFamily="34" charset="0"/>
              <a:cs typeface="B Zar" pitchFamily="2" charset="-78"/>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fa-IR" sz="3200" b="1" i="0" u="none" strike="noStrike" cap="none" normalizeH="0" baseline="0" dirty="0" smtClean="0">
              <a:ln>
                <a:noFill/>
              </a:ln>
              <a:solidFill>
                <a:srgbClr val="943634"/>
              </a:solidFill>
              <a:effectLst/>
              <a:latin typeface="Calibri" pitchFamily="34" charset="0"/>
              <a:ea typeface="Calibri" pitchFamily="34" charset="0"/>
              <a:cs typeface="B Zar" pitchFamily="2" charset="-78"/>
            </a:endParaRPr>
          </a:p>
          <a:p>
            <a:pPr marL="0" marR="0" lvl="0" indent="0" defTabSz="914400" rtl="0" eaLnBrk="0" fontAlgn="base" latinLnBrk="0" hangingPunct="0">
              <a:lnSpc>
                <a:spcPct val="100000"/>
              </a:lnSpc>
              <a:spcBef>
                <a:spcPct val="0"/>
              </a:spcBef>
              <a:spcAft>
                <a:spcPct val="0"/>
              </a:spcAft>
              <a:buClrTx/>
              <a:buSzTx/>
              <a:buFontTx/>
              <a:buNone/>
              <a:tabLst/>
            </a:pPr>
            <a:endParaRPr lang="fa-IR" sz="3200" b="1" dirty="0" smtClean="0">
              <a:solidFill>
                <a:srgbClr val="943634"/>
              </a:solidFill>
              <a:latin typeface="Calibri" pitchFamily="34" charset="0"/>
              <a:ea typeface="Calibri" pitchFamily="34" charset="0"/>
              <a:cs typeface="B Zar" pitchFamily="2" charset="-78"/>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fa-IR" sz="3200" b="1" i="0" u="none" strike="noStrike" cap="none" normalizeH="0" baseline="0" dirty="0" smtClean="0">
              <a:ln>
                <a:noFill/>
              </a:ln>
              <a:solidFill>
                <a:srgbClr val="943634"/>
              </a:solidFill>
              <a:effectLst/>
              <a:latin typeface="Calibri" pitchFamily="34" charset="0"/>
              <a:ea typeface="Calibri" pitchFamily="34" charset="0"/>
              <a:cs typeface="B Zar" pitchFamily="2" charset="-78"/>
            </a:endParaRPr>
          </a:p>
          <a:p>
            <a:pPr marL="0" marR="0" lvl="0" indent="0" defTabSz="914400" rtl="0" eaLnBrk="0" fontAlgn="base" latinLnBrk="0" hangingPunct="0">
              <a:lnSpc>
                <a:spcPct val="100000"/>
              </a:lnSpc>
              <a:spcBef>
                <a:spcPct val="0"/>
              </a:spcBef>
              <a:spcAft>
                <a:spcPct val="0"/>
              </a:spcAft>
              <a:buClrTx/>
              <a:buSzTx/>
              <a:buFontTx/>
              <a:buNone/>
              <a:tabLst/>
            </a:pPr>
            <a:endParaRPr lang="fa-IR" sz="3200" b="1" dirty="0" smtClean="0">
              <a:solidFill>
                <a:srgbClr val="943634"/>
              </a:solidFill>
              <a:latin typeface="Calibri" pitchFamily="34" charset="0"/>
              <a:ea typeface="Calibri" pitchFamily="34" charset="0"/>
              <a:cs typeface="B Zar" pitchFamily="2" charset="-78"/>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fa-IR" sz="3200" b="1" i="0" u="none" strike="noStrike" cap="none" normalizeH="0" baseline="0" dirty="0" smtClean="0">
              <a:ln>
                <a:noFill/>
              </a:ln>
              <a:solidFill>
                <a:srgbClr val="943634"/>
              </a:solidFill>
              <a:effectLst/>
              <a:latin typeface="Calibri" pitchFamily="34" charset="0"/>
              <a:ea typeface="Calibri" pitchFamily="34" charset="0"/>
              <a:cs typeface="B Zar" pitchFamily="2" charset="-78"/>
            </a:endParaRPr>
          </a:p>
          <a:p>
            <a:pPr marL="0" marR="0" lvl="0" indent="0" defTabSz="914400" rtl="0" eaLnBrk="0" fontAlgn="base" latinLnBrk="0" hangingPunct="0">
              <a:lnSpc>
                <a:spcPct val="100000"/>
              </a:lnSpc>
              <a:spcBef>
                <a:spcPct val="0"/>
              </a:spcBef>
              <a:spcAft>
                <a:spcPct val="0"/>
              </a:spcAft>
              <a:buClrTx/>
              <a:buSzTx/>
              <a:buFontTx/>
              <a:buNone/>
              <a:tabLst/>
            </a:pPr>
            <a:endParaRPr lang="fa-IR" sz="3200" b="1" dirty="0" smtClean="0">
              <a:solidFill>
                <a:srgbClr val="943634"/>
              </a:solidFill>
              <a:latin typeface="Calibri" pitchFamily="34" charset="0"/>
              <a:ea typeface="Calibri" pitchFamily="34" charset="0"/>
              <a:cs typeface="B Zar" pitchFamily="2" charset="-78"/>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fa-IR" sz="3200" b="1" i="0" u="none" strike="noStrike" cap="none" normalizeH="0" baseline="0" dirty="0" smtClean="0">
              <a:ln>
                <a:noFill/>
              </a:ln>
              <a:solidFill>
                <a:srgbClr val="943634"/>
              </a:solidFill>
              <a:effectLst/>
              <a:latin typeface="Calibri" pitchFamily="34" charset="0"/>
              <a:ea typeface="Calibri" pitchFamily="34" charset="0"/>
              <a:cs typeface="B Zar" pitchFamily="2" charset="-78"/>
            </a:endParaRPr>
          </a:p>
          <a:p>
            <a:pPr marL="0" marR="0" lvl="0" indent="0" defTabSz="914400" rtl="0" eaLnBrk="0" fontAlgn="base" latinLnBrk="0" hangingPunct="0">
              <a:lnSpc>
                <a:spcPct val="100000"/>
              </a:lnSpc>
              <a:spcBef>
                <a:spcPct val="0"/>
              </a:spcBef>
              <a:spcAft>
                <a:spcPct val="0"/>
              </a:spcAft>
              <a:buClrTx/>
              <a:buSzTx/>
              <a:buFontTx/>
              <a:buNone/>
              <a:tabLst/>
            </a:pPr>
            <a:endParaRPr lang="fa-IR" sz="3200" b="1" dirty="0" smtClean="0">
              <a:solidFill>
                <a:srgbClr val="943634"/>
              </a:solidFill>
              <a:latin typeface="Calibri" pitchFamily="34" charset="0"/>
              <a:ea typeface="Calibri" pitchFamily="34" charset="0"/>
              <a:cs typeface="B Zar" pitchFamily="2" charset="-78"/>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fa-IR" sz="3200" b="1" i="0" u="none" strike="noStrike" cap="none" normalizeH="0" baseline="0" dirty="0" smtClean="0">
              <a:ln>
                <a:noFill/>
              </a:ln>
              <a:solidFill>
                <a:srgbClr val="943634"/>
              </a:solidFill>
              <a:effectLst/>
              <a:latin typeface="Calibri" pitchFamily="34" charset="0"/>
              <a:ea typeface="Calibri" pitchFamily="34" charset="0"/>
              <a:cs typeface="B Zar" pitchFamily="2" charset="-78"/>
            </a:endParaRPr>
          </a:p>
          <a:p>
            <a:pPr marL="0" marR="0" lvl="0" indent="0" defTabSz="914400" rtl="0" eaLnBrk="0" fontAlgn="base" latinLnBrk="0" hangingPunct="0">
              <a:lnSpc>
                <a:spcPct val="100000"/>
              </a:lnSpc>
              <a:spcBef>
                <a:spcPct val="0"/>
              </a:spcBef>
              <a:spcAft>
                <a:spcPct val="0"/>
              </a:spcAft>
              <a:buClrTx/>
              <a:buSzTx/>
              <a:buFontTx/>
              <a:buNone/>
              <a:tabLst/>
            </a:pPr>
            <a:endParaRPr lang="fa-IR" sz="3200" b="1" dirty="0" smtClean="0">
              <a:solidFill>
                <a:srgbClr val="943634"/>
              </a:solidFill>
              <a:latin typeface="Calibri" pitchFamily="34" charset="0"/>
              <a:ea typeface="Calibri" pitchFamily="34" charset="0"/>
              <a:cs typeface="B Zar" pitchFamily="2" charset="-78"/>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fa-IR" sz="3200" b="1" i="0" u="none" strike="noStrike" cap="none" normalizeH="0" baseline="0" dirty="0" smtClean="0">
              <a:ln>
                <a:noFill/>
              </a:ln>
              <a:solidFill>
                <a:srgbClr val="943634"/>
              </a:solidFill>
              <a:effectLst/>
              <a:latin typeface="Calibri" pitchFamily="34" charset="0"/>
              <a:ea typeface="Calibri" pitchFamily="34" charset="0"/>
              <a:cs typeface="B Zar" pitchFamily="2" charset="-78"/>
            </a:endParaRPr>
          </a:p>
          <a:p>
            <a:pPr marL="0" marR="0" lvl="0" indent="0" defTabSz="914400" rtl="0" eaLnBrk="0" fontAlgn="base" latinLnBrk="0" hangingPunct="0">
              <a:lnSpc>
                <a:spcPct val="100000"/>
              </a:lnSpc>
              <a:spcBef>
                <a:spcPct val="0"/>
              </a:spcBef>
              <a:spcAft>
                <a:spcPct val="0"/>
              </a:spcAft>
              <a:buClrTx/>
              <a:buSzTx/>
              <a:buFontTx/>
              <a:buNone/>
              <a:tabLst/>
            </a:pPr>
            <a:endParaRPr lang="fa-IR" sz="3200" b="1" dirty="0" smtClean="0">
              <a:solidFill>
                <a:srgbClr val="943634"/>
              </a:solidFill>
              <a:latin typeface="Calibri" pitchFamily="34" charset="0"/>
              <a:ea typeface="Calibri" pitchFamily="34" charset="0"/>
              <a:cs typeface="B Zar" pitchFamily="2" charset="-78"/>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fa-IR" sz="3200" b="1" i="0" u="none" strike="noStrike" cap="none" normalizeH="0" baseline="0" dirty="0" smtClean="0">
              <a:ln>
                <a:noFill/>
              </a:ln>
              <a:solidFill>
                <a:srgbClr val="943634"/>
              </a:solidFill>
              <a:effectLst/>
              <a:latin typeface="Calibri" pitchFamily="34" charset="0"/>
              <a:ea typeface="Calibri" pitchFamily="34" charset="0"/>
              <a:cs typeface="B Zar" pitchFamily="2" charset="-78"/>
            </a:endParaRPr>
          </a:p>
          <a:p>
            <a:pPr marL="0" marR="0" lvl="0" indent="0" defTabSz="914400" rtl="0" eaLnBrk="0" fontAlgn="base" latinLnBrk="0" hangingPunct="0">
              <a:lnSpc>
                <a:spcPct val="100000"/>
              </a:lnSpc>
              <a:spcBef>
                <a:spcPct val="0"/>
              </a:spcBef>
              <a:spcAft>
                <a:spcPct val="0"/>
              </a:spcAft>
              <a:buClrTx/>
              <a:buSzTx/>
              <a:buFontTx/>
              <a:buNone/>
              <a:tabLst/>
            </a:pPr>
            <a:endParaRPr lang="fa-IR" sz="3200" b="1" dirty="0" smtClean="0">
              <a:solidFill>
                <a:srgbClr val="943634"/>
              </a:solidFill>
              <a:latin typeface="Calibri" pitchFamily="34" charset="0"/>
              <a:ea typeface="Calibri" pitchFamily="34" charset="0"/>
              <a:cs typeface="B Zar" pitchFamily="2" charset="-78"/>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fa-IR" sz="3200" b="1" i="0" u="none" strike="noStrike" cap="none" normalizeH="0" baseline="0" dirty="0" smtClean="0">
              <a:ln>
                <a:noFill/>
              </a:ln>
              <a:solidFill>
                <a:srgbClr val="943634"/>
              </a:solidFill>
              <a:effectLst/>
              <a:latin typeface="Calibri" pitchFamily="34" charset="0"/>
              <a:ea typeface="Calibri" pitchFamily="34" charset="0"/>
              <a:cs typeface="B Zar" pitchFamily="2" charset="-78"/>
            </a:endParaRPr>
          </a:p>
          <a:p>
            <a:pPr marL="0" marR="0" lvl="0" indent="0" defTabSz="914400" rtl="0" eaLnBrk="0" fontAlgn="base" latinLnBrk="0" hangingPunct="0">
              <a:lnSpc>
                <a:spcPct val="100000"/>
              </a:lnSpc>
              <a:spcBef>
                <a:spcPct val="0"/>
              </a:spcBef>
              <a:spcAft>
                <a:spcPct val="0"/>
              </a:spcAft>
              <a:buClrTx/>
              <a:buSzTx/>
              <a:buFontTx/>
              <a:buNone/>
              <a:tabLst/>
            </a:pPr>
            <a:endParaRPr lang="fa-IR" sz="3200" b="1" dirty="0" smtClean="0">
              <a:solidFill>
                <a:srgbClr val="943634"/>
              </a:solidFill>
              <a:latin typeface="Calibri" pitchFamily="34" charset="0"/>
              <a:ea typeface="Calibri" pitchFamily="34" charset="0"/>
              <a:cs typeface="B Zar" pitchFamily="2" charset="-78"/>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fa-IR" sz="3200" b="1" i="0" u="none" strike="noStrike" cap="none" normalizeH="0" baseline="0" dirty="0" smtClean="0">
              <a:ln>
                <a:noFill/>
              </a:ln>
              <a:solidFill>
                <a:srgbClr val="943634"/>
              </a:solidFill>
              <a:effectLst/>
              <a:latin typeface="Calibri" pitchFamily="34" charset="0"/>
              <a:ea typeface="Calibri" pitchFamily="34" charset="0"/>
              <a:cs typeface="B Zar" pitchFamily="2" charset="-78"/>
            </a:endParaRPr>
          </a:p>
          <a:p>
            <a:pPr marL="0" marR="0" lvl="0" indent="0" defTabSz="914400" rtl="0" eaLnBrk="0" fontAlgn="base" latinLnBrk="0" hangingPunct="0">
              <a:lnSpc>
                <a:spcPct val="100000"/>
              </a:lnSpc>
              <a:spcBef>
                <a:spcPct val="0"/>
              </a:spcBef>
              <a:spcAft>
                <a:spcPct val="0"/>
              </a:spcAft>
              <a:buClrTx/>
              <a:buSzTx/>
              <a:buFontTx/>
              <a:buNone/>
              <a:tabLst/>
            </a:pPr>
            <a:endParaRPr lang="fa-IR" sz="3200" b="1" dirty="0" smtClean="0">
              <a:solidFill>
                <a:srgbClr val="943634"/>
              </a:solidFill>
              <a:latin typeface="Calibri" pitchFamily="34" charset="0"/>
              <a:ea typeface="Calibri" pitchFamily="34" charset="0"/>
              <a:cs typeface="B Zar" pitchFamily="2" charset="-78"/>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fa-IR" sz="3200" b="1" i="0" u="none" strike="noStrike" cap="none" normalizeH="0" baseline="0" dirty="0" smtClean="0">
              <a:ln>
                <a:noFill/>
              </a:ln>
              <a:solidFill>
                <a:srgbClr val="943634"/>
              </a:solidFill>
              <a:effectLst/>
              <a:latin typeface="Calibri" pitchFamily="34" charset="0"/>
              <a:ea typeface="Calibri" pitchFamily="34" charset="0"/>
              <a:cs typeface="B Zar" pitchFamily="2" charset="-78"/>
            </a:endParaRPr>
          </a:p>
          <a:p>
            <a:pPr marL="0" marR="0" lvl="0" indent="0" defTabSz="914400" rtl="0" eaLnBrk="0" fontAlgn="base" latinLnBrk="0" hangingPunct="0">
              <a:lnSpc>
                <a:spcPct val="100000"/>
              </a:lnSpc>
              <a:spcBef>
                <a:spcPct val="0"/>
              </a:spcBef>
              <a:spcAft>
                <a:spcPct val="0"/>
              </a:spcAft>
              <a:buClrTx/>
              <a:buSzTx/>
              <a:buFontTx/>
              <a:buNone/>
              <a:tabLst/>
            </a:pPr>
            <a:endParaRPr lang="fa-IR" sz="3200" b="1" dirty="0" smtClean="0">
              <a:solidFill>
                <a:srgbClr val="943634"/>
              </a:solidFill>
              <a:latin typeface="Calibri" pitchFamily="34" charset="0"/>
              <a:ea typeface="Calibri" pitchFamily="34" charset="0"/>
              <a:cs typeface="B Zar" pitchFamily="2" charset="-78"/>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fa-IR" sz="3200" b="1" i="0" u="none" strike="noStrike" cap="none" normalizeH="0" baseline="0" dirty="0" smtClean="0">
              <a:ln>
                <a:noFill/>
              </a:ln>
              <a:solidFill>
                <a:srgbClr val="943634"/>
              </a:solidFill>
              <a:effectLst/>
              <a:latin typeface="Calibri" pitchFamily="34" charset="0"/>
              <a:ea typeface="Calibri" pitchFamily="34" charset="0"/>
              <a:cs typeface="B Zar" pitchFamily="2" charset="-78"/>
            </a:endParaRPr>
          </a:p>
          <a:p>
            <a:pPr marL="0" marR="0" lvl="0" indent="0" defTabSz="914400" rtl="0" eaLnBrk="0" fontAlgn="base" latinLnBrk="0" hangingPunct="0">
              <a:lnSpc>
                <a:spcPct val="100000"/>
              </a:lnSpc>
              <a:spcBef>
                <a:spcPct val="0"/>
              </a:spcBef>
              <a:spcAft>
                <a:spcPct val="0"/>
              </a:spcAft>
              <a:buClrTx/>
              <a:buSzTx/>
              <a:buFontTx/>
              <a:buNone/>
              <a:tabLst/>
            </a:pPr>
            <a:endParaRPr lang="fa-IR" sz="3200" b="1" dirty="0" smtClean="0">
              <a:solidFill>
                <a:srgbClr val="943634"/>
              </a:solidFill>
              <a:latin typeface="Calibri" pitchFamily="34" charset="0"/>
              <a:ea typeface="Calibri" pitchFamily="34" charset="0"/>
              <a:cs typeface="B Zar" pitchFamily="2" charset="-78"/>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a-IR" sz="11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
            </a:r>
            <a:br>
              <a:rPr kumimoji="0" lang="fa-IR" sz="11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br>
            <a:endParaRPr kumimoji="0" lang="fa-IR" sz="1800" b="0" i="0" u="none" strike="noStrike" cap="none" normalizeH="0" baseline="0" dirty="0" smtClean="0">
              <a:ln>
                <a:noFill/>
              </a:ln>
              <a:solidFill>
                <a:schemeClr val="tx1"/>
              </a:solidFill>
              <a:effectLst/>
              <a:latin typeface="Arial" pitchFamily="34" charset="0"/>
              <a:cs typeface="B Zar" pitchFamily="2" charset="-78"/>
            </a:endParaRPr>
          </a:p>
        </p:txBody>
      </p:sp>
    </p:spTree>
  </p:cSld>
  <p:clrMapOvr>
    <a:masterClrMapping/>
  </p:clrMapOvr>
  <p:transition>
    <p:wheel spokes="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0" y="285728"/>
            <a:ext cx="8686800" cy="6215106"/>
          </a:xfrm>
        </p:spPr>
        <p:txBody>
          <a:bodyPr>
            <a:normAutofit/>
          </a:bodyPr>
          <a:lstStyle/>
          <a:p>
            <a:pPr lvl="0" algn="r" rtl="1" eaLnBrk="0" fontAlgn="base" hangingPunct="0">
              <a:spcBef>
                <a:spcPct val="0"/>
              </a:spcBef>
              <a:spcAft>
                <a:spcPct val="0"/>
              </a:spcAft>
              <a:buNone/>
            </a:pPr>
            <a:r>
              <a:rPr lang="fa-IR" sz="3600" b="1" dirty="0" smtClean="0">
                <a:solidFill>
                  <a:srgbClr val="943634"/>
                </a:solidFill>
                <a:latin typeface="Calibri" pitchFamily="34" charset="0"/>
                <a:ea typeface="Calibri" pitchFamily="34" charset="0"/>
                <a:cs typeface="B Titr" pitchFamily="2" charset="-78"/>
              </a:rPr>
              <a:t>درمجموع از دیدگاه اسپنسر:</a:t>
            </a:r>
          </a:p>
          <a:p>
            <a:pPr lvl="0" algn="r" rtl="1" eaLnBrk="0" fontAlgn="base" hangingPunct="0">
              <a:spcBef>
                <a:spcPct val="0"/>
              </a:spcBef>
              <a:spcAft>
                <a:spcPct val="0"/>
              </a:spcAft>
              <a:buNone/>
            </a:pPr>
            <a:endParaRPr lang="en-US" sz="3600" b="1" dirty="0" smtClean="0">
              <a:solidFill>
                <a:srgbClr val="0070C0"/>
              </a:solidFill>
              <a:latin typeface="Arial" pitchFamily="34" charset="0"/>
              <a:cs typeface="B Zar" pitchFamily="2" charset="-78"/>
            </a:endParaRPr>
          </a:p>
          <a:p>
            <a:pPr lvl="0" algn="r" rtl="1" eaLnBrk="0" fontAlgn="base" hangingPunct="0">
              <a:spcBef>
                <a:spcPct val="0"/>
              </a:spcBef>
              <a:spcAft>
                <a:spcPct val="0"/>
              </a:spcAft>
            </a:pPr>
            <a:r>
              <a:rPr lang="fa-IR" sz="3600" b="1" dirty="0" smtClean="0">
                <a:solidFill>
                  <a:srgbClr val="0070C0"/>
                </a:solidFill>
                <a:latin typeface="Calibri" pitchFamily="34" charset="0"/>
                <a:ea typeface="Calibri" pitchFamily="34" charset="0"/>
                <a:cs typeface="B Zar" pitchFamily="2" charset="-78"/>
              </a:rPr>
              <a:t>تعلیم و تربیت عبارت است از:«سازگارکردن انسان با محیط خود» </a:t>
            </a:r>
            <a:endParaRPr lang="en-US" sz="3600" b="1" dirty="0" smtClean="0">
              <a:solidFill>
                <a:srgbClr val="0070C0"/>
              </a:solidFill>
              <a:latin typeface="Arial" pitchFamily="34" charset="0"/>
              <a:cs typeface="B Zar" pitchFamily="2" charset="-78"/>
            </a:endParaRPr>
          </a:p>
          <a:p>
            <a:pPr lvl="0" algn="r" rtl="1" eaLnBrk="0" fontAlgn="base" hangingPunct="0">
              <a:spcBef>
                <a:spcPct val="0"/>
              </a:spcBef>
              <a:spcAft>
                <a:spcPct val="0"/>
              </a:spcAft>
            </a:pPr>
            <a:r>
              <a:rPr lang="fa-IR" sz="3600" b="1" dirty="0" smtClean="0">
                <a:solidFill>
                  <a:srgbClr val="0070C0"/>
                </a:solidFill>
                <a:latin typeface="Calibri" pitchFamily="34" charset="0"/>
                <a:ea typeface="Calibri" pitchFamily="34" charset="0"/>
                <a:cs typeface="B Zar" pitchFamily="2" charset="-78"/>
              </a:rPr>
              <a:t> درجوامع صنعتی جدید ،تعلیم وتربیت باید براساس علوم تجربی اعم از علوم طبیعی وعلوم اجتماعی پی ریزی شود تابتواند برای انسان جدید مفید باشد، واورا برای یهره گیری ازمحیط آماده سازد.</a:t>
            </a:r>
          </a:p>
          <a:p>
            <a:pPr lvl="0" eaLnBrk="0" fontAlgn="base" hangingPunct="0">
              <a:spcBef>
                <a:spcPct val="0"/>
              </a:spcBef>
              <a:spcAft>
                <a:spcPct val="0"/>
              </a:spcAft>
            </a:pPr>
            <a:endParaRPr lang="fa-IR" sz="2000" dirty="0" smtClean="0">
              <a:latin typeface="Calibri" pitchFamily="34" charset="0"/>
              <a:ea typeface="Calibri" pitchFamily="34" charset="0"/>
              <a:cs typeface="B Zar" pitchFamily="2" charset="-78"/>
            </a:endParaRPr>
          </a:p>
          <a:p>
            <a:pPr marL="0" lvl="0" indent="0" eaLnBrk="0" fontAlgn="base" hangingPunct="0">
              <a:spcBef>
                <a:spcPct val="0"/>
              </a:spcBef>
              <a:spcAft>
                <a:spcPct val="0"/>
              </a:spcAft>
              <a:buClrTx/>
              <a:buSzTx/>
              <a:buNone/>
            </a:pPr>
            <a:endParaRPr lang="en-US" sz="2000" dirty="0" smtClean="0">
              <a:solidFill>
                <a:srgbClr val="0070C0"/>
              </a:solidFill>
              <a:latin typeface="Arial" pitchFamily="34" charset="0"/>
              <a:cs typeface="B Zar" pitchFamily="2" charset="-78"/>
            </a:endParaRPr>
          </a:p>
          <a:p>
            <a:pPr marL="0" lvl="0" indent="0" rtl="0" eaLnBrk="0" fontAlgn="base" hangingPunct="0">
              <a:spcBef>
                <a:spcPct val="0"/>
              </a:spcBef>
              <a:spcAft>
                <a:spcPct val="0"/>
              </a:spcAft>
              <a:buClrTx/>
              <a:buSzTx/>
              <a:buNone/>
            </a:pPr>
            <a:endParaRPr lang="fa-IR" sz="4800" b="1" dirty="0" smtClean="0">
              <a:solidFill>
                <a:srgbClr val="943634"/>
              </a:solidFill>
              <a:latin typeface="Calibri" pitchFamily="34" charset="0"/>
              <a:ea typeface="Calibri" pitchFamily="34" charset="0"/>
              <a:cs typeface="B Zar" pitchFamily="2" charset="-78"/>
            </a:endParaRPr>
          </a:p>
          <a:p>
            <a:endParaRPr lang="fa-IR"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000100" y="214290"/>
            <a:ext cx="7772400" cy="6167038"/>
          </a:xfrm>
        </p:spPr>
        <p:txBody>
          <a:bodyPr>
            <a:normAutofit fontScale="40000" lnSpcReduction="20000"/>
          </a:bodyPr>
          <a:lstStyle/>
          <a:p>
            <a:pPr algn="r" rtl="1"/>
            <a:r>
              <a:rPr lang="fa-IR" sz="5100" b="1" dirty="0" smtClean="0">
                <a:solidFill>
                  <a:schemeClr val="accent2">
                    <a:lumMod val="75000"/>
                  </a:schemeClr>
                </a:solidFill>
                <a:cs typeface="2  Titr" pitchFamily="2" charset="-78"/>
              </a:rPr>
              <a:t>نقد و بررسی آرای اسپنسر:</a:t>
            </a:r>
            <a:endParaRPr lang="en-US" dirty="0" smtClean="0"/>
          </a:p>
          <a:p>
            <a:pPr algn="r" rtl="1"/>
            <a:r>
              <a:rPr lang="fa-IR" dirty="0" smtClean="0"/>
              <a:t> </a:t>
            </a:r>
            <a:r>
              <a:rPr lang="fa-IR" sz="6000" dirty="0" smtClean="0">
                <a:solidFill>
                  <a:srgbClr val="0070C0"/>
                </a:solidFill>
                <a:cs typeface="B Zar" pitchFamily="2" charset="-78"/>
              </a:rPr>
              <a:t>اسپنسر یکی ازمتفکران غربی بود که جریان آموزش وپرورش وبرنامه درسی رابا اصول جامعه شناسی مربوطکرد وبنیاد نظری وعملی آموزش وپرورش رابوجود آوردوتوسعه بخشید .</a:t>
            </a:r>
          </a:p>
          <a:p>
            <a:pPr algn="r" rtl="1"/>
            <a:r>
              <a:rPr lang="fa-IR" sz="6000" dirty="0" smtClean="0">
                <a:solidFill>
                  <a:srgbClr val="0070C0"/>
                </a:solidFill>
                <a:cs typeface="B Zar" pitchFamily="2" charset="-78"/>
              </a:rPr>
              <a:t> وی به سبب آنکه برکاربردعلوم تجربی درتعلیم وتربیت بیش ازحد تاًکید کرده است ؛ واصول منفعت گرایی یا اصا لت  فایده ای که برای آموزش وپرورش درنظرگرفته ،یعنی تعلیم وتربیت را وسیله ای سودمند برای نفع فردی یا اجتماعی درخدمت مسائل عملی  اقتصادی ،اجتماعی وسیاسی قرارداده است جریان تعلیم وتربیت رابه حریان کسب علوم ومهارتهای مفید برای پیشرفت اقتصادی ،جوامع صنعتی تبدیل ساخته وتا اندازه بسیاری امرتعلیم وتربیت رادرمسیر سیانتیسم یا علم گرایی محض قرار داده است.</a:t>
            </a:r>
          </a:p>
          <a:p>
            <a:pPr algn="r" rtl="1"/>
            <a:r>
              <a:rPr lang="fa-IR" sz="6000" dirty="0" smtClean="0">
                <a:solidFill>
                  <a:srgbClr val="0070C0"/>
                </a:solidFill>
                <a:cs typeface="B Zar" pitchFamily="2" charset="-78"/>
              </a:rPr>
              <a:t>سیا نتیسم علم گرایی محض وتربیت علمی خالص ازساختن انسان تمام ناتوان است تربیت علمی خالص ،نیمه انسان می سازدنه انسان تمام. بنا براین هرچنداوعدم کارایی تعلیم وتربیت براساس علوم تجربی می شنا سد و مشکلات حاصل ازاین تعلیم وتربیت را برای بشربازگو می کند، راه حل این مشکلات رادرپناه بردن انسانها وجوامع به هنر و زیبایی نیست ،بلکه ادبیات وهنر وفلسفه ودیگرزمینه های فرهنگی انسان اگر با ایمان به خدا ؛یعنی به مقصدنهایی انسان وجهان هستی همراه نباشد؛نمی تواند گمشده انسان رابیابد و بدبختیهای اورادرمان کند.</a:t>
            </a:r>
            <a:endParaRPr lang="en-US" sz="5100" dirty="0" smtClean="0">
              <a:solidFill>
                <a:srgbClr val="0070C0"/>
              </a:solidFill>
              <a:cs typeface="B Zar" pitchFamily="2" charset="-78"/>
            </a:endParaRPr>
          </a:p>
          <a:p>
            <a:endParaRPr lang="fa-IR" sz="29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07964" y="0"/>
            <a:ext cx="3857652" cy="2095512"/>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defRPr/>
            </a:pPr>
            <a:r>
              <a:rPr lang="fa-IR" sz="6600" b="1" i="1" cap="all" dirty="0" smtClean="0">
                <a:ln w="0">
                  <a:solidFill>
                    <a:schemeClr val="tx2"/>
                  </a:solidFill>
                </a:ln>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mn-cs"/>
              </a:rPr>
              <a:t>امیل دورکیم </a:t>
            </a:r>
            <a:endParaRPr lang="en-US" sz="6600" b="1" i="1" cap="all" dirty="0" smtClean="0">
              <a:ln w="0">
                <a:solidFill>
                  <a:schemeClr val="tx2"/>
                </a:solidFill>
              </a:ln>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mn-cs"/>
            </a:endParaRPr>
          </a:p>
        </p:txBody>
      </p:sp>
      <p:sp>
        <p:nvSpPr>
          <p:cNvPr id="4099" name="Subtitle 2"/>
          <p:cNvSpPr>
            <a:spLocks noGrp="1"/>
          </p:cNvSpPr>
          <p:nvPr>
            <p:ph type="subTitle" idx="1"/>
          </p:nvPr>
        </p:nvSpPr>
        <p:spPr>
          <a:xfrm>
            <a:off x="39688" y="3810000"/>
            <a:ext cx="9104312" cy="1047750"/>
          </a:xfrm>
        </p:spPr>
        <p:txBody>
          <a:bodyPr/>
          <a:lstStyle/>
          <a:p>
            <a:endParaRPr lang="en-US" smtClean="0"/>
          </a:p>
          <a:p>
            <a:endParaRPr lang="en-US" smtClean="0"/>
          </a:p>
        </p:txBody>
      </p:sp>
      <p:pic>
        <p:nvPicPr>
          <p:cNvPr id="4" name="Picture 3" descr="images.jpg"/>
          <p:cNvPicPr>
            <a:picLocks noChangeAspect="1"/>
          </p:cNvPicPr>
          <p:nvPr/>
        </p:nvPicPr>
        <p:blipFill>
          <a:blip r:embed="rId2" cstate="print"/>
          <a:stretch>
            <a:fillRect/>
          </a:stretch>
        </p:blipFill>
        <p:spPr>
          <a:xfrm>
            <a:off x="500033" y="533428"/>
            <a:ext cx="2233621" cy="2504995"/>
          </a:xfrm>
          <a:prstGeom prst="round2DiagRect">
            <a:avLst>
              <a:gd name="adj1" fmla="val 16667"/>
              <a:gd name="adj2" fmla="val 0"/>
            </a:avLst>
          </a:prstGeom>
          <a:ln w="88900" cap="sq">
            <a:solidFill>
              <a:srgbClr val="FFC000"/>
            </a:solidFill>
            <a:miter lim="800000"/>
          </a:ln>
          <a:effectLst>
            <a:outerShdw blurRad="254000" algn="tl" rotWithShape="0">
              <a:srgbClr val="000000">
                <a:alpha val="43000"/>
              </a:srgbClr>
            </a:outerShdw>
          </a:effectLst>
        </p:spPr>
      </p:pic>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09600" y="838200"/>
            <a:ext cx="7704138" cy="5632311"/>
          </a:xfrm>
          <a:prstGeom prst="rect">
            <a:avLst/>
          </a:prstGeom>
          <a:gradFill flip="none" rotWithShape="1">
            <a:gsLst>
              <a:gs pos="0">
                <a:srgbClr val="FFCC66">
                  <a:tint val="66000"/>
                  <a:satMod val="160000"/>
                </a:srgbClr>
              </a:gs>
              <a:gs pos="50000">
                <a:srgbClr val="FFCC66">
                  <a:tint val="44500"/>
                  <a:satMod val="160000"/>
                </a:srgbClr>
              </a:gs>
              <a:gs pos="100000">
                <a:srgbClr val="FFCC66">
                  <a:tint val="23500"/>
                  <a:satMod val="160000"/>
                </a:srgbClr>
              </a:gs>
            </a:gsLst>
            <a:lin ang="5400000" scaled="1"/>
            <a:tileRect/>
          </a:gradFill>
          <a:ln>
            <a:solidFill>
              <a:srgbClr val="FFC165"/>
            </a:solidFill>
          </a:ln>
        </p:spPr>
        <p:style>
          <a:lnRef idx="2">
            <a:schemeClr val="accent2"/>
          </a:lnRef>
          <a:fillRef idx="1">
            <a:schemeClr val="lt1"/>
          </a:fillRef>
          <a:effectRef idx="0">
            <a:schemeClr val="accent2"/>
          </a:effectRef>
          <a:fontRef idx="minor">
            <a:schemeClr val="dk1"/>
          </a:fontRef>
        </p:style>
        <p:txBody>
          <a:bodyPr>
            <a:spAutoFit/>
          </a:bodyPr>
          <a:lstStyle/>
          <a:p>
            <a:pPr algn="just" rtl="1">
              <a:defRPr/>
            </a:pPr>
            <a:r>
              <a:rPr lang="fa-IR" sz="4000" b="1" dirty="0" smtClean="0">
                <a:solidFill>
                  <a:schemeClr val="bg1"/>
                </a:solidFill>
              </a:rPr>
              <a:t>به پیروی از </a:t>
            </a:r>
            <a:r>
              <a:rPr lang="fa-IR" sz="4000" b="1" dirty="0">
                <a:solidFill>
                  <a:schemeClr val="bg1"/>
                </a:solidFill>
              </a:rPr>
              <a:t>اگوست کنت است و تعلیم و تربیت را امری اجتماعی می </a:t>
            </a:r>
            <a:r>
              <a:rPr lang="fa-IR" sz="4000" b="1" dirty="0" smtClean="0">
                <a:solidFill>
                  <a:schemeClr val="bg1"/>
                </a:solidFill>
              </a:rPr>
              <a:t>داند و نسبت به کسانی که آنرا امری فردی می دانند انتقاد می کند.</a:t>
            </a:r>
          </a:p>
          <a:p>
            <a:pPr algn="just" rtl="1">
              <a:defRPr/>
            </a:pPr>
            <a:r>
              <a:rPr lang="fa-IR" sz="4000" b="1" dirty="0" smtClean="0">
                <a:solidFill>
                  <a:schemeClr val="bg1"/>
                </a:solidFill>
              </a:rPr>
              <a:t>دورکیم </a:t>
            </a:r>
            <a:r>
              <a:rPr lang="fa-IR" sz="4000" b="1" dirty="0">
                <a:solidFill>
                  <a:schemeClr val="bg1"/>
                </a:solidFill>
              </a:rPr>
              <a:t>در همه آثار خود امورتربیتی را </a:t>
            </a:r>
            <a:r>
              <a:rPr lang="fa-IR" sz="4000" b="1" dirty="0" smtClean="0">
                <a:solidFill>
                  <a:schemeClr val="bg1"/>
                </a:solidFill>
              </a:rPr>
              <a:t>همانند </a:t>
            </a:r>
            <a:r>
              <a:rPr lang="fa-IR" sz="4000" b="1" dirty="0">
                <a:solidFill>
                  <a:schemeClr val="bg1"/>
                </a:solidFill>
              </a:rPr>
              <a:t>سایر پدیده های اجتماعی و با رعایت قواعد جامعه شناسی عینی </a:t>
            </a:r>
            <a:r>
              <a:rPr lang="fa-IR" sz="4000" b="1" dirty="0" smtClean="0">
                <a:solidFill>
                  <a:schemeClr val="bg1"/>
                </a:solidFill>
              </a:rPr>
              <a:t>دانسته، و آنها را با رعایت قواعد روش جامعه شناسی بررسی می کند.</a:t>
            </a:r>
            <a:endParaRPr lang="en-US" sz="4000" b="1" dirty="0">
              <a:solidFill>
                <a:schemeClr val="bg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850" y="476250"/>
            <a:ext cx="8424863" cy="5016500"/>
          </a:xfrm>
          <a:prstGeom prst="rect">
            <a:avLst/>
          </a:prstGeom>
          <a:gradFill flip="none" rotWithShape="1">
            <a:gsLst>
              <a:gs pos="0">
                <a:srgbClr val="FFCC66">
                  <a:tint val="66000"/>
                  <a:satMod val="160000"/>
                </a:srgbClr>
              </a:gs>
              <a:gs pos="50000">
                <a:srgbClr val="FFCC66">
                  <a:tint val="44500"/>
                  <a:satMod val="160000"/>
                </a:srgbClr>
              </a:gs>
              <a:gs pos="100000">
                <a:srgbClr val="FFCC66">
                  <a:tint val="23500"/>
                  <a:satMod val="160000"/>
                </a:srgbClr>
              </a:gs>
            </a:gsLst>
            <a:lin ang="8100000" scaled="1"/>
            <a:tileRect/>
          </a:gradFill>
        </p:spPr>
        <p:style>
          <a:lnRef idx="3">
            <a:schemeClr val="lt1"/>
          </a:lnRef>
          <a:fillRef idx="1">
            <a:schemeClr val="accent2"/>
          </a:fillRef>
          <a:effectRef idx="1">
            <a:schemeClr val="accent2"/>
          </a:effectRef>
          <a:fontRef idx="minor">
            <a:schemeClr val="lt1"/>
          </a:fontRef>
        </p:style>
        <p:txBody>
          <a:bodyPr>
            <a:spAutoFit/>
          </a:bodyPr>
          <a:lstStyle/>
          <a:p>
            <a:pPr algn="just" rtl="1">
              <a:defRPr/>
            </a:pPr>
            <a:r>
              <a:rPr lang="fa-IR" sz="4000" b="1" dirty="0">
                <a:solidFill>
                  <a:schemeClr val="tx2">
                    <a:lumMod val="95000"/>
                    <a:lumOff val="5000"/>
                  </a:schemeClr>
                </a:solidFill>
              </a:rPr>
              <a:t>او بنیانگذار دانشی است که به جامعه شناسی پرورشی معروف </a:t>
            </a:r>
            <a:r>
              <a:rPr lang="fa-IR" sz="4000" b="1" dirty="0" smtClean="0">
                <a:solidFill>
                  <a:schemeClr val="tx2">
                    <a:lumMod val="95000"/>
                    <a:lumOff val="5000"/>
                  </a:schemeClr>
                </a:solidFill>
              </a:rPr>
              <a:t>است.</a:t>
            </a:r>
            <a:endParaRPr lang="fa-IR" sz="4000" b="1" dirty="0">
              <a:solidFill>
                <a:schemeClr val="tx2">
                  <a:lumMod val="95000"/>
                  <a:lumOff val="5000"/>
                </a:schemeClr>
              </a:solidFill>
            </a:endParaRPr>
          </a:p>
          <a:p>
            <a:pPr algn="just" rtl="1">
              <a:defRPr/>
            </a:pPr>
            <a:r>
              <a:rPr lang="fa-IR" sz="4000" b="1" dirty="0">
                <a:solidFill>
                  <a:schemeClr val="tx2">
                    <a:lumMod val="95000"/>
                    <a:lumOff val="5000"/>
                  </a:schemeClr>
                </a:solidFill>
              </a:rPr>
              <a:t>به عقیده دورکیم هیچ جامعه ای بدون تربیت و هیچ تربیتی بدون جامعه قابل تصور نیست و اصولا برای </a:t>
            </a:r>
            <a:r>
              <a:rPr lang="fa-IR" sz="4000" b="1" dirty="0" smtClean="0">
                <a:solidFill>
                  <a:schemeClr val="tx2">
                    <a:lumMod val="95000"/>
                    <a:lumOff val="5000"/>
                  </a:schemeClr>
                </a:solidFill>
              </a:rPr>
              <a:t>درک </a:t>
            </a:r>
            <a:r>
              <a:rPr lang="fa-IR" sz="4000" b="1" dirty="0">
                <a:solidFill>
                  <a:schemeClr val="tx2">
                    <a:lumMod val="95000"/>
                    <a:lumOff val="5000"/>
                  </a:schemeClr>
                </a:solidFill>
              </a:rPr>
              <a:t>ساختار و اعمال تربیتی در هر جامعه و هر عصر باید به سایر نهادهای اجتماعی و اهداف و اغراض جامعه در زمان معینی توجه داشت</a:t>
            </a:r>
            <a:r>
              <a:rPr lang="fa-IR" sz="2400" b="1" dirty="0">
                <a:solidFill>
                  <a:schemeClr val="tx2">
                    <a:lumMod val="95000"/>
                    <a:lumOff val="5000"/>
                  </a:schemeClr>
                </a:solidFill>
              </a:rPr>
              <a:t> </a:t>
            </a:r>
            <a:r>
              <a:rPr lang="fa-IR" sz="2400" b="1" dirty="0" smtClean="0">
                <a:solidFill>
                  <a:schemeClr val="tx2">
                    <a:lumMod val="95000"/>
                    <a:lumOff val="5000"/>
                  </a:schemeClr>
                </a:solidFill>
              </a:rPr>
              <a:t>.</a:t>
            </a:r>
            <a:endParaRPr lang="en-US" sz="2400" b="1" dirty="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strVal val="#ppt_w*2.5"/>
                                          </p:val>
                                        </p:tav>
                                        <p:tav tm="100000">
                                          <p:val>
                                            <p:strVal val="#ppt_w"/>
                                          </p:val>
                                        </p:tav>
                                      </p:tavLst>
                                    </p:anim>
                                    <p:anim calcmode="lin" valueType="num">
                                      <p:cBhvr>
                                        <p:cTn id="8" dur="500" fill="hold"/>
                                        <p:tgtEl>
                                          <p:spTgt spid="2"/>
                                        </p:tgtEl>
                                        <p:attrNameLst>
                                          <p:attrName>ppt_h</p:attrName>
                                        </p:attrNameLst>
                                      </p:cBhvr>
                                      <p:tavLst>
                                        <p:tav tm="0">
                                          <p:val>
                                            <p:strVal val="#ppt_h*0.01"/>
                                          </p:val>
                                        </p:tav>
                                        <p:tav tm="100000">
                                          <p:val>
                                            <p:strVal val="#ppt_h"/>
                                          </p:val>
                                        </p:tav>
                                      </p:tavLst>
                                    </p:anim>
                                    <p:anim calcmode="lin" valueType="num">
                                      <p:cBhvr>
                                        <p:cTn id="9" dur="500" fill="hold"/>
                                        <p:tgtEl>
                                          <p:spTgt spid="2"/>
                                        </p:tgtEl>
                                        <p:attrNameLst>
                                          <p:attrName>ppt_x</p:attrName>
                                        </p:attrNameLst>
                                      </p:cBhvr>
                                      <p:tavLst>
                                        <p:tav tm="0">
                                          <p:val>
                                            <p:strVal val="#ppt_x"/>
                                          </p:val>
                                        </p:tav>
                                        <p:tav tm="100000">
                                          <p:val>
                                            <p:strVal val="#ppt_x"/>
                                          </p:val>
                                        </p:tav>
                                      </p:tavLst>
                                    </p:anim>
                                    <p:anim calcmode="lin" valueType="num">
                                      <p:cBhvr>
                                        <p:cTn id="10" dur="500" fill="hold"/>
                                        <p:tgtEl>
                                          <p:spTgt spid="2"/>
                                        </p:tgtEl>
                                        <p:attrNameLst>
                                          <p:attrName>ppt_y</p:attrName>
                                        </p:attrNameLst>
                                      </p:cBhvr>
                                      <p:tavLst>
                                        <p:tav tm="0">
                                          <p:val>
                                            <p:strVal val="#ppt_h+1"/>
                                          </p:val>
                                        </p:tav>
                                        <p:tav tm="100000">
                                          <p:val>
                                            <p:strVal val="#ppt_y"/>
                                          </p:val>
                                        </p:tav>
                                      </p:tavLst>
                                    </p:anim>
                                    <p:animEffect transition="in" filter="fade">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0"/>
            <a:ext cx="8280920" cy="7478970"/>
          </a:xfrm>
          <a:prstGeom prst="rect">
            <a:avLst/>
          </a:prstGeom>
          <a:ln w="57150">
            <a:solidFill>
              <a:srgbClr val="FF6600"/>
            </a:solidFill>
          </a:ln>
        </p:spPr>
        <p:style>
          <a:lnRef idx="2">
            <a:schemeClr val="accent2"/>
          </a:lnRef>
          <a:fillRef idx="1">
            <a:schemeClr val="lt1"/>
          </a:fillRef>
          <a:effectRef idx="0">
            <a:schemeClr val="accent2"/>
          </a:effectRef>
          <a:fontRef idx="minor">
            <a:schemeClr val="dk1"/>
          </a:fontRef>
        </p:style>
        <p:txBody>
          <a:bodyPr wrap="square">
            <a:spAutoFit/>
          </a:bodyPr>
          <a:lstStyle/>
          <a:p>
            <a:pPr algn="just" rtl="1">
              <a:defRPr/>
            </a:pPr>
            <a:r>
              <a:rPr lang="fa-IR" sz="4000" b="1" dirty="0" smtClean="0">
                <a:solidFill>
                  <a:schemeClr val="bg1"/>
                </a:solidFill>
              </a:rPr>
              <a:t>از نظر دورکیم آرمان </a:t>
            </a:r>
            <a:r>
              <a:rPr lang="fa-IR" sz="4000" b="1" dirty="0">
                <a:solidFill>
                  <a:schemeClr val="bg1"/>
                </a:solidFill>
              </a:rPr>
              <a:t>تربیتی  یعنی همان صفاتی که دستگاه تربیتی مایل است در افراد بوجود آورد تا در آینده برای جامعه مفید باشند به ساختار فرهنگ و جامعه و طرز تفکر حاکم بر آن بستگی دارد و این آرمان ها در طی تاریخ همواره دگرگون شده </a:t>
            </a:r>
            <a:r>
              <a:rPr lang="fa-IR" sz="4000" b="1" dirty="0" smtClean="0">
                <a:solidFill>
                  <a:schemeClr val="bg1"/>
                </a:solidFill>
              </a:rPr>
              <a:t>است. تنها با مطالعه و شناخت نهادهای دیگر جامعه بویژه نهادهای سیاسی، اقتصادی، دینی، خانوادگی و .... است که میتوان به معنی و مفهوم تعلیم و تربیت در آن جامعه پی برد و هدفهای تربیتی و علوم مربوط به آن را تعریف کرد.</a:t>
            </a:r>
          </a:p>
          <a:p>
            <a:pPr algn="just" rtl="1">
              <a:defRPr/>
            </a:pPr>
            <a:endParaRPr lang="en-US" sz="4000" b="1" dirty="0">
              <a:solidFill>
                <a:schemeClr val="bg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Scale>
                                      <p:cBhvr>
                                        <p:cTn id="7"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4"/>
                                        </p:tgtEl>
                                        <p:attrNameLst>
                                          <p:attrName>ppt_x</p:attrName>
                                          <p:attrName>ppt_y</p:attrName>
                                        </p:attrNameLst>
                                      </p:cBhvr>
                                    </p:animMotion>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1520" y="188640"/>
            <a:ext cx="8496944" cy="5016758"/>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2700000" scaled="1"/>
            <a:tileRect/>
          </a:gradFill>
          <a:ln w="57150">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p:spPr>
        <p:style>
          <a:lnRef idx="2">
            <a:schemeClr val="accent6"/>
          </a:lnRef>
          <a:fillRef idx="1">
            <a:schemeClr val="lt1"/>
          </a:fillRef>
          <a:effectRef idx="0">
            <a:schemeClr val="accent6"/>
          </a:effectRef>
          <a:fontRef idx="minor">
            <a:schemeClr val="dk1"/>
          </a:fontRef>
        </p:style>
        <p:txBody>
          <a:bodyPr>
            <a:spAutoFit/>
          </a:bodyPr>
          <a:lstStyle/>
          <a:p>
            <a:pPr algn="just" rtl="1">
              <a:defRPr/>
            </a:pPr>
            <a:r>
              <a:rPr lang="fa-IR" sz="4000" dirty="0">
                <a:solidFill>
                  <a:schemeClr val="tx2">
                    <a:lumMod val="95000"/>
                    <a:lumOff val="5000"/>
                  </a:schemeClr>
                </a:solidFill>
              </a:rPr>
              <a:t>تعلیم و تربیت را چنین تعریف می کند : تعلیم و تربیت </a:t>
            </a:r>
            <a:r>
              <a:rPr lang="fa-IR" sz="4000" b="1" dirty="0">
                <a:solidFill>
                  <a:srgbClr val="FF0000"/>
                </a:solidFill>
              </a:rPr>
              <a:t>عملی</a:t>
            </a:r>
            <a:r>
              <a:rPr lang="fa-IR" sz="4000" dirty="0">
                <a:solidFill>
                  <a:schemeClr val="tx2">
                    <a:lumMod val="95000"/>
                    <a:lumOff val="5000"/>
                  </a:schemeClr>
                </a:solidFill>
              </a:rPr>
              <a:t> است که نسل های بالغ بر نسل هایی که هنوز برای زندگی اجتماعی به حد بلوغ و کمال نرسیده اند اعمال می کنند تا در کودکان </a:t>
            </a:r>
            <a:r>
              <a:rPr lang="fa-IR" sz="4000" b="1" dirty="0">
                <a:solidFill>
                  <a:srgbClr val="FF0000"/>
                </a:solidFill>
              </a:rPr>
              <a:t>حالات جسمانی و عقلی و ذهنی را برانگیزاند و رشد دهند</a:t>
            </a:r>
            <a:r>
              <a:rPr lang="fa-IR" sz="4000" dirty="0">
                <a:solidFill>
                  <a:schemeClr val="tx2">
                    <a:lumMod val="95000"/>
                    <a:lumOff val="5000"/>
                  </a:schemeClr>
                </a:solidFill>
              </a:rPr>
              <a:t> که این در مجموع مقتضای جامعه سیاسی و محیط اجتماعی خاصی است که کودکان برای </a:t>
            </a:r>
            <a:r>
              <a:rPr lang="fa-IR" sz="4000" b="1" dirty="0">
                <a:solidFill>
                  <a:srgbClr val="FF0000"/>
                </a:solidFill>
              </a:rPr>
              <a:t>زیست</a:t>
            </a:r>
            <a:r>
              <a:rPr lang="fa-IR" sz="4000" dirty="0">
                <a:solidFill>
                  <a:schemeClr val="tx2">
                    <a:lumMod val="95000"/>
                    <a:lumOff val="5000"/>
                  </a:schemeClr>
                </a:solidFill>
              </a:rPr>
              <a:t> در آن آماده می شوند </a:t>
            </a:r>
            <a:r>
              <a:rPr lang="fa-IR" sz="4000" dirty="0" smtClean="0">
                <a:solidFill>
                  <a:schemeClr val="tx2">
                    <a:lumMod val="95000"/>
                    <a:lumOff val="5000"/>
                  </a:schemeClr>
                </a:solidFill>
              </a:rPr>
              <a:t>.</a:t>
            </a:r>
            <a:endParaRPr lang="en-US" sz="4000" dirty="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88640"/>
            <a:ext cx="9144000" cy="5016758"/>
          </a:xfrm>
          <a:prstGeom prst="rect">
            <a:avLst/>
          </a:prstGeom>
          <a:ln w="57150">
            <a:solidFill>
              <a:srgbClr val="FFC000"/>
            </a:solidFill>
          </a:ln>
        </p:spPr>
        <p:style>
          <a:lnRef idx="2">
            <a:schemeClr val="accent2"/>
          </a:lnRef>
          <a:fillRef idx="1">
            <a:schemeClr val="lt1"/>
          </a:fillRef>
          <a:effectRef idx="0">
            <a:schemeClr val="accent2"/>
          </a:effectRef>
          <a:fontRef idx="minor">
            <a:schemeClr val="dk1"/>
          </a:fontRef>
        </p:style>
        <p:txBody>
          <a:bodyPr wrap="square">
            <a:spAutoFit/>
          </a:bodyPr>
          <a:lstStyle/>
          <a:p>
            <a:pPr algn="just" rtl="1">
              <a:defRPr/>
            </a:pPr>
            <a:r>
              <a:rPr lang="fa-IR" sz="3200" dirty="0" smtClean="0">
                <a:solidFill>
                  <a:schemeClr val="bg1"/>
                </a:solidFill>
              </a:rPr>
              <a:t>الف- اولا تعلیم و تربیت  مجموعه اقداماتی است که نسل های بالغ که آشنا با واقعیت های اجتماعی هستند برای نسل هایی که هنوز برای زندگی اجتماعی به حد بلوغ و کمال نرسیده اند به انجام میرسانند و نسل نابالغ ناگزیر به قبول و تحمل آن است. ثانیا هدف و غایت آن اجتماعی است.</a:t>
            </a:r>
          </a:p>
          <a:p>
            <a:pPr algn="just" rtl="1">
              <a:defRPr/>
            </a:pPr>
            <a:r>
              <a:rPr lang="fa-IR" sz="3200" dirty="0" smtClean="0">
                <a:solidFill>
                  <a:schemeClr val="bg1"/>
                </a:solidFill>
              </a:rPr>
              <a:t>ب- تعلیم و تربیت عملی است برانگیزاننده و رشد دهنده. این عمل یعنی رشد دادن دانش آموز مستلزم دخالت مربی است.</a:t>
            </a:r>
          </a:p>
          <a:p>
            <a:pPr algn="just" rtl="1">
              <a:defRPr/>
            </a:pPr>
            <a:r>
              <a:rPr lang="fa-IR" sz="3200" dirty="0" smtClean="0">
                <a:solidFill>
                  <a:schemeClr val="bg1"/>
                </a:solidFill>
              </a:rPr>
              <a:t>ج- تربیت پیشنهادی دورکیم متضمن هدفهایی است که میتوان آنها را در مقتضیات زندگی در جامعه سیاسی و محیط اجتماعی کودک خلاصه کرد.</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70" decel="100000"/>
                                        <p:tgtEl>
                                          <p:spTgt spid="4"/>
                                        </p:tgtEl>
                                      </p:cBhvr>
                                    </p:animEffect>
                                    <p:animScale>
                                      <p:cBhvr>
                                        <p:cTn id="8" dur="770" decel="100000"/>
                                        <p:tgtEl>
                                          <p:spTgt spid="4"/>
                                        </p:tgtEl>
                                      </p:cBhvr>
                                      <p:from x="10000" y="10000"/>
                                      <p:to x="200000" y="450000"/>
                                    </p:animScale>
                                    <p:animScale>
                                      <p:cBhvr>
                                        <p:cTn id="9" dur="1230" accel="100000" fill="hold">
                                          <p:stCondLst>
                                            <p:cond delay="770"/>
                                          </p:stCondLst>
                                        </p:cTn>
                                        <p:tgtEl>
                                          <p:spTgt spid="4"/>
                                        </p:tgtEl>
                                      </p:cBhvr>
                                      <p:from x="200000" y="450000"/>
                                      <p:to x="100000" y="100000"/>
                                    </p:animScale>
                                    <p:set>
                                      <p:cBhvr>
                                        <p:cTn id="10" dur="770" fill="hold"/>
                                        <p:tgtEl>
                                          <p:spTgt spid="4"/>
                                        </p:tgtEl>
                                        <p:attrNameLst>
                                          <p:attrName>ppt_x</p:attrName>
                                        </p:attrNameLst>
                                      </p:cBhvr>
                                      <p:to>
                                        <p:strVal val="(0.5)"/>
                                      </p:to>
                                    </p:set>
                                    <p:anim from="(0.5)" to="(#ppt_x)" calcmode="lin" valueType="num">
                                      <p:cBhvr>
                                        <p:cTn id="11" dur="1230" accel="100000" fill="hold">
                                          <p:stCondLst>
                                            <p:cond delay="770"/>
                                          </p:stCondLst>
                                        </p:cTn>
                                        <p:tgtEl>
                                          <p:spTgt spid="4"/>
                                        </p:tgtEl>
                                        <p:attrNameLst>
                                          <p:attrName>ppt_x</p:attrName>
                                        </p:attrNameLst>
                                      </p:cBhvr>
                                    </p:anim>
                                    <p:set>
                                      <p:cBhvr>
                                        <p:cTn id="12" dur="770" fill="hold"/>
                                        <p:tgtEl>
                                          <p:spTgt spid="4"/>
                                        </p:tgtEl>
                                        <p:attrNameLst>
                                          <p:attrName>ppt_y</p:attrName>
                                        </p:attrNameLst>
                                      </p:cBhvr>
                                      <p:to>
                                        <p:strVal val="(#ppt_y+0.4)"/>
                                      </p:to>
                                    </p:set>
                                    <p:anim from="(#ppt_y+0.4)" to="(#ppt_y)" calcmode="lin" valueType="num">
                                      <p:cBhvr>
                                        <p:cTn id="13" dur="1230" accel="100000" fill="hold">
                                          <p:stCondLst>
                                            <p:cond delay="770"/>
                                          </p:stCondLst>
                                        </p:cTn>
                                        <p:tgtEl>
                                          <p:spTgt spid="4"/>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11188" y="692150"/>
            <a:ext cx="7105650" cy="1077218"/>
          </a:xfrm>
          <a:prstGeom prst="rect">
            <a:avLst/>
          </a:prstGeom>
          <a:ln>
            <a:solidFill>
              <a:srgbClr val="00B0F0"/>
            </a:solidFill>
          </a:ln>
        </p:spPr>
        <p:txBody>
          <a:bodyPr>
            <a:spAutoFit/>
          </a:bodyPr>
          <a:lstStyle/>
          <a:p>
            <a:pPr algn="r" rtl="1">
              <a:defRPr/>
            </a:pPr>
            <a:r>
              <a:rPr lang="fa-IR" sz="3200" dirty="0">
                <a:solidFill>
                  <a:schemeClr val="bg2">
                    <a:lumMod val="50000"/>
                  </a:schemeClr>
                </a:solidFill>
                <a:latin typeface="Arial" pitchFamily="34" charset="0"/>
                <a:cs typeface="Arial" pitchFamily="34" charset="0"/>
              </a:rPr>
              <a:t/>
            </a:r>
            <a:br>
              <a:rPr lang="fa-IR" sz="3200" dirty="0">
                <a:solidFill>
                  <a:schemeClr val="bg2">
                    <a:lumMod val="50000"/>
                  </a:schemeClr>
                </a:solidFill>
                <a:latin typeface="Arial" pitchFamily="34" charset="0"/>
                <a:cs typeface="Arial" pitchFamily="34" charset="0"/>
              </a:rPr>
            </a:br>
            <a:endParaRPr lang="en-US" sz="3200" dirty="0">
              <a:solidFill>
                <a:schemeClr val="bg2">
                  <a:lumMod val="50000"/>
                </a:schemeClr>
              </a:solidFill>
              <a:latin typeface="Arial" pitchFamily="34" charset="0"/>
              <a:cs typeface="Arial" pitchFamily="34" charset="0"/>
            </a:endParaRPr>
          </a:p>
        </p:txBody>
      </p:sp>
      <p:sp>
        <p:nvSpPr>
          <p:cNvPr id="3" name="Rectangle 2"/>
          <p:cNvSpPr/>
          <p:nvPr/>
        </p:nvSpPr>
        <p:spPr>
          <a:xfrm>
            <a:off x="683568" y="836712"/>
            <a:ext cx="6912768" cy="5539978"/>
          </a:xfrm>
          <a:prstGeom prst="rect">
            <a:avLst/>
          </a:prstGeom>
        </p:spPr>
        <p:txBody>
          <a:bodyPr wrap="square">
            <a:spAutoFit/>
          </a:bodyPr>
          <a:lstStyle/>
          <a:p>
            <a:pPr algn="r" rtl="1">
              <a:defRPr/>
            </a:pPr>
            <a:r>
              <a:rPr lang="fa-IR" sz="3200" b="1" dirty="0" smtClean="0">
                <a:solidFill>
                  <a:schemeClr val="bg2">
                    <a:lumMod val="50000"/>
                  </a:schemeClr>
                </a:solidFill>
                <a:latin typeface="Arial" pitchFamily="34" charset="0"/>
                <a:cs typeface="Arial" pitchFamily="34" charset="0"/>
              </a:rPr>
              <a:t>واقعيتهاي اجتماعي داراي دو ويژگي اساسي هستند:</a:t>
            </a:r>
            <a:br>
              <a:rPr lang="fa-IR" sz="3200" b="1" dirty="0" smtClean="0">
                <a:solidFill>
                  <a:schemeClr val="bg2">
                    <a:lumMod val="50000"/>
                  </a:schemeClr>
                </a:solidFill>
                <a:latin typeface="Arial" pitchFamily="34" charset="0"/>
                <a:cs typeface="Arial" pitchFamily="34" charset="0"/>
              </a:rPr>
            </a:br>
            <a:r>
              <a:rPr lang="fa-IR" sz="3200" b="1" dirty="0" smtClean="0">
                <a:solidFill>
                  <a:schemeClr val="bg2">
                    <a:lumMod val="50000"/>
                  </a:schemeClr>
                </a:solidFill>
                <a:latin typeface="Arial" pitchFamily="34" charset="0"/>
                <a:cs typeface="Arial" pitchFamily="34" charset="0"/>
              </a:rPr>
              <a:t>- نخست این که واقعه يا پديده اجتماعي بيرون از فرد قرار دارد و به اصطلاح برون ذاتي است </a:t>
            </a:r>
            <a:br>
              <a:rPr lang="fa-IR" sz="3200" b="1" dirty="0" smtClean="0">
                <a:solidFill>
                  <a:schemeClr val="bg2">
                    <a:lumMod val="50000"/>
                  </a:schemeClr>
                </a:solidFill>
                <a:latin typeface="Arial" pitchFamily="34" charset="0"/>
                <a:cs typeface="Arial" pitchFamily="34" charset="0"/>
              </a:rPr>
            </a:br>
            <a:r>
              <a:rPr lang="fa-IR" sz="3200" b="1" dirty="0" smtClean="0">
                <a:solidFill>
                  <a:schemeClr val="bg2">
                    <a:lumMod val="50000"/>
                  </a:schemeClr>
                </a:solidFill>
                <a:latin typeface="Arial" pitchFamily="34" charset="0"/>
                <a:cs typeface="Arial" pitchFamily="34" charset="0"/>
              </a:rPr>
              <a:t>- دوم، اجباري بودن آن است و انسان زيرنفوذ و قدرت آنها واقع مي شود.</a:t>
            </a:r>
          </a:p>
          <a:p>
            <a:pPr algn="r" rtl="1">
              <a:defRPr/>
            </a:pPr>
            <a:endParaRPr lang="fa-IR" dirty="0" smtClean="0">
              <a:solidFill>
                <a:schemeClr val="bg2">
                  <a:lumMod val="50000"/>
                </a:schemeClr>
              </a:solidFill>
              <a:latin typeface="Arial" pitchFamily="34" charset="0"/>
              <a:cs typeface="Arial" pitchFamily="34" charset="0"/>
            </a:endParaRPr>
          </a:p>
          <a:p>
            <a:pPr algn="r" rtl="1">
              <a:defRPr/>
            </a:pPr>
            <a:endParaRPr lang="fa-IR" dirty="0" smtClean="0">
              <a:solidFill>
                <a:schemeClr val="bg2">
                  <a:lumMod val="50000"/>
                </a:schemeClr>
              </a:solidFill>
              <a:latin typeface="Arial" pitchFamily="34" charset="0"/>
              <a:cs typeface="Arial" pitchFamily="34" charset="0"/>
            </a:endParaRPr>
          </a:p>
          <a:p>
            <a:pPr algn="r" rtl="1">
              <a:defRPr/>
            </a:pPr>
            <a:endParaRPr lang="fa-IR" dirty="0" smtClean="0">
              <a:solidFill>
                <a:schemeClr val="bg2">
                  <a:lumMod val="50000"/>
                </a:schemeClr>
              </a:solidFill>
              <a:latin typeface="Arial" pitchFamily="34" charset="0"/>
              <a:cs typeface="Arial" pitchFamily="34" charset="0"/>
            </a:endParaRPr>
          </a:p>
          <a:p>
            <a:pPr algn="r" rtl="1">
              <a:defRPr/>
            </a:pPr>
            <a:endParaRPr lang="fa-IR" dirty="0" smtClean="0">
              <a:solidFill>
                <a:schemeClr val="bg2">
                  <a:lumMod val="50000"/>
                </a:schemeClr>
              </a:solidFill>
              <a:latin typeface="Arial" pitchFamily="34" charset="0"/>
              <a:cs typeface="Arial" pitchFamily="34" charset="0"/>
            </a:endParaRPr>
          </a:p>
          <a:p>
            <a:pPr algn="r" rtl="1">
              <a:defRPr/>
            </a:pPr>
            <a:endParaRPr lang="fa-IR" dirty="0" smtClean="0">
              <a:solidFill>
                <a:schemeClr val="bg2">
                  <a:lumMod val="50000"/>
                </a:schemeClr>
              </a:solidFill>
              <a:latin typeface="Arial" pitchFamily="34" charset="0"/>
              <a:cs typeface="Arial" pitchFamily="34" charset="0"/>
            </a:endParaRPr>
          </a:p>
          <a:p>
            <a:pPr algn="r" rtl="1">
              <a:defRPr/>
            </a:pPr>
            <a:endParaRPr lang="fa-IR" dirty="0" smtClean="0">
              <a:solidFill>
                <a:schemeClr val="bg2">
                  <a:lumMod val="50000"/>
                </a:schemeClr>
              </a:solidFill>
              <a:latin typeface="Arial" pitchFamily="34" charset="0"/>
              <a:cs typeface="Arial" pitchFamily="34" charset="0"/>
            </a:endParaRPr>
          </a:p>
          <a:p>
            <a:pPr algn="r" rtl="1">
              <a:defRPr/>
            </a:pPr>
            <a:endParaRPr lang="fa-IR" dirty="0" smtClean="0">
              <a:solidFill>
                <a:schemeClr val="bg2">
                  <a:lumMod val="50000"/>
                </a:schemeClr>
              </a:solidFill>
              <a:latin typeface="Arial" pitchFamily="34" charset="0"/>
              <a:cs typeface="Arial" pitchFamily="34" charset="0"/>
            </a:endParaRPr>
          </a:p>
          <a:p>
            <a:pPr algn="r" rtl="1">
              <a:defRPr/>
            </a:pPr>
            <a:endParaRPr lang="fa-IR" dirty="0" smtClean="0">
              <a:solidFill>
                <a:schemeClr val="bg2">
                  <a:lumMod val="50000"/>
                </a:schemeClr>
              </a:solidFill>
              <a:latin typeface="Arial" pitchFamily="34" charset="0"/>
              <a:cs typeface="Arial" pitchFamily="34" charset="0"/>
            </a:endParaRPr>
          </a:p>
          <a:p>
            <a:pPr algn="r" rtl="1">
              <a:defRPr/>
            </a:pPr>
            <a:endParaRPr lang="fa-IR" dirty="0" smtClean="0">
              <a:solidFill>
                <a:schemeClr val="tx2">
                  <a:lumMod val="95000"/>
                  <a:lumOff val="5000"/>
                </a:schemeClr>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70" decel="100000"/>
                                        <p:tgtEl>
                                          <p:spTgt spid="4"/>
                                        </p:tgtEl>
                                      </p:cBhvr>
                                    </p:animEffect>
                                    <p:animScale>
                                      <p:cBhvr>
                                        <p:cTn id="8" dur="770" decel="100000"/>
                                        <p:tgtEl>
                                          <p:spTgt spid="4"/>
                                        </p:tgtEl>
                                      </p:cBhvr>
                                      <p:from x="10000" y="10000"/>
                                      <p:to x="200000" y="450000"/>
                                    </p:animScale>
                                    <p:animScale>
                                      <p:cBhvr>
                                        <p:cTn id="9" dur="1230" accel="100000" fill="hold">
                                          <p:stCondLst>
                                            <p:cond delay="770"/>
                                          </p:stCondLst>
                                        </p:cTn>
                                        <p:tgtEl>
                                          <p:spTgt spid="4"/>
                                        </p:tgtEl>
                                      </p:cBhvr>
                                      <p:from x="200000" y="450000"/>
                                      <p:to x="100000" y="100000"/>
                                    </p:animScale>
                                    <p:set>
                                      <p:cBhvr>
                                        <p:cTn id="10" dur="770" fill="hold"/>
                                        <p:tgtEl>
                                          <p:spTgt spid="4"/>
                                        </p:tgtEl>
                                        <p:attrNameLst>
                                          <p:attrName>ppt_x</p:attrName>
                                        </p:attrNameLst>
                                      </p:cBhvr>
                                      <p:to>
                                        <p:strVal val="(0.5)"/>
                                      </p:to>
                                    </p:set>
                                    <p:anim from="(0.5)" to="(#ppt_x)" calcmode="lin" valueType="num">
                                      <p:cBhvr>
                                        <p:cTn id="11" dur="1230" accel="100000" fill="hold">
                                          <p:stCondLst>
                                            <p:cond delay="770"/>
                                          </p:stCondLst>
                                        </p:cTn>
                                        <p:tgtEl>
                                          <p:spTgt spid="4"/>
                                        </p:tgtEl>
                                        <p:attrNameLst>
                                          <p:attrName>ppt_x</p:attrName>
                                        </p:attrNameLst>
                                      </p:cBhvr>
                                    </p:anim>
                                    <p:set>
                                      <p:cBhvr>
                                        <p:cTn id="12" dur="770" fill="hold"/>
                                        <p:tgtEl>
                                          <p:spTgt spid="4"/>
                                        </p:tgtEl>
                                        <p:attrNameLst>
                                          <p:attrName>ppt_y</p:attrName>
                                        </p:attrNameLst>
                                      </p:cBhvr>
                                      <p:to>
                                        <p:strVal val="(#ppt_y+0.4)"/>
                                      </p:to>
                                    </p:set>
                                    <p:anim from="(#ppt_y+0.4)" to="(#ppt_y)" calcmode="lin" valueType="num">
                                      <p:cBhvr>
                                        <p:cTn id="13" dur="1230" accel="100000" fill="hold">
                                          <p:stCondLst>
                                            <p:cond delay="770"/>
                                          </p:stCondLst>
                                        </p:cTn>
                                        <p:tgtEl>
                                          <p:spTgt spid="4"/>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80523" y="1785938"/>
            <a:ext cx="7298794" cy="4154984"/>
          </a:xfrm>
          <a:prstGeom prst="rect">
            <a:avLst/>
          </a:prstGeom>
          <a:gradFill flip="none" rotWithShape="1">
            <a:gsLst>
              <a:gs pos="0">
                <a:srgbClr val="FFCC66">
                  <a:tint val="66000"/>
                  <a:satMod val="160000"/>
                </a:srgbClr>
              </a:gs>
              <a:gs pos="50000">
                <a:srgbClr val="FFCC66">
                  <a:tint val="44500"/>
                  <a:satMod val="160000"/>
                </a:srgbClr>
              </a:gs>
              <a:gs pos="100000">
                <a:srgbClr val="FFCC66">
                  <a:tint val="23500"/>
                  <a:satMod val="160000"/>
                </a:srgbClr>
              </a:gs>
            </a:gsLst>
            <a:lin ang="2700000" scaled="1"/>
            <a:tileRect/>
          </a:gradFill>
          <a:ln>
            <a:solidFill>
              <a:srgbClr val="FFC000"/>
            </a:solidFill>
          </a:ln>
        </p:spPr>
        <p:style>
          <a:lnRef idx="1">
            <a:schemeClr val="accent2"/>
          </a:lnRef>
          <a:fillRef idx="2">
            <a:schemeClr val="accent2"/>
          </a:fillRef>
          <a:effectRef idx="1">
            <a:schemeClr val="accent2"/>
          </a:effectRef>
          <a:fontRef idx="minor">
            <a:schemeClr val="dk1"/>
          </a:fontRef>
        </p:style>
        <p:txBody>
          <a:bodyPr wrap="none">
            <a:spAutoFit/>
          </a:bodyPr>
          <a:lstStyle/>
          <a:p>
            <a:pPr algn="ctr">
              <a:defRPr/>
            </a:pPr>
            <a:r>
              <a:rPr lang="fa-IR" sz="3600" b="1" dirty="0">
                <a:solidFill>
                  <a:schemeClr val="bg2">
                    <a:lumMod val="50000"/>
                  </a:schemeClr>
                </a:solidFill>
                <a:latin typeface="+mj-lt"/>
              </a:rPr>
              <a:t>نکات مثبت این تعریف :</a:t>
            </a:r>
          </a:p>
          <a:p>
            <a:pPr algn="ctr" rtl="1">
              <a:defRPr/>
            </a:pPr>
            <a:r>
              <a:rPr lang="fa-IR" sz="3600" b="1" dirty="0">
                <a:solidFill>
                  <a:schemeClr val="bg2">
                    <a:lumMod val="50000"/>
                  </a:schemeClr>
                </a:solidFill>
                <a:latin typeface="+mj-lt"/>
              </a:rPr>
              <a:t>ما را متوجه هدف های اجتماعی تعلیم و تربیت </a:t>
            </a:r>
          </a:p>
          <a:p>
            <a:pPr algn="ctr" rtl="1">
              <a:defRPr/>
            </a:pPr>
            <a:r>
              <a:rPr lang="fa-IR" sz="3600" b="1" dirty="0">
                <a:solidFill>
                  <a:schemeClr val="bg2">
                    <a:lumMod val="50000"/>
                  </a:schemeClr>
                </a:solidFill>
                <a:latin typeface="+mj-lt"/>
              </a:rPr>
              <a:t>و اصولا اجتماعی بودن می کند </a:t>
            </a:r>
            <a:endParaRPr lang="fa-IR" sz="3600" b="1" dirty="0" smtClean="0">
              <a:solidFill>
                <a:schemeClr val="bg2">
                  <a:lumMod val="50000"/>
                </a:schemeClr>
              </a:solidFill>
              <a:latin typeface="+mj-lt"/>
            </a:endParaRPr>
          </a:p>
          <a:p>
            <a:pPr algn="ctr" rtl="1">
              <a:defRPr/>
            </a:pPr>
            <a:endParaRPr lang="fa-IR" sz="3200" b="1" dirty="0" smtClean="0">
              <a:solidFill>
                <a:schemeClr val="bg2">
                  <a:lumMod val="50000"/>
                </a:schemeClr>
              </a:solidFill>
              <a:latin typeface="+mj-lt"/>
            </a:endParaRPr>
          </a:p>
          <a:p>
            <a:pPr algn="ctr" rtl="1">
              <a:defRPr/>
            </a:pPr>
            <a:endParaRPr lang="fa-IR" sz="3200" b="1" dirty="0" smtClean="0">
              <a:solidFill>
                <a:schemeClr val="bg2">
                  <a:lumMod val="50000"/>
                </a:schemeClr>
              </a:solidFill>
              <a:latin typeface="+mj-lt"/>
            </a:endParaRPr>
          </a:p>
          <a:p>
            <a:pPr algn="ctr" rtl="1">
              <a:defRPr/>
            </a:pPr>
            <a:endParaRPr lang="fa-IR" sz="3200" b="1" dirty="0" smtClean="0">
              <a:solidFill>
                <a:schemeClr val="bg2">
                  <a:lumMod val="50000"/>
                </a:schemeClr>
              </a:solidFill>
              <a:latin typeface="+mj-lt"/>
            </a:endParaRPr>
          </a:p>
          <a:p>
            <a:pPr algn="ctr" rtl="1">
              <a:defRPr/>
            </a:pPr>
            <a:endParaRPr lang="fa-IR" sz="3200" b="1" dirty="0">
              <a:solidFill>
                <a:schemeClr val="bg2">
                  <a:lumMod val="50000"/>
                </a:schemeClr>
              </a:solidFill>
              <a:latin typeface="+mj-lt"/>
            </a:endParaRPr>
          </a:p>
          <a:p>
            <a:pPr algn="ctr" rtl="1">
              <a:defRPr/>
            </a:pPr>
            <a:endParaRPr lang="en-US" sz="2800" b="1" dirty="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2781" y="1556792"/>
            <a:ext cx="10211450" cy="4308872"/>
          </a:xfrm>
          <a:prstGeom prst="rect">
            <a:avLst/>
          </a:prstGeom>
          <a:gradFill flip="none" rotWithShape="1">
            <a:gsLst>
              <a:gs pos="0">
                <a:srgbClr val="FFC165">
                  <a:tint val="66000"/>
                  <a:satMod val="160000"/>
                </a:srgbClr>
              </a:gs>
              <a:gs pos="50000">
                <a:srgbClr val="FFC165">
                  <a:tint val="44500"/>
                  <a:satMod val="160000"/>
                </a:srgbClr>
              </a:gs>
              <a:gs pos="100000">
                <a:srgbClr val="FFC165">
                  <a:tint val="23500"/>
                  <a:satMod val="160000"/>
                </a:srgbClr>
              </a:gs>
            </a:gsLst>
            <a:path path="circle">
              <a:fillToRect l="100000" b="100000"/>
            </a:path>
            <a:tileRect t="-100000" r="-100000"/>
          </a:gradFill>
          <a:ln>
            <a:solidFill>
              <a:srgbClr val="FFCC66"/>
            </a:solidFill>
          </a:ln>
        </p:spPr>
        <p:style>
          <a:lnRef idx="2">
            <a:schemeClr val="accent2"/>
          </a:lnRef>
          <a:fillRef idx="1">
            <a:schemeClr val="lt1"/>
          </a:fillRef>
          <a:effectRef idx="0">
            <a:schemeClr val="accent2"/>
          </a:effectRef>
          <a:fontRef idx="minor">
            <a:schemeClr val="dk1"/>
          </a:fontRef>
        </p:style>
        <p:txBody>
          <a:bodyPr wrap="none">
            <a:spAutoFit/>
          </a:bodyPr>
          <a:lstStyle/>
          <a:p>
            <a:pPr algn="ctr">
              <a:defRPr/>
            </a:pPr>
            <a:endParaRPr lang="fa-IR" b="1" dirty="0">
              <a:solidFill>
                <a:schemeClr val="bg2">
                  <a:lumMod val="50000"/>
                </a:schemeClr>
              </a:solidFill>
            </a:endParaRPr>
          </a:p>
          <a:p>
            <a:pPr algn="ctr" rtl="1">
              <a:defRPr/>
            </a:pPr>
            <a:r>
              <a:rPr lang="fa-IR" sz="3200" b="1" dirty="0">
                <a:solidFill>
                  <a:schemeClr val="bg2">
                    <a:lumMod val="50000"/>
                  </a:schemeClr>
                </a:solidFill>
              </a:rPr>
              <a:t>معایب این تعریف :</a:t>
            </a:r>
          </a:p>
          <a:p>
            <a:pPr algn="ctr" rtl="1">
              <a:defRPr/>
            </a:pPr>
            <a:endParaRPr lang="fa-IR" sz="3200" b="1" dirty="0">
              <a:solidFill>
                <a:schemeClr val="bg2">
                  <a:lumMod val="50000"/>
                </a:schemeClr>
              </a:solidFill>
            </a:endParaRPr>
          </a:p>
          <a:p>
            <a:pPr algn="ctr" rtl="1">
              <a:buFont typeface="Wingdings" pitchFamily="2" charset="2"/>
              <a:buChar char="q"/>
              <a:defRPr/>
            </a:pPr>
            <a:r>
              <a:rPr lang="fa-IR" sz="3200" b="1" dirty="0">
                <a:solidFill>
                  <a:schemeClr val="bg2">
                    <a:lumMod val="50000"/>
                  </a:schemeClr>
                </a:solidFill>
              </a:rPr>
              <a:t>به جنبه اجتماعی تعلیم و تربیت بیش از حد اهمیت می دهد</a:t>
            </a:r>
          </a:p>
          <a:p>
            <a:pPr algn="ctr" rtl="1">
              <a:defRPr/>
            </a:pPr>
            <a:r>
              <a:rPr lang="fa-IR" sz="3200" b="1" dirty="0">
                <a:solidFill>
                  <a:schemeClr val="bg2">
                    <a:lumMod val="50000"/>
                  </a:schemeClr>
                </a:solidFill>
              </a:rPr>
              <a:t> </a:t>
            </a:r>
          </a:p>
          <a:p>
            <a:pPr algn="ctr" rtl="1">
              <a:buFont typeface="Wingdings" pitchFamily="2" charset="2"/>
              <a:buChar char="q"/>
              <a:defRPr/>
            </a:pPr>
            <a:r>
              <a:rPr lang="fa-IR" sz="3200" b="1" dirty="0">
                <a:solidFill>
                  <a:schemeClr val="bg2">
                    <a:lumMod val="50000"/>
                  </a:schemeClr>
                </a:solidFill>
              </a:rPr>
              <a:t>به ابعاد دیگر شخصیت و خلاقیت و اختیار و ابتکار فرد توجه کافی ندارد</a:t>
            </a:r>
          </a:p>
          <a:p>
            <a:pPr algn="ctr" rtl="1">
              <a:buFont typeface="Wingdings" pitchFamily="2" charset="2"/>
              <a:buChar char="q"/>
              <a:defRPr/>
            </a:pPr>
            <a:endParaRPr lang="fa-IR" sz="3200" b="1" dirty="0">
              <a:solidFill>
                <a:schemeClr val="bg2">
                  <a:lumMod val="50000"/>
                </a:schemeClr>
              </a:solidFill>
            </a:endParaRPr>
          </a:p>
          <a:p>
            <a:pPr algn="ctr" rtl="1">
              <a:buFont typeface="Wingdings" pitchFamily="2" charset="2"/>
              <a:buChar char="q"/>
              <a:defRPr/>
            </a:pPr>
            <a:r>
              <a:rPr lang="fa-IR" sz="3200" b="1" dirty="0">
                <a:solidFill>
                  <a:schemeClr val="bg2">
                    <a:lumMod val="50000"/>
                  </a:schemeClr>
                </a:solidFill>
              </a:rPr>
              <a:t>در تعیین هدف های تربیتی جنبه های معنوی را در نظر نمی گیرد پس</a:t>
            </a:r>
          </a:p>
          <a:p>
            <a:pPr algn="ctr" rtl="1">
              <a:buFont typeface="Wingdings" pitchFamily="2" charset="2"/>
              <a:buChar char="q"/>
              <a:defRPr/>
            </a:pPr>
            <a:r>
              <a:rPr lang="fa-IR" sz="3200" b="1" dirty="0">
                <a:solidFill>
                  <a:schemeClr val="bg2">
                    <a:lumMod val="50000"/>
                  </a:schemeClr>
                </a:solidFill>
              </a:rPr>
              <a:t> نمی توان آن را تعریف کامل و جامع شمرد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cs typeface="+mn-cs"/>
              </a:rPr>
              <a:t>تعلیم و تربیت از دیدگاه پیاژه</a:t>
            </a:r>
            <a:endParaRPr lang="en-US" dirty="0">
              <a:cs typeface="+mn-cs"/>
            </a:endParaRPr>
          </a:p>
        </p:txBody>
      </p:sp>
      <p:sp>
        <p:nvSpPr>
          <p:cNvPr id="3" name="Content Placeholder 2"/>
          <p:cNvSpPr>
            <a:spLocks noGrp="1"/>
          </p:cNvSpPr>
          <p:nvPr>
            <p:ph idx="1"/>
          </p:nvPr>
        </p:nvSpPr>
        <p:spPr/>
        <p:txBody>
          <a:bodyPr/>
          <a:lstStyle/>
          <a:p>
            <a:endParaRPr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p:txBody>
          <a:bodyPr>
            <a:normAutofit fontScale="90000"/>
          </a:bodyPr>
          <a:lstStyle/>
          <a:p>
            <a:pPr algn="ctr" rtl="1"/>
            <a:r>
              <a:rPr lang="fa-IR" b="1" dirty="0" smtClean="0">
                <a:cs typeface="+mn-cs"/>
              </a:rPr>
              <a:t>رابطه دانش آموزش و پرورش با روانشناسی از دیدگاه پیاژه</a:t>
            </a:r>
            <a:endParaRPr lang="en-US" b="1" dirty="0">
              <a:cs typeface="+mn-cs"/>
            </a:endParaRPr>
          </a:p>
        </p:txBody>
      </p:sp>
      <p:sp>
        <p:nvSpPr>
          <p:cNvPr id="89091" name="Rectangle 3"/>
          <p:cNvSpPr>
            <a:spLocks noGrp="1" noChangeArrowheads="1"/>
          </p:cNvSpPr>
          <p:nvPr>
            <p:ph type="body" idx="1"/>
          </p:nvPr>
        </p:nvSpPr>
        <p:spPr/>
        <p:txBody>
          <a:bodyPr/>
          <a:lstStyle/>
          <a:p>
            <a:pPr algn="just" rtl="1">
              <a:buNone/>
            </a:pPr>
            <a:r>
              <a:rPr lang="fa-IR" b="1" dirty="0" smtClean="0"/>
              <a:t>وی معتقد است که آموزش و پرورش تجربی به روانشناسی نیاز دارد همچنانکه پزشکی بر زیست شناسی مبتنی است و قاطعانه می گوید که هر گاه آموزش و پرورش تجربی بخواهد نتیجه کار خود را دریابد مسلم است که باید به روانشناسی علمی و دقیق و نه روانشناسی عامیانه توسل جوید.</a:t>
            </a:r>
          </a:p>
          <a:p>
            <a:pPr algn="just" rtl="1">
              <a:buNone/>
            </a:pPr>
            <a:r>
              <a:rPr lang="fa-IR" b="1" dirty="0" smtClean="0"/>
              <a:t>بنابراین نظریه او در باره آموزش و پرورش را نمی توان بدون شناختن بینش او در باره روانشناسی کودک و حتی معرفت شناسی دریافت. </a:t>
            </a:r>
            <a:endParaRPr lang="en-US" b="1" dirty="0"/>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60648"/>
            <a:ext cx="8001000" cy="739353"/>
          </a:xfrm>
        </p:spPr>
        <p:txBody>
          <a:bodyPr>
            <a:normAutofit fontScale="90000"/>
          </a:bodyPr>
          <a:lstStyle/>
          <a:p>
            <a:pPr algn="ctr" rtl="1"/>
            <a:r>
              <a:rPr lang="fa-IR" b="1" dirty="0" smtClean="0"/>
              <a:t>اصول </a:t>
            </a:r>
            <a:r>
              <a:rPr lang="fa-IR" b="1" dirty="0" smtClean="0">
                <a:cs typeface="+mn-cs"/>
              </a:rPr>
              <a:t>آموزش و پرورش از دیدگاه پیاژه</a:t>
            </a:r>
            <a:endParaRPr lang="en-US" b="1" dirty="0">
              <a:cs typeface="+mn-cs"/>
            </a:endParaRPr>
          </a:p>
        </p:txBody>
      </p:sp>
      <p:sp>
        <p:nvSpPr>
          <p:cNvPr id="3" name="Content Placeholder 2"/>
          <p:cNvSpPr>
            <a:spLocks noGrp="1"/>
          </p:cNvSpPr>
          <p:nvPr>
            <p:ph idx="1"/>
          </p:nvPr>
        </p:nvSpPr>
        <p:spPr>
          <a:xfrm>
            <a:off x="566738" y="1628800"/>
            <a:ext cx="8001000" cy="5040560"/>
          </a:xfrm>
        </p:spPr>
        <p:txBody>
          <a:bodyPr>
            <a:normAutofit lnSpcReduction="10000"/>
          </a:bodyPr>
          <a:lstStyle/>
          <a:p>
            <a:pPr algn="just" rtl="1">
              <a:buNone/>
            </a:pPr>
            <a:r>
              <a:rPr lang="fa-IR" sz="3100" b="1" dirty="0" smtClean="0"/>
              <a:t>الف- اصل اجتماعی تعلیم و تربیت و اهمیت داشتن اهداف اجتماعی آن. وی همانند بیشتر دانشمندان غربی قرن بیستم، هدفهای تربیت را منحصرا در زندگی اجتماعی و ارزشهای رایج آن می جوید و این هدفها را در آماده ساختن کودکان برای ورود به اجتماع و پیشبرد جامعه و بارور ساختن فرهنگ خلاصه می کند. وظیفه آموزش و پرورش اولا تشخیص و شناخت نیازها و ارزشهای اجتماعی بوسیله روشهای علمی و گنجاندن آنها در برنامه ها و رشته های تحصیلی است، ثانیا تشخیص قدرت یادگیری کودکان و نوجوانان و هدایت آنها بسوی اهداف تعلیم و تربیت است.</a:t>
            </a:r>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b="1" dirty="0" smtClean="0"/>
              <a:t>اصول آموزش و پرورش از دیدگاه پیاژه</a:t>
            </a:r>
            <a:endParaRPr lang="en-US" b="1" dirty="0"/>
          </a:p>
        </p:txBody>
      </p:sp>
      <p:sp>
        <p:nvSpPr>
          <p:cNvPr id="3" name="Content Placeholder 2"/>
          <p:cNvSpPr>
            <a:spLocks noGrp="1"/>
          </p:cNvSpPr>
          <p:nvPr>
            <p:ph idx="1"/>
          </p:nvPr>
        </p:nvSpPr>
        <p:spPr/>
        <p:txBody>
          <a:bodyPr/>
          <a:lstStyle/>
          <a:p>
            <a:pPr algn="just" rtl="1">
              <a:buNone/>
            </a:pPr>
            <a:r>
              <a:rPr lang="fa-IR" sz="3600" b="1" dirty="0" smtClean="0"/>
              <a:t>ب-اصل اهمیت فوق العاده دوران کودکی در رشد هوش و شخصیت. باید از نیروهایی که رشد طبیعی در اختیار میگذارد در پرورش استعدادهای کودکان و هدایت این استعدادها به سوی کمال لایق خود کمک گرفت. </a:t>
            </a:r>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b="1" dirty="0" smtClean="0"/>
              <a:t>اصول آموزش و پرورش از دیدگاه پیاژه</a:t>
            </a:r>
            <a:endParaRPr lang="en-US" b="1" dirty="0"/>
          </a:p>
        </p:txBody>
      </p:sp>
      <p:sp>
        <p:nvSpPr>
          <p:cNvPr id="3" name="Content Placeholder 2"/>
          <p:cNvSpPr>
            <a:spLocks noGrp="1"/>
          </p:cNvSpPr>
          <p:nvPr>
            <p:ph idx="1"/>
          </p:nvPr>
        </p:nvSpPr>
        <p:spPr/>
        <p:txBody>
          <a:bodyPr/>
          <a:lstStyle/>
          <a:p>
            <a:pPr algn="just" rtl="1">
              <a:buNone/>
            </a:pPr>
            <a:r>
              <a:rPr lang="fa-IR" sz="3600" b="1" dirty="0" smtClean="0"/>
              <a:t>ج-اصل فعال بودن کودک در جریان تعلیم و تربیت. کودک موجودی منفعل و تربیت انتقال یکجانبه ارزشهای اجتماعی از نسلی به نسل دیگر نیست بلکه کودک موجودی فعال است که می توان و باید از کوشش و تجربه شخصی او در تربیت عقلی و اخلاقی او سود برد.</a:t>
            </a:r>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b="1" dirty="0" smtClean="0"/>
              <a:t>اصول آموزش و پرورش از دیدگاه پیاژه</a:t>
            </a:r>
            <a:endParaRPr lang="en-US" b="1" dirty="0"/>
          </a:p>
        </p:txBody>
      </p:sp>
      <p:sp>
        <p:nvSpPr>
          <p:cNvPr id="3" name="Content Placeholder 2"/>
          <p:cNvSpPr>
            <a:spLocks noGrp="1"/>
          </p:cNvSpPr>
          <p:nvPr>
            <p:ph idx="1"/>
          </p:nvPr>
        </p:nvSpPr>
        <p:spPr/>
        <p:txBody>
          <a:bodyPr/>
          <a:lstStyle/>
          <a:p>
            <a:pPr algn="just" rtl="1">
              <a:buNone/>
            </a:pPr>
            <a:r>
              <a:rPr lang="fa-IR" sz="3600" b="1" dirty="0" smtClean="0"/>
              <a:t>د- اصل کنش و واکنش متقابل کودک و محیط در رشد هوشی و اخلاقی. هدف عمده تعلیم و تربیت (اجتماعی کردن کودکان) باید از راه زندگی اجتماعی (بازی و نظایر آن) و برای زندگی اجتماعی صورت گیرد.</a:t>
            </a:r>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b="1" dirty="0" smtClean="0"/>
              <a:t>اصول آموزش و پرورش از دیدگاه پیاژه</a:t>
            </a:r>
            <a:endParaRPr lang="en-US" b="1" dirty="0"/>
          </a:p>
        </p:txBody>
      </p:sp>
      <p:sp>
        <p:nvSpPr>
          <p:cNvPr id="3" name="Content Placeholder 2"/>
          <p:cNvSpPr>
            <a:spLocks noGrp="1"/>
          </p:cNvSpPr>
          <p:nvPr>
            <p:ph idx="1"/>
          </p:nvPr>
        </p:nvSpPr>
        <p:spPr/>
        <p:txBody>
          <a:bodyPr/>
          <a:lstStyle/>
          <a:p>
            <a:pPr algn="just" rtl="1">
              <a:buNone/>
            </a:pPr>
            <a:r>
              <a:rPr lang="fa-IR" sz="3600" b="1" dirty="0" smtClean="0"/>
              <a:t>ه- اصل توجه به علاقه و رغبت کودک در تعلیم و تربیت او. در تعیین برنامه ها و اتخاذ روشهای آموزش و پرورش همواره باید به علاقه های واقعی کودکان و نوجوانان توجه داشت.</a:t>
            </a:r>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b="1" dirty="0" smtClean="0"/>
              <a:t>اصول آموزش و پرورش از دیدگاه پیاژه</a:t>
            </a:r>
            <a:endParaRPr lang="en-US" b="1" dirty="0"/>
          </a:p>
        </p:txBody>
      </p:sp>
      <p:sp>
        <p:nvSpPr>
          <p:cNvPr id="3" name="Content Placeholder 2"/>
          <p:cNvSpPr>
            <a:spLocks noGrp="1"/>
          </p:cNvSpPr>
          <p:nvPr>
            <p:ph idx="1"/>
          </p:nvPr>
        </p:nvSpPr>
        <p:spPr/>
        <p:txBody>
          <a:bodyPr/>
          <a:lstStyle/>
          <a:p>
            <a:pPr algn="just" rtl="1">
              <a:buNone/>
            </a:pPr>
            <a:r>
              <a:rPr lang="fa-IR" sz="3600" b="1" dirty="0" smtClean="0"/>
              <a:t>و-اصل توجه به جنبه های حسی و عملی در انتخاب روشهای آموزش و پرورش. چون فعالیتهای حسی حرکتی قبل از اعمال منطقی عینی، و این اعمال ( منطقی عینی) قبل از اعمال منطقی صوری ( اعمال انتزاعی و غیر عینی) ظاهر میشوند بنابراین رعایت این ترتیب و تقدم ضروری است.</a:t>
            </a:r>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b="1" dirty="0" smtClean="0"/>
              <a:t>اصول آموزش و پرورش از دیدگاه پیاژه</a:t>
            </a:r>
            <a:endParaRPr lang="en-US" b="1" dirty="0"/>
          </a:p>
        </p:txBody>
      </p:sp>
      <p:sp>
        <p:nvSpPr>
          <p:cNvPr id="3" name="Content Placeholder 2"/>
          <p:cNvSpPr>
            <a:spLocks noGrp="1"/>
          </p:cNvSpPr>
          <p:nvPr>
            <p:ph idx="1"/>
          </p:nvPr>
        </p:nvSpPr>
        <p:spPr/>
        <p:txBody>
          <a:bodyPr/>
          <a:lstStyle/>
          <a:p>
            <a:pPr algn="just" rtl="1">
              <a:buNone/>
            </a:pPr>
            <a:r>
              <a:rPr lang="fa-IR" sz="3600" b="1" dirty="0" smtClean="0"/>
              <a:t>ز-اصل همکاری اجتماعی کودکان و نوجوانان با یکدیگر. باید در کار آموزش و پرورش برای همکاری کودکان و نوجوانان با یکدیگر اهیت خاصی قائل شد زیرا این همکاری است که سرانجام کودک را از اطاعت دیگران بسوی انضباط اختیاری یا خود خواسته در گروههای اجتماعی سوق می دهد. </a:t>
            </a:r>
          </a:p>
        </p:txBody>
      </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b="1" dirty="0" smtClean="0"/>
              <a:t>اصول آموزش و پرورش از دیدگاه پیاژه</a:t>
            </a:r>
            <a:endParaRPr lang="en-US" b="1" dirty="0"/>
          </a:p>
        </p:txBody>
      </p:sp>
      <p:sp>
        <p:nvSpPr>
          <p:cNvPr id="3" name="Content Placeholder 2"/>
          <p:cNvSpPr>
            <a:spLocks noGrp="1"/>
          </p:cNvSpPr>
          <p:nvPr>
            <p:ph idx="1"/>
          </p:nvPr>
        </p:nvSpPr>
        <p:spPr/>
        <p:txBody>
          <a:bodyPr/>
          <a:lstStyle/>
          <a:p>
            <a:pPr algn="just" rtl="1">
              <a:buNone/>
            </a:pPr>
            <a:r>
              <a:rPr lang="fa-IR" sz="3600" b="1" dirty="0" smtClean="0"/>
              <a:t>ح-اصل توجه به مراحل رشد در تهیه مواد و محتوی آموزشی. باید مواد آموزشی را به کودکان سنین مختلف بصورتی عرضه کرد که برای ساختار ذهنی در مراحل مختلف رشد قابل جذب باشد. ساختار عقلی و اخلاقی کودک با ساختار فکری بزرگسالان متفاوت است.</a:t>
            </a:r>
            <a:endParaRPr lang="en-US" sz="3600" b="1" dirty="0"/>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1"/>
            <a:r>
              <a:rPr lang="fa-IR" b="1" dirty="0" smtClean="0"/>
              <a:t>روشها و برنامه های آموزش و پرورش</a:t>
            </a:r>
            <a:endParaRPr lang="en-US" b="1" dirty="0"/>
          </a:p>
        </p:txBody>
      </p:sp>
      <p:sp>
        <p:nvSpPr>
          <p:cNvPr id="3" name="Content Placeholder 2"/>
          <p:cNvSpPr>
            <a:spLocks noGrp="1"/>
          </p:cNvSpPr>
          <p:nvPr>
            <p:ph idx="1"/>
          </p:nvPr>
        </p:nvSpPr>
        <p:spPr/>
        <p:txBody>
          <a:bodyPr/>
          <a:lstStyle/>
          <a:p>
            <a:pPr algn="just" rtl="1">
              <a:buNone/>
            </a:pPr>
            <a:r>
              <a:rPr lang="fa-IR" sz="3200" b="1" dirty="0" smtClean="0"/>
              <a:t>پیاژه روشهای سنتی آموزش و پرورش و وادار کردن دانش آموز به حفظ مطالب و بازگفتن آنها را مورد انتقاد قرار داده و معتقد است این روشها اولا کودکان و نوجوانان را چنانکه هستند نمیشناسد ثانیا بر روانشناسی متاثر از اصالت تجربه و تداعی معانی مبتنی هستند که در آن به نقش فعالیت کودک در شناخت و یادگیری توجهی نمیشود.</a:t>
            </a:r>
          </a:p>
        </p:txBody>
      </p:sp>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rtl="1"/>
            <a:r>
              <a:rPr lang="fa-IR" b="1" dirty="0" smtClean="0"/>
              <a:t>روشها و برنامه های آموزش و پرورش</a:t>
            </a:r>
            <a:endParaRPr lang="en-US" b="1" dirty="0"/>
          </a:p>
        </p:txBody>
      </p:sp>
      <p:sp>
        <p:nvSpPr>
          <p:cNvPr id="3" name="Content Placeholder 2"/>
          <p:cNvSpPr>
            <a:spLocks noGrp="1"/>
          </p:cNvSpPr>
          <p:nvPr>
            <p:ph idx="1"/>
          </p:nvPr>
        </p:nvSpPr>
        <p:spPr>
          <a:xfrm>
            <a:off x="566738" y="1752600"/>
            <a:ext cx="8001000" cy="4772744"/>
          </a:xfrm>
        </p:spPr>
        <p:txBody>
          <a:bodyPr/>
          <a:lstStyle/>
          <a:p>
            <a:pPr algn="just" rtl="1">
              <a:buNone/>
            </a:pPr>
            <a:r>
              <a:rPr lang="fa-IR" b="1" dirty="0" smtClean="0"/>
              <a:t>به روشهای جدید نیز انتقاد کرده و عیوب آنها را ذکر نموده است و معتقد است روشهایی را میتوان موثر و مناسب دانست که به </a:t>
            </a:r>
            <a:r>
              <a:rPr lang="fa-IR" b="1" dirty="0" smtClean="0">
                <a:solidFill>
                  <a:srgbClr val="FF0000"/>
                </a:solidFill>
              </a:rPr>
              <a:t>طبیعت ویژه کودک توجه کند و از قوانین سرشت یا ساختمان روانی او مدد گیرد. </a:t>
            </a:r>
            <a:r>
              <a:rPr lang="fa-IR" b="1" dirty="0" smtClean="0"/>
              <a:t>برای شناخت این روشها شناخت رشد و تحول روانی کودک ضروری است و روشها باید با توجه به اکتشافات روانشناسی تحولی تعیین و اجرا گردد.</a:t>
            </a:r>
          </a:p>
          <a:p>
            <a:pPr algn="just" rtl="1">
              <a:buNone/>
            </a:pPr>
            <a:r>
              <a:rPr lang="fa-IR" b="1" dirty="0" smtClean="0"/>
              <a:t>در تنظیم برنامه های آموزشی یا تجدید نظر در آنها از نظر وی باید مشخصات و آهنگ رشد دانش آموزان و پیشرفتهای علمی مورد توجه قرار گیرد.</a:t>
            </a:r>
            <a:endParaRPr lang="en-US" b="1" dirty="0"/>
          </a:p>
        </p:txBody>
      </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b="1" dirty="0" smtClean="0"/>
              <a:t>سازمان آموزش و پرورش</a:t>
            </a:r>
            <a:endParaRPr lang="en-US" b="1" dirty="0"/>
          </a:p>
        </p:txBody>
      </p:sp>
      <p:sp>
        <p:nvSpPr>
          <p:cNvPr id="3" name="Content Placeholder 2"/>
          <p:cNvSpPr>
            <a:spLocks noGrp="1"/>
          </p:cNvSpPr>
          <p:nvPr>
            <p:ph idx="1"/>
          </p:nvPr>
        </p:nvSpPr>
        <p:spPr/>
        <p:txBody>
          <a:bodyPr/>
          <a:lstStyle/>
          <a:p>
            <a:pPr algn="r" rtl="1">
              <a:buNone/>
            </a:pPr>
            <a:r>
              <a:rPr lang="fa-IR" b="1" dirty="0" smtClean="0"/>
              <a:t>از نظر پیاژه سازمان آموزش و پرورش مطلوب شامل مراحل:</a:t>
            </a:r>
          </a:p>
          <a:p>
            <a:pPr algn="r" rtl="1">
              <a:buNone/>
            </a:pPr>
            <a:r>
              <a:rPr lang="fa-IR" b="1" dirty="0" smtClean="0"/>
              <a:t>1- مرحله پیش از دبستان(تا 6 سالگی)</a:t>
            </a:r>
          </a:p>
          <a:p>
            <a:pPr algn="r" rtl="1">
              <a:buNone/>
            </a:pPr>
            <a:r>
              <a:rPr lang="fa-IR" b="1" dirty="0" smtClean="0"/>
              <a:t>2-آموزش دبستانی یا همگانی و مشترک ( 7 تا 12 سالگی)</a:t>
            </a:r>
          </a:p>
          <a:p>
            <a:pPr algn="r" rtl="1">
              <a:buNone/>
            </a:pPr>
            <a:r>
              <a:rPr lang="fa-IR" b="1" dirty="0" smtClean="0"/>
              <a:t>3- دوره راهنمایی(11 تا 15 سالگی)</a:t>
            </a:r>
          </a:p>
          <a:p>
            <a:pPr algn="r" rtl="1">
              <a:buNone/>
            </a:pPr>
            <a:r>
              <a:rPr lang="fa-IR" b="1" dirty="0" smtClean="0"/>
              <a:t>4-دوره تعیین قطعی رشته تحصیلی ( 15 تا 18 سالگی)</a:t>
            </a:r>
          </a:p>
          <a:p>
            <a:pPr algn="r" rtl="1">
              <a:buNone/>
            </a:pPr>
            <a:endParaRPr lang="en-US" b="1" dirty="0"/>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cs typeface="12   Yagut_shsmrt" pitchFamily="2" charset="-78"/>
              </a:rPr>
              <a:t>تعلیم و تربیت از دیدگاه دیویی</a:t>
            </a:r>
            <a:endParaRPr lang="en-US" dirty="0">
              <a:cs typeface="12   Yagut_shsmrt" pitchFamily="2" charset="-78"/>
            </a:endParaRPr>
          </a:p>
        </p:txBody>
      </p:sp>
      <p:sp>
        <p:nvSpPr>
          <p:cNvPr id="3" name="Content Placeholder 2"/>
          <p:cNvSpPr>
            <a:spLocks noGrp="1"/>
          </p:cNvSpPr>
          <p:nvPr>
            <p:ph idx="1"/>
          </p:nvPr>
        </p:nvSpPr>
        <p:spPr/>
        <p:txBody>
          <a:bodyPr/>
          <a:lstStyle/>
          <a:p>
            <a:endParaRPr lang="en-US"/>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40" name="Rectangle 4"/>
          <p:cNvSpPr>
            <a:spLocks noGrp="1" noChangeArrowheads="1"/>
          </p:cNvSpPr>
          <p:nvPr>
            <p:ph type="title"/>
          </p:nvPr>
        </p:nvSpPr>
        <p:spPr>
          <a:xfrm>
            <a:off x="574675" y="304801"/>
            <a:ext cx="8001000" cy="819944"/>
          </a:xfrm>
        </p:spPr>
        <p:txBody>
          <a:bodyPr/>
          <a:lstStyle/>
          <a:p>
            <a:pPr algn="ctr" rtl="1"/>
            <a:r>
              <a:rPr lang="fa-IR" b="1" dirty="0">
                <a:cs typeface="+mn-cs"/>
              </a:rPr>
              <a:t>تجربه وتفکر از نظر دیویی        </a:t>
            </a:r>
            <a:endParaRPr lang="en-US" b="1" dirty="0">
              <a:cs typeface="+mn-cs"/>
            </a:endParaRPr>
          </a:p>
        </p:txBody>
      </p:sp>
      <p:sp>
        <p:nvSpPr>
          <p:cNvPr id="65541" name="Rectangle 5"/>
          <p:cNvSpPr>
            <a:spLocks noGrp="1" noChangeArrowheads="1"/>
          </p:cNvSpPr>
          <p:nvPr>
            <p:ph type="body" idx="1"/>
          </p:nvPr>
        </p:nvSpPr>
        <p:spPr/>
        <p:txBody>
          <a:bodyPr/>
          <a:lstStyle/>
          <a:p>
            <a:pPr algn="r" rtl="1"/>
            <a:r>
              <a:rPr lang="fa-IR" b="1" dirty="0"/>
              <a:t>به نظر دیویی صرف انباشتن اطلاعات بیروح وبی معنی در ذهن </a:t>
            </a:r>
            <a:r>
              <a:rPr lang="fa-IR" b="1" i="1" dirty="0" smtClean="0"/>
              <a:t>یادگیری و فهم </a:t>
            </a:r>
            <a:r>
              <a:rPr lang="fa-IR" b="1" i="1" dirty="0"/>
              <a:t>واقعی نیست معنی دارشدن از“ </a:t>
            </a:r>
            <a:r>
              <a:rPr lang="fa-IR" b="1" dirty="0"/>
              <a:t>تجربه“ ناگسسته است</a:t>
            </a:r>
            <a:r>
              <a:rPr lang="fa-IR" b="1" dirty="0" smtClean="0"/>
              <a:t>. وی </a:t>
            </a:r>
            <a:r>
              <a:rPr lang="fa-IR" b="1" dirty="0"/>
              <a:t>تجربه را تاثیروتاثرمتقابل موجود زنده با طبیعت یا محیط معرفی کرده ونتیجه می گیرد:</a:t>
            </a:r>
          </a:p>
          <a:p>
            <a:pPr algn="r" rtl="1"/>
            <a:r>
              <a:rPr lang="fa-IR" b="1" dirty="0"/>
              <a:t>الف)تجربه جریانی است شامل یک عنصر فعال ویک عنصر منفعل</a:t>
            </a:r>
          </a:p>
          <a:p>
            <a:pPr algn="r" rtl="1"/>
            <a:r>
              <a:rPr lang="fa-IR" b="1" dirty="0"/>
              <a:t>ب)هر تجربه ای که ادراکات وعواطف بیشتری برانگیزد یعنی روابط بیشتری را تببین کند کاملتر وعمیقتر است</a:t>
            </a:r>
            <a:endParaRPr lang="en-US" b="1" dirty="0"/>
          </a:p>
        </p:txBody>
      </p:sp>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3" name="Rectangle 5"/>
          <p:cNvSpPr>
            <a:spLocks noGrp="1" noChangeArrowheads="1"/>
          </p:cNvSpPr>
          <p:nvPr>
            <p:ph type="title"/>
          </p:nvPr>
        </p:nvSpPr>
        <p:spPr/>
        <p:txBody>
          <a:bodyPr/>
          <a:lstStyle/>
          <a:p>
            <a:pPr algn="ctr" rtl="1"/>
            <a:r>
              <a:rPr lang="fa-IR" b="1" dirty="0">
                <a:cs typeface="+mn-cs"/>
              </a:rPr>
              <a:t>تجربه ازنظر دیویی  به دو گونه است</a:t>
            </a:r>
            <a:r>
              <a:rPr lang="fa-IR" b="1" dirty="0"/>
              <a:t>:</a:t>
            </a:r>
            <a:endParaRPr lang="en-US" b="1" dirty="0"/>
          </a:p>
        </p:txBody>
      </p:sp>
      <p:sp>
        <p:nvSpPr>
          <p:cNvPr id="68614" name="Rectangle 6"/>
          <p:cNvSpPr>
            <a:spLocks noGrp="1" noChangeArrowheads="1"/>
          </p:cNvSpPr>
          <p:nvPr>
            <p:ph type="body" idx="1"/>
          </p:nvPr>
        </p:nvSpPr>
        <p:spPr/>
        <p:txBody>
          <a:bodyPr/>
          <a:lstStyle/>
          <a:p>
            <a:pPr algn="r" rtl="1">
              <a:lnSpc>
                <a:spcPct val="90000"/>
              </a:lnSpc>
            </a:pPr>
            <a:r>
              <a:rPr lang="fa-IR" b="1" dirty="0"/>
              <a:t>الف)تجربه ماشینی:تجربه ای است که عنصر درونی یا  فکری آن چندان قوی نیست وهمان است که در روانشناسی روش ”آزمایش وخطا“خوانده می </a:t>
            </a:r>
            <a:r>
              <a:rPr lang="fa-IR" b="1" dirty="0" smtClean="0"/>
              <a:t>شود.</a:t>
            </a:r>
            <a:endParaRPr lang="fa-IR" b="1" dirty="0"/>
          </a:p>
          <a:p>
            <a:pPr algn="r" rtl="1">
              <a:lnSpc>
                <a:spcPct val="90000"/>
              </a:lnSpc>
            </a:pPr>
            <a:r>
              <a:rPr lang="fa-IR" b="1" dirty="0"/>
              <a:t>ب)تجربه فکری:تجربه ای است که عنصرمنفعل یا درونی </a:t>
            </a:r>
            <a:r>
              <a:rPr lang="fa-IR" b="1" dirty="0" smtClean="0"/>
              <a:t>آن </a:t>
            </a:r>
            <a:r>
              <a:rPr lang="fa-IR" b="1" dirty="0"/>
              <a:t>بر عنصر فعال یا بیرونی چیرگی ورزد ومستلزم تجزیه وتحلیل وبصیرت وپیش بینی باشد.این نوع تجربه راکه منجر به کشف روابط وفهم چگونگی آنها می شود می توان ”تفکر“خواند.</a:t>
            </a:r>
            <a:endParaRPr lang="en-US" b="1" dirty="0"/>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xfrm>
            <a:off x="468313" y="304800"/>
            <a:ext cx="8001000" cy="1216025"/>
          </a:xfrm>
        </p:spPr>
        <p:txBody>
          <a:bodyPr/>
          <a:lstStyle/>
          <a:p>
            <a:pPr algn="ctr" rtl="1"/>
            <a:r>
              <a:rPr lang="fa-IR" sz="3400" b="1" dirty="0" smtClean="0">
                <a:cs typeface="+mn-cs"/>
              </a:rPr>
              <a:t>دیویی”تجربه“و“تفکر“رامحور </a:t>
            </a:r>
            <a:r>
              <a:rPr lang="fa-IR" sz="3400" b="1" dirty="0">
                <a:cs typeface="+mn-cs"/>
              </a:rPr>
              <a:t>تعلیم وتربیت دانسته ومراحل تفکر را اینگونه تحلیل میکند:</a:t>
            </a:r>
            <a:endParaRPr lang="en-US" sz="3400" b="1" dirty="0">
              <a:cs typeface="+mn-cs"/>
            </a:endParaRPr>
          </a:p>
        </p:txBody>
      </p:sp>
      <p:sp>
        <p:nvSpPr>
          <p:cNvPr id="71683" name="Rectangle 3"/>
          <p:cNvSpPr>
            <a:spLocks noGrp="1" noChangeArrowheads="1"/>
          </p:cNvSpPr>
          <p:nvPr>
            <p:ph type="body" idx="1"/>
          </p:nvPr>
        </p:nvSpPr>
        <p:spPr/>
        <p:txBody>
          <a:bodyPr/>
          <a:lstStyle/>
          <a:p>
            <a:pPr algn="r" rtl="1">
              <a:buNone/>
            </a:pPr>
            <a:endParaRPr lang="fa-IR" b="1" dirty="0" smtClean="0"/>
          </a:p>
          <a:p>
            <a:pPr algn="r" rtl="1"/>
            <a:r>
              <a:rPr lang="fa-IR" b="1" dirty="0"/>
              <a:t>مرحله اول: انسان به“عمل وتجربه ” می پردازد.</a:t>
            </a:r>
          </a:p>
          <a:p>
            <a:pPr algn="r" rtl="1"/>
            <a:r>
              <a:rPr lang="fa-IR" b="1" dirty="0"/>
              <a:t>مرحله دوم:به مساله ای ”برخورد“میکند.</a:t>
            </a:r>
          </a:p>
          <a:p>
            <a:pPr algn="r" rtl="1"/>
            <a:r>
              <a:rPr lang="fa-IR" b="1" dirty="0"/>
              <a:t>مرحله سوم:“اطلاعاتی ”گرد می آورد</a:t>
            </a:r>
          </a:p>
          <a:p>
            <a:pPr algn="r" rtl="1"/>
            <a:r>
              <a:rPr lang="fa-IR" b="1" dirty="0"/>
              <a:t>مرحله چهارم:به کمک ”اطلاعات“ راه حل می جویید.</a:t>
            </a:r>
          </a:p>
          <a:p>
            <a:pPr algn="r" rtl="1"/>
            <a:r>
              <a:rPr lang="fa-IR" b="1" dirty="0"/>
              <a:t>ودر مرحله پنجم....دوباره به عمل وتجربه روی می آورد.</a:t>
            </a:r>
            <a:endParaRPr lang="en-US" b="1" dirty="0"/>
          </a:p>
        </p:txBody>
      </p:sp>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4675" y="304801"/>
            <a:ext cx="8001000" cy="675928"/>
          </a:xfrm>
        </p:spPr>
        <p:txBody>
          <a:bodyPr>
            <a:normAutofit fontScale="90000"/>
          </a:bodyPr>
          <a:lstStyle/>
          <a:p>
            <a:pPr algn="ctr" rtl="1"/>
            <a:r>
              <a:rPr lang="fa-IR" b="1" dirty="0" smtClean="0">
                <a:cs typeface="+mn-cs"/>
              </a:rPr>
              <a:t>هدف تربیتی از دیگاه دیویی</a:t>
            </a:r>
            <a:endParaRPr lang="en-US" b="1" dirty="0">
              <a:cs typeface="+mn-cs"/>
            </a:endParaRPr>
          </a:p>
        </p:txBody>
      </p:sp>
      <p:sp>
        <p:nvSpPr>
          <p:cNvPr id="3" name="Content Placeholder 2"/>
          <p:cNvSpPr>
            <a:spLocks noGrp="1"/>
          </p:cNvSpPr>
          <p:nvPr>
            <p:ph idx="1"/>
          </p:nvPr>
        </p:nvSpPr>
        <p:spPr/>
        <p:txBody>
          <a:bodyPr/>
          <a:lstStyle/>
          <a:p>
            <a:pPr algn="just" rtl="1">
              <a:buNone/>
            </a:pPr>
            <a:r>
              <a:rPr lang="fa-IR" b="1" dirty="0" smtClean="0"/>
              <a:t>هدف دلالت می کند بر مرحله نهایی یک فعالیت که مورد توجه ذهن قرار میگیرد.</a:t>
            </a:r>
          </a:p>
          <a:p>
            <a:pPr algn="just" rtl="1">
              <a:buNone/>
            </a:pPr>
            <a:r>
              <a:rPr lang="fa-IR" b="1" dirty="0" smtClean="0"/>
              <a:t>ویژگیهای هدف مناسب از دیدگاه دیویی:</a:t>
            </a:r>
          </a:p>
          <a:p>
            <a:pPr algn="just" rtl="1">
              <a:buNone/>
            </a:pPr>
            <a:r>
              <a:rPr lang="fa-IR" b="1" dirty="0" smtClean="0"/>
              <a:t>الف- هدف هر فعالیتی باید برخاسته از ذات آن فعالیت باشد.</a:t>
            </a:r>
          </a:p>
          <a:p>
            <a:pPr algn="just" rtl="1">
              <a:buNone/>
            </a:pPr>
            <a:r>
              <a:rPr lang="fa-IR" b="1" dirty="0" smtClean="0"/>
              <a:t>ب- هدف باید انعطاف پذیر و قابل تغییر و تطبیق با اوضاع و احوال جدید باشد.</a:t>
            </a:r>
          </a:p>
          <a:p>
            <a:pPr algn="just" rtl="1">
              <a:buNone/>
            </a:pPr>
            <a:r>
              <a:rPr lang="fa-IR" b="1" dirty="0" smtClean="0"/>
              <a:t>ج-هدف تربیتی باید نمایانگر آزادی فعالیت باشد واز تحمیل هر گونه محدودیت به دور باشد.</a:t>
            </a:r>
            <a:endParaRPr lang="en-US" b="1" dirty="0"/>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b="1" dirty="0" smtClean="0"/>
              <a:t>دموکراسی بعنوان هدف آرمانی </a:t>
            </a:r>
            <a:endParaRPr lang="en-US" b="1" dirty="0"/>
          </a:p>
        </p:txBody>
      </p:sp>
      <p:sp>
        <p:nvSpPr>
          <p:cNvPr id="3" name="Content Placeholder 2"/>
          <p:cNvSpPr>
            <a:spLocks noGrp="1"/>
          </p:cNvSpPr>
          <p:nvPr>
            <p:ph idx="1"/>
          </p:nvPr>
        </p:nvSpPr>
        <p:spPr/>
        <p:txBody>
          <a:bodyPr/>
          <a:lstStyle/>
          <a:p>
            <a:pPr algn="r" rtl="1">
              <a:buNone/>
            </a:pPr>
            <a:r>
              <a:rPr lang="ar-SA" sz="3200" b="1" dirty="0" smtClean="0"/>
              <a:t>از ديدگاه ديويي، هدف تعليم و تربيت، &lt;جامعه دموكراتيك&gt; است و در تعريف آن مي‌گويد: جامعه دموكراتيك، جامعه‌اي است كه از پيدايش اختلافات و تبعيضات طبقاتي، قومي و نژادي جلوگيري مي‌كند</a:t>
            </a:r>
            <a:r>
              <a:rPr lang="fa-IR" sz="3200" b="1" dirty="0" smtClean="0"/>
              <a:t> که اولا روابط و منافع مشترک فراوانی بین اعضای خود بوجود می آورد، ثانیا روابط دوستانه متنوعی با جوامع دیگر برقرار میسازد</a:t>
            </a:r>
            <a:r>
              <a:rPr lang="ar-SA" sz="3200" b="1" dirty="0" smtClean="0"/>
              <a:t>. </a:t>
            </a:r>
            <a:endParaRPr lang="en-US" b="1" dirty="0"/>
          </a:p>
        </p:txBody>
      </p:sp>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p:txBody>
          <a:bodyPr/>
          <a:lstStyle/>
          <a:p>
            <a:pPr algn="ctr" rtl="1"/>
            <a:r>
              <a:rPr lang="fa-IR" b="1" dirty="0"/>
              <a:t>اصول آموزش وپرورش</a:t>
            </a:r>
            <a:endParaRPr lang="en-US" b="1" dirty="0"/>
          </a:p>
        </p:txBody>
      </p:sp>
      <p:sp>
        <p:nvSpPr>
          <p:cNvPr id="77827" name="Rectangle 3"/>
          <p:cNvSpPr>
            <a:spLocks noGrp="1" noChangeArrowheads="1"/>
          </p:cNvSpPr>
          <p:nvPr>
            <p:ph type="body" idx="1"/>
          </p:nvPr>
        </p:nvSpPr>
        <p:spPr/>
        <p:txBody>
          <a:bodyPr/>
          <a:lstStyle/>
          <a:p>
            <a:pPr algn="r" rtl="1"/>
            <a:r>
              <a:rPr lang="fa-IR" b="1" dirty="0"/>
              <a:t>1)اصل </a:t>
            </a:r>
            <a:r>
              <a:rPr lang="fa-IR" b="1" dirty="0" smtClean="0"/>
              <a:t>استمراروپیوستگی: بازسازی تجربه که حقیقت تعلیم و تربیت است مستلزم استمرا و پیوستگی است.</a:t>
            </a:r>
            <a:endParaRPr lang="fa-IR" b="1" dirty="0"/>
          </a:p>
          <a:p>
            <a:pPr algn="r" rtl="1"/>
            <a:r>
              <a:rPr lang="fa-IR" b="1" dirty="0"/>
              <a:t>2)اصل رابطه متقابل :تاثیر وتاثر فرد </a:t>
            </a:r>
            <a:r>
              <a:rPr lang="fa-IR" b="1" dirty="0" smtClean="0"/>
              <a:t>ومحیط بر یکدیگر.</a:t>
            </a:r>
            <a:endParaRPr lang="fa-IR" b="1" dirty="0"/>
          </a:p>
          <a:p>
            <a:pPr algn="r" rtl="1"/>
            <a:r>
              <a:rPr lang="fa-IR" b="1" dirty="0"/>
              <a:t>3)اصل کنترل </a:t>
            </a:r>
            <a:r>
              <a:rPr lang="fa-IR" b="1" dirty="0" smtClean="0"/>
              <a:t>اجتماعی: فرد تحت کنترل اجتماعی است نه کنترل فردی معلم.</a:t>
            </a:r>
            <a:endParaRPr lang="fa-IR" b="1" dirty="0"/>
          </a:p>
          <a:p>
            <a:pPr algn="r" rtl="1"/>
            <a:r>
              <a:rPr lang="fa-IR" b="1" dirty="0"/>
              <a:t>4)اصل </a:t>
            </a:r>
            <a:r>
              <a:rPr lang="fa-IR" b="1" dirty="0" smtClean="0"/>
              <a:t>آزادی: در نظر گرفتن گرایشها و رغبتهای کودک و دوری از اجبار و تحمیل توسط مربی.</a:t>
            </a:r>
            <a:endParaRPr lang="fa-IR" b="1" dirty="0"/>
          </a:p>
          <a:p>
            <a:pPr algn="r" rtl="1"/>
            <a:r>
              <a:rPr lang="fa-IR" b="1" dirty="0"/>
              <a:t>5)اصل </a:t>
            </a:r>
            <a:r>
              <a:rPr lang="fa-IR" b="1" dirty="0" smtClean="0"/>
              <a:t>هدف: آموزش و پرورش صحیح مستلزم برگزیدن اهداف معین و خودجوش برای فرایند تعلیم و تربیت است.</a:t>
            </a:r>
            <a:endParaRPr lang="en-US" b="1" dirty="0"/>
          </a:p>
        </p:txBody>
      </p:sp>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p:txBody>
          <a:bodyPr>
            <a:normAutofit fontScale="90000"/>
          </a:bodyPr>
          <a:lstStyle/>
          <a:p>
            <a:pPr algn="r"/>
            <a:r>
              <a:rPr lang="fa-IR"/>
              <a:t>روش آموزش وپرورش                              </a:t>
            </a:r>
            <a:endParaRPr lang="en-US"/>
          </a:p>
        </p:txBody>
      </p:sp>
      <p:sp>
        <p:nvSpPr>
          <p:cNvPr id="78851" name="Rectangle 3"/>
          <p:cNvSpPr>
            <a:spLocks noGrp="1" noChangeArrowheads="1"/>
          </p:cNvSpPr>
          <p:nvPr>
            <p:ph type="body" idx="1"/>
          </p:nvPr>
        </p:nvSpPr>
        <p:spPr/>
        <p:txBody>
          <a:bodyPr/>
          <a:lstStyle/>
          <a:p>
            <a:pPr algn="just" rtl="1"/>
            <a:r>
              <a:rPr lang="fa-IR" b="1" smtClean="0"/>
              <a:t>ویژگیهای </a:t>
            </a:r>
            <a:r>
              <a:rPr lang="fa-IR" b="1" dirty="0"/>
              <a:t>روشهای شایسته:</a:t>
            </a:r>
          </a:p>
          <a:p>
            <a:pPr algn="just" rtl="1"/>
            <a:r>
              <a:rPr lang="fa-IR" b="1" dirty="0"/>
              <a:t>1)خودکاری:روش خوب باید کودک را برانگیزدکه بدون تکلف وتصنع به یادگیری مشتاقانه روی آورد</a:t>
            </a:r>
          </a:p>
          <a:p>
            <a:pPr algn="just" rtl="1"/>
            <a:r>
              <a:rPr lang="fa-IR" b="1" dirty="0"/>
              <a:t>2)گشاده نظری:کودک را گشاده نظر وبدوراز تعصب وجمود فکری می پروراند</a:t>
            </a:r>
          </a:p>
          <a:p>
            <a:pPr algn="just" rtl="1"/>
            <a:r>
              <a:rPr lang="fa-IR" b="1" dirty="0"/>
              <a:t>3)دقت ووحدت نظر:نیروهای ذهنی کودک را از عدم تمرکز وپراکندگی به وحدت وتجمع هدایت کند</a:t>
            </a:r>
          </a:p>
          <a:p>
            <a:pPr algn="just" rtl="1"/>
            <a:r>
              <a:rPr lang="fa-IR" b="1" dirty="0"/>
              <a:t>4)احساس مسئولیت:ایجاد حس مسئولیت در کودک</a:t>
            </a:r>
            <a:endParaRPr lang="en-US" b="1" dirty="0"/>
          </a:p>
        </p:txBody>
      </p:sp>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normAutofit fontScale="90000"/>
          </a:bodyPr>
          <a:lstStyle/>
          <a:p>
            <a:pPr algn="ctr"/>
            <a:r>
              <a:rPr lang="fa-IR" dirty="0">
                <a:cs typeface="+mn-cs"/>
              </a:rPr>
              <a:t>معلم وتربیت                                          </a:t>
            </a:r>
            <a:endParaRPr lang="en-US" dirty="0">
              <a:cs typeface="+mn-cs"/>
            </a:endParaRPr>
          </a:p>
        </p:txBody>
      </p:sp>
      <p:sp>
        <p:nvSpPr>
          <p:cNvPr id="54275" name="Rectangle 3"/>
          <p:cNvSpPr>
            <a:spLocks noGrp="1" noChangeArrowheads="1"/>
          </p:cNvSpPr>
          <p:nvPr>
            <p:ph type="body" idx="1"/>
          </p:nvPr>
        </p:nvSpPr>
        <p:spPr/>
        <p:txBody>
          <a:bodyPr/>
          <a:lstStyle/>
          <a:p>
            <a:pPr algn="just" rtl="1">
              <a:lnSpc>
                <a:spcPct val="80000"/>
              </a:lnSpc>
              <a:buNone/>
            </a:pPr>
            <a:r>
              <a:rPr lang="ar-SA" sz="2800" b="1" dirty="0" smtClean="0"/>
              <a:t>از نظر ديويي معلم نقش راهنما و همكار شاگردان را برعهده دارد. ديويي اعتقاد دارد كه معلم نبايد نقش داناي محض كه مي‌خواهد دانش خودرا منتقل كند، داشته باشد بلكه بايد دانش‌آموزان را از راه فعاليت، تحقيق و پرورش به تفكر وادارد. مربي به عنوان زنده نگاه دارنده تفكر و يادگيري در ذهن دانش‌آموز است. اوست كه به ايجاد موقعيت‌ها و ساختن شرايط فعاليت، كار و تلاش دانش‌آموزان اقدام مي‌كند و شرايط تجربه مفيد را فراهم مي‌سازد، همواره درصدد است تا فعاليتي‌ نو براي شاگرد با توجه به علاقه و رغبتش فراهم كند.</a:t>
            </a:r>
            <a:endParaRPr lang="en-US" sz="2800" b="1" dirty="0"/>
          </a:p>
        </p:txBody>
      </p:sp>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p:txBody>
          <a:bodyPr>
            <a:normAutofit fontScale="90000"/>
          </a:bodyPr>
          <a:lstStyle/>
          <a:p>
            <a:pPr algn="ctr"/>
            <a:r>
              <a:rPr lang="fa-IR" b="1" dirty="0">
                <a:cs typeface="+mn-cs"/>
              </a:rPr>
              <a:t>نقد دیویی بر تعاریف گوناگون تعلیم وتربیت</a:t>
            </a:r>
            <a:endParaRPr lang="en-US" b="1" dirty="0">
              <a:cs typeface="+mn-cs"/>
            </a:endParaRPr>
          </a:p>
        </p:txBody>
      </p:sp>
      <p:sp>
        <p:nvSpPr>
          <p:cNvPr id="79875" name="Rectangle 3"/>
          <p:cNvSpPr>
            <a:spLocks noGrp="1" noChangeArrowheads="1"/>
          </p:cNvSpPr>
          <p:nvPr>
            <p:ph type="body" idx="1"/>
          </p:nvPr>
        </p:nvSpPr>
        <p:spPr/>
        <p:txBody>
          <a:bodyPr/>
          <a:lstStyle/>
          <a:p>
            <a:pPr algn="r" rtl="1">
              <a:lnSpc>
                <a:spcPct val="90000"/>
              </a:lnSpc>
            </a:pPr>
            <a:r>
              <a:rPr lang="fa-IR" sz="2600" b="1" dirty="0"/>
              <a:t>1)تعلیم وتربیت بعنوان آمادگی:</a:t>
            </a:r>
          </a:p>
          <a:p>
            <a:pPr algn="r" rtl="1">
              <a:lnSpc>
                <a:spcPct val="90000"/>
              </a:lnSpc>
            </a:pPr>
            <a:r>
              <a:rPr lang="fa-IR" sz="2600" b="1" dirty="0"/>
              <a:t>بر این اساس آموزش و پرورش عبارت است از“آماده سازی کودک برای آینده“همچنین کودکی زمینه ی زندگی ست نه عین زندگی</a:t>
            </a:r>
          </a:p>
          <a:p>
            <a:pPr algn="r" rtl="1">
              <a:lnSpc>
                <a:spcPct val="90000"/>
              </a:lnSpc>
            </a:pPr>
            <a:r>
              <a:rPr lang="fa-IR" sz="2600" b="1" dirty="0"/>
              <a:t>اعتراض محوری دیویی بر این اصل این است که شخصیت ذاتی کودک به تجربه ی فعلی وی و رابطه متقابل ذهن او با جهان بیرون و گرایش ها ورغبت های کنونی وی وابسته است واز ان ها شکل می گیرد چنانچه مربی همه ء این ها را به دست فراموشی بسپارد کودک را از دنیای واقعیات بریده و اهداف بزرگی را بر او تحمیل کند کودک دچار دو شخصیت متعارض می شود و تربیت نتیجه مطلوب را به بار نخواهد آورد و مربی ناگزیر به روشهای اجبار وکیفر پناه </a:t>
            </a:r>
            <a:r>
              <a:rPr lang="fa-IR" sz="2600" b="1" dirty="0" smtClean="0"/>
              <a:t>میبرد.</a:t>
            </a:r>
            <a:endParaRPr lang="en-US" sz="2600" b="1" dirty="0"/>
          </a:p>
        </p:txBody>
      </p:sp>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p:txBody>
          <a:bodyPr/>
          <a:lstStyle/>
          <a:p>
            <a:pPr algn="ctr" rtl="1"/>
            <a:r>
              <a:rPr lang="fa-IR" sz="3200" b="1" dirty="0">
                <a:cs typeface="+mn-cs"/>
              </a:rPr>
              <a:t>2)تعلیم وتربیت به عنوان آشکار کردن</a:t>
            </a:r>
            <a:endParaRPr lang="en-US" sz="3200" b="1" dirty="0">
              <a:cs typeface="+mn-cs"/>
            </a:endParaRPr>
          </a:p>
        </p:txBody>
      </p:sp>
      <p:sp>
        <p:nvSpPr>
          <p:cNvPr id="80899" name="Rectangle 3"/>
          <p:cNvSpPr>
            <a:spLocks noGrp="1" noChangeArrowheads="1"/>
          </p:cNvSpPr>
          <p:nvPr>
            <p:ph type="body" idx="1"/>
          </p:nvPr>
        </p:nvSpPr>
        <p:spPr/>
        <p:txBody>
          <a:bodyPr/>
          <a:lstStyle/>
          <a:p>
            <a:pPr algn="r" rtl="1">
              <a:buNone/>
            </a:pPr>
            <a:r>
              <a:rPr lang="fa-IR" sz="2600" b="1" dirty="0" smtClean="0"/>
              <a:t>بر مبنای این تعریف : انسان </a:t>
            </a:r>
            <a:r>
              <a:rPr lang="fa-IR" sz="2600" b="1" dirty="0"/>
              <a:t>در ذات خود از نیروهاواستعدادهای فطری ومشخصی برخوردار است که در آغاز به شکل “بالقوه“ در نهاد آدمی نهفته اند و به تدریج به فعلیت می رسند</a:t>
            </a:r>
          </a:p>
          <a:p>
            <a:pPr algn="r" rtl="1"/>
            <a:r>
              <a:rPr lang="fa-IR" sz="2600" b="1" dirty="0" smtClean="0"/>
              <a:t>دیوویی </a:t>
            </a:r>
            <a:r>
              <a:rPr lang="fa-IR" sz="2600" b="1" dirty="0"/>
              <a:t>معترض است که در این نظریه هدف رشد و شیوه های آن محدود و ثابت پنداشته شده تکامل طبیعی وتاریخی بر تکامل اجتماعی مقدم دانسته شده است. بناباین وظیفه مربی محدود می شود و ر واقع این هم به گونه ای به این که کودکی ودوران آموزش و پرورش مقدمه ی زندگی است بازمی گردد.</a:t>
            </a:r>
            <a:endParaRPr lang="en-US" sz="2600" b="1" dirty="0"/>
          </a:p>
        </p:txBody>
      </p:sp>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p:txBody>
          <a:bodyPr>
            <a:normAutofit fontScale="90000"/>
          </a:bodyPr>
          <a:lstStyle/>
          <a:p>
            <a:pPr algn="ctr" rtl="1"/>
            <a:r>
              <a:rPr lang="fa-IR" b="1" dirty="0">
                <a:cs typeface="+mn-cs"/>
              </a:rPr>
              <a:t>3)تعلیم وتربیت به عنوان پرورش قوای ذهنی</a:t>
            </a:r>
            <a:endParaRPr lang="en-US" b="1" dirty="0">
              <a:cs typeface="+mn-cs"/>
            </a:endParaRPr>
          </a:p>
        </p:txBody>
      </p:sp>
      <p:sp>
        <p:nvSpPr>
          <p:cNvPr id="81923" name="Rectangle 3"/>
          <p:cNvSpPr>
            <a:spLocks noGrp="1" noChangeArrowheads="1"/>
          </p:cNvSpPr>
          <p:nvPr>
            <p:ph type="body" idx="1"/>
          </p:nvPr>
        </p:nvSpPr>
        <p:spPr/>
        <p:txBody>
          <a:bodyPr/>
          <a:lstStyle/>
          <a:p>
            <a:pPr algn="r" rtl="1">
              <a:lnSpc>
                <a:spcPct val="90000"/>
              </a:lnSpc>
            </a:pPr>
            <a:r>
              <a:rPr lang="fa-IR" sz="2400" b="1" dirty="0"/>
              <a:t>این نظریه مانند نظر پیشین معتقد است که انسان دارای قوا واستعداد درونی است اما با این تفاوت که این نظریه معتقد است این قوا واستعدادهای ذهنی در ذات خود هیچگونه فعالیتی </a:t>
            </a:r>
            <a:r>
              <a:rPr lang="fa-IR" sz="2400" b="1" dirty="0" smtClean="0"/>
              <a:t>ندارند و </a:t>
            </a:r>
            <a:r>
              <a:rPr lang="fa-IR" sz="2400" b="1" dirty="0"/>
              <a:t>ذهن وقوای آن لوح سفیدی است که در اثر مواجهه با جهان بیرون کار آمدو فعال می گردد وبدین ترتیب تمرین وممارست در آن نقش بسیاری دارد این دیدگاه جان لاک انگلیسی </a:t>
            </a:r>
            <a:r>
              <a:rPr lang="fa-IR" sz="2400" b="1" dirty="0" smtClean="0"/>
              <a:t>است.</a:t>
            </a:r>
            <a:endParaRPr lang="fa-IR" sz="2400" b="1" dirty="0"/>
          </a:p>
          <a:p>
            <a:pPr algn="r" rtl="1">
              <a:lnSpc>
                <a:spcPct val="90000"/>
              </a:lnSpc>
              <a:buNone/>
            </a:pPr>
            <a:r>
              <a:rPr lang="fa-IR" sz="2400" b="1" dirty="0" smtClean="0"/>
              <a:t>ایراد دیویی به این تعریف : ازنظر </a:t>
            </a:r>
            <a:r>
              <a:rPr lang="fa-IR" sz="2400" b="1" dirty="0"/>
              <a:t>تربیتی  وظیفه مربی به تربیت معدودی از قوا محدود می </a:t>
            </a:r>
            <a:r>
              <a:rPr lang="fa-IR" sz="2400" b="1" dirty="0" smtClean="0"/>
              <a:t>گردد و </a:t>
            </a:r>
            <a:r>
              <a:rPr lang="fa-IR" sz="2400" b="1" dirty="0"/>
              <a:t>کودک از برخورد با  زندگی واقعی و روابط با آن و هماهنگی اعضا وحواس گوناگون محروم می شود </a:t>
            </a:r>
            <a:endParaRPr lang="en-US" sz="2400" b="1" dirty="0"/>
          </a:p>
        </p:txBody>
      </p:sp>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p:txBody>
          <a:bodyPr>
            <a:normAutofit fontScale="90000"/>
          </a:bodyPr>
          <a:lstStyle/>
          <a:p>
            <a:pPr algn="ctr" rtl="1"/>
            <a:r>
              <a:rPr lang="fa-IR" b="1" dirty="0">
                <a:cs typeface="+mn-cs"/>
              </a:rPr>
              <a:t>4)تعلیم وتربیت به عنوان شکل دهندهء ذهن</a:t>
            </a:r>
            <a:endParaRPr lang="en-US" b="1" dirty="0">
              <a:cs typeface="+mn-cs"/>
            </a:endParaRPr>
          </a:p>
        </p:txBody>
      </p:sp>
      <p:sp>
        <p:nvSpPr>
          <p:cNvPr id="82947" name="Rectangle 3"/>
          <p:cNvSpPr>
            <a:spLocks noGrp="1" noChangeArrowheads="1"/>
          </p:cNvSpPr>
          <p:nvPr>
            <p:ph type="body" idx="1"/>
          </p:nvPr>
        </p:nvSpPr>
        <p:spPr/>
        <p:txBody>
          <a:bodyPr/>
          <a:lstStyle/>
          <a:p>
            <a:pPr algn="r" rtl="1"/>
            <a:r>
              <a:rPr lang="fa-IR" sz="2800" b="1" dirty="0"/>
              <a:t>طرفداران این نظریه همچون هربارت  معتقدند ذهن و قوای آن به طور کلی ساخته ونشات گرفته از عوامل ی است که از بیرون بر موجود زنده اثر می گذارد . ذهن حافظه دقت ادراک  حافظه و عاطفه از برخورد جلوه های نفسانی مطرود با جلوه های نو ظهور پدید می آیند .مطابق این نظریه  تعلیم وتربیت  پدیدآورنده ذهن وقوای آن است </a:t>
            </a:r>
          </a:p>
          <a:p>
            <a:pPr algn="r" rtl="1"/>
            <a:r>
              <a:rPr lang="fa-IR" sz="2800" b="1" dirty="0"/>
              <a:t>دیویی معترض </a:t>
            </a:r>
            <a:r>
              <a:rPr lang="fa-IR" sz="2800" b="1" dirty="0" smtClean="0"/>
              <a:t>است که </a:t>
            </a:r>
            <a:r>
              <a:rPr lang="fa-IR" sz="2800" b="1" dirty="0"/>
              <a:t>گرچه این رای نسبت به آرائ پیشین از نظر نفی قوای ذهنی پیشین برتری دارد </a:t>
            </a:r>
            <a:r>
              <a:rPr lang="fa-IR" sz="2800" b="1" dirty="0" smtClean="0"/>
              <a:t>ولی </a:t>
            </a:r>
            <a:r>
              <a:rPr lang="fa-IR" sz="2800" b="1" dirty="0"/>
              <a:t>در آن به مقتضیات دوران کودکی وروابط عملی آن با محیط توجه نشده است </a:t>
            </a:r>
            <a:endParaRPr lang="en-US" sz="2800" b="1" dirty="0"/>
          </a:p>
        </p:txBody>
      </p:sp>
    </p:spTree>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p:txBody>
          <a:bodyPr/>
          <a:lstStyle/>
          <a:p>
            <a:pPr algn="ctr" rtl="1"/>
            <a:r>
              <a:rPr lang="fa-IR" sz="3400" b="1" dirty="0">
                <a:cs typeface="+mn-cs"/>
              </a:rPr>
              <a:t>6)تعلیم وتربیت به عنوان بازسازی تجربه ها</a:t>
            </a:r>
            <a:br>
              <a:rPr lang="fa-IR" sz="3400" b="1" dirty="0">
                <a:cs typeface="+mn-cs"/>
              </a:rPr>
            </a:br>
            <a:r>
              <a:rPr lang="fa-IR" sz="3400" b="1" dirty="0">
                <a:cs typeface="+mn-cs"/>
              </a:rPr>
              <a:t>تعریف تعلیم و تربیت از دیدگاه جان دیویی</a:t>
            </a:r>
            <a:endParaRPr lang="en-US" sz="3400" b="1" dirty="0">
              <a:cs typeface="+mn-cs"/>
            </a:endParaRPr>
          </a:p>
        </p:txBody>
      </p:sp>
      <p:sp>
        <p:nvSpPr>
          <p:cNvPr id="84995" name="Rectangle 3"/>
          <p:cNvSpPr>
            <a:spLocks noGrp="1" noChangeArrowheads="1"/>
          </p:cNvSpPr>
          <p:nvPr>
            <p:ph type="body" idx="1"/>
          </p:nvPr>
        </p:nvSpPr>
        <p:spPr/>
        <p:txBody>
          <a:bodyPr/>
          <a:lstStyle/>
          <a:p>
            <a:pPr algn="r" rtl="1"/>
            <a:r>
              <a:rPr lang="fa-IR" b="1" dirty="0"/>
              <a:t>تعلیم وتربیت عبارت است از:</a:t>
            </a:r>
          </a:p>
          <a:p>
            <a:pPr algn="r" rtl="1"/>
            <a:r>
              <a:rPr lang="fa-IR" b="1" dirty="0"/>
              <a:t>بازسازی وسازمان دهی تجربه که برمعنی دارشدن وعمق آن می افزاید وتوانایی هدایت جریان تجربه راتوسعه </a:t>
            </a:r>
            <a:r>
              <a:rPr lang="fa-IR" b="1" dirty="0" smtClean="0"/>
              <a:t>می </a:t>
            </a:r>
            <a:r>
              <a:rPr lang="fa-IR" b="1" dirty="0"/>
              <a:t>بخشد</a:t>
            </a:r>
            <a:endParaRPr lang="en-US" b="1" dirty="0"/>
          </a:p>
        </p:txBody>
      </p:sp>
    </p:spTree>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pPr algn="ctr" rtl="1"/>
            <a:r>
              <a:rPr lang="fa-IR" sz="3400" b="1" dirty="0">
                <a:cs typeface="+mn-cs"/>
              </a:rPr>
              <a:t>هدف </a:t>
            </a:r>
            <a:r>
              <a:rPr lang="fa-IR" sz="3400" b="1" dirty="0" smtClean="0">
                <a:cs typeface="+mn-cs"/>
              </a:rPr>
              <a:t>وویژگیهای </a:t>
            </a:r>
            <a:r>
              <a:rPr lang="fa-IR" sz="3400" b="1" dirty="0">
                <a:cs typeface="+mn-cs"/>
              </a:rPr>
              <a:t>تعلیم  </a:t>
            </a:r>
            <a:r>
              <a:rPr lang="fa-IR" sz="3400" b="1" dirty="0" smtClean="0">
                <a:cs typeface="+mn-cs"/>
              </a:rPr>
              <a:t>وتربیت         </a:t>
            </a:r>
            <a:endParaRPr lang="en-US" sz="3400" b="1" dirty="0">
              <a:cs typeface="+mn-cs"/>
            </a:endParaRPr>
          </a:p>
        </p:txBody>
      </p:sp>
      <p:sp>
        <p:nvSpPr>
          <p:cNvPr id="51203" name="Rectangle 3"/>
          <p:cNvSpPr>
            <a:spLocks noGrp="1" noChangeArrowheads="1"/>
          </p:cNvSpPr>
          <p:nvPr>
            <p:ph type="body" idx="1"/>
          </p:nvPr>
        </p:nvSpPr>
        <p:spPr/>
        <p:txBody>
          <a:bodyPr/>
          <a:lstStyle/>
          <a:p>
            <a:pPr algn="r" rtl="1">
              <a:lnSpc>
                <a:spcPct val="80000"/>
              </a:lnSpc>
              <a:buNone/>
            </a:pPr>
            <a:r>
              <a:rPr lang="ar-SA" sz="2800" b="1" dirty="0" smtClean="0"/>
              <a:t>ديوئي در كتاب دموكراسي و تعليم و تربيت، چهار ويژگي تعليم و تربيت را ذكر مي‌كند:</a:t>
            </a:r>
            <a:r>
              <a:rPr lang="en-US" sz="2800" b="1" dirty="0" smtClean="0"/>
              <a:t/>
            </a:r>
            <a:br>
              <a:rPr lang="en-US" sz="2800" b="1" dirty="0" smtClean="0"/>
            </a:br>
            <a:r>
              <a:rPr lang="en-US" sz="2800" b="1" dirty="0" smtClean="0"/>
              <a:t/>
            </a:r>
            <a:br>
              <a:rPr lang="en-US" sz="2800" b="1" dirty="0" smtClean="0"/>
            </a:br>
            <a:r>
              <a:rPr lang="ar-SA" sz="2800" b="1" dirty="0" smtClean="0"/>
              <a:t>الف) تعليم و تربيت ضرورت زندگي است: ديويي تعليم و تربيت را به عمدي و غيرعمدي تقسيم كرده است، اساس آموزش و پرورش را ارتباط و انتقال فرهنگي و اجتماعي مي‌داند زيرا بدون آموزش و پرورش عمدي و غيرعمدي زندگي ميسر نيست.</a:t>
            </a:r>
            <a:r>
              <a:rPr lang="en-US" sz="2800" b="1" dirty="0" smtClean="0"/>
              <a:t/>
            </a:r>
            <a:br>
              <a:rPr lang="en-US" sz="2800" b="1" dirty="0" smtClean="0"/>
            </a:br>
            <a:r>
              <a:rPr lang="en-US" sz="2800" b="1" dirty="0" smtClean="0"/>
              <a:t/>
            </a:r>
            <a:br>
              <a:rPr lang="en-US" sz="2800" b="1" dirty="0" smtClean="0"/>
            </a:br>
            <a:r>
              <a:rPr lang="ar-SA" sz="2800" b="1" dirty="0" smtClean="0"/>
              <a:t>ب) تعليم و تربيت به مثابه كنش اجتماعي: محيط اجتماعي نقش مهم‌ تربيتي دارد و فراگيري كودك امري انتزاعي و مجرد از مناسبات و روابط اجتماعي و محيط نيست، بلكه در متن همين مناسبات مطالب فراواني را فرا مي‌گيرد.</a:t>
            </a:r>
            <a:endParaRPr lang="en-US" sz="2800" b="1" dirty="0"/>
          </a:p>
        </p:txBody>
      </p:sp>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pPr algn="ctr" rtl="1"/>
            <a:r>
              <a:rPr lang="fa-IR" sz="3400" b="1" dirty="0">
                <a:cs typeface="+mn-cs"/>
              </a:rPr>
              <a:t>هدف وویزگیهای تعلیم  </a:t>
            </a:r>
            <a:r>
              <a:rPr lang="fa-IR" sz="3400" b="1" dirty="0" smtClean="0">
                <a:cs typeface="+mn-cs"/>
              </a:rPr>
              <a:t>وتربیت         </a:t>
            </a:r>
            <a:endParaRPr lang="en-US" sz="3400" b="1" dirty="0">
              <a:cs typeface="+mn-cs"/>
            </a:endParaRPr>
          </a:p>
        </p:txBody>
      </p:sp>
      <p:sp>
        <p:nvSpPr>
          <p:cNvPr id="51203" name="Rectangle 3"/>
          <p:cNvSpPr>
            <a:spLocks noGrp="1" noChangeArrowheads="1"/>
          </p:cNvSpPr>
          <p:nvPr>
            <p:ph type="body" idx="1"/>
          </p:nvPr>
        </p:nvSpPr>
        <p:spPr/>
        <p:txBody>
          <a:bodyPr>
            <a:normAutofit lnSpcReduction="10000"/>
          </a:bodyPr>
          <a:lstStyle/>
          <a:p>
            <a:pPr algn="r" rtl="1">
              <a:lnSpc>
                <a:spcPct val="80000"/>
              </a:lnSpc>
              <a:buNone/>
            </a:pPr>
            <a:r>
              <a:rPr lang="ar-SA" sz="2800" b="1" dirty="0" smtClean="0"/>
              <a:t>ج</a:t>
            </a:r>
            <a:r>
              <a:rPr lang="ar-SA" sz="2800" b="1" dirty="0"/>
              <a:t>) تعليم و تربيت به مثابه راهنمايي: به اعتقاد ديويي انگيزه‌ها و كوشش‌هاي مشخص نوآموز را بايد كنترل و هدايت كرد و نقش راستين تعليم وتربيت همين </a:t>
            </a:r>
            <a:r>
              <a:rPr lang="ar-SA" sz="2800" b="1" dirty="0" smtClean="0"/>
              <a:t>است.</a:t>
            </a:r>
            <a:endParaRPr lang="fa-IR" sz="2800" b="1" smtClean="0"/>
          </a:p>
          <a:p>
            <a:pPr algn="r" rtl="1">
              <a:lnSpc>
                <a:spcPct val="80000"/>
              </a:lnSpc>
              <a:buNone/>
            </a:pPr>
            <a:r>
              <a:rPr lang="ar-SA" sz="2800" b="1" smtClean="0"/>
              <a:t>د</a:t>
            </a:r>
            <a:r>
              <a:rPr lang="ar-SA" sz="2800" b="1" dirty="0"/>
              <a:t>) تعليم و تربيت به مثابه رشد: ديويي در اين مورد بر اين نكته تاكيد تام مي‌ورزد كه تعليم و تربيت به رشد رساندن است و رشد عميق زندگي است. تا زندگي هست، تعليم و تربيت هم است. با توجه به آنچه گذشت مي‌توان گفت تعليم و تربيت متربي عبارت است از: فرآيندي اصيل - نه فقط مقدماتي - ميان مربي و مترّبي، ناشي از ضرورت زندگي اجتماعي و مبتني بر رغبت‌هاي دروني و فعلي دانش‌آموز و متربي به منظور بازسازي تجربه براي رشد و دموكراسي اجتماعي</a:t>
            </a:r>
            <a:r>
              <a:rPr lang="en-US" sz="2800" b="1" dirty="0"/>
              <a:t>.</a:t>
            </a:r>
            <a:br>
              <a:rPr lang="en-US" sz="2800" b="1" dirty="0"/>
            </a:br>
            <a:r>
              <a:rPr lang="en-US" sz="2800" b="1" dirty="0"/>
              <a:t/>
            </a:r>
            <a:br>
              <a:rPr lang="en-US" sz="2800" b="1" dirty="0"/>
            </a:br>
            <a:r>
              <a:rPr lang="en-US" sz="2800" b="1" dirty="0"/>
              <a:t/>
            </a:r>
            <a:br>
              <a:rPr lang="en-US" sz="2800" b="1" dirty="0"/>
            </a:br>
            <a:endParaRPr lang="en-US" sz="2800" b="1" dirty="0"/>
          </a:p>
        </p:txBody>
      </p:sp>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99792" y="-1"/>
            <a:ext cx="4176464" cy="2132857"/>
          </a:xfrm>
          <a:prstGeom prst="rect">
            <a:avLst/>
          </a:prstGeom>
        </p:spPr>
      </p:pic>
      <p:sp>
        <p:nvSpPr>
          <p:cNvPr id="6" name="TextBox 5"/>
          <p:cNvSpPr txBox="1"/>
          <p:nvPr/>
        </p:nvSpPr>
        <p:spPr>
          <a:xfrm>
            <a:off x="8264556" y="3789040"/>
            <a:ext cx="184731" cy="400110"/>
          </a:xfrm>
          <a:prstGeom prst="rect">
            <a:avLst/>
          </a:prstGeom>
          <a:noFill/>
        </p:spPr>
        <p:txBody>
          <a:bodyPr wrap="none" rtlCol="0">
            <a:spAutoFit/>
          </a:bodyPr>
          <a:lstStyle/>
          <a:p>
            <a:endParaRPr lang="en-US" sz="2000" b="1" dirty="0"/>
          </a:p>
        </p:txBody>
      </p:sp>
      <p:sp>
        <p:nvSpPr>
          <p:cNvPr id="8" name="TextBox 7"/>
          <p:cNvSpPr txBox="1"/>
          <p:nvPr/>
        </p:nvSpPr>
        <p:spPr>
          <a:xfrm>
            <a:off x="3563888" y="2420887"/>
            <a:ext cx="3023585" cy="461665"/>
          </a:xfrm>
          <a:prstGeom prst="rect">
            <a:avLst/>
          </a:prstGeom>
          <a:noFill/>
        </p:spPr>
        <p:txBody>
          <a:bodyPr wrap="none" rtlCol="0">
            <a:spAutoFit/>
          </a:bodyPr>
          <a:lstStyle/>
          <a:p>
            <a:r>
              <a:rPr lang="fa-IR" sz="2400" b="1" dirty="0" smtClean="0">
                <a:solidFill>
                  <a:schemeClr val="accent1">
                    <a:lumMod val="50000"/>
                  </a:schemeClr>
                </a:solidFill>
              </a:rPr>
              <a:t>زندگینامه فارابی (معلم ثانی)</a:t>
            </a:r>
            <a:endParaRPr lang="en-US" sz="2400" b="1" dirty="0">
              <a:solidFill>
                <a:schemeClr val="accent1">
                  <a:lumMod val="50000"/>
                </a:schemeClr>
              </a:solidFill>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0100" y="0"/>
            <a:ext cx="7929618" cy="2246769"/>
          </a:xfrm>
          <a:prstGeom prst="rect">
            <a:avLst/>
          </a:prstGeom>
        </p:spPr>
        <p:txBody>
          <a:bodyPr wrap="square">
            <a:spAutoFit/>
          </a:bodyPr>
          <a:lstStyle/>
          <a:p>
            <a:endParaRPr lang="fa-IR" sz="2000" b="1" dirty="0" smtClean="0"/>
          </a:p>
          <a:p>
            <a:pPr algn="r" rtl="1"/>
            <a:r>
              <a:rPr lang="fa-IR" sz="2000" b="1" dirty="0" smtClean="0"/>
              <a:t>درمورد اینکه طبیعت نخستین انسان برخیز است یاشرآرای گوناگونی ازاندیشمندان مطرح است.برخی طبیعت اولیه انسان رابرخیرونیکی وبرخی به اصالت شردرطبیعت انسان </a:t>
            </a:r>
          </a:p>
          <a:p>
            <a:pPr algn="r" rtl="1"/>
            <a:r>
              <a:rPr lang="fa-IR" sz="2000" b="1" dirty="0" smtClean="0"/>
              <a:t>اعتقاد دارندوگروهی برتفاوت فردی انسانها تاکید ورزیده اند.</a:t>
            </a:r>
          </a:p>
          <a:p>
            <a:endParaRPr lang="fa-IR" sz="2000" b="1" dirty="0" smtClean="0"/>
          </a:p>
          <a:p>
            <a:pPr algn="r" rtl="1"/>
            <a:r>
              <a:rPr lang="fa-IR" sz="2000" b="1" dirty="0" smtClean="0"/>
              <a:t>فارابی معتقدبوده است طبیعت انسان ازحیث فعلیت نه برخیر است ونه برشر زمینه هردو درنهاد انسان محقق است وانسان با اختیارخویش می تواندبه هریک ازآندو فعلیت ببخشد.</a:t>
            </a:r>
          </a:p>
        </p:txBody>
      </p:sp>
      <p:sp>
        <p:nvSpPr>
          <p:cNvPr id="3" name="Cloud 2"/>
          <p:cNvSpPr/>
          <p:nvPr/>
        </p:nvSpPr>
        <p:spPr>
          <a:xfrm>
            <a:off x="6858016" y="2428868"/>
            <a:ext cx="2071702" cy="1000132"/>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000" b="1" dirty="0" smtClean="0"/>
              <a:t>اجتماعی بودن انسان</a:t>
            </a:r>
            <a:endParaRPr lang="fa-IR" sz="2000" b="1" dirty="0"/>
          </a:p>
        </p:txBody>
      </p:sp>
      <p:sp>
        <p:nvSpPr>
          <p:cNvPr id="4" name="TextBox 3"/>
          <p:cNvSpPr txBox="1"/>
          <p:nvPr/>
        </p:nvSpPr>
        <p:spPr>
          <a:xfrm>
            <a:off x="1071538" y="3714752"/>
            <a:ext cx="7786742" cy="707886"/>
          </a:xfrm>
          <a:prstGeom prst="rect">
            <a:avLst/>
          </a:prstGeom>
          <a:noFill/>
        </p:spPr>
        <p:txBody>
          <a:bodyPr wrap="square" rtlCol="1">
            <a:spAutoFit/>
          </a:bodyPr>
          <a:lstStyle/>
          <a:p>
            <a:pPr algn="r" rtl="1"/>
            <a:r>
              <a:rPr lang="fa-IR" sz="2000" b="1" dirty="0" smtClean="0"/>
              <a:t>فارابی برآن است که انسان موجودی است که ضروریت زندگی طبیعی وکمالات وترقیات اوجز با اجتماع میسرنیست.</a:t>
            </a:r>
            <a:endParaRPr lang="fa-IR" sz="2000" b="1" dirty="0"/>
          </a:p>
        </p:txBody>
      </p:sp>
      <p:sp>
        <p:nvSpPr>
          <p:cNvPr id="5" name="Cloud 4"/>
          <p:cNvSpPr/>
          <p:nvPr/>
        </p:nvSpPr>
        <p:spPr>
          <a:xfrm>
            <a:off x="6000760" y="4500570"/>
            <a:ext cx="2928958" cy="107157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000" b="1" dirty="0" smtClean="0"/>
              <a:t>فضیلت ورذیلت اخلاقی ازنظرفارابی</a:t>
            </a:r>
            <a:endParaRPr lang="fa-IR" sz="2000" b="1" dirty="0"/>
          </a:p>
        </p:txBody>
      </p:sp>
      <p:sp>
        <p:nvSpPr>
          <p:cNvPr id="6" name="TextBox 5"/>
          <p:cNvSpPr txBox="1"/>
          <p:nvPr/>
        </p:nvSpPr>
        <p:spPr>
          <a:xfrm>
            <a:off x="1071538" y="5786454"/>
            <a:ext cx="7715304" cy="707886"/>
          </a:xfrm>
          <a:prstGeom prst="rect">
            <a:avLst/>
          </a:prstGeom>
          <a:noFill/>
        </p:spPr>
        <p:txBody>
          <a:bodyPr wrap="square" rtlCol="1">
            <a:spAutoFit/>
          </a:bodyPr>
          <a:lstStyle/>
          <a:p>
            <a:pPr algn="r" rtl="1"/>
            <a:r>
              <a:rPr lang="fa-IR" sz="2000" b="1" dirty="0" smtClean="0"/>
              <a:t>فارابی به پیروی از ارسطوبه این نظریه گرایش داردکه فضایل میان افراط وتفریط که رذیلتندقراردارد.</a:t>
            </a:r>
            <a:endParaRPr lang="fa-IR" sz="2000" b="1" dirty="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loud 2"/>
          <p:cNvSpPr/>
          <p:nvPr/>
        </p:nvSpPr>
        <p:spPr>
          <a:xfrm>
            <a:off x="6072198" y="214290"/>
            <a:ext cx="2857520" cy="1000132"/>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b="1" dirty="0" smtClean="0"/>
              <a:t>هدف تعلیم وتربیت ازدیدگاه فارابی</a:t>
            </a:r>
            <a:endParaRPr lang="fa-IR" b="1" dirty="0"/>
          </a:p>
        </p:txBody>
      </p:sp>
      <p:sp>
        <p:nvSpPr>
          <p:cNvPr id="4" name="TextBox 3"/>
          <p:cNvSpPr txBox="1"/>
          <p:nvPr/>
        </p:nvSpPr>
        <p:spPr>
          <a:xfrm>
            <a:off x="1071538" y="1643050"/>
            <a:ext cx="7400035" cy="4401205"/>
          </a:xfrm>
          <a:prstGeom prst="rect">
            <a:avLst/>
          </a:prstGeom>
          <a:noFill/>
        </p:spPr>
        <p:txBody>
          <a:bodyPr wrap="square" rtlCol="1">
            <a:spAutoFit/>
          </a:bodyPr>
          <a:lstStyle/>
          <a:p>
            <a:pPr algn="r" rtl="1"/>
            <a:r>
              <a:rPr lang="fa-IR" sz="2000" b="1" dirty="0" smtClean="0"/>
              <a:t>فارابی هدف ازتعلیم وتربیت را اعتدال درقوای شهویه وغضبیه وانقیادآنهانسبت به عقل می داند.بنابراین ساختن شخصیت معتدلی که قوه عاقله وناطقه آن برقوای دیگرحاکمیت داشته باشدهدف اخلاق وتعلیم وتربیت است.</a:t>
            </a:r>
          </a:p>
          <a:p>
            <a:pPr algn="r" rtl="1"/>
            <a:endParaRPr lang="fa-IR" sz="2000" b="1" dirty="0" smtClean="0"/>
          </a:p>
          <a:p>
            <a:pPr algn="r" rtl="1"/>
            <a:r>
              <a:rPr lang="fa-IR" sz="2000" b="1" dirty="0" smtClean="0"/>
              <a:t>دربعداجتماعی فارابی عمیقامعتقد است که جهت گیری تعلیم وتربیت بایددر راستای سامان دادن به مدینه فاضله باشد ومدینه فاضله جامعه ای است که شهروندان آن برای رسیدن به برترین کمالات انسانی به یگدیگر کمک می کنند .</a:t>
            </a:r>
          </a:p>
          <a:p>
            <a:pPr algn="r" rtl="1"/>
            <a:endParaRPr lang="fa-IR" sz="2000" b="1" dirty="0" smtClean="0"/>
          </a:p>
          <a:p>
            <a:pPr algn="r" rtl="1"/>
            <a:r>
              <a:rPr lang="fa-IR" sz="2000" b="1" dirty="0" smtClean="0"/>
              <a:t>فارابی معتقداست انسان دارای دو کمال است: کمال اول وکمال نهایی </a:t>
            </a:r>
          </a:p>
          <a:p>
            <a:pPr algn="r" rtl="1"/>
            <a:r>
              <a:rPr lang="fa-IR" sz="2000" b="1" dirty="0" smtClean="0"/>
              <a:t>کمال اول این است که انسان همه فضایل را در عمل تحقق بخشد وآن برترین سعادت است .</a:t>
            </a:r>
          </a:p>
          <a:p>
            <a:pPr algn="r" rtl="1"/>
            <a:endParaRPr lang="fa-IR" sz="2000" b="1" dirty="0" smtClean="0"/>
          </a:p>
          <a:p>
            <a:pPr algn="r" rtl="1"/>
            <a:r>
              <a:rPr lang="fa-IR" sz="2000" b="1" dirty="0" smtClean="0"/>
              <a:t>کمال نهایی: نه دراین زندگی بلکه درحیات آخرت برای انسان حاصل می گردد وبعداز کمال اول به دست می آید.</a:t>
            </a:r>
            <a:endParaRPr lang="fa-IR" sz="2000" b="1" dirty="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loud 1"/>
          <p:cNvSpPr/>
          <p:nvPr/>
        </p:nvSpPr>
        <p:spPr>
          <a:xfrm>
            <a:off x="5643570" y="214290"/>
            <a:ext cx="3143272" cy="1214446"/>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000" b="1" dirty="0" smtClean="0"/>
              <a:t>کودک ونوجوان ازدیدگاه فارابی</a:t>
            </a:r>
            <a:endParaRPr lang="fa-IR" sz="2000" b="1" dirty="0"/>
          </a:p>
        </p:txBody>
      </p:sp>
      <p:sp>
        <p:nvSpPr>
          <p:cNvPr id="3" name="TextBox 2"/>
          <p:cNvSpPr txBox="1"/>
          <p:nvPr/>
        </p:nvSpPr>
        <p:spPr>
          <a:xfrm>
            <a:off x="1000099" y="1714488"/>
            <a:ext cx="7685765" cy="2862322"/>
          </a:xfrm>
          <a:prstGeom prst="rect">
            <a:avLst/>
          </a:prstGeom>
          <a:noFill/>
        </p:spPr>
        <p:txBody>
          <a:bodyPr wrap="square" rtlCol="1">
            <a:spAutoFit/>
          </a:bodyPr>
          <a:lstStyle/>
          <a:p>
            <a:pPr algn="r" rtl="1"/>
            <a:r>
              <a:rPr lang="fa-IR" sz="2000" b="1" dirty="0" smtClean="0"/>
              <a:t>1- انسانها وکودکان ضمن اینکه از آمادگیها وامور فطری مشترکی برخوردارند،تفاوتهای فردی آنها نیز اهمیت بسیاری دارد.</a:t>
            </a:r>
          </a:p>
          <a:p>
            <a:pPr algn="r" rtl="1"/>
            <a:endParaRPr lang="fa-IR" sz="2000" b="1" dirty="0" smtClean="0"/>
          </a:p>
          <a:p>
            <a:pPr algn="r" rtl="1"/>
            <a:r>
              <a:rPr lang="fa-IR" sz="2000" b="1" dirty="0" smtClean="0"/>
              <a:t>2-برخی دارای قریحه وآمادگی رهبری ، هدایت وتعلیمند که آنان راباتربیت باید برای رهبری آماده ساخت.</a:t>
            </a:r>
          </a:p>
          <a:p>
            <a:pPr algn="r" rtl="1"/>
            <a:endParaRPr lang="fa-IR" sz="2000" b="1" dirty="0" smtClean="0"/>
          </a:p>
          <a:p>
            <a:pPr algn="r" rtl="1"/>
            <a:r>
              <a:rPr lang="fa-IR" sz="2000" b="1" dirty="0" smtClean="0"/>
              <a:t>3-انسان به صورت طبیعی برای تکامل ورشد نیازمند معلم ومربی است.</a:t>
            </a:r>
          </a:p>
          <a:p>
            <a:pPr algn="r" rtl="1"/>
            <a:endParaRPr lang="fa-IR" sz="2000" b="1" dirty="0" smtClean="0"/>
          </a:p>
          <a:p>
            <a:pPr algn="r" rtl="1"/>
            <a:r>
              <a:rPr lang="fa-IR" sz="2000" b="1" dirty="0" smtClean="0"/>
              <a:t>4- ویژگیهای محل سکونت درشخصیت وتربیت انسان موثر است.</a:t>
            </a:r>
            <a:endParaRPr lang="fa-IR" sz="2000" b="1" dirty="0"/>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loud 2"/>
          <p:cNvSpPr/>
          <p:nvPr/>
        </p:nvSpPr>
        <p:spPr>
          <a:xfrm>
            <a:off x="6156176" y="276146"/>
            <a:ext cx="2488987" cy="920606"/>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000" b="1" dirty="0" smtClean="0"/>
              <a:t>تعلیم وتربیت وعادت</a:t>
            </a:r>
            <a:endParaRPr lang="en-US" sz="2000" b="1" dirty="0"/>
          </a:p>
        </p:txBody>
      </p:sp>
      <p:sp>
        <p:nvSpPr>
          <p:cNvPr id="4" name="TextBox 3"/>
          <p:cNvSpPr txBox="1"/>
          <p:nvPr/>
        </p:nvSpPr>
        <p:spPr>
          <a:xfrm>
            <a:off x="1291882" y="1340768"/>
            <a:ext cx="7601555" cy="707886"/>
          </a:xfrm>
          <a:prstGeom prst="rect">
            <a:avLst/>
          </a:prstGeom>
          <a:noFill/>
        </p:spPr>
        <p:txBody>
          <a:bodyPr wrap="square" rtlCol="0">
            <a:spAutoFit/>
          </a:bodyPr>
          <a:lstStyle/>
          <a:p>
            <a:pPr algn="r" rtl="1"/>
            <a:r>
              <a:rPr lang="fa-IR" sz="2000" b="1" dirty="0" smtClean="0"/>
              <a:t>فارابی معتقد است که اخلاق اساسا با عادات وتمرین شکل می گیرد .وی حالات راتا وقتی که به وسیله عادت به شکل خصلت ثابتی درجان آدمی درنیایدفضیلت نمیداند.</a:t>
            </a:r>
            <a:endParaRPr lang="en-US" sz="2000" b="1" dirty="0"/>
          </a:p>
        </p:txBody>
      </p:sp>
      <p:sp>
        <p:nvSpPr>
          <p:cNvPr id="5" name="Cloud 4"/>
          <p:cNvSpPr/>
          <p:nvPr/>
        </p:nvSpPr>
        <p:spPr>
          <a:xfrm>
            <a:off x="6156176" y="2192670"/>
            <a:ext cx="2488987" cy="87629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000" b="1" dirty="0" smtClean="0"/>
              <a:t>اصول تعلیم وتربیت </a:t>
            </a:r>
            <a:endParaRPr lang="en-US" sz="2000" b="1" dirty="0"/>
          </a:p>
        </p:txBody>
      </p:sp>
      <p:sp>
        <p:nvSpPr>
          <p:cNvPr id="6" name="TextBox 5"/>
          <p:cNvSpPr txBox="1"/>
          <p:nvPr/>
        </p:nvSpPr>
        <p:spPr>
          <a:xfrm>
            <a:off x="1560885" y="3212976"/>
            <a:ext cx="7494867" cy="3477875"/>
          </a:xfrm>
          <a:prstGeom prst="rect">
            <a:avLst/>
          </a:prstGeom>
          <a:noFill/>
        </p:spPr>
        <p:txBody>
          <a:bodyPr wrap="square" rtlCol="0">
            <a:spAutoFit/>
          </a:bodyPr>
          <a:lstStyle/>
          <a:p>
            <a:pPr algn="r" rtl="1"/>
            <a:r>
              <a:rPr lang="fa-IR" sz="2000" b="1" dirty="0" smtClean="0"/>
              <a:t>فارابی الگو وطرح مستقلی در آموزش وپرورش ارائه نکرده است اما ازمجموع مباحث وی می توان چند اصل مهم تربیتی استخراج کرد.</a:t>
            </a:r>
          </a:p>
          <a:p>
            <a:pPr algn="r" rtl="1"/>
            <a:endParaRPr lang="fa-IR" sz="2000" b="1" dirty="0"/>
          </a:p>
          <a:p>
            <a:pPr algn="r" rtl="1"/>
            <a:r>
              <a:rPr lang="fa-IR" sz="2000" b="1" dirty="0" smtClean="0"/>
              <a:t>1-اجتماعی بودن آموزش وپرورش :به این معنی که انسان اجتماعی است وبرای آموزش وی باید اهداف اجتماعی درنظر گرفته شود.</a:t>
            </a:r>
          </a:p>
          <a:p>
            <a:pPr algn="r" rtl="1"/>
            <a:endParaRPr lang="fa-IR" sz="2000" b="1" dirty="0"/>
          </a:p>
          <a:p>
            <a:pPr algn="r" rtl="1"/>
            <a:r>
              <a:rPr lang="fa-IR" sz="2000" b="1" dirty="0" smtClean="0"/>
              <a:t>2-رعایت تفاوتهای فردی</a:t>
            </a:r>
          </a:p>
          <a:p>
            <a:pPr algn="r" rtl="1"/>
            <a:endParaRPr lang="fa-IR" sz="2000" b="1" dirty="0"/>
          </a:p>
          <a:p>
            <a:pPr algn="r" rtl="1"/>
            <a:r>
              <a:rPr lang="fa-IR" sz="2000" b="1" dirty="0" smtClean="0"/>
              <a:t>3-آماده کردن افراد برای حرفه ها</a:t>
            </a:r>
          </a:p>
          <a:p>
            <a:pPr algn="r" rtl="1"/>
            <a:endParaRPr lang="fa-IR" sz="2000" b="1" dirty="0"/>
          </a:p>
          <a:p>
            <a:pPr algn="r" rtl="1"/>
            <a:r>
              <a:rPr lang="fa-IR" sz="2000" b="1" dirty="0" smtClean="0"/>
              <a:t>4-تاثیر محیط جغرافیایی بر تعلیم وتربیت</a:t>
            </a:r>
            <a:endParaRPr lang="en-US" sz="2000" b="1" dirty="0"/>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loud 1"/>
          <p:cNvSpPr/>
          <p:nvPr/>
        </p:nvSpPr>
        <p:spPr>
          <a:xfrm>
            <a:off x="6228184" y="188640"/>
            <a:ext cx="2592288" cy="1296144"/>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400" b="1" dirty="0" smtClean="0"/>
              <a:t>خلاصه ونتیجه</a:t>
            </a:r>
            <a:endParaRPr lang="en-US" sz="2400" b="1" dirty="0"/>
          </a:p>
        </p:txBody>
      </p:sp>
      <p:sp>
        <p:nvSpPr>
          <p:cNvPr id="3" name="TextBox 2"/>
          <p:cNvSpPr txBox="1"/>
          <p:nvPr/>
        </p:nvSpPr>
        <p:spPr>
          <a:xfrm>
            <a:off x="971600" y="1916832"/>
            <a:ext cx="7457539" cy="1938992"/>
          </a:xfrm>
          <a:prstGeom prst="rect">
            <a:avLst/>
          </a:prstGeom>
          <a:noFill/>
        </p:spPr>
        <p:txBody>
          <a:bodyPr wrap="square" rtlCol="0">
            <a:spAutoFit/>
          </a:bodyPr>
          <a:lstStyle/>
          <a:p>
            <a:pPr algn="r" rtl="1"/>
            <a:r>
              <a:rPr lang="fa-IR" sz="2400" b="1" dirty="0" smtClean="0"/>
              <a:t>تعلیم وتربیت ازدیدگاه فارابی عبارت است از:</a:t>
            </a:r>
          </a:p>
          <a:p>
            <a:pPr algn="r" rtl="1"/>
            <a:endParaRPr lang="fa-IR" sz="2400" b="1" dirty="0" smtClean="0"/>
          </a:p>
          <a:p>
            <a:pPr algn="r" rtl="1"/>
            <a:r>
              <a:rPr lang="fa-IR" sz="2400" b="1" dirty="0" smtClean="0"/>
              <a:t>هدایت فرد به وسیله فیلسوف برای عضویت درمدینه فاضله به منظور </a:t>
            </a:r>
          </a:p>
          <a:p>
            <a:pPr algn="r" rtl="1"/>
            <a:endParaRPr lang="fa-IR" sz="2400" b="1" dirty="0"/>
          </a:p>
          <a:p>
            <a:pPr algn="r" rtl="1"/>
            <a:r>
              <a:rPr lang="fa-IR" sz="2400" b="1" dirty="0" smtClean="0"/>
              <a:t>دستیابی به سعادت وکمال اول دراین دنیا وکمال نهایی درآخرت</a:t>
            </a:r>
            <a:endParaRPr lang="en-US" sz="2400" b="1" dirty="0"/>
          </a:p>
        </p:txBody>
      </p:sp>
    </p:spTree>
    <p:extLst>
      <p:ext uri="{BB962C8B-B14F-4D97-AF65-F5344CB8AC3E}">
        <p14:creationId xmlns:p14="http://schemas.microsoft.com/office/powerpoint/2010/main" val="173561824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959</TotalTime>
  <Words>4369</Words>
  <Application>Microsoft Office PowerPoint</Application>
  <PresentationFormat>On-screen Show (4:3)</PresentationFormat>
  <Paragraphs>301</Paragraphs>
  <Slides>63</Slides>
  <Notes>0</Notes>
  <HiddenSlides>0</HiddenSlides>
  <MMClips>0</MMClips>
  <ScaleCrop>false</ScaleCrop>
  <HeadingPairs>
    <vt:vector size="4" baseType="variant">
      <vt:variant>
        <vt:lpstr>Theme</vt:lpstr>
      </vt:variant>
      <vt:variant>
        <vt:i4>1</vt:i4>
      </vt:variant>
      <vt:variant>
        <vt:lpstr>Slide Titles</vt:lpstr>
      </vt:variant>
      <vt:variant>
        <vt:i4>63</vt:i4>
      </vt:variant>
    </vt:vector>
  </HeadingPairs>
  <TitlesOfParts>
    <vt:vector size="64" baseType="lpstr">
      <vt:lpstr>Flow</vt:lpstr>
      <vt:lpstr>بنام خدا</vt:lpstr>
      <vt:lpstr>اصول تعلیم وتربیت روسو(از نظر ژان شاتومحقق فرانسوی)</vt:lpstr>
      <vt:lpstr>تربیت طبیعی (تربیت منفی)</vt:lpstr>
      <vt:lpstr>تربیت طبیعی</vt:lpstr>
      <vt:lpstr>ابعاد تربیت منفی</vt:lpstr>
      <vt:lpstr>معانی طبیعت</vt:lpstr>
      <vt:lpstr>اعتقادات روسو  </vt:lpstr>
      <vt:lpstr>هدف تربیت از نظر روسو</vt:lpstr>
      <vt:lpstr>مفاهیم تعلیم وتربیت از نظر روسو</vt:lpstr>
      <vt:lpstr>PowerPoint Presentation</vt:lpstr>
      <vt:lpstr>هدف تربیت </vt:lpstr>
      <vt:lpstr>اشکالات تربیتی روسو</vt:lpstr>
      <vt:lpstr>تعلیم و تربیت از نظر اسپنسر</vt:lpstr>
      <vt:lpstr>تعلیم و تربیت از نظر اسپنسر</vt:lpstr>
      <vt:lpstr>تعلیم و تربیت از نظر اسپنسر</vt:lpstr>
      <vt:lpstr>PowerPoint Presentation</vt:lpstr>
      <vt:lpstr> </vt:lpstr>
      <vt:lpstr>PowerPoint Presentation</vt:lpstr>
      <vt:lpstr>PowerPoint Presentation</vt:lpstr>
      <vt:lpstr>امیل دورکیم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تعلیم و تربیت از دیدگاه پیاژه</vt:lpstr>
      <vt:lpstr>رابطه دانش آموزش و پرورش با روانشناسی از دیدگاه پیاژه</vt:lpstr>
      <vt:lpstr>اصول آموزش و پرورش از دیدگاه پیاژه</vt:lpstr>
      <vt:lpstr>اصول آموزش و پرورش از دیدگاه پیاژه</vt:lpstr>
      <vt:lpstr>اصول آموزش و پرورش از دیدگاه پیاژه</vt:lpstr>
      <vt:lpstr>اصول آموزش و پرورش از دیدگاه پیاژه</vt:lpstr>
      <vt:lpstr>اصول آموزش و پرورش از دیدگاه پیاژه</vt:lpstr>
      <vt:lpstr>اصول آموزش و پرورش از دیدگاه پیاژه</vt:lpstr>
      <vt:lpstr>اصول آموزش و پرورش از دیدگاه پیاژه</vt:lpstr>
      <vt:lpstr>اصول آموزش و پرورش از دیدگاه پیاژه</vt:lpstr>
      <vt:lpstr>روشها و برنامه های آموزش و پرورش</vt:lpstr>
      <vt:lpstr>روشها و برنامه های آموزش و پرورش</vt:lpstr>
      <vt:lpstr>سازمان آموزش و پرورش</vt:lpstr>
      <vt:lpstr>تعلیم و تربیت از دیدگاه دیویی</vt:lpstr>
      <vt:lpstr>تجربه وتفکر از نظر دیویی        </vt:lpstr>
      <vt:lpstr>تجربه ازنظر دیویی  به دو گونه است:</vt:lpstr>
      <vt:lpstr>دیویی”تجربه“و“تفکر“رامحور تعلیم وتربیت دانسته ومراحل تفکر را اینگونه تحلیل میکند:</vt:lpstr>
      <vt:lpstr>هدف تربیتی از دیگاه دیویی</vt:lpstr>
      <vt:lpstr>دموکراسی بعنوان هدف آرمانی </vt:lpstr>
      <vt:lpstr>اصول آموزش وپرورش</vt:lpstr>
      <vt:lpstr>روش آموزش وپرورش                              </vt:lpstr>
      <vt:lpstr>معلم وتربیت                                          </vt:lpstr>
      <vt:lpstr>نقد دیویی بر تعاریف گوناگون تعلیم وتربیت</vt:lpstr>
      <vt:lpstr>2)تعلیم وتربیت به عنوان آشکار کردن</vt:lpstr>
      <vt:lpstr>3)تعلیم وتربیت به عنوان پرورش قوای ذهنی</vt:lpstr>
      <vt:lpstr>4)تعلیم وتربیت به عنوان شکل دهندهء ذهن</vt:lpstr>
      <vt:lpstr>6)تعلیم وتربیت به عنوان بازسازی تجربه ها تعریف تعلیم و تربیت از دیدگاه جان دیویی</vt:lpstr>
      <vt:lpstr>هدف وویژگیهای تعلیم  وتربیت         </vt:lpstr>
      <vt:lpstr>هدف وویزگیهای تعلیم  وتربیت         </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Nasrin</dc:creator>
  <cp:lastModifiedBy>Windows User</cp:lastModifiedBy>
  <cp:revision>79</cp:revision>
  <dcterms:created xsi:type="dcterms:W3CDTF">2013-03-08T17:56:24Z</dcterms:created>
  <dcterms:modified xsi:type="dcterms:W3CDTF">2020-06-14T08:26:42Z</dcterms:modified>
</cp:coreProperties>
</file>