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44"/>
  </p:notesMasterIdLst>
  <p:sldIdLst>
    <p:sldId id="303" r:id="rId2"/>
    <p:sldId id="257" r:id="rId3"/>
    <p:sldId id="258" r:id="rId4"/>
    <p:sldId id="289" r:id="rId5"/>
    <p:sldId id="288" r:id="rId6"/>
    <p:sldId id="290" r:id="rId7"/>
    <p:sldId id="259" r:id="rId8"/>
    <p:sldId id="291" r:id="rId9"/>
    <p:sldId id="292" r:id="rId10"/>
    <p:sldId id="293" r:id="rId11"/>
    <p:sldId id="294" r:id="rId12"/>
    <p:sldId id="260" r:id="rId13"/>
    <p:sldId id="262" r:id="rId14"/>
    <p:sldId id="296" r:id="rId15"/>
    <p:sldId id="263" r:id="rId16"/>
    <p:sldId id="300" r:id="rId17"/>
    <p:sldId id="298" r:id="rId18"/>
    <p:sldId id="264" r:id="rId19"/>
    <p:sldId id="265" r:id="rId20"/>
    <p:sldId id="266" r:id="rId21"/>
    <p:sldId id="267" r:id="rId22"/>
    <p:sldId id="268" r:id="rId23"/>
    <p:sldId id="299" r:id="rId24"/>
    <p:sldId id="269" r:id="rId25"/>
    <p:sldId id="270" r:id="rId26"/>
    <p:sldId id="271" r:id="rId27"/>
    <p:sldId id="272" r:id="rId28"/>
    <p:sldId id="273" r:id="rId29"/>
    <p:sldId id="297" r:id="rId30"/>
    <p:sldId id="279" r:id="rId31"/>
    <p:sldId id="275" r:id="rId32"/>
    <p:sldId id="276" r:id="rId33"/>
    <p:sldId id="277" r:id="rId34"/>
    <p:sldId id="301" r:id="rId35"/>
    <p:sldId id="281" r:id="rId36"/>
    <p:sldId id="282" r:id="rId37"/>
    <p:sldId id="283" r:id="rId38"/>
    <p:sldId id="284" r:id="rId39"/>
    <p:sldId id="285" r:id="rId40"/>
    <p:sldId id="302" r:id="rId41"/>
    <p:sldId id="287" r:id="rId42"/>
    <p:sldId id="295" r:id="rId4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autoAdjust="0"/>
    <p:restoredTop sz="94654" autoAdjust="0"/>
  </p:normalViewPr>
  <p:slideViewPr>
    <p:cSldViewPr>
      <p:cViewPr>
        <p:scale>
          <a:sx n="80" d="100"/>
          <a:sy n="80" d="100"/>
        </p:scale>
        <p:origin x="-1086" y="354"/>
      </p:cViewPr>
      <p:guideLst>
        <p:guide orient="horz" pos="2160"/>
        <p:guide pos="2880"/>
      </p:guideLst>
    </p:cSldViewPr>
  </p:slideViewPr>
  <p:outlineViewPr>
    <p:cViewPr>
      <p:scale>
        <a:sx n="33" d="100"/>
        <a:sy n="33" d="100"/>
      </p:scale>
      <p:origin x="0" y="2460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BF046C-10C6-4A00-B1FE-7A98788C22F9}" type="doc">
      <dgm:prSet loTypeId="urn:microsoft.com/office/officeart/2005/8/layout/hierarchy3" loCatId="hierarchy" qsTypeId="urn:microsoft.com/office/officeart/2005/8/quickstyle/3d1" qsCatId="3D" csTypeId="urn:microsoft.com/office/officeart/2005/8/colors/accent3_3" csCatId="accent3" phldr="1"/>
      <dgm:spPr/>
      <dgm:t>
        <a:bodyPr/>
        <a:lstStyle/>
        <a:p>
          <a:endParaRPr lang="en-US"/>
        </a:p>
      </dgm:t>
    </dgm:pt>
    <dgm:pt modelId="{0A081086-1849-4CEC-9BF4-73CA6883C83C}">
      <dgm:prSet phldrT="[Text]" custT="1"/>
      <dgm:spPr/>
      <dgm:t>
        <a:bodyPr/>
        <a:lstStyle/>
        <a:p>
          <a:pPr rtl="1"/>
          <a:r>
            <a:rPr lang="fa-IR" sz="1800" b="1" dirty="0" smtClean="0">
              <a:cs typeface="B Nazanin" pitchFamily="2" charset="-78"/>
            </a:rPr>
            <a:t>1-2- رویکردها و نگرشها</a:t>
          </a:r>
          <a:endParaRPr lang="en-US" sz="1800" b="1" dirty="0">
            <a:cs typeface="B Nazanin" pitchFamily="2" charset="-78"/>
          </a:endParaRPr>
        </a:p>
      </dgm:t>
    </dgm:pt>
    <dgm:pt modelId="{40501D5E-78F1-4F42-A3DB-5C1BA49E0FDA}" type="parTrans" cxnId="{90C7AB43-83EF-4CB4-88C1-3B4511A497FD}">
      <dgm:prSet/>
      <dgm:spPr/>
      <dgm:t>
        <a:bodyPr/>
        <a:lstStyle/>
        <a:p>
          <a:pPr rtl="1"/>
          <a:endParaRPr lang="en-US" sz="1600">
            <a:cs typeface="B Nazanin" pitchFamily="2" charset="-78"/>
          </a:endParaRPr>
        </a:p>
      </dgm:t>
    </dgm:pt>
    <dgm:pt modelId="{FE83E20B-280A-4388-8D40-CC2C183BC49D}" type="sibTrans" cxnId="{90C7AB43-83EF-4CB4-88C1-3B4511A497FD}">
      <dgm:prSet/>
      <dgm:spPr/>
      <dgm:t>
        <a:bodyPr/>
        <a:lstStyle/>
        <a:p>
          <a:pPr rtl="1"/>
          <a:endParaRPr lang="en-US" sz="1600">
            <a:cs typeface="B Nazanin" pitchFamily="2" charset="-78"/>
          </a:endParaRPr>
        </a:p>
      </dgm:t>
    </dgm:pt>
    <dgm:pt modelId="{0F31DA75-8410-4606-8E5B-06782ADA3908}">
      <dgm:prSet phldrT="[Text]" custT="1"/>
      <dgm:spPr/>
      <dgm:t>
        <a:bodyPr/>
        <a:lstStyle/>
        <a:p>
          <a:pPr rtl="1"/>
          <a:r>
            <a:rPr lang="fa-IR" sz="1600" dirty="0" smtClean="0">
              <a:cs typeface="B Nazanin" pitchFamily="2" charset="-78"/>
            </a:rPr>
            <a:t>تامین ناب</a:t>
          </a:r>
          <a:endParaRPr lang="en-US" sz="1600" dirty="0">
            <a:cs typeface="B Nazanin" pitchFamily="2" charset="-78"/>
          </a:endParaRPr>
        </a:p>
      </dgm:t>
    </dgm:pt>
    <dgm:pt modelId="{ECAC7E3D-7A8B-4A14-9452-451E3B694F52}" type="parTrans" cxnId="{BA5BC1FC-CBD6-4086-A2CC-E97419BD6130}">
      <dgm:prSet/>
      <dgm:spPr/>
      <dgm:t>
        <a:bodyPr/>
        <a:lstStyle/>
        <a:p>
          <a:pPr rtl="1"/>
          <a:endParaRPr lang="en-US" sz="1600">
            <a:cs typeface="B Nazanin" pitchFamily="2" charset="-78"/>
          </a:endParaRPr>
        </a:p>
      </dgm:t>
    </dgm:pt>
    <dgm:pt modelId="{25E3A876-EA7E-49BE-A0FB-8CE070287743}" type="sibTrans" cxnId="{BA5BC1FC-CBD6-4086-A2CC-E97419BD6130}">
      <dgm:prSet/>
      <dgm:spPr/>
      <dgm:t>
        <a:bodyPr/>
        <a:lstStyle/>
        <a:p>
          <a:pPr rtl="1"/>
          <a:endParaRPr lang="en-US" sz="1600">
            <a:cs typeface="B Nazanin" pitchFamily="2" charset="-78"/>
          </a:endParaRPr>
        </a:p>
      </dgm:t>
    </dgm:pt>
    <dgm:pt modelId="{1C484446-0BEC-4511-9E49-5FE470CC9945}">
      <dgm:prSet phldrT="[Text]" custT="1"/>
      <dgm:spPr/>
      <dgm:t>
        <a:bodyPr/>
        <a:lstStyle/>
        <a:p>
          <a:pPr rtl="1"/>
          <a:r>
            <a:rPr lang="fa-IR" sz="1600" dirty="0" smtClean="0">
              <a:cs typeface="B Nazanin" pitchFamily="2" charset="-78"/>
            </a:rPr>
            <a:t>مدیریت تامین در سطح جهانی</a:t>
          </a:r>
          <a:endParaRPr lang="en-US" sz="1600" dirty="0">
            <a:cs typeface="B Nazanin" pitchFamily="2" charset="-78"/>
          </a:endParaRPr>
        </a:p>
      </dgm:t>
    </dgm:pt>
    <dgm:pt modelId="{9372CAC9-E29D-49E8-999D-5E673F1C249D}" type="parTrans" cxnId="{25D77BA4-24C0-421F-B902-B2DC46B45C46}">
      <dgm:prSet/>
      <dgm:spPr/>
      <dgm:t>
        <a:bodyPr/>
        <a:lstStyle/>
        <a:p>
          <a:endParaRPr lang="en-US" sz="1600">
            <a:cs typeface="B Nazanin" pitchFamily="2" charset="-78"/>
          </a:endParaRPr>
        </a:p>
      </dgm:t>
    </dgm:pt>
    <dgm:pt modelId="{65AF9F1C-1D9C-49C6-9E3A-B8A1F44CE11C}" type="sibTrans" cxnId="{25D77BA4-24C0-421F-B902-B2DC46B45C46}">
      <dgm:prSet/>
      <dgm:spPr/>
      <dgm:t>
        <a:bodyPr/>
        <a:lstStyle/>
        <a:p>
          <a:endParaRPr lang="en-US" sz="1600">
            <a:cs typeface="B Nazanin" pitchFamily="2" charset="-78"/>
          </a:endParaRPr>
        </a:p>
      </dgm:t>
    </dgm:pt>
    <dgm:pt modelId="{BB049F42-4CFA-496D-90E3-A18A3026DCF8}">
      <dgm:prSet phldrT="[Text]" custT="1"/>
      <dgm:spPr/>
      <dgm:t>
        <a:bodyPr/>
        <a:lstStyle/>
        <a:p>
          <a:pPr rtl="1"/>
          <a:r>
            <a:rPr lang="fa-IR" sz="1600" dirty="0" smtClean="0">
              <a:cs typeface="B Nazanin" pitchFamily="2" charset="-78"/>
            </a:rPr>
            <a:t>تامین استراتژیک</a:t>
          </a:r>
          <a:endParaRPr lang="en-US" sz="1600" dirty="0">
            <a:cs typeface="B Nazanin" pitchFamily="2" charset="-78"/>
          </a:endParaRPr>
        </a:p>
      </dgm:t>
    </dgm:pt>
    <dgm:pt modelId="{D8301B1A-585C-4D68-876F-9DC2F7402EA9}" type="parTrans" cxnId="{6D4D80E5-420C-45B9-842A-297800CB3F73}">
      <dgm:prSet/>
      <dgm:spPr/>
      <dgm:t>
        <a:bodyPr/>
        <a:lstStyle/>
        <a:p>
          <a:endParaRPr lang="en-US" sz="1600">
            <a:cs typeface="B Nazanin" pitchFamily="2" charset="-78"/>
          </a:endParaRPr>
        </a:p>
      </dgm:t>
    </dgm:pt>
    <dgm:pt modelId="{9890E8FE-31D0-4D4C-B8C3-5FA492347853}" type="sibTrans" cxnId="{6D4D80E5-420C-45B9-842A-297800CB3F73}">
      <dgm:prSet/>
      <dgm:spPr/>
      <dgm:t>
        <a:bodyPr/>
        <a:lstStyle/>
        <a:p>
          <a:endParaRPr lang="en-US" sz="1600">
            <a:cs typeface="B Nazanin" pitchFamily="2" charset="-78"/>
          </a:endParaRPr>
        </a:p>
      </dgm:t>
    </dgm:pt>
    <dgm:pt modelId="{0971BD53-AD35-4AE6-9F76-0C3618C13D72}">
      <dgm:prSet phldrT="[Text]" custT="1"/>
      <dgm:spPr/>
      <dgm:t>
        <a:bodyPr/>
        <a:lstStyle/>
        <a:p>
          <a:pPr rtl="1"/>
          <a:r>
            <a:rPr lang="fa-IR" sz="1600" dirty="0" smtClean="0">
              <a:cs typeface="B Nazanin" pitchFamily="2" charset="-78"/>
            </a:rPr>
            <a:t>پیدایش تامین مجازی</a:t>
          </a:r>
          <a:endParaRPr lang="en-US" sz="1600" dirty="0">
            <a:cs typeface="B Nazanin" pitchFamily="2" charset="-78"/>
          </a:endParaRPr>
        </a:p>
      </dgm:t>
    </dgm:pt>
    <dgm:pt modelId="{C9DA9AE7-11C3-4114-8C1A-CBE645D23B80}" type="parTrans" cxnId="{6E027745-8CC1-484B-A0A0-2AA581DD8617}">
      <dgm:prSet/>
      <dgm:spPr/>
      <dgm:t>
        <a:bodyPr/>
        <a:lstStyle/>
        <a:p>
          <a:endParaRPr lang="en-US" sz="1600">
            <a:cs typeface="B Nazanin" pitchFamily="2" charset="-78"/>
          </a:endParaRPr>
        </a:p>
      </dgm:t>
    </dgm:pt>
    <dgm:pt modelId="{1A8F9FAD-B700-432F-BC69-B801D670F36A}" type="sibTrans" cxnId="{6E027745-8CC1-484B-A0A0-2AA581DD8617}">
      <dgm:prSet/>
      <dgm:spPr/>
      <dgm:t>
        <a:bodyPr/>
        <a:lstStyle/>
        <a:p>
          <a:endParaRPr lang="en-US" sz="1600">
            <a:cs typeface="B Nazanin" pitchFamily="2" charset="-78"/>
          </a:endParaRPr>
        </a:p>
      </dgm:t>
    </dgm:pt>
    <dgm:pt modelId="{475519FD-AC75-4586-9272-7CD467ECF55A}">
      <dgm:prSet phldrT="[Text]" custT="1"/>
      <dgm:spPr/>
      <dgm:t>
        <a:bodyPr/>
        <a:lstStyle/>
        <a:p>
          <a:pPr rtl="1"/>
          <a:r>
            <a:rPr lang="fa-IR" sz="1600" dirty="0" smtClean="0">
              <a:cs typeface="B Nazanin" pitchFamily="2" charset="-78"/>
            </a:rPr>
            <a:t>تدارکات الکترونیک</a:t>
          </a:r>
          <a:endParaRPr lang="en-US" sz="1600" dirty="0">
            <a:cs typeface="B Nazanin" pitchFamily="2" charset="-78"/>
          </a:endParaRPr>
        </a:p>
      </dgm:t>
    </dgm:pt>
    <dgm:pt modelId="{62B8E2FD-D05F-48AD-9418-55DE5B3D410E}" type="parTrans" cxnId="{A2CD80A3-5053-4173-9FEE-75477D74929B}">
      <dgm:prSet/>
      <dgm:spPr/>
      <dgm:t>
        <a:bodyPr/>
        <a:lstStyle/>
        <a:p>
          <a:endParaRPr lang="en-US" sz="1600">
            <a:cs typeface="B Nazanin" pitchFamily="2" charset="-78"/>
          </a:endParaRPr>
        </a:p>
      </dgm:t>
    </dgm:pt>
    <dgm:pt modelId="{06409739-EC99-4192-A7AB-64C1DBCB4EF1}" type="sibTrans" cxnId="{A2CD80A3-5053-4173-9FEE-75477D74929B}">
      <dgm:prSet/>
      <dgm:spPr/>
      <dgm:t>
        <a:bodyPr/>
        <a:lstStyle/>
        <a:p>
          <a:endParaRPr lang="en-US" sz="1600">
            <a:cs typeface="B Nazanin" pitchFamily="2" charset="-78"/>
          </a:endParaRPr>
        </a:p>
      </dgm:t>
    </dgm:pt>
    <dgm:pt modelId="{7AF5BFF8-AA6B-4A22-9C8C-FC056376ED3C}">
      <dgm:prSet phldrT="[Text]" custT="1"/>
      <dgm:spPr/>
      <dgm:t>
        <a:bodyPr/>
        <a:lstStyle/>
        <a:p>
          <a:pPr rtl="1"/>
          <a:r>
            <a:rPr lang="fa-IR" sz="1600" dirty="0" smtClean="0">
              <a:cs typeface="B Nazanin" pitchFamily="2" charset="-78"/>
            </a:rPr>
            <a:t>تجارت الکترونیک و زنجیره تامین</a:t>
          </a:r>
          <a:endParaRPr lang="en-US" sz="1600" dirty="0">
            <a:cs typeface="B Nazanin" pitchFamily="2" charset="-78"/>
          </a:endParaRPr>
        </a:p>
      </dgm:t>
    </dgm:pt>
    <dgm:pt modelId="{B0C54EAA-1A55-4852-8190-66E5C6E8E65B}" type="parTrans" cxnId="{5EC7B064-9F5E-491D-910B-004F363FC534}">
      <dgm:prSet/>
      <dgm:spPr/>
      <dgm:t>
        <a:bodyPr/>
        <a:lstStyle/>
        <a:p>
          <a:endParaRPr lang="en-US" sz="1600">
            <a:cs typeface="B Nazanin" pitchFamily="2" charset="-78"/>
          </a:endParaRPr>
        </a:p>
      </dgm:t>
    </dgm:pt>
    <dgm:pt modelId="{3A8944DC-8610-4A1F-AC18-35E2ADDFB33F}" type="sibTrans" cxnId="{5EC7B064-9F5E-491D-910B-004F363FC534}">
      <dgm:prSet/>
      <dgm:spPr/>
      <dgm:t>
        <a:bodyPr/>
        <a:lstStyle/>
        <a:p>
          <a:endParaRPr lang="en-US" sz="1600">
            <a:cs typeface="B Nazanin" pitchFamily="2" charset="-78"/>
          </a:endParaRPr>
        </a:p>
      </dgm:t>
    </dgm:pt>
    <dgm:pt modelId="{3EB68310-991C-4667-88BD-E7677C375FB6}">
      <dgm:prSet phldrT="[Text]" custT="1"/>
      <dgm:spPr/>
      <dgm:t>
        <a:bodyPr/>
        <a:lstStyle/>
        <a:p>
          <a:pPr rtl="1"/>
          <a:r>
            <a:rPr lang="fa-IR" sz="1600" dirty="0" smtClean="0">
              <a:cs typeface="B Nazanin" pitchFamily="2" charset="-78"/>
            </a:rPr>
            <a:t>بازارهای الکترونیک</a:t>
          </a:r>
          <a:endParaRPr lang="en-US" sz="1600" dirty="0">
            <a:cs typeface="B Nazanin" pitchFamily="2" charset="-78"/>
          </a:endParaRPr>
        </a:p>
      </dgm:t>
    </dgm:pt>
    <dgm:pt modelId="{D9E6E673-4A89-4E8C-8CA3-F2E3255F7E42}" type="parTrans" cxnId="{BF6A1176-1D6D-4B7D-B944-BA173DDC1195}">
      <dgm:prSet/>
      <dgm:spPr/>
      <dgm:t>
        <a:bodyPr/>
        <a:lstStyle/>
        <a:p>
          <a:endParaRPr lang="en-US" sz="1600">
            <a:cs typeface="B Nazanin" pitchFamily="2" charset="-78"/>
          </a:endParaRPr>
        </a:p>
      </dgm:t>
    </dgm:pt>
    <dgm:pt modelId="{6A98CF58-48B4-4882-AF97-066FADDDB514}" type="sibTrans" cxnId="{BF6A1176-1D6D-4B7D-B944-BA173DDC1195}">
      <dgm:prSet/>
      <dgm:spPr/>
      <dgm:t>
        <a:bodyPr/>
        <a:lstStyle/>
        <a:p>
          <a:endParaRPr lang="en-US" sz="1600">
            <a:cs typeface="B Nazanin" pitchFamily="2" charset="-78"/>
          </a:endParaRPr>
        </a:p>
      </dgm:t>
    </dgm:pt>
    <dgm:pt modelId="{D19BF256-9DF0-4507-8A0B-CA2A3A5F6F19}">
      <dgm:prSet phldrT="[Text]" custT="1"/>
      <dgm:spPr/>
      <dgm:t>
        <a:bodyPr/>
        <a:lstStyle/>
        <a:p>
          <a:pPr rtl="1"/>
          <a:r>
            <a:rPr lang="fa-IR" sz="1600" dirty="0" smtClean="0">
              <a:cs typeface="B Nazanin" pitchFamily="2" charset="-78"/>
            </a:rPr>
            <a:t>مدیریت روابط تامین کنندگان</a:t>
          </a:r>
          <a:endParaRPr lang="en-US" sz="1600" dirty="0">
            <a:cs typeface="B Nazanin" pitchFamily="2" charset="-78"/>
          </a:endParaRPr>
        </a:p>
      </dgm:t>
    </dgm:pt>
    <dgm:pt modelId="{343872BE-6E3A-472D-8F49-37E155130CD0}" type="parTrans" cxnId="{DBAF7462-2750-43A3-8CA9-3D794D12E5C7}">
      <dgm:prSet/>
      <dgm:spPr/>
      <dgm:t>
        <a:bodyPr/>
        <a:lstStyle/>
        <a:p>
          <a:endParaRPr lang="en-US" sz="1600">
            <a:cs typeface="B Nazanin" pitchFamily="2" charset="-78"/>
          </a:endParaRPr>
        </a:p>
      </dgm:t>
    </dgm:pt>
    <dgm:pt modelId="{79009184-2154-4B3E-B89E-46423B0BE918}" type="sibTrans" cxnId="{DBAF7462-2750-43A3-8CA9-3D794D12E5C7}">
      <dgm:prSet/>
      <dgm:spPr/>
      <dgm:t>
        <a:bodyPr/>
        <a:lstStyle/>
        <a:p>
          <a:endParaRPr lang="en-US" sz="1600">
            <a:cs typeface="B Nazanin" pitchFamily="2" charset="-78"/>
          </a:endParaRPr>
        </a:p>
      </dgm:t>
    </dgm:pt>
    <dgm:pt modelId="{5B83B281-1617-43E7-A36D-7720CB11436E}" type="pres">
      <dgm:prSet presAssocID="{05BF046C-10C6-4A00-B1FE-7A98788C22F9}" presName="diagram" presStyleCnt="0">
        <dgm:presLayoutVars>
          <dgm:chPref val="1"/>
          <dgm:dir/>
          <dgm:animOne val="branch"/>
          <dgm:animLvl val="lvl"/>
          <dgm:resizeHandles/>
        </dgm:presLayoutVars>
      </dgm:prSet>
      <dgm:spPr/>
      <dgm:t>
        <a:bodyPr/>
        <a:lstStyle/>
        <a:p>
          <a:endParaRPr lang="en-US"/>
        </a:p>
      </dgm:t>
    </dgm:pt>
    <dgm:pt modelId="{3224B48E-E47E-4BE5-A547-4351A6CBF291}" type="pres">
      <dgm:prSet presAssocID="{0A081086-1849-4CEC-9BF4-73CA6883C83C}" presName="root" presStyleCnt="0"/>
      <dgm:spPr/>
    </dgm:pt>
    <dgm:pt modelId="{A0A93C76-6255-4D2E-97A8-CC636ED98A1F}" type="pres">
      <dgm:prSet presAssocID="{0A081086-1849-4CEC-9BF4-73CA6883C83C}" presName="rootComposite" presStyleCnt="0"/>
      <dgm:spPr/>
    </dgm:pt>
    <dgm:pt modelId="{79392BEC-1E76-429A-9B5A-448D0F34EDFD}" type="pres">
      <dgm:prSet presAssocID="{0A081086-1849-4CEC-9BF4-73CA6883C83C}" presName="rootText" presStyleLbl="node1" presStyleIdx="0" presStyleCnt="1" custScaleX="390441" custScaleY="131317"/>
      <dgm:spPr/>
      <dgm:t>
        <a:bodyPr/>
        <a:lstStyle/>
        <a:p>
          <a:endParaRPr lang="en-US"/>
        </a:p>
      </dgm:t>
    </dgm:pt>
    <dgm:pt modelId="{7932581B-BD5C-4314-9D37-63F27751AFCE}" type="pres">
      <dgm:prSet presAssocID="{0A081086-1849-4CEC-9BF4-73CA6883C83C}" presName="rootConnector" presStyleLbl="node1" presStyleIdx="0" presStyleCnt="1"/>
      <dgm:spPr/>
      <dgm:t>
        <a:bodyPr/>
        <a:lstStyle/>
        <a:p>
          <a:endParaRPr lang="en-US"/>
        </a:p>
      </dgm:t>
    </dgm:pt>
    <dgm:pt modelId="{C9146BE8-7461-45D0-8A8F-185130C5AB1E}" type="pres">
      <dgm:prSet presAssocID="{0A081086-1849-4CEC-9BF4-73CA6883C83C}" presName="childShape" presStyleCnt="0"/>
      <dgm:spPr/>
    </dgm:pt>
    <dgm:pt modelId="{BF35C570-4C5C-4255-990F-71FE1F2F67AF}" type="pres">
      <dgm:prSet presAssocID="{ECAC7E3D-7A8B-4A14-9452-451E3B694F52}" presName="Name13" presStyleLbl="parChTrans1D2" presStyleIdx="0" presStyleCnt="8"/>
      <dgm:spPr/>
      <dgm:t>
        <a:bodyPr/>
        <a:lstStyle/>
        <a:p>
          <a:endParaRPr lang="en-US"/>
        </a:p>
      </dgm:t>
    </dgm:pt>
    <dgm:pt modelId="{16E54DC7-F6F3-4C60-92EB-276E2A6D9871}" type="pres">
      <dgm:prSet presAssocID="{0F31DA75-8410-4606-8E5B-06782ADA3908}" presName="childText" presStyleLbl="bgAcc1" presStyleIdx="0" presStyleCnt="8" custScaleX="344086" custScaleY="107120">
        <dgm:presLayoutVars>
          <dgm:bulletEnabled val="1"/>
        </dgm:presLayoutVars>
      </dgm:prSet>
      <dgm:spPr/>
      <dgm:t>
        <a:bodyPr/>
        <a:lstStyle/>
        <a:p>
          <a:endParaRPr lang="en-US"/>
        </a:p>
      </dgm:t>
    </dgm:pt>
    <dgm:pt modelId="{259109DB-694D-41F6-A924-666CDB0E88C9}" type="pres">
      <dgm:prSet presAssocID="{9372CAC9-E29D-49E8-999D-5E673F1C249D}" presName="Name13" presStyleLbl="parChTrans1D2" presStyleIdx="1" presStyleCnt="8"/>
      <dgm:spPr/>
      <dgm:t>
        <a:bodyPr/>
        <a:lstStyle/>
        <a:p>
          <a:endParaRPr lang="en-US"/>
        </a:p>
      </dgm:t>
    </dgm:pt>
    <dgm:pt modelId="{2F4A2B7A-C8C2-45C1-94A0-F31A67C78BA6}" type="pres">
      <dgm:prSet presAssocID="{1C484446-0BEC-4511-9E49-5FE470CC9945}" presName="childText" presStyleLbl="bgAcc1" presStyleIdx="1" presStyleCnt="8" custScaleX="344437" custScaleY="107789">
        <dgm:presLayoutVars>
          <dgm:bulletEnabled val="1"/>
        </dgm:presLayoutVars>
      </dgm:prSet>
      <dgm:spPr/>
      <dgm:t>
        <a:bodyPr/>
        <a:lstStyle/>
        <a:p>
          <a:endParaRPr lang="en-US"/>
        </a:p>
      </dgm:t>
    </dgm:pt>
    <dgm:pt modelId="{C3FD0B11-E4E9-4EE6-9C2E-B595D9F36070}" type="pres">
      <dgm:prSet presAssocID="{D8301B1A-585C-4D68-876F-9DC2F7402EA9}" presName="Name13" presStyleLbl="parChTrans1D2" presStyleIdx="2" presStyleCnt="8"/>
      <dgm:spPr/>
      <dgm:t>
        <a:bodyPr/>
        <a:lstStyle/>
        <a:p>
          <a:endParaRPr lang="en-US"/>
        </a:p>
      </dgm:t>
    </dgm:pt>
    <dgm:pt modelId="{0ED63D7B-1118-4254-B0FF-E14016F52AC7}" type="pres">
      <dgm:prSet presAssocID="{BB049F42-4CFA-496D-90E3-A18A3026DCF8}" presName="childText" presStyleLbl="bgAcc1" presStyleIdx="2" presStyleCnt="8" custScaleX="344086">
        <dgm:presLayoutVars>
          <dgm:bulletEnabled val="1"/>
        </dgm:presLayoutVars>
      </dgm:prSet>
      <dgm:spPr/>
      <dgm:t>
        <a:bodyPr/>
        <a:lstStyle/>
        <a:p>
          <a:endParaRPr lang="en-US"/>
        </a:p>
      </dgm:t>
    </dgm:pt>
    <dgm:pt modelId="{4B760010-AF32-4DA0-88FA-A05B132019C0}" type="pres">
      <dgm:prSet presAssocID="{C9DA9AE7-11C3-4114-8C1A-CBE645D23B80}" presName="Name13" presStyleLbl="parChTrans1D2" presStyleIdx="3" presStyleCnt="8"/>
      <dgm:spPr/>
      <dgm:t>
        <a:bodyPr/>
        <a:lstStyle/>
        <a:p>
          <a:endParaRPr lang="en-US"/>
        </a:p>
      </dgm:t>
    </dgm:pt>
    <dgm:pt modelId="{81BCE322-8804-4AC7-84F2-E6F0129190EC}" type="pres">
      <dgm:prSet presAssocID="{0971BD53-AD35-4AE6-9F76-0C3618C13D72}" presName="childText" presStyleLbl="bgAcc1" presStyleIdx="3" presStyleCnt="8" custScaleX="344086">
        <dgm:presLayoutVars>
          <dgm:bulletEnabled val="1"/>
        </dgm:presLayoutVars>
      </dgm:prSet>
      <dgm:spPr/>
      <dgm:t>
        <a:bodyPr/>
        <a:lstStyle/>
        <a:p>
          <a:endParaRPr lang="en-US"/>
        </a:p>
      </dgm:t>
    </dgm:pt>
    <dgm:pt modelId="{FAAD087D-1F73-4DED-9BE0-21BC238620FB}" type="pres">
      <dgm:prSet presAssocID="{62B8E2FD-D05F-48AD-9418-55DE5B3D410E}" presName="Name13" presStyleLbl="parChTrans1D2" presStyleIdx="4" presStyleCnt="8"/>
      <dgm:spPr/>
      <dgm:t>
        <a:bodyPr/>
        <a:lstStyle/>
        <a:p>
          <a:endParaRPr lang="en-US"/>
        </a:p>
      </dgm:t>
    </dgm:pt>
    <dgm:pt modelId="{59527EBF-D21D-4D26-8CFF-527295DBB189}" type="pres">
      <dgm:prSet presAssocID="{475519FD-AC75-4586-9272-7CD467ECF55A}" presName="childText" presStyleLbl="bgAcc1" presStyleIdx="4" presStyleCnt="8" custScaleX="344086">
        <dgm:presLayoutVars>
          <dgm:bulletEnabled val="1"/>
        </dgm:presLayoutVars>
      </dgm:prSet>
      <dgm:spPr/>
      <dgm:t>
        <a:bodyPr/>
        <a:lstStyle/>
        <a:p>
          <a:endParaRPr lang="en-US"/>
        </a:p>
      </dgm:t>
    </dgm:pt>
    <dgm:pt modelId="{084D3D0C-950B-49EE-BF34-2EEB7912B7EF}" type="pres">
      <dgm:prSet presAssocID="{B0C54EAA-1A55-4852-8190-66E5C6E8E65B}" presName="Name13" presStyleLbl="parChTrans1D2" presStyleIdx="5" presStyleCnt="8"/>
      <dgm:spPr/>
      <dgm:t>
        <a:bodyPr/>
        <a:lstStyle/>
        <a:p>
          <a:endParaRPr lang="en-US"/>
        </a:p>
      </dgm:t>
    </dgm:pt>
    <dgm:pt modelId="{4ABCBC55-D356-43C8-B4C5-32EC50B192D7}" type="pres">
      <dgm:prSet presAssocID="{7AF5BFF8-AA6B-4A22-9C8C-FC056376ED3C}" presName="childText" presStyleLbl="bgAcc1" presStyleIdx="5" presStyleCnt="8" custScaleX="344086">
        <dgm:presLayoutVars>
          <dgm:bulletEnabled val="1"/>
        </dgm:presLayoutVars>
      </dgm:prSet>
      <dgm:spPr/>
      <dgm:t>
        <a:bodyPr/>
        <a:lstStyle/>
        <a:p>
          <a:endParaRPr lang="en-US"/>
        </a:p>
      </dgm:t>
    </dgm:pt>
    <dgm:pt modelId="{34F7AC5B-0B7E-4156-B06C-5F0A62841E41}" type="pres">
      <dgm:prSet presAssocID="{D9E6E673-4A89-4E8C-8CA3-F2E3255F7E42}" presName="Name13" presStyleLbl="parChTrans1D2" presStyleIdx="6" presStyleCnt="8"/>
      <dgm:spPr/>
      <dgm:t>
        <a:bodyPr/>
        <a:lstStyle/>
        <a:p>
          <a:endParaRPr lang="en-US"/>
        </a:p>
      </dgm:t>
    </dgm:pt>
    <dgm:pt modelId="{1361210A-22D1-4593-B8D2-53948B00BD6C}" type="pres">
      <dgm:prSet presAssocID="{3EB68310-991C-4667-88BD-E7677C375FB6}" presName="childText" presStyleLbl="bgAcc1" presStyleIdx="6" presStyleCnt="8" custScaleX="344086">
        <dgm:presLayoutVars>
          <dgm:bulletEnabled val="1"/>
        </dgm:presLayoutVars>
      </dgm:prSet>
      <dgm:spPr/>
      <dgm:t>
        <a:bodyPr/>
        <a:lstStyle/>
        <a:p>
          <a:endParaRPr lang="en-US"/>
        </a:p>
      </dgm:t>
    </dgm:pt>
    <dgm:pt modelId="{295806E8-FD55-4E7E-B640-FD36D554B2F2}" type="pres">
      <dgm:prSet presAssocID="{343872BE-6E3A-472D-8F49-37E155130CD0}" presName="Name13" presStyleLbl="parChTrans1D2" presStyleIdx="7" presStyleCnt="8"/>
      <dgm:spPr/>
      <dgm:t>
        <a:bodyPr/>
        <a:lstStyle/>
        <a:p>
          <a:endParaRPr lang="en-US"/>
        </a:p>
      </dgm:t>
    </dgm:pt>
    <dgm:pt modelId="{5926F9F8-9E0D-472A-96C4-5565C1B61ACE}" type="pres">
      <dgm:prSet presAssocID="{D19BF256-9DF0-4507-8A0B-CA2A3A5F6F19}" presName="childText" presStyleLbl="bgAcc1" presStyleIdx="7" presStyleCnt="8" custScaleX="344086">
        <dgm:presLayoutVars>
          <dgm:bulletEnabled val="1"/>
        </dgm:presLayoutVars>
      </dgm:prSet>
      <dgm:spPr/>
      <dgm:t>
        <a:bodyPr/>
        <a:lstStyle/>
        <a:p>
          <a:endParaRPr lang="en-US"/>
        </a:p>
      </dgm:t>
    </dgm:pt>
  </dgm:ptLst>
  <dgm:cxnLst>
    <dgm:cxn modelId="{4F146AAE-AC48-4766-898F-EBDD76753CEF}" type="presOf" srcId="{D9E6E673-4A89-4E8C-8CA3-F2E3255F7E42}" destId="{34F7AC5B-0B7E-4156-B06C-5F0A62841E41}" srcOrd="0" destOrd="0" presId="urn:microsoft.com/office/officeart/2005/8/layout/hierarchy3"/>
    <dgm:cxn modelId="{6D4D80E5-420C-45B9-842A-297800CB3F73}" srcId="{0A081086-1849-4CEC-9BF4-73CA6883C83C}" destId="{BB049F42-4CFA-496D-90E3-A18A3026DCF8}" srcOrd="2" destOrd="0" parTransId="{D8301B1A-585C-4D68-876F-9DC2F7402EA9}" sibTransId="{9890E8FE-31D0-4D4C-B8C3-5FA492347853}"/>
    <dgm:cxn modelId="{F8CB6B4C-DAFF-4457-A413-3AE567ABB3C5}" type="presOf" srcId="{C9DA9AE7-11C3-4114-8C1A-CBE645D23B80}" destId="{4B760010-AF32-4DA0-88FA-A05B132019C0}" srcOrd="0" destOrd="0" presId="urn:microsoft.com/office/officeart/2005/8/layout/hierarchy3"/>
    <dgm:cxn modelId="{25D77BA4-24C0-421F-B902-B2DC46B45C46}" srcId="{0A081086-1849-4CEC-9BF4-73CA6883C83C}" destId="{1C484446-0BEC-4511-9E49-5FE470CC9945}" srcOrd="1" destOrd="0" parTransId="{9372CAC9-E29D-49E8-999D-5E673F1C249D}" sibTransId="{65AF9F1C-1D9C-49C6-9E3A-B8A1F44CE11C}"/>
    <dgm:cxn modelId="{5EC7B064-9F5E-491D-910B-004F363FC534}" srcId="{0A081086-1849-4CEC-9BF4-73CA6883C83C}" destId="{7AF5BFF8-AA6B-4A22-9C8C-FC056376ED3C}" srcOrd="5" destOrd="0" parTransId="{B0C54EAA-1A55-4852-8190-66E5C6E8E65B}" sibTransId="{3A8944DC-8610-4A1F-AC18-35E2ADDFB33F}"/>
    <dgm:cxn modelId="{2FFB0819-6434-4159-BD78-9A4544453061}" type="presOf" srcId="{B0C54EAA-1A55-4852-8190-66E5C6E8E65B}" destId="{084D3D0C-950B-49EE-BF34-2EEB7912B7EF}" srcOrd="0" destOrd="0" presId="urn:microsoft.com/office/officeart/2005/8/layout/hierarchy3"/>
    <dgm:cxn modelId="{C99DF310-ADA0-4E12-B1D5-60F3E37B15F4}" type="presOf" srcId="{475519FD-AC75-4586-9272-7CD467ECF55A}" destId="{59527EBF-D21D-4D26-8CFF-527295DBB189}" srcOrd="0" destOrd="0" presId="urn:microsoft.com/office/officeart/2005/8/layout/hierarchy3"/>
    <dgm:cxn modelId="{BA5BC1FC-CBD6-4086-A2CC-E97419BD6130}" srcId="{0A081086-1849-4CEC-9BF4-73CA6883C83C}" destId="{0F31DA75-8410-4606-8E5B-06782ADA3908}" srcOrd="0" destOrd="0" parTransId="{ECAC7E3D-7A8B-4A14-9452-451E3B694F52}" sibTransId="{25E3A876-EA7E-49BE-A0FB-8CE070287743}"/>
    <dgm:cxn modelId="{63D36EC8-DFC4-40B9-81C2-9D83A0EA8D93}" type="presOf" srcId="{BB049F42-4CFA-496D-90E3-A18A3026DCF8}" destId="{0ED63D7B-1118-4254-B0FF-E14016F52AC7}" srcOrd="0" destOrd="0" presId="urn:microsoft.com/office/officeart/2005/8/layout/hierarchy3"/>
    <dgm:cxn modelId="{2A452FB4-B856-4E9F-B505-A6E1DE10480F}" type="presOf" srcId="{0A081086-1849-4CEC-9BF4-73CA6883C83C}" destId="{7932581B-BD5C-4314-9D37-63F27751AFCE}" srcOrd="1" destOrd="0" presId="urn:microsoft.com/office/officeart/2005/8/layout/hierarchy3"/>
    <dgm:cxn modelId="{42944B39-E6BC-4470-A125-18477D32B212}" type="presOf" srcId="{D8301B1A-585C-4D68-876F-9DC2F7402EA9}" destId="{C3FD0B11-E4E9-4EE6-9C2E-B595D9F36070}" srcOrd="0" destOrd="0" presId="urn:microsoft.com/office/officeart/2005/8/layout/hierarchy3"/>
    <dgm:cxn modelId="{D637635E-37B8-4F25-9B06-DA0109C28F96}" type="presOf" srcId="{0A081086-1849-4CEC-9BF4-73CA6883C83C}" destId="{79392BEC-1E76-429A-9B5A-448D0F34EDFD}" srcOrd="0" destOrd="0" presId="urn:microsoft.com/office/officeart/2005/8/layout/hierarchy3"/>
    <dgm:cxn modelId="{9F69A12B-6AD9-47D6-84D4-FD0E8D9DCCD7}" type="presOf" srcId="{343872BE-6E3A-472D-8F49-37E155130CD0}" destId="{295806E8-FD55-4E7E-B640-FD36D554B2F2}" srcOrd="0" destOrd="0" presId="urn:microsoft.com/office/officeart/2005/8/layout/hierarchy3"/>
    <dgm:cxn modelId="{BF6A1176-1D6D-4B7D-B944-BA173DDC1195}" srcId="{0A081086-1849-4CEC-9BF4-73CA6883C83C}" destId="{3EB68310-991C-4667-88BD-E7677C375FB6}" srcOrd="6" destOrd="0" parTransId="{D9E6E673-4A89-4E8C-8CA3-F2E3255F7E42}" sibTransId="{6A98CF58-48B4-4882-AF97-066FADDDB514}"/>
    <dgm:cxn modelId="{B96F4307-AA3D-4317-8D49-9E72C3DCE95C}" type="presOf" srcId="{1C484446-0BEC-4511-9E49-5FE470CC9945}" destId="{2F4A2B7A-C8C2-45C1-94A0-F31A67C78BA6}" srcOrd="0" destOrd="0" presId="urn:microsoft.com/office/officeart/2005/8/layout/hierarchy3"/>
    <dgm:cxn modelId="{9E23B70A-491B-4B39-AC38-D58A524D9F76}" type="presOf" srcId="{9372CAC9-E29D-49E8-999D-5E673F1C249D}" destId="{259109DB-694D-41F6-A924-666CDB0E88C9}" srcOrd="0" destOrd="0" presId="urn:microsoft.com/office/officeart/2005/8/layout/hierarchy3"/>
    <dgm:cxn modelId="{90C7AB43-83EF-4CB4-88C1-3B4511A497FD}" srcId="{05BF046C-10C6-4A00-B1FE-7A98788C22F9}" destId="{0A081086-1849-4CEC-9BF4-73CA6883C83C}" srcOrd="0" destOrd="0" parTransId="{40501D5E-78F1-4F42-A3DB-5C1BA49E0FDA}" sibTransId="{FE83E20B-280A-4388-8D40-CC2C183BC49D}"/>
    <dgm:cxn modelId="{0065F350-0769-417D-A639-87C7F040A06D}" type="presOf" srcId="{0F31DA75-8410-4606-8E5B-06782ADA3908}" destId="{16E54DC7-F6F3-4C60-92EB-276E2A6D9871}" srcOrd="0" destOrd="0" presId="urn:microsoft.com/office/officeart/2005/8/layout/hierarchy3"/>
    <dgm:cxn modelId="{89CE2030-05B9-40E6-B885-A7023ECF91F6}" type="presOf" srcId="{62B8E2FD-D05F-48AD-9418-55DE5B3D410E}" destId="{FAAD087D-1F73-4DED-9BE0-21BC238620FB}" srcOrd="0" destOrd="0" presId="urn:microsoft.com/office/officeart/2005/8/layout/hierarchy3"/>
    <dgm:cxn modelId="{F8F53225-BB56-4EF3-ABD6-6A07908D7D08}" type="presOf" srcId="{D19BF256-9DF0-4507-8A0B-CA2A3A5F6F19}" destId="{5926F9F8-9E0D-472A-96C4-5565C1B61ACE}" srcOrd="0" destOrd="0" presId="urn:microsoft.com/office/officeart/2005/8/layout/hierarchy3"/>
    <dgm:cxn modelId="{4ADB28CC-F6C6-4243-8BFE-67FE4B133506}" type="presOf" srcId="{ECAC7E3D-7A8B-4A14-9452-451E3B694F52}" destId="{BF35C570-4C5C-4255-990F-71FE1F2F67AF}" srcOrd="0" destOrd="0" presId="urn:microsoft.com/office/officeart/2005/8/layout/hierarchy3"/>
    <dgm:cxn modelId="{A2CD80A3-5053-4173-9FEE-75477D74929B}" srcId="{0A081086-1849-4CEC-9BF4-73CA6883C83C}" destId="{475519FD-AC75-4586-9272-7CD467ECF55A}" srcOrd="4" destOrd="0" parTransId="{62B8E2FD-D05F-48AD-9418-55DE5B3D410E}" sibTransId="{06409739-EC99-4192-A7AB-64C1DBCB4EF1}"/>
    <dgm:cxn modelId="{457D82FA-ADE1-4795-9591-4C78A3B288C4}" type="presOf" srcId="{7AF5BFF8-AA6B-4A22-9C8C-FC056376ED3C}" destId="{4ABCBC55-D356-43C8-B4C5-32EC50B192D7}" srcOrd="0" destOrd="0" presId="urn:microsoft.com/office/officeart/2005/8/layout/hierarchy3"/>
    <dgm:cxn modelId="{2B11837B-A14A-44EA-B126-AC6B688D7014}" type="presOf" srcId="{0971BD53-AD35-4AE6-9F76-0C3618C13D72}" destId="{81BCE322-8804-4AC7-84F2-E6F0129190EC}" srcOrd="0" destOrd="0" presId="urn:microsoft.com/office/officeart/2005/8/layout/hierarchy3"/>
    <dgm:cxn modelId="{0F6BD09B-6014-43FC-AC63-73191C7621DA}" type="presOf" srcId="{3EB68310-991C-4667-88BD-E7677C375FB6}" destId="{1361210A-22D1-4593-B8D2-53948B00BD6C}" srcOrd="0" destOrd="0" presId="urn:microsoft.com/office/officeart/2005/8/layout/hierarchy3"/>
    <dgm:cxn modelId="{DBAF7462-2750-43A3-8CA9-3D794D12E5C7}" srcId="{0A081086-1849-4CEC-9BF4-73CA6883C83C}" destId="{D19BF256-9DF0-4507-8A0B-CA2A3A5F6F19}" srcOrd="7" destOrd="0" parTransId="{343872BE-6E3A-472D-8F49-37E155130CD0}" sibTransId="{79009184-2154-4B3E-B89E-46423B0BE918}"/>
    <dgm:cxn modelId="{F37EB833-C832-4E5B-9802-67A59DA2BE14}" type="presOf" srcId="{05BF046C-10C6-4A00-B1FE-7A98788C22F9}" destId="{5B83B281-1617-43E7-A36D-7720CB11436E}" srcOrd="0" destOrd="0" presId="urn:microsoft.com/office/officeart/2005/8/layout/hierarchy3"/>
    <dgm:cxn modelId="{6E027745-8CC1-484B-A0A0-2AA581DD8617}" srcId="{0A081086-1849-4CEC-9BF4-73CA6883C83C}" destId="{0971BD53-AD35-4AE6-9F76-0C3618C13D72}" srcOrd="3" destOrd="0" parTransId="{C9DA9AE7-11C3-4114-8C1A-CBE645D23B80}" sibTransId="{1A8F9FAD-B700-432F-BC69-B801D670F36A}"/>
    <dgm:cxn modelId="{8136077D-6386-4D83-B51C-BF55E9AFFE1D}" type="presParOf" srcId="{5B83B281-1617-43E7-A36D-7720CB11436E}" destId="{3224B48E-E47E-4BE5-A547-4351A6CBF291}" srcOrd="0" destOrd="0" presId="urn:microsoft.com/office/officeart/2005/8/layout/hierarchy3"/>
    <dgm:cxn modelId="{1B7A6712-4E7A-4C45-BDDB-17700C7E09C4}" type="presParOf" srcId="{3224B48E-E47E-4BE5-A547-4351A6CBF291}" destId="{A0A93C76-6255-4D2E-97A8-CC636ED98A1F}" srcOrd="0" destOrd="0" presId="urn:microsoft.com/office/officeart/2005/8/layout/hierarchy3"/>
    <dgm:cxn modelId="{4785415A-3E53-4E5E-BB7D-19F1E856035E}" type="presParOf" srcId="{A0A93C76-6255-4D2E-97A8-CC636ED98A1F}" destId="{79392BEC-1E76-429A-9B5A-448D0F34EDFD}" srcOrd="0" destOrd="0" presId="urn:microsoft.com/office/officeart/2005/8/layout/hierarchy3"/>
    <dgm:cxn modelId="{CAD8EFBD-DBF0-42D1-8F8E-C648CB43141D}" type="presParOf" srcId="{A0A93C76-6255-4D2E-97A8-CC636ED98A1F}" destId="{7932581B-BD5C-4314-9D37-63F27751AFCE}" srcOrd="1" destOrd="0" presId="urn:microsoft.com/office/officeart/2005/8/layout/hierarchy3"/>
    <dgm:cxn modelId="{0D215BD2-C595-4BFB-A778-A9868E5375E8}" type="presParOf" srcId="{3224B48E-E47E-4BE5-A547-4351A6CBF291}" destId="{C9146BE8-7461-45D0-8A8F-185130C5AB1E}" srcOrd="1" destOrd="0" presId="urn:microsoft.com/office/officeart/2005/8/layout/hierarchy3"/>
    <dgm:cxn modelId="{4114CD9B-C29D-41BC-800A-EF5955B5F309}" type="presParOf" srcId="{C9146BE8-7461-45D0-8A8F-185130C5AB1E}" destId="{BF35C570-4C5C-4255-990F-71FE1F2F67AF}" srcOrd="0" destOrd="0" presId="urn:microsoft.com/office/officeart/2005/8/layout/hierarchy3"/>
    <dgm:cxn modelId="{48EDD976-9572-4FDD-8743-15DD7D523EB4}" type="presParOf" srcId="{C9146BE8-7461-45D0-8A8F-185130C5AB1E}" destId="{16E54DC7-F6F3-4C60-92EB-276E2A6D9871}" srcOrd="1" destOrd="0" presId="urn:microsoft.com/office/officeart/2005/8/layout/hierarchy3"/>
    <dgm:cxn modelId="{41CE5F89-ECF6-41BD-BC25-86F94A2F1C2F}" type="presParOf" srcId="{C9146BE8-7461-45D0-8A8F-185130C5AB1E}" destId="{259109DB-694D-41F6-A924-666CDB0E88C9}" srcOrd="2" destOrd="0" presId="urn:microsoft.com/office/officeart/2005/8/layout/hierarchy3"/>
    <dgm:cxn modelId="{F36EAC69-B845-4502-8D89-1500D22F941B}" type="presParOf" srcId="{C9146BE8-7461-45D0-8A8F-185130C5AB1E}" destId="{2F4A2B7A-C8C2-45C1-94A0-F31A67C78BA6}" srcOrd="3" destOrd="0" presId="urn:microsoft.com/office/officeart/2005/8/layout/hierarchy3"/>
    <dgm:cxn modelId="{CB6E1B64-21A8-40B2-A3B9-FA53BA71B345}" type="presParOf" srcId="{C9146BE8-7461-45D0-8A8F-185130C5AB1E}" destId="{C3FD0B11-E4E9-4EE6-9C2E-B595D9F36070}" srcOrd="4" destOrd="0" presId="urn:microsoft.com/office/officeart/2005/8/layout/hierarchy3"/>
    <dgm:cxn modelId="{0D0BECE8-4156-4909-905A-0DE1D9C8AEF4}" type="presParOf" srcId="{C9146BE8-7461-45D0-8A8F-185130C5AB1E}" destId="{0ED63D7B-1118-4254-B0FF-E14016F52AC7}" srcOrd="5" destOrd="0" presId="urn:microsoft.com/office/officeart/2005/8/layout/hierarchy3"/>
    <dgm:cxn modelId="{DAA310FB-6F79-40DF-97A2-4BDFDD802407}" type="presParOf" srcId="{C9146BE8-7461-45D0-8A8F-185130C5AB1E}" destId="{4B760010-AF32-4DA0-88FA-A05B132019C0}" srcOrd="6" destOrd="0" presId="urn:microsoft.com/office/officeart/2005/8/layout/hierarchy3"/>
    <dgm:cxn modelId="{0FDF75D0-D589-4657-9442-F0D58CFD4271}" type="presParOf" srcId="{C9146BE8-7461-45D0-8A8F-185130C5AB1E}" destId="{81BCE322-8804-4AC7-84F2-E6F0129190EC}" srcOrd="7" destOrd="0" presId="urn:microsoft.com/office/officeart/2005/8/layout/hierarchy3"/>
    <dgm:cxn modelId="{852F8CCD-92DA-473A-B573-8D14840C7919}" type="presParOf" srcId="{C9146BE8-7461-45D0-8A8F-185130C5AB1E}" destId="{FAAD087D-1F73-4DED-9BE0-21BC238620FB}" srcOrd="8" destOrd="0" presId="urn:microsoft.com/office/officeart/2005/8/layout/hierarchy3"/>
    <dgm:cxn modelId="{E895ED5A-32C4-44C9-8CA3-0B527EEC69BB}" type="presParOf" srcId="{C9146BE8-7461-45D0-8A8F-185130C5AB1E}" destId="{59527EBF-D21D-4D26-8CFF-527295DBB189}" srcOrd="9" destOrd="0" presId="urn:microsoft.com/office/officeart/2005/8/layout/hierarchy3"/>
    <dgm:cxn modelId="{BD892367-832C-4E07-9D3E-E632DD21BA10}" type="presParOf" srcId="{C9146BE8-7461-45D0-8A8F-185130C5AB1E}" destId="{084D3D0C-950B-49EE-BF34-2EEB7912B7EF}" srcOrd="10" destOrd="0" presId="urn:microsoft.com/office/officeart/2005/8/layout/hierarchy3"/>
    <dgm:cxn modelId="{6D630C39-F43F-464A-8272-08D70B41F9CD}" type="presParOf" srcId="{C9146BE8-7461-45D0-8A8F-185130C5AB1E}" destId="{4ABCBC55-D356-43C8-B4C5-32EC50B192D7}" srcOrd="11" destOrd="0" presId="urn:microsoft.com/office/officeart/2005/8/layout/hierarchy3"/>
    <dgm:cxn modelId="{192041E4-5B0A-4749-BD14-26AB4D3292DC}" type="presParOf" srcId="{C9146BE8-7461-45D0-8A8F-185130C5AB1E}" destId="{34F7AC5B-0B7E-4156-B06C-5F0A62841E41}" srcOrd="12" destOrd="0" presId="urn:microsoft.com/office/officeart/2005/8/layout/hierarchy3"/>
    <dgm:cxn modelId="{DB9C9CDC-243E-4DA3-BB51-005D74A7F511}" type="presParOf" srcId="{C9146BE8-7461-45D0-8A8F-185130C5AB1E}" destId="{1361210A-22D1-4593-B8D2-53948B00BD6C}" srcOrd="13" destOrd="0" presId="urn:microsoft.com/office/officeart/2005/8/layout/hierarchy3"/>
    <dgm:cxn modelId="{8C3269B7-B068-4419-99FD-943D60FCABB6}" type="presParOf" srcId="{C9146BE8-7461-45D0-8A8F-185130C5AB1E}" destId="{295806E8-FD55-4E7E-B640-FD36D554B2F2}" srcOrd="14" destOrd="0" presId="urn:microsoft.com/office/officeart/2005/8/layout/hierarchy3"/>
    <dgm:cxn modelId="{923B294B-F404-45DF-860D-189E0C41DC83}" type="presParOf" srcId="{C9146BE8-7461-45D0-8A8F-185130C5AB1E}" destId="{5926F9F8-9E0D-472A-96C4-5565C1B61ACE}" srcOrd="1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C52D94-9BBE-44B3-9E99-39002B0EE822}" type="doc">
      <dgm:prSet loTypeId="urn:microsoft.com/office/officeart/2005/8/layout/hierarchy3" loCatId="hierarchy" qsTypeId="urn:microsoft.com/office/officeart/2005/8/quickstyle/3d1" qsCatId="3D" csTypeId="urn:microsoft.com/office/officeart/2005/8/colors/accent1_2" csCatId="accent1" phldr="1"/>
      <dgm:spPr/>
      <dgm:t>
        <a:bodyPr/>
        <a:lstStyle/>
        <a:p>
          <a:endParaRPr lang="en-US"/>
        </a:p>
      </dgm:t>
    </dgm:pt>
    <dgm:pt modelId="{0520D5D7-6F41-444E-B160-4F45ED59B249}">
      <dgm:prSet phldrT="[Text]" custT="1"/>
      <dgm:spPr/>
      <dgm:t>
        <a:bodyPr/>
        <a:lstStyle/>
        <a:p>
          <a:pPr rtl="1"/>
          <a:r>
            <a:rPr lang="fa-IR" sz="1800" b="1" dirty="0" smtClean="0">
              <a:cs typeface="B Nazanin" pitchFamily="2" charset="-78"/>
            </a:rPr>
            <a:t>2-2- مدلهای ریاضی و مفهومی</a:t>
          </a:r>
          <a:endParaRPr lang="en-US" sz="1800" b="1" dirty="0">
            <a:cs typeface="B Nazanin" pitchFamily="2" charset="-78"/>
          </a:endParaRPr>
        </a:p>
      </dgm:t>
    </dgm:pt>
    <dgm:pt modelId="{BD06E933-1670-45EF-B65C-897B94BE6E70}" type="parTrans" cxnId="{20E2A28D-0AC0-4E3E-BD64-DFB64DAF9F9E}">
      <dgm:prSet/>
      <dgm:spPr/>
      <dgm:t>
        <a:bodyPr/>
        <a:lstStyle/>
        <a:p>
          <a:pPr rtl="1"/>
          <a:endParaRPr lang="en-US" sz="1600"/>
        </a:p>
      </dgm:t>
    </dgm:pt>
    <dgm:pt modelId="{271966B5-E390-4484-8127-A42CB4815A4D}" type="sibTrans" cxnId="{20E2A28D-0AC0-4E3E-BD64-DFB64DAF9F9E}">
      <dgm:prSet/>
      <dgm:spPr/>
      <dgm:t>
        <a:bodyPr/>
        <a:lstStyle/>
        <a:p>
          <a:pPr rtl="1"/>
          <a:endParaRPr lang="en-US" sz="1600"/>
        </a:p>
      </dgm:t>
    </dgm:pt>
    <dgm:pt modelId="{4EA41EC3-026F-492C-85F1-F92DBDBD316B}">
      <dgm:prSet phldrT="[Text]" custT="1"/>
      <dgm:spPr/>
      <dgm:t>
        <a:bodyPr/>
        <a:lstStyle/>
        <a:p>
          <a:pPr rtl="1"/>
          <a:r>
            <a:rPr lang="fa-IR" sz="1600" dirty="0" smtClean="0">
              <a:cs typeface="B Nazanin" pitchFamily="2" charset="-78"/>
            </a:rPr>
            <a:t>معرفی اجمالی مدلها</a:t>
          </a:r>
          <a:endParaRPr lang="en-US" sz="1600" dirty="0">
            <a:cs typeface="B Nazanin" pitchFamily="2" charset="-78"/>
          </a:endParaRPr>
        </a:p>
      </dgm:t>
    </dgm:pt>
    <dgm:pt modelId="{5D14950E-0D7B-46A5-B0F4-A5EC78FE23A6}" type="parTrans" cxnId="{7DA85BB3-D446-4DAC-B134-C9EAA7511AEB}">
      <dgm:prSet/>
      <dgm:spPr/>
      <dgm:t>
        <a:bodyPr/>
        <a:lstStyle/>
        <a:p>
          <a:pPr rtl="1"/>
          <a:endParaRPr lang="en-US" sz="1600"/>
        </a:p>
      </dgm:t>
    </dgm:pt>
    <dgm:pt modelId="{FB9E98E0-D068-43C3-BB06-0ADBDBF26EFE}" type="sibTrans" cxnId="{7DA85BB3-D446-4DAC-B134-C9EAA7511AEB}">
      <dgm:prSet/>
      <dgm:spPr/>
      <dgm:t>
        <a:bodyPr/>
        <a:lstStyle/>
        <a:p>
          <a:pPr rtl="1"/>
          <a:endParaRPr lang="en-US" sz="1600"/>
        </a:p>
      </dgm:t>
    </dgm:pt>
    <dgm:pt modelId="{8C6B3ECE-01FF-4297-95DE-767E44188EEF}">
      <dgm:prSet phldrT="[Text]" custT="1"/>
      <dgm:spPr/>
      <dgm:t>
        <a:bodyPr/>
        <a:lstStyle/>
        <a:p>
          <a:pPr rtl="1"/>
          <a:r>
            <a:rPr lang="fa-IR" sz="1600" dirty="0" smtClean="0">
              <a:cs typeface="B Nazanin" pitchFamily="2" charset="-78"/>
            </a:rPr>
            <a:t>بررسی و تحلیل برخی مدلها</a:t>
          </a:r>
          <a:endParaRPr lang="en-US" sz="1600" dirty="0">
            <a:cs typeface="B Nazanin" pitchFamily="2" charset="-78"/>
          </a:endParaRPr>
        </a:p>
      </dgm:t>
    </dgm:pt>
    <dgm:pt modelId="{C9352D54-0491-4326-A1F6-71F2F9757AE9}" type="parTrans" cxnId="{A168B19B-3BDF-404B-9D1F-7517BA873CC2}">
      <dgm:prSet/>
      <dgm:spPr/>
      <dgm:t>
        <a:bodyPr/>
        <a:lstStyle/>
        <a:p>
          <a:pPr rtl="1"/>
          <a:endParaRPr lang="en-US" sz="1600"/>
        </a:p>
      </dgm:t>
    </dgm:pt>
    <dgm:pt modelId="{9C76DCD0-01AF-4806-B169-D8756D08D377}" type="sibTrans" cxnId="{A168B19B-3BDF-404B-9D1F-7517BA873CC2}">
      <dgm:prSet/>
      <dgm:spPr/>
      <dgm:t>
        <a:bodyPr/>
        <a:lstStyle/>
        <a:p>
          <a:pPr rtl="1"/>
          <a:endParaRPr lang="en-US" sz="1600"/>
        </a:p>
      </dgm:t>
    </dgm:pt>
    <dgm:pt modelId="{7EBF116C-298B-4713-8EB1-0E171ECFE995}" type="pres">
      <dgm:prSet presAssocID="{BAC52D94-9BBE-44B3-9E99-39002B0EE822}" presName="diagram" presStyleCnt="0">
        <dgm:presLayoutVars>
          <dgm:chPref val="1"/>
          <dgm:dir/>
          <dgm:animOne val="branch"/>
          <dgm:animLvl val="lvl"/>
          <dgm:resizeHandles/>
        </dgm:presLayoutVars>
      </dgm:prSet>
      <dgm:spPr/>
      <dgm:t>
        <a:bodyPr/>
        <a:lstStyle/>
        <a:p>
          <a:endParaRPr lang="en-US"/>
        </a:p>
      </dgm:t>
    </dgm:pt>
    <dgm:pt modelId="{7B71E4CC-FFC0-4496-ACDA-27D011DF4132}" type="pres">
      <dgm:prSet presAssocID="{0520D5D7-6F41-444E-B160-4F45ED59B249}" presName="root" presStyleCnt="0"/>
      <dgm:spPr/>
    </dgm:pt>
    <dgm:pt modelId="{1AAB2BB6-4E3F-4F6F-A137-5E6919C43FEB}" type="pres">
      <dgm:prSet presAssocID="{0520D5D7-6F41-444E-B160-4F45ED59B249}" presName="rootComposite" presStyleCnt="0"/>
      <dgm:spPr/>
    </dgm:pt>
    <dgm:pt modelId="{2026CE31-36C0-4379-BAFF-86E55D7C0008}" type="pres">
      <dgm:prSet presAssocID="{0520D5D7-6F41-444E-B160-4F45ED59B249}" presName="rootText" presStyleLbl="node1" presStyleIdx="0" presStyleCnt="1" custScaleX="202372" custScaleY="68644" custLinFactNeighborX="-3552"/>
      <dgm:spPr/>
      <dgm:t>
        <a:bodyPr/>
        <a:lstStyle/>
        <a:p>
          <a:endParaRPr lang="en-US"/>
        </a:p>
      </dgm:t>
    </dgm:pt>
    <dgm:pt modelId="{3891CBDE-3A6C-4EA7-9EE9-ABAF02993781}" type="pres">
      <dgm:prSet presAssocID="{0520D5D7-6F41-444E-B160-4F45ED59B249}" presName="rootConnector" presStyleLbl="node1" presStyleIdx="0" presStyleCnt="1"/>
      <dgm:spPr/>
      <dgm:t>
        <a:bodyPr/>
        <a:lstStyle/>
        <a:p>
          <a:endParaRPr lang="en-US"/>
        </a:p>
      </dgm:t>
    </dgm:pt>
    <dgm:pt modelId="{305E2CD9-BB8A-4676-98FE-A187DE179F49}" type="pres">
      <dgm:prSet presAssocID="{0520D5D7-6F41-444E-B160-4F45ED59B249}" presName="childShape" presStyleCnt="0"/>
      <dgm:spPr/>
    </dgm:pt>
    <dgm:pt modelId="{D35D6FCB-8E8C-418F-97A4-F0EFF3CA1DC5}" type="pres">
      <dgm:prSet presAssocID="{5D14950E-0D7B-46A5-B0F4-A5EC78FE23A6}" presName="Name13" presStyleLbl="parChTrans1D2" presStyleIdx="0" presStyleCnt="2"/>
      <dgm:spPr/>
      <dgm:t>
        <a:bodyPr/>
        <a:lstStyle/>
        <a:p>
          <a:endParaRPr lang="en-US"/>
        </a:p>
      </dgm:t>
    </dgm:pt>
    <dgm:pt modelId="{129EC82B-4747-4373-B05F-A8F5275E9724}" type="pres">
      <dgm:prSet presAssocID="{4EA41EC3-026F-492C-85F1-F92DBDBD316B}" presName="childText" presStyleLbl="bgAcc1" presStyleIdx="0" presStyleCnt="2" custScaleX="172646" custScaleY="58609">
        <dgm:presLayoutVars>
          <dgm:bulletEnabled val="1"/>
        </dgm:presLayoutVars>
      </dgm:prSet>
      <dgm:spPr/>
      <dgm:t>
        <a:bodyPr/>
        <a:lstStyle/>
        <a:p>
          <a:endParaRPr lang="en-US"/>
        </a:p>
      </dgm:t>
    </dgm:pt>
    <dgm:pt modelId="{95595FBC-EAB4-4641-9D17-EB4DAF3C9E7F}" type="pres">
      <dgm:prSet presAssocID="{C9352D54-0491-4326-A1F6-71F2F9757AE9}" presName="Name13" presStyleLbl="parChTrans1D2" presStyleIdx="1" presStyleCnt="2"/>
      <dgm:spPr/>
      <dgm:t>
        <a:bodyPr/>
        <a:lstStyle/>
        <a:p>
          <a:endParaRPr lang="en-US"/>
        </a:p>
      </dgm:t>
    </dgm:pt>
    <dgm:pt modelId="{71AFEDCB-5C71-4911-AF38-C2AC6265A025}" type="pres">
      <dgm:prSet presAssocID="{8C6B3ECE-01FF-4297-95DE-767E44188EEF}" presName="childText" presStyleLbl="bgAcc1" presStyleIdx="1" presStyleCnt="2" custScaleX="172646" custScaleY="58609" custLinFactNeighborX="1076" custLinFactNeighborY="-1006">
        <dgm:presLayoutVars>
          <dgm:bulletEnabled val="1"/>
        </dgm:presLayoutVars>
      </dgm:prSet>
      <dgm:spPr/>
      <dgm:t>
        <a:bodyPr/>
        <a:lstStyle/>
        <a:p>
          <a:endParaRPr lang="en-US"/>
        </a:p>
      </dgm:t>
    </dgm:pt>
  </dgm:ptLst>
  <dgm:cxnLst>
    <dgm:cxn modelId="{A168B19B-3BDF-404B-9D1F-7517BA873CC2}" srcId="{0520D5D7-6F41-444E-B160-4F45ED59B249}" destId="{8C6B3ECE-01FF-4297-95DE-767E44188EEF}" srcOrd="1" destOrd="0" parTransId="{C9352D54-0491-4326-A1F6-71F2F9757AE9}" sibTransId="{9C76DCD0-01AF-4806-B169-D8756D08D377}"/>
    <dgm:cxn modelId="{80D0D210-A85A-4E21-BDEE-BD95CA1E73C9}" type="presOf" srcId="{0520D5D7-6F41-444E-B160-4F45ED59B249}" destId="{3891CBDE-3A6C-4EA7-9EE9-ABAF02993781}" srcOrd="1" destOrd="0" presId="urn:microsoft.com/office/officeart/2005/8/layout/hierarchy3"/>
    <dgm:cxn modelId="{D14F3436-BC9D-4AF4-A881-43819F135A67}" type="presOf" srcId="{4EA41EC3-026F-492C-85F1-F92DBDBD316B}" destId="{129EC82B-4747-4373-B05F-A8F5275E9724}" srcOrd="0" destOrd="0" presId="urn:microsoft.com/office/officeart/2005/8/layout/hierarchy3"/>
    <dgm:cxn modelId="{1D77AC1B-0E94-4B53-B36D-C1111B49DED3}" type="presOf" srcId="{5D14950E-0D7B-46A5-B0F4-A5EC78FE23A6}" destId="{D35D6FCB-8E8C-418F-97A4-F0EFF3CA1DC5}" srcOrd="0" destOrd="0" presId="urn:microsoft.com/office/officeart/2005/8/layout/hierarchy3"/>
    <dgm:cxn modelId="{7DA85BB3-D446-4DAC-B134-C9EAA7511AEB}" srcId="{0520D5D7-6F41-444E-B160-4F45ED59B249}" destId="{4EA41EC3-026F-492C-85F1-F92DBDBD316B}" srcOrd="0" destOrd="0" parTransId="{5D14950E-0D7B-46A5-B0F4-A5EC78FE23A6}" sibTransId="{FB9E98E0-D068-43C3-BB06-0ADBDBF26EFE}"/>
    <dgm:cxn modelId="{79348FA9-32D2-462A-ADB8-CCE622908395}" type="presOf" srcId="{0520D5D7-6F41-444E-B160-4F45ED59B249}" destId="{2026CE31-36C0-4379-BAFF-86E55D7C0008}" srcOrd="0" destOrd="0" presId="urn:microsoft.com/office/officeart/2005/8/layout/hierarchy3"/>
    <dgm:cxn modelId="{181E8F55-8667-4582-9137-D2C1C9BCFBE4}" type="presOf" srcId="{BAC52D94-9BBE-44B3-9E99-39002B0EE822}" destId="{7EBF116C-298B-4713-8EB1-0E171ECFE995}" srcOrd="0" destOrd="0" presId="urn:microsoft.com/office/officeart/2005/8/layout/hierarchy3"/>
    <dgm:cxn modelId="{D255B8BC-B223-4C83-A3DB-91AB9D56B962}" type="presOf" srcId="{8C6B3ECE-01FF-4297-95DE-767E44188EEF}" destId="{71AFEDCB-5C71-4911-AF38-C2AC6265A025}" srcOrd="0" destOrd="0" presId="urn:microsoft.com/office/officeart/2005/8/layout/hierarchy3"/>
    <dgm:cxn modelId="{7E54B6CD-ECF4-40BC-A659-7F5AC9A0CE28}" type="presOf" srcId="{C9352D54-0491-4326-A1F6-71F2F9757AE9}" destId="{95595FBC-EAB4-4641-9D17-EB4DAF3C9E7F}" srcOrd="0" destOrd="0" presId="urn:microsoft.com/office/officeart/2005/8/layout/hierarchy3"/>
    <dgm:cxn modelId="{20E2A28D-0AC0-4E3E-BD64-DFB64DAF9F9E}" srcId="{BAC52D94-9BBE-44B3-9E99-39002B0EE822}" destId="{0520D5D7-6F41-444E-B160-4F45ED59B249}" srcOrd="0" destOrd="0" parTransId="{BD06E933-1670-45EF-B65C-897B94BE6E70}" sibTransId="{271966B5-E390-4484-8127-A42CB4815A4D}"/>
    <dgm:cxn modelId="{9E7126EC-5068-4631-8BD9-034B1D1E226E}" type="presParOf" srcId="{7EBF116C-298B-4713-8EB1-0E171ECFE995}" destId="{7B71E4CC-FFC0-4496-ACDA-27D011DF4132}" srcOrd="0" destOrd="0" presId="urn:microsoft.com/office/officeart/2005/8/layout/hierarchy3"/>
    <dgm:cxn modelId="{D32B2B6E-A735-47BE-A992-3633519619F7}" type="presParOf" srcId="{7B71E4CC-FFC0-4496-ACDA-27D011DF4132}" destId="{1AAB2BB6-4E3F-4F6F-A137-5E6919C43FEB}" srcOrd="0" destOrd="0" presId="urn:microsoft.com/office/officeart/2005/8/layout/hierarchy3"/>
    <dgm:cxn modelId="{1AE38705-DD82-46A5-97B7-E21AA1754841}" type="presParOf" srcId="{1AAB2BB6-4E3F-4F6F-A137-5E6919C43FEB}" destId="{2026CE31-36C0-4379-BAFF-86E55D7C0008}" srcOrd="0" destOrd="0" presId="urn:microsoft.com/office/officeart/2005/8/layout/hierarchy3"/>
    <dgm:cxn modelId="{C23ED26B-9582-4EF0-AD71-65AB31766A2C}" type="presParOf" srcId="{1AAB2BB6-4E3F-4F6F-A137-5E6919C43FEB}" destId="{3891CBDE-3A6C-4EA7-9EE9-ABAF02993781}" srcOrd="1" destOrd="0" presId="urn:microsoft.com/office/officeart/2005/8/layout/hierarchy3"/>
    <dgm:cxn modelId="{D80538DD-9664-4AFB-894E-CBE8E7A1E78E}" type="presParOf" srcId="{7B71E4CC-FFC0-4496-ACDA-27D011DF4132}" destId="{305E2CD9-BB8A-4676-98FE-A187DE179F49}" srcOrd="1" destOrd="0" presId="urn:microsoft.com/office/officeart/2005/8/layout/hierarchy3"/>
    <dgm:cxn modelId="{56EBC22B-11FC-4C45-BBA1-1847B427530D}" type="presParOf" srcId="{305E2CD9-BB8A-4676-98FE-A187DE179F49}" destId="{D35D6FCB-8E8C-418F-97A4-F0EFF3CA1DC5}" srcOrd="0" destOrd="0" presId="urn:microsoft.com/office/officeart/2005/8/layout/hierarchy3"/>
    <dgm:cxn modelId="{DFD0833B-A335-44A7-A941-48E97EC7FF62}" type="presParOf" srcId="{305E2CD9-BB8A-4676-98FE-A187DE179F49}" destId="{129EC82B-4747-4373-B05F-A8F5275E9724}" srcOrd="1" destOrd="0" presId="urn:microsoft.com/office/officeart/2005/8/layout/hierarchy3"/>
    <dgm:cxn modelId="{ABB366CE-FCB7-489E-BC0E-42E687783CC2}" type="presParOf" srcId="{305E2CD9-BB8A-4676-98FE-A187DE179F49}" destId="{95595FBC-EAB4-4641-9D17-EB4DAF3C9E7F}" srcOrd="2" destOrd="0" presId="urn:microsoft.com/office/officeart/2005/8/layout/hierarchy3"/>
    <dgm:cxn modelId="{F2425E4F-42C8-416C-9F1D-F1BFF2141A37}" type="presParOf" srcId="{305E2CD9-BB8A-4676-98FE-A187DE179F49}" destId="{71AFEDCB-5C71-4911-AF38-C2AC6265A025}" srcOrd="3" destOrd="0" presId="urn:microsoft.com/office/officeart/2005/8/layout/hierarchy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05D54F7-347E-4D53-8C4C-9B1FFE41BB37}"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en-US"/>
        </a:p>
      </dgm:t>
    </dgm:pt>
    <dgm:pt modelId="{D9FE3790-81A8-4EBB-BB63-90E02FBDCCAA}">
      <dgm:prSet custT="1"/>
      <dgm:spPr/>
      <dgm:t>
        <a:bodyPr/>
        <a:lstStyle/>
        <a:p>
          <a:pPr algn="r" rtl="1"/>
          <a:r>
            <a:rPr lang="fa-IR" sz="1800" baseline="0" dirty="0" smtClean="0">
              <a:cs typeface="2  Nazanin" pitchFamily="2" charset="-78"/>
            </a:rPr>
            <a:t>1- ارزیابی اولیه و انتخاب تامین کنندگان</a:t>
          </a:r>
          <a:endParaRPr lang="en-US" sz="1800" baseline="0" dirty="0">
            <a:cs typeface="2  Nazanin" pitchFamily="2" charset="-78"/>
          </a:endParaRPr>
        </a:p>
      </dgm:t>
    </dgm:pt>
    <dgm:pt modelId="{CAB5016A-4564-45EB-BDAA-49F97A8BEA9E}" type="parTrans" cxnId="{02DC85FC-EEB9-4D79-8BA1-B0F6C6449E1B}">
      <dgm:prSet/>
      <dgm:spPr/>
      <dgm:t>
        <a:bodyPr/>
        <a:lstStyle/>
        <a:p>
          <a:pPr algn="r"/>
          <a:endParaRPr lang="en-US" sz="2000"/>
        </a:p>
      </dgm:t>
    </dgm:pt>
    <dgm:pt modelId="{78DEC127-791E-437C-846A-0CDBF8CB0B37}" type="sibTrans" cxnId="{02DC85FC-EEB9-4D79-8BA1-B0F6C6449E1B}">
      <dgm:prSet/>
      <dgm:spPr/>
      <dgm:t>
        <a:bodyPr/>
        <a:lstStyle/>
        <a:p>
          <a:pPr algn="r"/>
          <a:endParaRPr lang="en-US" sz="2000"/>
        </a:p>
      </dgm:t>
    </dgm:pt>
    <dgm:pt modelId="{1C336023-104D-4D41-A3CD-468C29752B5D}">
      <dgm:prSet custT="1"/>
      <dgm:spPr/>
      <dgm:t>
        <a:bodyPr/>
        <a:lstStyle/>
        <a:p>
          <a:pPr algn="r" rtl="1"/>
          <a:r>
            <a:rPr lang="fa-IR" sz="1800" dirty="0" smtClean="0">
              <a:cs typeface="2  Nazanin" pitchFamily="2" charset="-78"/>
            </a:rPr>
            <a:t>2- ارزیابی عملکرد تامین کنندگان</a:t>
          </a:r>
          <a:endParaRPr lang="en-US" sz="1800" dirty="0">
            <a:cs typeface="2  Nazanin" pitchFamily="2" charset="-78"/>
          </a:endParaRPr>
        </a:p>
      </dgm:t>
    </dgm:pt>
    <dgm:pt modelId="{5FA0D502-ABE8-4A57-A3DE-3C3B5D575B7A}" type="parTrans" cxnId="{7F2A169C-5A10-409C-8011-38DAEDCFF6FE}">
      <dgm:prSet/>
      <dgm:spPr/>
      <dgm:t>
        <a:bodyPr/>
        <a:lstStyle/>
        <a:p>
          <a:pPr algn="r"/>
          <a:endParaRPr lang="en-US" sz="2000"/>
        </a:p>
      </dgm:t>
    </dgm:pt>
    <dgm:pt modelId="{072350D2-2256-4B83-9E0F-793C12F1A116}" type="sibTrans" cxnId="{7F2A169C-5A10-409C-8011-38DAEDCFF6FE}">
      <dgm:prSet/>
      <dgm:spPr/>
      <dgm:t>
        <a:bodyPr/>
        <a:lstStyle/>
        <a:p>
          <a:pPr algn="r"/>
          <a:endParaRPr lang="en-US" sz="2000"/>
        </a:p>
      </dgm:t>
    </dgm:pt>
    <dgm:pt modelId="{156D2C77-53BB-47B5-ADC9-C760153874FD}">
      <dgm:prSet custT="1"/>
      <dgm:spPr/>
      <dgm:t>
        <a:bodyPr/>
        <a:lstStyle/>
        <a:p>
          <a:pPr algn="r" rtl="1"/>
          <a:r>
            <a:rPr lang="fa-IR" sz="1800" dirty="0" smtClean="0">
              <a:cs typeface="2  Nazanin" pitchFamily="2" charset="-78"/>
            </a:rPr>
            <a:t>3- تصمیم گیری در مورد خرید یا ساخت </a:t>
          </a:r>
          <a:endParaRPr lang="en-US" sz="1800" dirty="0">
            <a:cs typeface="2  Nazanin" pitchFamily="2" charset="-78"/>
          </a:endParaRPr>
        </a:p>
      </dgm:t>
    </dgm:pt>
    <dgm:pt modelId="{7A5C5963-FFE7-4D1B-B3AD-CE52BA300C05}" type="parTrans" cxnId="{46835832-EDE9-43CE-BBF1-E4E8C20518F9}">
      <dgm:prSet/>
      <dgm:spPr/>
      <dgm:t>
        <a:bodyPr/>
        <a:lstStyle/>
        <a:p>
          <a:pPr algn="r"/>
          <a:endParaRPr lang="en-US" sz="2000"/>
        </a:p>
      </dgm:t>
    </dgm:pt>
    <dgm:pt modelId="{34ED2CD1-3708-42FA-8677-F0D5F62E803F}" type="sibTrans" cxnId="{46835832-EDE9-43CE-BBF1-E4E8C20518F9}">
      <dgm:prSet/>
      <dgm:spPr/>
      <dgm:t>
        <a:bodyPr/>
        <a:lstStyle/>
        <a:p>
          <a:pPr algn="r"/>
          <a:endParaRPr lang="en-US" sz="2000"/>
        </a:p>
      </dgm:t>
    </dgm:pt>
    <dgm:pt modelId="{CF71C006-B4D7-4C22-85C0-A196680E5C84}">
      <dgm:prSet custT="1"/>
      <dgm:spPr/>
      <dgm:t>
        <a:bodyPr/>
        <a:lstStyle/>
        <a:p>
          <a:pPr algn="r" rtl="1"/>
          <a:r>
            <a:rPr lang="fa-IR" sz="1800" dirty="0" smtClean="0">
              <a:cs typeface="2  Nazanin" pitchFamily="2" charset="-78"/>
            </a:rPr>
            <a:t>4- ارزیابی عملکرد بخش خرید</a:t>
          </a:r>
          <a:endParaRPr lang="en-US" sz="1800" dirty="0">
            <a:cs typeface="2  Nazanin" pitchFamily="2" charset="-78"/>
          </a:endParaRPr>
        </a:p>
      </dgm:t>
    </dgm:pt>
    <dgm:pt modelId="{2CAACA7B-728A-4FD8-9650-10E651A98A46}" type="parTrans" cxnId="{0C29ED50-E314-4467-A082-AB5C2A1AB1E6}">
      <dgm:prSet/>
      <dgm:spPr/>
      <dgm:t>
        <a:bodyPr/>
        <a:lstStyle/>
        <a:p>
          <a:pPr algn="r"/>
          <a:endParaRPr lang="en-US" sz="2000"/>
        </a:p>
      </dgm:t>
    </dgm:pt>
    <dgm:pt modelId="{008B5B4A-179E-45F3-AEFC-9543D97057B3}" type="sibTrans" cxnId="{0C29ED50-E314-4467-A082-AB5C2A1AB1E6}">
      <dgm:prSet/>
      <dgm:spPr/>
      <dgm:t>
        <a:bodyPr/>
        <a:lstStyle/>
        <a:p>
          <a:pPr algn="r"/>
          <a:endParaRPr lang="en-US" sz="2000"/>
        </a:p>
      </dgm:t>
    </dgm:pt>
    <dgm:pt modelId="{D4749AAA-560F-4ACA-9EB0-046ED7E43C48}">
      <dgm:prSet custT="1"/>
      <dgm:spPr/>
      <dgm:t>
        <a:bodyPr/>
        <a:lstStyle/>
        <a:p>
          <a:pPr algn="r" rtl="1"/>
          <a:r>
            <a:rPr lang="fa-IR" sz="1800" dirty="0" smtClean="0">
              <a:cs typeface="2  Nazanin" pitchFamily="2" charset="-78"/>
            </a:rPr>
            <a:t>5- تامین استراتژیک</a:t>
          </a:r>
          <a:endParaRPr lang="en-US" sz="1800" dirty="0">
            <a:cs typeface="2  Nazanin" pitchFamily="2" charset="-78"/>
          </a:endParaRPr>
        </a:p>
      </dgm:t>
    </dgm:pt>
    <dgm:pt modelId="{CB927CC3-76F2-4DB8-8A30-6A546D25249D}" type="parTrans" cxnId="{95D0178D-5D17-4F0B-89D9-6AA4C6108528}">
      <dgm:prSet/>
      <dgm:spPr/>
      <dgm:t>
        <a:bodyPr/>
        <a:lstStyle/>
        <a:p>
          <a:pPr algn="r"/>
          <a:endParaRPr lang="en-US" sz="2000"/>
        </a:p>
      </dgm:t>
    </dgm:pt>
    <dgm:pt modelId="{C599F915-F33C-4D23-9983-ABCFE551648C}" type="sibTrans" cxnId="{95D0178D-5D17-4F0B-89D9-6AA4C6108528}">
      <dgm:prSet/>
      <dgm:spPr/>
      <dgm:t>
        <a:bodyPr/>
        <a:lstStyle/>
        <a:p>
          <a:pPr algn="r"/>
          <a:endParaRPr lang="en-US" sz="2000"/>
        </a:p>
      </dgm:t>
    </dgm:pt>
    <dgm:pt modelId="{493698CD-711C-4891-B962-9E46D460C5CF}">
      <dgm:prSet custT="1"/>
      <dgm:spPr/>
      <dgm:t>
        <a:bodyPr/>
        <a:lstStyle/>
        <a:p>
          <a:pPr algn="r" rtl="1"/>
          <a:r>
            <a:rPr lang="fa-IR" sz="1800" dirty="0" smtClean="0">
              <a:cs typeface="2  Nazanin" pitchFamily="2" charset="-78"/>
            </a:rPr>
            <a:t>6- تخصیص اقلام به تامین کنندگان</a:t>
          </a:r>
          <a:endParaRPr lang="en-US" sz="1800" dirty="0">
            <a:cs typeface="2  Nazanin" pitchFamily="2" charset="-78"/>
          </a:endParaRPr>
        </a:p>
      </dgm:t>
    </dgm:pt>
    <dgm:pt modelId="{CB42C146-10F2-428F-8D21-2B372868A0DF}" type="parTrans" cxnId="{F9D6A5AA-8BB8-4092-9C79-0C80D6CB7F71}">
      <dgm:prSet/>
      <dgm:spPr/>
      <dgm:t>
        <a:bodyPr/>
        <a:lstStyle/>
        <a:p>
          <a:pPr algn="r"/>
          <a:endParaRPr lang="en-US" sz="2000"/>
        </a:p>
      </dgm:t>
    </dgm:pt>
    <dgm:pt modelId="{9184020C-61C4-4BD6-88C1-D3CFFC62728D}" type="sibTrans" cxnId="{F9D6A5AA-8BB8-4092-9C79-0C80D6CB7F71}">
      <dgm:prSet/>
      <dgm:spPr/>
      <dgm:t>
        <a:bodyPr/>
        <a:lstStyle/>
        <a:p>
          <a:pPr algn="r"/>
          <a:endParaRPr lang="en-US" sz="2000"/>
        </a:p>
      </dgm:t>
    </dgm:pt>
    <dgm:pt modelId="{FDFCD748-7B4C-4856-8A0B-D24BE049CB35}">
      <dgm:prSet custT="1"/>
      <dgm:spPr/>
      <dgm:t>
        <a:bodyPr/>
        <a:lstStyle/>
        <a:p>
          <a:pPr algn="r" rtl="1"/>
          <a:r>
            <a:rPr lang="fa-IR" sz="1800" dirty="0" smtClean="0">
              <a:cs typeface="2  Nazanin" pitchFamily="2" charset="-78"/>
            </a:rPr>
            <a:t>7- مدیریت روابط تامین کنندگان</a:t>
          </a:r>
          <a:endParaRPr lang="en-US" sz="1800" dirty="0">
            <a:cs typeface="2  Nazanin" pitchFamily="2" charset="-78"/>
          </a:endParaRPr>
        </a:p>
      </dgm:t>
    </dgm:pt>
    <dgm:pt modelId="{7B90E464-197F-47B0-A249-6462CDD4394F}" type="parTrans" cxnId="{BF3DDB3B-EBCE-414A-A1E3-E08B5C69817F}">
      <dgm:prSet/>
      <dgm:spPr/>
      <dgm:t>
        <a:bodyPr/>
        <a:lstStyle/>
        <a:p>
          <a:pPr algn="r"/>
          <a:endParaRPr lang="en-US" sz="2000"/>
        </a:p>
      </dgm:t>
    </dgm:pt>
    <dgm:pt modelId="{814A0EEE-553C-4267-8FDB-9FB371ECA116}" type="sibTrans" cxnId="{BF3DDB3B-EBCE-414A-A1E3-E08B5C69817F}">
      <dgm:prSet/>
      <dgm:spPr/>
      <dgm:t>
        <a:bodyPr/>
        <a:lstStyle/>
        <a:p>
          <a:pPr algn="r"/>
          <a:endParaRPr lang="en-US" sz="2000"/>
        </a:p>
      </dgm:t>
    </dgm:pt>
    <dgm:pt modelId="{3D7E481B-9698-4260-A989-FB9E9DCF04ED}">
      <dgm:prSet custT="1"/>
      <dgm:spPr/>
      <dgm:t>
        <a:bodyPr/>
        <a:lstStyle/>
        <a:p>
          <a:pPr algn="r" rtl="1"/>
          <a:r>
            <a:rPr lang="fa-IR" sz="1800" dirty="0" smtClean="0">
              <a:cs typeface="2  Nazanin" pitchFamily="2" charset="-78"/>
            </a:rPr>
            <a:t>8- تحلیل های هزینه ای خرید</a:t>
          </a:r>
          <a:endParaRPr lang="en-US" sz="1800" dirty="0">
            <a:cs typeface="2  Nazanin" pitchFamily="2" charset="-78"/>
          </a:endParaRPr>
        </a:p>
      </dgm:t>
    </dgm:pt>
    <dgm:pt modelId="{3B5C2401-F337-41FC-91BF-36383F51E2AF}" type="parTrans" cxnId="{3D05A018-3D30-4906-B95D-DA7C006C0BA4}">
      <dgm:prSet/>
      <dgm:spPr/>
      <dgm:t>
        <a:bodyPr/>
        <a:lstStyle/>
        <a:p>
          <a:pPr algn="r"/>
          <a:endParaRPr lang="en-US" sz="2000"/>
        </a:p>
      </dgm:t>
    </dgm:pt>
    <dgm:pt modelId="{E050B9D8-4974-4962-A488-F4303316D6F0}" type="sibTrans" cxnId="{3D05A018-3D30-4906-B95D-DA7C006C0BA4}">
      <dgm:prSet/>
      <dgm:spPr/>
      <dgm:t>
        <a:bodyPr/>
        <a:lstStyle/>
        <a:p>
          <a:pPr algn="r"/>
          <a:endParaRPr lang="en-US" sz="2000"/>
        </a:p>
      </dgm:t>
    </dgm:pt>
    <dgm:pt modelId="{62C9060B-355B-4448-A111-35D163B0DDF5}" type="pres">
      <dgm:prSet presAssocID="{E05D54F7-347E-4D53-8C4C-9B1FFE41BB37}" presName="linear" presStyleCnt="0">
        <dgm:presLayoutVars>
          <dgm:animLvl val="lvl"/>
          <dgm:resizeHandles val="exact"/>
        </dgm:presLayoutVars>
      </dgm:prSet>
      <dgm:spPr/>
      <dgm:t>
        <a:bodyPr/>
        <a:lstStyle/>
        <a:p>
          <a:endParaRPr lang="en-US"/>
        </a:p>
      </dgm:t>
    </dgm:pt>
    <dgm:pt modelId="{024765F4-7317-4EE3-B190-3626C4494A25}" type="pres">
      <dgm:prSet presAssocID="{D9FE3790-81A8-4EBB-BB63-90E02FBDCCAA}" presName="parentText" presStyleLbl="node1" presStyleIdx="0" presStyleCnt="8" custScaleY="107928" custLinFactNeighborY="16557">
        <dgm:presLayoutVars>
          <dgm:chMax val="0"/>
          <dgm:bulletEnabled val="1"/>
        </dgm:presLayoutVars>
      </dgm:prSet>
      <dgm:spPr/>
      <dgm:t>
        <a:bodyPr/>
        <a:lstStyle/>
        <a:p>
          <a:endParaRPr lang="en-US"/>
        </a:p>
      </dgm:t>
    </dgm:pt>
    <dgm:pt modelId="{BA89C729-D871-4C7D-B10C-3F38068E2C26}" type="pres">
      <dgm:prSet presAssocID="{78DEC127-791E-437C-846A-0CDBF8CB0B37}" presName="spacer" presStyleCnt="0"/>
      <dgm:spPr/>
      <dgm:t>
        <a:bodyPr/>
        <a:lstStyle/>
        <a:p>
          <a:pPr rtl="1"/>
          <a:endParaRPr lang="fa-IR"/>
        </a:p>
      </dgm:t>
    </dgm:pt>
    <dgm:pt modelId="{E6C695AA-BEE3-48BD-BE20-E3FF1DEE7F86}" type="pres">
      <dgm:prSet presAssocID="{1C336023-104D-4D41-A3CD-468C29752B5D}" presName="parentText" presStyleLbl="node1" presStyleIdx="1" presStyleCnt="8">
        <dgm:presLayoutVars>
          <dgm:chMax val="0"/>
          <dgm:bulletEnabled val="1"/>
        </dgm:presLayoutVars>
      </dgm:prSet>
      <dgm:spPr/>
      <dgm:t>
        <a:bodyPr/>
        <a:lstStyle/>
        <a:p>
          <a:endParaRPr lang="en-US"/>
        </a:p>
      </dgm:t>
    </dgm:pt>
    <dgm:pt modelId="{DA1CCC56-A68C-42B8-92EC-E5CB64223665}" type="pres">
      <dgm:prSet presAssocID="{072350D2-2256-4B83-9E0F-793C12F1A116}" presName="spacer" presStyleCnt="0"/>
      <dgm:spPr/>
      <dgm:t>
        <a:bodyPr/>
        <a:lstStyle/>
        <a:p>
          <a:pPr rtl="1"/>
          <a:endParaRPr lang="fa-IR"/>
        </a:p>
      </dgm:t>
    </dgm:pt>
    <dgm:pt modelId="{B52F0D96-88D4-4179-8811-EECEC38D94C6}" type="pres">
      <dgm:prSet presAssocID="{156D2C77-53BB-47B5-ADC9-C760153874FD}" presName="parentText" presStyleLbl="node1" presStyleIdx="2" presStyleCnt="8">
        <dgm:presLayoutVars>
          <dgm:chMax val="0"/>
          <dgm:bulletEnabled val="1"/>
        </dgm:presLayoutVars>
      </dgm:prSet>
      <dgm:spPr/>
      <dgm:t>
        <a:bodyPr/>
        <a:lstStyle/>
        <a:p>
          <a:endParaRPr lang="en-US"/>
        </a:p>
      </dgm:t>
    </dgm:pt>
    <dgm:pt modelId="{F054D881-5CA3-48BB-A977-D354FA005A75}" type="pres">
      <dgm:prSet presAssocID="{34ED2CD1-3708-42FA-8677-F0D5F62E803F}" presName="spacer" presStyleCnt="0"/>
      <dgm:spPr/>
      <dgm:t>
        <a:bodyPr/>
        <a:lstStyle/>
        <a:p>
          <a:pPr rtl="1"/>
          <a:endParaRPr lang="fa-IR"/>
        </a:p>
      </dgm:t>
    </dgm:pt>
    <dgm:pt modelId="{20E7D6DC-6A82-4C87-B56F-4B1F45117773}" type="pres">
      <dgm:prSet presAssocID="{CF71C006-B4D7-4C22-85C0-A196680E5C84}" presName="parentText" presStyleLbl="node1" presStyleIdx="3" presStyleCnt="8">
        <dgm:presLayoutVars>
          <dgm:chMax val="0"/>
          <dgm:bulletEnabled val="1"/>
        </dgm:presLayoutVars>
      </dgm:prSet>
      <dgm:spPr/>
      <dgm:t>
        <a:bodyPr/>
        <a:lstStyle/>
        <a:p>
          <a:endParaRPr lang="en-US"/>
        </a:p>
      </dgm:t>
    </dgm:pt>
    <dgm:pt modelId="{FA41CFF0-E0CA-4F22-AC84-EC90E65A5D18}" type="pres">
      <dgm:prSet presAssocID="{008B5B4A-179E-45F3-AEFC-9543D97057B3}" presName="spacer" presStyleCnt="0"/>
      <dgm:spPr/>
      <dgm:t>
        <a:bodyPr/>
        <a:lstStyle/>
        <a:p>
          <a:pPr rtl="1"/>
          <a:endParaRPr lang="fa-IR"/>
        </a:p>
      </dgm:t>
    </dgm:pt>
    <dgm:pt modelId="{8F4E81E1-6F03-41F7-B395-29D4D68145C3}" type="pres">
      <dgm:prSet presAssocID="{D4749AAA-560F-4ACA-9EB0-046ED7E43C48}" presName="parentText" presStyleLbl="node1" presStyleIdx="4" presStyleCnt="8">
        <dgm:presLayoutVars>
          <dgm:chMax val="0"/>
          <dgm:bulletEnabled val="1"/>
        </dgm:presLayoutVars>
      </dgm:prSet>
      <dgm:spPr/>
      <dgm:t>
        <a:bodyPr/>
        <a:lstStyle/>
        <a:p>
          <a:endParaRPr lang="en-US"/>
        </a:p>
      </dgm:t>
    </dgm:pt>
    <dgm:pt modelId="{B33CBBF3-3825-4E56-AF07-2FB3F3A9E513}" type="pres">
      <dgm:prSet presAssocID="{C599F915-F33C-4D23-9983-ABCFE551648C}" presName="spacer" presStyleCnt="0"/>
      <dgm:spPr/>
      <dgm:t>
        <a:bodyPr/>
        <a:lstStyle/>
        <a:p>
          <a:pPr rtl="1"/>
          <a:endParaRPr lang="fa-IR"/>
        </a:p>
      </dgm:t>
    </dgm:pt>
    <dgm:pt modelId="{7EC8CC96-807B-486A-B304-2EB9B0E22FA1}" type="pres">
      <dgm:prSet presAssocID="{493698CD-711C-4891-B962-9E46D460C5CF}" presName="parentText" presStyleLbl="node1" presStyleIdx="5" presStyleCnt="8">
        <dgm:presLayoutVars>
          <dgm:chMax val="0"/>
          <dgm:bulletEnabled val="1"/>
        </dgm:presLayoutVars>
      </dgm:prSet>
      <dgm:spPr/>
      <dgm:t>
        <a:bodyPr/>
        <a:lstStyle/>
        <a:p>
          <a:endParaRPr lang="en-US"/>
        </a:p>
      </dgm:t>
    </dgm:pt>
    <dgm:pt modelId="{61B51758-88AB-473D-BA87-F1D06A2EF738}" type="pres">
      <dgm:prSet presAssocID="{9184020C-61C4-4BD6-88C1-D3CFFC62728D}" presName="spacer" presStyleCnt="0"/>
      <dgm:spPr/>
      <dgm:t>
        <a:bodyPr/>
        <a:lstStyle/>
        <a:p>
          <a:pPr rtl="1"/>
          <a:endParaRPr lang="fa-IR"/>
        </a:p>
      </dgm:t>
    </dgm:pt>
    <dgm:pt modelId="{8E582064-CCC4-4E54-935C-B40563C97041}" type="pres">
      <dgm:prSet presAssocID="{FDFCD748-7B4C-4856-8A0B-D24BE049CB35}" presName="parentText" presStyleLbl="node1" presStyleIdx="6" presStyleCnt="8">
        <dgm:presLayoutVars>
          <dgm:chMax val="0"/>
          <dgm:bulletEnabled val="1"/>
        </dgm:presLayoutVars>
      </dgm:prSet>
      <dgm:spPr/>
      <dgm:t>
        <a:bodyPr/>
        <a:lstStyle/>
        <a:p>
          <a:endParaRPr lang="en-US"/>
        </a:p>
      </dgm:t>
    </dgm:pt>
    <dgm:pt modelId="{CB6CE638-8CF9-4596-B299-8F083580324C}" type="pres">
      <dgm:prSet presAssocID="{814A0EEE-553C-4267-8FDB-9FB371ECA116}" presName="spacer" presStyleCnt="0"/>
      <dgm:spPr/>
      <dgm:t>
        <a:bodyPr/>
        <a:lstStyle/>
        <a:p>
          <a:pPr rtl="1"/>
          <a:endParaRPr lang="fa-IR"/>
        </a:p>
      </dgm:t>
    </dgm:pt>
    <dgm:pt modelId="{05006892-BE0F-4133-B980-87DCF6D3327E}" type="pres">
      <dgm:prSet presAssocID="{3D7E481B-9698-4260-A989-FB9E9DCF04ED}" presName="parentText" presStyleLbl="node1" presStyleIdx="7" presStyleCnt="8">
        <dgm:presLayoutVars>
          <dgm:chMax val="0"/>
          <dgm:bulletEnabled val="1"/>
        </dgm:presLayoutVars>
      </dgm:prSet>
      <dgm:spPr/>
      <dgm:t>
        <a:bodyPr/>
        <a:lstStyle/>
        <a:p>
          <a:endParaRPr lang="en-US"/>
        </a:p>
      </dgm:t>
    </dgm:pt>
  </dgm:ptLst>
  <dgm:cxnLst>
    <dgm:cxn modelId="{1C17E752-B85F-4D9E-B127-25949F1E30D3}" type="presOf" srcId="{156D2C77-53BB-47B5-ADC9-C760153874FD}" destId="{B52F0D96-88D4-4179-8811-EECEC38D94C6}" srcOrd="0" destOrd="0" presId="urn:microsoft.com/office/officeart/2005/8/layout/vList2"/>
    <dgm:cxn modelId="{3D05A018-3D30-4906-B95D-DA7C006C0BA4}" srcId="{E05D54F7-347E-4D53-8C4C-9B1FFE41BB37}" destId="{3D7E481B-9698-4260-A989-FB9E9DCF04ED}" srcOrd="7" destOrd="0" parTransId="{3B5C2401-F337-41FC-91BF-36383F51E2AF}" sibTransId="{E050B9D8-4974-4962-A488-F4303316D6F0}"/>
    <dgm:cxn modelId="{46835832-EDE9-43CE-BBF1-E4E8C20518F9}" srcId="{E05D54F7-347E-4D53-8C4C-9B1FFE41BB37}" destId="{156D2C77-53BB-47B5-ADC9-C760153874FD}" srcOrd="2" destOrd="0" parTransId="{7A5C5963-FFE7-4D1B-B3AD-CE52BA300C05}" sibTransId="{34ED2CD1-3708-42FA-8677-F0D5F62E803F}"/>
    <dgm:cxn modelId="{BF3DDB3B-EBCE-414A-A1E3-E08B5C69817F}" srcId="{E05D54F7-347E-4D53-8C4C-9B1FFE41BB37}" destId="{FDFCD748-7B4C-4856-8A0B-D24BE049CB35}" srcOrd="6" destOrd="0" parTransId="{7B90E464-197F-47B0-A249-6462CDD4394F}" sibTransId="{814A0EEE-553C-4267-8FDB-9FB371ECA116}"/>
    <dgm:cxn modelId="{F35A0B1F-6FFE-4F5B-9D0A-6CFD05B0DCE3}" type="presOf" srcId="{493698CD-711C-4891-B962-9E46D460C5CF}" destId="{7EC8CC96-807B-486A-B304-2EB9B0E22FA1}" srcOrd="0" destOrd="0" presId="urn:microsoft.com/office/officeart/2005/8/layout/vList2"/>
    <dgm:cxn modelId="{0C29ED50-E314-4467-A082-AB5C2A1AB1E6}" srcId="{E05D54F7-347E-4D53-8C4C-9B1FFE41BB37}" destId="{CF71C006-B4D7-4C22-85C0-A196680E5C84}" srcOrd="3" destOrd="0" parTransId="{2CAACA7B-728A-4FD8-9650-10E651A98A46}" sibTransId="{008B5B4A-179E-45F3-AEFC-9543D97057B3}"/>
    <dgm:cxn modelId="{363FE159-D634-43E3-AE34-30219ABF436B}" type="presOf" srcId="{1C336023-104D-4D41-A3CD-468C29752B5D}" destId="{E6C695AA-BEE3-48BD-BE20-E3FF1DEE7F86}" srcOrd="0" destOrd="0" presId="urn:microsoft.com/office/officeart/2005/8/layout/vList2"/>
    <dgm:cxn modelId="{25DFB0AA-3E6B-46C4-917F-DA447E58D4B0}" type="presOf" srcId="{CF71C006-B4D7-4C22-85C0-A196680E5C84}" destId="{20E7D6DC-6A82-4C87-B56F-4B1F45117773}" srcOrd="0" destOrd="0" presId="urn:microsoft.com/office/officeart/2005/8/layout/vList2"/>
    <dgm:cxn modelId="{8A09F700-1240-4946-991E-B271196EA6F7}" type="presOf" srcId="{D4749AAA-560F-4ACA-9EB0-046ED7E43C48}" destId="{8F4E81E1-6F03-41F7-B395-29D4D68145C3}" srcOrd="0" destOrd="0" presId="urn:microsoft.com/office/officeart/2005/8/layout/vList2"/>
    <dgm:cxn modelId="{83032315-19B5-4DCC-AA13-B107DC14BC3A}" type="presOf" srcId="{D9FE3790-81A8-4EBB-BB63-90E02FBDCCAA}" destId="{024765F4-7317-4EE3-B190-3626C4494A25}" srcOrd="0" destOrd="0" presId="urn:microsoft.com/office/officeart/2005/8/layout/vList2"/>
    <dgm:cxn modelId="{02DC85FC-EEB9-4D79-8BA1-B0F6C6449E1B}" srcId="{E05D54F7-347E-4D53-8C4C-9B1FFE41BB37}" destId="{D9FE3790-81A8-4EBB-BB63-90E02FBDCCAA}" srcOrd="0" destOrd="0" parTransId="{CAB5016A-4564-45EB-BDAA-49F97A8BEA9E}" sibTransId="{78DEC127-791E-437C-846A-0CDBF8CB0B37}"/>
    <dgm:cxn modelId="{CE7BBF9B-756B-42C3-B837-B1B412E82EC9}" type="presOf" srcId="{E05D54F7-347E-4D53-8C4C-9B1FFE41BB37}" destId="{62C9060B-355B-4448-A111-35D163B0DDF5}" srcOrd="0" destOrd="0" presId="urn:microsoft.com/office/officeart/2005/8/layout/vList2"/>
    <dgm:cxn modelId="{95D0178D-5D17-4F0B-89D9-6AA4C6108528}" srcId="{E05D54F7-347E-4D53-8C4C-9B1FFE41BB37}" destId="{D4749AAA-560F-4ACA-9EB0-046ED7E43C48}" srcOrd="4" destOrd="0" parTransId="{CB927CC3-76F2-4DB8-8A30-6A546D25249D}" sibTransId="{C599F915-F33C-4D23-9983-ABCFE551648C}"/>
    <dgm:cxn modelId="{F9D6A5AA-8BB8-4092-9C79-0C80D6CB7F71}" srcId="{E05D54F7-347E-4D53-8C4C-9B1FFE41BB37}" destId="{493698CD-711C-4891-B962-9E46D460C5CF}" srcOrd="5" destOrd="0" parTransId="{CB42C146-10F2-428F-8D21-2B372868A0DF}" sibTransId="{9184020C-61C4-4BD6-88C1-D3CFFC62728D}"/>
    <dgm:cxn modelId="{7F2A169C-5A10-409C-8011-38DAEDCFF6FE}" srcId="{E05D54F7-347E-4D53-8C4C-9B1FFE41BB37}" destId="{1C336023-104D-4D41-A3CD-468C29752B5D}" srcOrd="1" destOrd="0" parTransId="{5FA0D502-ABE8-4A57-A3DE-3C3B5D575B7A}" sibTransId="{072350D2-2256-4B83-9E0F-793C12F1A116}"/>
    <dgm:cxn modelId="{994D2324-D41F-48DA-92C1-6A04D0A384FB}" type="presOf" srcId="{FDFCD748-7B4C-4856-8A0B-D24BE049CB35}" destId="{8E582064-CCC4-4E54-935C-B40563C97041}" srcOrd="0" destOrd="0" presId="urn:microsoft.com/office/officeart/2005/8/layout/vList2"/>
    <dgm:cxn modelId="{D2838960-4AB6-41F3-B95B-2669065FB0E1}" type="presOf" srcId="{3D7E481B-9698-4260-A989-FB9E9DCF04ED}" destId="{05006892-BE0F-4133-B980-87DCF6D3327E}" srcOrd="0" destOrd="0" presId="urn:microsoft.com/office/officeart/2005/8/layout/vList2"/>
    <dgm:cxn modelId="{AC6CA2BE-4D45-4310-B78B-B8BDC2631D24}" type="presParOf" srcId="{62C9060B-355B-4448-A111-35D163B0DDF5}" destId="{024765F4-7317-4EE3-B190-3626C4494A25}" srcOrd="0" destOrd="0" presId="urn:microsoft.com/office/officeart/2005/8/layout/vList2"/>
    <dgm:cxn modelId="{FD94403A-441F-4FBD-8D3B-E9007717A919}" type="presParOf" srcId="{62C9060B-355B-4448-A111-35D163B0DDF5}" destId="{BA89C729-D871-4C7D-B10C-3F38068E2C26}" srcOrd="1" destOrd="0" presId="urn:microsoft.com/office/officeart/2005/8/layout/vList2"/>
    <dgm:cxn modelId="{0F85E3B1-7207-4FA4-B556-ACF2E405AE9B}" type="presParOf" srcId="{62C9060B-355B-4448-A111-35D163B0DDF5}" destId="{E6C695AA-BEE3-48BD-BE20-E3FF1DEE7F86}" srcOrd="2" destOrd="0" presId="urn:microsoft.com/office/officeart/2005/8/layout/vList2"/>
    <dgm:cxn modelId="{BF8D3F62-3C40-4A5B-98AC-EDE000E4A2C0}" type="presParOf" srcId="{62C9060B-355B-4448-A111-35D163B0DDF5}" destId="{DA1CCC56-A68C-42B8-92EC-E5CB64223665}" srcOrd="3" destOrd="0" presId="urn:microsoft.com/office/officeart/2005/8/layout/vList2"/>
    <dgm:cxn modelId="{FF194D79-2192-4D29-8E6B-5BD414DA77EF}" type="presParOf" srcId="{62C9060B-355B-4448-A111-35D163B0DDF5}" destId="{B52F0D96-88D4-4179-8811-EECEC38D94C6}" srcOrd="4" destOrd="0" presId="urn:microsoft.com/office/officeart/2005/8/layout/vList2"/>
    <dgm:cxn modelId="{94094F95-785C-4116-A2C6-A348B7825753}" type="presParOf" srcId="{62C9060B-355B-4448-A111-35D163B0DDF5}" destId="{F054D881-5CA3-48BB-A977-D354FA005A75}" srcOrd="5" destOrd="0" presId="urn:microsoft.com/office/officeart/2005/8/layout/vList2"/>
    <dgm:cxn modelId="{21471A58-FF43-4EAB-810E-83A801E1BAC8}" type="presParOf" srcId="{62C9060B-355B-4448-A111-35D163B0DDF5}" destId="{20E7D6DC-6A82-4C87-B56F-4B1F45117773}" srcOrd="6" destOrd="0" presId="urn:microsoft.com/office/officeart/2005/8/layout/vList2"/>
    <dgm:cxn modelId="{69A1B321-FFBA-4C58-BB26-C89AB199BFFD}" type="presParOf" srcId="{62C9060B-355B-4448-A111-35D163B0DDF5}" destId="{FA41CFF0-E0CA-4F22-AC84-EC90E65A5D18}" srcOrd="7" destOrd="0" presId="urn:microsoft.com/office/officeart/2005/8/layout/vList2"/>
    <dgm:cxn modelId="{3D803885-12FA-4336-9AB2-0797E0562362}" type="presParOf" srcId="{62C9060B-355B-4448-A111-35D163B0DDF5}" destId="{8F4E81E1-6F03-41F7-B395-29D4D68145C3}" srcOrd="8" destOrd="0" presId="urn:microsoft.com/office/officeart/2005/8/layout/vList2"/>
    <dgm:cxn modelId="{AD9CD15F-A2A7-49DC-8391-98D2852AF129}" type="presParOf" srcId="{62C9060B-355B-4448-A111-35D163B0DDF5}" destId="{B33CBBF3-3825-4E56-AF07-2FB3F3A9E513}" srcOrd="9" destOrd="0" presId="urn:microsoft.com/office/officeart/2005/8/layout/vList2"/>
    <dgm:cxn modelId="{799FD18F-813E-4F53-9567-91A2C2DF3FC1}" type="presParOf" srcId="{62C9060B-355B-4448-A111-35D163B0DDF5}" destId="{7EC8CC96-807B-486A-B304-2EB9B0E22FA1}" srcOrd="10" destOrd="0" presId="urn:microsoft.com/office/officeart/2005/8/layout/vList2"/>
    <dgm:cxn modelId="{672D67AD-B436-48ED-BC69-A3DDEBCFA190}" type="presParOf" srcId="{62C9060B-355B-4448-A111-35D163B0DDF5}" destId="{61B51758-88AB-473D-BA87-F1D06A2EF738}" srcOrd="11" destOrd="0" presId="urn:microsoft.com/office/officeart/2005/8/layout/vList2"/>
    <dgm:cxn modelId="{FE949358-CDAE-4885-84B7-531734BAD76A}" type="presParOf" srcId="{62C9060B-355B-4448-A111-35D163B0DDF5}" destId="{8E582064-CCC4-4E54-935C-B40563C97041}" srcOrd="12" destOrd="0" presId="urn:microsoft.com/office/officeart/2005/8/layout/vList2"/>
    <dgm:cxn modelId="{1DE68F5B-A3A4-47F8-AE03-136C306040AD}" type="presParOf" srcId="{62C9060B-355B-4448-A111-35D163B0DDF5}" destId="{CB6CE638-8CF9-4596-B299-8F083580324C}" srcOrd="13" destOrd="0" presId="urn:microsoft.com/office/officeart/2005/8/layout/vList2"/>
    <dgm:cxn modelId="{4BCADE70-A2D1-460C-BD3B-D47CCF7A30BF}" type="presParOf" srcId="{62C9060B-355B-4448-A111-35D163B0DDF5}" destId="{05006892-BE0F-4133-B980-87DCF6D3327E}"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392BEC-1E76-429A-9B5A-448D0F34EDFD}">
      <dsp:nvSpPr>
        <dsp:cNvPr id="0" name=""/>
        <dsp:cNvSpPr/>
      </dsp:nvSpPr>
      <dsp:spPr>
        <a:xfrm>
          <a:off x="571498" y="626"/>
          <a:ext cx="3200403" cy="538195"/>
        </a:xfrm>
        <a:prstGeom prst="roundRect">
          <a:avLst>
            <a:gd name="adj" fmla="val 10000"/>
          </a:avLst>
        </a:prstGeom>
        <a:gradFill rotWithShape="0">
          <a:gsLst>
            <a:gs pos="0">
              <a:schemeClr val="accent3">
                <a:shade val="80000"/>
                <a:hueOff val="0"/>
                <a:satOff val="0"/>
                <a:lumOff val="0"/>
                <a:alphaOff val="0"/>
                <a:tint val="60000"/>
                <a:satMod val="160000"/>
              </a:schemeClr>
            </a:gs>
            <a:gs pos="46000">
              <a:schemeClr val="accent3">
                <a:shade val="80000"/>
                <a:hueOff val="0"/>
                <a:satOff val="0"/>
                <a:lumOff val="0"/>
                <a:alphaOff val="0"/>
                <a:tint val="86000"/>
                <a:satMod val="160000"/>
              </a:schemeClr>
            </a:gs>
            <a:gs pos="100000">
              <a:schemeClr val="accent3">
                <a:shade val="80000"/>
                <a:hueOff val="0"/>
                <a:satOff val="0"/>
                <a:lumOff val="0"/>
                <a:alphaOff val="0"/>
                <a:shade val="40000"/>
                <a:satMod val="160000"/>
              </a:schemeClr>
            </a:gs>
          </a:gsLst>
          <a:path path="circle">
            <a:fillToRect l="50000" t="155000" r="50000" b="-55000"/>
          </a:path>
        </a:gradFill>
        <a:ln>
          <a:noFill/>
        </a:ln>
        <a:effectLst>
          <a:outerShdw blurRad="50800" dist="38100" dir="14700000" algn="t"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fa-IR" sz="1800" b="1" kern="1200" dirty="0" smtClean="0">
              <a:cs typeface="B Nazanin" pitchFamily="2" charset="-78"/>
            </a:rPr>
            <a:t>1-2- رویکردها و نگرشها</a:t>
          </a:r>
          <a:endParaRPr lang="en-US" sz="1800" b="1" kern="1200" dirty="0">
            <a:cs typeface="B Nazanin" pitchFamily="2" charset="-78"/>
          </a:endParaRPr>
        </a:p>
      </dsp:txBody>
      <dsp:txXfrm>
        <a:off x="587261" y="16389"/>
        <a:ext cx="3168877" cy="506669"/>
      </dsp:txXfrm>
    </dsp:sp>
    <dsp:sp modelId="{BF35C570-4C5C-4255-990F-71FE1F2F67AF}">
      <dsp:nvSpPr>
        <dsp:cNvPr id="0" name=""/>
        <dsp:cNvSpPr/>
      </dsp:nvSpPr>
      <dsp:spPr>
        <a:xfrm>
          <a:off x="891538" y="538822"/>
          <a:ext cx="320040" cy="321974"/>
        </a:xfrm>
        <a:custGeom>
          <a:avLst/>
          <a:gdLst/>
          <a:ahLst/>
          <a:cxnLst/>
          <a:rect l="0" t="0" r="0" b="0"/>
          <a:pathLst>
            <a:path>
              <a:moveTo>
                <a:pt x="0" y="0"/>
              </a:moveTo>
              <a:lnTo>
                <a:pt x="0" y="321974"/>
              </a:lnTo>
              <a:lnTo>
                <a:pt x="320040" y="321974"/>
              </a:lnTo>
            </a:path>
          </a:pathLst>
        </a:custGeom>
        <a:noFill/>
        <a:ln w="25400" cap="flat" cmpd="sng" algn="ctr">
          <a:solidFill>
            <a:schemeClr val="accent3">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6E54DC7-F6F3-4C60-92EB-276E2A6D9871}">
      <dsp:nvSpPr>
        <dsp:cNvPr id="0" name=""/>
        <dsp:cNvSpPr/>
      </dsp:nvSpPr>
      <dsp:spPr>
        <a:xfrm>
          <a:off x="1211578" y="641283"/>
          <a:ext cx="2256349" cy="439025"/>
        </a:xfrm>
        <a:prstGeom prst="roundRect">
          <a:avLst>
            <a:gd name="adj" fmla="val 10000"/>
          </a:avLst>
        </a:prstGeom>
        <a:solidFill>
          <a:schemeClr val="lt1">
            <a:alpha val="90000"/>
            <a:hueOff val="0"/>
            <a:satOff val="0"/>
            <a:lumOff val="0"/>
            <a:alphaOff val="0"/>
          </a:schemeClr>
        </a:solidFill>
        <a:ln w="9525" cap="flat" cmpd="sng" algn="ctr">
          <a:solidFill>
            <a:schemeClr val="accent3">
              <a:shade val="80000"/>
              <a:hueOff val="0"/>
              <a:satOff val="0"/>
              <a:lumOff val="0"/>
              <a:alphaOff val="0"/>
            </a:schemeClr>
          </a:solidFill>
          <a:prstDash val="solid"/>
        </a:ln>
        <a:effectLst>
          <a:outerShdw blurRad="50800" dist="38100" dir="14700000" algn="t"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20320" rIns="30480" bIns="20320" numCol="1" spcCol="1270" anchor="ctr" anchorCtr="0">
          <a:noAutofit/>
        </a:bodyPr>
        <a:lstStyle/>
        <a:p>
          <a:pPr lvl="0" algn="ctr" defTabSz="711200" rtl="1">
            <a:lnSpc>
              <a:spcPct val="90000"/>
            </a:lnSpc>
            <a:spcBef>
              <a:spcPct val="0"/>
            </a:spcBef>
            <a:spcAft>
              <a:spcPct val="35000"/>
            </a:spcAft>
          </a:pPr>
          <a:r>
            <a:rPr lang="fa-IR" sz="1600" kern="1200" dirty="0" smtClean="0">
              <a:cs typeface="B Nazanin" pitchFamily="2" charset="-78"/>
            </a:rPr>
            <a:t>تامین ناب</a:t>
          </a:r>
          <a:endParaRPr lang="en-US" sz="1600" kern="1200" dirty="0">
            <a:cs typeface="B Nazanin" pitchFamily="2" charset="-78"/>
          </a:endParaRPr>
        </a:p>
      </dsp:txBody>
      <dsp:txXfrm>
        <a:off x="1224437" y="654142"/>
        <a:ext cx="2230631" cy="413307"/>
      </dsp:txXfrm>
    </dsp:sp>
    <dsp:sp modelId="{259109DB-694D-41F6-A924-666CDB0E88C9}">
      <dsp:nvSpPr>
        <dsp:cNvPr id="0" name=""/>
        <dsp:cNvSpPr/>
      </dsp:nvSpPr>
      <dsp:spPr>
        <a:xfrm>
          <a:off x="891538" y="538822"/>
          <a:ext cx="320040" cy="864831"/>
        </a:xfrm>
        <a:custGeom>
          <a:avLst/>
          <a:gdLst/>
          <a:ahLst/>
          <a:cxnLst/>
          <a:rect l="0" t="0" r="0" b="0"/>
          <a:pathLst>
            <a:path>
              <a:moveTo>
                <a:pt x="0" y="0"/>
              </a:moveTo>
              <a:lnTo>
                <a:pt x="0" y="864831"/>
              </a:lnTo>
              <a:lnTo>
                <a:pt x="320040" y="864831"/>
              </a:lnTo>
            </a:path>
          </a:pathLst>
        </a:custGeom>
        <a:noFill/>
        <a:ln w="25400" cap="flat" cmpd="sng" algn="ctr">
          <a:solidFill>
            <a:schemeClr val="accent3">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F4A2B7A-C8C2-45C1-94A0-F31A67C78BA6}">
      <dsp:nvSpPr>
        <dsp:cNvPr id="0" name=""/>
        <dsp:cNvSpPr/>
      </dsp:nvSpPr>
      <dsp:spPr>
        <a:xfrm>
          <a:off x="1211578" y="1182770"/>
          <a:ext cx="2258651" cy="441767"/>
        </a:xfrm>
        <a:prstGeom prst="roundRect">
          <a:avLst>
            <a:gd name="adj" fmla="val 10000"/>
          </a:avLst>
        </a:prstGeom>
        <a:solidFill>
          <a:schemeClr val="lt1">
            <a:alpha val="90000"/>
            <a:hueOff val="0"/>
            <a:satOff val="0"/>
            <a:lumOff val="0"/>
            <a:alphaOff val="0"/>
          </a:schemeClr>
        </a:solidFill>
        <a:ln w="9525" cap="flat" cmpd="sng" algn="ctr">
          <a:solidFill>
            <a:schemeClr val="accent3">
              <a:shade val="80000"/>
              <a:hueOff val="70654"/>
              <a:satOff val="-10546"/>
              <a:lumOff val="5627"/>
              <a:alphaOff val="0"/>
            </a:schemeClr>
          </a:solidFill>
          <a:prstDash val="solid"/>
        </a:ln>
        <a:effectLst>
          <a:outerShdw blurRad="50800" dist="38100" dir="14700000" algn="t"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20320" rIns="30480" bIns="20320" numCol="1" spcCol="1270" anchor="ctr" anchorCtr="0">
          <a:noAutofit/>
        </a:bodyPr>
        <a:lstStyle/>
        <a:p>
          <a:pPr lvl="0" algn="ctr" defTabSz="711200" rtl="1">
            <a:lnSpc>
              <a:spcPct val="90000"/>
            </a:lnSpc>
            <a:spcBef>
              <a:spcPct val="0"/>
            </a:spcBef>
            <a:spcAft>
              <a:spcPct val="35000"/>
            </a:spcAft>
          </a:pPr>
          <a:r>
            <a:rPr lang="fa-IR" sz="1600" kern="1200" dirty="0" smtClean="0">
              <a:cs typeface="B Nazanin" pitchFamily="2" charset="-78"/>
            </a:rPr>
            <a:t>مدیریت تامین در سطح جهانی</a:t>
          </a:r>
          <a:endParaRPr lang="en-US" sz="1600" kern="1200" dirty="0">
            <a:cs typeface="B Nazanin" pitchFamily="2" charset="-78"/>
          </a:endParaRPr>
        </a:p>
      </dsp:txBody>
      <dsp:txXfrm>
        <a:off x="1224517" y="1195709"/>
        <a:ext cx="2232773" cy="415889"/>
      </dsp:txXfrm>
    </dsp:sp>
    <dsp:sp modelId="{C3FD0B11-E4E9-4EE6-9C2E-B595D9F36070}">
      <dsp:nvSpPr>
        <dsp:cNvPr id="0" name=""/>
        <dsp:cNvSpPr/>
      </dsp:nvSpPr>
      <dsp:spPr>
        <a:xfrm>
          <a:off x="891538" y="538822"/>
          <a:ext cx="320040" cy="1393099"/>
        </a:xfrm>
        <a:custGeom>
          <a:avLst/>
          <a:gdLst/>
          <a:ahLst/>
          <a:cxnLst/>
          <a:rect l="0" t="0" r="0" b="0"/>
          <a:pathLst>
            <a:path>
              <a:moveTo>
                <a:pt x="0" y="0"/>
              </a:moveTo>
              <a:lnTo>
                <a:pt x="0" y="1393099"/>
              </a:lnTo>
              <a:lnTo>
                <a:pt x="320040" y="1393099"/>
              </a:lnTo>
            </a:path>
          </a:pathLst>
        </a:custGeom>
        <a:noFill/>
        <a:ln w="25400" cap="flat" cmpd="sng" algn="ctr">
          <a:solidFill>
            <a:schemeClr val="accent3">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ED63D7B-1118-4254-B0FF-E14016F52AC7}">
      <dsp:nvSpPr>
        <dsp:cNvPr id="0" name=""/>
        <dsp:cNvSpPr/>
      </dsp:nvSpPr>
      <dsp:spPr>
        <a:xfrm>
          <a:off x="1211578" y="1726999"/>
          <a:ext cx="2256349" cy="409844"/>
        </a:xfrm>
        <a:prstGeom prst="roundRect">
          <a:avLst>
            <a:gd name="adj" fmla="val 10000"/>
          </a:avLst>
        </a:prstGeom>
        <a:solidFill>
          <a:schemeClr val="lt1">
            <a:alpha val="90000"/>
            <a:hueOff val="0"/>
            <a:satOff val="0"/>
            <a:lumOff val="0"/>
            <a:alphaOff val="0"/>
          </a:schemeClr>
        </a:solidFill>
        <a:ln w="9525" cap="flat" cmpd="sng" algn="ctr">
          <a:solidFill>
            <a:schemeClr val="accent3">
              <a:shade val="80000"/>
              <a:hueOff val="141307"/>
              <a:satOff val="-21092"/>
              <a:lumOff val="11254"/>
              <a:alphaOff val="0"/>
            </a:schemeClr>
          </a:solidFill>
          <a:prstDash val="solid"/>
        </a:ln>
        <a:effectLst>
          <a:outerShdw blurRad="50800" dist="38100" dir="14700000" algn="t"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20320" rIns="30480" bIns="20320" numCol="1" spcCol="1270" anchor="ctr" anchorCtr="0">
          <a:noAutofit/>
        </a:bodyPr>
        <a:lstStyle/>
        <a:p>
          <a:pPr lvl="0" algn="ctr" defTabSz="711200" rtl="1">
            <a:lnSpc>
              <a:spcPct val="90000"/>
            </a:lnSpc>
            <a:spcBef>
              <a:spcPct val="0"/>
            </a:spcBef>
            <a:spcAft>
              <a:spcPct val="35000"/>
            </a:spcAft>
          </a:pPr>
          <a:r>
            <a:rPr lang="fa-IR" sz="1600" kern="1200" dirty="0" smtClean="0">
              <a:cs typeface="B Nazanin" pitchFamily="2" charset="-78"/>
            </a:rPr>
            <a:t>تامین استراتژیک</a:t>
          </a:r>
          <a:endParaRPr lang="en-US" sz="1600" kern="1200" dirty="0">
            <a:cs typeface="B Nazanin" pitchFamily="2" charset="-78"/>
          </a:endParaRPr>
        </a:p>
      </dsp:txBody>
      <dsp:txXfrm>
        <a:off x="1223582" y="1739003"/>
        <a:ext cx="2232341" cy="385836"/>
      </dsp:txXfrm>
    </dsp:sp>
    <dsp:sp modelId="{4B760010-AF32-4DA0-88FA-A05B132019C0}">
      <dsp:nvSpPr>
        <dsp:cNvPr id="0" name=""/>
        <dsp:cNvSpPr/>
      </dsp:nvSpPr>
      <dsp:spPr>
        <a:xfrm>
          <a:off x="891538" y="538822"/>
          <a:ext cx="320040" cy="1905405"/>
        </a:xfrm>
        <a:custGeom>
          <a:avLst/>
          <a:gdLst/>
          <a:ahLst/>
          <a:cxnLst/>
          <a:rect l="0" t="0" r="0" b="0"/>
          <a:pathLst>
            <a:path>
              <a:moveTo>
                <a:pt x="0" y="0"/>
              </a:moveTo>
              <a:lnTo>
                <a:pt x="0" y="1905405"/>
              </a:lnTo>
              <a:lnTo>
                <a:pt x="320040" y="1905405"/>
              </a:lnTo>
            </a:path>
          </a:pathLst>
        </a:custGeom>
        <a:noFill/>
        <a:ln w="25400" cap="flat" cmpd="sng" algn="ctr">
          <a:solidFill>
            <a:schemeClr val="accent3">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81BCE322-8804-4AC7-84F2-E6F0129190EC}">
      <dsp:nvSpPr>
        <dsp:cNvPr id="0" name=""/>
        <dsp:cNvSpPr/>
      </dsp:nvSpPr>
      <dsp:spPr>
        <a:xfrm>
          <a:off x="1211578" y="2239305"/>
          <a:ext cx="2256349" cy="409844"/>
        </a:xfrm>
        <a:prstGeom prst="roundRect">
          <a:avLst>
            <a:gd name="adj" fmla="val 10000"/>
          </a:avLst>
        </a:prstGeom>
        <a:solidFill>
          <a:schemeClr val="lt1">
            <a:alpha val="90000"/>
            <a:hueOff val="0"/>
            <a:satOff val="0"/>
            <a:lumOff val="0"/>
            <a:alphaOff val="0"/>
          </a:schemeClr>
        </a:solidFill>
        <a:ln w="9525" cap="flat" cmpd="sng" algn="ctr">
          <a:solidFill>
            <a:schemeClr val="accent3">
              <a:shade val="80000"/>
              <a:hueOff val="211961"/>
              <a:satOff val="-31638"/>
              <a:lumOff val="16881"/>
              <a:alphaOff val="0"/>
            </a:schemeClr>
          </a:solidFill>
          <a:prstDash val="solid"/>
        </a:ln>
        <a:effectLst>
          <a:outerShdw blurRad="50800" dist="38100" dir="14700000" algn="t"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20320" rIns="30480" bIns="20320" numCol="1" spcCol="1270" anchor="ctr" anchorCtr="0">
          <a:noAutofit/>
        </a:bodyPr>
        <a:lstStyle/>
        <a:p>
          <a:pPr lvl="0" algn="ctr" defTabSz="711200" rtl="1">
            <a:lnSpc>
              <a:spcPct val="90000"/>
            </a:lnSpc>
            <a:spcBef>
              <a:spcPct val="0"/>
            </a:spcBef>
            <a:spcAft>
              <a:spcPct val="35000"/>
            </a:spcAft>
          </a:pPr>
          <a:r>
            <a:rPr lang="fa-IR" sz="1600" kern="1200" dirty="0" smtClean="0">
              <a:cs typeface="B Nazanin" pitchFamily="2" charset="-78"/>
            </a:rPr>
            <a:t>پیدایش تامین مجازی</a:t>
          </a:r>
          <a:endParaRPr lang="en-US" sz="1600" kern="1200" dirty="0">
            <a:cs typeface="B Nazanin" pitchFamily="2" charset="-78"/>
          </a:endParaRPr>
        </a:p>
      </dsp:txBody>
      <dsp:txXfrm>
        <a:off x="1223582" y="2251309"/>
        <a:ext cx="2232341" cy="385836"/>
      </dsp:txXfrm>
    </dsp:sp>
    <dsp:sp modelId="{FAAD087D-1F73-4DED-9BE0-21BC238620FB}">
      <dsp:nvSpPr>
        <dsp:cNvPr id="0" name=""/>
        <dsp:cNvSpPr/>
      </dsp:nvSpPr>
      <dsp:spPr>
        <a:xfrm>
          <a:off x="891538" y="538822"/>
          <a:ext cx="320040" cy="2417711"/>
        </a:xfrm>
        <a:custGeom>
          <a:avLst/>
          <a:gdLst/>
          <a:ahLst/>
          <a:cxnLst/>
          <a:rect l="0" t="0" r="0" b="0"/>
          <a:pathLst>
            <a:path>
              <a:moveTo>
                <a:pt x="0" y="0"/>
              </a:moveTo>
              <a:lnTo>
                <a:pt x="0" y="2417711"/>
              </a:lnTo>
              <a:lnTo>
                <a:pt x="320040" y="2417711"/>
              </a:lnTo>
            </a:path>
          </a:pathLst>
        </a:custGeom>
        <a:noFill/>
        <a:ln w="25400" cap="flat" cmpd="sng" algn="ctr">
          <a:solidFill>
            <a:schemeClr val="accent3">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9527EBF-D21D-4D26-8CFF-527295DBB189}">
      <dsp:nvSpPr>
        <dsp:cNvPr id="0" name=""/>
        <dsp:cNvSpPr/>
      </dsp:nvSpPr>
      <dsp:spPr>
        <a:xfrm>
          <a:off x="1211578" y="2751610"/>
          <a:ext cx="2256349" cy="409844"/>
        </a:xfrm>
        <a:prstGeom prst="roundRect">
          <a:avLst>
            <a:gd name="adj" fmla="val 10000"/>
          </a:avLst>
        </a:prstGeom>
        <a:solidFill>
          <a:schemeClr val="lt1">
            <a:alpha val="90000"/>
            <a:hueOff val="0"/>
            <a:satOff val="0"/>
            <a:lumOff val="0"/>
            <a:alphaOff val="0"/>
          </a:schemeClr>
        </a:solidFill>
        <a:ln w="9525" cap="flat" cmpd="sng" algn="ctr">
          <a:solidFill>
            <a:schemeClr val="accent3">
              <a:shade val="80000"/>
              <a:hueOff val="282614"/>
              <a:satOff val="-42185"/>
              <a:lumOff val="22508"/>
              <a:alphaOff val="0"/>
            </a:schemeClr>
          </a:solidFill>
          <a:prstDash val="solid"/>
        </a:ln>
        <a:effectLst>
          <a:outerShdw blurRad="50800" dist="38100" dir="14700000" algn="t"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20320" rIns="30480" bIns="20320" numCol="1" spcCol="1270" anchor="ctr" anchorCtr="0">
          <a:noAutofit/>
        </a:bodyPr>
        <a:lstStyle/>
        <a:p>
          <a:pPr lvl="0" algn="ctr" defTabSz="711200" rtl="1">
            <a:lnSpc>
              <a:spcPct val="90000"/>
            </a:lnSpc>
            <a:spcBef>
              <a:spcPct val="0"/>
            </a:spcBef>
            <a:spcAft>
              <a:spcPct val="35000"/>
            </a:spcAft>
          </a:pPr>
          <a:r>
            <a:rPr lang="fa-IR" sz="1600" kern="1200" dirty="0" smtClean="0">
              <a:cs typeface="B Nazanin" pitchFamily="2" charset="-78"/>
            </a:rPr>
            <a:t>تدارکات الکترونیک</a:t>
          </a:r>
          <a:endParaRPr lang="en-US" sz="1600" kern="1200" dirty="0">
            <a:cs typeface="B Nazanin" pitchFamily="2" charset="-78"/>
          </a:endParaRPr>
        </a:p>
      </dsp:txBody>
      <dsp:txXfrm>
        <a:off x="1223582" y="2763614"/>
        <a:ext cx="2232341" cy="385836"/>
      </dsp:txXfrm>
    </dsp:sp>
    <dsp:sp modelId="{084D3D0C-950B-49EE-BF34-2EEB7912B7EF}">
      <dsp:nvSpPr>
        <dsp:cNvPr id="0" name=""/>
        <dsp:cNvSpPr/>
      </dsp:nvSpPr>
      <dsp:spPr>
        <a:xfrm>
          <a:off x="891538" y="538822"/>
          <a:ext cx="320040" cy="2930017"/>
        </a:xfrm>
        <a:custGeom>
          <a:avLst/>
          <a:gdLst/>
          <a:ahLst/>
          <a:cxnLst/>
          <a:rect l="0" t="0" r="0" b="0"/>
          <a:pathLst>
            <a:path>
              <a:moveTo>
                <a:pt x="0" y="0"/>
              </a:moveTo>
              <a:lnTo>
                <a:pt x="0" y="2930017"/>
              </a:lnTo>
              <a:lnTo>
                <a:pt x="320040" y="2930017"/>
              </a:lnTo>
            </a:path>
          </a:pathLst>
        </a:custGeom>
        <a:noFill/>
        <a:ln w="25400" cap="flat" cmpd="sng" algn="ctr">
          <a:solidFill>
            <a:schemeClr val="accent3">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4ABCBC55-D356-43C8-B4C5-32EC50B192D7}">
      <dsp:nvSpPr>
        <dsp:cNvPr id="0" name=""/>
        <dsp:cNvSpPr/>
      </dsp:nvSpPr>
      <dsp:spPr>
        <a:xfrm>
          <a:off x="1211578" y="3263916"/>
          <a:ext cx="2256349" cy="409844"/>
        </a:xfrm>
        <a:prstGeom prst="roundRect">
          <a:avLst>
            <a:gd name="adj" fmla="val 10000"/>
          </a:avLst>
        </a:prstGeom>
        <a:solidFill>
          <a:schemeClr val="lt1">
            <a:alpha val="90000"/>
            <a:hueOff val="0"/>
            <a:satOff val="0"/>
            <a:lumOff val="0"/>
            <a:alphaOff val="0"/>
          </a:schemeClr>
        </a:solidFill>
        <a:ln w="9525" cap="flat" cmpd="sng" algn="ctr">
          <a:solidFill>
            <a:schemeClr val="accent3">
              <a:shade val="80000"/>
              <a:hueOff val="353268"/>
              <a:satOff val="-52731"/>
              <a:lumOff val="28135"/>
              <a:alphaOff val="0"/>
            </a:schemeClr>
          </a:solidFill>
          <a:prstDash val="solid"/>
        </a:ln>
        <a:effectLst>
          <a:outerShdw blurRad="50800" dist="38100" dir="14700000" algn="t"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20320" rIns="30480" bIns="20320" numCol="1" spcCol="1270" anchor="ctr" anchorCtr="0">
          <a:noAutofit/>
        </a:bodyPr>
        <a:lstStyle/>
        <a:p>
          <a:pPr lvl="0" algn="ctr" defTabSz="711200" rtl="1">
            <a:lnSpc>
              <a:spcPct val="90000"/>
            </a:lnSpc>
            <a:spcBef>
              <a:spcPct val="0"/>
            </a:spcBef>
            <a:spcAft>
              <a:spcPct val="35000"/>
            </a:spcAft>
          </a:pPr>
          <a:r>
            <a:rPr lang="fa-IR" sz="1600" kern="1200" dirty="0" smtClean="0">
              <a:cs typeface="B Nazanin" pitchFamily="2" charset="-78"/>
            </a:rPr>
            <a:t>تجارت الکترونیک و زنجیره تامین</a:t>
          </a:r>
          <a:endParaRPr lang="en-US" sz="1600" kern="1200" dirty="0">
            <a:cs typeface="B Nazanin" pitchFamily="2" charset="-78"/>
          </a:endParaRPr>
        </a:p>
      </dsp:txBody>
      <dsp:txXfrm>
        <a:off x="1223582" y="3275920"/>
        <a:ext cx="2232341" cy="385836"/>
      </dsp:txXfrm>
    </dsp:sp>
    <dsp:sp modelId="{34F7AC5B-0B7E-4156-B06C-5F0A62841E41}">
      <dsp:nvSpPr>
        <dsp:cNvPr id="0" name=""/>
        <dsp:cNvSpPr/>
      </dsp:nvSpPr>
      <dsp:spPr>
        <a:xfrm>
          <a:off x="891538" y="538822"/>
          <a:ext cx="320040" cy="3442322"/>
        </a:xfrm>
        <a:custGeom>
          <a:avLst/>
          <a:gdLst/>
          <a:ahLst/>
          <a:cxnLst/>
          <a:rect l="0" t="0" r="0" b="0"/>
          <a:pathLst>
            <a:path>
              <a:moveTo>
                <a:pt x="0" y="0"/>
              </a:moveTo>
              <a:lnTo>
                <a:pt x="0" y="3442322"/>
              </a:lnTo>
              <a:lnTo>
                <a:pt x="320040" y="3442322"/>
              </a:lnTo>
            </a:path>
          </a:pathLst>
        </a:custGeom>
        <a:noFill/>
        <a:ln w="25400" cap="flat" cmpd="sng" algn="ctr">
          <a:solidFill>
            <a:schemeClr val="accent3">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361210A-22D1-4593-B8D2-53948B00BD6C}">
      <dsp:nvSpPr>
        <dsp:cNvPr id="0" name=""/>
        <dsp:cNvSpPr/>
      </dsp:nvSpPr>
      <dsp:spPr>
        <a:xfrm>
          <a:off x="1211578" y="3776222"/>
          <a:ext cx="2256349" cy="409844"/>
        </a:xfrm>
        <a:prstGeom prst="roundRect">
          <a:avLst>
            <a:gd name="adj" fmla="val 10000"/>
          </a:avLst>
        </a:prstGeom>
        <a:solidFill>
          <a:schemeClr val="lt1">
            <a:alpha val="90000"/>
            <a:hueOff val="0"/>
            <a:satOff val="0"/>
            <a:lumOff val="0"/>
            <a:alphaOff val="0"/>
          </a:schemeClr>
        </a:solidFill>
        <a:ln w="9525" cap="flat" cmpd="sng" algn="ctr">
          <a:solidFill>
            <a:schemeClr val="accent3">
              <a:shade val="80000"/>
              <a:hueOff val="423922"/>
              <a:satOff val="-63277"/>
              <a:lumOff val="33762"/>
              <a:alphaOff val="0"/>
            </a:schemeClr>
          </a:solidFill>
          <a:prstDash val="solid"/>
        </a:ln>
        <a:effectLst>
          <a:outerShdw blurRad="50800" dist="38100" dir="14700000" algn="t"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20320" rIns="30480" bIns="20320" numCol="1" spcCol="1270" anchor="ctr" anchorCtr="0">
          <a:noAutofit/>
        </a:bodyPr>
        <a:lstStyle/>
        <a:p>
          <a:pPr lvl="0" algn="ctr" defTabSz="711200" rtl="1">
            <a:lnSpc>
              <a:spcPct val="90000"/>
            </a:lnSpc>
            <a:spcBef>
              <a:spcPct val="0"/>
            </a:spcBef>
            <a:spcAft>
              <a:spcPct val="35000"/>
            </a:spcAft>
          </a:pPr>
          <a:r>
            <a:rPr lang="fa-IR" sz="1600" kern="1200" dirty="0" smtClean="0">
              <a:cs typeface="B Nazanin" pitchFamily="2" charset="-78"/>
            </a:rPr>
            <a:t>بازارهای الکترونیک</a:t>
          </a:r>
          <a:endParaRPr lang="en-US" sz="1600" kern="1200" dirty="0">
            <a:cs typeface="B Nazanin" pitchFamily="2" charset="-78"/>
          </a:endParaRPr>
        </a:p>
      </dsp:txBody>
      <dsp:txXfrm>
        <a:off x="1223582" y="3788226"/>
        <a:ext cx="2232341" cy="385836"/>
      </dsp:txXfrm>
    </dsp:sp>
    <dsp:sp modelId="{295806E8-FD55-4E7E-B640-FD36D554B2F2}">
      <dsp:nvSpPr>
        <dsp:cNvPr id="0" name=""/>
        <dsp:cNvSpPr/>
      </dsp:nvSpPr>
      <dsp:spPr>
        <a:xfrm>
          <a:off x="891538" y="538822"/>
          <a:ext cx="320040" cy="3954628"/>
        </a:xfrm>
        <a:custGeom>
          <a:avLst/>
          <a:gdLst/>
          <a:ahLst/>
          <a:cxnLst/>
          <a:rect l="0" t="0" r="0" b="0"/>
          <a:pathLst>
            <a:path>
              <a:moveTo>
                <a:pt x="0" y="0"/>
              </a:moveTo>
              <a:lnTo>
                <a:pt x="0" y="3954628"/>
              </a:lnTo>
              <a:lnTo>
                <a:pt x="320040" y="3954628"/>
              </a:lnTo>
            </a:path>
          </a:pathLst>
        </a:custGeom>
        <a:noFill/>
        <a:ln w="25400" cap="flat" cmpd="sng" algn="ctr">
          <a:solidFill>
            <a:schemeClr val="accent3">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926F9F8-9E0D-472A-96C4-5565C1B61ACE}">
      <dsp:nvSpPr>
        <dsp:cNvPr id="0" name=""/>
        <dsp:cNvSpPr/>
      </dsp:nvSpPr>
      <dsp:spPr>
        <a:xfrm>
          <a:off x="1211578" y="4288528"/>
          <a:ext cx="2256349" cy="409844"/>
        </a:xfrm>
        <a:prstGeom prst="roundRect">
          <a:avLst>
            <a:gd name="adj" fmla="val 10000"/>
          </a:avLst>
        </a:prstGeom>
        <a:solidFill>
          <a:schemeClr val="lt1">
            <a:alpha val="90000"/>
            <a:hueOff val="0"/>
            <a:satOff val="0"/>
            <a:lumOff val="0"/>
            <a:alphaOff val="0"/>
          </a:schemeClr>
        </a:solidFill>
        <a:ln w="9525" cap="flat" cmpd="sng" algn="ctr">
          <a:solidFill>
            <a:schemeClr val="accent3">
              <a:shade val="80000"/>
              <a:hueOff val="494575"/>
              <a:satOff val="-73823"/>
              <a:lumOff val="39389"/>
              <a:alphaOff val="0"/>
            </a:schemeClr>
          </a:solidFill>
          <a:prstDash val="solid"/>
        </a:ln>
        <a:effectLst>
          <a:outerShdw blurRad="50800" dist="38100" dir="14700000" algn="t"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20320" rIns="30480" bIns="20320" numCol="1" spcCol="1270" anchor="ctr" anchorCtr="0">
          <a:noAutofit/>
        </a:bodyPr>
        <a:lstStyle/>
        <a:p>
          <a:pPr lvl="0" algn="ctr" defTabSz="711200" rtl="1">
            <a:lnSpc>
              <a:spcPct val="90000"/>
            </a:lnSpc>
            <a:spcBef>
              <a:spcPct val="0"/>
            </a:spcBef>
            <a:spcAft>
              <a:spcPct val="35000"/>
            </a:spcAft>
          </a:pPr>
          <a:r>
            <a:rPr lang="fa-IR" sz="1600" kern="1200" dirty="0" smtClean="0">
              <a:cs typeface="B Nazanin" pitchFamily="2" charset="-78"/>
            </a:rPr>
            <a:t>مدیریت روابط تامین کنندگان</a:t>
          </a:r>
          <a:endParaRPr lang="en-US" sz="1600" kern="1200" dirty="0">
            <a:cs typeface="B Nazanin" pitchFamily="2" charset="-78"/>
          </a:endParaRPr>
        </a:p>
      </dsp:txBody>
      <dsp:txXfrm>
        <a:off x="1223582" y="4300532"/>
        <a:ext cx="2232341" cy="3858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26CE31-36C0-4379-BAFF-86E55D7C0008}">
      <dsp:nvSpPr>
        <dsp:cNvPr id="0" name=""/>
        <dsp:cNvSpPr/>
      </dsp:nvSpPr>
      <dsp:spPr>
        <a:xfrm>
          <a:off x="0" y="268651"/>
          <a:ext cx="3349494" cy="568069"/>
        </a:xfrm>
        <a:prstGeom prst="roundRect">
          <a:avLst>
            <a:gd name="adj" fmla="val 10000"/>
          </a:avLst>
        </a:prstGeom>
        <a:gradFill rotWithShape="0">
          <a:gsLst>
            <a:gs pos="0">
              <a:schemeClr val="accent1">
                <a:hueOff val="0"/>
                <a:satOff val="0"/>
                <a:lumOff val="0"/>
                <a:alphaOff val="0"/>
                <a:tint val="60000"/>
                <a:satMod val="160000"/>
              </a:schemeClr>
            </a:gs>
            <a:gs pos="46000">
              <a:schemeClr val="accent1">
                <a:hueOff val="0"/>
                <a:satOff val="0"/>
                <a:lumOff val="0"/>
                <a:alphaOff val="0"/>
                <a:tint val="86000"/>
                <a:satMod val="160000"/>
              </a:schemeClr>
            </a:gs>
            <a:gs pos="100000">
              <a:schemeClr val="accent1">
                <a:hueOff val="0"/>
                <a:satOff val="0"/>
                <a:lumOff val="0"/>
                <a:alphaOff val="0"/>
                <a:shade val="40000"/>
                <a:satMod val="160000"/>
              </a:schemeClr>
            </a:gs>
          </a:gsLst>
          <a:path path="circle">
            <a:fillToRect l="50000" t="155000" r="50000" b="-55000"/>
          </a:path>
        </a:gradFill>
        <a:ln>
          <a:noFill/>
        </a:ln>
        <a:effectLst>
          <a:outerShdw blurRad="50800" dist="38100" dir="14700000" algn="t"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fa-IR" sz="1800" b="1" kern="1200" dirty="0" smtClean="0">
              <a:cs typeface="B Nazanin" pitchFamily="2" charset="-78"/>
            </a:rPr>
            <a:t>2-2- مدلهای ریاضی و مفهومی</a:t>
          </a:r>
          <a:endParaRPr lang="en-US" sz="1800" b="1" kern="1200" dirty="0">
            <a:cs typeface="B Nazanin" pitchFamily="2" charset="-78"/>
          </a:endParaRPr>
        </a:p>
      </dsp:txBody>
      <dsp:txXfrm>
        <a:off x="16638" y="285289"/>
        <a:ext cx="3316218" cy="534793"/>
      </dsp:txXfrm>
    </dsp:sp>
    <dsp:sp modelId="{D35D6FCB-8E8C-418F-97A4-F0EFF3CA1DC5}">
      <dsp:nvSpPr>
        <dsp:cNvPr id="0" name=""/>
        <dsp:cNvSpPr/>
      </dsp:nvSpPr>
      <dsp:spPr>
        <a:xfrm>
          <a:off x="334949" y="836721"/>
          <a:ext cx="336602" cy="449401"/>
        </a:xfrm>
        <a:custGeom>
          <a:avLst/>
          <a:gdLst/>
          <a:ahLst/>
          <a:cxnLst/>
          <a:rect l="0" t="0" r="0" b="0"/>
          <a:pathLst>
            <a:path>
              <a:moveTo>
                <a:pt x="0" y="0"/>
              </a:moveTo>
              <a:lnTo>
                <a:pt x="0" y="449401"/>
              </a:lnTo>
              <a:lnTo>
                <a:pt x="336602" y="449401"/>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29EC82B-4747-4373-B05F-A8F5275E9724}">
      <dsp:nvSpPr>
        <dsp:cNvPr id="0" name=""/>
        <dsp:cNvSpPr/>
      </dsp:nvSpPr>
      <dsp:spPr>
        <a:xfrm>
          <a:off x="671551" y="1043610"/>
          <a:ext cx="2285995" cy="48502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50800" dist="38100" dir="14700000" algn="t"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20320" rIns="30480" bIns="20320" numCol="1" spcCol="1270" anchor="ctr" anchorCtr="0">
          <a:noAutofit/>
        </a:bodyPr>
        <a:lstStyle/>
        <a:p>
          <a:pPr lvl="0" algn="ctr" defTabSz="711200" rtl="1">
            <a:lnSpc>
              <a:spcPct val="90000"/>
            </a:lnSpc>
            <a:spcBef>
              <a:spcPct val="0"/>
            </a:spcBef>
            <a:spcAft>
              <a:spcPct val="35000"/>
            </a:spcAft>
          </a:pPr>
          <a:r>
            <a:rPr lang="fa-IR" sz="1600" kern="1200" dirty="0" smtClean="0">
              <a:cs typeface="B Nazanin" pitchFamily="2" charset="-78"/>
            </a:rPr>
            <a:t>معرفی اجمالی مدلها</a:t>
          </a:r>
          <a:endParaRPr lang="en-US" sz="1600" kern="1200" dirty="0">
            <a:cs typeface="B Nazanin" pitchFamily="2" charset="-78"/>
          </a:endParaRPr>
        </a:p>
      </dsp:txBody>
      <dsp:txXfrm>
        <a:off x="685757" y="1057816"/>
        <a:ext cx="2257583" cy="456611"/>
      </dsp:txXfrm>
    </dsp:sp>
    <dsp:sp modelId="{95595FBC-EAB4-4641-9D17-EB4DAF3C9E7F}">
      <dsp:nvSpPr>
        <dsp:cNvPr id="0" name=""/>
        <dsp:cNvSpPr/>
      </dsp:nvSpPr>
      <dsp:spPr>
        <a:xfrm>
          <a:off x="334949" y="836721"/>
          <a:ext cx="350849" cy="1132990"/>
        </a:xfrm>
        <a:custGeom>
          <a:avLst/>
          <a:gdLst/>
          <a:ahLst/>
          <a:cxnLst/>
          <a:rect l="0" t="0" r="0" b="0"/>
          <a:pathLst>
            <a:path>
              <a:moveTo>
                <a:pt x="0" y="0"/>
              </a:moveTo>
              <a:lnTo>
                <a:pt x="0" y="1132990"/>
              </a:lnTo>
              <a:lnTo>
                <a:pt x="350849" y="1132990"/>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1AFEDCB-5C71-4911-AF38-C2AC6265A025}">
      <dsp:nvSpPr>
        <dsp:cNvPr id="0" name=""/>
        <dsp:cNvSpPr/>
      </dsp:nvSpPr>
      <dsp:spPr>
        <a:xfrm>
          <a:off x="685798" y="1727199"/>
          <a:ext cx="2285995" cy="48502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50800" dist="38100" dir="14700000" algn="t"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0480" tIns="20320" rIns="30480" bIns="20320" numCol="1" spcCol="1270" anchor="ctr" anchorCtr="0">
          <a:noAutofit/>
        </a:bodyPr>
        <a:lstStyle/>
        <a:p>
          <a:pPr lvl="0" algn="ctr" defTabSz="711200" rtl="1">
            <a:lnSpc>
              <a:spcPct val="90000"/>
            </a:lnSpc>
            <a:spcBef>
              <a:spcPct val="0"/>
            </a:spcBef>
            <a:spcAft>
              <a:spcPct val="35000"/>
            </a:spcAft>
          </a:pPr>
          <a:r>
            <a:rPr lang="fa-IR" sz="1600" kern="1200" dirty="0" smtClean="0">
              <a:cs typeface="B Nazanin" pitchFamily="2" charset="-78"/>
            </a:rPr>
            <a:t>بررسی و تحلیل برخی مدلها</a:t>
          </a:r>
          <a:endParaRPr lang="en-US" sz="1600" kern="1200" dirty="0">
            <a:cs typeface="B Nazanin" pitchFamily="2" charset="-78"/>
          </a:endParaRPr>
        </a:p>
      </dsp:txBody>
      <dsp:txXfrm>
        <a:off x="700004" y="1741405"/>
        <a:ext cx="2257583" cy="45661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F584C54-D932-43BB-BED1-ECBD16B4811B}" type="datetimeFigureOut">
              <a:rPr lang="fa-IR" smtClean="0"/>
              <a:pPr/>
              <a:t>24/09/1441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F6AB698B-4E04-444C-9D86-0D2B4DE6597C}" type="slidenum">
              <a:rPr lang="fa-IR" smtClean="0"/>
              <a:pPr/>
              <a:t>‹#›</a:t>
            </a:fld>
            <a:endParaRPr lang="fa-IR"/>
          </a:p>
        </p:txBody>
      </p:sp>
    </p:spTree>
    <p:extLst>
      <p:ext uri="{BB962C8B-B14F-4D97-AF65-F5344CB8AC3E}">
        <p14:creationId xmlns:p14="http://schemas.microsoft.com/office/powerpoint/2010/main" val="265518352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44D62541-C7EE-48DD-B442-AD762EF86B37}" type="datetime8">
              <a:rPr lang="fa-IR" smtClean="0"/>
              <a:pPr/>
              <a:t>16 مه 20</a:t>
            </a:fld>
            <a:endParaRPr lang="fa-IR"/>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fa-IR"/>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A716A2A2-53A8-45B7-8B1E-68F60BBFEA05}" type="slidenum">
              <a:rPr lang="fa-IR" smtClean="0"/>
              <a:pPr/>
              <a:t>‹#›</a:t>
            </a:fld>
            <a:endParaRPr lang="fa-IR"/>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58632659-11DD-4FC6-AED1-E29CB593ED95}" type="datetime8">
              <a:rPr lang="fa-IR" smtClean="0"/>
              <a:pPr/>
              <a:t>16 مه 20</a:t>
            </a:fld>
            <a:endParaRPr lang="fa-IR"/>
          </a:p>
        </p:txBody>
      </p:sp>
      <p:sp>
        <p:nvSpPr>
          <p:cNvPr id="5" name="Footer Placeholder 4"/>
          <p:cNvSpPr>
            <a:spLocks noGrp="1"/>
          </p:cNvSpPr>
          <p:nvPr>
            <p:ph type="ftr" sz="quarter" idx="11"/>
          </p:nvPr>
        </p:nvSpPr>
        <p:spPr>
          <a:xfrm>
            <a:off x="457200" y="6480969"/>
            <a:ext cx="4260056" cy="300831"/>
          </a:xfrm>
        </p:spPr>
        <p:txBody>
          <a:bodyPr/>
          <a:lstStyle/>
          <a:p>
            <a:endParaRPr lang="fa-IR"/>
          </a:p>
        </p:txBody>
      </p:sp>
      <p:sp>
        <p:nvSpPr>
          <p:cNvPr id="6" name="Slide Number Placeholder 5"/>
          <p:cNvSpPr>
            <a:spLocks noGrp="1"/>
          </p:cNvSpPr>
          <p:nvPr>
            <p:ph type="sldNum" sz="quarter" idx="12"/>
          </p:nvPr>
        </p:nvSpPr>
        <p:spPr/>
        <p:txBody>
          <a:bodyPr/>
          <a:lstStyle/>
          <a:p>
            <a:fld id="{A716A2A2-53A8-45B7-8B1E-68F60BBFEA05}" type="slidenum">
              <a:rPr lang="fa-IR" smtClean="0"/>
              <a:pPr/>
              <a:t>‹#›</a:t>
            </a:fld>
            <a:endParaRPr lang="fa-IR"/>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1874D85E-5ADC-488A-AF9B-640C71ACFAEE}" type="datetime8">
              <a:rPr lang="fa-IR" smtClean="0"/>
              <a:pPr/>
              <a:t>16 مه 20</a:t>
            </a:fld>
            <a:endParaRPr lang="fa-IR"/>
          </a:p>
        </p:txBody>
      </p:sp>
      <p:sp>
        <p:nvSpPr>
          <p:cNvPr id="5" name="Footer Placeholder 4"/>
          <p:cNvSpPr>
            <a:spLocks noGrp="1"/>
          </p:cNvSpPr>
          <p:nvPr>
            <p:ph type="ftr" sz="quarter" idx="11"/>
          </p:nvPr>
        </p:nvSpPr>
        <p:spPr>
          <a:xfrm>
            <a:off x="2619376" y="6480969"/>
            <a:ext cx="4260056" cy="300831"/>
          </a:xfrm>
        </p:spPr>
        <p:txBody>
          <a:bodyPr/>
          <a:lstStyle/>
          <a:p>
            <a:endParaRPr lang="fa-IR"/>
          </a:p>
        </p:txBody>
      </p:sp>
      <p:sp>
        <p:nvSpPr>
          <p:cNvPr id="6" name="Slide Number Placeholder 5"/>
          <p:cNvSpPr>
            <a:spLocks noGrp="1"/>
          </p:cNvSpPr>
          <p:nvPr>
            <p:ph type="sldNum" sz="quarter" idx="12"/>
          </p:nvPr>
        </p:nvSpPr>
        <p:spPr>
          <a:xfrm>
            <a:off x="8451056" y="809624"/>
            <a:ext cx="502920" cy="300831"/>
          </a:xfrm>
        </p:spPr>
        <p:txBody>
          <a:bodyPr/>
          <a:lstStyle/>
          <a:p>
            <a:fld id="{A716A2A2-53A8-45B7-8B1E-68F60BBFEA05}" type="slidenum">
              <a:rPr lang="fa-IR" smtClean="0"/>
              <a:pPr/>
              <a:t>‹#›</a:t>
            </a:fld>
            <a:endParaRPr lang="fa-IR"/>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64CF6B07-666D-4B51-AFFD-2CBB9A251654}" type="datetime8">
              <a:rPr lang="fa-IR" smtClean="0"/>
              <a:pPr/>
              <a:t>16 مه 20</a:t>
            </a:fld>
            <a:endParaRPr lang="fa-IR"/>
          </a:p>
        </p:txBody>
      </p:sp>
      <p:sp>
        <p:nvSpPr>
          <p:cNvPr id="6" name="Footer Placeholder 5"/>
          <p:cNvSpPr>
            <a:spLocks noGrp="1"/>
          </p:cNvSpPr>
          <p:nvPr>
            <p:ph type="ftr" sz="quarter" idx="11"/>
          </p:nvPr>
        </p:nvSpPr>
        <p:spPr>
          <a:xfrm>
            <a:off x="457200" y="6480969"/>
            <a:ext cx="4260056" cy="301752"/>
          </a:xfrm>
        </p:spPr>
        <p:txBody>
          <a:bodyPr/>
          <a:lstStyle/>
          <a:p>
            <a:endParaRPr lang="fa-IR"/>
          </a:p>
        </p:txBody>
      </p:sp>
      <p:sp>
        <p:nvSpPr>
          <p:cNvPr id="7" name="Slide Number Placeholder 6"/>
          <p:cNvSpPr>
            <a:spLocks noGrp="1"/>
          </p:cNvSpPr>
          <p:nvPr>
            <p:ph type="sldNum" sz="quarter" idx="12"/>
          </p:nvPr>
        </p:nvSpPr>
        <p:spPr>
          <a:xfrm>
            <a:off x="7589520" y="6480969"/>
            <a:ext cx="502920" cy="301752"/>
          </a:xfrm>
        </p:spPr>
        <p:txBody>
          <a:bodyPr/>
          <a:lstStyle/>
          <a:p>
            <a:fld id="{A716A2A2-53A8-45B7-8B1E-68F60BBFEA05}" type="slidenum">
              <a:rPr lang="fa-IR" smtClean="0"/>
              <a:pPr/>
              <a:t>‹#›</a:t>
            </a:fld>
            <a:endParaRPr lang="fa-IR"/>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5A4D5CD8-F984-4AD8-B7A4-C64EC8F12E15}" type="datetime8">
              <a:rPr lang="fa-IR" smtClean="0"/>
              <a:pPr/>
              <a:t>16 مه 20</a:t>
            </a:fld>
            <a:endParaRPr lang="fa-IR"/>
          </a:p>
        </p:txBody>
      </p:sp>
      <p:sp>
        <p:nvSpPr>
          <p:cNvPr id="8" name="Footer Placeholder 7"/>
          <p:cNvSpPr>
            <a:spLocks noGrp="1"/>
          </p:cNvSpPr>
          <p:nvPr>
            <p:ph type="ftr" sz="quarter" idx="11"/>
          </p:nvPr>
        </p:nvSpPr>
        <p:spPr>
          <a:xfrm>
            <a:off x="457200" y="6480969"/>
            <a:ext cx="4261104" cy="301752"/>
          </a:xfrm>
        </p:spPr>
        <p:txBody>
          <a:bodyPr/>
          <a:lstStyle/>
          <a:p>
            <a:endParaRPr lang="fa-IR"/>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A716A2A2-53A8-45B7-8B1E-68F60BBFEA05}"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584B422-F113-4348-8C2C-435253A13A73}" type="datetime8">
              <a:rPr lang="fa-IR" smtClean="0"/>
              <a:pPr/>
              <a:t>16 مه 20</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A716A2A2-53A8-45B7-8B1E-68F60BBFEA05}" type="slidenum">
              <a:rPr lang="fa-IR" smtClean="0"/>
              <a:pPr/>
              <a:t>‹#›</a:t>
            </a:fld>
            <a:endParaRPr lang="fa-IR"/>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8863EB4E-1CC7-4374-AA52-B61B10CDD433}" type="datetime8">
              <a:rPr lang="fa-IR" smtClean="0"/>
              <a:pPr/>
              <a:t>16 مه 20</a:t>
            </a:fld>
            <a:endParaRPr lang="fa-IR"/>
          </a:p>
        </p:txBody>
      </p:sp>
      <p:sp>
        <p:nvSpPr>
          <p:cNvPr id="3" name="Footer Placeholder 2"/>
          <p:cNvSpPr>
            <a:spLocks noGrp="1"/>
          </p:cNvSpPr>
          <p:nvPr>
            <p:ph type="ftr" sz="quarter" idx="11"/>
          </p:nvPr>
        </p:nvSpPr>
        <p:spPr>
          <a:xfrm>
            <a:off x="457200" y="6481890"/>
            <a:ext cx="4260056" cy="300831"/>
          </a:xfrm>
        </p:spPr>
        <p:txBody>
          <a:bodyPr/>
          <a:lstStyle/>
          <a:p>
            <a:endParaRPr lang="fa-IR"/>
          </a:p>
        </p:txBody>
      </p:sp>
      <p:sp>
        <p:nvSpPr>
          <p:cNvPr id="4" name="Slide Number Placeholder 3"/>
          <p:cNvSpPr>
            <a:spLocks noGrp="1"/>
          </p:cNvSpPr>
          <p:nvPr>
            <p:ph type="sldNum" sz="quarter" idx="12"/>
          </p:nvPr>
        </p:nvSpPr>
        <p:spPr>
          <a:xfrm>
            <a:off x="7589520" y="6480969"/>
            <a:ext cx="502920" cy="301752"/>
          </a:xfrm>
        </p:spPr>
        <p:txBody>
          <a:bodyPr/>
          <a:lstStyle/>
          <a:p>
            <a:fld id="{A716A2A2-53A8-45B7-8B1E-68F60BBFEA05}" type="slidenum">
              <a:rPr lang="fa-IR" smtClean="0"/>
              <a:pPr/>
              <a:t>‹#›</a:t>
            </a:fld>
            <a:endParaRPr lang="fa-IR"/>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05C3ACA7-AE27-4B27-8172-D2336A233F6B}" type="datetime8">
              <a:rPr lang="fa-IR" smtClean="0"/>
              <a:pPr/>
              <a:t>16 مه 20</a:t>
            </a:fld>
            <a:endParaRPr lang="fa-IR"/>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fa-IR"/>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A716A2A2-53A8-45B7-8B1E-68F60BBFEA05}"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CE598BA7-F7D4-4063-9B9F-74C3F456D15B}" type="datetime8">
              <a:rPr lang="fa-IR" smtClean="0"/>
              <a:pPr/>
              <a:t>16 مه 20</a:t>
            </a:fld>
            <a:endParaRPr lang="fa-IR"/>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fa-IR"/>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A716A2A2-53A8-45B7-8B1E-68F60BBFEA05}"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4615618-14E4-4CDC-8103-4FA422045DC0}" type="datetime8">
              <a:rPr lang="fa-IR" smtClean="0"/>
              <a:pPr/>
              <a:t>16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716A2A2-53A8-45B7-8B1E-68F60BBFEA05}" type="slidenum">
              <a:rPr lang="fa-IR" smtClean="0"/>
              <a:pPr/>
              <a:t>‹#›</a:t>
            </a:fld>
            <a:endParaRPr lang="fa-IR"/>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694C5D8-5391-493F-92D1-E10CCD76D287}" type="datetime8">
              <a:rPr lang="fa-IR" smtClean="0"/>
              <a:pPr/>
              <a:t>16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716A2A2-53A8-45B7-8B1E-68F60BBFEA05}" type="slidenum">
              <a:rPr lang="fa-IR" smtClean="0"/>
              <a:pPr/>
              <a:t>‹#›</a:t>
            </a:fld>
            <a:endParaRPr lang="fa-IR"/>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1B26E2A4-31F7-4ED8-A43E-1CED08F383FC}" type="datetime8">
              <a:rPr lang="fa-IR" smtClean="0"/>
              <a:pPr/>
              <a:t>16 مه 20</a:t>
            </a:fld>
            <a:endParaRPr lang="fa-IR"/>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fa-IR"/>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A716A2A2-53A8-45B7-8B1E-68F60BBFEA05}" type="slidenum">
              <a:rPr lang="fa-IR" smtClean="0"/>
              <a:pPr/>
              <a:t>‹#›</a:t>
            </a:fld>
            <a:endParaRPr lang="fa-I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thruBlk="1"/>
  </p:transition>
  <p:hf hdr="0" ftr="0" dt="0"/>
  <p:txStyles>
    <p:titleStyle>
      <a:lvl1pPr marL="484632" algn="l" rtl="1"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r" rtl="1"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r" rtl="1"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r" rtl="1"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r" rtl="1"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r" rtl="1"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r" rtl="1"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3" name="Slide Number Placeholder 2"/>
          <p:cNvSpPr>
            <a:spLocks noGrp="1"/>
          </p:cNvSpPr>
          <p:nvPr>
            <p:ph type="sldNum" sz="quarter" idx="12"/>
          </p:nvPr>
        </p:nvSpPr>
        <p:spPr/>
        <p:txBody>
          <a:bodyPr/>
          <a:lstStyle/>
          <a:p>
            <a:fld id="{A716A2A2-53A8-45B7-8B1E-68F60BBFEA05}" type="slidenum">
              <a:rPr lang="fa-IR" smtClean="0"/>
              <a:pPr/>
              <a:t>1</a:t>
            </a:fld>
            <a:endParaRPr lang="fa-IR"/>
          </a:p>
        </p:txBody>
      </p:sp>
    </p:spTree>
    <p:extLst>
      <p:ext uri="{BB962C8B-B14F-4D97-AF65-F5344CB8AC3E}">
        <p14:creationId xmlns:p14="http://schemas.microsoft.com/office/powerpoint/2010/main" val="4261332099"/>
      </p:ext>
    </p:extLst>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052736"/>
            <a:ext cx="7772400" cy="870297"/>
          </a:xfrm>
        </p:spPr>
        <p:txBody>
          <a:bodyPr/>
          <a:lstStyle/>
          <a:p>
            <a:r>
              <a:rPr lang="fa-IR" dirty="0" smtClean="0">
                <a:ln w="12700">
                  <a:solidFill>
                    <a:schemeClr val="tx2">
                      <a:satMod val="155000"/>
                    </a:schemeClr>
                  </a:solidFill>
                  <a:prstDash val="solid"/>
                </a:ln>
                <a:effectLst>
                  <a:outerShdw blurRad="41275" dist="20320" dir="1800000" algn="tl" rotWithShape="0">
                    <a:srgbClr val="000000">
                      <a:alpha val="40000"/>
                    </a:srgbClr>
                  </a:outerShdw>
                </a:effectLst>
                <a:cs typeface="2  Nazanin" pitchFamily="2" charset="-78"/>
              </a:rPr>
              <a:t>فصل </a:t>
            </a:r>
            <a:r>
              <a:rPr lang="fa-IR" cap="none" dirty="0" smtClean="0">
                <a:ln w="12700">
                  <a:solidFill>
                    <a:schemeClr val="tx2">
                      <a:satMod val="155000"/>
                    </a:schemeClr>
                  </a:solidFill>
                  <a:prstDash val="solid"/>
                </a:ln>
                <a:effectLst>
                  <a:outerShdw blurRad="41275" dist="20320" dir="1800000" algn="tl" rotWithShape="0">
                    <a:srgbClr val="000000">
                      <a:alpha val="40000"/>
                    </a:srgbClr>
                  </a:outerShdw>
                </a:effectLst>
                <a:cs typeface="2  Nazanin" pitchFamily="2" charset="-78"/>
              </a:rPr>
              <a:t>دوم </a:t>
            </a:r>
            <a:endParaRPr lang="en-US" cap="none" dirty="0">
              <a:ln w="12700">
                <a:solidFill>
                  <a:schemeClr val="tx2">
                    <a:satMod val="155000"/>
                  </a:schemeClr>
                </a:solidFill>
                <a:prstDash val="solid"/>
              </a:ln>
              <a:effectLst>
                <a:outerShdw blurRad="41275" dist="20320" dir="1800000" algn="tl" rotWithShape="0">
                  <a:srgbClr val="000000">
                    <a:alpha val="40000"/>
                  </a:srgbClr>
                </a:outerShdw>
              </a:effectLst>
              <a:cs typeface="2  Nazanin" pitchFamily="2" charset="-78"/>
            </a:endParaRPr>
          </a:p>
        </p:txBody>
      </p:sp>
      <p:sp>
        <p:nvSpPr>
          <p:cNvPr id="5" name="Title 1"/>
          <p:cNvSpPr txBox="1">
            <a:spLocks/>
          </p:cNvSpPr>
          <p:nvPr/>
        </p:nvSpPr>
        <p:spPr>
          <a:xfrm>
            <a:off x="323528" y="2060848"/>
            <a:ext cx="8229600" cy="4032448"/>
          </a:xfrm>
          <a:prstGeom prst="rect">
            <a:avLst/>
          </a:prstGeom>
        </p:spPr>
        <p:txBody>
          <a:bodyPr vert="horz" anchor="b">
            <a:noAutofit/>
          </a:bodyPr>
          <a:lstStyle>
            <a:lvl1pPr marL="484632" algn="r" rtl="1" eaLnBrk="1" latinLnBrk="0" hangingPunct="1">
              <a:spcBef>
                <a:spcPct val="0"/>
              </a:spcBef>
              <a:buNone/>
              <a:defRPr kumimoji="0" sz="44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a:lstStyle>
          <a:p>
            <a:r>
              <a:rPr lang="fa-IR" sz="4800" dirty="0">
                <a:ln w="12700">
                  <a:solidFill>
                    <a:schemeClr val="tx2">
                      <a:satMod val="155000"/>
                    </a:schemeClr>
                  </a:solidFill>
                  <a:prstDash val="solid"/>
                </a:ln>
                <a:effectLst>
                  <a:outerShdw blurRad="41275" dist="20320" dir="1800000" algn="tl" rotWithShape="0">
                    <a:srgbClr val="000000">
                      <a:alpha val="40000"/>
                    </a:srgbClr>
                  </a:outerShdw>
                </a:effectLst>
                <a:cs typeface="2  Nazanin" pitchFamily="2" charset="-78"/>
              </a:rPr>
              <a:t>رویکرد ها، نگرشها و مدلهای </a:t>
            </a:r>
            <a:r>
              <a:rPr lang="fa-IR" sz="4800" dirty="0" smtClean="0">
                <a:ln w="12700">
                  <a:solidFill>
                    <a:schemeClr val="tx2">
                      <a:satMod val="155000"/>
                    </a:schemeClr>
                  </a:solidFill>
                  <a:prstDash val="solid"/>
                </a:ln>
                <a:effectLst>
                  <a:outerShdw blurRad="41275" dist="20320" dir="1800000" algn="tl" rotWithShape="0">
                    <a:srgbClr val="000000">
                      <a:alpha val="40000"/>
                    </a:srgbClr>
                  </a:outerShdw>
                </a:effectLst>
                <a:cs typeface="2  Nazanin" pitchFamily="2" charset="-78"/>
              </a:rPr>
              <a:t>مفهومی در مدیریت زنجیره تامین</a:t>
            </a:r>
          </a:p>
          <a:p>
            <a:endParaRPr lang="fa-IR" sz="2000" dirty="0" smtClean="0">
              <a:ln w="12700">
                <a:solidFill>
                  <a:schemeClr val="tx2">
                    <a:satMod val="155000"/>
                  </a:schemeClr>
                </a:solidFill>
                <a:prstDash val="solid"/>
              </a:ln>
              <a:effectLst>
                <a:outerShdw blurRad="41275" dist="20320" dir="1800000" algn="tl" rotWithShape="0">
                  <a:srgbClr val="000000">
                    <a:alpha val="40000"/>
                  </a:srgbClr>
                </a:outerShdw>
              </a:effectLst>
              <a:cs typeface="2  Nazanin" pitchFamily="2" charset="-78"/>
            </a:endParaRPr>
          </a:p>
        </p:txBody>
      </p:sp>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2</a:t>
            </a:fld>
            <a:endParaRPr lang="fa-IR" sz="1400" b="1" dirty="0">
              <a:effectLst>
                <a:outerShdw blurRad="38100" dist="38100" dir="2700000" algn="tl">
                  <a:srgbClr val="000000">
                    <a:alpha val="43137"/>
                  </a:srgbClr>
                </a:outerShdw>
              </a:effectLst>
              <a:cs typeface="2  Nazanin" pitchFamily="2" charset="-78"/>
            </a:endParaRPr>
          </a:p>
        </p:txBody>
      </p:sp>
    </p:spTree>
    <p:extLst>
      <p:ext uri="{BB962C8B-B14F-4D97-AF65-F5344CB8AC3E}">
        <p14:creationId xmlns:p14="http://schemas.microsoft.com/office/powerpoint/2010/main" val="73543936"/>
      </p:ext>
    </p:extLst>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cs typeface="2  Nazanin" pitchFamily="2" charset="-78"/>
              </a:rPr>
              <a:t>مقدمه</a:t>
            </a:r>
            <a:endParaRPr lang="fa-IR" b="1" dirty="0">
              <a:cs typeface="2  Nazanin" pitchFamily="2" charset="-78"/>
            </a:endParaRPr>
          </a:p>
        </p:txBody>
      </p:sp>
      <p:sp>
        <p:nvSpPr>
          <p:cNvPr id="4" name="Content Placeholder 2"/>
          <p:cNvSpPr txBox="1">
            <a:spLocks/>
          </p:cNvSpPr>
          <p:nvPr/>
        </p:nvSpPr>
        <p:spPr>
          <a:xfrm>
            <a:off x="381000" y="1668016"/>
            <a:ext cx="8229600" cy="2265040"/>
          </a:xfrm>
          <a:prstGeom prst="rect">
            <a:avLst/>
          </a:prstGeom>
        </p:spPr>
        <p:txBody>
          <a:bodyPr vert="horz" anchor="t">
            <a:normAutofit/>
          </a:bodyPr>
          <a:lstStyle/>
          <a:p>
            <a:pPr marL="137160" algn="just">
              <a:spcBef>
                <a:spcPct val="20000"/>
              </a:spcBef>
              <a:buClr>
                <a:schemeClr val="accent1"/>
              </a:buClr>
              <a:buSzPct val="80000"/>
              <a:defRPr/>
            </a:pPr>
            <a:r>
              <a:rPr lang="fa-IR" sz="2800" dirty="0" smtClean="0">
                <a:cs typeface="2  Nazanin" pitchFamily="2" charset="-78"/>
              </a:rPr>
              <a:t>مدیریت زنجیره تامین طیف وسیعی از مباحث را در ابعاد مختلف دربرمی گیرد. </a:t>
            </a:r>
            <a:r>
              <a:rPr kumimoji="0" lang="fa-IR" sz="2800" b="0" i="0" u="none" strike="noStrike" kern="1200" cap="none" spc="0" normalizeH="0" baseline="0" noProof="0" dirty="0" smtClean="0">
                <a:ln>
                  <a:noFill/>
                </a:ln>
                <a:solidFill>
                  <a:schemeClr val="tx1"/>
                </a:solidFill>
                <a:effectLst/>
                <a:uLnTx/>
                <a:uFillTx/>
                <a:cs typeface="2  Nazanin" pitchFamily="2" charset="-78"/>
              </a:rPr>
              <a:t>در این فصل با توجه به دیدگاهها و ابعاد مختلف </a:t>
            </a:r>
            <a:r>
              <a:rPr kumimoji="0" lang="en-US" sz="2800" b="0" i="0" u="none" strike="noStrike" kern="1200" cap="none" spc="0" normalizeH="0" baseline="0" noProof="0" dirty="0" smtClean="0">
                <a:ln>
                  <a:noFill/>
                </a:ln>
                <a:solidFill>
                  <a:schemeClr val="tx1"/>
                </a:solidFill>
                <a:effectLst/>
                <a:uLnTx/>
                <a:uFillTx/>
                <a:cs typeface="2  Nazanin" pitchFamily="2" charset="-78"/>
              </a:rPr>
              <a:t>SCM</a:t>
            </a:r>
            <a:r>
              <a:rPr kumimoji="0" lang="fa-IR" sz="2800" b="0" i="0" u="none" strike="noStrike" kern="1200" cap="none" spc="0" normalizeH="0" baseline="0" noProof="0" dirty="0" smtClean="0">
                <a:ln>
                  <a:noFill/>
                </a:ln>
                <a:solidFill>
                  <a:schemeClr val="tx1"/>
                </a:solidFill>
                <a:effectLst/>
                <a:uLnTx/>
                <a:uFillTx/>
                <a:cs typeface="2  Nazanin" pitchFamily="2" charset="-78"/>
              </a:rPr>
              <a:t> به بررسی جنبه های شاخص و کلیدی مطرح شده دراین زمینه </a:t>
            </a:r>
            <a:r>
              <a:rPr lang="fa-IR" sz="2800" dirty="0" smtClean="0">
                <a:cs typeface="2  Nazanin" pitchFamily="2" charset="-78"/>
              </a:rPr>
              <a:t>پرداخته و ویژگیهای آنها بررسی می گردد.</a:t>
            </a:r>
          </a:p>
        </p:txBody>
      </p:sp>
      <p:sp>
        <p:nvSpPr>
          <p:cNvPr id="5" name="Slide Number Placeholder 4"/>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3</a:t>
            </a:fld>
            <a:endParaRPr lang="fa-IR" sz="1400" b="1" dirty="0">
              <a:effectLst>
                <a:outerShdw blurRad="38100" dist="38100" dir="2700000" algn="tl">
                  <a:srgbClr val="000000">
                    <a:alpha val="43137"/>
                  </a:srgbClr>
                </a:outerShdw>
              </a:effectLst>
              <a:cs typeface="2  Nazanin" pitchFamily="2" charset="-78"/>
            </a:endParaRPr>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000" b="1" dirty="0" smtClean="0">
                <a:cs typeface="2  Nazanin" pitchFamily="2" charset="-78"/>
              </a:rPr>
              <a:t>مطالب ارائه شده در این فصل </a:t>
            </a:r>
            <a:endParaRPr lang="fa-IR" sz="4000" b="1" dirty="0">
              <a:cs typeface="2  Nazanin" pitchFamily="2" charset="-78"/>
            </a:endParaRPr>
          </a:p>
        </p:txBody>
      </p:sp>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4</a:t>
            </a:fld>
            <a:endParaRPr lang="fa-IR" b="1" dirty="0">
              <a:effectLst>
                <a:outerShdw blurRad="38100" dist="38100" dir="2700000" algn="tl">
                  <a:srgbClr val="000000">
                    <a:alpha val="43137"/>
                  </a:srgbClr>
                </a:outerShdw>
              </a:effectLst>
              <a:cs typeface="2  Nazanin" pitchFamily="2" charset="-78"/>
            </a:endParaRPr>
          </a:p>
        </p:txBody>
      </p:sp>
      <p:graphicFrame>
        <p:nvGraphicFramePr>
          <p:cNvPr id="5" name="Diagram 4"/>
          <p:cNvGraphicFramePr/>
          <p:nvPr>
            <p:extLst>
              <p:ext uri="{D42A27DB-BD31-4B8C-83A1-F6EECF244321}">
                <p14:modId xmlns:p14="http://schemas.microsoft.com/office/powerpoint/2010/main" val="1162610318"/>
              </p:ext>
            </p:extLst>
          </p:nvPr>
        </p:nvGraphicFramePr>
        <p:xfrm>
          <a:off x="500034" y="1625600"/>
          <a:ext cx="4343400" cy="469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p:cNvGraphicFramePr/>
          <p:nvPr>
            <p:extLst>
              <p:ext uri="{D42A27DB-BD31-4B8C-83A1-F6EECF244321}">
                <p14:modId xmlns:p14="http://schemas.microsoft.com/office/powerpoint/2010/main" val="2782566776"/>
              </p:ext>
            </p:extLst>
          </p:nvPr>
        </p:nvGraphicFramePr>
        <p:xfrm>
          <a:off x="5143504" y="1320800"/>
          <a:ext cx="3352800" cy="2489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000" b="1" dirty="0" smtClean="0">
                <a:cs typeface="2  Nazanin" pitchFamily="2" charset="-78"/>
              </a:rPr>
              <a:t>1-1-2- تامین ناب</a:t>
            </a:r>
            <a:endParaRPr lang="fa-IR" sz="4000" b="1" dirty="0">
              <a:cs typeface="2  Nazanin" pitchFamily="2" charset="-78"/>
            </a:endParaRPr>
          </a:p>
        </p:txBody>
      </p:sp>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5</a:t>
            </a:fld>
            <a:endParaRPr lang="fa-IR" sz="1400" b="1" dirty="0">
              <a:effectLst>
                <a:outerShdw blurRad="38100" dist="38100" dir="2700000" algn="tl">
                  <a:srgbClr val="000000">
                    <a:alpha val="43137"/>
                  </a:srgbClr>
                </a:outerShdw>
              </a:effectLst>
              <a:cs typeface="2  Nazanin" pitchFamily="2" charset="-78"/>
            </a:endParaRPr>
          </a:p>
        </p:txBody>
      </p:sp>
      <p:sp>
        <p:nvSpPr>
          <p:cNvPr id="6" name="Content Placeholder 2"/>
          <p:cNvSpPr txBox="1">
            <a:spLocks/>
          </p:cNvSpPr>
          <p:nvPr/>
        </p:nvSpPr>
        <p:spPr>
          <a:xfrm>
            <a:off x="500034" y="1714488"/>
            <a:ext cx="8426774" cy="4429156"/>
          </a:xfrm>
          <a:prstGeom prst="rect">
            <a:avLst/>
          </a:prstGeom>
        </p:spPr>
        <p:txBody>
          <a:bodyPr vert="horz" anchor="t">
            <a:normAutofit/>
          </a:bodyPr>
          <a:lstStyle/>
          <a:p>
            <a:pPr marL="448056" marR="0" lvl="0" indent="-384048" algn="just" defTabSz="914400" rtl="1" eaLnBrk="1" fontAlgn="auto" latinLnBrk="0" hangingPunct="1">
              <a:lnSpc>
                <a:spcPct val="100000"/>
              </a:lnSpc>
              <a:spcBef>
                <a:spcPct val="20000"/>
              </a:spcBef>
              <a:spcAft>
                <a:spcPts val="0"/>
              </a:spcAft>
              <a:buClr>
                <a:schemeClr val="accent1"/>
              </a:buClr>
              <a:buSzPct val="80000"/>
              <a:buFont typeface="Wingdings 2"/>
              <a:buChar char=""/>
              <a:tabLst/>
              <a:defRPr/>
            </a:pPr>
            <a:r>
              <a:rPr kumimoji="0" lang="fa-IR" sz="2400" b="0" i="0" u="none" strike="noStrike" kern="1200" cap="none" spc="0" normalizeH="0" baseline="0" noProof="0" dirty="0" smtClean="0">
                <a:ln>
                  <a:noFill/>
                </a:ln>
                <a:solidFill>
                  <a:schemeClr val="tx1"/>
                </a:solidFill>
                <a:effectLst/>
                <a:uLnTx/>
                <a:uFillTx/>
                <a:latin typeface="+mn-lt"/>
                <a:ea typeface="+mn-ea"/>
                <a:cs typeface="B Nazanin" pitchFamily="2" charset="-78"/>
              </a:rPr>
              <a:t>درتامین ناب از مفاهیم تفکر ناب استفاده شده تا </a:t>
            </a:r>
            <a:r>
              <a:rPr kumimoji="0" lang="fa-IR" sz="2400" b="0" i="0" u="none" strike="noStrike" kern="1200" cap="none" spc="0" normalizeH="0" baseline="0" noProof="0" dirty="0" smtClean="0">
                <a:ln>
                  <a:noFill/>
                </a:ln>
                <a:solidFill>
                  <a:schemeClr val="accent1">
                    <a:lumMod val="60000"/>
                    <a:lumOff val="40000"/>
                  </a:schemeClr>
                </a:solidFill>
                <a:effectLst/>
                <a:uLnTx/>
                <a:uFillTx/>
                <a:latin typeface="+mn-lt"/>
                <a:ea typeface="+mn-ea"/>
                <a:cs typeface="B Nazanin" pitchFamily="2" charset="-78"/>
              </a:rPr>
              <a:t>بیشترین ارزش با کمترین هزینه و بهترین کیفیت خدمات و محصولات</a:t>
            </a:r>
            <a:r>
              <a:rPr kumimoji="0" lang="fa-IR" sz="2400" b="0" i="0" u="none" strike="noStrike" kern="1200" cap="none" spc="0" normalizeH="0" baseline="0" noProof="0" dirty="0" smtClean="0">
                <a:ln>
                  <a:noFill/>
                </a:ln>
                <a:solidFill>
                  <a:schemeClr val="tx1"/>
                </a:solidFill>
                <a:effectLst/>
                <a:uLnTx/>
                <a:uFillTx/>
                <a:latin typeface="+mn-lt"/>
                <a:ea typeface="+mn-ea"/>
                <a:cs typeface="B Nazanin" pitchFamily="2" charset="-78"/>
              </a:rPr>
              <a:t> ارائه گردد.</a:t>
            </a:r>
          </a:p>
          <a:p>
            <a:pPr marL="448056" marR="0" lvl="0" indent="-384048" algn="just" defTabSz="914400" rtl="1" eaLnBrk="1" fontAlgn="auto" latinLnBrk="0" hangingPunct="1">
              <a:lnSpc>
                <a:spcPct val="100000"/>
              </a:lnSpc>
              <a:spcBef>
                <a:spcPct val="20000"/>
              </a:spcBef>
              <a:spcAft>
                <a:spcPts val="0"/>
              </a:spcAft>
              <a:buClr>
                <a:schemeClr val="accent1"/>
              </a:buClr>
              <a:buSzPct val="80000"/>
              <a:buFont typeface="Wingdings 2"/>
              <a:buChar char=""/>
              <a:tabLst/>
              <a:defRPr/>
            </a:pPr>
            <a:r>
              <a:rPr kumimoji="0" lang="fa-IR" sz="2400" b="0" i="0" u="none" strike="noStrike" kern="1200" cap="none" spc="0" normalizeH="0" baseline="0" noProof="0" dirty="0" smtClean="0">
                <a:ln>
                  <a:noFill/>
                </a:ln>
                <a:solidFill>
                  <a:schemeClr val="tx1"/>
                </a:solidFill>
                <a:effectLst/>
                <a:uLnTx/>
                <a:uFillTx/>
                <a:latin typeface="+mn-lt"/>
                <a:ea typeface="+mn-ea"/>
                <a:cs typeface="B Nazanin" pitchFamily="2" charset="-78"/>
              </a:rPr>
              <a:t>تامین ناب بر فرآیند تامین و خرید اثر داشته است</a:t>
            </a:r>
          </a:p>
          <a:p>
            <a:pPr marL="448056" marR="0" lvl="0" indent="-384048" algn="just" defTabSz="914400" rtl="1" eaLnBrk="1" fontAlgn="auto" latinLnBrk="0" hangingPunct="1">
              <a:lnSpc>
                <a:spcPct val="100000"/>
              </a:lnSpc>
              <a:spcBef>
                <a:spcPct val="20000"/>
              </a:spcBef>
              <a:spcAft>
                <a:spcPts val="0"/>
              </a:spcAft>
              <a:buClr>
                <a:schemeClr val="accent1"/>
              </a:buClr>
              <a:buSzPct val="80000"/>
              <a:buFont typeface="Wingdings 2"/>
              <a:buChar char=""/>
              <a:tabLst/>
              <a:defRPr/>
            </a:pPr>
            <a:r>
              <a:rPr kumimoji="0" lang="fa-IR" sz="2400" b="0" i="0" u="none" strike="noStrike" kern="1200" cap="none" spc="0" normalizeH="0" baseline="0" noProof="0" dirty="0" smtClean="0">
                <a:ln>
                  <a:noFill/>
                </a:ln>
                <a:solidFill>
                  <a:schemeClr val="tx1"/>
                </a:solidFill>
                <a:effectLst/>
                <a:uLnTx/>
                <a:uFillTx/>
                <a:latin typeface="+mn-lt"/>
                <a:ea typeface="+mn-ea"/>
                <a:cs typeface="B Nazanin" pitchFamily="2" charset="-78"/>
              </a:rPr>
              <a:t>موارد مطرح در خصوص تامین ناب:</a:t>
            </a:r>
          </a:p>
          <a:p>
            <a:pPr marL="822960" marR="0" lvl="1" indent="-285750" algn="just" defTabSz="914400" rtl="1" eaLnBrk="1" fontAlgn="auto" latinLnBrk="0" hangingPunct="1">
              <a:lnSpc>
                <a:spcPct val="100000"/>
              </a:lnSpc>
              <a:spcBef>
                <a:spcPct val="20000"/>
              </a:spcBef>
              <a:spcAft>
                <a:spcPts val="0"/>
              </a:spcAft>
              <a:buClr>
                <a:schemeClr val="accent1"/>
              </a:buClr>
              <a:buSzPct val="95000"/>
              <a:buFont typeface="Verdana"/>
              <a:buChar char="›"/>
              <a:tabLst/>
              <a:defRPr/>
            </a:pPr>
            <a:r>
              <a:rPr kumimoji="0" lang="fa-IR" sz="1800" b="1" i="0" u="none" strike="noStrike" kern="1200" cap="none" spc="0" normalizeH="0" baseline="0" noProof="0" dirty="0" smtClean="0">
                <a:ln>
                  <a:noFill/>
                </a:ln>
                <a:solidFill>
                  <a:schemeClr val="tx1"/>
                </a:solidFill>
                <a:effectLst/>
                <a:uLnTx/>
                <a:uFillTx/>
                <a:latin typeface="+mn-lt"/>
                <a:ea typeface="+mn-ea"/>
                <a:cs typeface="B Nazanin" pitchFamily="2" charset="-78"/>
              </a:rPr>
              <a:t>بهبود سیستمهای تامین در تولید انبوه: </a:t>
            </a:r>
            <a:r>
              <a:rPr kumimoji="0" lang="fa-IR" sz="1800" b="0" i="0" u="none" strike="noStrike" kern="1200" cap="none" spc="0" normalizeH="0" baseline="0" noProof="0" dirty="0" smtClean="0">
                <a:ln>
                  <a:noFill/>
                </a:ln>
                <a:solidFill>
                  <a:schemeClr val="tx1"/>
                </a:solidFill>
                <a:effectLst/>
                <a:uLnTx/>
                <a:uFillTx/>
                <a:latin typeface="+mn-lt"/>
                <a:ea typeface="+mn-ea"/>
                <a:cs typeface="B Nazanin" pitchFamily="2" charset="-78"/>
              </a:rPr>
              <a:t>کاهش تعداد تامین کنندگان برای هر کارخانه مونتاژ به یکی از روشهای: واگذاری کل یک مجموعه به یک تامین کننده، کاهش قطعات یک مجموعه و تامین قطعات از یک تامین کننده به جای چندتامین کننده</a:t>
            </a:r>
          </a:p>
          <a:p>
            <a:pPr marL="822960" marR="0" lvl="1" indent="-285750" algn="just" defTabSz="914400" rtl="1" eaLnBrk="1" fontAlgn="auto" latinLnBrk="0" hangingPunct="1">
              <a:lnSpc>
                <a:spcPct val="100000"/>
              </a:lnSpc>
              <a:spcBef>
                <a:spcPct val="20000"/>
              </a:spcBef>
              <a:spcAft>
                <a:spcPts val="0"/>
              </a:spcAft>
              <a:buClr>
                <a:schemeClr val="accent1"/>
              </a:buClr>
              <a:buSzPct val="95000"/>
              <a:buFont typeface="Verdana"/>
              <a:buChar char="›"/>
              <a:tabLst/>
              <a:defRPr/>
            </a:pPr>
            <a:r>
              <a:rPr kumimoji="0" lang="fa-IR" sz="1800" b="1" i="0" u="none" strike="noStrike" kern="1200" cap="none" spc="0" normalizeH="0" baseline="0" noProof="0" dirty="0" smtClean="0">
                <a:ln>
                  <a:noFill/>
                </a:ln>
                <a:solidFill>
                  <a:schemeClr val="tx1"/>
                </a:solidFill>
                <a:effectLst/>
                <a:uLnTx/>
                <a:uFillTx/>
                <a:latin typeface="+mn-lt"/>
                <a:ea typeface="+mn-ea"/>
                <a:cs typeface="B Nazanin" pitchFamily="2" charset="-78"/>
              </a:rPr>
              <a:t>تامین مجموعه ها در تولید ناب:</a:t>
            </a:r>
            <a:r>
              <a:rPr kumimoji="0" lang="en-US" sz="1800" b="1" i="0" u="none" strike="noStrike" kern="1200" cap="none" spc="0" normalizeH="0" baseline="0" noProof="0" dirty="0" smtClean="0">
                <a:ln>
                  <a:noFill/>
                </a:ln>
                <a:solidFill>
                  <a:schemeClr val="tx1"/>
                </a:solidFill>
                <a:effectLst/>
                <a:uLnTx/>
                <a:uFillTx/>
                <a:latin typeface="+mn-lt"/>
                <a:ea typeface="+mn-ea"/>
                <a:cs typeface="B Nazanin" pitchFamily="2" charset="-78"/>
              </a:rPr>
              <a:t> </a:t>
            </a:r>
            <a:r>
              <a:rPr kumimoji="0" lang="fa-IR" sz="1800" b="0" i="0" u="none" strike="noStrike" kern="1200" cap="none" spc="0" normalizeH="0" baseline="0" noProof="0" dirty="0" smtClean="0">
                <a:ln>
                  <a:noFill/>
                </a:ln>
                <a:solidFill>
                  <a:schemeClr val="tx1"/>
                </a:solidFill>
                <a:effectLst/>
                <a:uLnTx/>
                <a:uFillTx/>
                <a:latin typeface="+mn-lt"/>
                <a:ea typeface="+mn-ea"/>
                <a:cs typeface="B Nazanin" pitchFamily="2" charset="-78"/>
              </a:rPr>
              <a:t>تفویض مسولیت تامین مجموعه ای از قطعات به یک تامین کننده</a:t>
            </a:r>
          </a:p>
          <a:p>
            <a:pPr marL="822960" marR="0" lvl="1" indent="-285750" algn="just" defTabSz="914400" rtl="1" eaLnBrk="1" fontAlgn="auto" latinLnBrk="0" hangingPunct="1">
              <a:lnSpc>
                <a:spcPct val="100000"/>
              </a:lnSpc>
              <a:spcBef>
                <a:spcPct val="20000"/>
              </a:spcBef>
              <a:spcAft>
                <a:spcPts val="0"/>
              </a:spcAft>
              <a:buClr>
                <a:schemeClr val="accent1"/>
              </a:buClr>
              <a:buSzPct val="95000"/>
              <a:buFont typeface="Verdana"/>
              <a:buChar char="›"/>
              <a:tabLst/>
              <a:defRPr/>
            </a:pPr>
            <a:r>
              <a:rPr kumimoji="0" lang="fa-IR" sz="1800" b="1" i="0" u="none" strike="noStrike" kern="1200" cap="none" spc="0" normalizeH="0" baseline="0" noProof="0" dirty="0" smtClean="0">
                <a:ln>
                  <a:noFill/>
                </a:ln>
                <a:solidFill>
                  <a:schemeClr val="tx1"/>
                </a:solidFill>
                <a:effectLst/>
                <a:uLnTx/>
                <a:uFillTx/>
                <a:latin typeface="+mn-lt"/>
                <a:ea typeface="+mn-ea"/>
                <a:cs typeface="B Nazanin" pitchFamily="2" charset="-78"/>
              </a:rPr>
              <a:t>کاربرد تامین ناب: </a:t>
            </a:r>
            <a:r>
              <a:rPr kumimoji="0" lang="fa-IR" sz="1800" b="0" i="0" u="none" strike="noStrike" kern="1200" cap="none" spc="0" normalizeH="0" baseline="0" noProof="0" dirty="0" smtClean="0">
                <a:ln>
                  <a:noFill/>
                </a:ln>
                <a:solidFill>
                  <a:schemeClr val="tx1"/>
                </a:solidFill>
                <a:effectLst/>
                <a:uLnTx/>
                <a:uFillTx/>
                <a:latin typeface="+mn-lt"/>
                <a:ea typeface="+mn-ea"/>
                <a:cs typeface="B Nazanin" pitchFamily="2" charset="-78"/>
              </a:rPr>
              <a:t>قیمت گذاری بر اساس تقاضا و کشش بازار، سهولت تجزیه و تحلیل هزینه ها، لزوم مشارکت تامین کننده و مونتاژگر برای به نتیجه رسیدن تامین ناب، کاهش پیوسته قیمتها</a:t>
            </a:r>
          </a:p>
          <a:p>
            <a:pPr marL="402336" marR="0" lvl="1" indent="0" algn="just" defTabSz="914400" rtl="1" eaLnBrk="1" fontAlgn="auto" latinLnBrk="0" hangingPunct="1">
              <a:lnSpc>
                <a:spcPct val="100000"/>
              </a:lnSpc>
              <a:spcBef>
                <a:spcPct val="20000"/>
              </a:spcBef>
              <a:spcAft>
                <a:spcPts val="0"/>
              </a:spcAft>
              <a:buClr>
                <a:schemeClr val="accent1"/>
              </a:buClr>
              <a:buSzPct val="95000"/>
              <a:buFont typeface="Verdana"/>
              <a:buNone/>
              <a:tabLst/>
              <a:defRPr/>
            </a:pPr>
            <a:r>
              <a:rPr kumimoji="0" lang="fa-IR" sz="1800" b="0" i="0" u="none" strike="noStrike" kern="1200" cap="none" spc="0" normalizeH="0" baseline="0" noProof="0" dirty="0" smtClean="0">
                <a:ln>
                  <a:noFill/>
                </a:ln>
                <a:solidFill>
                  <a:schemeClr val="tx1"/>
                </a:solidFill>
                <a:effectLst/>
                <a:uLnTx/>
                <a:uFillTx/>
                <a:latin typeface="+mn-lt"/>
                <a:ea typeface="+mn-ea"/>
                <a:cs typeface="B Nazanin" pitchFamily="2" charset="-78"/>
              </a:rPr>
              <a:t>     مساله مهم ، موضوع قطعه معیوب است.</a:t>
            </a:r>
          </a:p>
          <a:p>
            <a:pPr marL="822960" marR="0" lvl="1" indent="-285750" algn="just" defTabSz="914400" rtl="1" eaLnBrk="1" fontAlgn="auto" latinLnBrk="0" hangingPunct="1">
              <a:lnSpc>
                <a:spcPct val="100000"/>
              </a:lnSpc>
              <a:spcBef>
                <a:spcPct val="20000"/>
              </a:spcBef>
              <a:spcAft>
                <a:spcPts val="0"/>
              </a:spcAft>
              <a:buClr>
                <a:schemeClr val="accent1"/>
              </a:buClr>
              <a:buSzPct val="95000"/>
              <a:buFont typeface="Verdana"/>
              <a:buChar char="›"/>
              <a:tabLst/>
              <a:defRPr/>
            </a:pPr>
            <a:r>
              <a:rPr kumimoji="0" lang="fa-IR" sz="1800" b="1" i="0" u="none" strike="noStrike" kern="1200" cap="none" spc="0" normalizeH="0" baseline="0" noProof="0" dirty="0" smtClean="0">
                <a:ln>
                  <a:noFill/>
                </a:ln>
                <a:solidFill>
                  <a:schemeClr val="tx1"/>
                </a:solidFill>
                <a:effectLst/>
                <a:uLnTx/>
                <a:uFillTx/>
                <a:latin typeface="+mn-lt"/>
                <a:ea typeface="+mn-ea"/>
                <a:cs typeface="B Nazanin" pitchFamily="2" charset="-78"/>
              </a:rPr>
              <a:t>چالش های تامین ناب: </a:t>
            </a:r>
            <a:r>
              <a:rPr kumimoji="0" lang="fa-IR" sz="1800" b="0" i="0" u="none" strike="noStrike" kern="1200" cap="none" spc="0" normalizeH="0" baseline="0" noProof="0" dirty="0" smtClean="0">
                <a:ln>
                  <a:noFill/>
                </a:ln>
                <a:solidFill>
                  <a:schemeClr val="tx1"/>
                </a:solidFill>
                <a:effectLst/>
                <a:uLnTx/>
                <a:uFillTx/>
                <a:latin typeface="+mn-lt"/>
                <a:ea typeface="+mn-ea"/>
                <a:cs typeface="B Nazanin" pitchFamily="2" charset="-78"/>
              </a:rPr>
              <a:t>عدم وجود قدرت چانه زنی برای تامین کنندگان(در غرب)</a:t>
            </a:r>
          </a:p>
        </p:txBody>
      </p:sp>
    </p:spTree>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000" b="1" dirty="0" smtClean="0">
                <a:cs typeface="2  Nazanin" pitchFamily="2" charset="-78"/>
              </a:rPr>
              <a:t>2-1-2-مدیریت تامین در سطح جهانی</a:t>
            </a:r>
            <a:endParaRPr lang="fa-IR" sz="4000" b="1" dirty="0">
              <a:cs typeface="2  Nazanin" pitchFamily="2" charset="-78"/>
            </a:endParaRPr>
          </a:p>
        </p:txBody>
      </p:sp>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6</a:t>
            </a:fld>
            <a:endParaRPr lang="fa-IR" sz="1400" b="1" dirty="0">
              <a:effectLst>
                <a:outerShdw blurRad="38100" dist="38100" dir="2700000" algn="tl">
                  <a:srgbClr val="000000">
                    <a:alpha val="43137"/>
                  </a:srgbClr>
                </a:outerShdw>
              </a:effectLst>
              <a:cs typeface="2  Nazanin" pitchFamily="2" charset="-78"/>
            </a:endParaRPr>
          </a:p>
        </p:txBody>
      </p:sp>
      <p:sp>
        <p:nvSpPr>
          <p:cNvPr id="5" name="Content Placeholder 2"/>
          <p:cNvSpPr>
            <a:spLocks noGrp="1"/>
          </p:cNvSpPr>
          <p:nvPr>
            <p:ph idx="1"/>
          </p:nvPr>
        </p:nvSpPr>
        <p:spPr>
          <a:xfrm>
            <a:off x="500034" y="1878708"/>
            <a:ext cx="8433654" cy="2846436"/>
          </a:xfrm>
        </p:spPr>
        <p:txBody>
          <a:bodyPr>
            <a:normAutofit/>
          </a:bodyPr>
          <a:lstStyle/>
          <a:p>
            <a:pPr algn="just" rtl="1"/>
            <a:r>
              <a:rPr lang="fa-IR" sz="2400" dirty="0" smtClean="0">
                <a:cs typeface="B Nazanin" pitchFamily="2" charset="-78"/>
              </a:rPr>
              <a:t>تفکری که در آن </a:t>
            </a:r>
            <a:r>
              <a:rPr lang="fa-IR" sz="2400" dirty="0" smtClean="0">
                <a:solidFill>
                  <a:schemeClr val="accent1">
                    <a:lumMod val="60000"/>
                    <a:lumOff val="40000"/>
                  </a:schemeClr>
                </a:solidFill>
                <a:cs typeface="B Nazanin" pitchFamily="2" charset="-78"/>
              </a:rPr>
              <a:t>بهبود مستمر فرآیندهای</a:t>
            </a:r>
            <a:r>
              <a:rPr lang="fa-IR" sz="2400" dirty="0" smtClean="0">
                <a:cs typeface="B Nazanin" pitchFamily="2" charset="-78"/>
              </a:rPr>
              <a:t> طراحی، توسعه و مدیریت تامین یک سازمان با هدف بهبود نتیجه و ثمره سازمان مدنظر است.</a:t>
            </a:r>
          </a:p>
          <a:p>
            <a:pPr algn="just" rtl="1"/>
            <a:r>
              <a:rPr lang="fa-IR" sz="2400" dirty="0" smtClean="0">
                <a:cs typeface="B Nazanin" pitchFamily="2" charset="-78"/>
              </a:rPr>
              <a:t>بیشتر </a:t>
            </a:r>
            <a:r>
              <a:rPr lang="fa-IR" sz="2400" dirty="0" smtClean="0">
                <a:solidFill>
                  <a:schemeClr val="accent1">
                    <a:lumMod val="60000"/>
                    <a:lumOff val="40000"/>
                  </a:schemeClr>
                </a:solidFill>
                <a:cs typeface="B Nazanin" pitchFamily="2" charset="-78"/>
              </a:rPr>
              <a:t>روی عوامل استراتژیک تمرکز </a:t>
            </a:r>
            <a:r>
              <a:rPr lang="fa-IR" sz="2400" dirty="0" smtClean="0">
                <a:cs typeface="B Nazanin" pitchFamily="2" charset="-78"/>
              </a:rPr>
              <a:t>دارد.</a:t>
            </a:r>
          </a:p>
          <a:p>
            <a:pPr algn="just" rtl="1"/>
            <a:r>
              <a:rPr lang="fa-IR" sz="2400" dirty="0" smtClean="0">
                <a:cs typeface="B Nazanin" pitchFamily="2" charset="-78"/>
              </a:rPr>
              <a:t>هدف بلند مدت را برای پیشبرد قابلیت رقابت شرکت مدنظر قرار می دهد.</a:t>
            </a:r>
            <a:endParaRPr lang="fa-IR" sz="2400"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485804" y="1142984"/>
            <a:ext cx="8229600" cy="5143536"/>
          </a:xfrm>
          <a:prstGeom prst="rect">
            <a:avLst/>
          </a:prstGeom>
        </p:spPr>
        <p:txBody>
          <a:bodyPr vert="horz" anchor="t">
            <a:normAutofit fontScale="77500" lnSpcReduction="20000"/>
          </a:bodyPr>
          <a:lstStyle/>
          <a:p>
            <a:pPr marL="137160"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lang="fa-IR" sz="3000" dirty="0">
              <a:cs typeface="2  Nazanin" pitchFamily="2" charset="-78"/>
            </a:endParaRPr>
          </a:p>
          <a:p>
            <a:pPr marL="594360" lvl="1">
              <a:spcBef>
                <a:spcPct val="20000"/>
              </a:spcBef>
              <a:buClr>
                <a:schemeClr val="accent1"/>
              </a:buClr>
              <a:buSzPct val="80000"/>
              <a:buFont typeface="Wingdings 2"/>
              <a:buNone/>
            </a:pPr>
            <a:endParaRPr lang="fa-IR" sz="3000" dirty="0" smtClean="0">
              <a:cs typeface="2  Nazanin" pitchFamily="2" charset="-78"/>
            </a:endParaRPr>
          </a:p>
          <a:p>
            <a:pPr marL="594360" lvl="1">
              <a:spcBef>
                <a:spcPct val="20000"/>
              </a:spcBef>
              <a:buClr>
                <a:schemeClr val="accent1"/>
              </a:buClr>
              <a:buSzPct val="80000"/>
              <a:buFont typeface="Wingdings 2"/>
              <a:buNone/>
            </a:pPr>
            <a:endParaRPr lang="fa-IR" sz="3000" dirty="0">
              <a:cs typeface="2  Nazanin" pitchFamily="2" charset="-78"/>
            </a:endParaRPr>
          </a:p>
          <a:p>
            <a:pPr marL="137160" marR="0" lvl="0" indent="0" algn="ctr"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lang="fa-IR" sz="3000" dirty="0">
              <a:cs typeface="2  Nazanin" pitchFamily="2" charset="-78"/>
            </a:endParaRPr>
          </a:p>
          <a:p>
            <a:pPr marL="137160" marR="0" lvl="0" indent="0" algn="ctr" defTabSz="914400" rtl="1" eaLnBrk="1" fontAlgn="auto" latinLnBrk="0" hangingPunct="1">
              <a:lnSpc>
                <a:spcPct val="100000"/>
              </a:lnSpc>
              <a:spcBef>
                <a:spcPct val="20000"/>
              </a:spcBef>
              <a:spcAft>
                <a:spcPts val="0"/>
              </a:spcAft>
              <a:buClr>
                <a:schemeClr val="accent1"/>
              </a:buClr>
              <a:buSzPct val="80000"/>
              <a:buFont typeface="Wingdings 2"/>
              <a:buNone/>
              <a:tabLst/>
              <a:defRPr/>
            </a:pPr>
            <a:r>
              <a:rPr kumimoji="0" lang="fa-IR" sz="2200" b="0" i="0" u="none" strike="noStrike" kern="1200" cap="none" spc="0" normalizeH="0" baseline="0" noProof="0" dirty="0" smtClean="0">
                <a:ln>
                  <a:noFill/>
                </a:ln>
                <a:solidFill>
                  <a:schemeClr val="tx1"/>
                </a:solidFill>
                <a:effectLst/>
                <a:uLnTx/>
                <a:uFillTx/>
                <a:latin typeface="+mn-lt"/>
                <a:ea typeface="+mn-ea"/>
                <a:cs typeface="2  Nazanin" pitchFamily="2" charset="-78"/>
              </a:rPr>
              <a:t> شکل 1-2- ماتریس تامین استراتژیک </a:t>
            </a:r>
            <a:endParaRPr kumimoji="0" lang="fa-IR" sz="3000" b="0" i="0" u="none" strike="noStrike" kern="1200" cap="none" spc="0" normalizeH="0" baseline="0" noProof="0" dirty="0" smtClean="0">
              <a:ln>
                <a:noFill/>
              </a:ln>
              <a:solidFill>
                <a:schemeClr val="tx1"/>
              </a:solidFill>
              <a:effectLst/>
              <a:uLnTx/>
              <a:uFillTx/>
              <a:latin typeface="+mn-lt"/>
              <a:ea typeface="+mn-ea"/>
              <a:cs typeface="2  Nazanin" pitchFamily="2" charset="-78"/>
            </a:endParaRPr>
          </a:p>
          <a:p>
            <a:pPr marL="137160"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kumimoji="0" lang="fa-IR" sz="3000" b="0" i="0" u="none" strike="noStrike" kern="1200" cap="none" spc="0" normalizeH="0" baseline="0" noProof="0" dirty="0" smtClean="0">
              <a:ln>
                <a:noFill/>
              </a:ln>
              <a:solidFill>
                <a:schemeClr val="tx1"/>
              </a:solidFill>
              <a:effectLst/>
              <a:uLnTx/>
              <a:uFillTx/>
              <a:latin typeface="+mn-lt"/>
              <a:ea typeface="+mn-ea"/>
              <a:cs typeface="2  Nazanin" pitchFamily="2" charset="-78"/>
            </a:endParaRPr>
          </a:p>
          <a:p>
            <a:pPr marL="137160"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kumimoji="0" lang="fa-IR" sz="3000" b="0" i="0" u="none" strike="noStrike" kern="1200" cap="none" spc="0" normalizeH="0" baseline="0" noProof="0" dirty="0" smtClean="0">
              <a:ln>
                <a:noFill/>
              </a:ln>
              <a:solidFill>
                <a:schemeClr val="tx1"/>
              </a:solidFill>
              <a:effectLst/>
              <a:uLnTx/>
              <a:uFillTx/>
              <a:latin typeface="+mn-lt"/>
              <a:ea typeface="+mn-ea"/>
              <a:cs typeface="2  Nazanin" pitchFamily="2" charset="-78"/>
            </a:endParaRPr>
          </a:p>
          <a:p>
            <a:pPr marL="137160"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kumimoji="0" lang="fa-IR" sz="3000" b="0" i="0" u="none" strike="noStrike" kern="1200" cap="none" spc="0" normalizeH="0" baseline="0" noProof="0" dirty="0" smtClean="0">
              <a:ln>
                <a:noFill/>
              </a:ln>
              <a:solidFill>
                <a:schemeClr val="tx1"/>
              </a:solidFill>
              <a:effectLst/>
              <a:uLnTx/>
              <a:uFillTx/>
              <a:latin typeface="+mn-lt"/>
              <a:ea typeface="+mn-ea"/>
              <a:cs typeface="2  Nazanin" pitchFamily="2" charset="-78"/>
            </a:endParaRPr>
          </a:p>
          <a:p>
            <a:pPr marL="137160"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kumimoji="0" lang="fa-IR" sz="3000" b="0" i="0" u="none" strike="noStrike" kern="1200" cap="none" spc="0" normalizeH="0" baseline="0" noProof="0" dirty="0" smtClean="0">
              <a:ln>
                <a:noFill/>
              </a:ln>
              <a:solidFill>
                <a:schemeClr val="tx1"/>
              </a:solidFill>
              <a:effectLst/>
              <a:uLnTx/>
              <a:uFillTx/>
              <a:latin typeface="+mn-lt"/>
              <a:ea typeface="+mn-ea"/>
              <a:cs typeface="2  Nazanin" pitchFamily="2" charset="-78"/>
            </a:endParaRPr>
          </a:p>
          <a:p>
            <a:pPr marL="137160"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kumimoji="0" lang="fa-IR" sz="3000" b="0" i="0" u="none" strike="noStrike" kern="1200" cap="none" spc="0" normalizeH="0" baseline="0" noProof="0" dirty="0" smtClean="0">
              <a:ln>
                <a:noFill/>
              </a:ln>
              <a:solidFill>
                <a:schemeClr val="tx1"/>
              </a:solidFill>
              <a:effectLst/>
              <a:uLnTx/>
              <a:uFillTx/>
              <a:latin typeface="+mn-lt"/>
              <a:ea typeface="+mn-ea"/>
              <a:cs typeface="2  Nazanin" pitchFamily="2" charset="-78"/>
            </a:endParaRPr>
          </a:p>
          <a:p>
            <a:pPr marL="137160"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2  Nazanin" pitchFamily="2" charset="-78"/>
              </a:rPr>
              <a:t>                                       </a:t>
            </a:r>
          </a:p>
          <a:p>
            <a:pPr marL="137160"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2  Nazanin" pitchFamily="2" charset="-78"/>
            </a:endParaRPr>
          </a:p>
          <a:p>
            <a:pPr marL="137160"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2  Nazanin" pitchFamily="2" charset="-78"/>
              </a:rPr>
              <a:t>  </a:t>
            </a:r>
            <a:endParaRPr kumimoji="0" lang="fa-IR" sz="1800" b="0" i="0" u="none" strike="noStrike" kern="1200" cap="none" spc="0" normalizeH="0" baseline="0" noProof="0" dirty="0" smtClean="0">
              <a:ln>
                <a:noFill/>
              </a:ln>
              <a:solidFill>
                <a:schemeClr val="tx1"/>
              </a:solidFill>
              <a:effectLst/>
              <a:uLnTx/>
              <a:uFillTx/>
              <a:latin typeface="+mn-lt"/>
              <a:ea typeface="+mn-ea"/>
              <a:cs typeface="2  Nazanin" pitchFamily="2" charset="-78"/>
            </a:endParaRPr>
          </a:p>
          <a:p>
            <a:pPr marL="137160"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lang="fa-IR" dirty="0">
              <a:cs typeface="2  Nazanin" pitchFamily="2" charset="-78"/>
            </a:endParaRPr>
          </a:p>
          <a:p>
            <a:pPr marL="137160"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kumimoji="0" lang="fa-IR" sz="1800" b="0" i="0" u="none" strike="noStrike" kern="1200" cap="none" spc="0" normalizeH="0" baseline="0" noProof="0" dirty="0" smtClean="0">
              <a:ln>
                <a:noFill/>
              </a:ln>
              <a:solidFill>
                <a:schemeClr val="tx1"/>
              </a:solidFill>
              <a:effectLst/>
              <a:uLnTx/>
              <a:uFillTx/>
              <a:latin typeface="+mn-lt"/>
              <a:ea typeface="+mn-ea"/>
              <a:cs typeface="2  Nazanin" pitchFamily="2" charset="-78"/>
            </a:endParaRPr>
          </a:p>
          <a:p>
            <a:pPr marL="137160"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endParaRPr kumimoji="0" lang="fa-IR" sz="1800" b="0" i="0" u="none" strike="noStrike" kern="1200" cap="none" spc="0" normalizeH="0" baseline="0" noProof="0" dirty="0" smtClean="0">
              <a:ln>
                <a:noFill/>
              </a:ln>
              <a:solidFill>
                <a:schemeClr val="tx1"/>
              </a:solidFill>
              <a:effectLst/>
              <a:uLnTx/>
              <a:uFillTx/>
              <a:latin typeface="+mn-lt"/>
              <a:ea typeface="+mn-ea"/>
              <a:cs typeface="2  Nazanin" pitchFamily="2" charset="-78"/>
            </a:endParaRPr>
          </a:p>
          <a:p>
            <a:pPr marL="137160" marR="0" lvl="0" indent="0" algn="r" defTabSz="914400" rtl="1" eaLnBrk="1" fontAlgn="auto" latinLnBrk="0" hangingPunct="1">
              <a:lnSpc>
                <a:spcPct val="100000"/>
              </a:lnSpc>
              <a:spcBef>
                <a:spcPct val="20000"/>
              </a:spcBef>
              <a:spcAft>
                <a:spcPts val="0"/>
              </a:spcAft>
              <a:buClr>
                <a:schemeClr val="accent1"/>
              </a:buClr>
              <a:buSzPct val="80000"/>
              <a:buFont typeface="Wingdings 2"/>
              <a:buNone/>
              <a:tabLst/>
              <a:defRPr/>
            </a:pPr>
            <a:r>
              <a:rPr kumimoji="0" lang="en-US" sz="2600" b="1" i="0" u="none" strike="noStrike" kern="1200" cap="none" spc="0" normalizeH="0" baseline="0" noProof="0" dirty="0" smtClean="0">
                <a:ln>
                  <a:noFill/>
                </a:ln>
                <a:solidFill>
                  <a:schemeClr val="tx1"/>
                </a:solidFill>
                <a:effectLst/>
                <a:uLnTx/>
                <a:uFillTx/>
                <a:latin typeface="+mn-lt"/>
                <a:ea typeface="+mn-ea"/>
                <a:cs typeface="2  Nazanin" pitchFamily="2" charset="-78"/>
              </a:rPr>
              <a:t>                              </a:t>
            </a:r>
            <a:r>
              <a:rPr kumimoji="0" lang="fa-IR" sz="2600" b="1" i="0" u="none" strike="noStrike" kern="1200" cap="none" spc="0" normalizeH="0" baseline="0" noProof="0" dirty="0" smtClean="0">
                <a:ln>
                  <a:noFill/>
                </a:ln>
                <a:solidFill>
                  <a:schemeClr val="tx1"/>
                </a:solidFill>
                <a:effectLst/>
                <a:uLnTx/>
                <a:uFillTx/>
                <a:latin typeface="+mn-lt"/>
                <a:ea typeface="+mn-ea"/>
                <a:cs typeface="2  Nazanin" pitchFamily="2" charset="-78"/>
              </a:rPr>
              <a:t>قدرت و تسلط خریدار بر تامین کننده</a:t>
            </a:r>
            <a:endParaRPr kumimoji="0" lang="en-US" sz="2600" b="1" i="0" u="none" strike="noStrike" kern="1200" cap="none" spc="0" normalizeH="0" baseline="0" noProof="0" dirty="0">
              <a:ln>
                <a:noFill/>
              </a:ln>
              <a:solidFill>
                <a:schemeClr val="tx1"/>
              </a:solidFill>
              <a:effectLst/>
              <a:uLnTx/>
              <a:uFillTx/>
              <a:latin typeface="+mn-lt"/>
              <a:ea typeface="+mn-ea"/>
              <a:cs typeface="2  Nazanin" pitchFamily="2" charset="-78"/>
            </a:endParaRPr>
          </a:p>
        </p:txBody>
      </p:sp>
      <p:sp>
        <p:nvSpPr>
          <p:cNvPr id="6" name="Rectangle 5"/>
          <p:cNvSpPr/>
          <p:nvPr/>
        </p:nvSpPr>
        <p:spPr>
          <a:xfrm>
            <a:off x="609600" y="2667000"/>
            <a:ext cx="492443" cy="1796967"/>
          </a:xfrm>
          <a:prstGeom prst="rect">
            <a:avLst/>
          </a:prstGeom>
        </p:spPr>
        <p:txBody>
          <a:bodyPr vert="vert270" wrap="none">
            <a:spAutoFit/>
          </a:bodyPr>
          <a:lstStyle/>
          <a:p>
            <a:pPr marL="137160" lvl="0" algn="r" rtl="1">
              <a:spcBef>
                <a:spcPct val="20000"/>
              </a:spcBef>
              <a:buClr>
                <a:prstClr val="white">
                  <a:shade val="95000"/>
                </a:prstClr>
              </a:buClr>
              <a:buSzPct val="65000"/>
            </a:pPr>
            <a:r>
              <a:rPr lang="fa-IR" sz="2000" b="1" dirty="0">
                <a:cs typeface="2  Nazanin" pitchFamily="2" charset="-78"/>
              </a:rPr>
              <a:t>درجه اهمیت گروه</a:t>
            </a:r>
          </a:p>
        </p:txBody>
      </p:sp>
      <p:cxnSp>
        <p:nvCxnSpPr>
          <p:cNvPr id="7" name="Straight Arrow Connector 6"/>
          <p:cNvCxnSpPr/>
          <p:nvPr/>
        </p:nvCxnSpPr>
        <p:spPr>
          <a:xfrm>
            <a:off x="1142976" y="5429232"/>
            <a:ext cx="69342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rot="5400000" flipH="1" flipV="1">
            <a:off x="-857272" y="3428984"/>
            <a:ext cx="400049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aphicFrame>
        <p:nvGraphicFramePr>
          <p:cNvPr id="9" name="Table 8"/>
          <p:cNvGraphicFramePr>
            <a:graphicFrameLocks noGrp="1"/>
          </p:cNvGraphicFramePr>
          <p:nvPr/>
        </p:nvGraphicFramePr>
        <p:xfrm>
          <a:off x="1500166" y="3000372"/>
          <a:ext cx="6096000" cy="2021840"/>
        </p:xfrm>
        <a:graphic>
          <a:graphicData uri="http://schemas.openxmlformats.org/drawingml/2006/table">
            <a:tbl>
              <a:tblPr rtl="1" firstRow="1" bandRow="1">
                <a:tableStyleId>{5940675A-B579-460E-94D1-54222C63F5DA}</a:tableStyleId>
              </a:tblPr>
              <a:tblGrid>
                <a:gridCol w="3048000"/>
                <a:gridCol w="3048000"/>
              </a:tblGrid>
              <a:tr h="370840">
                <a:tc>
                  <a:txBody>
                    <a:bodyPr/>
                    <a:lstStyle/>
                    <a:p>
                      <a:pPr algn="ctr" rtl="1"/>
                      <a:r>
                        <a:rPr lang="fa-IR" b="0" dirty="0" smtClean="0">
                          <a:cs typeface="2  Nazanin" pitchFamily="2" charset="-78"/>
                        </a:rPr>
                        <a:t>گروه بحران</a:t>
                      </a:r>
                      <a:endParaRPr lang="fa-IR" b="0" dirty="0">
                        <a:cs typeface="2  Nazanin" pitchFamily="2" charset="-78"/>
                      </a:endParaRPr>
                    </a:p>
                  </a:txBody>
                  <a:tcPr>
                    <a:solidFill>
                      <a:schemeClr val="accent1">
                        <a:lumMod val="75000"/>
                      </a:schemeClr>
                    </a:solidFill>
                  </a:tcPr>
                </a:tc>
                <a:tc>
                  <a:txBody>
                    <a:bodyPr/>
                    <a:lstStyle/>
                    <a:p>
                      <a:pPr algn="ctr" rtl="1"/>
                      <a:r>
                        <a:rPr lang="fa-IR" b="0" dirty="0" smtClean="0">
                          <a:cs typeface="2  Nazanin" pitchFamily="2" charset="-78"/>
                        </a:rPr>
                        <a:t> گروه تهدید</a:t>
                      </a:r>
                      <a:endParaRPr lang="fa-IR" b="0" dirty="0">
                        <a:cs typeface="2  Nazanin" pitchFamily="2" charset="-78"/>
                      </a:endParaRPr>
                    </a:p>
                  </a:txBody>
                  <a:tcPr>
                    <a:solidFill>
                      <a:schemeClr val="accent1">
                        <a:lumMod val="75000"/>
                      </a:schemeClr>
                    </a:solidFill>
                  </a:tcPr>
                </a:tc>
              </a:tr>
              <a:tr h="370840">
                <a:tc>
                  <a:txBody>
                    <a:bodyPr/>
                    <a:lstStyle/>
                    <a:p>
                      <a:pPr algn="ctr"/>
                      <a:r>
                        <a:rPr lang="fa-IR" sz="1800" b="0"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cs typeface="2  Nazanin" pitchFamily="2" charset="-78"/>
                        </a:rPr>
                        <a:t>مزیت </a:t>
                      </a:r>
                      <a:endParaRPr lang="fa-IR" b="0" dirty="0" smtClean="0">
                        <a:solidFill>
                          <a:schemeClr val="tx1"/>
                        </a:solidFill>
                        <a:cs typeface="2  Nazanin" pitchFamily="2" charset="-78"/>
                      </a:endParaRPr>
                    </a:p>
                    <a:p>
                      <a:pPr algn="ctr"/>
                      <a:r>
                        <a:rPr lang="fa-IR" sz="1800" b="0"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cs typeface="2  Nazanin" pitchFamily="2" charset="-78"/>
                        </a:rPr>
                        <a:t>رقابتی</a:t>
                      </a:r>
                      <a:endParaRPr lang="en-US" b="0"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cs typeface="2  Nazanin" pitchFamily="2" charset="-78"/>
                      </a:endParaRPr>
                    </a:p>
                  </a:txBody>
                  <a:tcPr/>
                </a:tc>
                <a:tc>
                  <a:txBody>
                    <a:bodyPr/>
                    <a:lstStyle/>
                    <a:p>
                      <a:pPr algn="ctr"/>
                      <a:r>
                        <a:rPr lang="fa-IR" sz="1800" b="0"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cs typeface="2  Nazanin" pitchFamily="2" charset="-78"/>
                        </a:rPr>
                        <a:t>کاهش</a:t>
                      </a:r>
                      <a:endParaRPr lang="fa-IR" b="0"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cs typeface="2  Nazanin" pitchFamily="2" charset="-78"/>
                      </a:endParaRPr>
                    </a:p>
                    <a:p>
                      <a:pPr algn="ctr"/>
                      <a:r>
                        <a:rPr lang="fa-IR" sz="1800" b="0"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cs typeface="2  Nazanin" pitchFamily="2" charset="-78"/>
                        </a:rPr>
                        <a:t>ریسک</a:t>
                      </a:r>
                      <a:endParaRPr lang="en-US" b="0"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cs typeface="2  Nazanin" pitchFamily="2" charset="-78"/>
                      </a:endParaRPr>
                    </a:p>
                  </a:txBody>
                  <a:tcPr/>
                </a:tc>
              </a:tr>
              <a:tr h="370840">
                <a:tc>
                  <a:txBody>
                    <a:bodyPr/>
                    <a:lstStyle/>
                    <a:p>
                      <a:pPr algn="ctr" rtl="1"/>
                      <a:r>
                        <a:rPr lang="fa-IR" b="0" dirty="0" smtClean="0">
                          <a:cs typeface="2  Nazanin" pitchFamily="2" charset="-78"/>
                        </a:rPr>
                        <a:t> گروه قدرت</a:t>
                      </a:r>
                      <a:endParaRPr lang="fa-IR" b="0" dirty="0">
                        <a:cs typeface="2  Nazanin" pitchFamily="2" charset="-78"/>
                      </a:endParaRPr>
                    </a:p>
                  </a:txBody>
                  <a:tcPr>
                    <a:solidFill>
                      <a:schemeClr val="accent1">
                        <a:lumMod val="75000"/>
                      </a:schemeClr>
                    </a:solidFill>
                  </a:tcPr>
                </a:tc>
                <a:tc>
                  <a:txBody>
                    <a:bodyPr/>
                    <a:lstStyle/>
                    <a:p>
                      <a:pPr algn="ctr" rtl="1"/>
                      <a:r>
                        <a:rPr lang="fa-IR" b="0" dirty="0" smtClean="0">
                          <a:cs typeface="2  Nazanin" pitchFamily="2" charset="-78"/>
                        </a:rPr>
                        <a:t> گروه کالا</a:t>
                      </a:r>
                      <a:endParaRPr lang="fa-IR" b="0" dirty="0">
                        <a:cs typeface="2  Nazanin" pitchFamily="2" charset="-78"/>
                      </a:endParaRPr>
                    </a:p>
                  </a:txBody>
                  <a:tcPr>
                    <a:solidFill>
                      <a:schemeClr val="accent1">
                        <a:lumMod val="75000"/>
                      </a:schemeClr>
                    </a:solidFill>
                  </a:tcPr>
                </a:tc>
              </a:tr>
              <a:tr h="370840">
                <a:tc>
                  <a:txBody>
                    <a:bodyPr/>
                    <a:lstStyle/>
                    <a:p>
                      <a:pPr algn="ctr"/>
                      <a:r>
                        <a:rPr lang="fa-IR" sz="1800" b="0"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cs typeface="2  Nazanin" pitchFamily="2" charset="-78"/>
                        </a:rPr>
                        <a:t>مزیت </a:t>
                      </a:r>
                      <a:endParaRPr lang="fa-IR" b="0" dirty="0" smtClean="0">
                        <a:solidFill>
                          <a:schemeClr val="tx1"/>
                        </a:solidFill>
                        <a:cs typeface="2  Nazanin" pitchFamily="2" charset="-78"/>
                      </a:endParaRPr>
                    </a:p>
                    <a:p>
                      <a:pPr algn="ctr"/>
                      <a:r>
                        <a:rPr lang="fa-IR" sz="1600" b="0"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cs typeface="2  Nazanin" pitchFamily="2" charset="-78"/>
                        </a:rPr>
                        <a:t>کاهش</a:t>
                      </a:r>
                      <a:endParaRPr lang="en-US" b="0" dirty="0" smtClean="0">
                        <a:solidFill>
                          <a:schemeClr val="tx1"/>
                        </a:solidFill>
                        <a:cs typeface="2  Nazanin" pitchFamily="2" charset="-78"/>
                      </a:endParaRPr>
                    </a:p>
                  </a:txBody>
                  <a:tcPr/>
                </a:tc>
                <a:tc>
                  <a:txBody>
                    <a:bodyPr/>
                    <a:lstStyle/>
                    <a:p>
                      <a:pPr algn="ctr"/>
                      <a:r>
                        <a:rPr lang="fa-IR" sz="1800" b="0"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cs typeface="2  Nazanin" pitchFamily="2" charset="-78"/>
                        </a:rPr>
                        <a:t>افزایش </a:t>
                      </a:r>
                      <a:endParaRPr lang="fa-IR" b="0" dirty="0" smtClean="0">
                        <a:solidFill>
                          <a:schemeClr val="tx1"/>
                        </a:solidFill>
                        <a:cs typeface="2  Nazanin" pitchFamily="2" charset="-78"/>
                      </a:endParaRPr>
                    </a:p>
                    <a:p>
                      <a:pPr algn="ctr"/>
                      <a:r>
                        <a:rPr lang="fa-IR" sz="1800" b="0"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cs typeface="2  Nazanin" pitchFamily="2" charset="-78"/>
                        </a:rPr>
                        <a:t>کارایی</a:t>
                      </a:r>
                      <a:endParaRPr lang="fa-IR" b="0" dirty="0">
                        <a:cs typeface="2  Nazanin" pitchFamily="2" charset="-78"/>
                      </a:endParaRPr>
                    </a:p>
                  </a:txBody>
                  <a:tcPr/>
                </a:tc>
              </a:tr>
            </a:tbl>
          </a:graphicData>
        </a:graphic>
      </p:graphicFrame>
      <p:sp>
        <p:nvSpPr>
          <p:cNvPr id="10" name="Slide Number Placeholder 9"/>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7</a:t>
            </a:fld>
            <a:endParaRPr lang="fa-IR" sz="1400" b="1" dirty="0">
              <a:effectLst>
                <a:outerShdw blurRad="38100" dist="38100" dir="2700000" algn="tl">
                  <a:srgbClr val="000000">
                    <a:alpha val="43137"/>
                  </a:srgbClr>
                </a:outerShdw>
              </a:effectLst>
              <a:cs typeface="2  Nazanin" pitchFamily="2" charset="-78"/>
            </a:endParaRPr>
          </a:p>
        </p:txBody>
      </p:sp>
      <p:sp>
        <p:nvSpPr>
          <p:cNvPr id="13" name="Title 1"/>
          <p:cNvSpPr>
            <a:spLocks noGrp="1"/>
          </p:cNvSpPr>
          <p:nvPr>
            <p:ph type="title"/>
          </p:nvPr>
        </p:nvSpPr>
        <p:spPr>
          <a:xfrm>
            <a:off x="457200" y="267494"/>
            <a:ext cx="8229600" cy="1399032"/>
          </a:xfrm>
        </p:spPr>
        <p:txBody>
          <a:bodyPr>
            <a:normAutofit/>
          </a:bodyPr>
          <a:lstStyle/>
          <a:p>
            <a:pPr algn="r"/>
            <a:r>
              <a:rPr lang="fa-IR" sz="4000" b="1" dirty="0" smtClean="0">
                <a:cs typeface="2  Nazanin" pitchFamily="2" charset="-78"/>
              </a:rPr>
              <a:t>3-1-2-تامین استراتژیک</a:t>
            </a:r>
            <a:endParaRPr lang="fa-IR" sz="4000" b="1" dirty="0">
              <a:cs typeface="2  Nazanin" pitchFamily="2" charset="-78"/>
            </a:endParaRPr>
          </a:p>
        </p:txBody>
      </p:sp>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000" b="1" dirty="0" smtClean="0">
                <a:cs typeface="2  Nazanin" pitchFamily="2" charset="-78"/>
              </a:rPr>
              <a:t>4-1-2-مدیریت زنجیره تامین با استفاده از عامل ها و پیدایش تامین مجازی</a:t>
            </a:r>
            <a:endParaRPr lang="fa-IR" sz="4000" b="1" dirty="0">
              <a:cs typeface="2  Nazanin" pitchFamily="2" charset="-78"/>
            </a:endParaRPr>
          </a:p>
        </p:txBody>
      </p:sp>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8</a:t>
            </a:fld>
            <a:endParaRPr lang="fa-IR" b="1" dirty="0">
              <a:effectLst>
                <a:outerShdw blurRad="38100" dist="38100" dir="2700000" algn="tl">
                  <a:srgbClr val="000000">
                    <a:alpha val="43137"/>
                  </a:srgbClr>
                </a:outerShdw>
              </a:effectLst>
              <a:cs typeface="2  Nazanin" pitchFamily="2" charset="-78"/>
            </a:endParaRPr>
          </a:p>
        </p:txBody>
      </p:sp>
      <p:sp>
        <p:nvSpPr>
          <p:cNvPr id="5" name="Content Placeholder 2"/>
          <p:cNvSpPr>
            <a:spLocks noGrp="1"/>
          </p:cNvSpPr>
          <p:nvPr>
            <p:ph idx="1"/>
          </p:nvPr>
        </p:nvSpPr>
        <p:spPr>
          <a:xfrm>
            <a:off x="571472" y="2021584"/>
            <a:ext cx="8362216" cy="2631552"/>
          </a:xfrm>
        </p:spPr>
        <p:txBody>
          <a:bodyPr>
            <a:normAutofit/>
          </a:bodyPr>
          <a:lstStyle/>
          <a:p>
            <a:pPr algn="just" rtl="1"/>
            <a:r>
              <a:rPr lang="fa-IR" sz="2200" dirty="0" smtClean="0">
                <a:cs typeface="B Nazanin" pitchFamily="2" charset="-78"/>
              </a:rPr>
              <a:t>استفاده از عوامل نرم افزاری در </a:t>
            </a:r>
            <a:r>
              <a:rPr lang="en-US" sz="2200" dirty="0" smtClean="0">
                <a:cs typeface="B Nazanin" pitchFamily="2" charset="-78"/>
              </a:rPr>
              <a:t>SCM</a:t>
            </a:r>
            <a:r>
              <a:rPr lang="fa-IR" sz="2200" dirty="0" smtClean="0">
                <a:cs typeface="B Nazanin" pitchFamily="2" charset="-78"/>
              </a:rPr>
              <a:t> </a:t>
            </a:r>
          </a:p>
          <a:p>
            <a:pPr algn="just" rtl="1"/>
            <a:r>
              <a:rPr lang="fa-IR" sz="2200" dirty="0" smtClean="0">
                <a:cs typeface="B Nazanin" pitchFamily="2" charset="-78"/>
              </a:rPr>
              <a:t>با استفاده از عاملها، یک ساختار نرم افزاری برای </a:t>
            </a:r>
            <a:r>
              <a:rPr lang="en-US" sz="2200" dirty="0" smtClean="0">
                <a:cs typeface="B Nazanin" pitchFamily="2" charset="-78"/>
              </a:rPr>
              <a:t>SCM</a:t>
            </a:r>
            <a:r>
              <a:rPr lang="fa-IR" sz="2200" dirty="0" smtClean="0">
                <a:cs typeface="B Nazanin" pitchFamily="2" charset="-78"/>
              </a:rPr>
              <a:t> در سطوح </a:t>
            </a:r>
            <a:r>
              <a:rPr lang="fa-IR" sz="2200" dirty="0" smtClean="0">
                <a:solidFill>
                  <a:schemeClr val="accent1">
                    <a:lumMod val="60000"/>
                    <a:lumOff val="40000"/>
                  </a:schemeClr>
                </a:solidFill>
                <a:cs typeface="B Nazanin" pitchFamily="2" charset="-78"/>
              </a:rPr>
              <a:t>تاکتیکی و عملیاتی </a:t>
            </a:r>
            <a:r>
              <a:rPr lang="fa-IR" sz="2200" dirty="0" smtClean="0">
                <a:cs typeface="B Nazanin" pitchFamily="2" charset="-78"/>
              </a:rPr>
              <a:t>ایجاد می شود</a:t>
            </a:r>
          </a:p>
          <a:p>
            <a:pPr algn="just" rtl="1"/>
            <a:r>
              <a:rPr lang="fa-IR" sz="2200" dirty="0" smtClean="0">
                <a:cs typeface="B Nazanin" pitchFamily="2" charset="-78"/>
              </a:rPr>
              <a:t>دراین رویکرد، هروظیفه یا کارکرد در </a:t>
            </a:r>
            <a:r>
              <a:rPr lang="en-US" sz="2200" dirty="0" smtClean="0">
                <a:cs typeface="B Nazanin" pitchFamily="2" charset="-78"/>
              </a:rPr>
              <a:t>SCM</a:t>
            </a:r>
            <a:r>
              <a:rPr lang="fa-IR" sz="2200" dirty="0" smtClean="0">
                <a:cs typeface="B Nazanin" pitchFamily="2" charset="-78"/>
              </a:rPr>
              <a:t> به یک عامل واگذار می شود و در واقع </a:t>
            </a:r>
            <a:r>
              <a:rPr lang="fa-IR" sz="2200" dirty="0" smtClean="0">
                <a:solidFill>
                  <a:schemeClr val="accent1">
                    <a:lumMod val="60000"/>
                    <a:lumOff val="40000"/>
                  </a:schemeClr>
                </a:solidFill>
                <a:cs typeface="B Nazanin" pitchFamily="2" charset="-78"/>
              </a:rPr>
              <a:t>تامین در قالب مجموعه ای از عاملهای نرم افزاری</a:t>
            </a:r>
            <a:r>
              <a:rPr lang="fa-IR" sz="2200" dirty="0" smtClean="0">
                <a:cs typeface="B Nazanin" pitchFamily="2" charset="-78"/>
              </a:rPr>
              <a:t> شکل می گیرد</a:t>
            </a:r>
          </a:p>
          <a:p>
            <a:pPr algn="just" rtl="1"/>
            <a:r>
              <a:rPr lang="fa-IR" sz="2200" dirty="0" smtClean="0">
                <a:cs typeface="B Nazanin" pitchFamily="2" charset="-78"/>
              </a:rPr>
              <a:t>استفاده از عاملها باعث بهینه سازی عملکرد تامین و هماهنگی و سازگاری بیشتر می شود.</a:t>
            </a:r>
            <a:endParaRPr lang="fa-IR" sz="2000"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000" b="1" dirty="0" smtClean="0">
                <a:cs typeface="2  Nazanin" pitchFamily="2" charset="-78"/>
              </a:rPr>
              <a:t>5-1-2- تدارکات الکترونیک</a:t>
            </a:r>
            <a:endParaRPr lang="fa-IR" sz="4000" b="1" dirty="0">
              <a:cs typeface="2  Nazanin" pitchFamily="2" charset="-78"/>
            </a:endParaRPr>
          </a:p>
        </p:txBody>
      </p:sp>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9</a:t>
            </a:fld>
            <a:endParaRPr lang="fa-IR" sz="1400" b="1" dirty="0">
              <a:effectLst>
                <a:outerShdw blurRad="38100" dist="38100" dir="2700000" algn="tl">
                  <a:srgbClr val="000000">
                    <a:alpha val="43137"/>
                  </a:srgbClr>
                </a:outerShdw>
              </a:effectLst>
              <a:cs typeface="2  Nazanin" pitchFamily="2" charset="-78"/>
            </a:endParaRPr>
          </a:p>
        </p:txBody>
      </p:sp>
      <p:sp>
        <p:nvSpPr>
          <p:cNvPr id="5" name="Content Placeholder 2"/>
          <p:cNvSpPr>
            <a:spLocks noGrp="1"/>
          </p:cNvSpPr>
          <p:nvPr>
            <p:ph idx="1"/>
          </p:nvPr>
        </p:nvSpPr>
        <p:spPr>
          <a:xfrm>
            <a:off x="285720" y="1578496"/>
            <a:ext cx="8426774" cy="914400"/>
          </a:xfrm>
        </p:spPr>
        <p:txBody>
          <a:bodyPr>
            <a:normAutofit/>
          </a:bodyPr>
          <a:lstStyle/>
          <a:p>
            <a:pPr algn="just" rtl="1"/>
            <a:r>
              <a:rPr lang="fa-IR" sz="2200" dirty="0" smtClean="0">
                <a:cs typeface="B Nazanin" pitchFamily="2" charset="-78"/>
              </a:rPr>
              <a:t>استفاده از اینترنت برای انجام فرآیندهای تامین و تدارکات</a:t>
            </a:r>
          </a:p>
          <a:p>
            <a:pPr algn="just" rtl="1"/>
            <a:r>
              <a:rPr lang="fa-IR" sz="2200" dirty="0" smtClean="0">
                <a:cs typeface="B Nazanin" pitchFamily="2" charset="-78"/>
              </a:rPr>
              <a:t>نتیجه: </a:t>
            </a:r>
            <a:r>
              <a:rPr lang="fa-IR" sz="2200" dirty="0" smtClean="0">
                <a:solidFill>
                  <a:schemeClr val="accent1">
                    <a:lumMod val="60000"/>
                    <a:lumOff val="40000"/>
                  </a:schemeClr>
                </a:solidFill>
                <a:cs typeface="B Nazanin" pitchFamily="2" charset="-78"/>
              </a:rPr>
              <a:t>یکپارچگی فعالیتهای تدارک </a:t>
            </a:r>
            <a:r>
              <a:rPr lang="fa-IR" sz="2200" dirty="0" smtClean="0">
                <a:cs typeface="B Nazanin" pitchFamily="2" charset="-78"/>
              </a:rPr>
              <a:t>در طول زنجیره تامین</a:t>
            </a:r>
            <a:endParaRPr lang="fa-IR" sz="2000" dirty="0">
              <a:cs typeface="B Nazanin" pitchFamily="2" charset="-78"/>
            </a:endParaRPr>
          </a:p>
        </p:txBody>
      </p:sp>
      <p:sp>
        <p:nvSpPr>
          <p:cNvPr id="7" name="Title 1"/>
          <p:cNvSpPr txBox="1">
            <a:spLocks/>
          </p:cNvSpPr>
          <p:nvPr/>
        </p:nvSpPr>
        <p:spPr>
          <a:xfrm>
            <a:off x="500034" y="2857496"/>
            <a:ext cx="8229600" cy="1399032"/>
          </a:xfrm>
          <a:prstGeom prst="rect">
            <a:avLst/>
          </a:prstGeom>
        </p:spPr>
        <p:txBody>
          <a:bodyPr vert="horz" anchor="ctr">
            <a:normAutofit/>
          </a:bodyPr>
          <a:lstStyle/>
          <a:p>
            <a:r>
              <a:rPr lang="fa-IR" sz="4000" b="1" dirty="0" smtClean="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2  Nazanin" pitchFamily="2" charset="-78"/>
              </a:rPr>
              <a:t>    6-1-2- تجارت الکترونیک و زنجیره تامین</a:t>
            </a:r>
            <a:endParaRPr lang="en-US" sz="4000" b="1" dirty="0" smtClean="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2  Nazanin" pitchFamily="2" charset="-78"/>
            </a:endParaRPr>
          </a:p>
        </p:txBody>
      </p:sp>
      <p:sp>
        <p:nvSpPr>
          <p:cNvPr id="8" name="Content Placeholder 2"/>
          <p:cNvSpPr txBox="1">
            <a:spLocks/>
          </p:cNvSpPr>
          <p:nvPr/>
        </p:nvSpPr>
        <p:spPr>
          <a:xfrm>
            <a:off x="1074448" y="4191000"/>
            <a:ext cx="7498080" cy="1295400"/>
          </a:xfrm>
          <a:prstGeom prst="rect">
            <a:avLst/>
          </a:prstGeom>
        </p:spPr>
        <p:txBody>
          <a:bodyPr>
            <a:normAutofit/>
          </a:bodyPr>
          <a:lst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algn="just" rtl="1">
              <a:buFont typeface="Wingdings 2" pitchFamily="18" charset="2"/>
              <a:buChar char=""/>
            </a:pPr>
            <a:r>
              <a:rPr lang="fa-IR" sz="2200" dirty="0" smtClean="0">
                <a:cs typeface="B Nazanin" pitchFamily="2" charset="-78"/>
              </a:rPr>
              <a:t>افزایش ارتباطات بین سازمانها</a:t>
            </a:r>
          </a:p>
          <a:p>
            <a:pPr algn="just" rtl="1">
              <a:buFont typeface="Wingdings 2" pitchFamily="18" charset="2"/>
              <a:buChar char=""/>
            </a:pPr>
            <a:r>
              <a:rPr lang="fa-IR" sz="2200" dirty="0" smtClean="0">
                <a:cs typeface="B Nazanin" pitchFamily="2" charset="-78"/>
              </a:rPr>
              <a:t>انجام تراکنشهای بین اعضا زنجیره از طریق اینترنت</a:t>
            </a:r>
          </a:p>
          <a:p>
            <a:pPr algn="just" rtl="1">
              <a:buFont typeface="Wingdings 2" pitchFamily="18" charset="2"/>
              <a:buChar char=""/>
            </a:pPr>
            <a:r>
              <a:rPr lang="fa-IR" sz="2200" dirty="0" smtClean="0">
                <a:cs typeface="B Nazanin" pitchFamily="2" charset="-78"/>
              </a:rPr>
              <a:t>زنجیره تامین الکترونیک جزئی از تجارت الکترونیک است</a:t>
            </a:r>
          </a:p>
        </p:txBody>
      </p:sp>
    </p:spTree>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000" b="1" dirty="0" smtClean="0">
                <a:cs typeface="2  Nazanin" pitchFamily="2" charset="-78"/>
              </a:rPr>
              <a:t>7-1-2- مدیریت زنجیره تامین الکترونیک</a:t>
            </a:r>
            <a:endParaRPr lang="en-US" sz="4000" b="1" dirty="0">
              <a:cs typeface="2  Nazanin" pitchFamily="2" charset="-78"/>
            </a:endParaRPr>
          </a:p>
        </p:txBody>
      </p:sp>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10</a:t>
            </a:fld>
            <a:endParaRPr lang="fa-IR" b="1" dirty="0">
              <a:effectLst>
                <a:outerShdw blurRad="38100" dist="38100" dir="2700000" algn="tl">
                  <a:srgbClr val="000000">
                    <a:alpha val="43137"/>
                  </a:srgbClr>
                </a:outerShdw>
              </a:effectLst>
              <a:cs typeface="2  Nazanin" pitchFamily="2" charset="-78"/>
            </a:endParaRPr>
          </a:p>
        </p:txBody>
      </p:sp>
      <p:sp>
        <p:nvSpPr>
          <p:cNvPr id="7" name="Title 1"/>
          <p:cNvSpPr txBox="1">
            <a:spLocks/>
          </p:cNvSpPr>
          <p:nvPr/>
        </p:nvSpPr>
        <p:spPr>
          <a:xfrm>
            <a:off x="500034" y="2857496"/>
            <a:ext cx="8229600" cy="1399032"/>
          </a:xfrm>
          <a:prstGeom prst="rect">
            <a:avLst/>
          </a:prstGeom>
        </p:spPr>
        <p:txBody>
          <a:bodyPr vert="horz" anchor="ctr">
            <a:normAutofit/>
          </a:bodyPr>
          <a:lstStyle/>
          <a:p>
            <a:r>
              <a:rPr lang="fa-IR" sz="4000" dirty="0" smtClean="0">
                <a:cs typeface="B Nazanin" pitchFamily="2" charset="-78"/>
              </a:rPr>
              <a:t>   </a:t>
            </a:r>
            <a:r>
              <a:rPr lang="fa-IR" sz="4000" b="1" dirty="0" smtClean="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2  Nazanin" pitchFamily="2" charset="-78"/>
              </a:rPr>
              <a:t> 8-1-2- بازارهای الکترونیک</a:t>
            </a:r>
            <a:endParaRPr lang="en-US" sz="4000" b="1" dirty="0" smtClean="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2  Nazanin" pitchFamily="2" charset="-78"/>
            </a:endParaRPr>
          </a:p>
        </p:txBody>
      </p:sp>
      <p:sp>
        <p:nvSpPr>
          <p:cNvPr id="10" name="Content Placeholder 2"/>
          <p:cNvSpPr txBox="1">
            <a:spLocks/>
          </p:cNvSpPr>
          <p:nvPr/>
        </p:nvSpPr>
        <p:spPr>
          <a:xfrm>
            <a:off x="928662" y="1616968"/>
            <a:ext cx="7498080" cy="1240528"/>
          </a:xfrm>
          <a:prstGeom prst="rect">
            <a:avLst/>
          </a:prstGeom>
        </p:spPr>
        <p:txBody>
          <a:bodyPr>
            <a:normAutofit/>
          </a:bodyPr>
          <a:lst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algn="just" rtl="1">
              <a:buFont typeface="Wingdings 2" pitchFamily="18" charset="2"/>
              <a:buChar char=""/>
            </a:pPr>
            <a:r>
              <a:rPr lang="fa-IR" sz="2200" dirty="0" smtClean="0">
                <a:cs typeface="B Nazanin" pitchFamily="2" charset="-78"/>
              </a:rPr>
              <a:t>عوامل کلیدی رنجیره تامین: </a:t>
            </a:r>
            <a:r>
              <a:rPr lang="fa-IR" sz="2200" dirty="0" smtClean="0">
                <a:solidFill>
                  <a:schemeClr val="accent1">
                    <a:lumMod val="60000"/>
                    <a:lumOff val="40000"/>
                  </a:schemeClr>
                </a:solidFill>
                <a:cs typeface="B Nazanin" pitchFamily="2" charset="-78"/>
              </a:rPr>
              <a:t>سرعت بالا، هزینه پایین، ارتباطات و تعاملات میان تامین کنندگان و مشتریان</a:t>
            </a:r>
          </a:p>
          <a:p>
            <a:pPr algn="just" rtl="1">
              <a:buFont typeface="Wingdings 2" pitchFamily="18" charset="2"/>
              <a:buChar char=""/>
            </a:pPr>
            <a:r>
              <a:rPr lang="fa-IR" sz="2200" dirty="0" smtClean="0">
                <a:cs typeface="B Nazanin" pitchFamily="2" charset="-78"/>
              </a:rPr>
              <a:t>در زنجیره تامین الکترونیک، اطلاعات به مقدار مناسب، در زمان مناسب در اختیار افراد قرار می گیرد</a:t>
            </a:r>
            <a:endParaRPr lang="fa-IR" sz="2000" dirty="0">
              <a:cs typeface="B Nazanin" pitchFamily="2" charset="-78"/>
            </a:endParaRPr>
          </a:p>
        </p:txBody>
      </p:sp>
      <p:sp>
        <p:nvSpPr>
          <p:cNvPr id="11" name="Content Placeholder 2"/>
          <p:cNvSpPr>
            <a:spLocks noGrp="1"/>
          </p:cNvSpPr>
          <p:nvPr>
            <p:ph idx="1"/>
          </p:nvPr>
        </p:nvSpPr>
        <p:spPr>
          <a:xfrm>
            <a:off x="785786" y="4214818"/>
            <a:ext cx="7498080" cy="914400"/>
          </a:xfrm>
        </p:spPr>
        <p:txBody>
          <a:bodyPr>
            <a:normAutofit/>
          </a:bodyPr>
          <a:lstStyle/>
          <a:p>
            <a:pPr algn="just" rtl="1"/>
            <a:r>
              <a:rPr lang="fa-IR" sz="2200" dirty="0" smtClean="0">
                <a:cs typeface="B Nazanin" pitchFamily="2" charset="-78"/>
              </a:rPr>
              <a:t>تفاوت بازار الکترونیک و تدارک یا تجارت الکترونیک: در </a:t>
            </a:r>
            <a:r>
              <a:rPr lang="fa-IR" sz="2200" dirty="0" smtClean="0">
                <a:solidFill>
                  <a:schemeClr val="accent1">
                    <a:lumMod val="60000"/>
                    <a:lumOff val="40000"/>
                  </a:schemeClr>
                </a:solidFill>
                <a:cs typeface="B Nazanin" pitchFamily="2" charset="-78"/>
              </a:rPr>
              <a:t>تدارک</a:t>
            </a:r>
            <a:r>
              <a:rPr lang="fa-IR" sz="2200" dirty="0" smtClean="0">
                <a:cs typeface="B Nazanin" pitchFamily="2" charset="-78"/>
              </a:rPr>
              <a:t> الکترونیک </a:t>
            </a:r>
            <a:r>
              <a:rPr lang="fa-IR" sz="2200" dirty="0" smtClean="0">
                <a:solidFill>
                  <a:schemeClr val="accent1">
                    <a:lumMod val="60000"/>
                    <a:lumOff val="40000"/>
                  </a:schemeClr>
                </a:solidFill>
                <a:cs typeface="B Nazanin" pitchFamily="2" charset="-78"/>
              </a:rPr>
              <a:t>تنها یک خریدار</a:t>
            </a:r>
            <a:r>
              <a:rPr lang="fa-IR" sz="2200" dirty="0" smtClean="0">
                <a:cs typeface="B Nazanin" pitchFamily="2" charset="-78"/>
              </a:rPr>
              <a:t> وجود دارد در حالیکه در </a:t>
            </a:r>
            <a:r>
              <a:rPr lang="fa-IR" sz="2200" dirty="0" smtClean="0">
                <a:solidFill>
                  <a:schemeClr val="accent1">
                    <a:lumMod val="60000"/>
                    <a:lumOff val="40000"/>
                  </a:schemeClr>
                </a:solidFill>
                <a:cs typeface="B Nazanin" pitchFamily="2" charset="-78"/>
              </a:rPr>
              <a:t>بازارهای</a:t>
            </a:r>
            <a:r>
              <a:rPr lang="fa-IR" sz="2200" dirty="0" smtClean="0">
                <a:cs typeface="B Nazanin" pitchFamily="2" charset="-78"/>
              </a:rPr>
              <a:t> الکترونیک </a:t>
            </a:r>
            <a:r>
              <a:rPr lang="fa-IR" sz="2200" dirty="0" smtClean="0">
                <a:solidFill>
                  <a:schemeClr val="accent1">
                    <a:lumMod val="60000"/>
                    <a:lumOff val="40000"/>
                  </a:schemeClr>
                </a:solidFill>
                <a:cs typeface="B Nazanin" pitchFamily="2" charset="-78"/>
              </a:rPr>
              <a:t>چندین خریدار </a:t>
            </a:r>
            <a:r>
              <a:rPr lang="fa-IR" sz="2200" dirty="0" smtClean="0">
                <a:cs typeface="B Nazanin" pitchFamily="2" charset="-78"/>
              </a:rPr>
              <a:t>وجود دارد</a:t>
            </a:r>
            <a:endParaRPr lang="fa-IR" sz="2000"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000" b="1" dirty="0" smtClean="0">
                <a:cs typeface="2  Nazanin" pitchFamily="2" charset="-78"/>
              </a:rPr>
              <a:t>9-1-2- مدیریت روابط تامین کنندگان</a:t>
            </a:r>
            <a:endParaRPr lang="fa-IR" sz="4000" b="1" dirty="0">
              <a:cs typeface="2  Nazanin" pitchFamily="2" charset="-78"/>
            </a:endParaRPr>
          </a:p>
        </p:txBody>
      </p:sp>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11</a:t>
            </a:fld>
            <a:endParaRPr lang="fa-IR" b="1" dirty="0">
              <a:effectLst>
                <a:outerShdw blurRad="38100" dist="38100" dir="2700000" algn="tl">
                  <a:srgbClr val="000000">
                    <a:alpha val="43137"/>
                  </a:srgbClr>
                </a:outerShdw>
              </a:effectLst>
              <a:cs typeface="2  Nazanin" pitchFamily="2" charset="-78"/>
            </a:endParaRPr>
          </a:p>
        </p:txBody>
      </p:sp>
      <p:sp>
        <p:nvSpPr>
          <p:cNvPr id="5" name="Content Placeholder 2"/>
          <p:cNvSpPr>
            <a:spLocks noGrp="1"/>
          </p:cNvSpPr>
          <p:nvPr>
            <p:ph idx="1"/>
          </p:nvPr>
        </p:nvSpPr>
        <p:spPr>
          <a:xfrm>
            <a:off x="857224" y="1600216"/>
            <a:ext cx="7498080" cy="4114800"/>
          </a:xfrm>
        </p:spPr>
        <p:txBody>
          <a:bodyPr>
            <a:normAutofit/>
          </a:bodyPr>
          <a:lstStyle/>
          <a:p>
            <a:pPr algn="just" rtl="1"/>
            <a:r>
              <a:rPr lang="fa-IR" sz="2200" dirty="0" smtClean="0">
                <a:cs typeface="B Nazanin" pitchFamily="2" charset="-78"/>
              </a:rPr>
              <a:t>قابلیتها و توانایی های این سیستم عبارتند از:</a:t>
            </a:r>
          </a:p>
          <a:p>
            <a:pPr algn="just" rtl="1"/>
            <a:r>
              <a:rPr lang="fa-IR" sz="2200" dirty="0" smtClean="0">
                <a:cs typeface="B Nazanin" pitchFamily="2" charset="-78"/>
              </a:rPr>
              <a:t>ارتباطات</a:t>
            </a:r>
          </a:p>
          <a:p>
            <a:pPr algn="just" rtl="1"/>
            <a:r>
              <a:rPr lang="fa-IR" sz="2200" dirty="0" smtClean="0">
                <a:cs typeface="B Nazanin" pitchFamily="2" charset="-78"/>
              </a:rPr>
              <a:t>برنامه ریزی </a:t>
            </a:r>
          </a:p>
          <a:p>
            <a:pPr algn="just" rtl="1"/>
            <a:r>
              <a:rPr lang="fa-IR" sz="2200" dirty="0" smtClean="0">
                <a:cs typeface="B Nazanin" pitchFamily="2" charset="-78"/>
              </a:rPr>
              <a:t>منبع یابی</a:t>
            </a:r>
          </a:p>
          <a:p>
            <a:pPr algn="just" rtl="1"/>
            <a:r>
              <a:rPr lang="fa-IR" sz="2000" dirty="0" smtClean="0">
                <a:cs typeface="B Nazanin" pitchFamily="2" charset="-78"/>
              </a:rPr>
              <a:t>تدارکات</a:t>
            </a:r>
          </a:p>
          <a:p>
            <a:pPr algn="just" rtl="1"/>
            <a:r>
              <a:rPr lang="fa-IR" sz="2000" dirty="0" smtClean="0">
                <a:cs typeface="B Nazanin" pitchFamily="2" charset="-78"/>
              </a:rPr>
              <a:t>همکاری</a:t>
            </a:r>
          </a:p>
          <a:p>
            <a:pPr algn="just" rtl="1"/>
            <a:r>
              <a:rPr lang="fa-IR" sz="2000" dirty="0" smtClean="0">
                <a:cs typeface="B Nazanin" pitchFamily="2" charset="-78"/>
              </a:rPr>
              <a:t>کاوش داده ها یا داده کاوی</a:t>
            </a:r>
            <a:endParaRPr lang="fa-IR" sz="2000" dirty="0">
              <a:cs typeface="B Nazanin" pitchFamily="2" charset="-78"/>
            </a:endParaRPr>
          </a:p>
        </p:txBody>
      </p:sp>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1428736"/>
            <a:ext cx="8143932" cy="1071570"/>
          </a:xfrm>
        </p:spPr>
        <p:txBody>
          <a:bodyPr>
            <a:noAutofit/>
          </a:bodyPr>
          <a:lstStyle/>
          <a:p>
            <a:pPr marL="180975" indent="1588" algn="just">
              <a:buNone/>
              <a:tabLst>
                <a:tab pos="87313" algn="l"/>
              </a:tabLst>
            </a:pPr>
            <a:r>
              <a:rPr lang="fa-IR" sz="2200" dirty="0" smtClean="0">
                <a:cs typeface="2  Nazanin" pitchFamily="2" charset="-78"/>
              </a:rPr>
              <a:t> مدلها روش یا سیستمی هایی هستند برای حل مشکلات زنجیره تامین، این مدلها اغلب از مدلهای کمی هستند که با استفاده از برنامه ریزی خطی، تئوری تصمیم گیری، تئوری بازی ها و سیستمهای خبره ایجاد شده اند و در حوزه های ذیل میتوانند به کار گرفته شوند :</a:t>
            </a:r>
            <a:endParaRPr lang="fa-IR" sz="2200" dirty="0"/>
          </a:p>
        </p:txBody>
      </p:sp>
      <p:graphicFrame>
        <p:nvGraphicFramePr>
          <p:cNvPr id="5" name="Content Placeholder 3"/>
          <p:cNvGraphicFramePr>
            <a:graphicFrameLocks/>
          </p:cNvGraphicFramePr>
          <p:nvPr>
            <p:extLst>
              <p:ext uri="{D42A27DB-BD31-4B8C-83A1-F6EECF244321}">
                <p14:modId xmlns:p14="http://schemas.microsoft.com/office/powerpoint/2010/main" val="2679690898"/>
              </p:ext>
            </p:extLst>
          </p:nvPr>
        </p:nvGraphicFramePr>
        <p:xfrm>
          <a:off x="2428860" y="2714620"/>
          <a:ext cx="4043362" cy="39147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1"/>
          <p:cNvSpPr>
            <a:spLocks noGrp="1"/>
          </p:cNvSpPr>
          <p:nvPr>
            <p:ph type="title"/>
          </p:nvPr>
        </p:nvSpPr>
        <p:spPr>
          <a:xfrm>
            <a:off x="457200" y="228600"/>
            <a:ext cx="8229600" cy="1477962"/>
          </a:xfrm>
          <a:noFill/>
          <a:effectLst/>
        </p:spPr>
        <p:txBody>
          <a:bodyPr>
            <a:noAutofit/>
          </a:bodyPr>
          <a:lstStyle/>
          <a:p>
            <a:pPr algn="r" rtl="1"/>
            <a:r>
              <a:rPr lang="fa-IR" sz="4000" b="1" dirty="0" smtClean="0">
                <a:cs typeface="2  Nazanin" pitchFamily="2" charset="-78"/>
              </a:rPr>
              <a:t>مدلهای ریاضی و مفهومی مطرح در </a:t>
            </a:r>
            <a:r>
              <a:rPr lang="en-US" sz="4000" b="1" dirty="0" smtClean="0">
                <a:cs typeface="2  Nazanin" pitchFamily="2" charset="-78"/>
              </a:rPr>
              <a:t>SCM</a:t>
            </a:r>
            <a:endParaRPr lang="en-US" sz="2800" b="1" dirty="0">
              <a:effectLst/>
              <a:cs typeface="2  Nazanin" pitchFamily="2" charset="-78"/>
            </a:endParaRPr>
          </a:p>
        </p:txBody>
      </p:sp>
      <p:sp>
        <p:nvSpPr>
          <p:cNvPr id="7" name="Slide Number Placeholder 6"/>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12</a:t>
            </a:fld>
            <a:endParaRPr lang="fa-IR" sz="1400" b="1" dirty="0">
              <a:effectLst>
                <a:outerShdw blurRad="38100" dist="38100" dir="2700000" algn="tl">
                  <a:srgbClr val="000000">
                    <a:alpha val="43137"/>
                  </a:srgbClr>
                </a:outerShdw>
              </a:effectLst>
              <a:cs typeface="2  Nazanin" pitchFamily="2" charset="-78"/>
            </a:endParaRPr>
          </a:p>
        </p:txBody>
      </p:sp>
    </p:spTree>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5" name="Content Placeholder 2"/>
          <p:cNvSpPr>
            <a:spLocks noGrp="1"/>
          </p:cNvSpPr>
          <p:nvPr>
            <p:ph idx="1"/>
          </p:nvPr>
        </p:nvSpPr>
        <p:spPr>
          <a:xfrm>
            <a:off x="0" y="1787636"/>
            <a:ext cx="8658196" cy="3801604"/>
          </a:xfrm>
        </p:spPr>
        <p:txBody>
          <a:bodyPr>
            <a:noAutofit/>
          </a:bodyPr>
          <a:lstStyle/>
          <a:p>
            <a:pPr marL="651510" indent="-514350" algn="r" rtl="1">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1) مدل ارزیابی عملکرد بخش خرید با استفاده از مدل پوششی داده ها</a:t>
            </a:r>
          </a:p>
          <a:p>
            <a:pPr marL="651510" indent="-514350" algn="r" rtl="1">
              <a:buNone/>
            </a:pPr>
            <a:r>
              <a:rPr lang="fa-IR" sz="2000" dirty="0" smtClean="0">
                <a:cs typeface="2  Nazanin" pitchFamily="2" charset="-78"/>
              </a:rPr>
              <a:t>        تحلیل پوششی داده ها یک ابزار کارا است که ارقام اندازه گیری شده مختلف را به یک شاخص واحد تبدیل می کند. این ابزار امکان مقایسه عملکرد یک سازمان را با سازمانهای دیگر فراهم می سازد.</a:t>
            </a:r>
            <a:endParaRPr lang="fa-IR" sz="1600" dirty="0" smtClean="0">
              <a:cs typeface="2  Nazanin" pitchFamily="2" charset="-78"/>
            </a:endParaRPr>
          </a:p>
          <a:p>
            <a:pPr marL="651510" indent="-514350" algn="r" rtl="1">
              <a:buNone/>
            </a:pPr>
            <a:endParaRPr lang="fa-IR" sz="2000" dirty="0" smtClean="0">
              <a:cs typeface="2  Nazanin" pitchFamily="2" charset="-78"/>
            </a:endParaRPr>
          </a:p>
          <a:p>
            <a:pPr marL="651510" indent="-514350" algn="r" rtl="1">
              <a:buNone/>
            </a:pPr>
            <a:endParaRPr lang="fa-IR" sz="2000" dirty="0" smtClean="0">
              <a:cs typeface="2  Nazanin" pitchFamily="2" charset="-78"/>
            </a:endParaRPr>
          </a:p>
          <a:p>
            <a:pPr marL="651510" indent="-514350" algn="r" rtl="1">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2) مدل انتخاب تامین کنندگان بر اساس هزینه کل لجستیک تحت شرایط ظرفیت محدود</a:t>
            </a:r>
          </a:p>
          <a:p>
            <a:pPr marL="651510" indent="-514350" algn="r" rtl="1">
              <a:buNone/>
            </a:pPr>
            <a:r>
              <a:rPr lang="fa-IR" sz="2000" dirty="0" smtClean="0">
                <a:cs typeface="2  Nazanin" pitchFamily="2" charset="-78"/>
              </a:rPr>
              <a:t>        با استفاده از این مدل میتوانید در شرایطی که با محدودیت منابع مواجه هستید بهترین تامین کننده را پیدا کنید. در این مدل هزینه کلی لجستیک شامل قیمت کلی، هزینه سفارش و موجودی مد نظر قرار می گیرد.</a:t>
            </a:r>
          </a:p>
        </p:txBody>
      </p:sp>
      <p:sp>
        <p:nvSpPr>
          <p:cNvPr id="6" name="Slide Number Placeholder 5"/>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13</a:t>
            </a:fld>
            <a:endParaRPr lang="fa-IR" sz="1400" b="1" dirty="0">
              <a:effectLst>
                <a:outerShdw blurRad="38100" dist="38100" dir="2700000" algn="tl">
                  <a:srgbClr val="000000">
                    <a:alpha val="43137"/>
                  </a:srgbClr>
                </a:outerShdw>
              </a:effectLst>
              <a:cs typeface="2  Nazanin" pitchFamily="2" charset="-78"/>
            </a:endParaRPr>
          </a:p>
        </p:txBody>
      </p:sp>
    </p:spTree>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14</a:t>
            </a:fld>
            <a:endParaRPr lang="fa-IR" b="1" dirty="0">
              <a:effectLst>
                <a:outerShdw blurRad="38100" dist="38100" dir="2700000" algn="tl">
                  <a:srgbClr val="000000">
                    <a:alpha val="43137"/>
                  </a:srgbClr>
                </a:outerShdw>
              </a:effectLst>
              <a:cs typeface="2  Nazanin" pitchFamily="2" charset="-78"/>
            </a:endParaRPr>
          </a:p>
        </p:txBody>
      </p:sp>
      <p:sp>
        <p:nvSpPr>
          <p:cNvPr id="5"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6" name="Content Placeholder 2"/>
          <p:cNvSpPr>
            <a:spLocks noGrp="1"/>
          </p:cNvSpPr>
          <p:nvPr>
            <p:ph idx="1"/>
          </p:nvPr>
        </p:nvSpPr>
        <p:spPr>
          <a:xfrm>
            <a:off x="200084" y="1571612"/>
            <a:ext cx="8658196" cy="4786346"/>
          </a:xfrm>
        </p:spPr>
        <p:txBody>
          <a:bodyPr>
            <a:noAutofit/>
          </a:bodyPr>
          <a:lstStyle/>
          <a:p>
            <a:pPr marL="651510" indent="-514350">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3) سیستم  پشتیبانی تصمیم گیری برای ارزیابی تامین کنندگان با استفاده از </a:t>
            </a:r>
            <a:r>
              <a:rPr lang="en-US"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AHP</a:t>
            </a: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 (پردازش مرتبه ای تحلیلی) و </a:t>
            </a:r>
            <a:r>
              <a:rPr lang="en-US"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LP</a:t>
            </a: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 (برنامه ریزی خطی)</a:t>
            </a:r>
            <a:r>
              <a:rPr lang="fa-IR" sz="1600" dirty="0" smtClean="0">
                <a:effectLst>
                  <a:outerShdw blurRad="38100" dist="38100" dir="2700000" algn="tl">
                    <a:srgbClr val="000000">
                      <a:alpha val="43137"/>
                    </a:srgbClr>
                  </a:outerShdw>
                </a:effectLst>
                <a:cs typeface="2  Nazanin" pitchFamily="2" charset="-78"/>
              </a:rPr>
              <a:t> </a:t>
            </a:r>
          </a:p>
          <a:p>
            <a:pPr marL="651510" indent="-514350">
              <a:buNone/>
            </a:pPr>
            <a:r>
              <a:rPr lang="fa-IR" sz="1800" dirty="0" smtClean="0">
                <a:cs typeface="2  Nazanin" pitchFamily="2" charset="-78"/>
              </a:rPr>
              <a:t>	هدف این مدل بیشینه کردن ارزش کلی خرید با استفاده از عوامل محسوس و غیر محسوس و محاسبه یک نسبت برای تامین کنندگان و در نهایت استفاده از این نسبت به عنوان ضریب متغیر هدف یک مسئله برنامه ریزی خطی است.</a:t>
            </a:r>
          </a:p>
          <a:p>
            <a:pPr marL="651510" indent="-514350">
              <a:buNone/>
            </a:pPr>
            <a:r>
              <a:rPr lang="fa-IR" sz="1800" dirty="0" smtClean="0">
                <a:cs typeface="2  Nazanin" pitchFamily="2" charset="-78"/>
              </a:rPr>
              <a:t>            الگوریتم شامل 5 قدم است :</a:t>
            </a:r>
          </a:p>
          <a:p>
            <a:pPr marL="937260" lvl="2" indent="0">
              <a:buNone/>
            </a:pPr>
            <a:r>
              <a:rPr lang="fa-IR" sz="1800" dirty="0" smtClean="0">
                <a:cs typeface="2  Nazanin" pitchFamily="2" charset="-78"/>
              </a:rPr>
              <a:t>    الف- تعریف معیارهایی برای انتخاب تامین کنندگان</a:t>
            </a:r>
          </a:p>
          <a:p>
            <a:pPr marL="1431036" lvl="4" indent="0"/>
            <a:r>
              <a:rPr lang="fa-IR" sz="1050" dirty="0" smtClean="0">
                <a:cs typeface="2  Nazanin" pitchFamily="2" charset="-78"/>
              </a:rPr>
              <a:t> سطح 1 : عدم یکپارچگی بین تامین کننده و خریدار</a:t>
            </a:r>
          </a:p>
          <a:p>
            <a:pPr marL="1431036" lvl="4" indent="0"/>
            <a:r>
              <a:rPr lang="fa-IR" sz="1050" dirty="0" smtClean="0">
                <a:cs typeface="2  Nazanin" pitchFamily="2" charset="-78"/>
              </a:rPr>
              <a:t> سطح 2 : یکپارچگی لجستیکی میان تامین کننده و خریدار</a:t>
            </a:r>
          </a:p>
          <a:p>
            <a:pPr marL="1431036" lvl="4" indent="0"/>
            <a:r>
              <a:rPr lang="fa-IR" sz="1050" dirty="0" smtClean="0">
                <a:cs typeface="2  Nazanin" pitchFamily="2" charset="-78"/>
              </a:rPr>
              <a:t>سطح 3  : یکپارچگی عملیاتی خریداران و تامین کنندگان</a:t>
            </a:r>
          </a:p>
          <a:p>
            <a:pPr marL="1431036" lvl="4" indent="0"/>
            <a:r>
              <a:rPr lang="fa-IR" sz="1050" dirty="0" smtClean="0">
                <a:cs typeface="2  Nazanin" pitchFamily="2" charset="-78"/>
              </a:rPr>
              <a:t> سطح 4 : یکپارچه سازی فرآیندهای خریدار با تامین کننده</a:t>
            </a:r>
          </a:p>
          <a:p>
            <a:pPr marL="1431036" lvl="4" indent="0"/>
            <a:r>
              <a:rPr lang="fa-IR" sz="1050" dirty="0" smtClean="0">
                <a:cs typeface="2  Nazanin" pitchFamily="2" charset="-78"/>
              </a:rPr>
              <a:t> سطح 5 : مشارکت گسترده تجاری</a:t>
            </a:r>
          </a:p>
          <a:p>
            <a:pPr marL="937260" lvl="2" indent="0">
              <a:buNone/>
            </a:pPr>
            <a:r>
              <a:rPr lang="fa-IR" sz="1800" dirty="0" smtClean="0">
                <a:cs typeface="2  Nazanin" pitchFamily="2" charset="-78"/>
              </a:rPr>
              <a:t>     ب- محاسبه وزن های هر معیارها</a:t>
            </a:r>
          </a:p>
          <a:p>
            <a:pPr marL="937260" lvl="2" indent="0">
              <a:buNone/>
            </a:pPr>
            <a:r>
              <a:rPr lang="fa-IR" sz="1800" dirty="0" smtClean="0">
                <a:cs typeface="2  Nazanin" pitchFamily="2" charset="-78"/>
              </a:rPr>
              <a:t>    ج- امتیازدهی تامین کنندگان موجود</a:t>
            </a:r>
          </a:p>
          <a:p>
            <a:pPr marL="937260" lvl="2" indent="0">
              <a:buNone/>
            </a:pPr>
            <a:r>
              <a:rPr lang="fa-IR" sz="1800" dirty="0" smtClean="0">
                <a:cs typeface="2  Nazanin" pitchFamily="2" charset="-78"/>
              </a:rPr>
              <a:t>    د- محاسبه امتیاز کلی هریک از تامین کنندگان </a:t>
            </a:r>
          </a:p>
          <a:p>
            <a:pPr marL="937260" lvl="2" indent="0">
              <a:buNone/>
            </a:pPr>
            <a:r>
              <a:rPr lang="fa-IR" sz="1800" dirty="0" smtClean="0">
                <a:cs typeface="2  Nazanin" pitchFamily="2" charset="-78"/>
              </a:rPr>
              <a:t>    و- ایجاد مدل برنامه ریزی خطی و بیشینه نمودن ارزش کلی خرید </a:t>
            </a:r>
          </a:p>
        </p:txBody>
      </p:sp>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5" name="Slide Number Placeholder 4"/>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15</a:t>
            </a:fld>
            <a:endParaRPr lang="fa-IR" sz="1400" b="1" dirty="0">
              <a:effectLst>
                <a:outerShdw blurRad="38100" dist="38100" dir="2700000" algn="tl">
                  <a:srgbClr val="000000">
                    <a:alpha val="43137"/>
                  </a:srgbClr>
                </a:outerShdw>
              </a:effectLst>
              <a:cs typeface="2  Nazanin" pitchFamily="2" charset="-78"/>
            </a:endParaRPr>
          </a:p>
        </p:txBody>
      </p:sp>
      <p:sp>
        <p:nvSpPr>
          <p:cNvPr id="6" name="Content Placeholder 2"/>
          <p:cNvSpPr>
            <a:spLocks noGrp="1"/>
          </p:cNvSpPr>
          <p:nvPr>
            <p:ph idx="1"/>
          </p:nvPr>
        </p:nvSpPr>
        <p:spPr>
          <a:xfrm>
            <a:off x="285720" y="1500174"/>
            <a:ext cx="8363272" cy="1214446"/>
          </a:xfrm>
        </p:spPr>
        <p:txBody>
          <a:bodyPr>
            <a:noAutofit/>
          </a:bodyPr>
          <a:lstStyle/>
          <a:p>
            <a:pPr marL="594360" lvl="0" indent="-457200" algn="r" rtl="1">
              <a:buClr>
                <a:prstClr val="white">
                  <a:shade val="95000"/>
                </a:prstClr>
              </a:buClr>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4)     سیستم </a:t>
            </a:r>
            <a:r>
              <a:rPr lang="fa-IR" sz="2400" dirty="0">
                <a:solidFill>
                  <a:schemeClr val="accent2">
                    <a:lumMod val="60000"/>
                    <a:lumOff val="40000"/>
                  </a:schemeClr>
                </a:solidFill>
                <a:effectLst>
                  <a:outerShdw blurRad="38100" dist="38100" dir="2700000" algn="tl">
                    <a:srgbClr val="000000">
                      <a:alpha val="43137"/>
                    </a:srgbClr>
                  </a:outerShdw>
                </a:effectLst>
                <a:cs typeface="2  Nazanin" pitchFamily="2" charset="-78"/>
              </a:rPr>
              <a:t>خبره برای تصمیم گیری ساخت یا خرید </a:t>
            </a:r>
            <a:endPar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endParaRPr>
          </a:p>
          <a:p>
            <a:pPr marL="594360" lvl="0" indent="-457200" algn="just">
              <a:buClr>
                <a:prstClr val="white">
                  <a:shade val="95000"/>
                </a:prstClr>
              </a:buClr>
              <a:buNone/>
            </a:pPr>
            <a:r>
              <a:rPr lang="fa-IR" sz="1800" dirty="0" smtClean="0">
                <a:cs typeface="2  Nazanin" pitchFamily="2" charset="-78"/>
              </a:rPr>
              <a:t>      در این مدل با استفاده از سیستمهای خبره مبتنی بر دانش در مورد خرید یا ساخت تصمیم گیری می شود.</a:t>
            </a:r>
          </a:p>
          <a:p>
            <a:pPr marL="594360" lvl="0" indent="-457200" algn="just">
              <a:buClr>
                <a:prstClr val="white">
                  <a:shade val="95000"/>
                </a:prstClr>
              </a:buClr>
              <a:buNone/>
            </a:pPr>
            <a:r>
              <a:rPr lang="fa-IR" sz="1800" dirty="0" smtClean="0">
                <a:cs typeface="2  Nazanin" pitchFamily="2" charset="-78"/>
              </a:rPr>
              <a:t> شامل پنج قدم زیر است :</a:t>
            </a:r>
            <a:endParaRPr lang="fa-IR" sz="1800" dirty="0">
              <a:cs typeface="2  Nazanin" pitchFamily="2" charset="-78"/>
            </a:endParaRPr>
          </a:p>
          <a:p>
            <a:pPr marL="137160" indent="0">
              <a:lnSpc>
                <a:spcPct val="150000"/>
              </a:lnSpc>
              <a:buNone/>
            </a:pPr>
            <a:endParaRPr lang="fa-IR" sz="1600" dirty="0" smtClean="0">
              <a:cs typeface="2  Nazanin" pitchFamily="2" charset="-78"/>
            </a:endParaRPr>
          </a:p>
        </p:txBody>
      </p:sp>
      <p:sp>
        <p:nvSpPr>
          <p:cNvPr id="7" name="Rectangle 6"/>
          <p:cNvSpPr/>
          <p:nvPr/>
        </p:nvSpPr>
        <p:spPr>
          <a:xfrm>
            <a:off x="1714480" y="2714620"/>
            <a:ext cx="5643602" cy="3554819"/>
          </a:xfrm>
          <a:prstGeom prst="rect">
            <a:avLst/>
          </a:prstGeom>
        </p:spPr>
        <p:txBody>
          <a:bodyPr wrap="square">
            <a:spAutoFit/>
          </a:bodyPr>
          <a:lstStyle/>
          <a:p>
            <a:pPr marL="137160" indent="0">
              <a:lnSpc>
                <a:spcPct val="150000"/>
              </a:lnSpc>
              <a:buClr>
                <a:schemeClr val="accent2">
                  <a:lumMod val="60000"/>
                  <a:lumOff val="40000"/>
                </a:schemeClr>
              </a:buClr>
              <a:buFont typeface="Wingdings 2" pitchFamily="18" charset="2"/>
              <a:buChar char=""/>
            </a:pPr>
            <a:r>
              <a:rPr lang="fa-IR" dirty="0" smtClean="0">
                <a:cs typeface="2  Nazanin" pitchFamily="2" charset="-78"/>
              </a:rPr>
              <a:t>قدم اول : شناسایی و وزن دهی حوزه های عملکردی</a:t>
            </a:r>
          </a:p>
          <a:p>
            <a:pPr marL="603504" lvl="3">
              <a:lnSpc>
                <a:spcPct val="150000"/>
              </a:lnSpc>
              <a:buClr>
                <a:schemeClr val="accent2">
                  <a:lumMod val="60000"/>
                  <a:lumOff val="40000"/>
                </a:schemeClr>
              </a:buClr>
              <a:buFont typeface="Wingdings" pitchFamily="2" charset="2"/>
              <a:buChar char="§"/>
            </a:pPr>
            <a:r>
              <a:rPr lang="fa-IR" sz="1200" dirty="0" smtClean="0">
                <a:cs typeface="2  Nazanin" pitchFamily="2" charset="-78"/>
              </a:rPr>
              <a:t> هزینه کنترل کیفیت</a:t>
            </a:r>
          </a:p>
          <a:p>
            <a:pPr marL="603504" lvl="3">
              <a:lnSpc>
                <a:spcPct val="150000"/>
              </a:lnSpc>
              <a:buClr>
                <a:schemeClr val="accent2">
                  <a:lumMod val="60000"/>
                  <a:lumOff val="40000"/>
                </a:schemeClr>
              </a:buClr>
              <a:buFont typeface="Wingdings" pitchFamily="2" charset="2"/>
              <a:buChar char="§"/>
            </a:pPr>
            <a:r>
              <a:rPr lang="fa-IR" sz="1200" dirty="0" smtClean="0">
                <a:cs typeface="2  Nazanin" pitchFamily="2" charset="-78"/>
              </a:rPr>
              <a:t> خدمات مشتریان</a:t>
            </a:r>
          </a:p>
          <a:p>
            <a:pPr marL="603504" lvl="3">
              <a:lnSpc>
                <a:spcPct val="150000"/>
              </a:lnSpc>
              <a:buClr>
                <a:schemeClr val="accent2">
                  <a:lumMod val="60000"/>
                  <a:lumOff val="40000"/>
                </a:schemeClr>
              </a:buClr>
              <a:buFont typeface="Wingdings" pitchFamily="2" charset="2"/>
              <a:buChar char="§"/>
            </a:pPr>
            <a:r>
              <a:rPr lang="fa-IR" sz="1200" dirty="0" smtClean="0">
                <a:cs typeface="2  Nazanin" pitchFamily="2" charset="-78"/>
              </a:rPr>
              <a:t> کارایی تحویل</a:t>
            </a:r>
          </a:p>
          <a:p>
            <a:pPr marL="603504" lvl="3">
              <a:lnSpc>
                <a:spcPct val="150000"/>
              </a:lnSpc>
              <a:buClr>
                <a:schemeClr val="accent2">
                  <a:lumMod val="60000"/>
                  <a:lumOff val="40000"/>
                </a:schemeClr>
              </a:buClr>
              <a:buFont typeface="Wingdings" pitchFamily="2" charset="2"/>
              <a:buChar char="§"/>
            </a:pPr>
            <a:r>
              <a:rPr lang="fa-IR" sz="1200" dirty="0" smtClean="0">
                <a:cs typeface="2  Nazanin" pitchFamily="2" charset="-78"/>
              </a:rPr>
              <a:t> فرهنگ سازمانی</a:t>
            </a:r>
          </a:p>
          <a:p>
            <a:pPr marL="603504" lvl="3">
              <a:lnSpc>
                <a:spcPct val="150000"/>
              </a:lnSpc>
              <a:buClr>
                <a:schemeClr val="accent2">
                  <a:lumMod val="60000"/>
                  <a:lumOff val="40000"/>
                </a:schemeClr>
              </a:buClr>
              <a:buFont typeface="Wingdings" pitchFamily="2" charset="2"/>
              <a:buChar char="§"/>
            </a:pPr>
            <a:r>
              <a:rPr lang="fa-IR" sz="1200" dirty="0" smtClean="0">
                <a:cs typeface="2  Nazanin" pitchFamily="2" charset="-78"/>
              </a:rPr>
              <a:t> تکنولوژی</a:t>
            </a:r>
          </a:p>
          <a:p>
            <a:pPr marL="603504" lvl="3">
              <a:lnSpc>
                <a:spcPct val="150000"/>
              </a:lnSpc>
              <a:buClr>
                <a:schemeClr val="accent2">
                  <a:lumMod val="60000"/>
                  <a:lumOff val="40000"/>
                </a:schemeClr>
              </a:buClr>
              <a:buFont typeface="Wingdings" pitchFamily="2" charset="2"/>
              <a:buChar char="§"/>
            </a:pPr>
            <a:r>
              <a:rPr lang="fa-IR" sz="1200" dirty="0" smtClean="0">
                <a:cs typeface="2  Nazanin" pitchFamily="2" charset="-78"/>
              </a:rPr>
              <a:t> دسترسی به اهداف فروش</a:t>
            </a:r>
          </a:p>
          <a:p>
            <a:pPr marL="603504" lvl="3">
              <a:lnSpc>
                <a:spcPct val="150000"/>
              </a:lnSpc>
              <a:buClr>
                <a:schemeClr val="accent2">
                  <a:lumMod val="60000"/>
                  <a:lumOff val="40000"/>
                </a:schemeClr>
              </a:buClr>
              <a:buFont typeface="Wingdings" pitchFamily="2" charset="2"/>
              <a:buChar char="§"/>
            </a:pPr>
            <a:r>
              <a:rPr lang="fa-IR" sz="1200" dirty="0" smtClean="0">
                <a:cs typeface="2  Nazanin" pitchFamily="2" charset="-78"/>
              </a:rPr>
              <a:t> اهداف مالی</a:t>
            </a:r>
            <a:endParaRPr lang="fa-IR" sz="1600" dirty="0" smtClean="0">
              <a:cs typeface="2  Nazanin" pitchFamily="2" charset="-78"/>
            </a:endParaRPr>
          </a:p>
          <a:p>
            <a:pPr marL="137160" indent="0">
              <a:buClr>
                <a:schemeClr val="accent2">
                  <a:lumMod val="60000"/>
                  <a:lumOff val="40000"/>
                </a:schemeClr>
              </a:buClr>
              <a:buFont typeface="Wingdings 2" pitchFamily="18" charset="2"/>
              <a:buChar char=""/>
            </a:pPr>
            <a:r>
              <a:rPr lang="fa-IR" dirty="0" smtClean="0">
                <a:cs typeface="2  Nazanin" pitchFamily="2" charset="-78"/>
              </a:rPr>
              <a:t> قدم دوم : تحلیل قابلیتهای تکنیکی حوزه ها</a:t>
            </a:r>
          </a:p>
          <a:p>
            <a:pPr marL="137160" indent="0">
              <a:buClr>
                <a:schemeClr val="accent2">
                  <a:lumMod val="60000"/>
                  <a:lumOff val="40000"/>
                </a:schemeClr>
              </a:buClr>
              <a:buFont typeface="Wingdings 2" pitchFamily="18" charset="2"/>
              <a:buChar char=""/>
            </a:pPr>
            <a:r>
              <a:rPr lang="fa-IR" dirty="0" smtClean="0">
                <a:cs typeface="2  Nazanin" pitchFamily="2" charset="-78"/>
              </a:rPr>
              <a:t> قدم سوم : مقایسه قابلیتهای تکنیکی داخل سازمان و خارجی</a:t>
            </a:r>
          </a:p>
          <a:p>
            <a:pPr marL="137160" indent="0">
              <a:buClr>
                <a:schemeClr val="accent2">
                  <a:lumMod val="60000"/>
                  <a:lumOff val="40000"/>
                </a:schemeClr>
              </a:buClr>
              <a:buFont typeface="Wingdings 2" pitchFamily="18" charset="2"/>
              <a:buChar char=""/>
            </a:pPr>
            <a:r>
              <a:rPr lang="fa-IR" dirty="0" smtClean="0">
                <a:cs typeface="2  Nazanin" pitchFamily="2" charset="-78"/>
              </a:rPr>
              <a:t> قدم چهارم : ارزیابی سازمانهای تامین کننده</a:t>
            </a:r>
          </a:p>
          <a:p>
            <a:pPr marL="137160" indent="0">
              <a:buClr>
                <a:schemeClr val="accent2">
                  <a:lumMod val="60000"/>
                  <a:lumOff val="40000"/>
                </a:schemeClr>
              </a:buClr>
              <a:buFont typeface="Wingdings 2" pitchFamily="18" charset="2"/>
              <a:buChar char=""/>
            </a:pPr>
            <a:r>
              <a:rPr lang="fa-IR" dirty="0" smtClean="0">
                <a:cs typeface="2  Nazanin" pitchFamily="2" charset="-78"/>
              </a:rPr>
              <a:t> قدم  پنجم : تحلیل های هزینه کلی اکتساب   </a:t>
            </a:r>
          </a:p>
        </p:txBody>
      </p:sp>
    </p:spTree>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16</a:t>
            </a:fld>
            <a:endParaRPr lang="fa-IR" sz="1400" b="1" dirty="0">
              <a:effectLst>
                <a:outerShdw blurRad="38100" dist="38100" dir="2700000" algn="tl">
                  <a:srgbClr val="000000">
                    <a:alpha val="43137"/>
                  </a:srgbClr>
                </a:outerShdw>
              </a:effectLst>
              <a:cs typeface="2  Nazanin" pitchFamily="2" charset="-78"/>
            </a:endParaRPr>
          </a:p>
        </p:txBody>
      </p:sp>
      <p:sp>
        <p:nvSpPr>
          <p:cNvPr id="5"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6" name="Content Placeholder 2"/>
          <p:cNvSpPr txBox="1">
            <a:spLocks/>
          </p:cNvSpPr>
          <p:nvPr/>
        </p:nvSpPr>
        <p:spPr>
          <a:xfrm>
            <a:off x="457200" y="1785926"/>
            <a:ext cx="8229600" cy="3209932"/>
          </a:xfrm>
          <a:prstGeom prst="rect">
            <a:avLst/>
          </a:prstGeom>
        </p:spPr>
        <p:txBody>
          <a:bodyPr vert="horz" lIns="91440" tIns="45720" rIns="91440" bIns="45720" rtlCol="1">
            <a:noAutofit/>
          </a:bodyPr>
          <a:lstStyle/>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تعریف :</a:t>
            </a: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solidFill>
                  <a:schemeClr val="tx1"/>
                </a:solidFill>
                <a:effectLst/>
                <a:uLnTx/>
                <a:uFillTx/>
                <a:latin typeface="+mn-lt"/>
                <a:ea typeface="+mn-ea"/>
                <a:cs typeface="2  Nazanin" pitchFamily="2" charset="-78"/>
              </a:rPr>
              <a:t>CBR</a:t>
            </a: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 </a:t>
            </a:r>
            <a:r>
              <a:rPr kumimoji="0" lang="en-US" sz="1600" b="0" i="0" u="none" strike="noStrike" kern="1200" cap="none" spc="0" normalizeH="0" baseline="0" noProof="0" dirty="0" smtClean="0">
                <a:ln>
                  <a:noFill/>
                </a:ln>
                <a:solidFill>
                  <a:schemeClr val="tx1"/>
                </a:solidFill>
                <a:effectLst/>
                <a:uLnTx/>
                <a:uFillTx/>
                <a:latin typeface="+mn-lt"/>
                <a:ea typeface="+mn-ea"/>
                <a:cs typeface="2  Nazanin" pitchFamily="2" charset="-78"/>
              </a:rPr>
              <a:t>Case – Base Reasoning</a:t>
            </a: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a:t>
            </a: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در کتاب به نام (استنتاج بر پایه افته ها !) ترجمه شده است یک زیر مجموعه از </a:t>
            </a:r>
            <a:r>
              <a:rPr kumimoji="0" lang="en-US" sz="1600" b="0" i="0" u="none" strike="noStrike" kern="1200" cap="none" spc="0" normalizeH="0" baseline="0" noProof="0" dirty="0" smtClean="0">
                <a:ln>
                  <a:noFill/>
                </a:ln>
                <a:solidFill>
                  <a:schemeClr val="tx1"/>
                </a:solidFill>
                <a:effectLst/>
                <a:uLnTx/>
                <a:uFillTx/>
                <a:latin typeface="+mn-lt"/>
                <a:ea typeface="+mn-ea"/>
                <a:cs typeface="2  Nazanin" pitchFamily="2" charset="-78"/>
              </a:rPr>
              <a:t>KBS</a:t>
            </a: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میباشد که با تکیه بر موارد مشابه گذشته راه حل هایی را برای حل مسائل پیشنهاد میکند .</a:t>
            </a: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solidFill>
                  <a:schemeClr val="tx1"/>
                </a:solidFill>
                <a:effectLst/>
                <a:uLnTx/>
                <a:uFillTx/>
                <a:latin typeface="+mn-lt"/>
                <a:ea typeface="+mn-ea"/>
                <a:cs typeface="2  Nazanin" pitchFamily="2" charset="-78"/>
              </a:rPr>
              <a:t>CBR</a:t>
            </a: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یک روش توانا و مبتنی بر دانش برای گرد آوری و استفاده از تجربیات گذشته  و بهبود قابلیت های یاد گیری سیستم ها است .</a:t>
            </a: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سیستم های </a:t>
            </a:r>
            <a:r>
              <a:rPr kumimoji="0" lang="en-US" sz="1600" b="0" i="0" u="none" strike="noStrike" kern="1200" cap="none" spc="0" normalizeH="0" baseline="0" noProof="0" dirty="0" smtClean="0">
                <a:ln>
                  <a:noFill/>
                </a:ln>
                <a:solidFill>
                  <a:schemeClr val="tx1"/>
                </a:solidFill>
                <a:effectLst/>
                <a:uLnTx/>
                <a:uFillTx/>
                <a:latin typeface="+mn-lt"/>
                <a:ea typeface="+mn-ea"/>
                <a:cs typeface="2  Nazanin" pitchFamily="2" charset="-78"/>
              </a:rPr>
              <a:t>CBR</a:t>
            </a: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چهار ویژگی دارند :</a:t>
            </a: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1- باز یابی موارد بسیار مشابه</a:t>
            </a: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2- استفاده دوباره از موارد برای حل مسئله </a:t>
            </a: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3- بازنگری راه حل ارائه شده</a:t>
            </a: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4- ثبت راه حل به عنوان بخشی از مورد جدید</a:t>
            </a:r>
            <a:endParaRPr kumimoji="0" lang="en-US" sz="1600" b="0" i="0" u="none" strike="noStrike" kern="1200" cap="none" spc="0" normalizeH="0" baseline="0" noProof="0" dirty="0">
              <a:ln>
                <a:noFill/>
              </a:ln>
              <a:solidFill>
                <a:schemeClr val="tx1"/>
              </a:solidFill>
              <a:effectLst/>
              <a:uLnTx/>
              <a:uFillTx/>
              <a:latin typeface="+mn-lt"/>
              <a:ea typeface="+mn-ea"/>
              <a:cs typeface="2  Nazanin" pitchFamily="2" charset="-78"/>
            </a:endParaRPr>
          </a:p>
        </p:txBody>
      </p:sp>
    </p:spTree>
    <p:extLst>
      <p:ext uri="{BB962C8B-B14F-4D97-AF65-F5344CB8AC3E}">
        <p14:creationId xmlns:p14="http://schemas.microsoft.com/office/powerpoint/2010/main" val="2173688153"/>
      </p:ext>
    </p:extLst>
  </p:cSld>
  <p:clrMapOvr>
    <a:masterClrMapping/>
  </p:clrMapOvr>
  <p:transition>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5" name="Slide Number Placeholder 4"/>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17</a:t>
            </a:fld>
            <a:endParaRPr lang="fa-IR" sz="1400" b="1" dirty="0">
              <a:effectLst>
                <a:outerShdw blurRad="38100" dist="38100" dir="2700000" algn="tl">
                  <a:srgbClr val="000000">
                    <a:alpha val="43137"/>
                  </a:srgbClr>
                </a:outerShdw>
              </a:effectLst>
              <a:cs typeface="2  Nazanin" pitchFamily="2" charset="-78"/>
            </a:endParaRPr>
          </a:p>
        </p:txBody>
      </p:sp>
      <p:sp>
        <p:nvSpPr>
          <p:cNvPr id="6" name="Content Placeholder 2"/>
          <p:cNvSpPr>
            <a:spLocks noGrp="1"/>
          </p:cNvSpPr>
          <p:nvPr>
            <p:ph idx="1"/>
          </p:nvPr>
        </p:nvSpPr>
        <p:spPr>
          <a:xfrm>
            <a:off x="285720" y="1500174"/>
            <a:ext cx="8363272" cy="4857784"/>
          </a:xfrm>
        </p:spPr>
        <p:txBody>
          <a:bodyPr>
            <a:noAutofit/>
          </a:bodyPr>
          <a:lstStyle/>
          <a:p>
            <a:pPr marL="594360" indent="-457200" algn="r" rtl="1">
              <a:lnSpc>
                <a:spcPct val="150000"/>
              </a:lnSpc>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5)    مدل ارزیابی و انتخاب تامین کنندگان ازطریق رویکرد </a:t>
            </a:r>
            <a:r>
              <a:rPr lang="en-US"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ABC</a:t>
            </a: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و</a:t>
            </a:r>
            <a:r>
              <a:rPr lang="en-US"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TCO</a:t>
            </a:r>
            <a:endPar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endParaRPr>
          </a:p>
          <a:p>
            <a:pPr marL="594360" indent="-457200" algn="r" rtl="1">
              <a:buNone/>
            </a:pPr>
            <a:r>
              <a:rPr lang="fa-IR" sz="1800" dirty="0" smtClean="0">
                <a:cs typeface="2  Nazanin" pitchFamily="2" charset="-78"/>
              </a:rPr>
              <a:t>      یک روش حسابداری است که با اختصاص دادن هزینه ای به هر واحد در ارزیابی انتخاب تامین کننده به ما کمک میکند. </a:t>
            </a:r>
          </a:p>
          <a:p>
            <a:pPr marL="969264" lvl="1" indent="-457200">
              <a:buFont typeface="Wingdings" pitchFamily="2" charset="2"/>
              <a:buChar char="§"/>
            </a:pPr>
            <a:r>
              <a:rPr lang="en-US" sz="1600" dirty="0" smtClean="0">
                <a:cs typeface="2  Nazanin" pitchFamily="2" charset="-78"/>
              </a:rPr>
              <a:t>Activity Base Cost</a:t>
            </a:r>
            <a:r>
              <a:rPr lang="fa-IR" sz="1600" dirty="0" smtClean="0">
                <a:cs typeface="2  Nazanin" pitchFamily="2" charset="-78"/>
              </a:rPr>
              <a:t> و </a:t>
            </a:r>
            <a:r>
              <a:rPr lang="en-US" sz="1600" dirty="0" smtClean="0">
                <a:cs typeface="2  Nazanin" pitchFamily="2" charset="-78"/>
              </a:rPr>
              <a:t>Total Cost of Ownership </a:t>
            </a:r>
            <a:endParaRPr lang="fa-IR" sz="1600" dirty="0" smtClean="0">
              <a:cs typeface="2  Nazanin" pitchFamily="2" charset="-78"/>
            </a:endParaRPr>
          </a:p>
          <a:p>
            <a:pPr marL="969264" lvl="1" indent="-457200">
              <a:buFont typeface="Wingdings" pitchFamily="2" charset="2"/>
              <a:buChar char="§"/>
            </a:pPr>
            <a:r>
              <a:rPr lang="fa-IR" sz="1600" dirty="0" smtClean="0">
                <a:cs typeface="2  Nazanin" pitchFamily="2" charset="-78"/>
              </a:rPr>
              <a:t>دو دسته معیار مالی و غیر مالی</a:t>
            </a:r>
          </a:p>
          <a:p>
            <a:pPr marL="969264" lvl="1" indent="-457200">
              <a:buFont typeface="Wingdings" pitchFamily="2" charset="2"/>
              <a:buChar char="§"/>
            </a:pPr>
            <a:endParaRPr lang="fa-IR" sz="1400" dirty="0" smtClean="0">
              <a:cs typeface="2  Nazanin" pitchFamily="2" charset="-78"/>
            </a:endParaRPr>
          </a:p>
          <a:p>
            <a:pPr marL="594360" indent="-457200">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6)    متدولوژی تامین استراتژیک </a:t>
            </a:r>
          </a:p>
          <a:p>
            <a:pPr marL="594360" indent="-457200" algn="just">
              <a:buNone/>
            </a:pPr>
            <a:r>
              <a:rPr lang="en-US" sz="1800" dirty="0" smtClean="0">
                <a:cs typeface="2  Nazanin" pitchFamily="2" charset="-78"/>
              </a:rPr>
              <a:t>  </a:t>
            </a:r>
            <a:r>
              <a:rPr lang="fa-IR" sz="1800" dirty="0" smtClean="0">
                <a:cs typeface="2  Nazanin" pitchFamily="2" charset="-78"/>
              </a:rPr>
              <a:t>    مدلی مفهومی برای ارزیابی تامین کنندگان استراتژیک با استفاده از شاخص ها نظیر:</a:t>
            </a:r>
          </a:p>
          <a:p>
            <a:pPr marL="969264" lvl="1" indent="-457200" algn="just">
              <a:buFont typeface="Wingdings" pitchFamily="2" charset="2"/>
              <a:buChar char="§"/>
            </a:pPr>
            <a:r>
              <a:rPr lang="fa-IR" sz="1600" dirty="0" smtClean="0">
                <a:cs typeface="2  Nazanin" pitchFamily="2" charset="-78"/>
              </a:rPr>
              <a:t>شاخص های ارزیابی قابلیت تامین کنندگان</a:t>
            </a:r>
          </a:p>
          <a:p>
            <a:pPr marL="969264" lvl="1" indent="-457200" algn="just">
              <a:buFont typeface="Wingdings" pitchFamily="2" charset="2"/>
              <a:buChar char="§"/>
            </a:pPr>
            <a:r>
              <a:rPr lang="fa-IR" sz="1600" dirty="0" smtClean="0">
                <a:cs typeface="2  Nazanin" pitchFamily="2" charset="-78"/>
              </a:rPr>
              <a:t> شاخص های ارزیابی عملکرد تامین کنندگان</a:t>
            </a:r>
            <a:endParaRPr lang="fa-IR" sz="1600" dirty="0">
              <a:cs typeface="2  Nazanin" pitchFamily="2" charset="-78"/>
            </a:endParaRPr>
          </a:p>
          <a:p>
            <a:pPr marL="512064" lvl="1" indent="0" algn="just">
              <a:buNone/>
            </a:pPr>
            <a:endParaRPr lang="fa-IR" sz="1600" dirty="0" smtClean="0">
              <a:cs typeface="2  Nazanin" pitchFamily="2" charset="-78"/>
            </a:endParaRPr>
          </a:p>
          <a:p>
            <a:pPr marL="512064" lvl="1" indent="0" algn="just">
              <a:buNone/>
            </a:pPr>
            <a:r>
              <a:rPr lang="fa-IR" sz="1600" dirty="0" smtClean="0">
                <a:solidFill>
                  <a:schemeClr val="accent1">
                    <a:lumMod val="75000"/>
                  </a:schemeClr>
                </a:solidFill>
                <a:cs typeface="2  Nazanin" pitchFamily="2" charset="-78"/>
              </a:rPr>
              <a:t>فاکتورهای عملیاتی </a:t>
            </a:r>
            <a:r>
              <a:rPr lang="fa-IR" sz="1600" dirty="0" smtClean="0">
                <a:cs typeface="2  Nazanin" pitchFamily="2" charset="-78"/>
              </a:rPr>
              <a:t>هزینه، قیمت و کیفیت- </a:t>
            </a:r>
            <a:r>
              <a:rPr lang="fa-IR" sz="1600" dirty="0" smtClean="0">
                <a:solidFill>
                  <a:schemeClr val="accent1">
                    <a:lumMod val="75000"/>
                  </a:schemeClr>
                </a:solidFill>
                <a:cs typeface="2  Nazanin" pitchFamily="2" charset="-78"/>
              </a:rPr>
              <a:t>فاکتورهای استراتژیک </a:t>
            </a:r>
            <a:r>
              <a:rPr lang="fa-IR" sz="1600" dirty="0" smtClean="0">
                <a:cs typeface="2  Nazanin" pitchFamily="2" charset="-78"/>
              </a:rPr>
              <a:t>مدیریت کیفیت جامع، توانایی های مدیریتی، قابلیت کنترل و کاهش هزینه ها </a:t>
            </a:r>
          </a:p>
        </p:txBody>
      </p:sp>
    </p:spTree>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594360" indent="-457200">
              <a:lnSpc>
                <a:spcPct val="150000"/>
              </a:lnSpc>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7)    مدل ارزیابی تامین کنندگان با استفاده از رویکرد </a:t>
            </a:r>
            <a:r>
              <a:rPr lang="en-US"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MAX-MIN</a:t>
            </a:r>
          </a:p>
          <a:p>
            <a:pPr marL="594360" indent="-457200" algn="just">
              <a:buNone/>
            </a:pPr>
            <a:r>
              <a:rPr lang="fa-IR" sz="2400" dirty="0" smtClean="0">
                <a:cs typeface="2  Nazanin" pitchFamily="2" charset="-78"/>
              </a:rPr>
              <a:t>       </a:t>
            </a:r>
            <a:r>
              <a:rPr lang="fa-IR" sz="2000" dirty="0" smtClean="0">
                <a:cs typeface="2  Nazanin" pitchFamily="2" charset="-78"/>
              </a:rPr>
              <a:t>با استفاده از برنامه ریزی خطی ابتدا عملکرد تامین کننده را کمینه می کند تا ضعف تامین کننده را بیابد سپس عملکرد او را بیشینه میکند تا مطلوبیت آن رابیابد  </a:t>
            </a:r>
            <a:endParaRPr lang="fa-IR" sz="2400" dirty="0" smtClean="0">
              <a:cs typeface="2  Nazanin" pitchFamily="2" charset="-78"/>
            </a:endParaRPr>
          </a:p>
          <a:p>
            <a:pPr marL="594360" indent="-457200">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8)      مدل مفهومی روابط متعامل تامین کننده – خریدار ، در محیط تجارت الکترونیک </a:t>
            </a:r>
          </a:p>
          <a:p>
            <a:pPr marL="594360" indent="-457200">
              <a:buNone/>
            </a:pPr>
            <a:r>
              <a:rPr lang="fa-IR" sz="2000" dirty="0" smtClean="0">
                <a:cs typeface="2  Nazanin" pitchFamily="2" charset="-78"/>
              </a:rPr>
              <a:t>        بررسی روابط خریداران و تامین کنندگان و فراهم کنندگان سیستم های اطلاعاتی (</a:t>
            </a:r>
            <a:r>
              <a:rPr lang="en-US" sz="2000" dirty="0" smtClean="0">
                <a:cs typeface="2  Nazanin" pitchFamily="2" charset="-78"/>
              </a:rPr>
              <a:t>ISP</a:t>
            </a:r>
            <a:r>
              <a:rPr lang="fa-IR" sz="2000" dirty="0" smtClean="0">
                <a:cs typeface="2  Nazanin" pitchFamily="2" charset="-78"/>
              </a:rPr>
              <a:t>)</a:t>
            </a:r>
          </a:p>
          <a:p>
            <a:pPr marL="594360" indent="-457200">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9)      مدل تامین قطعات استراتژیک</a:t>
            </a:r>
          </a:p>
          <a:p>
            <a:pPr marL="594360" indent="-457200">
              <a:buNone/>
            </a:pPr>
            <a:r>
              <a:rPr lang="fa-IR" sz="2000" dirty="0" smtClean="0">
                <a:cs typeface="2  Nazanin" pitchFamily="2" charset="-78"/>
              </a:rPr>
              <a:t>       در این مدل بهترین نوع بستن قرارداد با تامین کننده بررسی میشود </a:t>
            </a:r>
          </a:p>
          <a:p>
            <a:pPr marL="137160" indent="0">
              <a:buNone/>
            </a:pPr>
            <a:r>
              <a:rPr lang="fa-IR" sz="2400" dirty="0" smtClean="0">
                <a:cs typeface="2  Nazanin" pitchFamily="2" charset="-78"/>
              </a:rPr>
              <a:t>        </a:t>
            </a:r>
            <a:r>
              <a:rPr lang="fa-IR" sz="2000" dirty="0" smtClean="0">
                <a:cs typeface="2  Nazanin" pitchFamily="2" charset="-78"/>
              </a:rPr>
              <a:t>1- قرارداد کوتاه مدت</a:t>
            </a:r>
          </a:p>
          <a:p>
            <a:pPr marL="137160" indent="0">
              <a:buNone/>
            </a:pPr>
            <a:r>
              <a:rPr lang="fa-IR" sz="2000" dirty="0" smtClean="0">
                <a:cs typeface="2  Nazanin" pitchFamily="2" charset="-78"/>
              </a:rPr>
              <a:t>        2- قرارداد انعطاف پذیر</a:t>
            </a:r>
          </a:p>
          <a:p>
            <a:pPr marL="137160" indent="0">
              <a:buNone/>
            </a:pPr>
            <a:r>
              <a:rPr lang="fa-IR" sz="2000" dirty="0" smtClean="0">
                <a:cs typeface="2  Nazanin" pitchFamily="2" charset="-78"/>
              </a:rPr>
              <a:t>        3- قرارداد ساخت یافته </a:t>
            </a:r>
          </a:p>
        </p:txBody>
      </p:sp>
      <p:sp>
        <p:nvSpPr>
          <p:cNvPr id="4"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5" name="Slide Number Placeholder 4"/>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18</a:t>
            </a:fld>
            <a:endParaRPr lang="fa-IR" b="1" dirty="0">
              <a:effectLst>
                <a:outerShdw blurRad="38100" dist="38100" dir="2700000" algn="tl">
                  <a:srgbClr val="000000">
                    <a:alpha val="43137"/>
                  </a:srgbClr>
                </a:outerShdw>
              </a:effectLst>
              <a:cs typeface="2  Nazanin" pitchFamily="2" charset="-78"/>
            </a:endParaRPr>
          </a:p>
        </p:txBody>
      </p:sp>
    </p:spTree>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5" name="Slide Number Placeholder 4"/>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19</a:t>
            </a:fld>
            <a:endParaRPr lang="fa-IR" sz="1400" b="1" dirty="0">
              <a:effectLst>
                <a:outerShdw blurRad="38100" dist="38100" dir="2700000" algn="tl">
                  <a:srgbClr val="000000">
                    <a:alpha val="43137"/>
                  </a:srgbClr>
                </a:outerShdw>
              </a:effectLst>
              <a:cs typeface="2  Nazanin" pitchFamily="2" charset="-78"/>
            </a:endParaRPr>
          </a:p>
        </p:txBody>
      </p:sp>
      <p:sp>
        <p:nvSpPr>
          <p:cNvPr id="6" name="Content Placeholder 2"/>
          <p:cNvSpPr>
            <a:spLocks noGrp="1"/>
          </p:cNvSpPr>
          <p:nvPr>
            <p:ph idx="1"/>
          </p:nvPr>
        </p:nvSpPr>
        <p:spPr>
          <a:xfrm>
            <a:off x="457200" y="1681194"/>
            <a:ext cx="8229600" cy="4891078"/>
          </a:xfrm>
        </p:spPr>
        <p:txBody>
          <a:bodyPr>
            <a:noAutofit/>
          </a:bodyPr>
          <a:lstStyle/>
          <a:p>
            <a:pPr marL="137160" indent="0" algn="r" rtl="1">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10)   مدل خرید درست به موقع  </a:t>
            </a:r>
            <a:r>
              <a:rPr lang="en-US"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JIT</a:t>
            </a: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 </a:t>
            </a:r>
          </a:p>
          <a:p>
            <a:pPr marL="137160" indent="0" algn="r" rtl="1">
              <a:buNone/>
            </a:pPr>
            <a:r>
              <a:rPr lang="fa-IR" sz="1400" dirty="0">
                <a:cs typeface="2  Nazanin" pitchFamily="2" charset="-78"/>
              </a:rPr>
              <a:t> </a:t>
            </a:r>
            <a:r>
              <a:rPr lang="fa-IR" sz="1400" dirty="0" smtClean="0">
                <a:cs typeface="2  Nazanin" pitchFamily="2" charset="-78"/>
              </a:rPr>
              <a:t>                            </a:t>
            </a:r>
            <a:r>
              <a:rPr lang="en-US" sz="1400" dirty="0" smtClean="0">
                <a:cs typeface="2  Nazanin" pitchFamily="2" charset="-78"/>
              </a:rPr>
              <a:t>:A</a:t>
            </a:r>
            <a:r>
              <a:rPr lang="fa-IR" sz="1400" dirty="0" smtClean="0">
                <a:cs typeface="2  Nazanin" pitchFamily="2" charset="-78"/>
              </a:rPr>
              <a:t> بیشترین ارزش                                                              </a:t>
            </a:r>
          </a:p>
          <a:p>
            <a:pPr marL="137160" indent="0" algn="r" rtl="1">
              <a:buNone/>
            </a:pPr>
            <a:r>
              <a:rPr lang="fa-IR" sz="1400" dirty="0" smtClean="0">
                <a:cs typeface="2  Nazanin" pitchFamily="2" charset="-78"/>
              </a:rPr>
              <a:t>روش </a:t>
            </a:r>
            <a:r>
              <a:rPr lang="en-US" sz="1400" dirty="0" smtClean="0">
                <a:cs typeface="2  Nazanin" pitchFamily="2" charset="-78"/>
              </a:rPr>
              <a:t>ABC </a:t>
            </a:r>
            <a:r>
              <a:rPr lang="fa-IR" sz="1400" dirty="0" smtClean="0">
                <a:cs typeface="2  Nazanin" pitchFamily="2" charset="-78"/>
              </a:rPr>
              <a:t>       </a:t>
            </a:r>
            <a:r>
              <a:rPr lang="en-US" sz="1400" dirty="0" smtClean="0">
                <a:cs typeface="2  Nazanin" pitchFamily="2" charset="-78"/>
              </a:rPr>
              <a:t> </a:t>
            </a:r>
            <a:r>
              <a:rPr lang="fa-IR" sz="1400" dirty="0" smtClean="0">
                <a:cs typeface="2  Nazanin" pitchFamily="2" charset="-78"/>
              </a:rPr>
              <a:t> </a:t>
            </a:r>
            <a:r>
              <a:rPr lang="en-US" sz="1400" dirty="0" smtClean="0">
                <a:cs typeface="2  Nazanin" pitchFamily="2" charset="-78"/>
              </a:rPr>
              <a:t>  </a:t>
            </a:r>
            <a:r>
              <a:rPr lang="fa-IR" sz="1400" dirty="0" smtClean="0">
                <a:cs typeface="2  Nazanin" pitchFamily="2" charset="-78"/>
              </a:rPr>
              <a:t> </a:t>
            </a:r>
            <a:r>
              <a:rPr lang="en-US" sz="1400" dirty="0" smtClean="0">
                <a:cs typeface="2  Nazanin" pitchFamily="2" charset="-78"/>
              </a:rPr>
              <a:t>B</a:t>
            </a:r>
            <a:r>
              <a:rPr lang="fa-IR" sz="1400" dirty="0" smtClean="0">
                <a:cs typeface="2  Nazanin" pitchFamily="2" charset="-78"/>
              </a:rPr>
              <a:t>: ارزش متوسط                                                 </a:t>
            </a:r>
          </a:p>
          <a:p>
            <a:pPr marL="137160" indent="0" algn="r" rtl="1">
              <a:buNone/>
            </a:pPr>
            <a:r>
              <a:rPr lang="fa-IR" sz="1400" dirty="0" smtClean="0">
                <a:cs typeface="2  Nazanin" pitchFamily="2" charset="-78"/>
              </a:rPr>
              <a:t>                             </a:t>
            </a:r>
            <a:r>
              <a:rPr lang="en-US" sz="1400" dirty="0" smtClean="0">
                <a:cs typeface="2  Nazanin" pitchFamily="2" charset="-78"/>
              </a:rPr>
              <a:t>C</a:t>
            </a:r>
            <a:r>
              <a:rPr lang="fa-IR" sz="1400" dirty="0" smtClean="0">
                <a:cs typeface="2  Nazanin" pitchFamily="2" charset="-78"/>
              </a:rPr>
              <a:t>: کم ارزش</a:t>
            </a:r>
          </a:p>
          <a:p>
            <a:pPr marL="137160" indent="0" algn="r" rtl="1">
              <a:buNone/>
            </a:pPr>
            <a:r>
              <a:rPr lang="fa-IR" sz="1400" dirty="0" smtClean="0">
                <a:cs typeface="2  Nazanin" pitchFamily="2" charset="-78"/>
              </a:rPr>
              <a:t>      معمولا 10٪ اقلام از گروه </a:t>
            </a:r>
            <a:r>
              <a:rPr lang="en-US" sz="1400" dirty="0" smtClean="0">
                <a:cs typeface="2  Nazanin" pitchFamily="2" charset="-78"/>
              </a:rPr>
              <a:t>A</a:t>
            </a:r>
            <a:r>
              <a:rPr lang="fa-IR" sz="1400" dirty="0" smtClean="0">
                <a:cs typeface="2  Nazanin" pitchFamily="2" charset="-78"/>
              </a:rPr>
              <a:t>، 20٪ از گروه </a:t>
            </a:r>
            <a:r>
              <a:rPr lang="en-US" sz="1400" dirty="0" smtClean="0">
                <a:cs typeface="2  Nazanin" pitchFamily="2" charset="-78"/>
              </a:rPr>
              <a:t>B</a:t>
            </a:r>
            <a:r>
              <a:rPr lang="fa-IR" sz="1400" dirty="0">
                <a:cs typeface="2  Nazanin" pitchFamily="2" charset="-78"/>
              </a:rPr>
              <a:t> </a:t>
            </a:r>
            <a:r>
              <a:rPr lang="fa-IR" sz="1400" dirty="0" smtClean="0">
                <a:cs typeface="2  Nazanin" pitchFamily="2" charset="-78"/>
              </a:rPr>
              <a:t>و 70٪ از گروه  </a:t>
            </a:r>
            <a:r>
              <a:rPr lang="en-US" sz="1400" dirty="0" smtClean="0">
                <a:cs typeface="2  Nazanin" pitchFamily="2" charset="-78"/>
              </a:rPr>
              <a:t>C</a:t>
            </a:r>
            <a:r>
              <a:rPr lang="fa-IR" sz="1400" dirty="0" smtClean="0">
                <a:cs typeface="2  Nazanin" pitchFamily="2" charset="-78"/>
              </a:rPr>
              <a:t> هستند</a:t>
            </a:r>
          </a:p>
          <a:p>
            <a:pPr marL="137160" indent="0" algn="r" rtl="1">
              <a:buNone/>
            </a:pPr>
            <a:r>
              <a:rPr lang="fa-IR" sz="1400" dirty="0" smtClean="0">
                <a:cs typeface="2  Nazanin" pitchFamily="2" charset="-78"/>
              </a:rPr>
              <a:t>  </a:t>
            </a:r>
            <a:endParaRPr lang="en-US" sz="1400" dirty="0" smtClean="0">
              <a:cs typeface="2  Nazanin" pitchFamily="2" charset="-78"/>
            </a:endParaRPr>
          </a:p>
          <a:p>
            <a:pPr marL="137160" indent="0" algn="r" rtl="1">
              <a:buNone/>
            </a:pPr>
            <a:r>
              <a:rPr lang="en-US" sz="1400" dirty="0" smtClean="0">
                <a:cs typeface="2  Nazanin" pitchFamily="2" charset="-78"/>
              </a:rPr>
              <a:t> </a:t>
            </a:r>
            <a:r>
              <a:rPr lang="fa-IR" sz="1400" dirty="0" smtClean="0">
                <a:cs typeface="2  Nazanin" pitchFamily="2" charset="-78"/>
              </a:rPr>
              <a:t>                          </a:t>
            </a:r>
            <a:r>
              <a:rPr lang="en-US" sz="1400" dirty="0" smtClean="0">
                <a:cs typeface="2  Nazanin" pitchFamily="2" charset="-78"/>
              </a:rPr>
              <a:t> </a:t>
            </a:r>
            <a:r>
              <a:rPr lang="fa-IR" sz="1400" dirty="0" smtClean="0">
                <a:cs typeface="2  Nazanin" pitchFamily="2" charset="-78"/>
              </a:rPr>
              <a:t> </a:t>
            </a:r>
            <a:r>
              <a:rPr lang="en-US" sz="1400" dirty="0" smtClean="0">
                <a:cs typeface="2  Nazanin" pitchFamily="2" charset="-78"/>
              </a:rPr>
              <a:t>F</a:t>
            </a:r>
            <a:r>
              <a:rPr lang="fa-IR" sz="1400" dirty="0" smtClean="0">
                <a:cs typeface="2  Nazanin" pitchFamily="2" charset="-78"/>
              </a:rPr>
              <a:t>  : سریع                                                            </a:t>
            </a:r>
          </a:p>
          <a:p>
            <a:pPr marL="137160" indent="0" algn="r" rtl="1">
              <a:buNone/>
            </a:pPr>
            <a:r>
              <a:rPr lang="fa-IR" sz="1400" dirty="0" smtClean="0">
                <a:cs typeface="2  Nazanin" pitchFamily="2" charset="-78"/>
              </a:rPr>
              <a:t>   </a:t>
            </a:r>
            <a:r>
              <a:rPr lang="fa-IR" sz="1400" dirty="0">
                <a:cs typeface="2  Nazanin" pitchFamily="2" charset="-78"/>
              </a:rPr>
              <a:t>روش </a:t>
            </a:r>
            <a:r>
              <a:rPr lang="en-US" sz="1400" dirty="0" smtClean="0">
                <a:cs typeface="2  Nazanin" pitchFamily="2" charset="-78"/>
              </a:rPr>
              <a:t>FSN</a:t>
            </a:r>
            <a:r>
              <a:rPr lang="fa-IR" sz="1400" dirty="0" smtClean="0">
                <a:cs typeface="2  Nazanin" pitchFamily="2" charset="-78"/>
              </a:rPr>
              <a:t>         </a:t>
            </a:r>
            <a:r>
              <a:rPr lang="en-US" sz="1400" dirty="0" smtClean="0">
                <a:cs typeface="2  Nazanin" pitchFamily="2" charset="-78"/>
              </a:rPr>
              <a:t>  </a:t>
            </a:r>
            <a:r>
              <a:rPr lang="fa-IR" sz="1400" dirty="0" smtClean="0">
                <a:cs typeface="2  Nazanin" pitchFamily="2" charset="-78"/>
              </a:rPr>
              <a:t> </a:t>
            </a:r>
            <a:r>
              <a:rPr lang="en-US" sz="1400" dirty="0">
                <a:cs typeface="2  Nazanin" pitchFamily="2" charset="-78"/>
              </a:rPr>
              <a:t>S</a:t>
            </a:r>
            <a:r>
              <a:rPr lang="fa-IR" sz="1400" dirty="0">
                <a:cs typeface="2  Nazanin" pitchFamily="2" charset="-78"/>
              </a:rPr>
              <a:t> : آهسته</a:t>
            </a:r>
            <a:r>
              <a:rPr lang="fa-IR" sz="1400" dirty="0" smtClean="0">
                <a:cs typeface="2  Nazanin" pitchFamily="2" charset="-78"/>
              </a:rPr>
              <a:t>                                                      </a:t>
            </a:r>
            <a:endParaRPr lang="fa-IR" sz="1400" dirty="0">
              <a:cs typeface="2  Nazanin" pitchFamily="2" charset="-78"/>
            </a:endParaRPr>
          </a:p>
          <a:p>
            <a:pPr marL="137160" indent="0" algn="r" rtl="1">
              <a:buNone/>
            </a:pPr>
            <a:r>
              <a:rPr lang="fa-IR" sz="1400" dirty="0" smtClean="0">
                <a:cs typeface="2  Nazanin" pitchFamily="2" charset="-78"/>
              </a:rPr>
              <a:t>                          </a:t>
            </a:r>
            <a:r>
              <a:rPr lang="en-US" sz="1400" dirty="0" smtClean="0">
                <a:cs typeface="2  Nazanin" pitchFamily="2" charset="-78"/>
              </a:rPr>
              <a:t>  </a:t>
            </a:r>
            <a:r>
              <a:rPr lang="fa-IR" sz="1400" dirty="0" smtClean="0">
                <a:cs typeface="2  Nazanin" pitchFamily="2" charset="-78"/>
              </a:rPr>
              <a:t> </a:t>
            </a:r>
            <a:r>
              <a:rPr lang="en-US" sz="1400" dirty="0">
                <a:cs typeface="2  Nazanin" pitchFamily="2" charset="-78"/>
              </a:rPr>
              <a:t>N</a:t>
            </a:r>
            <a:r>
              <a:rPr lang="fa-IR" sz="1400" dirty="0">
                <a:cs typeface="2  Nazanin" pitchFamily="2" charset="-78"/>
              </a:rPr>
              <a:t> : اقلام ایستا  </a:t>
            </a:r>
          </a:p>
          <a:p>
            <a:pPr marL="137160" indent="0" algn="r" rtl="1">
              <a:buNone/>
            </a:pPr>
            <a:r>
              <a:rPr lang="fa-IR" sz="1400" dirty="0" smtClean="0">
                <a:cs typeface="2  Nazanin" pitchFamily="2" charset="-78"/>
              </a:rPr>
              <a:t>   </a:t>
            </a:r>
            <a:endParaRPr lang="en-US" sz="1400" dirty="0" smtClean="0">
              <a:cs typeface="2  Nazanin" pitchFamily="2" charset="-78"/>
            </a:endParaRPr>
          </a:p>
          <a:p>
            <a:pPr marL="137160" indent="0" algn="r" rtl="1">
              <a:buNone/>
            </a:pPr>
            <a:r>
              <a:rPr lang="fa-IR" sz="1400" dirty="0" smtClean="0">
                <a:cs typeface="2  Nazanin" pitchFamily="2" charset="-78"/>
              </a:rPr>
              <a:t>	            </a:t>
            </a:r>
            <a:r>
              <a:rPr lang="en-US" sz="1400" dirty="0" smtClean="0">
                <a:cs typeface="2  Nazanin" pitchFamily="2" charset="-78"/>
              </a:rPr>
              <a:t>V</a:t>
            </a:r>
            <a:r>
              <a:rPr lang="fa-IR" sz="1400" dirty="0" smtClean="0">
                <a:cs typeface="2  Nazanin" pitchFamily="2" charset="-78"/>
              </a:rPr>
              <a:t> : حیاتی                                                      </a:t>
            </a:r>
          </a:p>
          <a:p>
            <a:pPr marL="137160" indent="0" algn="r" rtl="1">
              <a:buNone/>
            </a:pPr>
            <a:r>
              <a:rPr lang="fa-IR" sz="1400" dirty="0" smtClean="0">
                <a:cs typeface="2  Nazanin" pitchFamily="2" charset="-78"/>
              </a:rPr>
              <a:t>روش </a:t>
            </a:r>
            <a:r>
              <a:rPr lang="en-US" sz="1400" dirty="0" smtClean="0">
                <a:cs typeface="2  Nazanin" pitchFamily="2" charset="-78"/>
              </a:rPr>
              <a:t>VED</a:t>
            </a:r>
            <a:r>
              <a:rPr lang="fa-IR" sz="1400" dirty="0" smtClean="0">
                <a:cs typeface="2  Nazanin" pitchFamily="2" charset="-78"/>
              </a:rPr>
              <a:t>           </a:t>
            </a:r>
            <a:r>
              <a:rPr lang="en-US" sz="1400" dirty="0" smtClean="0">
                <a:cs typeface="2  Nazanin" pitchFamily="2" charset="-78"/>
              </a:rPr>
              <a:t>E   </a:t>
            </a:r>
            <a:r>
              <a:rPr lang="fa-IR" sz="1400" dirty="0" smtClean="0">
                <a:cs typeface="2  Nazanin" pitchFamily="2" charset="-78"/>
              </a:rPr>
              <a:t>  : اصلی                                                        </a:t>
            </a:r>
          </a:p>
          <a:p>
            <a:pPr marL="137160" indent="0" algn="r" rtl="1">
              <a:buNone/>
            </a:pPr>
            <a:r>
              <a:rPr lang="fa-IR" sz="1400" dirty="0" smtClean="0">
                <a:cs typeface="2  Nazanin" pitchFamily="2" charset="-78"/>
              </a:rPr>
              <a:t>                             </a:t>
            </a:r>
            <a:r>
              <a:rPr lang="en-US" sz="1400" dirty="0">
                <a:cs typeface="2  Nazanin" pitchFamily="2" charset="-78"/>
              </a:rPr>
              <a:t>D</a:t>
            </a:r>
            <a:r>
              <a:rPr lang="fa-IR" sz="1400" dirty="0" smtClean="0">
                <a:cs typeface="2  Nazanin" pitchFamily="2" charset="-78"/>
              </a:rPr>
              <a:t>  : مطلوب    </a:t>
            </a:r>
          </a:p>
          <a:p>
            <a:pPr marL="137160" indent="0">
              <a:buNone/>
            </a:pPr>
            <a:r>
              <a:rPr lang="fa-IR" sz="1400" dirty="0">
                <a:cs typeface="2  Nazanin" pitchFamily="2" charset="-78"/>
              </a:rPr>
              <a:t>در این روش بیشترین کنترل بر اقلام حیاتی صورت میگیرد    </a:t>
            </a:r>
            <a:endParaRPr lang="fa-IR" sz="1400" dirty="0" smtClean="0">
              <a:cs typeface="2  Nazanin" pitchFamily="2" charset="-78"/>
            </a:endParaRPr>
          </a:p>
          <a:p>
            <a:pPr marL="137160" indent="0">
              <a:buNone/>
            </a:pPr>
            <a:r>
              <a:rPr lang="fa-IR" sz="1400" dirty="0" smtClean="0">
                <a:cs typeface="2  Nazanin" pitchFamily="2" charset="-78"/>
              </a:rPr>
              <a:t>                                                         </a:t>
            </a:r>
          </a:p>
          <a:p>
            <a:pPr marL="137160" indent="0">
              <a:buNone/>
            </a:pPr>
            <a:r>
              <a:rPr lang="fa-IR" sz="1400" dirty="0" smtClean="0">
                <a:cs typeface="2  Nazanin" pitchFamily="2" charset="-78"/>
              </a:rPr>
              <a:t>                             قطعات کم کاربرد                                               </a:t>
            </a:r>
          </a:p>
          <a:p>
            <a:pPr marL="137160" indent="0">
              <a:buNone/>
            </a:pPr>
            <a:r>
              <a:rPr lang="fa-IR" sz="1400" dirty="0" smtClean="0">
                <a:cs typeface="2  Nazanin" pitchFamily="2" charset="-78"/>
              </a:rPr>
              <a:t>روش قطعات خاص      قطعات  پر مصرف، که به صورت منظم تامین میشوند                                           </a:t>
            </a:r>
          </a:p>
          <a:p>
            <a:pPr marL="137160" indent="0">
              <a:buNone/>
            </a:pPr>
            <a:r>
              <a:rPr lang="fa-IR" sz="1400" dirty="0" smtClean="0">
                <a:cs typeface="2  Nazanin" pitchFamily="2" charset="-78"/>
              </a:rPr>
              <a:t>                              قطعات مهم                                    </a:t>
            </a:r>
          </a:p>
        </p:txBody>
      </p:sp>
    </p:spTree>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137160" indent="0">
              <a:buNone/>
            </a:pPr>
            <a:r>
              <a:rPr lang="fa-IR" sz="2400" dirty="0" smtClean="0">
                <a:solidFill>
                  <a:schemeClr val="accent2">
                    <a:lumMod val="60000"/>
                    <a:lumOff val="40000"/>
                  </a:schemeClr>
                </a:solidFill>
                <a:cs typeface="2  Nazanin" pitchFamily="2" charset="-78"/>
              </a:rPr>
              <a:t>11)     مدل بازی برای مذاکره و مناقصه خرید</a:t>
            </a:r>
          </a:p>
          <a:p>
            <a:pPr marL="137160" indent="0">
              <a:buNone/>
            </a:pPr>
            <a:r>
              <a:rPr lang="en-US" sz="2400" dirty="0" smtClean="0">
                <a:cs typeface="2  Nazanin" pitchFamily="2" charset="-78"/>
              </a:rPr>
              <a:t>     </a:t>
            </a:r>
            <a:r>
              <a:rPr lang="fa-IR" sz="2400" dirty="0" smtClean="0">
                <a:cs typeface="2  Nazanin" pitchFamily="2" charset="-78"/>
              </a:rPr>
              <a:t>  این مدل با کمینه کردن یا بیشینه کردن کارایی بر اساس تئوری بازی ها یک چهارچوب برای مذاکره و مناقصه های خرید ارائه می کند.</a:t>
            </a:r>
          </a:p>
          <a:p>
            <a:pPr marL="480060" indent="-342900"/>
            <a:r>
              <a:rPr lang="fa-IR" sz="2400" dirty="0" smtClean="0">
                <a:cs typeface="2  Nazanin" pitchFamily="2" charset="-78"/>
              </a:rPr>
              <a:t>مدل تالوری (کمینه کردن کارایی)</a:t>
            </a:r>
          </a:p>
          <a:p>
            <a:pPr marL="480060" indent="-342900"/>
            <a:r>
              <a:rPr lang="fa-IR" sz="2400" dirty="0" smtClean="0">
                <a:cs typeface="2  Nazanin" pitchFamily="2" charset="-78"/>
              </a:rPr>
              <a:t>مدل ژو (بیشینه کردن کارایی)</a:t>
            </a:r>
          </a:p>
          <a:p>
            <a:pPr>
              <a:buNone/>
            </a:pPr>
            <a:endParaRPr lang="fa-IR" dirty="0"/>
          </a:p>
        </p:txBody>
      </p:sp>
      <p:sp>
        <p:nvSpPr>
          <p:cNvPr id="4"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5" name="Slide Number Placeholder 4"/>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20</a:t>
            </a:fld>
            <a:endParaRPr lang="fa-IR" b="1" dirty="0">
              <a:effectLst>
                <a:outerShdw blurRad="38100" dist="38100" dir="2700000" algn="tl">
                  <a:srgbClr val="000000">
                    <a:alpha val="43137"/>
                  </a:srgbClr>
                </a:outerShdw>
              </a:effectLst>
              <a:cs typeface="2  Nazanin" pitchFamily="2" charset="-78"/>
            </a:endParaRPr>
          </a:p>
        </p:txBody>
      </p:sp>
    </p:spTree>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5" name="Slide Number Placeholder 4"/>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21</a:t>
            </a:fld>
            <a:endParaRPr lang="fa-IR" b="1" dirty="0">
              <a:effectLst>
                <a:outerShdw blurRad="38100" dist="38100" dir="2700000" algn="tl">
                  <a:srgbClr val="000000">
                    <a:alpha val="43137"/>
                  </a:srgbClr>
                </a:outerShdw>
              </a:effectLst>
              <a:cs typeface="2  Nazanin" pitchFamily="2" charset="-78"/>
            </a:endParaRPr>
          </a:p>
        </p:txBody>
      </p:sp>
      <p:sp>
        <p:nvSpPr>
          <p:cNvPr id="6" name="Content Placeholder 2"/>
          <p:cNvSpPr>
            <a:spLocks noGrp="1"/>
          </p:cNvSpPr>
          <p:nvPr>
            <p:ph idx="1"/>
          </p:nvPr>
        </p:nvSpPr>
        <p:spPr>
          <a:xfrm>
            <a:off x="457200" y="1871674"/>
            <a:ext cx="8229600" cy="4343408"/>
          </a:xfrm>
        </p:spPr>
        <p:txBody>
          <a:bodyPr vert="horz">
            <a:normAutofit/>
          </a:bodyPr>
          <a:lstStyle/>
          <a:p>
            <a:pPr marL="137160" indent="0" algn="r" rtl="1">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12)     مدل مشارکت تامین کنندگان در توسعه محصول جدید</a:t>
            </a:r>
          </a:p>
          <a:p>
            <a:pPr marL="137160" indent="0" algn="r" rtl="1">
              <a:buNone/>
            </a:pPr>
            <a:endPar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endParaRPr>
          </a:p>
          <a:p>
            <a:pPr marL="137160" indent="0" algn="r" rtl="1">
              <a:buNone/>
            </a:pPr>
            <a:r>
              <a:rPr lang="fa-IR" sz="2400" dirty="0" smtClean="0">
                <a:cs typeface="2  Nazanin" pitchFamily="2" charset="-78"/>
              </a:rPr>
              <a:t>                                                                                  زیاد</a:t>
            </a:r>
          </a:p>
          <a:p>
            <a:pPr marL="137160" indent="0" algn="r" rtl="1">
              <a:buNone/>
            </a:pPr>
            <a:r>
              <a:rPr lang="fa-IR" sz="2400" dirty="0" smtClean="0">
                <a:cs typeface="2  Nazanin" pitchFamily="2" charset="-78"/>
              </a:rPr>
              <a:t>                                                                                           </a:t>
            </a:r>
          </a:p>
          <a:p>
            <a:pPr marL="137160" indent="0" algn="r" rtl="1">
              <a:buNone/>
            </a:pPr>
            <a:endParaRPr lang="fa-IR" sz="2400" dirty="0">
              <a:cs typeface="2  Nazanin" pitchFamily="2" charset="-78"/>
            </a:endParaRPr>
          </a:p>
          <a:p>
            <a:pPr marL="137160" indent="0" algn="r" rtl="1">
              <a:buNone/>
            </a:pPr>
            <a:endParaRPr lang="fa-IR" sz="2400" dirty="0">
              <a:cs typeface="2  Nazanin" pitchFamily="2" charset="-78"/>
            </a:endParaRPr>
          </a:p>
          <a:p>
            <a:pPr marL="137160" indent="0" algn="r" rtl="1">
              <a:buNone/>
            </a:pPr>
            <a:r>
              <a:rPr lang="fa-IR" sz="2400" dirty="0" smtClean="0">
                <a:cs typeface="2  Nazanin" pitchFamily="2" charset="-78"/>
              </a:rPr>
              <a:t>                                                                                   کم</a:t>
            </a:r>
          </a:p>
          <a:p>
            <a:pPr marL="137160" indent="0" algn="r" rtl="1">
              <a:buNone/>
            </a:pPr>
            <a:r>
              <a:rPr lang="fa-IR" sz="2400" dirty="0" smtClean="0">
                <a:cs typeface="2  Nazanin" pitchFamily="2" charset="-78"/>
              </a:rPr>
              <a:t>                 زیاد                                                        کم</a:t>
            </a:r>
            <a:endParaRPr lang="fa-IR" sz="2400" dirty="0">
              <a:cs typeface="2  Nazanin" pitchFamily="2" charset="-78"/>
            </a:endParaRPr>
          </a:p>
          <a:p>
            <a:pPr marL="137160" indent="0" algn="r" rtl="1">
              <a:buNone/>
            </a:pPr>
            <a:r>
              <a:rPr lang="fa-IR" sz="2400" dirty="0" smtClean="0">
                <a:cs typeface="2  Nazanin" pitchFamily="2" charset="-78"/>
              </a:rPr>
              <a:t>                                       ریسک توسعه         </a:t>
            </a:r>
            <a:endParaRPr lang="en-US" sz="2400" dirty="0">
              <a:cs typeface="2  Nazanin" pitchFamily="2" charset="-78"/>
            </a:endParaRPr>
          </a:p>
        </p:txBody>
      </p:sp>
      <p:graphicFrame>
        <p:nvGraphicFramePr>
          <p:cNvPr id="16" name="Table 15"/>
          <p:cNvGraphicFramePr>
            <a:graphicFrameLocks noGrp="1"/>
          </p:cNvGraphicFramePr>
          <p:nvPr>
            <p:extLst>
              <p:ext uri="{D42A27DB-BD31-4B8C-83A1-F6EECF244321}">
                <p14:modId xmlns:p14="http://schemas.microsoft.com/office/powerpoint/2010/main" val="4097191266"/>
              </p:ext>
            </p:extLst>
          </p:nvPr>
        </p:nvGraphicFramePr>
        <p:xfrm>
          <a:off x="2591686" y="2780928"/>
          <a:ext cx="4500594" cy="1928826"/>
        </p:xfrm>
        <a:graphic>
          <a:graphicData uri="http://schemas.openxmlformats.org/drawingml/2006/table">
            <a:tbl>
              <a:tblPr rtl="1" firstRow="1" bandRow="1">
                <a:tableStyleId>{5C22544A-7EE6-4342-B048-85BDC9FD1C3A}</a:tableStyleId>
              </a:tblPr>
              <a:tblGrid>
                <a:gridCol w="2250297"/>
                <a:gridCol w="2250297"/>
              </a:tblGrid>
              <a:tr h="964413">
                <a:tc>
                  <a:txBody>
                    <a:bodyPr/>
                    <a:lstStyle/>
                    <a:p>
                      <a:pPr algn="ctr"/>
                      <a:r>
                        <a:rPr lang="fa-IR" sz="1800" b="1" dirty="0" smtClean="0">
                          <a:cs typeface="2  Nazanin" pitchFamily="2" charset="-78"/>
                        </a:rPr>
                        <a:t>توسعه استراتژیک </a:t>
                      </a:r>
                      <a:r>
                        <a:rPr lang="fa-IR" sz="1800" b="1" dirty="0" smtClean="0">
                          <a:solidFill>
                            <a:schemeClr val="tx1"/>
                          </a:solidFill>
                          <a:cs typeface="2  Nazanin" pitchFamily="2" charset="-78"/>
                        </a:rPr>
                        <a:t>   </a:t>
                      </a:r>
                      <a:endParaRPr lang="en-US" sz="1800" b="1" dirty="0" smtClean="0">
                        <a:solidFill>
                          <a:schemeClr val="tx1"/>
                        </a:solidFill>
                        <a:cs typeface="2  Nazanin" pitchFamily="2" charset="-78"/>
                      </a:endParaRPr>
                    </a:p>
                  </a:txBody>
                  <a:tcPr anchor="ctr">
                    <a:solidFill>
                      <a:schemeClr val="accent1">
                        <a:lumMod val="75000"/>
                      </a:schemeClr>
                    </a:solidFill>
                  </a:tcPr>
                </a:tc>
                <a:tc>
                  <a:txBody>
                    <a:bodyPr/>
                    <a:lstStyle/>
                    <a:p>
                      <a:pPr algn="ctr"/>
                      <a:r>
                        <a:rPr lang="fa-IR" sz="1800" b="1" dirty="0" smtClean="0">
                          <a:cs typeface="2  Nazanin" pitchFamily="2" charset="-78"/>
                        </a:rPr>
                        <a:t>توسعه محدود</a:t>
                      </a:r>
                      <a:endParaRPr lang="en-US" sz="1800" b="1" dirty="0" smtClean="0">
                        <a:solidFill>
                          <a:schemeClr val="tx1"/>
                        </a:solidFill>
                        <a:cs typeface="2  Nazanin" pitchFamily="2" charset="-78"/>
                      </a:endParaRPr>
                    </a:p>
                  </a:txBody>
                  <a:tcPr anchor="ctr">
                    <a:solidFill>
                      <a:schemeClr val="accent1">
                        <a:lumMod val="75000"/>
                      </a:schemeClr>
                    </a:solidFill>
                  </a:tcPr>
                </a:tc>
              </a:tr>
              <a:tr h="964413">
                <a:tc>
                  <a:txBody>
                    <a:bodyPr/>
                    <a:lstStyle/>
                    <a:p>
                      <a:pPr algn="ctr"/>
                      <a:r>
                        <a:rPr lang="fa-IR" sz="1800" b="1" dirty="0" smtClean="0">
                          <a:solidFill>
                            <a:schemeClr val="tx1"/>
                          </a:solidFill>
                          <a:cs typeface="2  Nazanin" pitchFamily="2" charset="-78"/>
                        </a:rPr>
                        <a:t>توسعه اصلی </a:t>
                      </a:r>
                      <a:endParaRPr lang="en-US" sz="1800" b="1" dirty="0" smtClean="0">
                        <a:solidFill>
                          <a:schemeClr val="tx1"/>
                        </a:solidFill>
                        <a:cs typeface="2  Nazanin" pitchFamily="2" charset="-78"/>
                      </a:endParaRPr>
                    </a:p>
                  </a:txBody>
                  <a:tcPr anchor="ctr">
                    <a:solidFill>
                      <a:schemeClr val="accent1">
                        <a:lumMod val="75000"/>
                      </a:schemeClr>
                    </a:solidFill>
                  </a:tcPr>
                </a:tc>
                <a:tc>
                  <a:txBody>
                    <a:bodyPr/>
                    <a:lstStyle/>
                    <a:p>
                      <a:pPr algn="ctr"/>
                      <a:r>
                        <a:rPr lang="fa-IR" sz="1800" b="1" dirty="0" smtClean="0">
                          <a:solidFill>
                            <a:schemeClr val="tx1"/>
                          </a:solidFill>
                          <a:cs typeface="2  Nazanin" pitchFamily="2" charset="-78"/>
                        </a:rPr>
                        <a:t>توسعه روتین   </a:t>
                      </a:r>
                      <a:endParaRPr lang="en-US" sz="1800" b="1" dirty="0" smtClean="0">
                        <a:solidFill>
                          <a:schemeClr val="tx1"/>
                        </a:solidFill>
                        <a:cs typeface="2  Nazanin" pitchFamily="2" charset="-78"/>
                      </a:endParaRPr>
                    </a:p>
                  </a:txBody>
                  <a:tcPr anchor="ctr">
                    <a:solidFill>
                      <a:schemeClr val="accent1">
                        <a:lumMod val="75000"/>
                      </a:schemeClr>
                    </a:solidFill>
                  </a:tcPr>
                </a:tc>
              </a:tr>
            </a:tbl>
          </a:graphicData>
        </a:graphic>
      </p:graphicFrame>
      <p:sp>
        <p:nvSpPr>
          <p:cNvPr id="17" name="Content Placeholder 2"/>
          <p:cNvSpPr txBox="1">
            <a:spLocks/>
          </p:cNvSpPr>
          <p:nvPr/>
        </p:nvSpPr>
        <p:spPr>
          <a:xfrm rot="16200000">
            <a:off x="87468" y="3624989"/>
            <a:ext cx="2664296" cy="400110"/>
          </a:xfrm>
          <a:prstGeom prst="rect">
            <a:avLst/>
          </a:prstGeom>
        </p:spPr>
        <p:txBody>
          <a:bodyPr vert="horz" wrap="square">
            <a:sp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lgn="r" rtl="1">
              <a:buFont typeface="Wingdings 2"/>
              <a:buNone/>
            </a:pPr>
            <a:r>
              <a:rPr lang="fa-IR" sz="2000" dirty="0" smtClean="0">
                <a:cs typeface="2  Nazanin" pitchFamily="2" charset="-78"/>
              </a:rPr>
              <a:t>درجه مسئولیت تامین کننده</a:t>
            </a:r>
            <a:endParaRPr lang="en-US" sz="2000" dirty="0">
              <a:cs typeface="2  Nazanin" pitchFamily="2" charset="-78"/>
            </a:endParaRPr>
          </a:p>
        </p:txBody>
      </p:sp>
    </p:spTree>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5" name="Slide Number Placeholder 4"/>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22</a:t>
            </a:fld>
            <a:endParaRPr lang="fa-IR" b="1" dirty="0">
              <a:effectLst>
                <a:outerShdw blurRad="38100" dist="38100" dir="2700000" algn="tl">
                  <a:srgbClr val="000000">
                    <a:alpha val="43137"/>
                  </a:srgbClr>
                </a:outerShdw>
              </a:effectLst>
              <a:cs typeface="2  Nazanin" pitchFamily="2" charset="-78"/>
            </a:endParaRPr>
          </a:p>
        </p:txBody>
      </p:sp>
      <p:sp>
        <p:nvSpPr>
          <p:cNvPr id="17" name="Content Placeholder 3"/>
          <p:cNvSpPr>
            <a:spLocks noGrp="1"/>
          </p:cNvSpPr>
          <p:nvPr>
            <p:ph idx="1"/>
          </p:nvPr>
        </p:nvSpPr>
        <p:spPr>
          <a:xfrm>
            <a:off x="457200" y="1644044"/>
            <a:ext cx="8229600" cy="2505036"/>
          </a:xfrm>
        </p:spPr>
        <p:txBody>
          <a:bodyPr>
            <a:normAutofit/>
          </a:bodyPr>
          <a:lstStyle/>
          <a:p>
            <a:pPr marL="137160" indent="0" algn="r" rtl="1">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13) مدل به کار گیری شاخص های محیطی در انتخاب تامین کنندگان</a:t>
            </a:r>
          </a:p>
          <a:p>
            <a:pPr marL="137160" indent="0" algn="r" rtl="1">
              <a:buNone/>
            </a:pPr>
            <a:endPar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endParaRPr>
          </a:p>
          <a:p>
            <a:pPr marL="137160" indent="0" algn="r" rtl="1">
              <a:buNone/>
            </a:pPr>
            <a:r>
              <a:rPr lang="fa-IR" sz="2400" dirty="0" smtClean="0">
                <a:cs typeface="2  Nazanin" pitchFamily="2" charset="-78"/>
              </a:rPr>
              <a:t>    هدف این مدل ارزیابی عملکرد زیست محیطی تامین کنندگان است.</a:t>
            </a:r>
          </a:p>
          <a:p>
            <a:pPr marL="512064" lvl="1" indent="0">
              <a:buNone/>
            </a:pPr>
            <a:r>
              <a:rPr lang="fa-IR" sz="2000" dirty="0" smtClean="0">
                <a:cs typeface="2  Nazanin" pitchFamily="2" charset="-78"/>
              </a:rPr>
              <a:t>در این مدل از دو نوع تحلیل استفاده می شود: تحلیل کیفی و تحلیل کمی</a:t>
            </a:r>
          </a:p>
          <a:p>
            <a:pPr marL="137160" indent="0" algn="r" rtl="1">
              <a:buNone/>
            </a:pPr>
            <a:endParaRPr lang="fa-IR" sz="1600" dirty="0" smtClean="0">
              <a:cs typeface="2  Nazanin" pitchFamily="2" charset="-78"/>
            </a:endParaRPr>
          </a:p>
          <a:p>
            <a:pPr marL="137160" indent="0" algn="r" rtl="1">
              <a:buNone/>
            </a:pPr>
            <a:endParaRPr lang="en-US" sz="1600" dirty="0">
              <a:cs typeface="2  Nazanin" pitchFamily="2" charset="-78"/>
            </a:endParaRPr>
          </a:p>
        </p:txBody>
      </p:sp>
    </p:spTree>
  </p:cSld>
  <p:clrMapOvr>
    <a:masterClrMapping/>
  </p:clrMapOvr>
  <p:transition>
    <p:fade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5" name="Slide Number Placeholder 4"/>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23</a:t>
            </a:fld>
            <a:endParaRPr lang="fa-IR" b="1" dirty="0">
              <a:effectLst>
                <a:outerShdw blurRad="38100" dist="38100" dir="2700000" algn="tl">
                  <a:srgbClr val="000000">
                    <a:alpha val="43137"/>
                  </a:srgbClr>
                </a:outerShdw>
              </a:effectLst>
              <a:cs typeface="2  Nazanin" pitchFamily="2" charset="-78"/>
            </a:endParaRPr>
          </a:p>
        </p:txBody>
      </p:sp>
      <p:sp>
        <p:nvSpPr>
          <p:cNvPr id="17" name="Content Placeholder 3"/>
          <p:cNvSpPr>
            <a:spLocks noGrp="1"/>
          </p:cNvSpPr>
          <p:nvPr>
            <p:ph idx="1"/>
          </p:nvPr>
        </p:nvSpPr>
        <p:spPr>
          <a:xfrm>
            <a:off x="457200" y="1644044"/>
            <a:ext cx="8229600" cy="4881300"/>
          </a:xfrm>
        </p:spPr>
        <p:txBody>
          <a:bodyPr>
            <a:normAutofit/>
          </a:bodyPr>
          <a:lstStyle/>
          <a:p>
            <a:pPr marL="137160" indent="0" algn="r" rtl="1">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14) مدل انتخاب تامین کنندگان</a:t>
            </a:r>
          </a:p>
          <a:p>
            <a:pPr marL="137160" indent="0" algn="r" rtl="1">
              <a:buNone/>
            </a:pPr>
            <a:r>
              <a:rPr lang="fa-IR" sz="1600" dirty="0">
                <a:cs typeface="2  Nazanin" pitchFamily="2" charset="-78"/>
              </a:rPr>
              <a:t> </a:t>
            </a:r>
            <a:r>
              <a:rPr lang="fa-IR" sz="1600" dirty="0" smtClean="0">
                <a:cs typeface="2  Nazanin" pitchFamily="2" charset="-78"/>
              </a:rPr>
              <a:t>      1- شناسایی حوزه های اساسی ارزیابی تامین کنندگان شامل :</a:t>
            </a:r>
          </a:p>
          <a:p>
            <a:pPr lvl="4" algn="r" rtl="1">
              <a:buFont typeface="Wingdings" pitchFamily="2" charset="2"/>
              <a:buChar char="§"/>
            </a:pPr>
            <a:r>
              <a:rPr lang="fa-IR" sz="1400" i="1" dirty="0" smtClean="0">
                <a:cs typeface="2  Nazanin" pitchFamily="2" charset="-78"/>
              </a:rPr>
              <a:t> </a:t>
            </a:r>
            <a:r>
              <a:rPr lang="fa-IR" sz="1400" dirty="0" smtClean="0">
                <a:cs typeface="2  Nazanin" pitchFamily="2" charset="-78"/>
              </a:rPr>
              <a:t>توانایی های شخصی </a:t>
            </a:r>
          </a:p>
          <a:p>
            <a:pPr lvl="4" algn="r" rtl="1">
              <a:buFont typeface="Wingdings" pitchFamily="2" charset="2"/>
              <a:buChar char="§"/>
            </a:pPr>
            <a:r>
              <a:rPr lang="fa-IR" sz="1400" dirty="0">
                <a:cs typeface="2  Nazanin" pitchFamily="2" charset="-78"/>
              </a:rPr>
              <a:t> </a:t>
            </a:r>
            <a:r>
              <a:rPr lang="fa-IR" sz="1400" dirty="0" smtClean="0">
                <a:cs typeface="2  Nazanin" pitchFamily="2" charset="-78"/>
              </a:rPr>
              <a:t>ساختار هزینه</a:t>
            </a:r>
          </a:p>
          <a:p>
            <a:pPr lvl="4" algn="r" rtl="1">
              <a:buFont typeface="Wingdings" pitchFamily="2" charset="2"/>
              <a:buChar char="§"/>
            </a:pPr>
            <a:r>
              <a:rPr lang="fa-IR" sz="1400" dirty="0">
                <a:cs typeface="2  Nazanin" pitchFamily="2" charset="-78"/>
              </a:rPr>
              <a:t> </a:t>
            </a:r>
            <a:r>
              <a:rPr lang="fa-IR" sz="1400" dirty="0" smtClean="0">
                <a:cs typeface="2  Nazanin" pitchFamily="2" charset="-78"/>
              </a:rPr>
              <a:t>مدیریت کیفیت</a:t>
            </a:r>
          </a:p>
          <a:p>
            <a:pPr lvl="4" algn="r" rtl="1">
              <a:buFont typeface="Wingdings" pitchFamily="2" charset="2"/>
              <a:buChar char="§"/>
            </a:pPr>
            <a:r>
              <a:rPr lang="fa-IR" sz="1400" dirty="0">
                <a:cs typeface="2  Nazanin" pitchFamily="2" charset="-78"/>
              </a:rPr>
              <a:t> </a:t>
            </a:r>
            <a:r>
              <a:rPr lang="fa-IR" sz="1400" dirty="0" smtClean="0">
                <a:cs typeface="2  Nazanin" pitchFamily="2" charset="-78"/>
              </a:rPr>
              <a:t>توانایی های فرایند و تکنولوژی</a:t>
            </a:r>
          </a:p>
          <a:p>
            <a:pPr lvl="4" algn="r" rtl="1">
              <a:buFont typeface="Wingdings" pitchFamily="2" charset="2"/>
              <a:buChar char="§"/>
            </a:pPr>
            <a:r>
              <a:rPr lang="fa-IR" sz="1400" dirty="0" smtClean="0">
                <a:cs typeface="2  Nazanin" pitchFamily="2" charset="-78"/>
              </a:rPr>
              <a:t> پایداری و توانایی مالی</a:t>
            </a:r>
          </a:p>
          <a:p>
            <a:pPr lvl="4" algn="r" rtl="1">
              <a:buFont typeface="Wingdings" pitchFamily="2" charset="2"/>
              <a:buChar char="§"/>
            </a:pPr>
            <a:r>
              <a:rPr lang="fa-IR" sz="1400" dirty="0" smtClean="0">
                <a:cs typeface="2  Nazanin" pitchFamily="2" charset="-78"/>
              </a:rPr>
              <a:t> قابلیت سیستم های اطلاعاتی</a:t>
            </a:r>
          </a:p>
          <a:p>
            <a:pPr lvl="4" algn="r" rtl="1">
              <a:buFont typeface="Wingdings" pitchFamily="2" charset="2"/>
              <a:buChar char="§"/>
            </a:pPr>
            <a:r>
              <a:rPr lang="fa-IR" sz="1400" dirty="0" smtClean="0">
                <a:cs typeface="2  Nazanin" pitchFamily="2" charset="-78"/>
              </a:rPr>
              <a:t> استراتژی ها، سیاستها و تکنیک های منبع یابی تامین کنندگان</a:t>
            </a:r>
          </a:p>
          <a:p>
            <a:pPr lvl="4" algn="r" rtl="1">
              <a:buFont typeface="Wingdings" pitchFamily="2" charset="2"/>
              <a:buChar char="§"/>
            </a:pPr>
            <a:r>
              <a:rPr lang="fa-IR" sz="1400" dirty="0">
                <a:cs typeface="2  Nazanin" pitchFamily="2" charset="-78"/>
              </a:rPr>
              <a:t> </a:t>
            </a:r>
            <a:r>
              <a:rPr lang="fa-IR" sz="1400" dirty="0" smtClean="0">
                <a:cs typeface="2  Nazanin" pitchFamily="2" charset="-78"/>
              </a:rPr>
              <a:t>امکان ایجاد روابط طولانی مدت    </a:t>
            </a:r>
          </a:p>
          <a:p>
            <a:pPr marL="1389888" lvl="4" indent="0" algn="r" rtl="1">
              <a:buNone/>
            </a:pPr>
            <a:r>
              <a:rPr lang="fa-IR" sz="1400" dirty="0" smtClean="0">
                <a:cs typeface="2  Nazanin" pitchFamily="2" charset="-78"/>
              </a:rPr>
              <a:t>        </a:t>
            </a:r>
          </a:p>
          <a:p>
            <a:pPr marL="137160" indent="0" algn="r" rtl="1">
              <a:buNone/>
            </a:pPr>
            <a:r>
              <a:rPr lang="fa-IR" sz="1600" dirty="0" smtClean="0">
                <a:cs typeface="2  Nazanin" pitchFamily="2" charset="-78"/>
              </a:rPr>
              <a:t>       2- وزن دهی هر یک از حوزه های شناسایی شده</a:t>
            </a:r>
          </a:p>
          <a:p>
            <a:pPr marL="137160" indent="0" algn="r" rtl="1">
              <a:buNone/>
            </a:pPr>
            <a:r>
              <a:rPr lang="fa-IR" sz="1600" dirty="0" smtClean="0">
                <a:cs typeface="2  Nazanin" pitchFamily="2" charset="-78"/>
              </a:rPr>
              <a:t>       3- شناسایی و امتیاز دهی موارد موجود در هر حوزه</a:t>
            </a:r>
          </a:p>
          <a:p>
            <a:pPr marL="137160" lvl="0" indent="0">
              <a:buClr>
                <a:prstClr val="white">
                  <a:shade val="95000"/>
                </a:prstClr>
              </a:buClr>
              <a:buNone/>
            </a:pPr>
            <a:r>
              <a:rPr lang="fa-IR" sz="1600" dirty="0" smtClean="0">
                <a:cs typeface="2  Nazanin" pitchFamily="2" charset="-78"/>
              </a:rPr>
              <a:t>       4- مشخص کردن سیستم امتیاز دهی</a:t>
            </a:r>
          </a:p>
          <a:p>
            <a:pPr marL="137160" lvl="0" indent="0">
              <a:buClr>
                <a:prstClr val="white">
                  <a:shade val="95000"/>
                </a:prstClr>
              </a:buClr>
              <a:buNone/>
            </a:pPr>
            <a:r>
              <a:rPr lang="fa-IR" sz="1600" dirty="0" smtClean="0">
                <a:cs typeface="2  Nazanin" pitchFamily="2" charset="-78"/>
              </a:rPr>
              <a:t>       5- ارزیابی تامین کنندگان</a:t>
            </a:r>
          </a:p>
          <a:p>
            <a:pPr marL="137160" lvl="0" indent="0">
              <a:buClr>
                <a:prstClr val="white">
                  <a:shade val="95000"/>
                </a:prstClr>
              </a:buClr>
              <a:buNone/>
            </a:pPr>
            <a:r>
              <a:rPr lang="fa-IR" sz="1600" dirty="0" smtClean="0">
                <a:cs typeface="2  Nazanin" pitchFamily="2" charset="-78"/>
              </a:rPr>
              <a:t>       6- بازنگری نتایج ارزیابی و اتخاذ تصمیم </a:t>
            </a:r>
          </a:p>
          <a:p>
            <a:pPr marL="137160" lvl="0" indent="0">
              <a:buClr>
                <a:prstClr val="white">
                  <a:shade val="95000"/>
                </a:prstClr>
              </a:buClr>
              <a:buNone/>
            </a:pPr>
            <a:r>
              <a:rPr lang="fa-IR" sz="1600" dirty="0" smtClean="0">
                <a:cs typeface="2  Nazanin" pitchFamily="2" charset="-78"/>
              </a:rPr>
              <a:t>       7- بازنگری مداوم عملکرد تامین کننده</a:t>
            </a:r>
          </a:p>
          <a:p>
            <a:pPr marL="137160" indent="0" algn="r" rtl="1">
              <a:buNone/>
            </a:pPr>
            <a:endParaRPr lang="fa-IR" sz="1600" dirty="0" smtClean="0">
              <a:cs typeface="2  Nazanin" pitchFamily="2" charset="-78"/>
            </a:endParaRPr>
          </a:p>
          <a:p>
            <a:pPr marL="137160" indent="0" algn="r" rtl="1">
              <a:buNone/>
            </a:pPr>
            <a:endParaRPr lang="en-US" sz="1600" dirty="0">
              <a:cs typeface="2  Nazanin" pitchFamily="2" charset="-78"/>
            </a:endParaRPr>
          </a:p>
        </p:txBody>
      </p:sp>
    </p:spTree>
    <p:extLst>
      <p:ext uri="{BB962C8B-B14F-4D97-AF65-F5344CB8AC3E}">
        <p14:creationId xmlns:p14="http://schemas.microsoft.com/office/powerpoint/2010/main" val="2714145887"/>
      </p:ext>
    </p:extLst>
  </p:cSld>
  <p:clrMapOvr>
    <a:masterClrMapping/>
  </p:clrMapOvr>
  <p:transition>
    <p:fade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5" name="Slide Number Placeholder 4"/>
          <p:cNvSpPr>
            <a:spLocks noGrp="1"/>
          </p:cNvSpPr>
          <p:nvPr>
            <p:ph type="sldNum" sz="quarter" idx="12"/>
          </p:nvPr>
        </p:nvSpPr>
        <p:spPr/>
        <p:txBody>
          <a:bodyPr/>
          <a:lstStyle/>
          <a:p>
            <a:fld id="{A716A2A2-53A8-45B7-8B1E-68F60BBFEA05}" type="slidenum">
              <a:rPr lang="fa-IR" smtClean="0"/>
              <a:pPr/>
              <a:t>24</a:t>
            </a:fld>
            <a:endParaRPr lang="fa-IR"/>
          </a:p>
        </p:txBody>
      </p:sp>
      <p:sp>
        <p:nvSpPr>
          <p:cNvPr id="6" name="Content Placeholder 2"/>
          <p:cNvSpPr>
            <a:spLocks noGrp="1"/>
          </p:cNvSpPr>
          <p:nvPr>
            <p:ph idx="1"/>
          </p:nvPr>
        </p:nvSpPr>
        <p:spPr>
          <a:xfrm>
            <a:off x="566766" y="1509682"/>
            <a:ext cx="8077200" cy="5016081"/>
          </a:xfrm>
        </p:spPr>
        <p:txBody>
          <a:bodyPr wrap="square" spcCol="0">
            <a:normAutofit/>
            <a:scene3d>
              <a:camera prst="orthographicFront">
                <a:rot lat="0" lon="0" rev="0"/>
              </a:camera>
              <a:lightRig rig="threePt" dir="t"/>
            </a:scene3d>
          </a:bodyPr>
          <a:lstStyle/>
          <a:p>
            <a:pPr marL="137160" lvl="0" indent="0" algn="r" rtl="1">
              <a:buClr>
                <a:prstClr val="white">
                  <a:shade val="95000"/>
                </a:prstClr>
              </a:buClr>
              <a:buNone/>
            </a:pPr>
            <a:r>
              <a:rPr lang="fa-IR" sz="26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15)  مدلهای پورت فولیوی خرید </a:t>
            </a:r>
          </a:p>
          <a:p>
            <a:pPr marL="137160" lvl="0" indent="0" algn="r" rtl="1">
              <a:buClr>
                <a:prstClr val="white">
                  <a:shade val="95000"/>
                </a:prstClr>
              </a:buClr>
              <a:buNone/>
            </a:pPr>
            <a:r>
              <a:rPr lang="fa-IR" sz="1800" dirty="0" smtClean="0">
                <a:cs typeface="2  Nazanin" pitchFamily="2" charset="-78"/>
              </a:rPr>
              <a:t>          الف – مدل </a:t>
            </a:r>
            <a:r>
              <a:rPr lang="fa-IR" sz="1800" dirty="0">
                <a:cs typeface="2  Nazanin" pitchFamily="2" charset="-78"/>
              </a:rPr>
              <a:t>پورت فولیوی </a:t>
            </a:r>
            <a:r>
              <a:rPr lang="fa-IR" sz="1800" dirty="0" smtClean="0">
                <a:cs typeface="2  Nazanin" pitchFamily="2" charset="-78"/>
              </a:rPr>
              <a:t>کارل جیک</a:t>
            </a:r>
          </a:p>
          <a:p>
            <a:pPr marL="137160" lvl="0" indent="0" algn="r" rtl="1">
              <a:buClr>
                <a:prstClr val="white">
                  <a:shade val="95000"/>
                </a:prstClr>
              </a:buClr>
              <a:buNone/>
            </a:pPr>
            <a:r>
              <a:rPr lang="fa-IR" dirty="0">
                <a:cs typeface="2  Nazanin" pitchFamily="2" charset="-78"/>
              </a:rPr>
              <a:t>        </a:t>
            </a:r>
            <a:r>
              <a:rPr lang="fa-IR" dirty="0" smtClean="0">
                <a:cs typeface="2  Nazanin" pitchFamily="2" charset="-78"/>
              </a:rPr>
              <a:t>                                                    </a:t>
            </a:r>
            <a:endParaRPr lang="fa-IR" sz="2400" dirty="0" smtClean="0">
              <a:cs typeface="2  Nazanin" pitchFamily="2" charset="-78"/>
            </a:endParaRPr>
          </a:p>
          <a:p>
            <a:pPr marL="137160" lvl="0" indent="0" algn="r" rtl="1">
              <a:buClr>
                <a:prstClr val="white">
                  <a:shade val="95000"/>
                </a:prstClr>
              </a:buClr>
              <a:buNone/>
            </a:pPr>
            <a:r>
              <a:rPr lang="fa-IR" sz="2400" dirty="0" smtClean="0">
                <a:cs typeface="2  Nazanin" pitchFamily="2" charset="-78"/>
              </a:rPr>
              <a:t>                                                                                </a:t>
            </a:r>
            <a:r>
              <a:rPr lang="fa-IR" sz="2000" dirty="0" smtClean="0">
                <a:cs typeface="2  Nazanin" pitchFamily="2" charset="-78"/>
              </a:rPr>
              <a:t>بالا </a:t>
            </a:r>
            <a:endParaRPr lang="fa-IR" sz="2400" dirty="0" smtClean="0">
              <a:cs typeface="2  Nazanin" pitchFamily="2" charset="-78"/>
            </a:endParaRPr>
          </a:p>
          <a:p>
            <a:pPr marL="137160" lvl="0" indent="0" algn="r" rtl="1">
              <a:buClr>
                <a:prstClr val="white">
                  <a:shade val="95000"/>
                </a:prstClr>
              </a:buClr>
              <a:buNone/>
            </a:pPr>
            <a:r>
              <a:rPr lang="fa-IR" sz="2400" dirty="0" smtClean="0">
                <a:cs typeface="2  Nazanin" pitchFamily="2" charset="-78"/>
              </a:rPr>
              <a:t> </a:t>
            </a:r>
          </a:p>
          <a:p>
            <a:pPr marL="137160" lvl="0" indent="0" algn="r" rtl="1">
              <a:buClr>
                <a:prstClr val="white">
                  <a:shade val="95000"/>
                </a:prstClr>
              </a:buClr>
              <a:buNone/>
            </a:pPr>
            <a:endParaRPr lang="fa-IR" sz="2400" dirty="0">
              <a:cs typeface="2  Nazanin" pitchFamily="2" charset="-78"/>
            </a:endParaRPr>
          </a:p>
          <a:p>
            <a:pPr marL="137160" lvl="0" indent="0" algn="r" rtl="1">
              <a:buClr>
                <a:prstClr val="white">
                  <a:shade val="95000"/>
                </a:prstClr>
              </a:buClr>
              <a:buNone/>
            </a:pPr>
            <a:endParaRPr lang="fa-IR" sz="2400" dirty="0" smtClean="0">
              <a:cs typeface="2  Nazanin" pitchFamily="2" charset="-78"/>
            </a:endParaRPr>
          </a:p>
          <a:p>
            <a:pPr marL="137160" lvl="0" indent="0" algn="r" rtl="1">
              <a:buClr>
                <a:prstClr val="white">
                  <a:shade val="95000"/>
                </a:prstClr>
              </a:buClr>
              <a:buNone/>
            </a:pPr>
            <a:r>
              <a:rPr lang="fa-IR" sz="2400" dirty="0" smtClean="0">
                <a:cs typeface="2  Nazanin" pitchFamily="2" charset="-78"/>
              </a:rPr>
              <a:t>                                                                                </a:t>
            </a:r>
            <a:r>
              <a:rPr lang="fa-IR" sz="2000" dirty="0" smtClean="0">
                <a:cs typeface="2  Nazanin" pitchFamily="2" charset="-78"/>
              </a:rPr>
              <a:t>پایین</a:t>
            </a:r>
            <a:endParaRPr lang="fa-IR" sz="2400" dirty="0" smtClean="0">
              <a:cs typeface="2  Nazanin" pitchFamily="2" charset="-78"/>
            </a:endParaRPr>
          </a:p>
          <a:p>
            <a:pPr marL="137160" lvl="0" indent="0" algn="r" rtl="1">
              <a:buClr>
                <a:prstClr val="white">
                  <a:shade val="95000"/>
                </a:prstClr>
              </a:buClr>
              <a:buNone/>
            </a:pPr>
            <a:r>
              <a:rPr lang="fa-IR" sz="2000" dirty="0" smtClean="0">
                <a:cs typeface="2  Nazanin" pitchFamily="2" charset="-78"/>
              </a:rPr>
              <a:t>                      بالا                                                           پایین                </a:t>
            </a:r>
          </a:p>
          <a:p>
            <a:pPr marL="137160" lvl="0" indent="0" algn="r" rtl="1">
              <a:buClr>
                <a:prstClr val="white">
                  <a:shade val="95000"/>
                </a:prstClr>
              </a:buClr>
              <a:buNone/>
            </a:pPr>
            <a:r>
              <a:rPr lang="fa-IR" sz="2000" dirty="0">
                <a:cs typeface="2  Nazanin" pitchFamily="2" charset="-78"/>
              </a:rPr>
              <a:t> </a:t>
            </a:r>
            <a:r>
              <a:rPr lang="fa-IR" sz="2000" dirty="0" smtClean="0">
                <a:cs typeface="2  Nazanin" pitchFamily="2" charset="-78"/>
              </a:rPr>
              <a:t>                                            پیچیدگی بازار رقابتی</a:t>
            </a:r>
            <a:endParaRPr lang="en-US" sz="2800" dirty="0">
              <a:cs typeface="2  Nazanin" pitchFamily="2" charset="-78"/>
            </a:endParaRPr>
          </a:p>
        </p:txBody>
      </p:sp>
      <p:sp>
        <p:nvSpPr>
          <p:cNvPr id="11" name="Content Placeholder 2"/>
          <p:cNvSpPr txBox="1">
            <a:spLocks/>
          </p:cNvSpPr>
          <p:nvPr/>
        </p:nvSpPr>
        <p:spPr>
          <a:xfrm rot="16200000">
            <a:off x="584180" y="3764729"/>
            <a:ext cx="1643074" cy="400110"/>
          </a:xfrm>
          <a:prstGeom prst="rect">
            <a:avLst/>
          </a:prstGeom>
        </p:spPr>
        <p:txBody>
          <a:bodyPr vert="horz" wrap="square">
            <a:sp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lgn="r" rtl="1">
              <a:buFont typeface="Wingdings 2"/>
              <a:buNone/>
            </a:pPr>
            <a:r>
              <a:rPr lang="fa-IR" sz="2000" dirty="0" smtClean="0">
                <a:cs typeface="2  Nazanin" pitchFamily="2" charset="-78"/>
              </a:rPr>
              <a:t>اهمیت خرید</a:t>
            </a:r>
            <a:endParaRPr lang="en-US" sz="2000" dirty="0">
              <a:cs typeface="2  Nazanin" pitchFamily="2" charset="-78"/>
            </a:endParaRPr>
          </a:p>
        </p:txBody>
      </p:sp>
      <p:graphicFrame>
        <p:nvGraphicFramePr>
          <p:cNvPr id="16" name="Table 15"/>
          <p:cNvGraphicFramePr>
            <a:graphicFrameLocks noGrp="1"/>
          </p:cNvGraphicFramePr>
          <p:nvPr>
            <p:extLst>
              <p:ext uri="{D42A27DB-BD31-4B8C-83A1-F6EECF244321}">
                <p14:modId xmlns:p14="http://schemas.microsoft.com/office/powerpoint/2010/main" val="138252907"/>
              </p:ext>
            </p:extLst>
          </p:nvPr>
        </p:nvGraphicFramePr>
        <p:xfrm>
          <a:off x="2714612" y="2852936"/>
          <a:ext cx="4500594" cy="2160240"/>
        </p:xfrm>
        <a:graphic>
          <a:graphicData uri="http://schemas.openxmlformats.org/drawingml/2006/table">
            <a:tbl>
              <a:tblPr rtl="1" firstRow="1" bandRow="1">
                <a:tableStyleId>{5C22544A-7EE6-4342-B048-85BDC9FD1C3A}</a:tableStyleId>
              </a:tblPr>
              <a:tblGrid>
                <a:gridCol w="2250297"/>
                <a:gridCol w="2250297"/>
              </a:tblGrid>
              <a:tr h="1156819">
                <a:tc>
                  <a:txBody>
                    <a:bodyPr/>
                    <a:lstStyle/>
                    <a:p>
                      <a:pPr algn="ctr"/>
                      <a:r>
                        <a:rPr lang="fa-IR" sz="1800" b="1" dirty="0" smtClean="0">
                          <a:solidFill>
                            <a:schemeClr val="tx1"/>
                          </a:solidFill>
                          <a:cs typeface="2  Nazanin" pitchFamily="2" charset="-78"/>
                        </a:rPr>
                        <a:t>مدیریت استراتژیک</a:t>
                      </a:r>
                    </a:p>
                    <a:p>
                      <a:pPr algn="ctr"/>
                      <a:r>
                        <a:rPr lang="fa-IR" sz="1800" b="1" dirty="0" smtClean="0">
                          <a:solidFill>
                            <a:schemeClr val="tx1"/>
                          </a:solidFill>
                          <a:cs typeface="2  Nazanin" pitchFamily="2" charset="-78"/>
                        </a:rPr>
                        <a:t>(مدیریت تامین)   </a:t>
                      </a:r>
                      <a:endParaRPr lang="en-US" sz="1800" b="1" dirty="0" smtClean="0">
                        <a:solidFill>
                          <a:schemeClr val="tx1"/>
                        </a:solidFill>
                        <a:cs typeface="2  Nazanin" pitchFamily="2" charset="-78"/>
                      </a:endParaRPr>
                    </a:p>
                  </a:txBody>
                  <a:tcPr anchor="ctr">
                    <a:solidFill>
                      <a:schemeClr val="accent1">
                        <a:lumMod val="75000"/>
                      </a:schemeClr>
                    </a:solidFill>
                  </a:tcPr>
                </a:tc>
                <a:tc>
                  <a:txBody>
                    <a:bodyPr/>
                    <a:lstStyle/>
                    <a:p>
                      <a:pPr algn="ctr"/>
                      <a:r>
                        <a:rPr lang="fa-IR" sz="1800" b="1" dirty="0" smtClean="0">
                          <a:solidFill>
                            <a:schemeClr val="tx1"/>
                          </a:solidFill>
                          <a:cs typeface="2  Nazanin" pitchFamily="2" charset="-78"/>
                        </a:rPr>
                        <a:t>موارد اهرمی  </a:t>
                      </a:r>
                    </a:p>
                    <a:p>
                      <a:pPr algn="ctr"/>
                      <a:r>
                        <a:rPr lang="fa-IR" sz="1800" b="1" dirty="0" smtClean="0">
                          <a:solidFill>
                            <a:schemeClr val="tx1"/>
                          </a:solidFill>
                          <a:cs typeface="2  Nazanin" pitchFamily="2" charset="-78"/>
                        </a:rPr>
                        <a:t>(مدیریت مواد) </a:t>
                      </a:r>
                      <a:endParaRPr lang="en-US" sz="1800" b="1" dirty="0" smtClean="0">
                        <a:solidFill>
                          <a:schemeClr val="tx1"/>
                        </a:solidFill>
                        <a:cs typeface="2  Nazanin" pitchFamily="2" charset="-78"/>
                      </a:endParaRPr>
                    </a:p>
                  </a:txBody>
                  <a:tcPr anchor="ctr">
                    <a:solidFill>
                      <a:schemeClr val="accent1">
                        <a:lumMod val="75000"/>
                      </a:schemeClr>
                    </a:solidFill>
                  </a:tcPr>
                </a:tc>
              </a:tr>
              <a:tr h="1003421">
                <a:tc>
                  <a:txBody>
                    <a:bodyPr/>
                    <a:lstStyle/>
                    <a:p>
                      <a:pPr algn="ctr"/>
                      <a:r>
                        <a:rPr lang="fa-IR" sz="1800" b="1" dirty="0" smtClean="0">
                          <a:solidFill>
                            <a:schemeClr val="tx1"/>
                          </a:solidFill>
                          <a:cs typeface="2  Nazanin" pitchFamily="2" charset="-78"/>
                        </a:rPr>
                        <a:t>موارد گلوگاه     </a:t>
                      </a:r>
                    </a:p>
                    <a:p>
                      <a:pPr algn="ctr"/>
                      <a:r>
                        <a:rPr lang="fa-IR" sz="1800" b="1" dirty="0" smtClean="0">
                          <a:solidFill>
                            <a:schemeClr val="tx1"/>
                          </a:solidFill>
                          <a:cs typeface="2  Nazanin" pitchFamily="2" charset="-78"/>
                        </a:rPr>
                        <a:t>(مدیریت منبع یابی)</a:t>
                      </a:r>
                      <a:endParaRPr lang="en-US" sz="1800" b="1" dirty="0" smtClean="0">
                        <a:solidFill>
                          <a:schemeClr val="tx1"/>
                        </a:solidFill>
                        <a:cs typeface="2  Nazanin" pitchFamily="2" charset="-78"/>
                      </a:endParaRPr>
                    </a:p>
                  </a:txBody>
                  <a:tcPr anchor="ctr">
                    <a:solidFill>
                      <a:schemeClr val="accent1">
                        <a:lumMod val="75000"/>
                      </a:schemeClr>
                    </a:solidFill>
                  </a:tcPr>
                </a:tc>
                <a:tc>
                  <a:txBody>
                    <a:bodyPr/>
                    <a:lstStyle/>
                    <a:p>
                      <a:pPr algn="ctr"/>
                      <a:r>
                        <a:rPr lang="fa-IR" sz="1800" b="1" dirty="0" smtClean="0">
                          <a:solidFill>
                            <a:schemeClr val="tx1"/>
                          </a:solidFill>
                          <a:cs typeface="2  Nazanin" pitchFamily="2" charset="-78"/>
                        </a:rPr>
                        <a:t>موارد غیر بحرانی</a:t>
                      </a:r>
                    </a:p>
                    <a:p>
                      <a:pPr algn="ctr"/>
                      <a:r>
                        <a:rPr lang="fa-IR" sz="1800" b="1" dirty="0" smtClean="0">
                          <a:solidFill>
                            <a:schemeClr val="tx1"/>
                          </a:solidFill>
                          <a:cs typeface="2  Nazanin" pitchFamily="2" charset="-78"/>
                        </a:rPr>
                        <a:t>(مدیریت خرید)  </a:t>
                      </a:r>
                      <a:endParaRPr lang="en-US" sz="1800" b="1" dirty="0" smtClean="0">
                        <a:solidFill>
                          <a:schemeClr val="tx1"/>
                        </a:solidFill>
                        <a:cs typeface="2  Nazanin" pitchFamily="2" charset="-78"/>
                      </a:endParaRPr>
                    </a:p>
                  </a:txBody>
                  <a:tcPr anchor="ctr">
                    <a:solidFill>
                      <a:schemeClr val="accent1">
                        <a:lumMod val="75000"/>
                      </a:schemeClr>
                    </a:solidFill>
                  </a:tcPr>
                </a:tc>
              </a:tr>
            </a:tbl>
          </a:graphicData>
        </a:graphic>
      </p:graphicFrame>
    </p:spTree>
  </p:cSld>
  <p:clrMapOvr>
    <a:masterClrMapping/>
  </p:clrMapOvr>
  <p:transition>
    <p:fade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25</a:t>
            </a:fld>
            <a:endParaRPr lang="fa-IR" b="1" dirty="0">
              <a:effectLst>
                <a:outerShdw blurRad="38100" dist="38100" dir="2700000" algn="tl">
                  <a:srgbClr val="000000">
                    <a:alpha val="43137"/>
                  </a:srgbClr>
                </a:outerShdw>
              </a:effectLst>
              <a:cs typeface="2  Nazanin" pitchFamily="2" charset="-78"/>
            </a:endParaRPr>
          </a:p>
        </p:txBody>
      </p:sp>
      <p:sp>
        <p:nvSpPr>
          <p:cNvPr id="5"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6" name="Content Placeholder 2"/>
          <p:cNvSpPr txBox="1">
            <a:spLocks/>
          </p:cNvSpPr>
          <p:nvPr/>
        </p:nvSpPr>
        <p:spPr>
          <a:xfrm>
            <a:off x="609600" y="1627629"/>
            <a:ext cx="8077200" cy="6444841"/>
          </a:xfrm>
          <a:prstGeom prst="rect">
            <a:avLst/>
          </a:prstGeom>
        </p:spPr>
        <p:txBody>
          <a:bodyPr vert="horz" wrap="square" spcCol="0">
            <a:normAutofit/>
            <a:scene3d>
              <a:camera prst="orthographicFront">
                <a:rot lat="0" lon="0" rev="0"/>
              </a:camera>
              <a:lightRig rig="threePt" dir="t"/>
            </a:scene3d>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lgn="r" rtl="1">
              <a:buClr>
                <a:prstClr val="white">
                  <a:shade val="95000"/>
                </a:prstClr>
              </a:buClr>
              <a:buFont typeface="Wingdings 2"/>
              <a:buNone/>
            </a:pPr>
            <a:r>
              <a:rPr lang="fa-IR" dirty="0" smtClean="0">
                <a:solidFill>
                  <a:prstClr val="white"/>
                </a:solidFill>
              </a:rPr>
              <a:t>                                                           </a:t>
            </a:r>
            <a:r>
              <a:rPr lang="fa-IR" dirty="0" smtClean="0">
                <a:solidFill>
                  <a:schemeClr val="accent1">
                    <a:lumMod val="60000"/>
                    <a:lumOff val="40000"/>
                  </a:schemeClr>
                </a:solidFill>
              </a:rPr>
              <a:t>          </a:t>
            </a:r>
            <a:endParaRPr lang="fa-IR" sz="2400" dirty="0" smtClean="0">
              <a:solidFill>
                <a:schemeClr val="accent1">
                  <a:lumMod val="60000"/>
                  <a:lumOff val="40000"/>
                </a:schemeClr>
              </a:solidFill>
            </a:endParaRPr>
          </a:p>
          <a:p>
            <a:pPr marL="137160" indent="0" algn="r" rtl="1">
              <a:buClr>
                <a:prstClr val="white">
                  <a:shade val="95000"/>
                </a:prstClr>
              </a:buClr>
              <a:buFont typeface="Wingdings 2"/>
              <a:buNone/>
            </a:pPr>
            <a:r>
              <a:rPr lang="fa-IR" sz="2400" dirty="0" smtClean="0">
                <a:solidFill>
                  <a:prstClr val="white"/>
                </a:solidFill>
              </a:rPr>
              <a:t> </a:t>
            </a:r>
          </a:p>
          <a:p>
            <a:pPr marL="137160" indent="0" algn="r" rtl="1">
              <a:buClr>
                <a:prstClr val="white">
                  <a:shade val="95000"/>
                </a:prstClr>
              </a:buClr>
              <a:buFont typeface="Wingdings 2"/>
              <a:buNone/>
            </a:pPr>
            <a:endParaRPr lang="fa-IR" sz="2400" dirty="0" smtClean="0">
              <a:solidFill>
                <a:prstClr val="white"/>
              </a:solidFill>
            </a:endParaRPr>
          </a:p>
          <a:p>
            <a:pPr marL="137160" indent="0" algn="r" rtl="1">
              <a:buClr>
                <a:prstClr val="white">
                  <a:shade val="95000"/>
                </a:prstClr>
              </a:buClr>
              <a:buFont typeface="Wingdings 2"/>
              <a:buNone/>
            </a:pPr>
            <a:endParaRPr lang="fa-IR" sz="2400" dirty="0" smtClean="0">
              <a:solidFill>
                <a:prstClr val="white"/>
              </a:solidFill>
            </a:endParaRPr>
          </a:p>
        </p:txBody>
      </p:sp>
      <p:sp>
        <p:nvSpPr>
          <p:cNvPr id="7" name="Content Placeholder 6"/>
          <p:cNvSpPr>
            <a:spLocks noGrp="1"/>
          </p:cNvSpPr>
          <p:nvPr>
            <p:ph idx="1"/>
          </p:nvPr>
        </p:nvSpPr>
        <p:spPr>
          <a:xfrm>
            <a:off x="428596" y="1785926"/>
            <a:ext cx="8229600" cy="4929222"/>
          </a:xfrm>
          <a:ln>
            <a:noFill/>
          </a:ln>
        </p:spPr>
        <p:txBody>
          <a:bodyPr>
            <a:normAutofit lnSpcReduction="10000"/>
          </a:bodyPr>
          <a:lstStyle/>
          <a:p>
            <a:pPr marL="137160" indent="0" algn="r" rtl="1">
              <a:buNone/>
            </a:pPr>
            <a:r>
              <a:rPr lang="fa-IR" sz="2000" dirty="0" smtClean="0">
                <a:cs typeface="2  Nazanin" pitchFamily="2" charset="-78"/>
              </a:rPr>
              <a:t>      ب – مدل ون استکلنبرگ</a:t>
            </a:r>
          </a:p>
          <a:p>
            <a:pPr marL="137160" indent="0" algn="r" rtl="1">
              <a:buNone/>
            </a:pPr>
            <a:endParaRPr lang="fa-IR" dirty="0">
              <a:cs typeface="2  Nazanin" pitchFamily="2" charset="-78"/>
            </a:endParaRPr>
          </a:p>
          <a:p>
            <a:pPr marL="137160" indent="0" algn="r" rtl="1">
              <a:buNone/>
            </a:pPr>
            <a:r>
              <a:rPr lang="fa-IR" sz="2000" dirty="0">
                <a:cs typeface="2  Nazanin" pitchFamily="2" charset="-78"/>
              </a:rPr>
              <a:t>                                                             </a:t>
            </a:r>
            <a:r>
              <a:rPr lang="fa-IR" sz="2000" dirty="0" smtClean="0">
                <a:cs typeface="2  Nazanin" pitchFamily="2" charset="-78"/>
              </a:rPr>
              <a:t>                              </a:t>
            </a:r>
            <a:r>
              <a:rPr lang="fa-IR" sz="2000" dirty="0">
                <a:cs typeface="2  Nazanin" pitchFamily="2" charset="-78"/>
              </a:rPr>
              <a:t>زیاد</a:t>
            </a:r>
            <a:endParaRPr lang="fa-IR" sz="2000" dirty="0" smtClean="0">
              <a:cs typeface="2  Nazanin" pitchFamily="2" charset="-78"/>
            </a:endParaRPr>
          </a:p>
          <a:p>
            <a:pPr marL="137160" indent="0" algn="r" rtl="1">
              <a:buNone/>
            </a:pPr>
            <a:endParaRPr lang="fa-IR" dirty="0">
              <a:cs typeface="2  Nazanin" pitchFamily="2" charset="-78"/>
            </a:endParaRPr>
          </a:p>
          <a:p>
            <a:pPr marL="137160" indent="0" algn="r" rtl="1">
              <a:buNone/>
            </a:pPr>
            <a:endParaRPr lang="fa-IR" dirty="0" smtClean="0">
              <a:cs typeface="2  Nazanin" pitchFamily="2" charset="-78"/>
            </a:endParaRPr>
          </a:p>
          <a:p>
            <a:pPr marL="137160" indent="0" algn="r" rtl="1">
              <a:buNone/>
            </a:pPr>
            <a:endParaRPr lang="fa-IR" dirty="0" smtClean="0">
              <a:cs typeface="2  Nazanin" pitchFamily="2" charset="-78"/>
            </a:endParaRPr>
          </a:p>
          <a:p>
            <a:pPr marL="137160" indent="0" algn="r" rtl="1">
              <a:buNone/>
            </a:pPr>
            <a:endParaRPr lang="fa-IR" dirty="0" smtClean="0">
              <a:cs typeface="2  Nazanin" pitchFamily="2" charset="-78"/>
            </a:endParaRPr>
          </a:p>
          <a:p>
            <a:pPr marL="137160" indent="0" algn="r" rtl="1">
              <a:buNone/>
            </a:pPr>
            <a:r>
              <a:rPr lang="fa-IR" dirty="0">
                <a:cs typeface="2  Nazanin" pitchFamily="2" charset="-78"/>
              </a:rPr>
              <a:t>      </a:t>
            </a:r>
            <a:r>
              <a:rPr lang="fa-IR" dirty="0" smtClean="0">
                <a:cs typeface="2  Nazanin" pitchFamily="2" charset="-78"/>
              </a:rPr>
              <a:t>                                                      </a:t>
            </a:r>
            <a:r>
              <a:rPr lang="fa-IR" sz="2000" dirty="0" smtClean="0">
                <a:cs typeface="2  Nazanin" pitchFamily="2" charset="-78"/>
              </a:rPr>
              <a:t>کم</a:t>
            </a:r>
            <a:endParaRPr lang="fa-IR" dirty="0">
              <a:cs typeface="2  Nazanin" pitchFamily="2" charset="-78"/>
            </a:endParaRPr>
          </a:p>
          <a:p>
            <a:pPr marL="137160" indent="0" algn="r" rtl="1">
              <a:buNone/>
            </a:pPr>
            <a:r>
              <a:rPr lang="fa-IR" sz="2000" dirty="0" smtClean="0">
                <a:cs typeface="2  Nazanin" pitchFamily="2" charset="-78"/>
              </a:rPr>
              <a:t>             زیاد                                                                    کم</a:t>
            </a:r>
          </a:p>
          <a:p>
            <a:pPr marL="137160" indent="0" algn="r" rtl="1">
              <a:buNone/>
            </a:pPr>
            <a:r>
              <a:rPr lang="fa-IR" dirty="0" smtClean="0">
                <a:cs typeface="2  Nazanin" pitchFamily="2" charset="-78"/>
              </a:rPr>
              <a:t>                           </a:t>
            </a:r>
            <a:r>
              <a:rPr lang="fa-IR" sz="2000" dirty="0" smtClean="0">
                <a:cs typeface="2  Nazanin" pitchFamily="2" charset="-78"/>
              </a:rPr>
              <a:t>کنترول تقاضای داخلی</a:t>
            </a:r>
            <a:endParaRPr lang="en-US" sz="2000" dirty="0">
              <a:cs typeface="2  Nazanin" pitchFamily="2" charset="-78"/>
            </a:endParaRPr>
          </a:p>
        </p:txBody>
      </p:sp>
      <p:graphicFrame>
        <p:nvGraphicFramePr>
          <p:cNvPr id="8" name="Table 7"/>
          <p:cNvGraphicFramePr>
            <a:graphicFrameLocks noGrp="1"/>
          </p:cNvGraphicFramePr>
          <p:nvPr>
            <p:extLst>
              <p:ext uri="{D42A27DB-BD31-4B8C-83A1-F6EECF244321}">
                <p14:modId xmlns:p14="http://schemas.microsoft.com/office/powerpoint/2010/main" val="2935531749"/>
              </p:ext>
            </p:extLst>
          </p:nvPr>
        </p:nvGraphicFramePr>
        <p:xfrm>
          <a:off x="3000364" y="2714620"/>
          <a:ext cx="4572000" cy="2641600"/>
        </p:xfrm>
        <a:graphic>
          <a:graphicData uri="http://schemas.openxmlformats.org/drawingml/2006/table">
            <a:tbl>
              <a:tblPr firstRow="1" bandRow="1">
                <a:tableStyleId>{5C22544A-7EE6-4342-B048-85BDC9FD1C3A}</a:tableStyleId>
              </a:tblPr>
              <a:tblGrid>
                <a:gridCol w="2286000"/>
                <a:gridCol w="2286000"/>
              </a:tblGrid>
              <a:tr h="1334141">
                <a:tc>
                  <a:txBody>
                    <a:bodyPr/>
                    <a:lstStyle/>
                    <a:p>
                      <a:pPr algn="ctr"/>
                      <a:endParaRPr lang="fa-IR" dirty="0" smtClean="0">
                        <a:solidFill>
                          <a:schemeClr val="tx1"/>
                        </a:solidFill>
                        <a:cs typeface="2  Nazanin" pitchFamily="2" charset="-78"/>
                      </a:endParaRPr>
                    </a:p>
                    <a:p>
                      <a:pPr algn="ctr"/>
                      <a:r>
                        <a:rPr lang="fa-IR" sz="2000" b="0" dirty="0" smtClean="0">
                          <a:solidFill>
                            <a:schemeClr val="tx1"/>
                          </a:solidFill>
                          <a:cs typeface="2  Nazanin" pitchFamily="2" charset="-78"/>
                        </a:rPr>
                        <a:t> شرایط مشکل دار داخلی </a:t>
                      </a:r>
                    </a:p>
                    <a:p>
                      <a:pPr algn="ctr"/>
                      <a:endParaRPr lang="fa-IR" dirty="0" smtClean="0">
                        <a:solidFill>
                          <a:schemeClr val="tx1"/>
                        </a:solidFill>
                        <a:cs typeface="2  Nazanin" pitchFamily="2" charset="-78"/>
                      </a:endParaRPr>
                    </a:p>
                  </a:txBody>
                  <a:tcPr anchor="ctr">
                    <a:solidFill>
                      <a:schemeClr val="accent1">
                        <a:lumMod val="60000"/>
                        <a:lumOff val="40000"/>
                      </a:schemeClr>
                    </a:solidFill>
                  </a:tcPr>
                </a:tc>
                <a:tc>
                  <a:txBody>
                    <a:bodyPr/>
                    <a:lstStyle/>
                    <a:p>
                      <a:pPr algn="ctr"/>
                      <a:r>
                        <a:rPr lang="fa-IR" sz="2000" b="0" dirty="0" smtClean="0">
                          <a:solidFill>
                            <a:schemeClr val="tx1"/>
                          </a:solidFill>
                          <a:cs typeface="2  Nazanin" pitchFamily="2" charset="-78"/>
                        </a:rPr>
                        <a:t>شرایط عادی        </a:t>
                      </a:r>
                      <a:r>
                        <a:rPr lang="fa-IR" sz="2000" b="0" baseline="0" dirty="0" smtClean="0">
                          <a:solidFill>
                            <a:schemeClr val="tx1"/>
                          </a:solidFill>
                          <a:cs typeface="2  Nazanin" pitchFamily="2" charset="-78"/>
                        </a:rPr>
                        <a:t> </a:t>
                      </a:r>
                      <a:endParaRPr lang="en-US" sz="2000" b="0" dirty="0">
                        <a:solidFill>
                          <a:schemeClr val="tx1"/>
                        </a:solidFill>
                        <a:cs typeface="2  Nazanin" pitchFamily="2" charset="-78"/>
                      </a:endParaRPr>
                    </a:p>
                  </a:txBody>
                  <a:tcPr anchor="ctr">
                    <a:solidFill>
                      <a:schemeClr val="accent1">
                        <a:lumMod val="60000"/>
                        <a:lumOff val="40000"/>
                      </a:schemeClr>
                    </a:solidFill>
                  </a:tcPr>
                </a:tc>
              </a:tr>
              <a:tr h="1307459">
                <a:tc>
                  <a:txBody>
                    <a:bodyPr/>
                    <a:lstStyle/>
                    <a:p>
                      <a:pPr algn="ctr"/>
                      <a:r>
                        <a:rPr lang="fa-IR" sz="2000" dirty="0" smtClean="0">
                          <a:solidFill>
                            <a:schemeClr val="tx1"/>
                          </a:solidFill>
                          <a:cs typeface="2  Nazanin" pitchFamily="2" charset="-78"/>
                        </a:rPr>
                        <a:t>شرایط تامین پیچیده     </a:t>
                      </a:r>
                      <a:endParaRPr lang="en-US" sz="2000" dirty="0">
                        <a:solidFill>
                          <a:schemeClr val="tx1"/>
                        </a:solidFill>
                        <a:cs typeface="2  Nazanin" pitchFamily="2" charset="-78"/>
                      </a:endParaRPr>
                    </a:p>
                  </a:txBody>
                  <a:tcPr anchor="ctr">
                    <a:solidFill>
                      <a:schemeClr val="accent1">
                        <a:lumMod val="60000"/>
                        <a:lumOff val="40000"/>
                      </a:schemeClr>
                    </a:solidFill>
                  </a:tcPr>
                </a:tc>
                <a:tc>
                  <a:txBody>
                    <a:bodyPr/>
                    <a:lstStyle/>
                    <a:p>
                      <a:pPr algn="ctr"/>
                      <a:r>
                        <a:rPr lang="fa-IR" dirty="0" smtClean="0">
                          <a:solidFill>
                            <a:schemeClr val="tx1"/>
                          </a:solidFill>
                          <a:cs typeface="2  Nazanin" pitchFamily="2" charset="-78"/>
                        </a:rPr>
                        <a:t> </a:t>
                      </a:r>
                      <a:r>
                        <a:rPr lang="fa-IR" sz="2000" dirty="0" smtClean="0">
                          <a:solidFill>
                            <a:schemeClr val="tx1"/>
                          </a:solidFill>
                          <a:cs typeface="2  Nazanin" pitchFamily="2" charset="-78"/>
                        </a:rPr>
                        <a:t>شرایط مشکل دار خارجی  </a:t>
                      </a:r>
                      <a:endParaRPr lang="en-US" sz="2000" dirty="0">
                        <a:solidFill>
                          <a:schemeClr val="tx1"/>
                        </a:solidFill>
                        <a:cs typeface="2  Nazanin" pitchFamily="2" charset="-78"/>
                      </a:endParaRPr>
                    </a:p>
                  </a:txBody>
                  <a:tcPr anchor="ctr">
                    <a:solidFill>
                      <a:schemeClr val="accent1">
                        <a:lumMod val="60000"/>
                        <a:lumOff val="40000"/>
                      </a:schemeClr>
                    </a:solidFill>
                  </a:tcPr>
                </a:tc>
              </a:tr>
            </a:tbl>
          </a:graphicData>
        </a:graphic>
      </p:graphicFrame>
      <p:sp>
        <p:nvSpPr>
          <p:cNvPr id="9" name="Content Placeholder 2"/>
          <p:cNvSpPr txBox="1">
            <a:spLocks/>
          </p:cNvSpPr>
          <p:nvPr/>
        </p:nvSpPr>
        <p:spPr>
          <a:xfrm rot="16200000">
            <a:off x="914411" y="3943317"/>
            <a:ext cx="2286000" cy="400110"/>
          </a:xfrm>
          <a:prstGeom prst="rect">
            <a:avLst/>
          </a:prstGeom>
        </p:spPr>
        <p:txBody>
          <a:bodyPr vert="horz" wrap="square">
            <a:sp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lgn="r" rtl="1">
              <a:buFont typeface="Wingdings 2"/>
              <a:buNone/>
            </a:pPr>
            <a:r>
              <a:rPr lang="fa-IR" sz="2000" dirty="0" smtClean="0">
                <a:cs typeface="2  Nazanin" pitchFamily="2" charset="-78"/>
              </a:rPr>
              <a:t>کنترول عرضه خارجی</a:t>
            </a:r>
            <a:endParaRPr lang="fa-IR" sz="2000" dirty="0">
              <a:cs typeface="2  Nazanin" pitchFamily="2" charset="-78"/>
            </a:endParaRPr>
          </a:p>
        </p:txBody>
      </p:sp>
    </p:spTree>
  </p:cSld>
  <p:clrMapOvr>
    <a:masterClrMapping/>
  </p:clrMapOvr>
  <p:transition>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26</a:t>
            </a:fld>
            <a:endParaRPr lang="fa-IR" b="1" dirty="0">
              <a:effectLst>
                <a:outerShdw blurRad="38100" dist="38100" dir="2700000" algn="tl">
                  <a:srgbClr val="000000">
                    <a:alpha val="43137"/>
                  </a:srgbClr>
                </a:outerShdw>
              </a:effectLst>
              <a:cs typeface="2  Nazanin" pitchFamily="2" charset="-78"/>
            </a:endParaRPr>
          </a:p>
        </p:txBody>
      </p:sp>
      <p:sp>
        <p:nvSpPr>
          <p:cNvPr id="5"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6" name="Content Placeholder 4"/>
          <p:cNvSpPr>
            <a:spLocks noGrp="1"/>
          </p:cNvSpPr>
          <p:nvPr>
            <p:ph idx="1"/>
          </p:nvPr>
        </p:nvSpPr>
        <p:spPr>
          <a:xfrm>
            <a:off x="457200" y="1720244"/>
            <a:ext cx="8229600" cy="5852160"/>
          </a:xfrm>
        </p:spPr>
        <p:txBody>
          <a:bodyPr/>
          <a:lstStyle/>
          <a:p>
            <a:pPr marL="137160" indent="0" algn="r" rtl="1">
              <a:buNone/>
            </a:pPr>
            <a:r>
              <a:rPr lang="fa-IR" sz="2000" dirty="0">
                <a:cs typeface="2  Nazanin" pitchFamily="2" charset="-78"/>
              </a:rPr>
              <a:t> </a:t>
            </a:r>
            <a:r>
              <a:rPr lang="fa-IR" sz="2000" dirty="0" smtClean="0">
                <a:cs typeface="2  Nazanin" pitchFamily="2" charset="-78"/>
              </a:rPr>
              <a:t>     ج – مدل اولسن و الرام</a:t>
            </a:r>
          </a:p>
          <a:p>
            <a:pPr marL="137160" indent="0" algn="r" rtl="1">
              <a:buNone/>
            </a:pPr>
            <a:endParaRPr lang="fa-IR" dirty="0" smtClean="0">
              <a:cs typeface="2  Nazanin" pitchFamily="2" charset="-78"/>
            </a:endParaRPr>
          </a:p>
          <a:p>
            <a:pPr marL="137160" indent="0" algn="r" rtl="1">
              <a:buNone/>
            </a:pPr>
            <a:r>
              <a:rPr lang="fa-IR" dirty="0">
                <a:cs typeface="2  Nazanin" pitchFamily="2" charset="-78"/>
              </a:rPr>
              <a:t>                                                                </a:t>
            </a:r>
            <a:r>
              <a:rPr lang="fa-IR" sz="2000" dirty="0">
                <a:cs typeface="2  Nazanin" pitchFamily="2" charset="-78"/>
              </a:rPr>
              <a:t> زیاد </a:t>
            </a:r>
            <a:endParaRPr lang="fa-IR" dirty="0">
              <a:cs typeface="2  Nazanin" pitchFamily="2" charset="-78"/>
            </a:endParaRPr>
          </a:p>
          <a:p>
            <a:pPr marL="137160" indent="0" algn="r" rtl="1">
              <a:buNone/>
            </a:pPr>
            <a:endParaRPr lang="fa-IR" dirty="0" smtClean="0">
              <a:cs typeface="2  Nazanin" pitchFamily="2" charset="-78"/>
            </a:endParaRPr>
          </a:p>
          <a:p>
            <a:pPr marL="137160" indent="0" algn="r" rtl="1">
              <a:buNone/>
            </a:pPr>
            <a:r>
              <a:rPr lang="fa-IR" dirty="0" smtClean="0">
                <a:cs typeface="2  Nazanin" pitchFamily="2" charset="-78"/>
              </a:rPr>
              <a:t>                                                                     </a:t>
            </a:r>
            <a:endParaRPr lang="fa-IR" dirty="0">
              <a:cs typeface="2  Nazanin" pitchFamily="2" charset="-78"/>
            </a:endParaRPr>
          </a:p>
          <a:p>
            <a:pPr marL="137160" indent="0" algn="r" rtl="1">
              <a:buNone/>
            </a:pPr>
            <a:endParaRPr lang="fa-IR" dirty="0" smtClean="0">
              <a:cs typeface="2  Nazanin" pitchFamily="2" charset="-78"/>
            </a:endParaRPr>
          </a:p>
          <a:p>
            <a:pPr marL="137160" indent="0" algn="r" rtl="1">
              <a:buNone/>
            </a:pPr>
            <a:r>
              <a:rPr lang="fa-IR" dirty="0">
                <a:cs typeface="2  Nazanin" pitchFamily="2" charset="-78"/>
              </a:rPr>
              <a:t>                                         </a:t>
            </a:r>
            <a:r>
              <a:rPr lang="fa-IR" dirty="0" smtClean="0">
                <a:cs typeface="2  Nazanin" pitchFamily="2" charset="-78"/>
              </a:rPr>
              <a:t>                      </a:t>
            </a:r>
            <a:r>
              <a:rPr lang="fa-IR" sz="2000" dirty="0">
                <a:cs typeface="2  Nazanin" pitchFamily="2" charset="-78"/>
              </a:rPr>
              <a:t>کم</a:t>
            </a:r>
            <a:endParaRPr lang="fa-IR" dirty="0">
              <a:cs typeface="2  Nazanin" pitchFamily="2" charset="-78"/>
            </a:endParaRPr>
          </a:p>
          <a:p>
            <a:pPr marL="137160" indent="0" algn="r" rtl="1">
              <a:buNone/>
            </a:pPr>
            <a:r>
              <a:rPr lang="fa-IR" dirty="0" smtClean="0">
                <a:cs typeface="2  Nazanin" pitchFamily="2" charset="-78"/>
              </a:rPr>
              <a:t>            </a:t>
            </a:r>
            <a:r>
              <a:rPr lang="fa-IR" sz="2000" dirty="0" smtClean="0">
                <a:cs typeface="2  Nazanin" pitchFamily="2" charset="-78"/>
              </a:rPr>
              <a:t> </a:t>
            </a:r>
            <a:r>
              <a:rPr lang="fa-IR" sz="2000" dirty="0">
                <a:cs typeface="2  Nazanin" pitchFamily="2" charset="-78"/>
              </a:rPr>
              <a:t>زیاد                                                                </a:t>
            </a:r>
            <a:r>
              <a:rPr lang="fa-IR" sz="2000" dirty="0" smtClean="0">
                <a:cs typeface="2  Nazanin" pitchFamily="2" charset="-78"/>
              </a:rPr>
              <a:t>کم</a:t>
            </a:r>
          </a:p>
          <a:p>
            <a:pPr marL="137160" indent="0" algn="r" rtl="1">
              <a:buNone/>
            </a:pPr>
            <a:r>
              <a:rPr lang="fa-IR" sz="2000" dirty="0">
                <a:cs typeface="2  Nazanin" pitchFamily="2" charset="-78"/>
              </a:rPr>
              <a:t> </a:t>
            </a:r>
            <a:r>
              <a:rPr lang="fa-IR" sz="2000" dirty="0" smtClean="0">
                <a:cs typeface="2  Nazanin" pitchFamily="2" charset="-78"/>
              </a:rPr>
              <a:t>                                       دشواری مدیریت شرایط تامین</a:t>
            </a:r>
            <a:endParaRPr lang="fa-IR" dirty="0" smtClean="0">
              <a:cs typeface="2  Nazanin" pitchFamily="2" charset="-78"/>
            </a:endParaRPr>
          </a:p>
        </p:txBody>
      </p:sp>
      <p:sp>
        <p:nvSpPr>
          <p:cNvPr id="7" name="Content Placeholder 2"/>
          <p:cNvSpPr txBox="1">
            <a:spLocks/>
          </p:cNvSpPr>
          <p:nvPr/>
        </p:nvSpPr>
        <p:spPr>
          <a:xfrm rot="16200000">
            <a:off x="519121" y="4195731"/>
            <a:ext cx="2362200" cy="400110"/>
          </a:xfrm>
          <a:prstGeom prst="rect">
            <a:avLst/>
          </a:prstGeom>
        </p:spPr>
        <p:txBody>
          <a:bodyPr vert="horz" wrap="square">
            <a:sp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lgn="r" rtl="1">
              <a:buFont typeface="Wingdings 2"/>
              <a:buNone/>
            </a:pPr>
            <a:r>
              <a:rPr lang="fa-IR" sz="2000" dirty="0" smtClean="0">
                <a:cs typeface="2  Nazanin" pitchFamily="2" charset="-78"/>
              </a:rPr>
              <a:t>اهمیت استراتژیک خرید</a:t>
            </a:r>
            <a:endParaRPr lang="en-US" sz="2000" dirty="0">
              <a:cs typeface="2  Nazanin" pitchFamily="2" charset="-78"/>
            </a:endParaRPr>
          </a:p>
        </p:txBody>
      </p:sp>
      <p:graphicFrame>
        <p:nvGraphicFramePr>
          <p:cNvPr id="8" name="Table 7"/>
          <p:cNvGraphicFramePr>
            <a:graphicFrameLocks noGrp="1"/>
          </p:cNvGraphicFramePr>
          <p:nvPr>
            <p:extLst>
              <p:ext uri="{D42A27DB-BD31-4B8C-83A1-F6EECF244321}">
                <p14:modId xmlns:p14="http://schemas.microsoft.com/office/powerpoint/2010/main" val="1991648590"/>
              </p:ext>
            </p:extLst>
          </p:nvPr>
        </p:nvGraphicFramePr>
        <p:xfrm>
          <a:off x="2714612" y="2714620"/>
          <a:ext cx="4648200" cy="2743200"/>
        </p:xfrm>
        <a:graphic>
          <a:graphicData uri="http://schemas.openxmlformats.org/drawingml/2006/table">
            <a:tbl>
              <a:tblPr firstRow="1" bandRow="1">
                <a:tableStyleId>{F5AB1C69-6EDB-4FF4-983F-18BD219EF322}</a:tableStyleId>
              </a:tblPr>
              <a:tblGrid>
                <a:gridCol w="2324100"/>
                <a:gridCol w="2324100"/>
              </a:tblGrid>
              <a:tr h="1371600">
                <a:tc>
                  <a:txBody>
                    <a:bodyPr/>
                    <a:lstStyle/>
                    <a:p>
                      <a:pPr algn="ctr"/>
                      <a:r>
                        <a:rPr lang="fa-IR" sz="2400" dirty="0" smtClean="0">
                          <a:solidFill>
                            <a:schemeClr val="tx1"/>
                          </a:solidFill>
                          <a:cs typeface="2  Nazanin" pitchFamily="2" charset="-78"/>
                        </a:rPr>
                        <a:t>          اهرمی          </a:t>
                      </a:r>
                      <a:r>
                        <a:rPr lang="en-US" sz="2400" dirty="0" smtClean="0">
                          <a:solidFill>
                            <a:schemeClr val="tx1"/>
                          </a:solidFill>
                          <a:cs typeface="2  Nazanin" pitchFamily="2" charset="-78"/>
                        </a:rPr>
                        <a:t>  </a:t>
                      </a:r>
                      <a:endParaRPr lang="fa-IR" sz="2400" dirty="0" smtClean="0">
                        <a:solidFill>
                          <a:schemeClr val="tx1"/>
                        </a:solidFill>
                        <a:cs typeface="2  Nazanin" pitchFamily="2" charset="-78"/>
                      </a:endParaRPr>
                    </a:p>
                  </a:txBody>
                  <a:tcPr anchor="ctr">
                    <a:solidFill>
                      <a:schemeClr val="accent3">
                        <a:lumMod val="60000"/>
                        <a:lumOff val="40000"/>
                      </a:schemeClr>
                    </a:solidFill>
                  </a:tcPr>
                </a:tc>
                <a:tc>
                  <a:txBody>
                    <a:bodyPr/>
                    <a:lstStyle/>
                    <a:p>
                      <a:pPr algn="ctr"/>
                      <a:r>
                        <a:rPr lang="fa-IR" sz="2400" dirty="0" smtClean="0">
                          <a:solidFill>
                            <a:schemeClr val="tx1"/>
                          </a:solidFill>
                          <a:cs typeface="2  Nazanin" pitchFamily="2" charset="-78"/>
                        </a:rPr>
                        <a:t>استراتژیک      </a:t>
                      </a:r>
                      <a:endParaRPr lang="en-US" sz="2000" dirty="0">
                        <a:solidFill>
                          <a:schemeClr val="tx1"/>
                        </a:solidFill>
                        <a:cs typeface="2  Nazanin" pitchFamily="2" charset="-78"/>
                      </a:endParaRPr>
                    </a:p>
                  </a:txBody>
                  <a:tcPr anchor="ctr">
                    <a:solidFill>
                      <a:schemeClr val="accent3">
                        <a:lumMod val="60000"/>
                        <a:lumOff val="40000"/>
                      </a:schemeClr>
                    </a:solidFill>
                  </a:tcPr>
                </a:tc>
              </a:tr>
              <a:tr h="1371600">
                <a:tc>
                  <a:txBody>
                    <a:bodyPr/>
                    <a:lstStyle/>
                    <a:p>
                      <a:pPr algn="ctr"/>
                      <a:r>
                        <a:rPr lang="fa-IR" sz="2400" b="1" dirty="0" smtClean="0">
                          <a:solidFill>
                            <a:schemeClr val="tx1"/>
                          </a:solidFill>
                          <a:cs typeface="2  Nazanin" pitchFamily="2" charset="-78"/>
                        </a:rPr>
                        <a:t>غیر بحرانی       </a:t>
                      </a:r>
                      <a:endParaRPr lang="en-US" sz="2400" b="1" dirty="0">
                        <a:solidFill>
                          <a:schemeClr val="tx1"/>
                        </a:solidFill>
                        <a:cs typeface="2  Nazanin" pitchFamily="2" charset="-78"/>
                      </a:endParaRPr>
                    </a:p>
                  </a:txBody>
                  <a:tcPr anchor="ctr">
                    <a:solidFill>
                      <a:schemeClr val="accent3">
                        <a:lumMod val="60000"/>
                        <a:lumOff val="40000"/>
                      </a:schemeClr>
                    </a:solidFill>
                  </a:tcPr>
                </a:tc>
                <a:tc>
                  <a:txBody>
                    <a:bodyPr/>
                    <a:lstStyle/>
                    <a:p>
                      <a:pPr algn="ctr"/>
                      <a:r>
                        <a:rPr lang="fa-IR" sz="2400" b="1" dirty="0" smtClean="0">
                          <a:solidFill>
                            <a:schemeClr val="tx1"/>
                          </a:solidFill>
                          <a:cs typeface="2  Nazanin" pitchFamily="2" charset="-78"/>
                        </a:rPr>
                        <a:t>گلوگاه          </a:t>
                      </a:r>
                      <a:endParaRPr lang="en-US" b="1" dirty="0">
                        <a:solidFill>
                          <a:schemeClr val="tx1"/>
                        </a:solidFill>
                        <a:cs typeface="2  Nazanin" pitchFamily="2" charset="-78"/>
                      </a:endParaRPr>
                    </a:p>
                  </a:txBody>
                  <a:tcPr anchor="ctr">
                    <a:solidFill>
                      <a:schemeClr val="accent3">
                        <a:lumMod val="60000"/>
                        <a:lumOff val="40000"/>
                      </a:schemeClr>
                    </a:solidFill>
                  </a:tcPr>
                </a:tc>
              </a:tr>
            </a:tbl>
          </a:graphicData>
        </a:graphic>
      </p:graphicFrame>
    </p:spTree>
  </p:cSld>
  <p:clrMapOvr>
    <a:masterClrMapping/>
  </p:clrMapOvr>
  <p:transition>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27</a:t>
            </a:fld>
            <a:endParaRPr lang="fa-IR" b="1" dirty="0">
              <a:effectLst>
                <a:outerShdw blurRad="38100" dist="38100" dir="2700000" algn="tl">
                  <a:srgbClr val="000000">
                    <a:alpha val="43137"/>
                  </a:srgbClr>
                </a:outerShdw>
              </a:effectLst>
              <a:cs typeface="2  Nazanin" pitchFamily="2" charset="-78"/>
            </a:endParaRPr>
          </a:p>
        </p:txBody>
      </p:sp>
      <p:sp>
        <p:nvSpPr>
          <p:cNvPr id="5"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6" name="Content Placeholder 3"/>
          <p:cNvSpPr>
            <a:spLocks noGrp="1"/>
          </p:cNvSpPr>
          <p:nvPr>
            <p:ph idx="1"/>
          </p:nvPr>
        </p:nvSpPr>
        <p:spPr>
          <a:xfrm>
            <a:off x="885828" y="1572606"/>
            <a:ext cx="7758138" cy="4928228"/>
          </a:xfrm>
        </p:spPr>
        <p:txBody>
          <a:bodyPr/>
          <a:lstStyle/>
          <a:p>
            <a:pPr marL="137160" indent="0" algn="r" rtl="1">
              <a:buNone/>
            </a:pPr>
            <a:r>
              <a:rPr lang="fa-IR" sz="2000" dirty="0" smtClean="0">
                <a:cs typeface="2  Nazanin" pitchFamily="2" charset="-78"/>
              </a:rPr>
              <a:t>      د</a:t>
            </a:r>
            <a:r>
              <a:rPr lang="en-US" sz="2000" dirty="0" smtClean="0">
                <a:cs typeface="2  Nazanin" pitchFamily="2" charset="-78"/>
              </a:rPr>
              <a:t> </a:t>
            </a:r>
            <a:r>
              <a:rPr lang="fa-IR" sz="2000" dirty="0" smtClean="0">
                <a:cs typeface="2  Nazanin" pitchFamily="2" charset="-78"/>
              </a:rPr>
              <a:t>- مدل بنسائو</a:t>
            </a:r>
          </a:p>
          <a:p>
            <a:pPr marL="137160" indent="0" algn="r" rtl="1">
              <a:buNone/>
            </a:pPr>
            <a:endParaRPr lang="fa-IR" dirty="0" smtClean="0">
              <a:cs typeface="2  Nazanin" pitchFamily="2" charset="-78"/>
            </a:endParaRPr>
          </a:p>
          <a:p>
            <a:pPr marL="137160" indent="0" algn="r" rtl="1">
              <a:buNone/>
            </a:pPr>
            <a:r>
              <a:rPr lang="fa-IR" dirty="0">
                <a:cs typeface="2  Nazanin" pitchFamily="2" charset="-78"/>
              </a:rPr>
              <a:t>      </a:t>
            </a:r>
            <a:r>
              <a:rPr lang="fa-IR" dirty="0" smtClean="0">
                <a:cs typeface="2  Nazanin" pitchFamily="2" charset="-78"/>
              </a:rPr>
              <a:t>                                                      </a:t>
            </a:r>
            <a:r>
              <a:rPr lang="fa-IR" sz="2000" dirty="0" smtClean="0">
                <a:cs typeface="2  Nazanin" pitchFamily="2" charset="-78"/>
              </a:rPr>
              <a:t>کم  </a:t>
            </a:r>
            <a:endParaRPr lang="fa-IR" sz="2000" dirty="0">
              <a:cs typeface="2  Nazanin" pitchFamily="2" charset="-78"/>
            </a:endParaRPr>
          </a:p>
          <a:p>
            <a:pPr marL="137160" indent="0" algn="r" rtl="1">
              <a:buNone/>
            </a:pPr>
            <a:endParaRPr lang="fa-IR" dirty="0" smtClean="0">
              <a:cs typeface="2  Nazanin" pitchFamily="2" charset="-78"/>
            </a:endParaRPr>
          </a:p>
          <a:p>
            <a:pPr marL="137160" indent="0" algn="r" rtl="1">
              <a:buNone/>
            </a:pPr>
            <a:r>
              <a:rPr lang="fa-IR" dirty="0" smtClean="0">
                <a:cs typeface="2  Nazanin" pitchFamily="2" charset="-78"/>
              </a:rPr>
              <a:t>                                                                                    </a:t>
            </a:r>
            <a:endParaRPr lang="fa-IR" dirty="0">
              <a:cs typeface="2  Nazanin" pitchFamily="2" charset="-78"/>
            </a:endParaRPr>
          </a:p>
          <a:p>
            <a:pPr marL="137160" indent="0" algn="r" rtl="1">
              <a:buNone/>
            </a:pPr>
            <a:endParaRPr lang="fa-IR" dirty="0" smtClean="0">
              <a:cs typeface="2  Nazanin" pitchFamily="2" charset="-78"/>
            </a:endParaRPr>
          </a:p>
          <a:p>
            <a:pPr marL="137160" indent="0" algn="r" rtl="1">
              <a:buNone/>
            </a:pPr>
            <a:endParaRPr lang="fa-IR" dirty="0">
              <a:cs typeface="2  Nazanin" pitchFamily="2" charset="-78"/>
            </a:endParaRPr>
          </a:p>
          <a:p>
            <a:pPr marL="137160" indent="0" algn="r" rtl="1">
              <a:buNone/>
            </a:pPr>
            <a:r>
              <a:rPr lang="fa-IR" sz="2000" dirty="0">
                <a:cs typeface="2  Nazanin" pitchFamily="2" charset="-78"/>
              </a:rPr>
              <a:t>                                                                                        </a:t>
            </a:r>
            <a:r>
              <a:rPr lang="fa-IR" sz="2000" dirty="0" smtClean="0">
                <a:cs typeface="2  Nazanin" pitchFamily="2" charset="-78"/>
              </a:rPr>
              <a:t>   </a:t>
            </a:r>
            <a:r>
              <a:rPr lang="fa-IR" sz="2000" dirty="0">
                <a:cs typeface="2  Nazanin" pitchFamily="2" charset="-78"/>
              </a:rPr>
              <a:t>زیاد </a:t>
            </a:r>
            <a:endParaRPr lang="fa-IR" sz="2000" dirty="0" smtClean="0">
              <a:cs typeface="2  Nazanin" pitchFamily="2" charset="-78"/>
            </a:endParaRPr>
          </a:p>
          <a:p>
            <a:pPr marL="137160" indent="0" algn="r" rtl="1">
              <a:buNone/>
            </a:pPr>
            <a:r>
              <a:rPr lang="fa-IR" sz="2000" dirty="0" smtClean="0">
                <a:cs typeface="2  Nazanin" pitchFamily="2" charset="-78"/>
              </a:rPr>
              <a:t>           کم                                                                   زیاد </a:t>
            </a:r>
          </a:p>
          <a:p>
            <a:pPr marL="137160" indent="0" algn="r" rtl="1">
              <a:buNone/>
            </a:pPr>
            <a:r>
              <a:rPr lang="fa-IR" sz="2000" dirty="0">
                <a:cs typeface="2  Nazanin" pitchFamily="2" charset="-78"/>
              </a:rPr>
              <a:t> </a:t>
            </a:r>
            <a:r>
              <a:rPr lang="fa-IR" sz="2000" dirty="0" smtClean="0">
                <a:cs typeface="2  Nazanin" pitchFamily="2" charset="-78"/>
              </a:rPr>
              <a:t>                                 سرمایه گذاری ویژه خریداران</a:t>
            </a:r>
            <a:endParaRPr lang="en-US" sz="2000" dirty="0">
              <a:cs typeface="2  Nazanin" pitchFamily="2" charset="-78"/>
            </a:endParaRPr>
          </a:p>
        </p:txBody>
      </p:sp>
      <p:graphicFrame>
        <p:nvGraphicFramePr>
          <p:cNvPr id="7" name="Table 6"/>
          <p:cNvGraphicFramePr>
            <a:graphicFrameLocks noGrp="1"/>
          </p:cNvGraphicFramePr>
          <p:nvPr>
            <p:extLst>
              <p:ext uri="{D42A27DB-BD31-4B8C-83A1-F6EECF244321}">
                <p14:modId xmlns:p14="http://schemas.microsoft.com/office/powerpoint/2010/main" val="4128321056"/>
              </p:ext>
            </p:extLst>
          </p:nvPr>
        </p:nvGraphicFramePr>
        <p:xfrm>
          <a:off x="3000364" y="2714620"/>
          <a:ext cx="4724400" cy="2794000"/>
        </p:xfrm>
        <a:graphic>
          <a:graphicData uri="http://schemas.openxmlformats.org/drawingml/2006/table">
            <a:tbl>
              <a:tblPr firstRow="1" bandRow="1">
                <a:tableStyleId>{21E4AEA4-8DFA-4A89-87EB-49C32662AFE0}</a:tableStyleId>
              </a:tblPr>
              <a:tblGrid>
                <a:gridCol w="2362200"/>
                <a:gridCol w="2362200"/>
              </a:tblGrid>
              <a:tr h="1397000">
                <a:tc>
                  <a:txBody>
                    <a:bodyPr/>
                    <a:lstStyle/>
                    <a:p>
                      <a:pPr algn="ctr"/>
                      <a:r>
                        <a:rPr lang="fa-IR" sz="2000" b="1" dirty="0" smtClean="0">
                          <a:solidFill>
                            <a:schemeClr val="tx1"/>
                          </a:solidFill>
                          <a:cs typeface="2  Nazanin" pitchFamily="2" charset="-78"/>
                        </a:rPr>
                        <a:t>خریدار اثر پذیر </a:t>
                      </a:r>
                      <a:r>
                        <a:rPr lang="fa-IR" dirty="0" smtClean="0">
                          <a:solidFill>
                            <a:schemeClr val="tx1"/>
                          </a:solidFill>
                          <a:cs typeface="2  Nazanin" pitchFamily="2" charset="-78"/>
                        </a:rPr>
                        <a:t>        </a:t>
                      </a:r>
                      <a:endParaRPr lang="en-US" dirty="0">
                        <a:solidFill>
                          <a:schemeClr val="tx1"/>
                        </a:solidFill>
                        <a:cs typeface="2  Nazanin" pitchFamily="2" charset="-78"/>
                      </a:endParaRPr>
                    </a:p>
                  </a:txBody>
                  <a:tcPr anchor="ctr">
                    <a:solidFill>
                      <a:schemeClr val="accent2">
                        <a:lumMod val="60000"/>
                        <a:lumOff val="40000"/>
                      </a:schemeClr>
                    </a:solidFill>
                  </a:tcPr>
                </a:tc>
                <a:tc>
                  <a:txBody>
                    <a:bodyPr/>
                    <a:lstStyle/>
                    <a:p>
                      <a:pPr algn="ctr"/>
                      <a:r>
                        <a:rPr lang="fa-IR" sz="2000" dirty="0" smtClean="0">
                          <a:solidFill>
                            <a:schemeClr val="tx1"/>
                          </a:solidFill>
                          <a:cs typeface="2  Nazanin" pitchFamily="2" charset="-78"/>
                        </a:rPr>
                        <a:t>روابط استراتژیک       </a:t>
                      </a:r>
                      <a:endParaRPr lang="en-US" sz="2000" dirty="0">
                        <a:solidFill>
                          <a:schemeClr val="tx1"/>
                        </a:solidFill>
                        <a:cs typeface="2  Nazanin" pitchFamily="2" charset="-78"/>
                      </a:endParaRPr>
                    </a:p>
                  </a:txBody>
                  <a:tcPr anchor="ctr">
                    <a:solidFill>
                      <a:schemeClr val="accent2">
                        <a:lumMod val="60000"/>
                        <a:lumOff val="40000"/>
                      </a:schemeClr>
                    </a:solidFill>
                  </a:tcPr>
                </a:tc>
              </a:tr>
              <a:tr h="1397000">
                <a:tc>
                  <a:txBody>
                    <a:bodyPr/>
                    <a:lstStyle/>
                    <a:p>
                      <a:pPr algn="ctr"/>
                      <a:r>
                        <a:rPr lang="fa-IR" sz="2000" b="1" dirty="0" smtClean="0">
                          <a:solidFill>
                            <a:schemeClr val="tx1"/>
                          </a:solidFill>
                          <a:cs typeface="2  Nazanin" pitchFamily="2" charset="-78"/>
                        </a:rPr>
                        <a:t>تبادل</a:t>
                      </a:r>
                      <a:r>
                        <a:rPr lang="fa-IR" sz="2000" b="1" baseline="0" dirty="0" smtClean="0">
                          <a:solidFill>
                            <a:schemeClr val="tx1"/>
                          </a:solidFill>
                          <a:cs typeface="2  Nazanin" pitchFamily="2" charset="-78"/>
                        </a:rPr>
                        <a:t> بازار           </a:t>
                      </a:r>
                      <a:endParaRPr lang="en-US" sz="2000" b="1" dirty="0">
                        <a:solidFill>
                          <a:schemeClr val="tx1"/>
                        </a:solidFill>
                        <a:cs typeface="2  Nazanin" pitchFamily="2" charset="-78"/>
                      </a:endParaRPr>
                    </a:p>
                  </a:txBody>
                  <a:tcPr anchor="ctr">
                    <a:solidFill>
                      <a:schemeClr val="accent2">
                        <a:lumMod val="60000"/>
                        <a:lumOff val="40000"/>
                      </a:schemeClr>
                    </a:solidFill>
                  </a:tcPr>
                </a:tc>
                <a:tc>
                  <a:txBody>
                    <a:bodyPr/>
                    <a:lstStyle/>
                    <a:p>
                      <a:pPr algn="ctr"/>
                      <a:r>
                        <a:rPr lang="fa-IR" sz="2000" b="1" dirty="0" smtClean="0">
                          <a:solidFill>
                            <a:schemeClr val="tx1"/>
                          </a:solidFill>
                          <a:cs typeface="2  Nazanin" pitchFamily="2" charset="-78"/>
                        </a:rPr>
                        <a:t>تامین کننده اثر پذیر      </a:t>
                      </a:r>
                      <a:endParaRPr lang="en-US" sz="2000" b="1" dirty="0">
                        <a:solidFill>
                          <a:schemeClr val="tx1"/>
                        </a:solidFill>
                        <a:cs typeface="2  Nazanin" pitchFamily="2" charset="-78"/>
                      </a:endParaRPr>
                    </a:p>
                  </a:txBody>
                  <a:tcPr anchor="ctr">
                    <a:solidFill>
                      <a:schemeClr val="accent2">
                        <a:lumMod val="60000"/>
                        <a:lumOff val="40000"/>
                      </a:schemeClr>
                    </a:solidFill>
                  </a:tcPr>
                </a:tc>
              </a:tr>
            </a:tbl>
          </a:graphicData>
        </a:graphic>
      </p:graphicFrame>
      <p:sp>
        <p:nvSpPr>
          <p:cNvPr id="8" name="Content Placeholder 2"/>
          <p:cNvSpPr txBox="1">
            <a:spLocks/>
          </p:cNvSpPr>
          <p:nvPr/>
        </p:nvSpPr>
        <p:spPr>
          <a:xfrm rot="16200000">
            <a:off x="395123" y="4077651"/>
            <a:ext cx="3429000" cy="400110"/>
          </a:xfrm>
          <a:prstGeom prst="rect">
            <a:avLst/>
          </a:prstGeom>
        </p:spPr>
        <p:txBody>
          <a:bodyPr vert="horz" wrap="square">
            <a:sp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lgn="r" rtl="1">
              <a:buFont typeface="Wingdings 2"/>
              <a:buNone/>
            </a:pPr>
            <a:r>
              <a:rPr lang="fa-IR" sz="2000" dirty="0" smtClean="0">
                <a:cs typeface="2  Nazanin" pitchFamily="2" charset="-78"/>
              </a:rPr>
              <a:t>سرمایه گذاری ویژه تامین کنندگان</a:t>
            </a:r>
            <a:endParaRPr lang="en-US" sz="2000" dirty="0">
              <a:cs typeface="2  Nazanin" pitchFamily="2" charset="-78"/>
            </a:endParaRPr>
          </a:p>
        </p:txBody>
      </p:sp>
    </p:spTree>
  </p:cSld>
  <p:clrMapOvr>
    <a:masterClrMapping/>
  </p:clrMapOvr>
  <p:transition>
    <p:fade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28</a:t>
            </a:fld>
            <a:endParaRPr lang="fa-IR" b="1" dirty="0">
              <a:effectLst>
                <a:outerShdw blurRad="38100" dist="38100" dir="2700000" algn="tl">
                  <a:srgbClr val="000000">
                    <a:alpha val="43137"/>
                  </a:srgbClr>
                </a:outerShdw>
              </a:effectLst>
              <a:cs typeface="2  Nazanin" pitchFamily="2" charset="-78"/>
            </a:endParaRPr>
          </a:p>
        </p:txBody>
      </p:sp>
      <p:sp>
        <p:nvSpPr>
          <p:cNvPr id="5" name="Title 1"/>
          <p:cNvSpPr>
            <a:spLocks noGrp="1"/>
          </p:cNvSpPr>
          <p:nvPr>
            <p:ph type="title"/>
          </p:nvPr>
        </p:nvSpPr>
        <p:spPr>
          <a:xfrm>
            <a:off x="457200" y="267494"/>
            <a:ext cx="8229600" cy="1399032"/>
          </a:xfrm>
          <a:noFill/>
        </p:spPr>
        <p:txBody>
          <a:bodyPr>
            <a:noAutofit/>
          </a:bodyPr>
          <a:lstStyle/>
          <a:p>
            <a:pPr algn="r" rtl="1"/>
            <a:r>
              <a:rPr lang="fa-IR" sz="3200" b="1" dirty="0" smtClean="0">
                <a:effectLst>
                  <a:outerShdw blurRad="38100" dist="38100" dir="2700000" algn="tl">
                    <a:srgbClr val="000000">
                      <a:alpha val="43137"/>
                    </a:srgbClr>
                  </a:outerShdw>
                </a:effectLst>
                <a:cs typeface="2  Nazanin" pitchFamily="2" charset="-78"/>
              </a:rPr>
              <a:t>بررسی مدلهای ریاضی</a:t>
            </a:r>
            <a:r>
              <a:rPr lang="en-US" sz="3200" b="1" dirty="0" smtClean="0">
                <a:effectLst>
                  <a:outerShdw blurRad="38100" dist="38100" dir="2700000" algn="tl">
                    <a:srgbClr val="000000">
                      <a:alpha val="43137"/>
                    </a:srgbClr>
                  </a:outerShdw>
                </a:effectLst>
                <a:cs typeface="2  Nazanin" pitchFamily="2" charset="-78"/>
              </a:rPr>
              <a:t> </a:t>
            </a:r>
            <a:r>
              <a:rPr lang="fa-IR" sz="3200" b="1" dirty="0" smtClean="0">
                <a:effectLst>
                  <a:outerShdw blurRad="38100" dist="38100" dir="2700000" algn="tl">
                    <a:srgbClr val="000000">
                      <a:alpha val="43137"/>
                    </a:srgbClr>
                  </a:outerShdw>
                </a:effectLst>
                <a:cs typeface="2  Nazanin" pitchFamily="2" charset="-78"/>
              </a:rPr>
              <a:t>و مفهومی مطرح در </a:t>
            </a:r>
            <a:r>
              <a:rPr lang="en-US" sz="3200" b="1" dirty="0" smtClean="0">
                <a:effectLst>
                  <a:outerShdw blurRad="38100" dist="38100" dir="2700000" algn="tl">
                    <a:srgbClr val="000000">
                      <a:alpha val="43137"/>
                    </a:srgbClr>
                  </a:outerShdw>
                </a:effectLst>
                <a:cs typeface="2  Nazanin" pitchFamily="2" charset="-78"/>
              </a:rPr>
              <a:t>SCM</a:t>
            </a:r>
            <a:endParaRPr lang="en-US" sz="3200" b="1" dirty="0">
              <a:effectLst>
                <a:outerShdw blurRad="38100" dist="38100" dir="2700000" algn="tl">
                  <a:srgbClr val="000000">
                    <a:alpha val="43137"/>
                  </a:srgbClr>
                </a:outerShdw>
              </a:effectLst>
              <a:cs typeface="2  Nazanin" pitchFamily="2" charset="-78"/>
            </a:endParaRPr>
          </a:p>
        </p:txBody>
      </p:sp>
      <p:sp>
        <p:nvSpPr>
          <p:cNvPr id="6" name="Content Placeholder 3"/>
          <p:cNvSpPr>
            <a:spLocks noGrp="1"/>
          </p:cNvSpPr>
          <p:nvPr>
            <p:ph idx="1"/>
          </p:nvPr>
        </p:nvSpPr>
        <p:spPr>
          <a:xfrm>
            <a:off x="457200" y="1452570"/>
            <a:ext cx="8229600" cy="4280686"/>
          </a:xfrm>
        </p:spPr>
        <p:txBody>
          <a:bodyPr>
            <a:normAutofit/>
          </a:bodyPr>
          <a:lstStyle/>
          <a:p>
            <a:pPr marL="137160" indent="0" algn="r" rtl="1">
              <a:buNone/>
            </a:pPr>
            <a:r>
              <a:rPr lang="fa-IR" sz="2400" dirty="0" smtClean="0">
                <a:solidFill>
                  <a:schemeClr val="accent2">
                    <a:lumMod val="60000"/>
                    <a:lumOff val="40000"/>
                  </a:schemeClr>
                </a:solidFill>
                <a:effectLst>
                  <a:outerShdw blurRad="38100" dist="38100" dir="2700000" algn="tl">
                    <a:srgbClr val="000000">
                      <a:alpha val="43137"/>
                    </a:srgbClr>
                  </a:outerShdw>
                </a:effectLst>
                <a:cs typeface="2  Nazanin" pitchFamily="2" charset="-78"/>
              </a:rPr>
              <a:t>16) مدل بکارگیری معیارهای محیطی برای ارزیابی تامین کنندگان</a:t>
            </a:r>
          </a:p>
          <a:p>
            <a:pPr marL="137160" indent="0" algn="r" rtl="1">
              <a:buNone/>
            </a:pPr>
            <a:r>
              <a:rPr lang="fa-IR" sz="1800" dirty="0" smtClean="0">
                <a:cs typeface="2  Nazanin" pitchFamily="2" charset="-78"/>
              </a:rPr>
              <a:t>          </a:t>
            </a:r>
          </a:p>
          <a:p>
            <a:pPr marL="137160" indent="0" algn="r" rtl="1">
              <a:buNone/>
            </a:pPr>
            <a:r>
              <a:rPr lang="fa-IR" sz="2000" dirty="0" smtClean="0">
                <a:cs typeface="2  Nazanin" pitchFamily="2" charset="-78"/>
              </a:rPr>
              <a:t>     مهمترین معیار های ارزیابی عملکرد تامین کنندگان:</a:t>
            </a:r>
          </a:p>
          <a:p>
            <a:pPr lvl="2" algn="r" rtl="1">
              <a:buFont typeface="Wingdings" pitchFamily="2" charset="2"/>
              <a:buChar char="§"/>
            </a:pPr>
            <a:r>
              <a:rPr lang="fa-IR" sz="1600" dirty="0" smtClean="0">
                <a:cs typeface="2  Nazanin" pitchFamily="2" charset="-78"/>
              </a:rPr>
              <a:t>انتشار عمومی عملکرد زیست محیطی شرکت</a:t>
            </a:r>
          </a:p>
          <a:p>
            <a:pPr lvl="2" algn="r" rtl="1">
              <a:buFont typeface="Wingdings" pitchFamily="2" charset="2"/>
              <a:buChar char="§"/>
            </a:pPr>
            <a:r>
              <a:rPr lang="fa-IR" sz="1600" dirty="0" smtClean="0">
                <a:cs typeface="2  Nazanin" pitchFamily="2" charset="-78"/>
              </a:rPr>
              <a:t>ارزیابی عملکرد زیست محیطی تامین کنندگان رده دوم</a:t>
            </a:r>
          </a:p>
          <a:p>
            <a:pPr lvl="2" algn="r" rtl="1">
              <a:buFont typeface="Wingdings" pitchFamily="2" charset="2"/>
              <a:buChar char="§"/>
            </a:pPr>
            <a:r>
              <a:rPr lang="fa-IR" sz="1600" dirty="0" smtClean="0">
                <a:cs typeface="2  Nazanin" pitchFamily="2" charset="-78"/>
              </a:rPr>
              <a:t>مدیریت زایدات خطرات </a:t>
            </a:r>
          </a:p>
          <a:p>
            <a:pPr lvl="2" algn="r" rtl="1">
              <a:buFont typeface="Wingdings" pitchFamily="2" charset="2"/>
              <a:buChar char="§"/>
            </a:pPr>
            <a:r>
              <a:rPr lang="fa-IR" sz="1600" dirty="0" smtClean="0">
                <a:cs typeface="2  Nazanin" pitchFamily="2" charset="-78"/>
              </a:rPr>
              <a:t>مدیریت آلودگی های سمی</a:t>
            </a:r>
          </a:p>
          <a:p>
            <a:pPr lvl="2" algn="r" rtl="1">
              <a:buFont typeface="Wingdings" pitchFamily="2" charset="2"/>
              <a:buChar char="§"/>
            </a:pPr>
            <a:r>
              <a:rPr lang="fa-IR" sz="1600" dirty="0" smtClean="0">
                <a:cs typeface="2  Nazanin" pitchFamily="2" charset="-78"/>
              </a:rPr>
              <a:t>مدیریت مواد خطرناک</a:t>
            </a:r>
          </a:p>
          <a:p>
            <a:pPr lvl="2" algn="r" rtl="1">
              <a:buFont typeface="Wingdings" pitchFamily="2" charset="2"/>
              <a:buChar char="§"/>
            </a:pPr>
            <a:r>
              <a:rPr lang="fa-IR" sz="1600" dirty="0" smtClean="0">
                <a:cs typeface="2  Nazanin" pitchFamily="2" charset="-78"/>
              </a:rPr>
              <a:t>گواهینامه </a:t>
            </a:r>
            <a:r>
              <a:rPr lang="en-US" sz="1600" dirty="0" smtClean="0">
                <a:cs typeface="2  Nazanin" pitchFamily="2" charset="-78"/>
              </a:rPr>
              <a:t>ISO 14000 </a:t>
            </a:r>
          </a:p>
          <a:p>
            <a:pPr lvl="2" algn="r" rtl="1">
              <a:buFont typeface="Wingdings" pitchFamily="2" charset="2"/>
              <a:buChar char="§"/>
            </a:pPr>
            <a:r>
              <a:rPr lang="fa-IR" sz="1600" dirty="0" smtClean="0">
                <a:cs typeface="2  Nazanin" pitchFamily="2" charset="-78"/>
              </a:rPr>
              <a:t>برنامه لجستیک  معکوس</a:t>
            </a:r>
          </a:p>
          <a:p>
            <a:pPr lvl="2" algn="r" rtl="1">
              <a:buFont typeface="Wingdings" pitchFamily="2" charset="2"/>
              <a:buChar char="§"/>
            </a:pPr>
            <a:r>
              <a:rPr lang="fa-IR" sz="1600" dirty="0" smtClean="0">
                <a:cs typeface="2  Nazanin" pitchFamily="2" charset="-78"/>
              </a:rPr>
              <a:t>بسته بندی سازگار با طبیعت</a:t>
            </a:r>
          </a:p>
          <a:p>
            <a:pPr lvl="2" algn="r" rtl="1">
              <a:buFont typeface="Wingdings" pitchFamily="2" charset="2"/>
              <a:buChar char="§"/>
            </a:pPr>
            <a:r>
              <a:rPr lang="fa-IR" sz="1600" dirty="0" smtClean="0">
                <a:cs typeface="2  Nazanin" pitchFamily="2" charset="-78"/>
              </a:rPr>
              <a:t>کاهش مواد مضر برای لایه ازون</a:t>
            </a:r>
          </a:p>
          <a:p>
            <a:pPr lvl="2" algn="r" rtl="1">
              <a:buFont typeface="Wingdings" pitchFamily="2" charset="2"/>
              <a:buChar char="§"/>
            </a:pPr>
            <a:r>
              <a:rPr lang="fa-IR" sz="1600" dirty="0" smtClean="0">
                <a:cs typeface="2  Nazanin" pitchFamily="2" charset="-78"/>
              </a:rPr>
              <a:t>مدیریت آلاینده های جوی       </a:t>
            </a:r>
            <a:endParaRPr lang="en-US" sz="1600" dirty="0">
              <a:cs typeface="2  Nazanin" pitchFamily="2" charset="-78"/>
            </a:endParaRPr>
          </a:p>
        </p:txBody>
      </p:sp>
    </p:spTree>
  </p:cSld>
  <p:clrMapOvr>
    <a:masterClrMapping/>
  </p:clrMapOvr>
  <p:transition>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5918" y="2295682"/>
            <a:ext cx="5857916" cy="2357454"/>
          </a:xfrm>
        </p:spPr>
        <p:txBody>
          <a:bodyPr>
            <a:normAutofit/>
          </a:bodyPr>
          <a:lstStyle/>
          <a:p>
            <a:pPr algn="ctr"/>
            <a:r>
              <a:rPr lang="fa-IR" sz="6000" b="1" dirty="0" smtClean="0">
                <a:cs typeface="2  Nazanin" pitchFamily="2" charset="-78"/>
              </a:rPr>
              <a:t>سوالات نمونه</a:t>
            </a:r>
          </a:p>
        </p:txBody>
      </p:sp>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29</a:t>
            </a:fld>
            <a:endParaRPr lang="fa-IR" sz="1400" b="1" dirty="0">
              <a:effectLst>
                <a:outerShdw blurRad="38100" dist="38100" dir="2700000" algn="tl">
                  <a:srgbClr val="000000">
                    <a:alpha val="43137"/>
                  </a:srgbClr>
                </a:outerShdw>
              </a:effectLst>
              <a:cs typeface="2  Nazanin" pitchFamily="2" charset="-78"/>
            </a:endParaRPr>
          </a:p>
        </p:txBody>
      </p:sp>
    </p:spTree>
  </p:cSld>
  <p:clrMapOvr>
    <a:masterClrMapping/>
  </p:clrMapOvr>
  <p:transition>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30</a:t>
            </a:fld>
            <a:endParaRPr lang="fa-IR" sz="1400" b="1" dirty="0">
              <a:effectLst>
                <a:outerShdw blurRad="38100" dist="38100" dir="2700000" algn="tl">
                  <a:srgbClr val="000000">
                    <a:alpha val="43137"/>
                  </a:srgbClr>
                </a:outerShdw>
              </a:effectLst>
              <a:cs typeface="2  Nazanin" pitchFamily="2" charset="-78"/>
            </a:endParaRPr>
          </a:p>
        </p:txBody>
      </p:sp>
      <p:sp>
        <p:nvSpPr>
          <p:cNvPr id="7" name="Title 1"/>
          <p:cNvSpPr>
            <a:spLocks noGrp="1"/>
          </p:cNvSpPr>
          <p:nvPr>
            <p:ph type="title"/>
          </p:nvPr>
        </p:nvSpPr>
        <p:spPr>
          <a:xfrm>
            <a:off x="457200" y="267494"/>
            <a:ext cx="8229600" cy="1399032"/>
          </a:xfrm>
          <a:noFill/>
        </p:spPr>
        <p:txBody>
          <a:bodyPr>
            <a:normAutofit/>
          </a:bodyPr>
          <a:lstStyle/>
          <a:p>
            <a:pPr algn="r"/>
            <a:r>
              <a:rPr lang="fa-IR" sz="4000" b="1" dirty="0" smtClean="0">
                <a:cs typeface="2  Nazanin" pitchFamily="2" charset="-78"/>
              </a:rPr>
              <a:t>سوال های تستی</a:t>
            </a:r>
            <a:endParaRPr lang="en-US" sz="4000" b="1" dirty="0">
              <a:cs typeface="2  Nazanin" pitchFamily="2" charset="-78"/>
            </a:endParaRPr>
          </a:p>
        </p:txBody>
      </p:sp>
      <p:sp>
        <p:nvSpPr>
          <p:cNvPr id="8" name="Content Placeholder 2"/>
          <p:cNvSpPr>
            <a:spLocks noGrp="1"/>
          </p:cNvSpPr>
          <p:nvPr>
            <p:ph idx="1"/>
          </p:nvPr>
        </p:nvSpPr>
        <p:spPr>
          <a:xfrm>
            <a:off x="457200" y="1600201"/>
            <a:ext cx="8229600" cy="1828800"/>
          </a:xfrm>
          <a:noFill/>
        </p:spPr>
        <p:txBody>
          <a:bodyPr>
            <a:normAutofit/>
          </a:bodyPr>
          <a:lstStyle/>
          <a:p>
            <a:pPr marL="137160" indent="0" algn="r" rtl="1">
              <a:buNone/>
            </a:pPr>
            <a:r>
              <a:rPr lang="fa-IR" sz="1800" b="1" dirty="0" smtClean="0">
                <a:cs typeface="2  Nazanin" pitchFamily="2" charset="-78"/>
              </a:rPr>
              <a:t>1- کدام گزینه از اثرات تامین ناب است ؟</a:t>
            </a:r>
          </a:p>
          <a:p>
            <a:pPr algn="r" rtl="1">
              <a:buSzPct val="110000"/>
              <a:buFont typeface="Wingdings" pitchFamily="2" charset="2"/>
              <a:buChar char="q"/>
            </a:pPr>
            <a:r>
              <a:rPr lang="fa-IR" sz="1600" dirty="0" smtClean="0">
                <a:cs typeface="2  Nazanin" pitchFamily="2" charset="-78"/>
              </a:rPr>
              <a:t> 1- فلسفه کنترول موجودی ضایعات</a:t>
            </a:r>
          </a:p>
          <a:p>
            <a:pPr algn="r" rtl="1">
              <a:buSzPct val="110000"/>
              <a:buFont typeface="Wingdings" pitchFamily="2" charset="2"/>
              <a:buChar char="q"/>
            </a:pPr>
            <a:r>
              <a:rPr lang="fa-IR" sz="1600" dirty="0">
                <a:cs typeface="2  Nazanin" pitchFamily="2" charset="-78"/>
              </a:rPr>
              <a:t> </a:t>
            </a:r>
            <a:r>
              <a:rPr lang="fa-IR" sz="1600" dirty="0" smtClean="0">
                <a:cs typeface="2  Nazanin" pitchFamily="2" charset="-78"/>
              </a:rPr>
              <a:t>2- تحویل درست و به موقع اقلام به خطوط مونتاژ</a:t>
            </a:r>
          </a:p>
          <a:p>
            <a:pPr algn="r" rtl="1">
              <a:buSzPct val="110000"/>
              <a:buFont typeface="Wingdings" pitchFamily="2" charset="2"/>
              <a:buChar char="q"/>
            </a:pPr>
            <a:r>
              <a:rPr lang="fa-IR" sz="1600" dirty="0">
                <a:cs typeface="2  Nazanin" pitchFamily="2" charset="-78"/>
              </a:rPr>
              <a:t> </a:t>
            </a:r>
            <a:r>
              <a:rPr lang="fa-IR" sz="1600" dirty="0" smtClean="0">
                <a:cs typeface="2  Nazanin" pitchFamily="2" charset="-78"/>
              </a:rPr>
              <a:t>3- تامین قطعات خام به جای قطعات از پیش ساخته شده </a:t>
            </a:r>
          </a:p>
          <a:p>
            <a:pPr algn="r" rtl="1">
              <a:buSzPct val="110000"/>
              <a:buFont typeface="Wingdings" pitchFamily="2" charset="2"/>
              <a:buChar char="q"/>
            </a:pPr>
            <a:r>
              <a:rPr lang="fa-IR" sz="1600" dirty="0" smtClean="0">
                <a:cs typeface="2  Nazanin" pitchFamily="2" charset="-78"/>
              </a:rPr>
              <a:t> 4- تولید کننده با تمام تامین کنندگان مستقیما قرارداد می بندد</a:t>
            </a:r>
            <a:endParaRPr lang="en-US" sz="1600" dirty="0">
              <a:cs typeface="2  Nazanin" pitchFamily="2" charset="-78"/>
            </a:endParaRPr>
          </a:p>
        </p:txBody>
      </p:sp>
      <p:sp>
        <p:nvSpPr>
          <p:cNvPr id="9" name="Content Placeholder 2"/>
          <p:cNvSpPr txBox="1">
            <a:spLocks/>
          </p:cNvSpPr>
          <p:nvPr/>
        </p:nvSpPr>
        <p:spPr>
          <a:xfrm>
            <a:off x="428596" y="3857628"/>
            <a:ext cx="8229600" cy="1971676"/>
          </a:xfrm>
          <a:prstGeom prst="rect">
            <a:avLst/>
          </a:prstGeom>
        </p:spPr>
        <p:txBody>
          <a:bodyPr vert="horz" lIns="91440" tIns="45720" rIns="91440" bIns="45720" rtlCol="1">
            <a:normAutofit/>
          </a:bodyPr>
          <a:lstStyle/>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800" b="0" i="0" u="none" strike="noStrike" kern="1200" cap="none" spc="0" normalizeH="0" baseline="0" noProof="0" dirty="0" smtClean="0">
                <a:ln>
                  <a:noFill/>
                </a:ln>
                <a:solidFill>
                  <a:schemeClr val="tx1"/>
                </a:solidFill>
                <a:effectLst/>
                <a:uLnTx/>
                <a:uFillTx/>
                <a:latin typeface="+mn-lt"/>
                <a:ea typeface="+mn-ea"/>
                <a:cs typeface="2  Nazanin" pitchFamily="2" charset="-78"/>
              </a:rPr>
              <a:t>2- در حال حاضر تولید کنندگان انبوه غربی سیستم تامین جدیدی راپیش گرفته اند که دارای خصوصیات زیر است:   </a:t>
            </a:r>
            <a:r>
              <a:rPr kumimoji="0" lang="fa-IR" sz="1800" b="1" i="0" u="none" strike="noStrike" kern="1200" cap="none" spc="0" normalizeH="0" baseline="0" noProof="0" dirty="0" smtClean="0">
                <a:ln>
                  <a:noFill/>
                </a:ln>
                <a:solidFill>
                  <a:schemeClr val="tx1"/>
                </a:solidFill>
                <a:effectLst/>
                <a:uLnTx/>
                <a:uFillTx/>
                <a:latin typeface="+mn-lt"/>
                <a:ea typeface="+mn-ea"/>
                <a:cs typeface="2  Nazanin" pitchFamily="2" charset="-78"/>
              </a:rPr>
              <a:t>کدام گزینه صحیح است ؟</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1- تامین کنندگان بزرگ وظیفه تامین مجموعه ها را به صورت متفاوت و طی قرارداد های کوتاه مدت بر عهده دارند</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2- طراحی و مهندسی مجموعه ها بر عهده خود تامین کنندگان است</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3- کمیت بالا مد نظر است</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4- هزینه های متوسط مورد توجه قرار میگیرد</a:t>
            </a: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en-US" sz="1800" b="1" i="0" u="none" strike="noStrike" kern="1200" cap="none" spc="0" normalizeH="0" baseline="0" noProof="0" dirty="0">
              <a:ln>
                <a:noFill/>
              </a:ln>
              <a:solidFill>
                <a:schemeClr val="tx1"/>
              </a:solidFill>
              <a:effectLst/>
              <a:uLnTx/>
              <a:uFillTx/>
              <a:latin typeface="+mn-lt"/>
              <a:ea typeface="+mn-ea"/>
              <a:cs typeface="2  Nazanin" pitchFamily="2" charset="-78"/>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0" end="0"/>
                                            </p:txEl>
                                          </p:spTgt>
                                        </p:tgtEl>
                                        <p:attrNameLst>
                                          <p:attrName>style.visibility</p:attrName>
                                        </p:attrNameLst>
                                      </p:cBhvr>
                                      <p:to>
                                        <p:strVal val="visible"/>
                                      </p:to>
                                    </p:set>
                                    <p:animEffect transition="in" filter="fade">
                                      <p:cBhvr>
                                        <p:cTn id="32" dur="500"/>
                                        <p:tgtEl>
                                          <p:spTgt spid="9">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1" end="1"/>
                                            </p:txEl>
                                          </p:spTgt>
                                        </p:tgtEl>
                                        <p:attrNameLst>
                                          <p:attrName>style.visibility</p:attrName>
                                        </p:attrNameLst>
                                      </p:cBhvr>
                                      <p:to>
                                        <p:strVal val="visible"/>
                                      </p:to>
                                    </p:set>
                                    <p:animEffect transition="in" filter="fade">
                                      <p:cBhvr>
                                        <p:cTn id="37" dur="500"/>
                                        <p:tgtEl>
                                          <p:spTgt spid="9">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xEl>
                                              <p:pRg st="2" end="2"/>
                                            </p:txEl>
                                          </p:spTgt>
                                        </p:tgtEl>
                                        <p:attrNameLst>
                                          <p:attrName>style.visibility</p:attrName>
                                        </p:attrNameLst>
                                      </p:cBhvr>
                                      <p:to>
                                        <p:strVal val="visible"/>
                                      </p:to>
                                    </p:set>
                                    <p:animEffect transition="in" filter="fade">
                                      <p:cBhvr>
                                        <p:cTn id="42" dur="500"/>
                                        <p:tgtEl>
                                          <p:spTgt spid="9">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9">
                                            <p:txEl>
                                              <p:pRg st="3" end="3"/>
                                            </p:txEl>
                                          </p:spTgt>
                                        </p:tgtEl>
                                        <p:attrNameLst>
                                          <p:attrName>style.visibility</p:attrName>
                                        </p:attrNameLst>
                                      </p:cBhvr>
                                      <p:to>
                                        <p:strVal val="visible"/>
                                      </p:to>
                                    </p:set>
                                    <p:animEffect transition="in" filter="fade">
                                      <p:cBhvr>
                                        <p:cTn id="47" dur="500"/>
                                        <p:tgtEl>
                                          <p:spTgt spid="9">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
                                            <p:txEl>
                                              <p:pRg st="4" end="4"/>
                                            </p:txEl>
                                          </p:spTgt>
                                        </p:tgtEl>
                                        <p:attrNameLst>
                                          <p:attrName>style.visibility</p:attrName>
                                        </p:attrNameLst>
                                      </p:cBhvr>
                                      <p:to>
                                        <p:strVal val="visible"/>
                                      </p:to>
                                    </p:set>
                                    <p:animEffect transition="in" filter="fade">
                                      <p:cBhvr>
                                        <p:cTn id="5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31</a:t>
            </a:fld>
            <a:endParaRPr lang="fa-IR" b="1" dirty="0">
              <a:effectLst>
                <a:outerShdw blurRad="38100" dist="38100" dir="2700000" algn="tl">
                  <a:srgbClr val="000000">
                    <a:alpha val="43137"/>
                  </a:srgbClr>
                </a:outerShdw>
              </a:effectLst>
              <a:cs typeface="2  Nazanin" pitchFamily="2" charset="-78"/>
            </a:endParaRPr>
          </a:p>
        </p:txBody>
      </p:sp>
      <p:sp>
        <p:nvSpPr>
          <p:cNvPr id="7" name="Title 1"/>
          <p:cNvSpPr>
            <a:spLocks noGrp="1"/>
          </p:cNvSpPr>
          <p:nvPr>
            <p:ph type="title"/>
          </p:nvPr>
        </p:nvSpPr>
        <p:spPr>
          <a:xfrm>
            <a:off x="457200" y="267494"/>
            <a:ext cx="8229600" cy="1399032"/>
          </a:xfrm>
          <a:noFill/>
        </p:spPr>
        <p:txBody>
          <a:bodyPr>
            <a:normAutofit/>
          </a:bodyPr>
          <a:lstStyle/>
          <a:p>
            <a:pPr algn="r"/>
            <a:r>
              <a:rPr lang="fa-IR" sz="4000" b="1" dirty="0" smtClean="0">
                <a:cs typeface="2  Nazanin" pitchFamily="2" charset="-78"/>
              </a:rPr>
              <a:t>سوال های تستی</a:t>
            </a:r>
            <a:endParaRPr lang="en-US" sz="4000" b="1" dirty="0">
              <a:cs typeface="2  Nazanin" pitchFamily="2" charset="-78"/>
            </a:endParaRPr>
          </a:p>
        </p:txBody>
      </p:sp>
      <p:sp>
        <p:nvSpPr>
          <p:cNvPr id="8" name="Content Placeholder 2"/>
          <p:cNvSpPr>
            <a:spLocks noGrp="1"/>
          </p:cNvSpPr>
          <p:nvPr>
            <p:ph idx="1"/>
          </p:nvPr>
        </p:nvSpPr>
        <p:spPr>
          <a:xfrm>
            <a:off x="457200" y="1600201"/>
            <a:ext cx="8229600" cy="2328865"/>
          </a:xfrm>
          <a:noFill/>
        </p:spPr>
        <p:txBody>
          <a:bodyPr>
            <a:normAutofit/>
          </a:bodyPr>
          <a:lstStyle/>
          <a:p>
            <a:pPr marL="137160" indent="0" algn="r" rtl="1">
              <a:buNone/>
            </a:pPr>
            <a:r>
              <a:rPr lang="fa-IR" sz="1800" b="1" dirty="0" smtClean="0">
                <a:cs typeface="2  Nazanin" pitchFamily="2" charset="-78"/>
              </a:rPr>
              <a:t>1- کدام گزینه از اثرات تامین ناب است ؟</a:t>
            </a:r>
          </a:p>
          <a:p>
            <a:pPr marL="137160" indent="0" algn="r" rtl="1">
              <a:buNone/>
            </a:pPr>
            <a:endParaRPr lang="fa-IR" sz="1800" dirty="0" smtClean="0">
              <a:cs typeface="2  Nazanin" pitchFamily="2" charset="-78"/>
            </a:endParaRPr>
          </a:p>
          <a:p>
            <a:pPr algn="r" rtl="1">
              <a:buSzPct val="110000"/>
              <a:buFont typeface="Wingdings" pitchFamily="2" charset="2"/>
              <a:buChar char="q"/>
            </a:pPr>
            <a:r>
              <a:rPr lang="fa-IR" sz="1800" dirty="0" smtClean="0">
                <a:cs typeface="2  Nazanin" pitchFamily="2" charset="-78"/>
              </a:rPr>
              <a:t> </a:t>
            </a:r>
            <a:r>
              <a:rPr lang="fa-IR" sz="1600" dirty="0" smtClean="0">
                <a:cs typeface="2  Nazanin" pitchFamily="2" charset="-78"/>
              </a:rPr>
              <a:t>1- فلسفه کنترول ضایعات شده</a:t>
            </a:r>
          </a:p>
          <a:p>
            <a:pPr algn="r" rtl="1">
              <a:buSzPct val="110000"/>
              <a:buFont typeface="Wingdings" pitchFamily="2" charset="2"/>
              <a:buChar char="ü"/>
            </a:pPr>
            <a:r>
              <a:rPr lang="fa-IR" sz="1600" dirty="0" smtClean="0">
                <a:cs typeface="2  Nazanin" pitchFamily="2" charset="-78"/>
              </a:rPr>
              <a:t> 2- تحویل درست و به موقع اقلام به خطوط مونتاژ</a:t>
            </a:r>
          </a:p>
          <a:p>
            <a:pPr algn="r" rtl="1">
              <a:buSzPct val="110000"/>
              <a:buFont typeface="Wingdings" pitchFamily="2" charset="2"/>
              <a:buChar char="q"/>
            </a:pPr>
            <a:r>
              <a:rPr lang="fa-IR" sz="1600" dirty="0" smtClean="0">
                <a:cs typeface="2  Nazanin" pitchFamily="2" charset="-78"/>
              </a:rPr>
              <a:t> 3- تامین قطعات خام به جای قطعات از پیش ساخته شده </a:t>
            </a:r>
          </a:p>
          <a:p>
            <a:pPr algn="r" rtl="1">
              <a:buSzPct val="110000"/>
              <a:buFont typeface="Wingdings" pitchFamily="2" charset="2"/>
              <a:buChar char="q"/>
            </a:pPr>
            <a:r>
              <a:rPr lang="fa-IR" sz="1600" dirty="0" smtClean="0">
                <a:cs typeface="2  Nazanin" pitchFamily="2" charset="-78"/>
              </a:rPr>
              <a:t> 4- تولید کننده با تمام تامین کنندگان مستقیما قرارداد می بندد</a:t>
            </a:r>
            <a:endParaRPr lang="en-US" sz="1600" dirty="0" smtClean="0">
              <a:cs typeface="2  Nazanin" pitchFamily="2" charset="-78"/>
            </a:endParaRPr>
          </a:p>
          <a:p>
            <a:pPr marL="137160" indent="0" algn="r" rtl="1">
              <a:buSzPct val="110000"/>
              <a:buNone/>
            </a:pPr>
            <a:r>
              <a:rPr lang="fa-IR" sz="1800" dirty="0" smtClean="0">
                <a:cs typeface="2  Nazanin" pitchFamily="2" charset="-78"/>
              </a:rPr>
              <a:t>                                                                                                                             ص 30</a:t>
            </a:r>
            <a:endParaRPr lang="en-US" sz="1800" dirty="0">
              <a:cs typeface="2  Nazanin" pitchFamily="2" charset="-78"/>
            </a:endParaRPr>
          </a:p>
        </p:txBody>
      </p:sp>
      <p:sp>
        <p:nvSpPr>
          <p:cNvPr id="9" name="Content Placeholder 2"/>
          <p:cNvSpPr txBox="1">
            <a:spLocks/>
          </p:cNvSpPr>
          <p:nvPr/>
        </p:nvSpPr>
        <p:spPr>
          <a:xfrm>
            <a:off x="500034" y="4071942"/>
            <a:ext cx="8229600" cy="2257428"/>
          </a:xfrm>
          <a:prstGeom prst="rect">
            <a:avLst/>
          </a:prstGeom>
        </p:spPr>
        <p:txBody>
          <a:bodyPr vert="horz" lIns="91440" tIns="45720" rIns="91440" bIns="45720" rtlCol="1">
            <a:normAutofit/>
          </a:bodyPr>
          <a:lstStyle/>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800" b="0" i="0" u="none" strike="noStrike" kern="1200" cap="none" spc="0" normalizeH="0" baseline="0" noProof="0" dirty="0" smtClean="0">
                <a:ln>
                  <a:noFill/>
                </a:ln>
                <a:solidFill>
                  <a:schemeClr val="tx1"/>
                </a:solidFill>
                <a:effectLst/>
                <a:uLnTx/>
                <a:uFillTx/>
                <a:latin typeface="+mn-lt"/>
                <a:ea typeface="+mn-ea"/>
                <a:cs typeface="2  Nazanin" pitchFamily="2" charset="-78"/>
              </a:rPr>
              <a:t>2- در حال حاضر تولید کنندگان انبوه غربی سیستم تامین جدیدی راپیش گرفته اند که دارای خصوصیات زیر است: </a:t>
            </a:r>
            <a:r>
              <a:rPr kumimoji="0" lang="fa-IR" sz="1800" b="1" i="0" u="none" strike="noStrike" kern="1200" cap="none" spc="0" normalizeH="0" baseline="0" noProof="0" dirty="0" smtClean="0">
                <a:ln>
                  <a:noFill/>
                </a:ln>
                <a:solidFill>
                  <a:schemeClr val="tx1"/>
                </a:solidFill>
                <a:effectLst/>
                <a:uLnTx/>
                <a:uFillTx/>
                <a:latin typeface="+mn-lt"/>
                <a:ea typeface="+mn-ea"/>
                <a:cs typeface="2  Nazanin" pitchFamily="2" charset="-78"/>
              </a:rPr>
              <a:t>کدام گزینه صحیح است ؟</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1- تامین کنندگان بزرگ وظیفه تامین مجموعه ها را به صورت متفاوت و طی قرارداد های کوتاه مدت بر عهده دارند</a:t>
            </a:r>
          </a:p>
          <a:p>
            <a:pPr marL="342900" marR="0" lvl="0" indent="-342900" algn="r" defTabSz="914400" rtl="1" eaLnBrk="1" fontAlgn="auto" latinLnBrk="0" hangingPunct="1">
              <a:lnSpc>
                <a:spcPct val="100000"/>
              </a:lnSpc>
              <a:spcBef>
                <a:spcPct val="20000"/>
              </a:spcBef>
              <a:spcAft>
                <a:spcPts val="0"/>
              </a:spcAft>
              <a:buClrTx/>
              <a:buSzPct val="110000"/>
              <a:buFont typeface="Wingdings 2" pitchFamily="18" charset="2"/>
              <a:buChar char=""/>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2- طراحی و مهندسی مجموعه ها بر عهده خود تامین کنندگان است</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3- کمیت بالا مد نظر است</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4- هزینه های متوسط مورد توجه قرار میگیرد</a:t>
            </a: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800" b="1" i="0" u="none" strike="noStrike" kern="1200" cap="none" spc="0" normalizeH="0" baseline="0" noProof="0" dirty="0" smtClean="0">
                <a:ln>
                  <a:noFill/>
                </a:ln>
                <a:solidFill>
                  <a:schemeClr val="tx1"/>
                </a:solidFill>
                <a:effectLst/>
                <a:uLnTx/>
                <a:uFillTx/>
                <a:latin typeface="+mn-lt"/>
                <a:ea typeface="+mn-ea"/>
                <a:cs typeface="2  Nazanin" pitchFamily="2" charset="-78"/>
              </a:rPr>
              <a:t>                                                                        </a:t>
            </a:r>
            <a:r>
              <a:rPr kumimoji="0" lang="fa-IR" sz="1800" b="0" i="0" u="none" strike="noStrike" kern="1200" cap="none" spc="0" normalizeH="0" baseline="0" noProof="0" dirty="0" smtClean="0">
                <a:ln>
                  <a:noFill/>
                </a:ln>
                <a:solidFill>
                  <a:schemeClr val="tx1"/>
                </a:solidFill>
                <a:effectLst/>
                <a:uLnTx/>
                <a:uFillTx/>
                <a:latin typeface="+mn-lt"/>
                <a:ea typeface="+mn-ea"/>
                <a:cs typeface="2  Nazanin" pitchFamily="2" charset="-78"/>
              </a:rPr>
              <a:t>ص 36</a:t>
            </a: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en-US" sz="1800" b="1" i="0" u="none" strike="noStrike" kern="1200" cap="none" spc="0" normalizeH="0" baseline="0" noProof="0" dirty="0">
              <a:ln>
                <a:noFill/>
              </a:ln>
              <a:solidFill>
                <a:schemeClr val="tx1"/>
              </a:solidFill>
              <a:effectLst/>
              <a:uLnTx/>
              <a:uFillTx/>
              <a:latin typeface="+mn-lt"/>
              <a:ea typeface="+mn-ea"/>
              <a:cs typeface="2  Nazanin" pitchFamily="2" charset="-78"/>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Effect transition="in" filter="barn(inVertical)">
                                      <p:cBhvr>
                                        <p:cTn id="37" dur="500"/>
                                        <p:tgtEl>
                                          <p:spTgt spid="9">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9">
                                            <p:txEl>
                                              <p:pRg st="1" end="1"/>
                                            </p:txEl>
                                          </p:spTgt>
                                        </p:tgtEl>
                                        <p:attrNameLst>
                                          <p:attrName>style.visibility</p:attrName>
                                        </p:attrNameLst>
                                      </p:cBhvr>
                                      <p:to>
                                        <p:strVal val="visible"/>
                                      </p:to>
                                    </p:set>
                                    <p:animEffect transition="in" filter="barn(inVertical)">
                                      <p:cBhvr>
                                        <p:cTn id="42" dur="500"/>
                                        <p:tgtEl>
                                          <p:spTgt spid="9">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9">
                                            <p:txEl>
                                              <p:pRg st="2" end="2"/>
                                            </p:txEl>
                                          </p:spTgt>
                                        </p:tgtEl>
                                        <p:attrNameLst>
                                          <p:attrName>style.visibility</p:attrName>
                                        </p:attrNameLst>
                                      </p:cBhvr>
                                      <p:to>
                                        <p:strVal val="visible"/>
                                      </p:to>
                                    </p:set>
                                    <p:animEffect transition="in" filter="barn(inVertical)">
                                      <p:cBhvr>
                                        <p:cTn id="47" dur="500"/>
                                        <p:tgtEl>
                                          <p:spTgt spid="9">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9">
                                            <p:txEl>
                                              <p:pRg st="3" end="3"/>
                                            </p:txEl>
                                          </p:spTgt>
                                        </p:tgtEl>
                                        <p:attrNameLst>
                                          <p:attrName>style.visibility</p:attrName>
                                        </p:attrNameLst>
                                      </p:cBhvr>
                                      <p:to>
                                        <p:strVal val="visible"/>
                                      </p:to>
                                    </p:set>
                                    <p:animEffect transition="in" filter="barn(inVertical)">
                                      <p:cBhvr>
                                        <p:cTn id="52" dur="500"/>
                                        <p:tgtEl>
                                          <p:spTgt spid="9">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9">
                                            <p:txEl>
                                              <p:pRg st="4" end="4"/>
                                            </p:txEl>
                                          </p:spTgt>
                                        </p:tgtEl>
                                        <p:attrNameLst>
                                          <p:attrName>style.visibility</p:attrName>
                                        </p:attrNameLst>
                                      </p:cBhvr>
                                      <p:to>
                                        <p:strVal val="visible"/>
                                      </p:to>
                                    </p:set>
                                    <p:animEffect transition="in" filter="barn(inVertical)">
                                      <p:cBhvr>
                                        <p:cTn id="57" dur="500"/>
                                        <p:tgtEl>
                                          <p:spTgt spid="9">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barn(inVertical)">
                                      <p:cBhvr>
                                        <p:cTn id="6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32</a:t>
            </a:fld>
            <a:endParaRPr lang="fa-IR" b="1" dirty="0">
              <a:effectLst>
                <a:outerShdw blurRad="38100" dist="38100" dir="2700000" algn="tl">
                  <a:srgbClr val="000000">
                    <a:alpha val="43137"/>
                  </a:srgbClr>
                </a:outerShdw>
              </a:effectLst>
              <a:cs typeface="2  Nazanin" pitchFamily="2" charset="-78"/>
            </a:endParaRPr>
          </a:p>
        </p:txBody>
      </p:sp>
      <p:sp>
        <p:nvSpPr>
          <p:cNvPr id="7" name="Title 1"/>
          <p:cNvSpPr>
            <a:spLocks noGrp="1"/>
          </p:cNvSpPr>
          <p:nvPr>
            <p:ph type="title"/>
          </p:nvPr>
        </p:nvSpPr>
        <p:spPr>
          <a:xfrm>
            <a:off x="457200" y="267494"/>
            <a:ext cx="8229600" cy="1399032"/>
          </a:xfrm>
          <a:noFill/>
        </p:spPr>
        <p:txBody>
          <a:bodyPr>
            <a:normAutofit/>
          </a:bodyPr>
          <a:lstStyle/>
          <a:p>
            <a:pPr algn="r"/>
            <a:r>
              <a:rPr lang="fa-IR" sz="4000" b="1" dirty="0" smtClean="0">
                <a:cs typeface="2  Nazanin" pitchFamily="2" charset="-78"/>
              </a:rPr>
              <a:t>سوال های تستی</a:t>
            </a:r>
            <a:endParaRPr lang="en-US" sz="4000" b="1" dirty="0">
              <a:cs typeface="2  Nazanin" pitchFamily="2" charset="-78"/>
            </a:endParaRPr>
          </a:p>
        </p:txBody>
      </p:sp>
      <p:sp>
        <p:nvSpPr>
          <p:cNvPr id="8" name="Content Placeholder 2"/>
          <p:cNvSpPr>
            <a:spLocks noGrp="1"/>
          </p:cNvSpPr>
          <p:nvPr>
            <p:ph idx="1"/>
          </p:nvPr>
        </p:nvSpPr>
        <p:spPr>
          <a:xfrm>
            <a:off x="457200" y="1600201"/>
            <a:ext cx="8229600" cy="1757362"/>
          </a:xfrm>
        </p:spPr>
        <p:txBody>
          <a:bodyPr>
            <a:normAutofit/>
          </a:bodyPr>
          <a:lstStyle/>
          <a:p>
            <a:pPr marL="137160" indent="0" algn="r" rtl="1">
              <a:buNone/>
            </a:pPr>
            <a:r>
              <a:rPr lang="fa-IR" sz="1800" b="1" dirty="0" smtClean="0">
                <a:cs typeface="2  Nazanin" pitchFamily="2" charset="-78"/>
              </a:rPr>
              <a:t>3- کدام گزینه در مورد تدارکات الکترونیک صحیح است ؟</a:t>
            </a:r>
          </a:p>
          <a:p>
            <a:pPr algn="r" rtl="1">
              <a:buSzPct val="110000"/>
              <a:buFont typeface="Wingdings" pitchFamily="2" charset="2"/>
              <a:buChar char="q"/>
            </a:pPr>
            <a:r>
              <a:rPr lang="fa-IR" sz="1600" dirty="0" smtClean="0">
                <a:cs typeface="2  Nazanin" pitchFamily="2" charset="-78"/>
              </a:rPr>
              <a:t> 1-  یکپارچگی ایجاد میکند</a:t>
            </a:r>
          </a:p>
          <a:p>
            <a:pPr algn="r" rtl="1">
              <a:buSzPct val="110000"/>
              <a:buFont typeface="Wingdings" pitchFamily="2" charset="2"/>
              <a:buChar char="q"/>
            </a:pPr>
            <a:r>
              <a:rPr lang="fa-IR" sz="1600" dirty="0">
                <a:cs typeface="2  Nazanin" pitchFamily="2" charset="-78"/>
              </a:rPr>
              <a:t> </a:t>
            </a:r>
            <a:r>
              <a:rPr lang="fa-IR" sz="1600" dirty="0" smtClean="0">
                <a:cs typeface="2  Nazanin" pitchFamily="2" charset="-78"/>
              </a:rPr>
              <a:t>2-  در شرایط خاص بدون استفاده از اینترنت هم امکان پذیر است</a:t>
            </a:r>
          </a:p>
          <a:p>
            <a:pPr algn="r" rtl="1">
              <a:buSzPct val="110000"/>
              <a:buFont typeface="Wingdings" pitchFamily="2" charset="2"/>
              <a:buChar char="q"/>
            </a:pPr>
            <a:r>
              <a:rPr lang="fa-IR" sz="1600" dirty="0">
                <a:cs typeface="2  Nazanin" pitchFamily="2" charset="-78"/>
              </a:rPr>
              <a:t> </a:t>
            </a:r>
            <a:r>
              <a:rPr lang="fa-IR" sz="1600" dirty="0" smtClean="0">
                <a:cs typeface="2  Nazanin" pitchFamily="2" charset="-78"/>
              </a:rPr>
              <a:t>3-  ایجاد فرصت های بهبود در سیستم را به علت سرعت بالا نا دیده میگیرد</a:t>
            </a:r>
          </a:p>
          <a:p>
            <a:pPr algn="r" rtl="1">
              <a:buSzPct val="110000"/>
              <a:buFont typeface="Wingdings" pitchFamily="2" charset="2"/>
              <a:buChar char="q"/>
            </a:pPr>
            <a:r>
              <a:rPr lang="fa-IR" sz="1600" dirty="0">
                <a:cs typeface="2  Nazanin" pitchFamily="2" charset="-78"/>
              </a:rPr>
              <a:t> </a:t>
            </a:r>
            <a:r>
              <a:rPr lang="fa-IR" sz="1600" dirty="0" smtClean="0">
                <a:cs typeface="2  Nazanin" pitchFamily="2" charset="-78"/>
              </a:rPr>
              <a:t>4-  واکنش سریعی نسبت به شرایط محیطی از خود نشان میدهد</a:t>
            </a:r>
            <a:endParaRPr lang="en-US" sz="1600" dirty="0">
              <a:cs typeface="2  Nazanin" pitchFamily="2" charset="-78"/>
            </a:endParaRPr>
          </a:p>
        </p:txBody>
      </p:sp>
      <p:sp>
        <p:nvSpPr>
          <p:cNvPr id="9" name="Content Placeholder 2"/>
          <p:cNvSpPr txBox="1">
            <a:spLocks/>
          </p:cNvSpPr>
          <p:nvPr/>
        </p:nvSpPr>
        <p:spPr>
          <a:xfrm>
            <a:off x="500034" y="3857628"/>
            <a:ext cx="8229600" cy="1685923"/>
          </a:xfrm>
          <a:prstGeom prst="rect">
            <a:avLst/>
          </a:prstGeom>
        </p:spPr>
        <p:txBody>
          <a:bodyPr vert="horz" lIns="91440" tIns="45720" rIns="91440" bIns="45720" rtlCol="1">
            <a:normAutofit/>
          </a:bodyPr>
          <a:lstStyle/>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b="1" i="0" u="none" strike="noStrike" kern="1200" cap="none" spc="0" normalizeH="0" baseline="0" noProof="0" dirty="0" smtClean="0">
                <a:ln>
                  <a:noFill/>
                </a:ln>
                <a:solidFill>
                  <a:schemeClr val="tx1"/>
                </a:solidFill>
                <a:effectLst/>
                <a:uLnTx/>
                <a:uFillTx/>
                <a:latin typeface="+mn-lt"/>
                <a:ea typeface="+mn-ea"/>
                <a:cs typeface="2  Nazanin" pitchFamily="2" charset="-78"/>
              </a:rPr>
              <a:t>4- کدامیک از گزینه های زیر از قابلیت های سیستمهای مدیریت روابط تامین کنندگان است ؟</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i="0" u="none" strike="noStrike" kern="1200" cap="none" spc="0" normalizeH="0" baseline="0" noProof="0" dirty="0" smtClean="0">
                <a:ln>
                  <a:noFill/>
                </a:ln>
                <a:solidFill>
                  <a:schemeClr val="tx1"/>
                </a:solidFill>
                <a:effectLst/>
                <a:uLnTx/>
                <a:uFillTx/>
                <a:latin typeface="+mn-lt"/>
                <a:ea typeface="+mn-ea"/>
                <a:cs typeface="2  Nazanin" pitchFamily="2" charset="-78"/>
              </a:rPr>
              <a:t> 1- مذاکره</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i="0" u="none" strike="noStrike" kern="1200" cap="none" spc="0" normalizeH="0" baseline="0" noProof="0" dirty="0" smtClean="0">
                <a:ln>
                  <a:noFill/>
                </a:ln>
                <a:solidFill>
                  <a:schemeClr val="tx1"/>
                </a:solidFill>
                <a:effectLst/>
                <a:uLnTx/>
                <a:uFillTx/>
                <a:latin typeface="+mn-lt"/>
                <a:ea typeface="+mn-ea"/>
                <a:cs typeface="2  Nazanin" pitchFamily="2" charset="-78"/>
              </a:rPr>
              <a:t> 2- همکاری</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i="0" u="none" strike="noStrike" kern="1200" cap="none" spc="0" normalizeH="0" baseline="0" noProof="0" dirty="0" smtClean="0">
                <a:ln>
                  <a:noFill/>
                </a:ln>
                <a:solidFill>
                  <a:schemeClr val="tx1"/>
                </a:solidFill>
                <a:effectLst/>
                <a:uLnTx/>
                <a:uFillTx/>
                <a:latin typeface="+mn-lt"/>
                <a:ea typeface="+mn-ea"/>
                <a:cs typeface="2  Nazanin" pitchFamily="2" charset="-78"/>
              </a:rPr>
              <a:t> 3- حمایت</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i="0" u="none" strike="noStrike" kern="1200" cap="none" spc="0" normalizeH="0" baseline="0" noProof="0" dirty="0" smtClean="0">
                <a:ln>
                  <a:noFill/>
                </a:ln>
                <a:solidFill>
                  <a:schemeClr val="tx1"/>
                </a:solidFill>
                <a:effectLst/>
                <a:uLnTx/>
                <a:uFillTx/>
                <a:latin typeface="+mn-lt"/>
                <a:ea typeface="+mn-ea"/>
                <a:cs typeface="2  Nazanin" pitchFamily="2" charset="-78"/>
              </a:rPr>
              <a:t> 4- صرفه جویی</a:t>
            </a:r>
            <a:endParaRPr kumimoji="0" lang="en-US" sz="1600" i="0" u="none" strike="noStrike" kern="1200" cap="none" spc="0" normalizeH="0" baseline="0" noProof="0" dirty="0">
              <a:ln>
                <a:noFill/>
              </a:ln>
              <a:solidFill>
                <a:schemeClr val="tx1"/>
              </a:solidFill>
              <a:effectLst/>
              <a:uLnTx/>
              <a:uFillTx/>
              <a:latin typeface="+mn-lt"/>
              <a:ea typeface="+mn-ea"/>
              <a:cs typeface="2  Nazanin" pitchFamily="2" charset="-78"/>
            </a:endParaRPr>
          </a:p>
        </p:txBody>
      </p:sp>
    </p:spTree>
  </p:cSld>
  <p:clrMapOvr>
    <a:masterClrMapping/>
  </p:clrMapOvr>
  <p:transition>
    <p:fade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33</a:t>
            </a:fld>
            <a:endParaRPr lang="fa-IR" b="1" dirty="0">
              <a:effectLst>
                <a:outerShdw blurRad="38100" dist="38100" dir="2700000" algn="tl">
                  <a:srgbClr val="000000">
                    <a:alpha val="43137"/>
                  </a:srgbClr>
                </a:outerShdw>
              </a:effectLst>
              <a:cs typeface="2  Nazanin" pitchFamily="2" charset="-78"/>
            </a:endParaRPr>
          </a:p>
        </p:txBody>
      </p:sp>
      <p:sp>
        <p:nvSpPr>
          <p:cNvPr id="7" name="Title 1"/>
          <p:cNvSpPr>
            <a:spLocks noGrp="1"/>
          </p:cNvSpPr>
          <p:nvPr>
            <p:ph type="title"/>
          </p:nvPr>
        </p:nvSpPr>
        <p:spPr>
          <a:xfrm>
            <a:off x="457200" y="267494"/>
            <a:ext cx="8229600" cy="1399032"/>
          </a:xfrm>
          <a:noFill/>
        </p:spPr>
        <p:txBody>
          <a:bodyPr>
            <a:normAutofit/>
          </a:bodyPr>
          <a:lstStyle/>
          <a:p>
            <a:pPr algn="r"/>
            <a:r>
              <a:rPr lang="fa-IR" sz="4000" b="1" dirty="0" smtClean="0">
                <a:cs typeface="2  Nazanin" pitchFamily="2" charset="-78"/>
              </a:rPr>
              <a:t>سوال های تستی</a:t>
            </a:r>
            <a:endParaRPr lang="en-US" sz="4000" b="1" dirty="0">
              <a:cs typeface="2  Nazanin" pitchFamily="2" charset="-78"/>
            </a:endParaRPr>
          </a:p>
        </p:txBody>
      </p:sp>
      <p:sp>
        <p:nvSpPr>
          <p:cNvPr id="8" name="Content Placeholder 2"/>
          <p:cNvSpPr txBox="1">
            <a:spLocks/>
          </p:cNvSpPr>
          <p:nvPr/>
        </p:nvSpPr>
        <p:spPr>
          <a:xfrm>
            <a:off x="609600" y="1752600"/>
            <a:ext cx="8229600" cy="1962152"/>
          </a:xfrm>
          <a:prstGeom prst="rect">
            <a:avLst/>
          </a:prstGeom>
        </p:spPr>
        <p:txBody>
          <a:bodyPr vert="horz">
            <a:normAutofit/>
          </a:bodyPr>
          <a:lstStyle/>
          <a:p>
            <a:pPr marL="137160" marR="0" lvl="0" indent="0" algn="r" defTabSz="914400" rtl="1" eaLnBrk="1" fontAlgn="auto" latinLnBrk="0" hangingPunct="1">
              <a:lnSpc>
                <a:spcPct val="100000"/>
              </a:lnSpc>
              <a:spcBef>
                <a:spcPct val="20000"/>
              </a:spcBef>
              <a:spcAft>
                <a:spcPts val="0"/>
              </a:spcAft>
              <a:buClr>
                <a:schemeClr val="tx1">
                  <a:shade val="95000"/>
                </a:schemeClr>
              </a:buClr>
              <a:buSzPct val="65000"/>
              <a:buFont typeface="Wingdings 2"/>
              <a:buNone/>
              <a:tabLst/>
              <a:defRPr/>
            </a:pPr>
            <a:r>
              <a:rPr kumimoji="0" lang="fa-IR" b="1" i="0" u="none" strike="noStrike" kern="1200" cap="none" spc="0" normalizeH="0" baseline="0" noProof="0" dirty="0" smtClean="0">
                <a:ln>
                  <a:noFill/>
                </a:ln>
                <a:effectLst/>
                <a:uLnTx/>
                <a:uFillTx/>
                <a:cs typeface="2  Nazanin" pitchFamily="2" charset="-78"/>
              </a:rPr>
              <a:t>3- کدام گزینه در مورد تدارکات الکترونیک صحیح است ؟</a:t>
            </a:r>
          </a:p>
          <a:p>
            <a:pPr marL="548640" marR="0" lvl="0" indent="-411480" algn="r" defTabSz="914400" rtl="1" eaLnBrk="1" fontAlgn="auto" latinLnBrk="0" hangingPunct="1">
              <a:lnSpc>
                <a:spcPct val="100000"/>
              </a:lnSpc>
              <a:spcBef>
                <a:spcPct val="20000"/>
              </a:spcBef>
              <a:spcAft>
                <a:spcPts val="0"/>
              </a:spcAft>
              <a:buClr>
                <a:schemeClr val="tx1">
                  <a:shade val="95000"/>
                </a:schemeClr>
              </a:buClr>
              <a:buSzPct val="110000"/>
              <a:buFont typeface="Wingdings 2" pitchFamily="18" charset="2"/>
              <a:buChar char="P"/>
              <a:tabLst/>
              <a:defRPr/>
            </a:pPr>
            <a:r>
              <a:rPr kumimoji="0" lang="fa-IR" sz="1600" i="0" u="none" strike="noStrike" kern="1200" cap="none" spc="0" normalizeH="0" baseline="0" noProof="0" dirty="0" smtClean="0">
                <a:ln>
                  <a:noFill/>
                </a:ln>
                <a:effectLst/>
                <a:uLnTx/>
                <a:uFillTx/>
                <a:cs typeface="2  Nazanin" pitchFamily="2" charset="-78"/>
              </a:rPr>
              <a:t> 1-  یکپارچگی ایجاد میکند</a:t>
            </a:r>
          </a:p>
          <a:p>
            <a:pPr marL="548640" marR="0" lvl="0" indent="-411480" algn="r" defTabSz="914400" rtl="1" eaLnBrk="1" fontAlgn="auto" latinLnBrk="0" hangingPunct="1">
              <a:lnSpc>
                <a:spcPct val="100000"/>
              </a:lnSpc>
              <a:spcBef>
                <a:spcPct val="20000"/>
              </a:spcBef>
              <a:spcAft>
                <a:spcPts val="0"/>
              </a:spcAft>
              <a:buClr>
                <a:schemeClr val="tx1">
                  <a:shade val="95000"/>
                </a:schemeClr>
              </a:buClr>
              <a:buSzPct val="110000"/>
              <a:buFont typeface="Wingdings" pitchFamily="2" charset="2"/>
              <a:buChar char="q"/>
              <a:tabLst/>
              <a:defRPr/>
            </a:pPr>
            <a:r>
              <a:rPr kumimoji="0" lang="fa-IR" sz="1600" i="0" u="none" strike="noStrike" kern="1200" cap="none" spc="0" normalizeH="0" baseline="0" noProof="0" dirty="0" smtClean="0">
                <a:ln>
                  <a:noFill/>
                </a:ln>
                <a:effectLst/>
                <a:uLnTx/>
                <a:uFillTx/>
                <a:cs typeface="2  Nazanin" pitchFamily="2" charset="-78"/>
              </a:rPr>
              <a:t> 2-  در شرایط خاص بدون استفاده از اینترنت هم امکان پذیر است</a:t>
            </a:r>
          </a:p>
          <a:p>
            <a:pPr marL="548640" marR="0" lvl="0" indent="-411480" algn="r" defTabSz="914400" rtl="1" eaLnBrk="1" fontAlgn="auto" latinLnBrk="0" hangingPunct="1">
              <a:lnSpc>
                <a:spcPct val="100000"/>
              </a:lnSpc>
              <a:spcBef>
                <a:spcPct val="20000"/>
              </a:spcBef>
              <a:spcAft>
                <a:spcPts val="0"/>
              </a:spcAft>
              <a:buClr>
                <a:schemeClr val="tx1">
                  <a:shade val="95000"/>
                </a:schemeClr>
              </a:buClr>
              <a:buSzPct val="110000"/>
              <a:buFont typeface="Wingdings" pitchFamily="2" charset="2"/>
              <a:buChar char="q"/>
              <a:tabLst/>
              <a:defRPr/>
            </a:pPr>
            <a:r>
              <a:rPr kumimoji="0" lang="fa-IR" sz="1600" i="0" u="none" strike="noStrike" kern="1200" cap="none" spc="0" normalizeH="0" baseline="0" noProof="0" dirty="0" smtClean="0">
                <a:ln>
                  <a:noFill/>
                </a:ln>
                <a:effectLst/>
                <a:uLnTx/>
                <a:uFillTx/>
                <a:cs typeface="2  Nazanin" pitchFamily="2" charset="-78"/>
              </a:rPr>
              <a:t> 3-  ایجاد فرصت های بهبود در سیستم را به علت سرعت بالا نا دیده میگیرد</a:t>
            </a:r>
          </a:p>
          <a:p>
            <a:pPr marL="548640" indent="-411480" algn="r" rtl="1">
              <a:spcBef>
                <a:spcPct val="20000"/>
              </a:spcBef>
              <a:buClr>
                <a:schemeClr val="tx1">
                  <a:shade val="95000"/>
                </a:schemeClr>
              </a:buClr>
              <a:buSzPct val="110000"/>
              <a:buFont typeface="Wingdings" pitchFamily="2" charset="2"/>
              <a:buChar char="q"/>
            </a:pPr>
            <a:r>
              <a:rPr kumimoji="0" lang="fa-IR" sz="1600" i="0" u="none" strike="noStrike" kern="1200" cap="none" spc="0" normalizeH="0" baseline="0" noProof="0" dirty="0" smtClean="0">
                <a:ln>
                  <a:noFill/>
                </a:ln>
                <a:effectLst/>
                <a:uLnTx/>
                <a:uFillTx/>
                <a:cs typeface="2  Nazanin" pitchFamily="2" charset="-78"/>
              </a:rPr>
              <a:t> 4-  واکنش سریعی نسبت به شرایط محیطی از خود نشان میدهد</a:t>
            </a:r>
          </a:p>
          <a:p>
            <a:pPr marL="548640" indent="-411480" algn="r" rtl="1">
              <a:spcBef>
                <a:spcPct val="20000"/>
              </a:spcBef>
              <a:buClr>
                <a:schemeClr val="tx1">
                  <a:shade val="95000"/>
                </a:schemeClr>
              </a:buClr>
              <a:buSzPct val="110000"/>
            </a:pPr>
            <a:r>
              <a:rPr lang="fa-IR" sz="1600" b="1" dirty="0" smtClean="0">
                <a:cs typeface="2  Nazanin" pitchFamily="2" charset="-78"/>
              </a:rPr>
              <a:t>                                                                               ص 39                                                                    </a:t>
            </a:r>
            <a:endParaRPr kumimoji="0" lang="en-US" sz="1600" b="1" i="0" u="none" strike="noStrike" kern="1200" cap="none" spc="0" normalizeH="0" baseline="0" noProof="0" dirty="0">
              <a:ln>
                <a:noFill/>
              </a:ln>
              <a:effectLst/>
              <a:uLnTx/>
              <a:uFillTx/>
              <a:cs typeface="2  Nazanin" pitchFamily="2" charset="-78"/>
            </a:endParaRPr>
          </a:p>
        </p:txBody>
      </p:sp>
      <p:sp>
        <p:nvSpPr>
          <p:cNvPr id="9" name="Content Placeholder 2"/>
          <p:cNvSpPr>
            <a:spLocks noGrp="1"/>
          </p:cNvSpPr>
          <p:nvPr>
            <p:ph idx="1"/>
          </p:nvPr>
        </p:nvSpPr>
        <p:spPr>
          <a:xfrm>
            <a:off x="428596" y="3857628"/>
            <a:ext cx="8229600" cy="1900238"/>
          </a:xfrm>
        </p:spPr>
        <p:txBody>
          <a:bodyPr>
            <a:noAutofit/>
          </a:bodyPr>
          <a:lstStyle/>
          <a:p>
            <a:pPr marL="137160" indent="0" algn="r" rtl="1">
              <a:buNone/>
            </a:pPr>
            <a:r>
              <a:rPr lang="fa-IR" sz="1800" b="1" dirty="0" smtClean="0">
                <a:cs typeface="2  Nazanin" pitchFamily="2" charset="-78"/>
              </a:rPr>
              <a:t>4- کدامیک از گزینه های زیر از قابلیت های سیستمهای مدیریت روابط تامین کنندگان است ؟</a:t>
            </a:r>
          </a:p>
          <a:p>
            <a:pPr algn="r" rtl="1">
              <a:buSzPct val="110000"/>
              <a:buFont typeface="Wingdings" pitchFamily="2" charset="2"/>
              <a:buChar char="q"/>
            </a:pPr>
            <a:r>
              <a:rPr lang="fa-IR" sz="1600" b="1" dirty="0" smtClean="0">
                <a:cs typeface="2  Nazanin" pitchFamily="2" charset="-78"/>
              </a:rPr>
              <a:t> </a:t>
            </a:r>
            <a:r>
              <a:rPr lang="fa-IR" sz="1600" dirty="0" smtClean="0">
                <a:cs typeface="2  Nazanin" pitchFamily="2" charset="-78"/>
              </a:rPr>
              <a:t>1- مذاکره</a:t>
            </a:r>
          </a:p>
          <a:p>
            <a:pPr algn="r" rtl="1">
              <a:buSzPct val="110000"/>
              <a:buFont typeface="Wingdings 2" pitchFamily="18" charset="2"/>
              <a:buChar char="P"/>
            </a:pPr>
            <a:r>
              <a:rPr lang="fa-IR" sz="1600" dirty="0">
                <a:cs typeface="2  Nazanin" pitchFamily="2" charset="-78"/>
              </a:rPr>
              <a:t> </a:t>
            </a:r>
            <a:r>
              <a:rPr lang="fa-IR" sz="1600" dirty="0" smtClean="0">
                <a:cs typeface="2  Nazanin" pitchFamily="2" charset="-78"/>
              </a:rPr>
              <a:t>2- همکاری</a:t>
            </a:r>
          </a:p>
          <a:p>
            <a:pPr algn="r" rtl="1">
              <a:buSzPct val="110000"/>
              <a:buFont typeface="Wingdings" pitchFamily="2" charset="2"/>
              <a:buChar char="q"/>
            </a:pPr>
            <a:r>
              <a:rPr lang="fa-IR" sz="1600" dirty="0">
                <a:cs typeface="2  Nazanin" pitchFamily="2" charset="-78"/>
              </a:rPr>
              <a:t> </a:t>
            </a:r>
            <a:r>
              <a:rPr lang="fa-IR" sz="1600" dirty="0" smtClean="0">
                <a:cs typeface="2  Nazanin" pitchFamily="2" charset="-78"/>
              </a:rPr>
              <a:t>3- حمایت</a:t>
            </a:r>
          </a:p>
          <a:p>
            <a:pPr algn="r" rtl="1">
              <a:buSzPct val="110000"/>
              <a:buFont typeface="Wingdings" pitchFamily="2" charset="2"/>
              <a:buChar char="q"/>
            </a:pPr>
            <a:r>
              <a:rPr lang="fa-IR" sz="1600" dirty="0">
                <a:cs typeface="2  Nazanin" pitchFamily="2" charset="-78"/>
              </a:rPr>
              <a:t> </a:t>
            </a:r>
            <a:r>
              <a:rPr lang="fa-IR" sz="1600" dirty="0" smtClean="0">
                <a:cs typeface="2  Nazanin" pitchFamily="2" charset="-78"/>
              </a:rPr>
              <a:t>4- صرفه جویی</a:t>
            </a:r>
          </a:p>
          <a:p>
            <a:pPr marL="137160" indent="0" algn="r" rtl="1">
              <a:buSzPct val="110000"/>
              <a:buNone/>
            </a:pPr>
            <a:r>
              <a:rPr lang="fa-IR" sz="1600" b="1" dirty="0">
                <a:cs typeface="2  Nazanin" pitchFamily="2" charset="-78"/>
              </a:rPr>
              <a:t> </a:t>
            </a:r>
            <a:r>
              <a:rPr lang="fa-IR" sz="1600" b="1" dirty="0" smtClean="0">
                <a:cs typeface="2  Nazanin" pitchFamily="2" charset="-78"/>
              </a:rPr>
              <a:t>                                                                  ص 41 و 42</a:t>
            </a:r>
            <a:endParaRPr lang="en-US" sz="1600" b="1" dirty="0">
              <a:cs typeface="2  Nazanin" pitchFamily="2" charset="-78"/>
            </a:endParaRPr>
          </a:p>
        </p:txBody>
      </p:sp>
    </p:spTree>
  </p:cSld>
  <p:clrMapOvr>
    <a:masterClrMapping/>
  </p:clrMapOvr>
  <p:transition>
    <p:fade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34</a:t>
            </a:fld>
            <a:endParaRPr lang="fa-IR" b="1" dirty="0">
              <a:effectLst>
                <a:outerShdw blurRad="38100" dist="38100" dir="2700000" algn="tl">
                  <a:srgbClr val="000000">
                    <a:alpha val="43137"/>
                  </a:srgbClr>
                </a:outerShdw>
              </a:effectLst>
              <a:cs typeface="2  Nazanin" pitchFamily="2" charset="-78"/>
            </a:endParaRPr>
          </a:p>
        </p:txBody>
      </p:sp>
      <p:sp>
        <p:nvSpPr>
          <p:cNvPr id="7" name="Title 1"/>
          <p:cNvSpPr>
            <a:spLocks noGrp="1"/>
          </p:cNvSpPr>
          <p:nvPr>
            <p:ph type="title"/>
          </p:nvPr>
        </p:nvSpPr>
        <p:spPr>
          <a:xfrm>
            <a:off x="457200" y="267494"/>
            <a:ext cx="8229600" cy="1399032"/>
          </a:xfrm>
          <a:noFill/>
        </p:spPr>
        <p:txBody>
          <a:bodyPr>
            <a:normAutofit/>
          </a:bodyPr>
          <a:lstStyle/>
          <a:p>
            <a:pPr algn="r"/>
            <a:r>
              <a:rPr lang="fa-IR" sz="4000" b="1" dirty="0" smtClean="0">
                <a:cs typeface="2  Nazanin" pitchFamily="2" charset="-78"/>
              </a:rPr>
              <a:t>سوال های تستی</a:t>
            </a:r>
            <a:endParaRPr lang="en-US" sz="4000" b="1" dirty="0">
              <a:cs typeface="2  Nazanin" pitchFamily="2" charset="-78"/>
            </a:endParaRPr>
          </a:p>
        </p:txBody>
      </p:sp>
      <p:sp>
        <p:nvSpPr>
          <p:cNvPr id="5" name="Content Placeholder 2"/>
          <p:cNvSpPr>
            <a:spLocks noGrp="1"/>
          </p:cNvSpPr>
          <p:nvPr>
            <p:ph idx="1"/>
          </p:nvPr>
        </p:nvSpPr>
        <p:spPr>
          <a:xfrm>
            <a:off x="457200" y="1600201"/>
            <a:ext cx="8229600" cy="2185989"/>
          </a:xfrm>
        </p:spPr>
        <p:txBody>
          <a:bodyPr>
            <a:noAutofit/>
          </a:bodyPr>
          <a:lstStyle/>
          <a:p>
            <a:pPr marL="137160" indent="0" algn="r" rtl="1">
              <a:buNone/>
            </a:pPr>
            <a:r>
              <a:rPr lang="fa-IR" sz="1800" b="1" dirty="0" smtClean="0">
                <a:cs typeface="2  Nazanin" pitchFamily="2" charset="-78"/>
              </a:rPr>
              <a:t>5- مدلهای ریاضی و مفهومی اغلب </a:t>
            </a:r>
            <a:r>
              <a:rPr lang="fa-IR" sz="1800" b="1" dirty="0">
                <a:cs typeface="2  Nazanin" pitchFamily="2" charset="-78"/>
              </a:rPr>
              <a:t>از مدلهای کمی هستند که با استفاده </a:t>
            </a:r>
            <a:r>
              <a:rPr lang="fa-IR" sz="1800" b="1" dirty="0" smtClean="0">
                <a:cs typeface="2  Nazanin" pitchFamily="2" charset="-78"/>
              </a:rPr>
              <a:t>از موارد زیر ایجاد </a:t>
            </a:r>
            <a:r>
              <a:rPr lang="fa-IR" sz="1800" b="1" dirty="0">
                <a:cs typeface="2  Nazanin" pitchFamily="2" charset="-78"/>
              </a:rPr>
              <a:t>شده </a:t>
            </a:r>
            <a:r>
              <a:rPr lang="fa-IR" sz="1800" b="1" dirty="0" smtClean="0">
                <a:cs typeface="2  Nazanin" pitchFamily="2" charset="-78"/>
              </a:rPr>
              <a:t>اند کدام گزینه صحیح است ؟</a:t>
            </a:r>
          </a:p>
          <a:p>
            <a:pPr algn="r" rtl="1">
              <a:buSzPct val="110000"/>
              <a:buFont typeface="Wingdings" pitchFamily="2" charset="2"/>
              <a:buChar char="q"/>
            </a:pPr>
            <a:r>
              <a:rPr lang="fa-IR" sz="1600" dirty="0" smtClean="0">
                <a:cs typeface="2  Nazanin" pitchFamily="2" charset="-78"/>
              </a:rPr>
              <a:t>1- سیستمهای اطلاعات مدیریت</a:t>
            </a:r>
          </a:p>
          <a:p>
            <a:pPr algn="r" rtl="1">
              <a:buSzPct val="110000"/>
              <a:buFont typeface="Wingdings" pitchFamily="2" charset="2"/>
              <a:buChar char="q"/>
            </a:pPr>
            <a:r>
              <a:rPr lang="fa-IR" sz="1600" dirty="0" smtClean="0">
                <a:cs typeface="2  Nazanin" pitchFamily="2" charset="-78"/>
              </a:rPr>
              <a:t>2- برنامه ریزی گروهی</a:t>
            </a:r>
          </a:p>
          <a:p>
            <a:pPr algn="r" rtl="1">
              <a:buSzPct val="110000"/>
              <a:buFont typeface="Wingdings" pitchFamily="2" charset="2"/>
              <a:buChar char="q"/>
            </a:pPr>
            <a:r>
              <a:rPr lang="fa-IR" sz="1600" dirty="0" smtClean="0">
                <a:cs typeface="2  Nazanin" pitchFamily="2" charset="-78"/>
              </a:rPr>
              <a:t>3- تئوری سازمان</a:t>
            </a:r>
          </a:p>
          <a:p>
            <a:pPr algn="r" rtl="1">
              <a:buSzPct val="110000"/>
              <a:buFont typeface="Wingdings" pitchFamily="2" charset="2"/>
              <a:buChar char="q"/>
            </a:pPr>
            <a:r>
              <a:rPr lang="fa-IR" sz="1600" dirty="0" smtClean="0">
                <a:cs typeface="2  Nazanin" pitchFamily="2" charset="-78"/>
              </a:rPr>
              <a:t>4- تئوری بازی ها</a:t>
            </a:r>
          </a:p>
          <a:p>
            <a:pPr marL="137160" indent="0" algn="r" rtl="1">
              <a:buNone/>
            </a:pPr>
            <a:endParaRPr lang="fa-IR" sz="1600" dirty="0" smtClean="0">
              <a:cs typeface="2  Nazanin" pitchFamily="2" charset="-78"/>
            </a:endParaRPr>
          </a:p>
          <a:p>
            <a:pPr algn="r" rtl="1">
              <a:buFont typeface="Wingdings" pitchFamily="2" charset="2"/>
              <a:buChar char="q"/>
            </a:pPr>
            <a:endParaRPr lang="fa-IR" sz="1600" dirty="0" smtClean="0">
              <a:cs typeface="2  Nazanin" pitchFamily="2" charset="-78"/>
            </a:endParaRPr>
          </a:p>
          <a:p>
            <a:pPr algn="r" rtl="1">
              <a:buFont typeface="Wingdings" pitchFamily="2" charset="2"/>
              <a:buChar char="q"/>
            </a:pPr>
            <a:endParaRPr lang="fa-IR" sz="1600" dirty="0">
              <a:cs typeface="2  Nazanin" pitchFamily="2" charset="-78"/>
            </a:endParaRPr>
          </a:p>
          <a:p>
            <a:pPr algn="r" rtl="1">
              <a:buFont typeface="Wingdings" pitchFamily="2" charset="2"/>
              <a:buChar char="q"/>
            </a:pPr>
            <a:endParaRPr lang="fa-IR" sz="1600" dirty="0" smtClean="0">
              <a:cs typeface="2  Nazanin" pitchFamily="2" charset="-78"/>
            </a:endParaRPr>
          </a:p>
        </p:txBody>
      </p:sp>
      <p:sp>
        <p:nvSpPr>
          <p:cNvPr id="6" name="Content Placeholder 2"/>
          <p:cNvSpPr txBox="1">
            <a:spLocks/>
          </p:cNvSpPr>
          <p:nvPr/>
        </p:nvSpPr>
        <p:spPr>
          <a:xfrm>
            <a:off x="428596" y="4100530"/>
            <a:ext cx="8229600" cy="2043114"/>
          </a:xfrm>
          <a:prstGeom prst="rect">
            <a:avLst/>
          </a:prstGeom>
        </p:spPr>
        <p:txBody>
          <a:bodyPr vert="horz" lIns="91440" tIns="45720" rIns="91440" bIns="45720" rtlCol="1">
            <a:noAutofit/>
          </a:bodyPr>
          <a:lstStyle/>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b="1" i="0" u="none" strike="noStrike" kern="1200" cap="none" spc="0" normalizeH="0" baseline="0" noProof="0" dirty="0" smtClean="0">
                <a:ln>
                  <a:noFill/>
                </a:ln>
                <a:solidFill>
                  <a:schemeClr val="tx1"/>
                </a:solidFill>
                <a:effectLst/>
                <a:uLnTx/>
                <a:uFillTx/>
                <a:latin typeface="+mn-lt"/>
                <a:ea typeface="+mn-ea"/>
                <a:cs typeface="2  Nazanin" pitchFamily="2" charset="-78"/>
              </a:rPr>
              <a:t>6- کدام گزینه از ویژگی های سیستم های </a:t>
            </a:r>
            <a:r>
              <a:rPr kumimoji="0" lang="en-US" b="1" i="0" u="none" strike="noStrike" kern="1200" cap="none" spc="0" normalizeH="0" baseline="0" noProof="0" dirty="0" smtClean="0">
                <a:ln>
                  <a:noFill/>
                </a:ln>
                <a:solidFill>
                  <a:schemeClr val="tx1"/>
                </a:solidFill>
                <a:effectLst/>
                <a:uLnTx/>
                <a:uFillTx/>
                <a:latin typeface="+mn-lt"/>
                <a:ea typeface="+mn-ea"/>
                <a:cs typeface="2  Nazanin" pitchFamily="2" charset="-78"/>
              </a:rPr>
              <a:t>CBR </a:t>
            </a:r>
            <a:r>
              <a:rPr kumimoji="0" lang="fa-IR" b="1" i="0" u="none" strike="noStrike" kern="1200" cap="none" spc="0" normalizeH="0" baseline="0" noProof="0" dirty="0" smtClean="0">
                <a:ln>
                  <a:noFill/>
                </a:ln>
                <a:solidFill>
                  <a:schemeClr val="tx1"/>
                </a:solidFill>
                <a:effectLst/>
                <a:uLnTx/>
                <a:uFillTx/>
                <a:latin typeface="+mn-lt"/>
                <a:ea typeface="+mn-ea"/>
                <a:cs typeface="2  Nazanin" pitchFamily="2" charset="-78"/>
              </a:rPr>
              <a:t> است ؟</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1- بازیابی موارد متفاوت</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2- استفاده دوباره از موارد برای حل مسئله </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3- بازنگری راه حل های قبلی</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4- ثبت راه حل به عنوان بخشی از موارد قدیمی</a:t>
            </a:r>
          </a:p>
        </p:txBody>
      </p:sp>
    </p:spTree>
    <p:extLst>
      <p:ext uri="{BB962C8B-B14F-4D97-AF65-F5344CB8AC3E}">
        <p14:creationId xmlns:p14="http://schemas.microsoft.com/office/powerpoint/2010/main" val="2479945875"/>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fade">
                                      <p:cBhvr>
                                        <p:cTn id="37" dur="2000"/>
                                        <p:tgtEl>
                                          <p:spTgt spid="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Effect transition="in" filter="fade">
                                      <p:cBhvr>
                                        <p:cTn id="42" dur="2000"/>
                                        <p:tgtEl>
                                          <p:spTgt spid="6">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
                                            <p:txEl>
                                              <p:pRg st="2" end="2"/>
                                            </p:txEl>
                                          </p:spTgt>
                                        </p:tgtEl>
                                        <p:attrNameLst>
                                          <p:attrName>style.visibility</p:attrName>
                                        </p:attrNameLst>
                                      </p:cBhvr>
                                      <p:to>
                                        <p:strVal val="visible"/>
                                      </p:to>
                                    </p:set>
                                    <p:animEffect transition="in" filter="fade">
                                      <p:cBhvr>
                                        <p:cTn id="47" dur="2000"/>
                                        <p:tgtEl>
                                          <p:spTgt spid="6">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6">
                                            <p:txEl>
                                              <p:pRg st="3" end="3"/>
                                            </p:txEl>
                                          </p:spTgt>
                                        </p:tgtEl>
                                        <p:attrNameLst>
                                          <p:attrName>style.visibility</p:attrName>
                                        </p:attrNameLst>
                                      </p:cBhvr>
                                      <p:to>
                                        <p:strVal val="visible"/>
                                      </p:to>
                                    </p:set>
                                    <p:animEffect transition="in" filter="fade">
                                      <p:cBhvr>
                                        <p:cTn id="52" dur="2000"/>
                                        <p:tgtEl>
                                          <p:spTgt spid="6">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
                                            <p:txEl>
                                              <p:pRg st="4" end="4"/>
                                            </p:txEl>
                                          </p:spTgt>
                                        </p:tgtEl>
                                        <p:attrNameLst>
                                          <p:attrName>style.visibility</p:attrName>
                                        </p:attrNameLst>
                                      </p:cBhvr>
                                      <p:to>
                                        <p:strVal val="visible"/>
                                      </p:to>
                                    </p:set>
                                    <p:animEffect transition="in" filter="fade">
                                      <p:cBhvr>
                                        <p:cTn id="57"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35</a:t>
            </a:fld>
            <a:endParaRPr lang="fa-IR" b="1" dirty="0">
              <a:effectLst>
                <a:outerShdw blurRad="38100" dist="38100" dir="2700000" algn="tl">
                  <a:srgbClr val="000000">
                    <a:alpha val="43137"/>
                  </a:srgbClr>
                </a:outerShdw>
              </a:effectLst>
              <a:cs typeface="2  Nazanin" pitchFamily="2" charset="-78"/>
            </a:endParaRPr>
          </a:p>
        </p:txBody>
      </p:sp>
      <p:sp>
        <p:nvSpPr>
          <p:cNvPr id="7" name="Title 1"/>
          <p:cNvSpPr>
            <a:spLocks noGrp="1"/>
          </p:cNvSpPr>
          <p:nvPr>
            <p:ph type="title"/>
          </p:nvPr>
        </p:nvSpPr>
        <p:spPr>
          <a:xfrm>
            <a:off x="457200" y="267494"/>
            <a:ext cx="8229600" cy="1399032"/>
          </a:xfrm>
          <a:noFill/>
        </p:spPr>
        <p:txBody>
          <a:bodyPr>
            <a:normAutofit/>
          </a:bodyPr>
          <a:lstStyle/>
          <a:p>
            <a:pPr algn="r"/>
            <a:r>
              <a:rPr lang="fa-IR" sz="4000" b="1" dirty="0" smtClean="0">
                <a:cs typeface="2  Nazanin" pitchFamily="2" charset="-78"/>
              </a:rPr>
              <a:t>سوال های تستی</a:t>
            </a:r>
            <a:endParaRPr lang="en-US" sz="4000" b="1" dirty="0">
              <a:cs typeface="2  Nazanin" pitchFamily="2" charset="-78"/>
            </a:endParaRPr>
          </a:p>
        </p:txBody>
      </p:sp>
      <p:sp>
        <p:nvSpPr>
          <p:cNvPr id="5" name="Content Placeholder 2"/>
          <p:cNvSpPr>
            <a:spLocks noGrp="1"/>
          </p:cNvSpPr>
          <p:nvPr>
            <p:ph idx="1"/>
          </p:nvPr>
        </p:nvSpPr>
        <p:spPr>
          <a:xfrm>
            <a:off x="457200" y="1600201"/>
            <a:ext cx="8229600" cy="2185989"/>
          </a:xfrm>
        </p:spPr>
        <p:txBody>
          <a:bodyPr>
            <a:noAutofit/>
          </a:bodyPr>
          <a:lstStyle/>
          <a:p>
            <a:pPr marL="137160" indent="0" algn="r" rtl="1">
              <a:buNone/>
            </a:pPr>
            <a:r>
              <a:rPr lang="fa-IR" sz="2000" b="1" dirty="0" smtClean="0">
                <a:cs typeface="2  Nazanin" pitchFamily="2" charset="-78"/>
              </a:rPr>
              <a:t>5- مدلهای ریاضی و مفهومی اغلب </a:t>
            </a:r>
            <a:r>
              <a:rPr lang="fa-IR" sz="2000" b="1" dirty="0">
                <a:cs typeface="2  Nazanin" pitchFamily="2" charset="-78"/>
              </a:rPr>
              <a:t>از مدلهای کمی هستند که با استفاده </a:t>
            </a:r>
            <a:r>
              <a:rPr lang="fa-IR" sz="2000" b="1" dirty="0" smtClean="0">
                <a:cs typeface="2  Nazanin" pitchFamily="2" charset="-78"/>
              </a:rPr>
              <a:t>از موارد زیر ایجاد </a:t>
            </a:r>
            <a:r>
              <a:rPr lang="fa-IR" sz="2000" b="1" dirty="0">
                <a:cs typeface="2  Nazanin" pitchFamily="2" charset="-78"/>
              </a:rPr>
              <a:t>شده </a:t>
            </a:r>
            <a:r>
              <a:rPr lang="fa-IR" sz="2000" b="1" dirty="0" smtClean="0">
                <a:cs typeface="2  Nazanin" pitchFamily="2" charset="-78"/>
              </a:rPr>
              <a:t>اند کدام گزینه صحیح است ؟</a:t>
            </a:r>
          </a:p>
          <a:p>
            <a:pPr algn="r" rtl="1">
              <a:buSzPct val="110000"/>
              <a:buFont typeface="Wingdings" pitchFamily="2" charset="2"/>
              <a:buChar char="q"/>
            </a:pPr>
            <a:r>
              <a:rPr lang="fa-IR" sz="1600" dirty="0" smtClean="0">
                <a:cs typeface="2  Nazanin" pitchFamily="2" charset="-78"/>
              </a:rPr>
              <a:t>1- سیستمهای اطلاعات مدیریت</a:t>
            </a:r>
          </a:p>
          <a:p>
            <a:pPr algn="r" rtl="1">
              <a:buSzPct val="110000"/>
              <a:buFont typeface="Wingdings" pitchFamily="2" charset="2"/>
              <a:buChar char="q"/>
            </a:pPr>
            <a:r>
              <a:rPr lang="fa-IR" sz="1600" dirty="0" smtClean="0">
                <a:cs typeface="2  Nazanin" pitchFamily="2" charset="-78"/>
              </a:rPr>
              <a:t>2- برنامه ریزی گروهی</a:t>
            </a:r>
          </a:p>
          <a:p>
            <a:pPr algn="r" rtl="1">
              <a:buSzPct val="110000"/>
              <a:buFont typeface="Wingdings" pitchFamily="2" charset="2"/>
              <a:buChar char="q"/>
            </a:pPr>
            <a:r>
              <a:rPr lang="fa-IR" sz="1600" dirty="0" smtClean="0">
                <a:cs typeface="2  Nazanin" pitchFamily="2" charset="-78"/>
              </a:rPr>
              <a:t>3- تئوری سازمان</a:t>
            </a:r>
          </a:p>
          <a:p>
            <a:pPr algn="r" rtl="1">
              <a:buSzPct val="110000"/>
              <a:buFont typeface="Wingdings" pitchFamily="2" charset="2"/>
              <a:buChar char="ü"/>
            </a:pPr>
            <a:r>
              <a:rPr lang="fa-IR" sz="1600" dirty="0" smtClean="0">
                <a:cs typeface="2  Nazanin" pitchFamily="2" charset="-78"/>
              </a:rPr>
              <a:t>4- تئوری بازی ها</a:t>
            </a:r>
          </a:p>
          <a:p>
            <a:pPr marL="137160" indent="0" algn="r" rtl="1">
              <a:buNone/>
            </a:pPr>
            <a:r>
              <a:rPr lang="fa-IR" sz="1600" dirty="0" smtClean="0">
                <a:cs typeface="2  Nazanin" pitchFamily="2" charset="-78"/>
              </a:rPr>
              <a:t>                                                                      ص 42</a:t>
            </a:r>
          </a:p>
          <a:p>
            <a:pPr marL="137160" indent="0" algn="r" rtl="1">
              <a:buNone/>
            </a:pPr>
            <a:endParaRPr lang="fa-IR" sz="1600" dirty="0" smtClean="0">
              <a:cs typeface="2  Nazanin" pitchFamily="2" charset="-78"/>
            </a:endParaRPr>
          </a:p>
          <a:p>
            <a:pPr algn="r" rtl="1">
              <a:buFont typeface="Wingdings" pitchFamily="2" charset="2"/>
              <a:buChar char="q"/>
            </a:pPr>
            <a:endParaRPr lang="fa-IR" sz="1600" dirty="0" smtClean="0">
              <a:cs typeface="2  Nazanin" pitchFamily="2" charset="-78"/>
            </a:endParaRPr>
          </a:p>
          <a:p>
            <a:pPr algn="r" rtl="1">
              <a:buFont typeface="Wingdings" pitchFamily="2" charset="2"/>
              <a:buChar char="q"/>
            </a:pPr>
            <a:endParaRPr lang="fa-IR" sz="1600" dirty="0">
              <a:cs typeface="2  Nazanin" pitchFamily="2" charset="-78"/>
            </a:endParaRPr>
          </a:p>
          <a:p>
            <a:pPr algn="r" rtl="1">
              <a:buFont typeface="Wingdings" pitchFamily="2" charset="2"/>
              <a:buChar char="q"/>
            </a:pPr>
            <a:endParaRPr lang="fa-IR" sz="1600" dirty="0" smtClean="0">
              <a:cs typeface="2  Nazanin" pitchFamily="2" charset="-78"/>
            </a:endParaRPr>
          </a:p>
        </p:txBody>
      </p:sp>
      <p:sp>
        <p:nvSpPr>
          <p:cNvPr id="6" name="Content Placeholder 2"/>
          <p:cNvSpPr txBox="1">
            <a:spLocks/>
          </p:cNvSpPr>
          <p:nvPr/>
        </p:nvSpPr>
        <p:spPr>
          <a:xfrm>
            <a:off x="428596" y="4100530"/>
            <a:ext cx="8229600" cy="2043114"/>
          </a:xfrm>
          <a:prstGeom prst="rect">
            <a:avLst/>
          </a:prstGeom>
        </p:spPr>
        <p:txBody>
          <a:bodyPr vert="horz" lIns="91440" tIns="45720" rIns="91440" bIns="45720" rtlCol="1">
            <a:noAutofit/>
          </a:bodyPr>
          <a:lstStyle/>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b="1" i="0" u="none" strike="noStrike" kern="1200" cap="none" spc="0" normalizeH="0" baseline="0" noProof="0" dirty="0" smtClean="0">
                <a:ln>
                  <a:noFill/>
                </a:ln>
                <a:solidFill>
                  <a:schemeClr val="tx1"/>
                </a:solidFill>
                <a:effectLst/>
                <a:uLnTx/>
                <a:uFillTx/>
                <a:latin typeface="+mn-lt"/>
                <a:ea typeface="+mn-ea"/>
                <a:cs typeface="2  Nazanin" pitchFamily="2" charset="-78"/>
              </a:rPr>
              <a:t>6- کدام گزینه از ویژگی های سیستم های </a:t>
            </a:r>
            <a:r>
              <a:rPr kumimoji="0" lang="en-US" b="1" i="0" u="none" strike="noStrike" kern="1200" cap="none" spc="0" normalizeH="0" baseline="0" noProof="0" dirty="0" smtClean="0">
                <a:ln>
                  <a:noFill/>
                </a:ln>
                <a:solidFill>
                  <a:schemeClr val="tx1"/>
                </a:solidFill>
                <a:effectLst/>
                <a:uLnTx/>
                <a:uFillTx/>
                <a:latin typeface="+mn-lt"/>
                <a:ea typeface="+mn-ea"/>
                <a:cs typeface="2  Nazanin" pitchFamily="2" charset="-78"/>
              </a:rPr>
              <a:t>CBR </a:t>
            </a:r>
            <a:r>
              <a:rPr kumimoji="0" lang="fa-IR" b="1" i="0" u="none" strike="noStrike" kern="1200" cap="none" spc="0" normalizeH="0" baseline="0" noProof="0" dirty="0" smtClean="0">
                <a:ln>
                  <a:noFill/>
                </a:ln>
                <a:solidFill>
                  <a:schemeClr val="tx1"/>
                </a:solidFill>
                <a:effectLst/>
                <a:uLnTx/>
                <a:uFillTx/>
                <a:latin typeface="+mn-lt"/>
                <a:ea typeface="+mn-ea"/>
                <a:cs typeface="2  Nazanin" pitchFamily="2" charset="-78"/>
              </a:rPr>
              <a:t> است ؟</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1- بازیابی موارد متفاوت</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ü"/>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2- استفاده دوباره از موارد برای حل مسئله </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3- بازنگری راه حل های قبلی</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4- ثبت راه حل به عنوان بخشی از موارد قدیمی</a:t>
            </a: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a:t>
            </a:r>
            <a:r>
              <a:rPr kumimoji="0" lang="en-US" sz="1600" b="0" i="0" u="none" strike="noStrike" kern="1200" cap="none" spc="0" normalizeH="0" baseline="0" noProof="0" dirty="0" smtClean="0">
                <a:ln>
                  <a:noFill/>
                </a:ln>
                <a:solidFill>
                  <a:schemeClr val="tx1"/>
                </a:solidFill>
                <a:effectLst/>
                <a:uLnTx/>
                <a:uFillTx/>
                <a:latin typeface="+mn-lt"/>
                <a:ea typeface="+mn-ea"/>
                <a:cs typeface="2  Nazanin" pitchFamily="2" charset="-78"/>
              </a:rPr>
              <a:t>reasoning</a:t>
            </a: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a:t>
            </a:r>
            <a:r>
              <a:rPr kumimoji="0" lang="en-US" sz="1600" b="0" i="0" u="none" strike="noStrike" kern="1200" cap="none" spc="0" normalizeH="0" baseline="0" noProof="0" dirty="0" smtClean="0">
                <a:ln>
                  <a:noFill/>
                </a:ln>
                <a:solidFill>
                  <a:schemeClr val="tx1"/>
                </a:solidFill>
                <a:effectLst/>
                <a:uLnTx/>
                <a:uFillTx/>
                <a:latin typeface="+mn-lt"/>
                <a:ea typeface="+mn-ea"/>
                <a:cs typeface="2  Nazanin" pitchFamily="2" charset="-78"/>
              </a:rPr>
              <a:t> case base</a:t>
            </a: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a:t>
            </a:r>
            <a:r>
              <a:rPr kumimoji="0" lang="en-US" sz="1600" b="0" i="0" u="none" strike="noStrike" kern="1200" cap="none" spc="0" normalizeH="0" baseline="0" noProof="0" dirty="0" smtClean="0">
                <a:ln>
                  <a:noFill/>
                </a:ln>
                <a:solidFill>
                  <a:schemeClr val="tx1"/>
                </a:solidFill>
                <a:effectLst/>
                <a:uLnTx/>
                <a:uFillTx/>
                <a:latin typeface="+mn-lt"/>
                <a:ea typeface="+mn-ea"/>
                <a:cs typeface="2  Nazanin" pitchFamily="2" charset="-78"/>
              </a:rPr>
              <a:t> </a:t>
            </a: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ص 60</a:t>
            </a:r>
            <a:endParaRPr kumimoji="0" lang="en-US" sz="1600" b="0" i="0" u="none" strike="noStrike" kern="1200" cap="none" spc="0" normalizeH="0" baseline="0" noProof="0" dirty="0">
              <a:ln>
                <a:noFill/>
              </a:ln>
              <a:solidFill>
                <a:schemeClr val="tx1"/>
              </a:solidFill>
              <a:effectLst/>
              <a:uLnTx/>
              <a:uFillTx/>
              <a:latin typeface="+mn-lt"/>
              <a:ea typeface="+mn-ea"/>
              <a:cs typeface="2  Nazanin" pitchFamily="2" charset="-78"/>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6">
                                            <p:txEl>
                                              <p:pRg st="0" end="0"/>
                                            </p:txEl>
                                          </p:spTgt>
                                        </p:tgtEl>
                                        <p:attrNameLst>
                                          <p:attrName>style.visibility</p:attrName>
                                        </p:attrNameLst>
                                      </p:cBhvr>
                                      <p:to>
                                        <p:strVal val="visible"/>
                                      </p:to>
                                    </p:set>
                                    <p:animEffect transition="in" filter="fade">
                                      <p:cBhvr>
                                        <p:cTn id="43" dur="2000"/>
                                        <p:tgtEl>
                                          <p:spTgt spid="6">
                                            <p:txEl>
                                              <p:pRg st="0" end="0"/>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6">
                                            <p:txEl>
                                              <p:pRg st="1" end="1"/>
                                            </p:txEl>
                                          </p:spTgt>
                                        </p:tgtEl>
                                        <p:attrNameLst>
                                          <p:attrName>style.visibility</p:attrName>
                                        </p:attrNameLst>
                                      </p:cBhvr>
                                      <p:to>
                                        <p:strVal val="visible"/>
                                      </p:to>
                                    </p:set>
                                    <p:animEffect transition="in" filter="fade">
                                      <p:cBhvr>
                                        <p:cTn id="48" dur="2000"/>
                                        <p:tgtEl>
                                          <p:spTgt spid="6">
                                            <p:txEl>
                                              <p:pRg st="1" end="1"/>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6">
                                            <p:txEl>
                                              <p:pRg st="2" end="2"/>
                                            </p:txEl>
                                          </p:spTgt>
                                        </p:tgtEl>
                                        <p:attrNameLst>
                                          <p:attrName>style.visibility</p:attrName>
                                        </p:attrNameLst>
                                      </p:cBhvr>
                                      <p:to>
                                        <p:strVal val="visible"/>
                                      </p:to>
                                    </p:set>
                                    <p:animEffect transition="in" filter="fade">
                                      <p:cBhvr>
                                        <p:cTn id="53" dur="2000"/>
                                        <p:tgtEl>
                                          <p:spTgt spid="6">
                                            <p:txEl>
                                              <p:pRg st="2" end="2"/>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6">
                                            <p:txEl>
                                              <p:pRg st="3" end="3"/>
                                            </p:txEl>
                                          </p:spTgt>
                                        </p:tgtEl>
                                        <p:attrNameLst>
                                          <p:attrName>style.visibility</p:attrName>
                                        </p:attrNameLst>
                                      </p:cBhvr>
                                      <p:to>
                                        <p:strVal val="visible"/>
                                      </p:to>
                                    </p:set>
                                    <p:animEffect transition="in" filter="fade">
                                      <p:cBhvr>
                                        <p:cTn id="58" dur="2000"/>
                                        <p:tgtEl>
                                          <p:spTgt spid="6">
                                            <p:txEl>
                                              <p:pRg st="3" end="3"/>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6">
                                            <p:txEl>
                                              <p:pRg st="4" end="4"/>
                                            </p:txEl>
                                          </p:spTgt>
                                        </p:tgtEl>
                                        <p:attrNameLst>
                                          <p:attrName>style.visibility</p:attrName>
                                        </p:attrNameLst>
                                      </p:cBhvr>
                                      <p:to>
                                        <p:strVal val="visible"/>
                                      </p:to>
                                    </p:set>
                                    <p:animEffect transition="in" filter="fade">
                                      <p:cBhvr>
                                        <p:cTn id="63" dur="2000"/>
                                        <p:tgtEl>
                                          <p:spTgt spid="6">
                                            <p:txEl>
                                              <p:pRg st="4" end="4"/>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6">
                                            <p:txEl>
                                              <p:pRg st="5" end="5"/>
                                            </p:txEl>
                                          </p:spTgt>
                                        </p:tgtEl>
                                        <p:attrNameLst>
                                          <p:attrName>style.visibility</p:attrName>
                                        </p:attrNameLst>
                                      </p:cBhvr>
                                      <p:to>
                                        <p:strVal val="visible"/>
                                      </p:to>
                                    </p:set>
                                    <p:animEffect transition="in" filter="fade">
                                      <p:cBhvr>
                                        <p:cTn id="68" dur="2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36</a:t>
            </a:fld>
            <a:endParaRPr lang="fa-IR" b="1" dirty="0">
              <a:effectLst>
                <a:outerShdw blurRad="38100" dist="38100" dir="2700000" algn="tl">
                  <a:srgbClr val="000000">
                    <a:alpha val="43137"/>
                  </a:srgbClr>
                </a:outerShdw>
              </a:effectLst>
              <a:cs typeface="2  Nazanin" pitchFamily="2" charset="-78"/>
            </a:endParaRPr>
          </a:p>
        </p:txBody>
      </p:sp>
      <p:sp>
        <p:nvSpPr>
          <p:cNvPr id="7" name="Title 1"/>
          <p:cNvSpPr>
            <a:spLocks noGrp="1"/>
          </p:cNvSpPr>
          <p:nvPr>
            <p:ph type="title"/>
          </p:nvPr>
        </p:nvSpPr>
        <p:spPr>
          <a:xfrm>
            <a:off x="457200" y="267494"/>
            <a:ext cx="8229600" cy="1399032"/>
          </a:xfrm>
          <a:noFill/>
        </p:spPr>
        <p:txBody>
          <a:bodyPr>
            <a:normAutofit/>
          </a:bodyPr>
          <a:lstStyle/>
          <a:p>
            <a:pPr algn="r"/>
            <a:r>
              <a:rPr lang="fa-IR" sz="4000" b="1" dirty="0" smtClean="0">
                <a:cs typeface="2  Nazanin" pitchFamily="2" charset="-78"/>
              </a:rPr>
              <a:t>سوال های تستی</a:t>
            </a:r>
            <a:endParaRPr lang="en-US" sz="4000" b="1" dirty="0">
              <a:cs typeface="2  Nazanin" pitchFamily="2" charset="-78"/>
            </a:endParaRPr>
          </a:p>
        </p:txBody>
      </p:sp>
      <p:sp>
        <p:nvSpPr>
          <p:cNvPr id="5" name="Content Placeholder 2"/>
          <p:cNvSpPr>
            <a:spLocks noGrp="1"/>
          </p:cNvSpPr>
          <p:nvPr>
            <p:ph idx="1"/>
          </p:nvPr>
        </p:nvSpPr>
        <p:spPr>
          <a:xfrm>
            <a:off x="457200" y="1600201"/>
            <a:ext cx="8229600" cy="1685924"/>
          </a:xfrm>
        </p:spPr>
        <p:txBody>
          <a:bodyPr>
            <a:normAutofit/>
          </a:bodyPr>
          <a:lstStyle/>
          <a:p>
            <a:pPr marL="137160" indent="0" algn="r" rtl="1">
              <a:buNone/>
            </a:pPr>
            <a:r>
              <a:rPr lang="fa-IR" sz="1800" b="1" dirty="0" smtClean="0">
                <a:cs typeface="2  Nazanin" pitchFamily="2" charset="-78"/>
              </a:rPr>
              <a:t>7- کدام </a:t>
            </a:r>
            <a:r>
              <a:rPr lang="fa-IR" sz="1800" b="1" dirty="0">
                <a:cs typeface="2  Nazanin" pitchFamily="2" charset="-78"/>
              </a:rPr>
              <a:t>گزینه </a:t>
            </a:r>
            <a:r>
              <a:rPr lang="fa-IR" sz="1800" b="1" dirty="0" smtClean="0">
                <a:cs typeface="2  Nazanin" pitchFamily="2" charset="-78"/>
              </a:rPr>
              <a:t>از روشهای خرید درست به موقع محسوب میشود ؟</a:t>
            </a:r>
          </a:p>
          <a:p>
            <a:pPr algn="r" rtl="1">
              <a:buSzPct val="110000"/>
              <a:buFont typeface="Wingdings" pitchFamily="2" charset="2"/>
              <a:buChar char="q"/>
            </a:pPr>
            <a:r>
              <a:rPr lang="fa-IR" sz="1600" dirty="0" smtClean="0">
                <a:cs typeface="2  Nazanin" pitchFamily="2" charset="-78"/>
              </a:rPr>
              <a:t> 1- روش </a:t>
            </a:r>
            <a:r>
              <a:rPr lang="en-US" sz="1600" dirty="0" smtClean="0">
                <a:cs typeface="2  Nazanin" pitchFamily="2" charset="-78"/>
              </a:rPr>
              <a:t>ADE</a:t>
            </a:r>
          </a:p>
          <a:p>
            <a:pPr algn="r" rtl="1">
              <a:buSzPct val="110000"/>
              <a:buFont typeface="Wingdings" pitchFamily="2" charset="2"/>
              <a:buChar char="q"/>
            </a:pPr>
            <a:r>
              <a:rPr lang="fa-IR" sz="1600" dirty="0" smtClean="0">
                <a:cs typeface="2  Nazanin" pitchFamily="2" charset="-78"/>
              </a:rPr>
              <a:t> 2- روش </a:t>
            </a:r>
            <a:r>
              <a:rPr lang="en-US" sz="1600" dirty="0" smtClean="0">
                <a:cs typeface="2  Nazanin" pitchFamily="2" charset="-78"/>
              </a:rPr>
              <a:t>VED</a:t>
            </a:r>
          </a:p>
          <a:p>
            <a:pPr algn="r" rtl="1">
              <a:buSzPct val="110000"/>
              <a:buFont typeface="Wingdings" pitchFamily="2" charset="2"/>
              <a:buChar char="q"/>
            </a:pPr>
            <a:r>
              <a:rPr lang="en-US" sz="1600" dirty="0" smtClean="0">
                <a:cs typeface="2  Nazanin" pitchFamily="2" charset="-78"/>
              </a:rPr>
              <a:t> </a:t>
            </a:r>
            <a:r>
              <a:rPr lang="fa-IR" sz="1600" dirty="0" smtClean="0">
                <a:cs typeface="2  Nazanin" pitchFamily="2" charset="-78"/>
              </a:rPr>
              <a:t>3- روش </a:t>
            </a:r>
            <a:r>
              <a:rPr lang="en-US" sz="1600" dirty="0" smtClean="0">
                <a:cs typeface="2  Nazanin" pitchFamily="2" charset="-78"/>
              </a:rPr>
              <a:t>SFB </a:t>
            </a:r>
          </a:p>
          <a:p>
            <a:pPr algn="r" rtl="1">
              <a:buSzPct val="110000"/>
              <a:buFont typeface="Wingdings" pitchFamily="2" charset="2"/>
              <a:buChar char="q"/>
            </a:pPr>
            <a:r>
              <a:rPr lang="fa-IR" sz="1600" dirty="0" smtClean="0">
                <a:cs typeface="2  Nazanin" pitchFamily="2" charset="-78"/>
              </a:rPr>
              <a:t> 4-</a:t>
            </a:r>
            <a:r>
              <a:rPr lang="en-US" sz="1600" dirty="0" smtClean="0">
                <a:cs typeface="2  Nazanin" pitchFamily="2" charset="-78"/>
              </a:rPr>
              <a:t> </a:t>
            </a:r>
            <a:r>
              <a:rPr lang="fa-IR" sz="1600" dirty="0" smtClean="0">
                <a:cs typeface="2  Nazanin" pitchFamily="2" charset="-78"/>
              </a:rPr>
              <a:t>روش </a:t>
            </a:r>
            <a:r>
              <a:rPr lang="en-US" sz="1600" dirty="0" smtClean="0">
                <a:cs typeface="2  Nazanin" pitchFamily="2" charset="-78"/>
              </a:rPr>
              <a:t>AMD</a:t>
            </a:r>
            <a:endParaRPr lang="en-US" sz="1600" dirty="0">
              <a:cs typeface="2  Nazanin" pitchFamily="2" charset="-78"/>
            </a:endParaRPr>
          </a:p>
        </p:txBody>
      </p:sp>
      <p:sp>
        <p:nvSpPr>
          <p:cNvPr id="6" name="Content Placeholder 2"/>
          <p:cNvSpPr txBox="1">
            <a:spLocks/>
          </p:cNvSpPr>
          <p:nvPr/>
        </p:nvSpPr>
        <p:spPr>
          <a:xfrm>
            <a:off x="500034" y="3933056"/>
            <a:ext cx="8229600" cy="2185990"/>
          </a:xfrm>
          <a:prstGeom prst="rect">
            <a:avLst/>
          </a:prstGeom>
        </p:spPr>
        <p:txBody>
          <a:bodyPr vert="horz" lIns="91440" tIns="45720" rIns="91440" bIns="45720" rtlCol="1">
            <a:normAutofit/>
          </a:bodyPr>
          <a:lstStyle/>
          <a:p>
            <a:pPr marL="137160" marR="0" lvl="0" indent="0" algn="just"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b="1" i="0" u="none" strike="noStrike" kern="1200" cap="none" spc="0" normalizeH="0" baseline="0" noProof="0" dirty="0" smtClean="0">
                <a:ln>
                  <a:noFill/>
                </a:ln>
                <a:solidFill>
                  <a:schemeClr val="tx1"/>
                </a:solidFill>
                <a:effectLst/>
                <a:uLnTx/>
                <a:uFillTx/>
                <a:latin typeface="+mn-lt"/>
                <a:ea typeface="+mn-ea"/>
                <a:cs typeface="2  Nazanin" pitchFamily="2" charset="-78"/>
              </a:rPr>
              <a:t>8- در مدل مشارکت تامین کنندگان در توسعه محصول جدید ، در صورتی که درجه مسئولیت تامین کننده کم و ریسک توسعه زیاد باشد کدام حالت مشارکت در نظر گرفته میشود ؟</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1- توسعه محدود</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2- توسعه روتین</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3- توسعه اصلی</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4- توسعه استراتژیک</a:t>
            </a:r>
          </a:p>
          <a:p>
            <a:pPr marL="137160" marR="0" lvl="0" indent="0" algn="r" defTabSz="914400" rtl="1" eaLnBrk="1" fontAlgn="auto" latinLnBrk="0" hangingPunct="1">
              <a:lnSpc>
                <a:spcPct val="100000"/>
              </a:lnSpc>
              <a:spcBef>
                <a:spcPct val="20000"/>
              </a:spcBef>
              <a:spcAft>
                <a:spcPts val="0"/>
              </a:spcAft>
              <a:buClrTx/>
              <a:buSzPct val="110000"/>
              <a:buFont typeface="Arial" pitchFamily="34" charset="0"/>
              <a:buNone/>
              <a:tabLst/>
              <a:defRPr/>
            </a:pPr>
            <a:endParaRPr kumimoji="0" lang="en-US" sz="1600" b="0" i="0" u="none" strike="noStrike" kern="1200" cap="none" spc="0" normalizeH="0" baseline="0" noProof="0" dirty="0">
              <a:ln>
                <a:noFill/>
              </a:ln>
              <a:solidFill>
                <a:schemeClr val="tx1"/>
              </a:solidFill>
              <a:effectLst/>
              <a:uLnTx/>
              <a:uFillTx/>
              <a:latin typeface="+mn-lt"/>
              <a:ea typeface="+mn-ea"/>
              <a:cs typeface="2  Nazanin" pitchFamily="2" charset="-78"/>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20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20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20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6">
                                            <p:txEl>
                                              <p:pRg st="0" end="0"/>
                                            </p:txEl>
                                          </p:spTgt>
                                        </p:tgtEl>
                                        <p:attrNameLst>
                                          <p:attrName>style.visibility</p:attrName>
                                        </p:attrNameLst>
                                      </p:cBhvr>
                                      <p:to>
                                        <p:strVal val="visible"/>
                                      </p:to>
                                    </p:set>
                                    <p:anim calcmode="lin" valueType="num">
                                      <p:cBhvr additive="base">
                                        <p:cTn id="32"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6">
                                            <p:txEl>
                                              <p:pRg st="1" end="1"/>
                                            </p:txEl>
                                          </p:spTgt>
                                        </p:tgtEl>
                                        <p:attrNameLst>
                                          <p:attrName>style.visibility</p:attrName>
                                        </p:attrNameLst>
                                      </p:cBhvr>
                                      <p:to>
                                        <p:strVal val="visible"/>
                                      </p:to>
                                    </p:set>
                                    <p:anim calcmode="lin" valueType="num">
                                      <p:cBhvr additive="base">
                                        <p:cTn id="38"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6">
                                            <p:txEl>
                                              <p:pRg st="2" end="2"/>
                                            </p:txEl>
                                          </p:spTgt>
                                        </p:tgtEl>
                                        <p:attrNameLst>
                                          <p:attrName>style.visibility</p:attrName>
                                        </p:attrNameLst>
                                      </p:cBhvr>
                                      <p:to>
                                        <p:strVal val="visible"/>
                                      </p:to>
                                    </p:set>
                                    <p:anim calcmode="lin" valueType="num">
                                      <p:cBhvr additive="base">
                                        <p:cTn id="44"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6">
                                            <p:txEl>
                                              <p:pRg st="3" end="3"/>
                                            </p:txEl>
                                          </p:spTgt>
                                        </p:tgtEl>
                                        <p:attrNameLst>
                                          <p:attrName>style.visibility</p:attrName>
                                        </p:attrNameLst>
                                      </p:cBhvr>
                                      <p:to>
                                        <p:strVal val="visible"/>
                                      </p:to>
                                    </p:set>
                                    <p:anim calcmode="lin" valueType="num">
                                      <p:cBhvr additive="base">
                                        <p:cTn id="50"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6">
                                            <p:txEl>
                                              <p:pRg st="4" end="4"/>
                                            </p:txEl>
                                          </p:spTgt>
                                        </p:tgtEl>
                                        <p:attrNameLst>
                                          <p:attrName>style.visibility</p:attrName>
                                        </p:attrNameLst>
                                      </p:cBhvr>
                                      <p:to>
                                        <p:strVal val="visible"/>
                                      </p:to>
                                    </p:set>
                                    <p:anim calcmode="lin" valueType="num">
                                      <p:cBhvr additive="base">
                                        <p:cTn id="56"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37</a:t>
            </a:fld>
            <a:endParaRPr lang="fa-IR" b="1" dirty="0">
              <a:effectLst>
                <a:outerShdw blurRad="38100" dist="38100" dir="2700000" algn="tl">
                  <a:srgbClr val="000000">
                    <a:alpha val="43137"/>
                  </a:srgbClr>
                </a:outerShdw>
              </a:effectLst>
              <a:cs typeface="2  Nazanin" pitchFamily="2" charset="-78"/>
            </a:endParaRPr>
          </a:p>
        </p:txBody>
      </p:sp>
      <p:sp>
        <p:nvSpPr>
          <p:cNvPr id="7" name="Title 1"/>
          <p:cNvSpPr>
            <a:spLocks noGrp="1"/>
          </p:cNvSpPr>
          <p:nvPr>
            <p:ph type="title"/>
          </p:nvPr>
        </p:nvSpPr>
        <p:spPr>
          <a:xfrm>
            <a:off x="457200" y="267494"/>
            <a:ext cx="8229600" cy="1399032"/>
          </a:xfrm>
          <a:noFill/>
        </p:spPr>
        <p:txBody>
          <a:bodyPr>
            <a:normAutofit/>
          </a:bodyPr>
          <a:lstStyle/>
          <a:p>
            <a:pPr algn="r"/>
            <a:r>
              <a:rPr lang="fa-IR" sz="4000" b="1" dirty="0" smtClean="0">
                <a:cs typeface="2  Nazanin" pitchFamily="2" charset="-78"/>
              </a:rPr>
              <a:t>سوال های تستی</a:t>
            </a:r>
            <a:endParaRPr lang="en-US" sz="4000" b="1" dirty="0">
              <a:cs typeface="2  Nazanin" pitchFamily="2" charset="-78"/>
            </a:endParaRPr>
          </a:p>
        </p:txBody>
      </p:sp>
      <p:sp>
        <p:nvSpPr>
          <p:cNvPr id="5" name="Content Placeholder 2"/>
          <p:cNvSpPr>
            <a:spLocks noGrp="1"/>
          </p:cNvSpPr>
          <p:nvPr>
            <p:ph idx="1"/>
          </p:nvPr>
        </p:nvSpPr>
        <p:spPr>
          <a:xfrm>
            <a:off x="457200" y="1600201"/>
            <a:ext cx="8229600" cy="1971676"/>
          </a:xfrm>
        </p:spPr>
        <p:txBody>
          <a:bodyPr>
            <a:normAutofit/>
          </a:bodyPr>
          <a:lstStyle/>
          <a:p>
            <a:pPr marL="137160" indent="0" algn="r" rtl="1">
              <a:buNone/>
            </a:pPr>
            <a:r>
              <a:rPr lang="fa-IR" sz="1800" b="1" dirty="0" smtClean="0">
                <a:cs typeface="2  Nazanin" pitchFamily="2" charset="-78"/>
              </a:rPr>
              <a:t>7- کدام </a:t>
            </a:r>
            <a:r>
              <a:rPr lang="fa-IR" sz="1800" b="1" dirty="0">
                <a:cs typeface="2  Nazanin" pitchFamily="2" charset="-78"/>
              </a:rPr>
              <a:t>گزینه </a:t>
            </a:r>
            <a:r>
              <a:rPr lang="fa-IR" sz="1800" b="1" dirty="0" smtClean="0">
                <a:cs typeface="2  Nazanin" pitchFamily="2" charset="-78"/>
              </a:rPr>
              <a:t>از روشهای خرید درست به موقع محسوب میشود ؟</a:t>
            </a:r>
          </a:p>
          <a:p>
            <a:pPr algn="r" rtl="1">
              <a:buSzPct val="110000"/>
              <a:buFont typeface="Wingdings" pitchFamily="2" charset="2"/>
              <a:buChar char="q"/>
            </a:pPr>
            <a:r>
              <a:rPr lang="fa-IR" sz="1600" dirty="0" smtClean="0">
                <a:cs typeface="2  Nazanin" pitchFamily="2" charset="-78"/>
              </a:rPr>
              <a:t> 1- روش </a:t>
            </a:r>
            <a:r>
              <a:rPr lang="en-US" sz="1600" dirty="0" smtClean="0">
                <a:cs typeface="2  Nazanin" pitchFamily="2" charset="-78"/>
              </a:rPr>
              <a:t>ADE</a:t>
            </a:r>
          </a:p>
          <a:p>
            <a:pPr algn="r" rtl="1">
              <a:buSzPct val="110000"/>
              <a:buFont typeface="Wingdings 2" pitchFamily="18" charset="2"/>
              <a:buChar char="P"/>
            </a:pPr>
            <a:r>
              <a:rPr lang="fa-IR" sz="1600" dirty="0" smtClean="0">
                <a:cs typeface="2  Nazanin" pitchFamily="2" charset="-78"/>
              </a:rPr>
              <a:t> 2- روش </a:t>
            </a:r>
            <a:r>
              <a:rPr lang="en-US" sz="1600" dirty="0" smtClean="0">
                <a:cs typeface="2  Nazanin" pitchFamily="2" charset="-78"/>
              </a:rPr>
              <a:t>VED</a:t>
            </a:r>
          </a:p>
          <a:p>
            <a:pPr algn="r" rtl="1">
              <a:buSzPct val="110000"/>
              <a:buFont typeface="Wingdings" pitchFamily="2" charset="2"/>
              <a:buChar char="q"/>
            </a:pPr>
            <a:r>
              <a:rPr lang="en-US" sz="1600" dirty="0" smtClean="0">
                <a:cs typeface="2  Nazanin" pitchFamily="2" charset="-78"/>
              </a:rPr>
              <a:t> </a:t>
            </a:r>
            <a:r>
              <a:rPr lang="fa-IR" sz="1600" dirty="0" smtClean="0">
                <a:cs typeface="2  Nazanin" pitchFamily="2" charset="-78"/>
              </a:rPr>
              <a:t>3- روش </a:t>
            </a:r>
            <a:r>
              <a:rPr lang="en-US" sz="1600" dirty="0" smtClean="0">
                <a:cs typeface="2  Nazanin" pitchFamily="2" charset="-78"/>
              </a:rPr>
              <a:t>SFB </a:t>
            </a:r>
          </a:p>
          <a:p>
            <a:pPr algn="r" rtl="1">
              <a:buSzPct val="110000"/>
              <a:buFont typeface="Wingdings" pitchFamily="2" charset="2"/>
              <a:buChar char="q"/>
            </a:pPr>
            <a:r>
              <a:rPr lang="fa-IR" sz="1600" dirty="0" smtClean="0">
                <a:cs typeface="2  Nazanin" pitchFamily="2" charset="-78"/>
              </a:rPr>
              <a:t> 4-</a:t>
            </a:r>
            <a:r>
              <a:rPr lang="en-US" sz="1600" dirty="0" smtClean="0">
                <a:cs typeface="2  Nazanin" pitchFamily="2" charset="-78"/>
              </a:rPr>
              <a:t> </a:t>
            </a:r>
            <a:r>
              <a:rPr lang="fa-IR" sz="1600" dirty="0" smtClean="0">
                <a:cs typeface="2  Nazanin" pitchFamily="2" charset="-78"/>
              </a:rPr>
              <a:t>روش </a:t>
            </a:r>
            <a:r>
              <a:rPr lang="en-US" sz="1600" dirty="0" smtClean="0">
                <a:cs typeface="2  Nazanin" pitchFamily="2" charset="-78"/>
              </a:rPr>
              <a:t>AMD</a:t>
            </a:r>
            <a:endParaRPr lang="fa-IR" sz="1600" dirty="0" smtClean="0">
              <a:cs typeface="2  Nazanin" pitchFamily="2" charset="-78"/>
            </a:endParaRPr>
          </a:p>
          <a:p>
            <a:pPr marL="137160" indent="0" algn="r" rtl="1">
              <a:buSzPct val="110000"/>
              <a:buNone/>
            </a:pPr>
            <a:r>
              <a:rPr lang="fa-IR" sz="1600" dirty="0">
                <a:cs typeface="2  Nazanin" pitchFamily="2" charset="-78"/>
              </a:rPr>
              <a:t> </a:t>
            </a:r>
            <a:r>
              <a:rPr lang="fa-IR" sz="1600" dirty="0" smtClean="0">
                <a:cs typeface="2  Nazanin" pitchFamily="2" charset="-78"/>
              </a:rPr>
              <a:t>                                                          ص 72</a:t>
            </a:r>
            <a:endParaRPr lang="en-US" sz="1600" dirty="0">
              <a:cs typeface="2  Nazanin" pitchFamily="2" charset="-78"/>
            </a:endParaRPr>
          </a:p>
        </p:txBody>
      </p:sp>
      <p:sp>
        <p:nvSpPr>
          <p:cNvPr id="6" name="Content Placeholder 2"/>
          <p:cNvSpPr txBox="1">
            <a:spLocks/>
          </p:cNvSpPr>
          <p:nvPr/>
        </p:nvSpPr>
        <p:spPr>
          <a:xfrm>
            <a:off x="518864" y="3933056"/>
            <a:ext cx="8229600" cy="2400304"/>
          </a:xfrm>
          <a:prstGeom prst="rect">
            <a:avLst/>
          </a:prstGeom>
        </p:spPr>
        <p:txBody>
          <a:bodyPr vert="horz" lIns="91440" tIns="45720" rIns="91440" bIns="45720" rtlCol="1">
            <a:normAutofit/>
          </a:bodyPr>
          <a:lstStyle/>
          <a:p>
            <a:pPr marL="137160" marR="0" lvl="0" indent="0" algn="just"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b="1" i="0" u="none" strike="noStrike" kern="1200" cap="none" spc="0" normalizeH="0" baseline="0" noProof="0" dirty="0" smtClean="0">
                <a:ln>
                  <a:noFill/>
                </a:ln>
                <a:solidFill>
                  <a:schemeClr val="tx1"/>
                </a:solidFill>
                <a:effectLst/>
                <a:uLnTx/>
                <a:uFillTx/>
                <a:latin typeface="+mn-lt"/>
                <a:ea typeface="+mn-ea"/>
                <a:cs typeface="2  Nazanin" pitchFamily="2" charset="-78"/>
              </a:rPr>
              <a:t>8- در مدل مشارکت تامین کنندگان در توسعه محصول جدید ، در صورتی که درجه مسئولیت تامین کننده کم و ریسک توسعه زیاد باشد کدام حالت مشارکت در نظر گرفته میشود ؟</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1- توسعه</a:t>
            </a:r>
            <a:r>
              <a:rPr kumimoji="0" lang="en-US" sz="1600" b="0" i="0" u="none" strike="noStrike" kern="1200" cap="none" spc="0" normalizeH="0" baseline="0" noProof="0" dirty="0" smtClean="0">
                <a:ln>
                  <a:noFill/>
                </a:ln>
                <a:solidFill>
                  <a:schemeClr val="tx1"/>
                </a:solidFill>
                <a:effectLst/>
                <a:uLnTx/>
                <a:uFillTx/>
                <a:latin typeface="+mn-lt"/>
                <a:ea typeface="+mn-ea"/>
                <a:cs typeface="2  Nazanin" pitchFamily="2" charset="-78"/>
              </a:rPr>
              <a:t> </a:t>
            </a: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محدود</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2- توسعه روتین</a:t>
            </a:r>
          </a:p>
          <a:p>
            <a:pPr marL="342900" marR="0" lvl="0" indent="-342900" algn="r" defTabSz="914400" rtl="1" eaLnBrk="1" fontAlgn="auto" latinLnBrk="0" hangingPunct="1">
              <a:lnSpc>
                <a:spcPct val="100000"/>
              </a:lnSpc>
              <a:spcBef>
                <a:spcPct val="20000"/>
              </a:spcBef>
              <a:spcAft>
                <a:spcPts val="0"/>
              </a:spcAft>
              <a:buClrTx/>
              <a:buSzPct val="110000"/>
              <a:buFont typeface="Wingdings 2" pitchFamily="18" charset="2"/>
              <a:buChar char="P"/>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3- توسعه اصلی</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4- توسعه استراتژیک</a:t>
            </a:r>
          </a:p>
          <a:p>
            <a:pPr marL="137160" marR="0" lvl="0" indent="0" algn="r" defTabSz="914400" rtl="1" eaLnBrk="1" fontAlgn="auto" latinLnBrk="0" hangingPunct="1">
              <a:lnSpc>
                <a:spcPct val="100000"/>
              </a:lnSpc>
              <a:spcBef>
                <a:spcPct val="20000"/>
              </a:spcBef>
              <a:spcAft>
                <a:spcPts val="0"/>
              </a:spcAft>
              <a:buClrTx/>
              <a:buSzPct val="110000"/>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ص 76 </a:t>
            </a:r>
            <a:endParaRPr kumimoji="0" lang="en-US" sz="1600" b="0" i="0" u="none" strike="noStrike" kern="1200" cap="none" spc="0" normalizeH="0" baseline="0" noProof="0" dirty="0">
              <a:ln>
                <a:noFill/>
              </a:ln>
              <a:solidFill>
                <a:schemeClr val="tx1"/>
              </a:solidFill>
              <a:effectLst/>
              <a:uLnTx/>
              <a:uFillTx/>
              <a:latin typeface="+mn-lt"/>
              <a:ea typeface="+mn-ea"/>
              <a:cs typeface="2  Nazanin" pitchFamily="2" charset="-78"/>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20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20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20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20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 calcmode="lin" valueType="num">
                                      <p:cBhvr additive="base">
                                        <p:cTn id="3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xEl>
                                              <p:pRg st="1" end="1"/>
                                            </p:txEl>
                                          </p:spTgt>
                                        </p:tgtEl>
                                        <p:attrNameLst>
                                          <p:attrName>style.visibility</p:attrName>
                                        </p:attrNameLst>
                                      </p:cBhvr>
                                      <p:to>
                                        <p:strVal val="visible"/>
                                      </p:to>
                                    </p:set>
                                    <p:anim calcmode="lin" valueType="num">
                                      <p:cBhvr additive="base">
                                        <p:cTn id="4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
                                            <p:txEl>
                                              <p:pRg st="2" end="2"/>
                                            </p:txEl>
                                          </p:spTgt>
                                        </p:tgtEl>
                                        <p:attrNameLst>
                                          <p:attrName>style.visibility</p:attrName>
                                        </p:attrNameLst>
                                      </p:cBhvr>
                                      <p:to>
                                        <p:strVal val="visible"/>
                                      </p:to>
                                    </p:set>
                                    <p:anim calcmode="lin" valueType="num">
                                      <p:cBhvr additive="base">
                                        <p:cTn id="4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6">
                                            <p:txEl>
                                              <p:pRg st="3" end="3"/>
                                            </p:txEl>
                                          </p:spTgt>
                                        </p:tgtEl>
                                        <p:attrNameLst>
                                          <p:attrName>style.visibility</p:attrName>
                                        </p:attrNameLst>
                                      </p:cBhvr>
                                      <p:to>
                                        <p:strVal val="visible"/>
                                      </p:to>
                                    </p:set>
                                    <p:anim calcmode="lin" valueType="num">
                                      <p:cBhvr additive="base">
                                        <p:cTn id="5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6">
                                            <p:txEl>
                                              <p:pRg st="4" end="4"/>
                                            </p:txEl>
                                          </p:spTgt>
                                        </p:tgtEl>
                                        <p:attrNameLst>
                                          <p:attrName>style.visibility</p:attrName>
                                        </p:attrNameLst>
                                      </p:cBhvr>
                                      <p:to>
                                        <p:strVal val="visible"/>
                                      </p:to>
                                    </p:set>
                                    <p:anim calcmode="lin" valueType="num">
                                      <p:cBhvr additive="base">
                                        <p:cTn id="6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6">
                                            <p:txEl>
                                              <p:pRg st="5" end="5"/>
                                            </p:txEl>
                                          </p:spTgt>
                                        </p:tgtEl>
                                        <p:attrNameLst>
                                          <p:attrName>style.visibility</p:attrName>
                                        </p:attrNameLst>
                                      </p:cBhvr>
                                      <p:to>
                                        <p:strVal val="visible"/>
                                      </p:to>
                                    </p:set>
                                    <p:anim calcmode="lin" valueType="num">
                                      <p:cBhvr additive="base">
                                        <p:cTn id="6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38</a:t>
            </a:fld>
            <a:endParaRPr lang="fa-IR" b="1" dirty="0">
              <a:effectLst>
                <a:outerShdw blurRad="38100" dist="38100" dir="2700000" algn="tl">
                  <a:srgbClr val="000000">
                    <a:alpha val="43137"/>
                  </a:srgbClr>
                </a:outerShdw>
              </a:effectLst>
              <a:cs typeface="2  Nazanin" pitchFamily="2" charset="-78"/>
            </a:endParaRPr>
          </a:p>
        </p:txBody>
      </p:sp>
      <p:sp>
        <p:nvSpPr>
          <p:cNvPr id="7" name="Title 1"/>
          <p:cNvSpPr>
            <a:spLocks noGrp="1"/>
          </p:cNvSpPr>
          <p:nvPr>
            <p:ph type="title"/>
          </p:nvPr>
        </p:nvSpPr>
        <p:spPr>
          <a:xfrm>
            <a:off x="457200" y="267494"/>
            <a:ext cx="8229600" cy="1399032"/>
          </a:xfrm>
          <a:noFill/>
        </p:spPr>
        <p:txBody>
          <a:bodyPr>
            <a:normAutofit/>
          </a:bodyPr>
          <a:lstStyle/>
          <a:p>
            <a:pPr algn="r"/>
            <a:r>
              <a:rPr lang="fa-IR" sz="4000" b="1" dirty="0" smtClean="0">
                <a:cs typeface="2  Nazanin" pitchFamily="2" charset="-78"/>
              </a:rPr>
              <a:t>سوال های تستی</a:t>
            </a:r>
            <a:endParaRPr lang="en-US" sz="4000" b="1" dirty="0">
              <a:cs typeface="2  Nazanin" pitchFamily="2" charset="-78"/>
            </a:endParaRPr>
          </a:p>
        </p:txBody>
      </p:sp>
      <p:sp>
        <p:nvSpPr>
          <p:cNvPr id="8" name="Content Placeholder 2"/>
          <p:cNvSpPr>
            <a:spLocks noGrp="1"/>
          </p:cNvSpPr>
          <p:nvPr>
            <p:ph idx="1"/>
          </p:nvPr>
        </p:nvSpPr>
        <p:spPr>
          <a:xfrm>
            <a:off x="457200" y="1600201"/>
            <a:ext cx="8229600" cy="1757362"/>
          </a:xfrm>
        </p:spPr>
        <p:txBody>
          <a:bodyPr>
            <a:normAutofit lnSpcReduction="10000"/>
          </a:bodyPr>
          <a:lstStyle/>
          <a:p>
            <a:pPr marL="137160" indent="0" algn="r" rtl="1">
              <a:buNone/>
            </a:pPr>
            <a:r>
              <a:rPr lang="fa-IR" sz="1800" b="1" dirty="0" smtClean="0">
                <a:cs typeface="2  Nazanin" pitchFamily="2" charset="-78"/>
              </a:rPr>
              <a:t>9- در مورد شناسایی حوزه های اساسی ارزیابی تامین کنندگان گزینه ((وضعیت فعلی تکنولوژی)) در کدام حوزه مطرح می شود ؟</a:t>
            </a:r>
          </a:p>
          <a:p>
            <a:pPr algn="r" rtl="1">
              <a:buSzPct val="110000"/>
              <a:buFont typeface="Wingdings" pitchFamily="2" charset="2"/>
              <a:buChar char="q"/>
            </a:pPr>
            <a:r>
              <a:rPr lang="fa-IR" sz="1600" dirty="0" smtClean="0">
                <a:cs typeface="2  Nazanin" pitchFamily="2" charset="-78"/>
              </a:rPr>
              <a:t> 1- ساختار هزینه</a:t>
            </a:r>
          </a:p>
          <a:p>
            <a:pPr algn="r" rtl="1">
              <a:buSzPct val="110000"/>
              <a:buFont typeface="Wingdings" pitchFamily="2" charset="2"/>
              <a:buChar char="q"/>
            </a:pPr>
            <a:r>
              <a:rPr lang="fa-IR" sz="1600" dirty="0">
                <a:cs typeface="2  Nazanin" pitchFamily="2" charset="-78"/>
              </a:rPr>
              <a:t> </a:t>
            </a:r>
            <a:r>
              <a:rPr lang="fa-IR" sz="1600" dirty="0" smtClean="0">
                <a:cs typeface="2  Nazanin" pitchFamily="2" charset="-78"/>
              </a:rPr>
              <a:t>2- قابلیت سیستم های اطلاعاتی</a:t>
            </a:r>
          </a:p>
          <a:p>
            <a:pPr algn="r" rtl="1">
              <a:buSzPct val="110000"/>
              <a:buFont typeface="Wingdings" pitchFamily="2" charset="2"/>
              <a:buChar char="q"/>
            </a:pPr>
            <a:r>
              <a:rPr lang="fa-IR" sz="1600" dirty="0">
                <a:cs typeface="2  Nazanin" pitchFamily="2" charset="-78"/>
              </a:rPr>
              <a:t> </a:t>
            </a:r>
            <a:r>
              <a:rPr lang="fa-IR" sz="1600" dirty="0" smtClean="0">
                <a:cs typeface="2  Nazanin" pitchFamily="2" charset="-78"/>
              </a:rPr>
              <a:t>3- پایداری و توانایی مالی</a:t>
            </a:r>
          </a:p>
          <a:p>
            <a:pPr algn="r" rtl="1">
              <a:buSzPct val="110000"/>
              <a:buFont typeface="Wingdings" pitchFamily="2" charset="2"/>
              <a:buChar char="q"/>
            </a:pPr>
            <a:r>
              <a:rPr lang="fa-IR" sz="1600" dirty="0">
                <a:cs typeface="2  Nazanin" pitchFamily="2" charset="-78"/>
              </a:rPr>
              <a:t> </a:t>
            </a:r>
            <a:r>
              <a:rPr lang="fa-IR" sz="1600" dirty="0" smtClean="0">
                <a:cs typeface="2  Nazanin" pitchFamily="2" charset="-78"/>
              </a:rPr>
              <a:t>4- توانایی های فرایند و تکنولوژی</a:t>
            </a:r>
          </a:p>
          <a:p>
            <a:pPr marL="137160" indent="0" algn="r" rtl="1">
              <a:buNone/>
            </a:pPr>
            <a:endParaRPr lang="en-US" sz="1600" dirty="0">
              <a:cs typeface="2  Nazanin" pitchFamily="2" charset="-78"/>
            </a:endParaRPr>
          </a:p>
        </p:txBody>
      </p:sp>
      <p:sp>
        <p:nvSpPr>
          <p:cNvPr id="9" name="Content Placeholder 2"/>
          <p:cNvSpPr txBox="1">
            <a:spLocks/>
          </p:cNvSpPr>
          <p:nvPr/>
        </p:nvSpPr>
        <p:spPr>
          <a:xfrm>
            <a:off x="457200" y="3957654"/>
            <a:ext cx="8229600" cy="1685924"/>
          </a:xfrm>
          <a:prstGeom prst="rect">
            <a:avLst/>
          </a:prstGeom>
        </p:spPr>
        <p:txBody>
          <a:bodyPr vert="horz" lIns="91440" tIns="45720" rIns="91440" bIns="45720" rtlCol="1">
            <a:normAutofit lnSpcReduction="10000"/>
          </a:bodyPr>
          <a:lstStyle/>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b="1" i="0" u="none" strike="noStrike" kern="1200" cap="none" spc="0" normalizeH="0" baseline="0" noProof="0" dirty="0" smtClean="0">
                <a:ln>
                  <a:noFill/>
                </a:ln>
                <a:solidFill>
                  <a:schemeClr val="tx1"/>
                </a:solidFill>
                <a:effectLst/>
                <a:uLnTx/>
                <a:uFillTx/>
                <a:latin typeface="+mn-lt"/>
                <a:ea typeface="+mn-ea"/>
                <a:cs typeface="2  Nazanin" pitchFamily="2" charset="-78"/>
              </a:rPr>
              <a:t>10- کدام گزینه از مهمترین معیار های ارزیابی عملکرد تامین کنندگان دربکارگیری معیارهای محیطی است ؟</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1- مدیریت بازیافت پسماند</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2- مدیریت ایزو 9001</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3- ارزیابی عملکرد زیست محیطی تامین کنندگان رده دوم</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4- برنامه لجستیک </a:t>
            </a: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en-US" sz="1600" b="1" i="0" u="none" strike="noStrike" kern="1200" cap="none" spc="0" normalizeH="0" baseline="0" noProof="0" dirty="0">
              <a:ln>
                <a:noFill/>
              </a:ln>
              <a:solidFill>
                <a:schemeClr val="tx1"/>
              </a:solidFill>
              <a:effectLst/>
              <a:uLnTx/>
              <a:uFillTx/>
              <a:latin typeface="+mn-lt"/>
              <a:ea typeface="+mn-ea"/>
              <a:cs typeface="2  Nazanin" pitchFamily="2" charset="-78"/>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down)">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down)">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down)">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down)">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down)">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0" end="0"/>
                                            </p:txEl>
                                          </p:spTgt>
                                        </p:tgtEl>
                                        <p:attrNameLst>
                                          <p:attrName>style.visibility</p:attrName>
                                        </p:attrNameLst>
                                      </p:cBhvr>
                                      <p:to>
                                        <p:strVal val="visible"/>
                                      </p:to>
                                    </p:set>
                                    <p:animEffect transition="in" filter="fade">
                                      <p:cBhvr>
                                        <p:cTn id="32" dur="2000"/>
                                        <p:tgtEl>
                                          <p:spTgt spid="9">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9">
                                            <p:txEl>
                                              <p:pRg st="1" end="1"/>
                                            </p:txEl>
                                          </p:spTgt>
                                        </p:tgtEl>
                                        <p:attrNameLst>
                                          <p:attrName>style.visibility</p:attrName>
                                        </p:attrNameLst>
                                      </p:cBhvr>
                                      <p:to>
                                        <p:strVal val="visible"/>
                                      </p:to>
                                    </p:set>
                                    <p:animEffect transition="in" filter="fade">
                                      <p:cBhvr>
                                        <p:cTn id="35" dur="2000"/>
                                        <p:tgtEl>
                                          <p:spTgt spid="9">
                                            <p:txEl>
                                              <p:pRg st="1" end="1"/>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9">
                                            <p:txEl>
                                              <p:pRg st="2" end="2"/>
                                            </p:txEl>
                                          </p:spTgt>
                                        </p:tgtEl>
                                        <p:attrNameLst>
                                          <p:attrName>style.visibility</p:attrName>
                                        </p:attrNameLst>
                                      </p:cBhvr>
                                      <p:to>
                                        <p:strVal val="visible"/>
                                      </p:to>
                                    </p:set>
                                    <p:animEffect transition="in" filter="fade">
                                      <p:cBhvr>
                                        <p:cTn id="38" dur="2000"/>
                                        <p:tgtEl>
                                          <p:spTgt spid="9">
                                            <p:txEl>
                                              <p:pRg st="2" end="2"/>
                                            </p:tx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9">
                                            <p:txEl>
                                              <p:pRg st="3" end="3"/>
                                            </p:txEl>
                                          </p:spTgt>
                                        </p:tgtEl>
                                        <p:attrNameLst>
                                          <p:attrName>style.visibility</p:attrName>
                                        </p:attrNameLst>
                                      </p:cBhvr>
                                      <p:to>
                                        <p:strVal val="visible"/>
                                      </p:to>
                                    </p:set>
                                    <p:animEffect transition="in" filter="fade">
                                      <p:cBhvr>
                                        <p:cTn id="41" dur="2000"/>
                                        <p:tgtEl>
                                          <p:spTgt spid="9">
                                            <p:txEl>
                                              <p:pRg st="3" end="3"/>
                                            </p:tx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9">
                                            <p:txEl>
                                              <p:pRg st="4" end="4"/>
                                            </p:txEl>
                                          </p:spTgt>
                                        </p:tgtEl>
                                        <p:attrNameLst>
                                          <p:attrName>style.visibility</p:attrName>
                                        </p:attrNameLst>
                                      </p:cBhvr>
                                      <p:to>
                                        <p:strVal val="visible"/>
                                      </p:to>
                                    </p:set>
                                    <p:animEffect transition="in" filter="fade">
                                      <p:cBhvr>
                                        <p:cTn id="44" dur="20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allAtOnce"/>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39</a:t>
            </a:fld>
            <a:endParaRPr lang="fa-IR" b="1" dirty="0">
              <a:effectLst>
                <a:outerShdw blurRad="38100" dist="38100" dir="2700000" algn="tl">
                  <a:srgbClr val="000000">
                    <a:alpha val="43137"/>
                  </a:srgbClr>
                </a:outerShdw>
              </a:effectLst>
              <a:cs typeface="2  Nazanin" pitchFamily="2" charset="-78"/>
            </a:endParaRPr>
          </a:p>
        </p:txBody>
      </p:sp>
      <p:sp>
        <p:nvSpPr>
          <p:cNvPr id="7" name="Title 1"/>
          <p:cNvSpPr>
            <a:spLocks noGrp="1"/>
          </p:cNvSpPr>
          <p:nvPr>
            <p:ph type="title"/>
          </p:nvPr>
        </p:nvSpPr>
        <p:spPr>
          <a:xfrm>
            <a:off x="457200" y="267494"/>
            <a:ext cx="8229600" cy="1399032"/>
          </a:xfrm>
          <a:noFill/>
        </p:spPr>
        <p:txBody>
          <a:bodyPr>
            <a:normAutofit/>
          </a:bodyPr>
          <a:lstStyle/>
          <a:p>
            <a:pPr algn="r"/>
            <a:r>
              <a:rPr lang="fa-IR" sz="4000" b="1" dirty="0" smtClean="0">
                <a:cs typeface="2  Nazanin" pitchFamily="2" charset="-78"/>
              </a:rPr>
              <a:t>سوال های تستی</a:t>
            </a:r>
            <a:endParaRPr lang="en-US" sz="4000" b="1" dirty="0">
              <a:cs typeface="2  Nazanin" pitchFamily="2" charset="-78"/>
            </a:endParaRPr>
          </a:p>
        </p:txBody>
      </p:sp>
      <p:sp>
        <p:nvSpPr>
          <p:cNvPr id="5" name="Content Placeholder 2"/>
          <p:cNvSpPr>
            <a:spLocks noGrp="1"/>
          </p:cNvSpPr>
          <p:nvPr>
            <p:ph idx="1"/>
          </p:nvPr>
        </p:nvSpPr>
        <p:spPr>
          <a:xfrm>
            <a:off x="457200" y="1600201"/>
            <a:ext cx="8229600" cy="2185989"/>
          </a:xfrm>
        </p:spPr>
        <p:txBody>
          <a:bodyPr>
            <a:noAutofit/>
          </a:bodyPr>
          <a:lstStyle/>
          <a:p>
            <a:pPr marL="137160" indent="0" algn="r" rtl="1">
              <a:buNone/>
            </a:pPr>
            <a:r>
              <a:rPr lang="fa-IR" sz="1800" b="1" dirty="0" smtClean="0">
                <a:cs typeface="2  Nazanin" pitchFamily="2" charset="-78"/>
              </a:rPr>
              <a:t>9- در مورد شناسایی حوزه های اساسی ارزیابی تامین کنندگان گزینه ((وضعیت فعلی تکنولوژی)) در کدام حوزه مطرح میشود ؟</a:t>
            </a:r>
          </a:p>
          <a:p>
            <a:pPr algn="r" rtl="1">
              <a:buSzPct val="110000"/>
              <a:buFont typeface="Wingdings" pitchFamily="2" charset="2"/>
              <a:buChar char="q"/>
            </a:pPr>
            <a:r>
              <a:rPr lang="fa-IR" sz="1600" dirty="0" smtClean="0">
                <a:cs typeface="2  Nazanin" pitchFamily="2" charset="-78"/>
              </a:rPr>
              <a:t> 1- ساختار هزینه</a:t>
            </a:r>
          </a:p>
          <a:p>
            <a:pPr algn="r" rtl="1">
              <a:buSzPct val="110000"/>
              <a:buFont typeface="Wingdings" pitchFamily="2" charset="2"/>
              <a:buChar char="q"/>
            </a:pPr>
            <a:r>
              <a:rPr lang="fa-IR" sz="1600" dirty="0">
                <a:cs typeface="2  Nazanin" pitchFamily="2" charset="-78"/>
              </a:rPr>
              <a:t> </a:t>
            </a:r>
            <a:r>
              <a:rPr lang="fa-IR" sz="1600" dirty="0" smtClean="0">
                <a:cs typeface="2  Nazanin" pitchFamily="2" charset="-78"/>
              </a:rPr>
              <a:t>2- قابلیت سیستم های اطلاعاتی</a:t>
            </a:r>
          </a:p>
          <a:p>
            <a:pPr algn="r" rtl="1">
              <a:buSzPct val="110000"/>
              <a:buFont typeface="Wingdings" pitchFamily="2" charset="2"/>
              <a:buChar char="q"/>
            </a:pPr>
            <a:r>
              <a:rPr lang="fa-IR" sz="1600" dirty="0">
                <a:cs typeface="2  Nazanin" pitchFamily="2" charset="-78"/>
              </a:rPr>
              <a:t> </a:t>
            </a:r>
            <a:r>
              <a:rPr lang="fa-IR" sz="1600" dirty="0" smtClean="0">
                <a:cs typeface="2  Nazanin" pitchFamily="2" charset="-78"/>
              </a:rPr>
              <a:t>3- پایداری و توانایی مالی</a:t>
            </a:r>
          </a:p>
          <a:p>
            <a:pPr algn="r" rtl="1">
              <a:buSzPct val="110000"/>
              <a:buFont typeface="Wingdings 2" pitchFamily="18" charset="2"/>
              <a:buChar char="P"/>
            </a:pPr>
            <a:r>
              <a:rPr lang="fa-IR" sz="1600" dirty="0">
                <a:cs typeface="2  Nazanin" pitchFamily="2" charset="-78"/>
              </a:rPr>
              <a:t> </a:t>
            </a:r>
            <a:r>
              <a:rPr lang="fa-IR" sz="1600" dirty="0" smtClean="0">
                <a:cs typeface="2  Nazanin" pitchFamily="2" charset="-78"/>
              </a:rPr>
              <a:t>4- توانایی های فرایند و تکنولوژی</a:t>
            </a:r>
          </a:p>
          <a:p>
            <a:pPr marL="137160" indent="0" algn="r" rtl="1">
              <a:buNone/>
            </a:pPr>
            <a:r>
              <a:rPr lang="fa-IR" sz="1600" dirty="0" smtClean="0">
                <a:cs typeface="2  Nazanin" pitchFamily="2" charset="-78"/>
              </a:rPr>
              <a:t>                                                               ص 81و 82</a:t>
            </a:r>
            <a:endParaRPr lang="en-US" sz="1600" dirty="0">
              <a:cs typeface="2  Nazanin" pitchFamily="2" charset="-78"/>
            </a:endParaRPr>
          </a:p>
        </p:txBody>
      </p:sp>
      <p:sp>
        <p:nvSpPr>
          <p:cNvPr id="6" name="Content Placeholder 2"/>
          <p:cNvSpPr txBox="1">
            <a:spLocks/>
          </p:cNvSpPr>
          <p:nvPr/>
        </p:nvSpPr>
        <p:spPr>
          <a:xfrm>
            <a:off x="457200" y="4071942"/>
            <a:ext cx="8229600" cy="1828800"/>
          </a:xfrm>
          <a:prstGeom prst="rect">
            <a:avLst/>
          </a:prstGeom>
        </p:spPr>
        <p:txBody>
          <a:bodyPr vert="horz" lIns="91440" tIns="45720" rIns="91440" bIns="45720" rtlCol="1">
            <a:noAutofit/>
          </a:bodyPr>
          <a:lstStyle/>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b="1" i="0" u="none" strike="noStrike" kern="1200" cap="none" spc="0" normalizeH="0" baseline="0" noProof="0" dirty="0" smtClean="0">
                <a:ln>
                  <a:noFill/>
                </a:ln>
                <a:solidFill>
                  <a:schemeClr val="tx1"/>
                </a:solidFill>
                <a:effectLst/>
                <a:uLnTx/>
                <a:uFillTx/>
                <a:latin typeface="+mn-lt"/>
                <a:ea typeface="+mn-ea"/>
                <a:cs typeface="2  Nazanin" pitchFamily="2" charset="-78"/>
              </a:rPr>
              <a:t>10- کدام گزینه از مهمترین معیار های ارزیابی عملکرد تامین کنندگان دربکارگیری معیارهای محیطی است ؟</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1- مدیریت بازیافت پسماند</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2- مدیریت ایزو 9001</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ü"/>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3- ارزیابی عملکرد زیست محیطی تامین کنندگان رده دوم</a:t>
            </a:r>
          </a:p>
          <a:p>
            <a:pPr marL="342900" marR="0" lvl="0" indent="-342900" algn="r" defTabSz="914400" rtl="1" eaLnBrk="1" fontAlgn="auto" latinLnBrk="0" hangingPunct="1">
              <a:lnSpc>
                <a:spcPct val="100000"/>
              </a:lnSpc>
              <a:spcBef>
                <a:spcPct val="20000"/>
              </a:spcBef>
              <a:spcAft>
                <a:spcPts val="0"/>
              </a:spcAft>
              <a:buClrTx/>
              <a:buSzPct val="110000"/>
              <a:buFont typeface="Wingdings" pitchFamily="2" charset="2"/>
              <a:buChar char="q"/>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4- برنامه لجستیک </a:t>
            </a:r>
          </a:p>
          <a:p>
            <a:pPr marL="137160" marR="0" lvl="0" indent="0" algn="r" defTabSz="914400" rtl="1" eaLnBrk="1" fontAlgn="auto" latinLnBrk="0" hangingPunct="1">
              <a:lnSpc>
                <a:spcPct val="100000"/>
              </a:lnSpc>
              <a:spcBef>
                <a:spcPct val="20000"/>
              </a:spcBef>
              <a:spcAft>
                <a:spcPts val="0"/>
              </a:spcAft>
              <a:buClrTx/>
              <a:buSzPct val="110000"/>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ص 89</a:t>
            </a:r>
            <a:endParaRPr kumimoji="0" lang="fa-IR" sz="1600" b="1" i="0" u="none" strike="noStrike" kern="1200" cap="none" spc="0" normalizeH="0" baseline="0" noProof="0" dirty="0" smtClean="0">
              <a:ln>
                <a:noFill/>
              </a:ln>
              <a:solidFill>
                <a:schemeClr val="tx1"/>
              </a:solidFill>
              <a:effectLst/>
              <a:uLnTx/>
              <a:uFillTx/>
              <a:latin typeface="+mn-lt"/>
              <a:ea typeface="+mn-ea"/>
              <a:cs typeface="2  Nazanin" pitchFamily="2" charset="-78"/>
            </a:endParaRPr>
          </a:p>
          <a:p>
            <a:pPr marL="13716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en-US" sz="1600" b="1" i="0" u="none" strike="noStrike" kern="1200" cap="none" spc="0" normalizeH="0" baseline="0" noProof="0" dirty="0">
              <a:ln>
                <a:noFill/>
              </a:ln>
              <a:solidFill>
                <a:schemeClr val="tx1"/>
              </a:solidFill>
              <a:effectLst/>
              <a:uLnTx/>
              <a:uFillTx/>
              <a:latin typeface="+mn-lt"/>
              <a:ea typeface="+mn-ea"/>
              <a:cs typeface="2  Nazanin" pitchFamily="2" charset="-78"/>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down)">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down)">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down)">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wipe(down)">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wipe(down)">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wipe(down)">
                                      <p:cBhvr>
                                        <p:cTn id="37" dur="500"/>
                                        <p:tgtEl>
                                          <p:spTgt spid="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Effect transition="in" filter="wipe(down)">
                                      <p:cBhvr>
                                        <p:cTn id="42" dur="500"/>
                                        <p:tgtEl>
                                          <p:spTgt spid="6">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6">
                                            <p:txEl>
                                              <p:pRg st="2" end="2"/>
                                            </p:txEl>
                                          </p:spTgt>
                                        </p:tgtEl>
                                        <p:attrNameLst>
                                          <p:attrName>style.visibility</p:attrName>
                                        </p:attrNameLst>
                                      </p:cBhvr>
                                      <p:to>
                                        <p:strVal val="visible"/>
                                      </p:to>
                                    </p:set>
                                    <p:animEffect transition="in" filter="wipe(down)">
                                      <p:cBhvr>
                                        <p:cTn id="47" dur="500"/>
                                        <p:tgtEl>
                                          <p:spTgt spid="6">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6">
                                            <p:txEl>
                                              <p:pRg st="3" end="3"/>
                                            </p:txEl>
                                          </p:spTgt>
                                        </p:tgtEl>
                                        <p:attrNameLst>
                                          <p:attrName>style.visibility</p:attrName>
                                        </p:attrNameLst>
                                      </p:cBhvr>
                                      <p:to>
                                        <p:strVal val="visible"/>
                                      </p:to>
                                    </p:set>
                                    <p:animEffect transition="in" filter="wipe(down)">
                                      <p:cBhvr>
                                        <p:cTn id="52" dur="500"/>
                                        <p:tgtEl>
                                          <p:spTgt spid="6">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6">
                                            <p:txEl>
                                              <p:pRg st="4" end="4"/>
                                            </p:txEl>
                                          </p:spTgt>
                                        </p:tgtEl>
                                        <p:attrNameLst>
                                          <p:attrName>style.visibility</p:attrName>
                                        </p:attrNameLst>
                                      </p:cBhvr>
                                      <p:to>
                                        <p:strVal val="visible"/>
                                      </p:to>
                                    </p:set>
                                    <p:animEffect transition="in" filter="wipe(down)">
                                      <p:cBhvr>
                                        <p:cTn id="57" dur="500"/>
                                        <p:tgtEl>
                                          <p:spTgt spid="6">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6">
                                            <p:txEl>
                                              <p:pRg st="5" end="5"/>
                                            </p:txEl>
                                          </p:spTgt>
                                        </p:tgtEl>
                                        <p:attrNameLst>
                                          <p:attrName>style.visibility</p:attrName>
                                        </p:attrNameLst>
                                      </p:cBhvr>
                                      <p:to>
                                        <p:strVal val="visible"/>
                                      </p:to>
                                    </p:set>
                                    <p:animEffect transition="in" filter="wipe(down)">
                                      <p:cBhvr>
                                        <p:cTn id="6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40</a:t>
            </a:fld>
            <a:endParaRPr lang="fa-IR" b="1" dirty="0">
              <a:effectLst>
                <a:outerShdw blurRad="38100" dist="38100" dir="2700000" algn="tl">
                  <a:srgbClr val="000000">
                    <a:alpha val="43137"/>
                  </a:srgbClr>
                </a:outerShdw>
              </a:effectLst>
              <a:cs typeface="2  Nazanin" pitchFamily="2" charset="-78"/>
            </a:endParaRPr>
          </a:p>
        </p:txBody>
      </p:sp>
      <p:sp>
        <p:nvSpPr>
          <p:cNvPr id="7" name="Title 1"/>
          <p:cNvSpPr>
            <a:spLocks noGrp="1"/>
          </p:cNvSpPr>
          <p:nvPr>
            <p:ph type="title"/>
          </p:nvPr>
        </p:nvSpPr>
        <p:spPr>
          <a:xfrm>
            <a:off x="457200" y="267494"/>
            <a:ext cx="8229600" cy="1399032"/>
          </a:xfrm>
          <a:noFill/>
        </p:spPr>
        <p:txBody>
          <a:bodyPr>
            <a:normAutofit/>
          </a:bodyPr>
          <a:lstStyle/>
          <a:p>
            <a:pPr algn="r"/>
            <a:r>
              <a:rPr lang="fa-IR" sz="4000" b="1" dirty="0" smtClean="0">
                <a:cs typeface="2  Nazanin" pitchFamily="2" charset="-78"/>
              </a:rPr>
              <a:t>سوال های تشریحی</a:t>
            </a:r>
            <a:endParaRPr lang="en-US" sz="4000" b="1" dirty="0">
              <a:cs typeface="2  Nazanin" pitchFamily="2" charset="-78"/>
            </a:endParaRPr>
          </a:p>
        </p:txBody>
      </p:sp>
      <p:sp>
        <p:nvSpPr>
          <p:cNvPr id="5" name="Content Placeholder 2"/>
          <p:cNvSpPr>
            <a:spLocks noGrp="1"/>
          </p:cNvSpPr>
          <p:nvPr>
            <p:ph idx="1"/>
          </p:nvPr>
        </p:nvSpPr>
        <p:spPr>
          <a:xfrm>
            <a:off x="457200" y="1816225"/>
            <a:ext cx="8229600" cy="1396751"/>
          </a:xfrm>
          <a:effectLst>
            <a:innerShdw blurRad="114300">
              <a:prstClr val="black"/>
            </a:innerShdw>
          </a:effectLst>
        </p:spPr>
        <p:txBody>
          <a:bodyPr>
            <a:noAutofit/>
          </a:bodyPr>
          <a:lstStyle/>
          <a:p>
            <a:pPr algn="r" rtl="1">
              <a:buNone/>
            </a:pPr>
            <a:r>
              <a:rPr lang="fa-IR" sz="2000" b="1" dirty="0" smtClean="0">
                <a:cs typeface="2  Nazanin" pitchFamily="2" charset="-78"/>
              </a:rPr>
              <a:t>1- مراحل تامین اقلام به روش </a:t>
            </a:r>
            <a:r>
              <a:rPr lang="en-US" sz="2000" b="1" dirty="0" smtClean="0">
                <a:cs typeface="2  Nazanin" pitchFamily="2" charset="-78"/>
              </a:rPr>
              <a:t>JIT</a:t>
            </a:r>
            <a:r>
              <a:rPr lang="fa-IR" sz="2000" b="1" dirty="0" smtClean="0">
                <a:cs typeface="2  Nazanin" pitchFamily="2" charset="-78"/>
              </a:rPr>
              <a:t> را نام ببرید </a:t>
            </a:r>
          </a:p>
          <a:p>
            <a:pPr algn="r" rtl="1">
              <a:buNone/>
            </a:pPr>
            <a:r>
              <a:rPr lang="fa-IR" sz="1600" dirty="0" smtClean="0">
                <a:cs typeface="2  Nazanin" pitchFamily="2" charset="-78"/>
              </a:rPr>
              <a:t>       </a:t>
            </a:r>
          </a:p>
          <a:p>
            <a:pPr algn="r" rtl="1">
              <a:buNone/>
            </a:pPr>
            <a:r>
              <a:rPr lang="fa-IR" sz="1600" dirty="0" smtClean="0">
                <a:cs typeface="2  Nazanin" pitchFamily="2" charset="-78"/>
              </a:rPr>
              <a:t>       </a:t>
            </a:r>
          </a:p>
        </p:txBody>
      </p:sp>
      <p:sp>
        <p:nvSpPr>
          <p:cNvPr id="6" name="Content Placeholder 2"/>
          <p:cNvSpPr txBox="1">
            <a:spLocks/>
          </p:cNvSpPr>
          <p:nvPr/>
        </p:nvSpPr>
        <p:spPr>
          <a:xfrm>
            <a:off x="500034" y="3371856"/>
            <a:ext cx="8229600" cy="1828799"/>
          </a:xfrm>
          <a:prstGeom prst="rect">
            <a:avLst/>
          </a:prstGeom>
        </p:spPr>
        <p:txBody>
          <a:bodyPr vert="horz" lIns="91440" tIns="45720" rIns="91440" bIns="45720" rtlCol="1">
            <a:normAutofit/>
          </a:bodyPr>
          <a:lstStyle/>
          <a:p>
            <a:pPr marL="342900" marR="0" lvl="0" indent="-34290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b="1" i="0" u="none" strike="noStrike" kern="1200" cap="none" spc="0" normalizeH="0" baseline="0" noProof="0" dirty="0" smtClean="0">
                <a:ln>
                  <a:noFill/>
                </a:ln>
                <a:solidFill>
                  <a:schemeClr val="tx1"/>
                </a:solidFill>
                <a:effectLst/>
                <a:uLnTx/>
                <a:uFillTx/>
                <a:latin typeface="+mn-lt"/>
                <a:ea typeface="+mn-ea"/>
                <a:cs typeface="2  Nazanin" pitchFamily="2" charset="-78"/>
              </a:rPr>
              <a:t>2- در مدل انتخاب تامین کنندگان وزن دهی به هر یک از حوزه ها را توضیح دهید</a:t>
            </a:r>
          </a:p>
          <a:p>
            <a:pPr marL="342900" marR="0" lvl="0" indent="-342900" algn="r"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endParaRPr>
          </a:p>
        </p:txBody>
      </p:sp>
    </p:spTree>
    <p:extLst>
      <p:ext uri="{BB962C8B-B14F-4D97-AF65-F5344CB8AC3E}">
        <p14:creationId xmlns:p14="http://schemas.microsoft.com/office/powerpoint/2010/main" val="3980621881"/>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down)">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down)">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41</a:t>
            </a:fld>
            <a:endParaRPr lang="fa-IR" b="1" dirty="0">
              <a:effectLst>
                <a:outerShdw blurRad="38100" dist="38100" dir="2700000" algn="tl">
                  <a:srgbClr val="000000">
                    <a:alpha val="43137"/>
                  </a:srgbClr>
                </a:outerShdw>
              </a:effectLst>
              <a:cs typeface="2  Nazanin" pitchFamily="2" charset="-78"/>
            </a:endParaRPr>
          </a:p>
        </p:txBody>
      </p:sp>
      <p:sp>
        <p:nvSpPr>
          <p:cNvPr id="7" name="Title 1"/>
          <p:cNvSpPr>
            <a:spLocks noGrp="1"/>
          </p:cNvSpPr>
          <p:nvPr>
            <p:ph type="title"/>
          </p:nvPr>
        </p:nvSpPr>
        <p:spPr>
          <a:xfrm>
            <a:off x="457200" y="267494"/>
            <a:ext cx="8229600" cy="1399032"/>
          </a:xfrm>
          <a:noFill/>
        </p:spPr>
        <p:txBody>
          <a:bodyPr>
            <a:normAutofit/>
          </a:bodyPr>
          <a:lstStyle/>
          <a:p>
            <a:pPr algn="r"/>
            <a:r>
              <a:rPr lang="fa-IR" sz="4000" b="1" dirty="0" smtClean="0">
                <a:cs typeface="2  Nazanin" pitchFamily="2" charset="-78"/>
              </a:rPr>
              <a:t>سوال های تشریحی</a:t>
            </a:r>
            <a:endParaRPr lang="en-US" sz="4000" b="1" dirty="0">
              <a:cs typeface="2  Nazanin" pitchFamily="2" charset="-78"/>
            </a:endParaRPr>
          </a:p>
        </p:txBody>
      </p:sp>
      <p:sp>
        <p:nvSpPr>
          <p:cNvPr id="5" name="Content Placeholder 2"/>
          <p:cNvSpPr>
            <a:spLocks noGrp="1"/>
          </p:cNvSpPr>
          <p:nvPr>
            <p:ph idx="1"/>
          </p:nvPr>
        </p:nvSpPr>
        <p:spPr>
          <a:xfrm>
            <a:off x="457200" y="1600201"/>
            <a:ext cx="8229600" cy="2400303"/>
          </a:xfrm>
          <a:effectLst>
            <a:innerShdw blurRad="114300">
              <a:prstClr val="black"/>
            </a:innerShdw>
          </a:effectLst>
        </p:spPr>
        <p:txBody>
          <a:bodyPr>
            <a:noAutofit/>
          </a:bodyPr>
          <a:lstStyle/>
          <a:p>
            <a:pPr algn="r" rtl="1">
              <a:buNone/>
            </a:pPr>
            <a:r>
              <a:rPr lang="fa-IR" sz="1800" b="1" dirty="0" smtClean="0">
                <a:cs typeface="2  Nazanin" pitchFamily="2" charset="-78"/>
              </a:rPr>
              <a:t>1- مراحل تامین اقلام به روش </a:t>
            </a:r>
            <a:r>
              <a:rPr lang="en-US" sz="1800" b="1" dirty="0" smtClean="0">
                <a:cs typeface="2  Nazanin" pitchFamily="2" charset="-78"/>
              </a:rPr>
              <a:t>JIT</a:t>
            </a:r>
            <a:r>
              <a:rPr lang="fa-IR" sz="1800" b="1" dirty="0" smtClean="0">
                <a:cs typeface="2  Nazanin" pitchFamily="2" charset="-78"/>
              </a:rPr>
              <a:t> را نام ببرید </a:t>
            </a:r>
          </a:p>
          <a:p>
            <a:pPr algn="r" rtl="1">
              <a:buNone/>
            </a:pPr>
            <a:r>
              <a:rPr lang="fa-IR" sz="1600" dirty="0" smtClean="0">
                <a:cs typeface="2  Nazanin" pitchFamily="2" charset="-78"/>
              </a:rPr>
              <a:t>       </a:t>
            </a:r>
          </a:p>
          <a:p>
            <a:pPr algn="r" rtl="1">
              <a:buNone/>
            </a:pPr>
            <a:r>
              <a:rPr lang="fa-IR" sz="1600" dirty="0" smtClean="0">
                <a:cs typeface="2  Nazanin" pitchFamily="2" charset="-78"/>
              </a:rPr>
              <a:t>       1- طبقه بندی مواد </a:t>
            </a:r>
            <a:r>
              <a:rPr lang="en-US" sz="1600" dirty="0" smtClean="0">
                <a:cs typeface="2  Nazanin" pitchFamily="2" charset="-78"/>
              </a:rPr>
              <a:t>JIT</a:t>
            </a:r>
          </a:p>
          <a:p>
            <a:pPr algn="r" rtl="1">
              <a:buNone/>
            </a:pPr>
            <a:endParaRPr lang="en-US" sz="1600" dirty="0" smtClean="0">
              <a:cs typeface="2  Nazanin" pitchFamily="2" charset="-78"/>
            </a:endParaRPr>
          </a:p>
          <a:p>
            <a:pPr algn="r" rtl="1">
              <a:buNone/>
            </a:pPr>
            <a:r>
              <a:rPr lang="en-US" sz="1600" dirty="0" smtClean="0">
                <a:cs typeface="2  Nazanin" pitchFamily="2" charset="-78"/>
              </a:rPr>
              <a:t>     </a:t>
            </a:r>
            <a:r>
              <a:rPr lang="fa-IR" sz="1600" dirty="0" smtClean="0">
                <a:cs typeface="2  Nazanin" pitchFamily="2" charset="-78"/>
              </a:rPr>
              <a:t>  2- طبقه بندی تامین کنندگان اقلام </a:t>
            </a:r>
            <a:r>
              <a:rPr lang="en-US" sz="1600" dirty="0" smtClean="0">
                <a:cs typeface="2  Nazanin" pitchFamily="2" charset="-78"/>
              </a:rPr>
              <a:t>JIT</a:t>
            </a:r>
            <a:endParaRPr lang="fa-IR" sz="1600" dirty="0" smtClean="0">
              <a:cs typeface="2  Nazanin" pitchFamily="2" charset="-78"/>
            </a:endParaRPr>
          </a:p>
          <a:p>
            <a:pPr algn="r" rtl="1">
              <a:buNone/>
            </a:pPr>
            <a:endParaRPr lang="fa-IR" sz="1600" dirty="0" smtClean="0">
              <a:cs typeface="2  Nazanin" pitchFamily="2" charset="-78"/>
            </a:endParaRPr>
          </a:p>
          <a:p>
            <a:pPr algn="r" rtl="1">
              <a:buNone/>
            </a:pPr>
            <a:r>
              <a:rPr lang="fa-IR" sz="1600" dirty="0" smtClean="0">
                <a:cs typeface="2  Nazanin" pitchFamily="2" charset="-78"/>
              </a:rPr>
              <a:t>       3- واگذاری تامین قطعات به تامین کنندگان و دریافت قطعات</a:t>
            </a:r>
          </a:p>
          <a:p>
            <a:pPr algn="r" rtl="1">
              <a:buNone/>
            </a:pPr>
            <a:r>
              <a:rPr lang="fa-IR" sz="1600" dirty="0" smtClean="0">
                <a:cs typeface="2  Nazanin" pitchFamily="2" charset="-78"/>
              </a:rPr>
              <a:t>                                                                                                         ص 74</a:t>
            </a:r>
          </a:p>
        </p:txBody>
      </p:sp>
      <p:sp>
        <p:nvSpPr>
          <p:cNvPr id="6" name="Content Placeholder 2"/>
          <p:cNvSpPr txBox="1">
            <a:spLocks/>
          </p:cNvSpPr>
          <p:nvPr/>
        </p:nvSpPr>
        <p:spPr>
          <a:xfrm>
            <a:off x="500034" y="4286256"/>
            <a:ext cx="8229600" cy="1828799"/>
          </a:xfrm>
          <a:prstGeom prst="rect">
            <a:avLst/>
          </a:prstGeom>
        </p:spPr>
        <p:txBody>
          <a:bodyPr vert="horz" lIns="91440" tIns="45720" rIns="91440" bIns="45720" rtlCol="1">
            <a:normAutofit/>
          </a:bodyPr>
          <a:lstStyle/>
          <a:p>
            <a:pPr marL="342900" marR="0" lvl="0" indent="-34290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b="1" i="0" u="none" strike="noStrike" kern="1200" cap="none" spc="0" normalizeH="0" baseline="0" noProof="0" dirty="0" smtClean="0">
                <a:ln>
                  <a:noFill/>
                </a:ln>
                <a:solidFill>
                  <a:schemeClr val="tx1"/>
                </a:solidFill>
                <a:effectLst/>
                <a:uLnTx/>
                <a:uFillTx/>
                <a:latin typeface="+mn-lt"/>
                <a:ea typeface="+mn-ea"/>
                <a:cs typeface="2  Nazanin" pitchFamily="2" charset="-78"/>
              </a:rPr>
              <a:t>2- در مدل انتخاب تامین کنندگان وزن دهی به هر یک از حوزه ها را توضیح دهید</a:t>
            </a:r>
          </a:p>
          <a:p>
            <a:pPr marL="342900" marR="0" lvl="0" indent="-342900" algn="r"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endParaRPr>
          </a:p>
          <a:p>
            <a:pPr marL="342900" marR="0" lvl="0" indent="-34290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همه حوزه های شناسایی شده از یک درجه اهمیت برخوردار نیستند پس از مشخص شدن جایگاه هر حوزه به هرکدام امتیازی تعلق میگیرد . مجموع امتیازات تمامی حوزه ها باید 100 باشد .</a:t>
            </a:r>
          </a:p>
          <a:p>
            <a:pPr marL="342900" marR="0" lvl="0" indent="-34290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a:t>
            </a:r>
          </a:p>
          <a:p>
            <a:pPr marL="342900" marR="0" lvl="0" indent="-34290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2  Nazanin" pitchFamily="2" charset="-78"/>
              </a:rPr>
              <a:t>                                                                   ص 83</a:t>
            </a:r>
            <a:endParaRPr kumimoji="0" lang="en-US" sz="1600" b="0" i="0" u="none" strike="noStrike" kern="1200" cap="none" spc="0" normalizeH="0" baseline="0" noProof="0" dirty="0">
              <a:ln>
                <a:noFill/>
              </a:ln>
              <a:solidFill>
                <a:schemeClr val="tx1"/>
              </a:solidFill>
              <a:effectLst/>
              <a:uLnTx/>
              <a:uFillTx/>
              <a:latin typeface="+mn-lt"/>
              <a:ea typeface="+mn-ea"/>
              <a:cs typeface="2  Nazanin" pitchFamily="2" charset="-78"/>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down)">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down)">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wipe(down)">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animEffect transition="in" filter="wipe(down)">
                                      <p:cBhvr>
                                        <p:cTn id="27" dur="500"/>
                                        <p:tgtEl>
                                          <p:spTgt spid="5">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
                                            <p:txEl>
                                              <p:pRg st="7" end="7"/>
                                            </p:txEl>
                                          </p:spTgt>
                                        </p:tgtEl>
                                        <p:attrNameLst>
                                          <p:attrName>style.visibility</p:attrName>
                                        </p:attrNameLst>
                                      </p:cBhvr>
                                      <p:to>
                                        <p:strVal val="visible"/>
                                      </p:to>
                                    </p:set>
                                    <p:animEffect transition="in" filter="wipe(down)">
                                      <p:cBhvr>
                                        <p:cTn id="3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3042" y="2295682"/>
            <a:ext cx="5857916" cy="2357454"/>
          </a:xfrm>
        </p:spPr>
        <p:txBody>
          <a:bodyPr>
            <a:normAutofit/>
          </a:bodyPr>
          <a:lstStyle/>
          <a:p>
            <a:pPr algn="ctr"/>
            <a:r>
              <a:rPr lang="fa-IR" sz="6000" b="1" dirty="0" smtClean="0">
                <a:cs typeface="2  Nazanin" pitchFamily="2" charset="-78"/>
              </a:rPr>
              <a:t>سپاس فراوان از توجه  شما</a:t>
            </a:r>
          </a:p>
        </p:txBody>
      </p:sp>
      <p:sp>
        <p:nvSpPr>
          <p:cNvPr id="4" name="Slide Number Placeholder 3"/>
          <p:cNvSpPr>
            <a:spLocks noGrp="1"/>
          </p:cNvSpPr>
          <p:nvPr>
            <p:ph type="sldNum" sz="quarter" idx="12"/>
          </p:nvPr>
        </p:nvSpPr>
        <p:spPr/>
        <p:txBody>
          <a:bodyPr/>
          <a:lstStyle/>
          <a:p>
            <a:fld id="{A716A2A2-53A8-45B7-8B1E-68F60BBFEA05}" type="slidenum">
              <a:rPr lang="fa-IR" sz="1400" b="1" smtClean="0">
                <a:effectLst>
                  <a:outerShdw blurRad="38100" dist="38100" dir="2700000" algn="tl">
                    <a:srgbClr val="000000">
                      <a:alpha val="43137"/>
                    </a:srgbClr>
                  </a:outerShdw>
                </a:effectLst>
                <a:cs typeface="2  Nazanin" pitchFamily="2" charset="-78"/>
              </a:rPr>
              <a:pPr/>
              <a:t>42</a:t>
            </a:fld>
            <a:endParaRPr lang="fa-IR" b="1" dirty="0">
              <a:effectLst>
                <a:outerShdw blurRad="38100" dist="38100" dir="2700000" algn="tl">
                  <a:srgbClr val="000000">
                    <a:alpha val="43137"/>
                  </a:srgbClr>
                </a:outerShdw>
              </a:effectLst>
              <a:cs typeface="2  Nazanin" pitchFamily="2" charset="-78"/>
            </a:endParaRPr>
          </a:p>
        </p:txBody>
      </p:sp>
    </p:spTree>
  </p:cSld>
  <p:clrMapOvr>
    <a:masterClrMapping/>
  </p:clrMapOvr>
  <p:transition>
    <p:fade thruBlk="1"/>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739</TotalTime>
  <Words>3041</Words>
  <Application>Microsoft Office PowerPoint</Application>
  <PresentationFormat>On-screen Show (4:3)</PresentationFormat>
  <Paragraphs>500</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Verve</vt:lpstr>
      <vt:lpstr>بنام خدا</vt:lpstr>
      <vt:lpstr>فصل دوم </vt:lpstr>
      <vt:lpstr>مقدمه</vt:lpstr>
      <vt:lpstr>مطالب ارائه شده در این فصل </vt:lpstr>
      <vt:lpstr>1-1-2- تامین ناب</vt:lpstr>
      <vt:lpstr>2-1-2-مدیریت تامین در سطح جهانی</vt:lpstr>
      <vt:lpstr>3-1-2-تامین استراتژیک</vt:lpstr>
      <vt:lpstr>4-1-2-مدیریت زنجیره تامین با استفاده از عامل ها و پیدایش تامین مجازی</vt:lpstr>
      <vt:lpstr>5-1-2- تدارکات الکترونیک</vt:lpstr>
      <vt:lpstr>7-1-2- مدیریت زنجیره تامین الکترونیک</vt:lpstr>
      <vt:lpstr>9-1-2- مدیریت روابط تامین کنندگان</vt:lpstr>
      <vt:lpstr>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بررسی مدلهای ریاضی و مفهومی مطرح در SCM</vt:lpstr>
      <vt:lpstr>سوالات نمونه</vt:lpstr>
      <vt:lpstr>سوال های تستی</vt:lpstr>
      <vt:lpstr>سوال های تستی</vt:lpstr>
      <vt:lpstr>سوال های تستی</vt:lpstr>
      <vt:lpstr>سوال های تستی</vt:lpstr>
      <vt:lpstr>سوال های تستی</vt:lpstr>
      <vt:lpstr>سوال های تستی</vt:lpstr>
      <vt:lpstr>سوال های تستی</vt:lpstr>
      <vt:lpstr>سوال های تستی</vt:lpstr>
      <vt:lpstr>سوال های تستی</vt:lpstr>
      <vt:lpstr>سوال های تستی</vt:lpstr>
      <vt:lpstr>سوال های تشریحی</vt:lpstr>
      <vt:lpstr>سوال های تشریحی</vt:lpstr>
      <vt:lpstr>سپاس فراوان از توجه  شما</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فصل دوم </dc:title>
  <dc:creator>test28</dc:creator>
  <cp:lastModifiedBy>Windows User</cp:lastModifiedBy>
  <cp:revision>132</cp:revision>
  <dcterms:created xsi:type="dcterms:W3CDTF">2013-03-11T05:22:24Z</dcterms:created>
  <dcterms:modified xsi:type="dcterms:W3CDTF">2020-05-16T01:42:39Z</dcterms:modified>
</cp:coreProperties>
</file>