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71" r:id="rId2"/>
    <p:sldId id="256" r:id="rId3"/>
    <p:sldId id="354" r:id="rId4"/>
    <p:sldId id="355" r:id="rId5"/>
    <p:sldId id="356" r:id="rId6"/>
    <p:sldId id="369" r:id="rId7"/>
    <p:sldId id="357" r:id="rId8"/>
    <p:sldId id="358" r:id="rId9"/>
    <p:sldId id="370" r:id="rId10"/>
    <p:sldId id="359" r:id="rId11"/>
    <p:sldId id="360" r:id="rId12"/>
    <p:sldId id="361" r:id="rId13"/>
    <p:sldId id="362" r:id="rId14"/>
    <p:sldId id="363" r:id="rId15"/>
    <p:sldId id="364" r:id="rId16"/>
    <p:sldId id="365" r:id="rId17"/>
    <p:sldId id="366" r:id="rId18"/>
    <p:sldId id="367" r:id="rId19"/>
    <p:sldId id="368" r:id="rId20"/>
    <p:sldId id="259" r:id="rId21"/>
    <p:sldId id="350" r:id="rId22"/>
    <p:sldId id="352" r:id="rId23"/>
    <p:sldId id="351" r:id="rId24"/>
    <p:sldId id="301" r:id="rId25"/>
    <p:sldId id="302" r:id="rId26"/>
    <p:sldId id="303" r:id="rId27"/>
    <p:sldId id="304" r:id="rId28"/>
    <p:sldId id="305" r:id="rId29"/>
    <p:sldId id="306" r:id="rId30"/>
    <p:sldId id="307" r:id="rId31"/>
    <p:sldId id="308" r:id="rId32"/>
    <p:sldId id="309" r:id="rId33"/>
    <p:sldId id="310" r:id="rId34"/>
    <p:sldId id="311" r:id="rId35"/>
    <p:sldId id="312" r:id="rId36"/>
    <p:sldId id="313" r:id="rId37"/>
    <p:sldId id="314" r:id="rId38"/>
    <p:sldId id="315" r:id="rId39"/>
    <p:sldId id="316" r:id="rId40"/>
    <p:sldId id="317" r:id="rId41"/>
    <p:sldId id="318" r:id="rId42"/>
    <p:sldId id="319" r:id="rId43"/>
    <p:sldId id="320" r:id="rId44"/>
    <p:sldId id="321" r:id="rId45"/>
    <p:sldId id="322" r:id="rId46"/>
    <p:sldId id="323" r:id="rId47"/>
    <p:sldId id="324" r:id="rId48"/>
    <p:sldId id="325" r:id="rId49"/>
    <p:sldId id="326" r:id="rId50"/>
    <p:sldId id="327" r:id="rId51"/>
    <p:sldId id="328" r:id="rId52"/>
    <p:sldId id="329" r:id="rId53"/>
    <p:sldId id="330" r:id="rId54"/>
    <p:sldId id="331" r:id="rId55"/>
    <p:sldId id="332" r:id="rId56"/>
    <p:sldId id="333" r:id="rId57"/>
    <p:sldId id="334" r:id="rId58"/>
    <p:sldId id="335" r:id="rId59"/>
    <p:sldId id="336" r:id="rId60"/>
    <p:sldId id="337" r:id="rId61"/>
    <p:sldId id="338" r:id="rId62"/>
    <p:sldId id="339" r:id="rId63"/>
    <p:sldId id="340" r:id="rId64"/>
    <p:sldId id="341" r:id="rId65"/>
    <p:sldId id="342" r:id="rId66"/>
    <p:sldId id="343" r:id="rId67"/>
    <p:sldId id="344" r:id="rId68"/>
    <p:sldId id="345" r:id="rId69"/>
    <p:sldId id="346" r:id="rId70"/>
    <p:sldId id="347" r:id="rId71"/>
    <p:sldId id="348" r:id="rId72"/>
    <p:sldId id="349" r:id="rId73"/>
    <p:sldId id="261" r:id="rId74"/>
    <p:sldId id="262" r:id="rId75"/>
    <p:sldId id="263" r:id="rId76"/>
    <p:sldId id="264" r:id="rId77"/>
    <p:sldId id="265" r:id="rId78"/>
    <p:sldId id="266" r:id="rId79"/>
    <p:sldId id="267" r:id="rId80"/>
    <p:sldId id="268" r:id="rId81"/>
    <p:sldId id="269" r:id="rId82"/>
    <p:sldId id="270" r:id="rId83"/>
    <p:sldId id="271" r:id="rId84"/>
    <p:sldId id="272" r:id="rId85"/>
    <p:sldId id="273" r:id="rId86"/>
    <p:sldId id="274" r:id="rId87"/>
    <p:sldId id="275" r:id="rId88"/>
    <p:sldId id="276" r:id="rId89"/>
    <p:sldId id="277" r:id="rId90"/>
    <p:sldId id="278" r:id="rId91"/>
    <p:sldId id="279" r:id="rId92"/>
    <p:sldId id="280" r:id="rId93"/>
    <p:sldId id="281" r:id="rId94"/>
    <p:sldId id="282" r:id="rId95"/>
    <p:sldId id="283" r:id="rId9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74" d="100"/>
          <a:sy n="74" d="100"/>
        </p:scale>
        <p:origin x="-1266" y="-90"/>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0" Type="http://schemas.openxmlformats.org/officeDocument/2006/relationships/slide" Target="slides/slide79.xml"/><Relationship Id="rId85" Type="http://schemas.openxmlformats.org/officeDocument/2006/relationships/slide" Target="slides/slide84.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3734410"/>
            <a:ext cx="7772400" cy="859205"/>
          </a:xfrm>
        </p:spPr>
        <p:txBody>
          <a:bodyPr>
            <a:normAutofit/>
          </a:bodyPr>
          <a:lstStyle>
            <a:lvl1pPr algn="ctr">
              <a:defRPr sz="3600">
                <a:solidFill>
                  <a:schemeClr val="bg1"/>
                </a:solidFill>
              </a:defRPr>
            </a:lvl1pPr>
          </a:lstStyle>
          <a:p>
            <a:r>
              <a:rPr lang="en-US" dirty="0" smtClean="0"/>
              <a:t>Click to edit Master title style</a:t>
            </a:r>
            <a:endParaRPr lang="en-US" dirty="0"/>
          </a:p>
        </p:txBody>
      </p:sp>
      <p:sp>
        <p:nvSpPr>
          <p:cNvPr id="3" name="Subtitle 2"/>
          <p:cNvSpPr>
            <a:spLocks noGrp="1"/>
          </p:cNvSpPr>
          <p:nvPr>
            <p:ph type="subTitle" idx="1"/>
          </p:nvPr>
        </p:nvSpPr>
        <p:spPr>
          <a:xfrm>
            <a:off x="1378005" y="4650640"/>
            <a:ext cx="6400800" cy="835455"/>
          </a:xfrm>
        </p:spPr>
        <p:txBody>
          <a:bodyPr>
            <a:normAutofit/>
          </a:bodyPr>
          <a:lstStyle>
            <a:lvl1pPr marL="0" indent="0" algn="ctr">
              <a:buNone/>
              <a:defRPr sz="280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US" dirty="0"/>
          </a:p>
        </p:txBody>
      </p:sp>
      <p:sp>
        <p:nvSpPr>
          <p:cNvPr id="4" name="Date Placeholder 3"/>
          <p:cNvSpPr>
            <a:spLocks noGrp="1"/>
          </p:cNvSpPr>
          <p:nvPr>
            <p:ph type="dt" sz="half" idx="10"/>
          </p:nvPr>
        </p:nvSpPr>
        <p:spPr/>
        <p:txBody>
          <a:bodyPr/>
          <a:lstStyle/>
          <a:p>
            <a:fld id="{53074F12-AA26-4AC8-9962-C36BB8F32554}" type="datetimeFigureOut">
              <a:rPr lang="en-US" smtClean="0"/>
              <a:pPr/>
              <a:t>6/15/2020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2538751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lgn="l">
              <a:defRPr sz="3600">
                <a:solidFill>
                  <a:srgbClr val="FF0000"/>
                </a:solidFill>
              </a:defRPr>
            </a:lvl1p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defRPr sz="2800"/>
            </a:lvl1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53074F12-AA26-4AC8-9962-C36BB8F32554}" type="datetimeFigureOut">
              <a:rPr lang="en-US" smtClean="0"/>
              <a:pPr/>
              <a:t>6/15/2020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16644713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670604" y="274638"/>
            <a:ext cx="7016195" cy="1143000"/>
          </a:xfrm>
        </p:spPr>
        <p:txBody>
          <a:bodyPr>
            <a:normAutofit/>
          </a:bodyPr>
          <a:lstStyle>
            <a:lvl1pPr algn="l">
              <a:defRPr sz="3600">
                <a:solidFill>
                  <a:srgbClr val="FF0000"/>
                </a:solidFill>
              </a:defRPr>
            </a:lvl1pPr>
          </a:lstStyle>
          <a:p>
            <a:r>
              <a:rPr lang="en-US" dirty="0" smtClean="0"/>
              <a:t>Click to edit Master title style</a:t>
            </a:r>
            <a:endParaRPr lang="en-US" dirty="0"/>
          </a:p>
        </p:txBody>
      </p:sp>
      <p:sp>
        <p:nvSpPr>
          <p:cNvPr id="3" name="Content Placeholder 2"/>
          <p:cNvSpPr>
            <a:spLocks noGrp="1"/>
          </p:cNvSpPr>
          <p:nvPr>
            <p:ph idx="1"/>
          </p:nvPr>
        </p:nvSpPr>
        <p:spPr>
          <a:xfrm>
            <a:off x="1670604" y="1443836"/>
            <a:ext cx="7016195" cy="4275740"/>
          </a:xfrm>
        </p:spPr>
        <p:txBody>
          <a:bodyPr/>
          <a:lstStyle>
            <a:lvl1pPr>
              <a:defRPr sz="2800"/>
            </a:lvl1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53074F12-AA26-4AC8-9962-C36BB8F32554}" type="datetimeFigureOut">
              <a:rPr lang="en-US" smtClean="0"/>
              <a:pPr/>
              <a:t>6/15/2020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16293913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3074F12-AA26-4AC8-9962-C36BB8F32554}" type="datetimeFigureOut">
              <a:rPr lang="en-US" smtClean="0"/>
              <a:pPr/>
              <a:t>6/15/2020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8634415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3074F12-AA26-4AC8-9962-C36BB8F32554}" type="datetimeFigureOut">
              <a:rPr lang="en-US" smtClean="0"/>
              <a:pPr/>
              <a:t>6/15/2020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556791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lgn="l">
              <a:defRPr sz="3600">
                <a:solidFill>
                  <a:srgbClr val="FF0000"/>
                </a:solidFill>
              </a:defRPr>
            </a:lvl1pPr>
          </a:lstStyle>
          <a:p>
            <a:r>
              <a:rPr lang="en-US" dirty="0" smtClean="0"/>
              <a:t>Click to edit Master title style</a:t>
            </a:r>
            <a:endParaRPr lang="en-US" dirty="0"/>
          </a:p>
        </p:txBody>
      </p:sp>
      <p:sp>
        <p:nvSpPr>
          <p:cNvPr id="3" name="Text Placeholder 2"/>
          <p:cNvSpPr>
            <a:spLocks noGrp="1"/>
          </p:cNvSpPr>
          <p:nvPr>
            <p:ph type="body" idx="1"/>
          </p:nvPr>
        </p:nvSpPr>
        <p:spPr>
          <a:xfrm>
            <a:off x="457200" y="1443835"/>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4" name="Content Placeholder 3"/>
          <p:cNvSpPr>
            <a:spLocks noGrp="1"/>
          </p:cNvSpPr>
          <p:nvPr>
            <p:ph sz="half" idx="2"/>
          </p:nvPr>
        </p:nvSpPr>
        <p:spPr>
          <a:xfrm>
            <a:off x="457200" y="2073697"/>
            <a:ext cx="4040188" cy="379858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443835"/>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073697"/>
            <a:ext cx="4041775" cy="379858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3074F12-AA26-4AC8-9962-C36BB8F32554}" type="datetimeFigureOut">
              <a:rPr lang="en-US" smtClean="0"/>
              <a:pPr/>
              <a:t>6/15/2020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41229119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3074F12-AA26-4AC8-9962-C36BB8F32554}" type="datetimeFigureOut">
              <a:rPr lang="en-US" smtClean="0"/>
              <a:pPr/>
              <a:t>6/15/2020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0297731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074F12-AA26-4AC8-9962-C36BB8F32554}" type="datetimeFigureOut">
              <a:rPr lang="en-US" smtClean="0"/>
              <a:pPr/>
              <a:t>6/15/2020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42518640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6/15/2020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1744526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6/15/2020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4776078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3074F12-AA26-4AC8-9962-C36BB8F32554}" type="datetimeFigureOut">
              <a:rPr lang="en-US" smtClean="0"/>
              <a:pPr/>
              <a:t>6/15/2020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4286657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3074F12-AA26-4AC8-9962-C36BB8F32554}" type="datetimeFigureOut">
              <a:rPr lang="en-US" smtClean="0"/>
              <a:pPr/>
              <a:t>6/15/2020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8936099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74F12-AA26-4AC8-9962-C36BB8F32554}" type="datetimeFigureOut">
              <a:rPr lang="en-US" smtClean="0"/>
              <a:pPr/>
              <a:t>6/15/2020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82CCC60-E8CD-4174-8B1A-7DF615B22EEF}" type="slidenum">
              <a:rPr lang="en-US" smtClean="0"/>
              <a:pPr/>
              <a:t>‹#›</a:t>
            </a:fld>
            <a:endParaRPr lang="en-US"/>
          </a:p>
        </p:txBody>
      </p:sp>
    </p:spTree>
    <p:extLst>
      <p:ext uri="{BB962C8B-B14F-4D97-AF65-F5344CB8AC3E}">
        <p14:creationId xmlns:p14="http://schemas.microsoft.com/office/powerpoint/2010/main" val="1944039382"/>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6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بنام خدا</a:t>
            </a:r>
            <a:endParaRPr lang="fa-IR" dirty="0"/>
          </a:p>
        </p:txBody>
      </p:sp>
    </p:spTree>
    <p:extLst>
      <p:ext uri="{BB962C8B-B14F-4D97-AF65-F5344CB8AC3E}">
        <p14:creationId xmlns:p14="http://schemas.microsoft.com/office/powerpoint/2010/main" val="41951361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Autofit/>
          </a:bodyPr>
          <a:lstStyle/>
          <a:p>
            <a:r>
              <a:rPr lang="fa-IR" sz="6000" dirty="0" smtClean="0">
                <a:cs typeface="B Titr" pitchFamily="2" charset="-78"/>
              </a:rPr>
              <a:t>اصول تربیت فرزندان</a:t>
            </a:r>
            <a:endParaRPr lang="en-US" sz="6000" dirty="0">
              <a:cs typeface="B Titr" pitchFamily="2" charset="-78"/>
            </a:endParaRPr>
          </a:p>
        </p:txBody>
      </p:sp>
    </p:spTree>
    <p:extLst>
      <p:ext uri="{BB962C8B-B14F-4D97-AF65-F5344CB8AC3E}">
        <p14:creationId xmlns:p14="http://schemas.microsoft.com/office/powerpoint/2010/main" val="3639203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a-IR" dirty="0" smtClean="0">
                <a:cs typeface="B Titr" pitchFamily="2" charset="-78"/>
              </a:rPr>
              <a:t>خانواده و تأثیر آن بر تربیت فرزندان</a:t>
            </a:r>
            <a:endParaRPr lang="en-US" dirty="0">
              <a:cs typeface="B Titr" pitchFamily="2" charset="-78"/>
            </a:endParaRPr>
          </a:p>
        </p:txBody>
      </p:sp>
      <p:sp>
        <p:nvSpPr>
          <p:cNvPr id="3" name="Content Placeholder 2"/>
          <p:cNvSpPr>
            <a:spLocks noGrp="1"/>
          </p:cNvSpPr>
          <p:nvPr>
            <p:ph idx="1"/>
          </p:nvPr>
        </p:nvSpPr>
        <p:spPr/>
        <p:txBody>
          <a:bodyPr>
            <a:normAutofit/>
          </a:bodyPr>
          <a:lstStyle/>
          <a:p>
            <a:pPr algn="just" rtl="1">
              <a:lnSpc>
                <a:spcPct val="150000"/>
              </a:lnSpc>
            </a:pPr>
            <a:r>
              <a:rPr lang="fa-IR" sz="3600" dirty="0">
                <a:cs typeface="B Mitra" pitchFamily="2" charset="-78"/>
              </a:rPr>
              <a:t>محيط خانه، نخستين و با دوام ترين عاملي است كه در رشد شخصيت كودكان تأثير مي گذارد و افراد خانواده نقش بسيار مؤثري را در آشنا كردن كودكان به زندگي جمعي و فرهنگي جامعه </a:t>
            </a:r>
            <a:r>
              <a:rPr lang="fa-IR" sz="3600" dirty="0" smtClean="0">
                <a:cs typeface="B Mitra" pitchFamily="2" charset="-78"/>
              </a:rPr>
              <a:t>دارند.</a:t>
            </a:r>
            <a:endParaRPr lang="en-US" sz="3600" dirty="0">
              <a:cs typeface="B Mitra" pitchFamily="2" charset="-78"/>
            </a:endParaRPr>
          </a:p>
        </p:txBody>
      </p:sp>
    </p:spTree>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normAutofit/>
          </a:bodyPr>
          <a:lstStyle/>
          <a:p>
            <a:pPr algn="ctr"/>
            <a:r>
              <a:rPr lang="fa-IR" b="1" dirty="0">
                <a:cs typeface="B Titr" pitchFamily="2" charset="-78"/>
              </a:rPr>
              <a:t>ساختار خانواده ها </a:t>
            </a:r>
            <a:r>
              <a:rPr lang="fa-IR" b="1" dirty="0" smtClean="0">
                <a:cs typeface="B Titr" pitchFamily="2" charset="-78"/>
              </a:rPr>
              <a:t>:</a:t>
            </a:r>
            <a:endParaRPr lang="en-US" dirty="0"/>
          </a:p>
        </p:txBody>
      </p:sp>
      <p:sp>
        <p:nvSpPr>
          <p:cNvPr id="3" name="Content Placeholder 2"/>
          <p:cNvSpPr>
            <a:spLocks noGrp="1"/>
          </p:cNvSpPr>
          <p:nvPr>
            <p:ph idx="1"/>
          </p:nvPr>
        </p:nvSpPr>
        <p:spPr>
          <a:xfrm>
            <a:off x="457200" y="1219200"/>
            <a:ext cx="8229600" cy="4906963"/>
          </a:xfrm>
        </p:spPr>
        <p:txBody>
          <a:bodyPr>
            <a:normAutofit/>
          </a:bodyPr>
          <a:lstStyle/>
          <a:p>
            <a:pPr algn="just" rtl="1"/>
            <a:r>
              <a:rPr lang="fa-IR" b="1" dirty="0" smtClean="0">
                <a:cs typeface="B Titr" pitchFamily="2" charset="-78"/>
              </a:rPr>
              <a:t>عوامل مؤثر در رشد کودک :</a:t>
            </a:r>
          </a:p>
          <a:p>
            <a:pPr marL="793750" indent="-328613" algn="just" rtl="1"/>
            <a:r>
              <a:rPr lang="fa-IR" dirty="0" smtClean="0">
                <a:cs typeface="B Mitra" pitchFamily="2" charset="-78"/>
              </a:rPr>
              <a:t>طرز </a:t>
            </a:r>
            <a:r>
              <a:rPr lang="fa-IR" dirty="0">
                <a:cs typeface="B Mitra" pitchFamily="2" charset="-78"/>
              </a:rPr>
              <a:t>برخورد صحيح اعضاي خانواده با يكديگر، </a:t>
            </a:r>
            <a:endParaRPr lang="fa-IR" dirty="0" smtClean="0">
              <a:cs typeface="B Mitra" pitchFamily="2" charset="-78"/>
            </a:endParaRPr>
          </a:p>
          <a:p>
            <a:pPr marL="793750" indent="-328613" algn="just" rtl="1"/>
            <a:r>
              <a:rPr lang="fa-IR" dirty="0" smtClean="0">
                <a:cs typeface="B Mitra" pitchFamily="2" charset="-78"/>
              </a:rPr>
              <a:t>همراهي </a:t>
            </a:r>
            <a:r>
              <a:rPr lang="fa-IR" dirty="0">
                <a:cs typeface="B Mitra" pitchFamily="2" charset="-78"/>
              </a:rPr>
              <a:t>آنها در خانه براي تعيين هدف هاي خانوادگي </a:t>
            </a:r>
            <a:endParaRPr lang="fa-IR" dirty="0" smtClean="0">
              <a:cs typeface="B Mitra" pitchFamily="2" charset="-78"/>
            </a:endParaRPr>
          </a:p>
          <a:p>
            <a:pPr marL="793750" indent="-328613" algn="just" rtl="1"/>
            <a:r>
              <a:rPr lang="fa-IR" dirty="0" smtClean="0">
                <a:cs typeface="B Mitra" pitchFamily="2" charset="-78"/>
              </a:rPr>
              <a:t> </a:t>
            </a:r>
            <a:r>
              <a:rPr lang="fa-IR" dirty="0">
                <a:cs typeface="B Mitra" pitchFamily="2" charset="-78"/>
              </a:rPr>
              <a:t>تأمين مصالح </a:t>
            </a:r>
            <a:r>
              <a:rPr lang="fa-IR" dirty="0" smtClean="0">
                <a:cs typeface="B Mitra" pitchFamily="2" charset="-78"/>
              </a:rPr>
              <a:t>خانواده</a:t>
            </a:r>
          </a:p>
          <a:p>
            <a:pPr algn="just" rtl="1"/>
            <a:r>
              <a:rPr lang="fa-IR" b="1" dirty="0" smtClean="0">
                <a:cs typeface="B Titr" pitchFamily="2" charset="-78"/>
              </a:rPr>
              <a:t>انواع ساختار خانواده :</a:t>
            </a:r>
          </a:p>
          <a:p>
            <a:pPr algn="just" rtl="1">
              <a:buNone/>
            </a:pPr>
            <a:r>
              <a:rPr lang="fa-IR" dirty="0" smtClean="0">
                <a:cs typeface="B Mitra" pitchFamily="2" charset="-78"/>
              </a:rPr>
              <a:t>بطور </a:t>
            </a:r>
            <a:r>
              <a:rPr lang="fa-IR" dirty="0">
                <a:cs typeface="B Mitra" pitchFamily="2" charset="-78"/>
              </a:rPr>
              <a:t>کلی خانواده ها بر اساس نوع ارتباط با یکدیگر با استفاده از ساختارهای متفاوت مثل عاطفي يا رفتاري، تأثيرات مختلفي بر پرورش كودكان و رفتار آنها </a:t>
            </a:r>
            <a:r>
              <a:rPr lang="fa-IR" dirty="0" smtClean="0">
                <a:cs typeface="B Mitra" pitchFamily="2" charset="-78"/>
              </a:rPr>
              <a:t>دارند. </a:t>
            </a:r>
          </a:p>
          <a:p>
            <a:pPr marL="974725" indent="-344488" algn="r" rtl="1">
              <a:buNone/>
            </a:pPr>
            <a:r>
              <a:rPr lang="fa-IR" dirty="0" smtClean="0">
                <a:cs typeface="B Mitra" pitchFamily="2" charset="-78"/>
              </a:rPr>
              <a:t>1-</a:t>
            </a:r>
            <a:r>
              <a:rPr lang="fa-IR" b="1" dirty="0" smtClean="0">
                <a:cs typeface="B Mitra" pitchFamily="2" charset="-78"/>
              </a:rPr>
              <a:t>ساختار عاطفی خانواده ها </a:t>
            </a:r>
          </a:p>
          <a:p>
            <a:pPr marL="974725" indent="-344488" algn="r" rtl="1">
              <a:buNone/>
            </a:pPr>
            <a:r>
              <a:rPr lang="fa-IR" b="1" dirty="0" smtClean="0">
                <a:cs typeface="B Mitra" pitchFamily="2" charset="-78"/>
              </a:rPr>
              <a:t>2-ساختار رفتاري خانواده ها </a:t>
            </a:r>
            <a:endParaRPr lang="en-US" dirty="0" smtClean="0">
              <a:cs typeface="B Mitra" pitchFamily="2" charset="-78"/>
            </a:endParaRPr>
          </a:p>
          <a:p>
            <a:pPr algn="r" rtl="1"/>
            <a:endParaRPr lang="en-US" dirty="0" smtClean="0"/>
          </a:p>
          <a:p>
            <a:pPr algn="r" rtl="1"/>
            <a:endParaRPr lang="en-US" dirty="0"/>
          </a:p>
        </p:txBody>
      </p:sp>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normAutofit/>
          </a:bodyPr>
          <a:lstStyle/>
          <a:p>
            <a:pPr algn="r" rtl="1"/>
            <a:r>
              <a:rPr lang="fa-IR" dirty="0" smtClean="0">
                <a:cs typeface="B Titr" pitchFamily="2" charset="-78"/>
              </a:rPr>
              <a:t>1-</a:t>
            </a:r>
            <a:r>
              <a:rPr lang="fa-IR" b="1" dirty="0" smtClean="0">
                <a:cs typeface="B Titr" pitchFamily="2" charset="-78"/>
              </a:rPr>
              <a:t>ساختار عاطفی خانواده ها </a:t>
            </a:r>
            <a:endParaRPr lang="en-US" dirty="0">
              <a:cs typeface="B Titr" pitchFamily="2" charset="-78"/>
            </a:endParaRPr>
          </a:p>
        </p:txBody>
      </p:sp>
      <p:sp>
        <p:nvSpPr>
          <p:cNvPr id="3" name="Content Placeholder 2"/>
          <p:cNvSpPr>
            <a:spLocks noGrp="1"/>
          </p:cNvSpPr>
          <p:nvPr>
            <p:ph idx="1"/>
          </p:nvPr>
        </p:nvSpPr>
        <p:spPr>
          <a:xfrm>
            <a:off x="381000" y="1066800"/>
            <a:ext cx="8229600" cy="5059363"/>
          </a:xfrm>
        </p:spPr>
        <p:txBody>
          <a:bodyPr>
            <a:normAutofit fontScale="92500"/>
          </a:bodyPr>
          <a:lstStyle/>
          <a:p>
            <a:pPr algn="just" rtl="1">
              <a:lnSpc>
                <a:spcPct val="170000"/>
              </a:lnSpc>
              <a:buNone/>
            </a:pPr>
            <a:r>
              <a:rPr lang="fa-IR" b="1" dirty="0" smtClean="0">
                <a:cs typeface="B Titr" pitchFamily="2" charset="-78"/>
              </a:rPr>
              <a:t>1- مشخصات خانواده ساختار آزاد منشانه با استفاده از روش عقلانی در کلیه ی شئون زندگی: </a:t>
            </a:r>
          </a:p>
          <a:p>
            <a:pPr algn="just" rtl="1">
              <a:lnSpc>
                <a:spcPct val="150000"/>
              </a:lnSpc>
            </a:pPr>
            <a:r>
              <a:rPr lang="fa-IR" dirty="0" smtClean="0">
                <a:cs typeface="B Mitra" pitchFamily="2" charset="-78"/>
              </a:rPr>
              <a:t>تمام افراد خانواده قابل احترام هستند. </a:t>
            </a:r>
          </a:p>
          <a:p>
            <a:pPr algn="just" rtl="1">
              <a:lnSpc>
                <a:spcPct val="150000"/>
              </a:lnSpc>
            </a:pPr>
            <a:r>
              <a:rPr lang="fa-IR" dirty="0" smtClean="0">
                <a:cs typeface="B Mitra" pitchFamily="2" charset="-78"/>
              </a:rPr>
              <a:t>اعضاي خانواده صلاحيت اظهار نظر درباره ي مشكلات مربوط به خود را دارند. </a:t>
            </a:r>
          </a:p>
          <a:p>
            <a:pPr algn="just" rtl="1">
              <a:lnSpc>
                <a:spcPct val="150000"/>
              </a:lnSpc>
            </a:pPr>
            <a:r>
              <a:rPr lang="fa-IR" dirty="0" smtClean="0">
                <a:cs typeface="B Mitra" pitchFamily="2" charset="-78"/>
              </a:rPr>
              <a:t>همه ی افراد خانواده حق دارند در تصميماتي كه درباره ي آنها يا كار مر بوط به آنها گرفته مي شود شركت كنند </a:t>
            </a:r>
          </a:p>
          <a:p>
            <a:pPr algn="just" rtl="1">
              <a:lnSpc>
                <a:spcPct val="150000"/>
              </a:lnSpc>
            </a:pPr>
            <a:r>
              <a:rPr lang="fa-IR" dirty="0" smtClean="0">
                <a:cs typeface="B Mitra" pitchFamily="2" charset="-78"/>
              </a:rPr>
              <a:t>همكاري، اساس زندگي و فعاليت افراد خانواده را تشكيل مي دهد. </a:t>
            </a:r>
          </a:p>
          <a:p>
            <a:pPr algn="just" rtl="1">
              <a:lnSpc>
                <a:spcPct val="150000"/>
              </a:lnSpc>
            </a:pPr>
            <a:r>
              <a:rPr lang="fa-IR" dirty="0" smtClean="0">
                <a:cs typeface="B Mitra" pitchFamily="2" charset="-78"/>
              </a:rPr>
              <a:t>بچه هايي به موقع از محبت والدين استفاده مي كنند.</a:t>
            </a:r>
          </a:p>
          <a:p>
            <a:pPr algn="just" rtl="1">
              <a:lnSpc>
                <a:spcPct val="150000"/>
              </a:lnSpc>
            </a:pPr>
            <a:r>
              <a:rPr lang="fa-IR" dirty="0" smtClean="0">
                <a:cs typeface="B Mitra" pitchFamily="2" charset="-78"/>
              </a:rPr>
              <a:t>شخصيت فرزندان در خانه مورد احترام است</a:t>
            </a:r>
          </a:p>
          <a:p>
            <a:pPr algn="just" rtl="1"/>
            <a:endParaRPr lang="en-US" dirty="0"/>
          </a:p>
        </p:txBody>
      </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62000"/>
            <a:ext cx="8229600" cy="5364163"/>
          </a:xfrm>
        </p:spPr>
        <p:txBody>
          <a:bodyPr/>
          <a:lstStyle/>
          <a:p>
            <a:pPr algn="just" rtl="1">
              <a:lnSpc>
                <a:spcPct val="150000"/>
              </a:lnSpc>
              <a:buNone/>
            </a:pPr>
            <a:r>
              <a:rPr lang="fa-IR" dirty="0" smtClean="0">
                <a:cs typeface="B Titr" pitchFamily="2" charset="-78"/>
              </a:rPr>
              <a:t>مشخصات فردی فرزندان این خانواده ها :</a:t>
            </a:r>
            <a:endParaRPr lang="en-US" dirty="0" smtClean="0">
              <a:cs typeface="B Titr" pitchFamily="2" charset="-78"/>
            </a:endParaRPr>
          </a:p>
          <a:p>
            <a:pPr marL="688975" indent="-284163" algn="just" rtl="1">
              <a:lnSpc>
                <a:spcPct val="150000"/>
              </a:lnSpc>
            </a:pPr>
            <a:r>
              <a:rPr lang="fa-IR" dirty="0" smtClean="0">
                <a:cs typeface="B Mitra" pitchFamily="2" charset="-78"/>
              </a:rPr>
              <a:t>توانا، موفق و سازگار خواهند شد.</a:t>
            </a:r>
          </a:p>
          <a:p>
            <a:pPr marL="688975" indent="-284163" algn="just" rtl="1">
              <a:lnSpc>
                <a:spcPct val="150000"/>
              </a:lnSpc>
            </a:pPr>
            <a:r>
              <a:rPr lang="fa-IR" dirty="0" smtClean="0">
                <a:cs typeface="B Mitra" pitchFamily="2" charset="-78"/>
              </a:rPr>
              <a:t> معين بودن هدف و نظم و ترتيب امور خانوادگي، راه و رسم زندگی را روشن مي سازد. </a:t>
            </a:r>
          </a:p>
          <a:p>
            <a:pPr marL="688975" indent="-284163" algn="just" rtl="1">
              <a:lnSpc>
                <a:spcPct val="150000"/>
              </a:lnSpc>
            </a:pPr>
            <a:r>
              <a:rPr lang="fa-IR" dirty="0" smtClean="0">
                <a:cs typeface="B Mitra" pitchFamily="2" charset="-78"/>
              </a:rPr>
              <a:t>بچه ها مي فهمند چرا بايد از انجام كاري خودداري كنند </a:t>
            </a:r>
          </a:p>
          <a:p>
            <a:pPr marL="688975" indent="-284163" algn="just" rtl="1">
              <a:lnSpc>
                <a:spcPct val="150000"/>
              </a:lnSpc>
            </a:pPr>
            <a:r>
              <a:rPr lang="fa-IR" dirty="0" smtClean="0">
                <a:cs typeface="B Mitra" pitchFamily="2" charset="-78"/>
              </a:rPr>
              <a:t>ديدگاه هاي خود را بيان كرده و مهارت هاي خويش را ظاهر سازند. </a:t>
            </a:r>
          </a:p>
          <a:p>
            <a:pPr algn="just"/>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381000"/>
            <a:ext cx="8382000" cy="5745163"/>
          </a:xfrm>
        </p:spPr>
        <p:txBody>
          <a:bodyPr>
            <a:normAutofit fontScale="92500" lnSpcReduction="20000"/>
          </a:bodyPr>
          <a:lstStyle/>
          <a:p>
            <a:pPr algn="just" rtl="1">
              <a:buNone/>
            </a:pPr>
            <a:r>
              <a:rPr lang="fa-IR" b="1" dirty="0" smtClean="0">
                <a:cs typeface="B Titr" pitchFamily="2" charset="-78"/>
              </a:rPr>
              <a:t>2- مشخصات خانواده با ساختار بي قيد و بند و بی کنترلی : </a:t>
            </a:r>
          </a:p>
          <a:p>
            <a:pPr marL="688975" indent="-284163" algn="just" rtl="1">
              <a:lnSpc>
                <a:spcPct val="160000"/>
              </a:lnSpc>
            </a:pPr>
            <a:r>
              <a:rPr lang="fa-IR" sz="2400" dirty="0" smtClean="0">
                <a:cs typeface="B Mitra" pitchFamily="2" charset="-78"/>
              </a:rPr>
              <a:t>در اين نوع ساختار هيچ يك از اعضاي اين خانواده در كار ديگري دخالت ندارند.           </a:t>
            </a:r>
          </a:p>
          <a:p>
            <a:pPr marL="688975" indent="-284163" algn="just" rtl="1">
              <a:lnSpc>
                <a:spcPct val="160000"/>
              </a:lnSpc>
            </a:pPr>
            <a:r>
              <a:rPr lang="fa-IR" sz="2400" dirty="0" smtClean="0">
                <a:cs typeface="B Mitra" pitchFamily="2" charset="-78"/>
              </a:rPr>
              <a:t>خواسته ها حاكم بر اعمال افراد است و هر فردي مطابق دلخواه خود عمل مي كند. </a:t>
            </a:r>
          </a:p>
          <a:p>
            <a:pPr marL="688975" indent="-284163" algn="just" rtl="1">
              <a:lnSpc>
                <a:spcPct val="160000"/>
              </a:lnSpc>
            </a:pPr>
            <a:r>
              <a:rPr lang="fa-IR" sz="2400" dirty="0" smtClean="0">
                <a:cs typeface="B Mitra" pitchFamily="2" charset="-78"/>
              </a:rPr>
              <a:t>زندگي اعضاي اين خانواده با هرج و مرج و بي نظمي همراه است. </a:t>
            </a:r>
          </a:p>
          <a:p>
            <a:pPr marL="688975" indent="-284163" algn="just" rtl="1">
              <a:lnSpc>
                <a:spcPct val="160000"/>
              </a:lnSpc>
            </a:pPr>
            <a:r>
              <a:rPr lang="fa-IR" sz="2400" dirty="0" smtClean="0">
                <a:cs typeface="B Mitra" pitchFamily="2" charset="-78"/>
              </a:rPr>
              <a:t>آثار تزلزل در اين خانواده در رفتار كودكان نيز مشاهده مي شود. </a:t>
            </a:r>
          </a:p>
          <a:p>
            <a:pPr marL="688975" indent="-284163" algn="just" rtl="1">
              <a:lnSpc>
                <a:spcPct val="160000"/>
              </a:lnSpc>
            </a:pPr>
            <a:r>
              <a:rPr lang="fa-IR" sz="2400" dirty="0" smtClean="0">
                <a:cs typeface="B Mitra" pitchFamily="2" charset="-78"/>
              </a:rPr>
              <a:t>افراد در اين خانواده افرادی بي بند و بار، بي هدف، سهل انگار، خودخواه و بي هدف هستند.</a:t>
            </a:r>
            <a:endParaRPr lang="fa-IR" b="1" dirty="0" smtClean="0">
              <a:cs typeface="B Titr" pitchFamily="2" charset="-78"/>
            </a:endParaRPr>
          </a:p>
          <a:p>
            <a:pPr algn="just" rtl="1">
              <a:lnSpc>
                <a:spcPct val="170000"/>
              </a:lnSpc>
            </a:pPr>
            <a:r>
              <a:rPr lang="fa-IR" b="1" dirty="0" smtClean="0">
                <a:cs typeface="B Titr" pitchFamily="2" charset="-78"/>
              </a:rPr>
              <a:t>مشخصات فردی فرزندان این خانواده ها:</a:t>
            </a:r>
          </a:p>
          <a:p>
            <a:pPr marL="793750" indent="-284163" algn="just" rtl="1">
              <a:lnSpc>
                <a:spcPct val="160000"/>
              </a:lnSpc>
            </a:pPr>
            <a:r>
              <a:rPr lang="fa-IR" dirty="0" smtClean="0">
                <a:cs typeface="B Mitra" pitchFamily="2" charset="-78"/>
              </a:rPr>
              <a:t>احساس مسئوليت نمي كنند.  </a:t>
            </a:r>
          </a:p>
          <a:p>
            <a:pPr marL="793750" indent="-284163" algn="just" rtl="1">
              <a:lnSpc>
                <a:spcPct val="160000"/>
              </a:lnSpc>
            </a:pPr>
            <a:r>
              <a:rPr lang="fa-IR" dirty="0" smtClean="0">
                <a:cs typeface="B Mitra" pitchFamily="2" charset="-78"/>
              </a:rPr>
              <a:t>قادر به زندگي اجتماعي نيستند. </a:t>
            </a:r>
          </a:p>
          <a:p>
            <a:pPr marL="793750" indent="-284163" algn="just" rtl="1">
              <a:lnSpc>
                <a:spcPct val="160000"/>
              </a:lnSpc>
            </a:pPr>
            <a:r>
              <a:rPr lang="fa-IR" dirty="0" smtClean="0">
                <a:cs typeface="B Mitra" pitchFamily="2" charset="-78"/>
              </a:rPr>
              <a:t>اغلب با شكست رو به رو مي شوند.</a:t>
            </a:r>
            <a:endParaRPr lang="en-US" dirty="0" smtClean="0">
              <a:cs typeface="B Mitra" pitchFamily="2" charset="-78"/>
            </a:endParaRPr>
          </a:p>
          <a:p>
            <a:pPr algn="just" rtl="1"/>
            <a:endParaRPr lang="en-US" dirty="0"/>
          </a:p>
        </p:txBody>
      </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28600"/>
            <a:ext cx="8229600" cy="5897563"/>
          </a:xfrm>
        </p:spPr>
        <p:txBody>
          <a:bodyPr>
            <a:normAutofit/>
          </a:bodyPr>
          <a:lstStyle/>
          <a:p>
            <a:pPr algn="just" rtl="1">
              <a:buNone/>
            </a:pPr>
            <a:r>
              <a:rPr lang="fa-IR" b="1" dirty="0" smtClean="0">
                <a:cs typeface="B Titr" pitchFamily="2" charset="-78"/>
              </a:rPr>
              <a:t>3- مشخصات خانواده با ساختار ديكتاتوري و مستبدانه :</a:t>
            </a:r>
            <a:r>
              <a:rPr lang="fa-IR" dirty="0" smtClean="0">
                <a:cs typeface="B Titr" pitchFamily="2" charset="-78"/>
              </a:rPr>
              <a:t> </a:t>
            </a:r>
          </a:p>
          <a:p>
            <a:pPr marL="749300" indent="-404813" algn="just" rtl="1">
              <a:tabLst>
                <a:tab pos="630238" algn="l"/>
              </a:tabLst>
            </a:pPr>
            <a:r>
              <a:rPr lang="fa-IR" dirty="0" smtClean="0">
                <a:cs typeface="B Mitra" pitchFamily="2" charset="-78"/>
              </a:rPr>
              <a:t>در اين ساختار يك نفر حاكم بر اعمال و رفتار ديگران است. </a:t>
            </a:r>
          </a:p>
          <a:p>
            <a:pPr marL="749300" indent="-404813" algn="just" rtl="1">
              <a:tabLst>
                <a:tab pos="630238" algn="l"/>
              </a:tabLst>
            </a:pPr>
            <a:r>
              <a:rPr lang="fa-IR" dirty="0" smtClean="0">
                <a:cs typeface="B Mitra" pitchFamily="2" charset="-78"/>
              </a:rPr>
              <a:t>فقط او تصميم مي گيرد، هدف تعيين مي كند و راه نشان مي دهد. </a:t>
            </a:r>
          </a:p>
          <a:p>
            <a:pPr marL="749300" indent="-404813" algn="just" rtl="1">
              <a:tabLst>
                <a:tab pos="630238" algn="l"/>
              </a:tabLst>
            </a:pPr>
            <a:r>
              <a:rPr lang="fa-IR" dirty="0" smtClean="0">
                <a:cs typeface="B Mitra" pitchFamily="2" charset="-78"/>
              </a:rPr>
              <a:t>او وظيفه ي افراد را مشخص مي سازد و امور زندگي را  ترتيب مي دهد. </a:t>
            </a:r>
          </a:p>
          <a:p>
            <a:pPr marL="749300" indent="-404813" algn="just" rtl="1">
              <a:tabLst>
                <a:tab pos="630238" algn="l"/>
              </a:tabLst>
            </a:pPr>
            <a:r>
              <a:rPr lang="fa-IR" dirty="0" smtClean="0">
                <a:cs typeface="B Mitra" pitchFamily="2" charset="-78"/>
              </a:rPr>
              <a:t>همه بايد مطابق ميل او رفتار كنند. </a:t>
            </a:r>
          </a:p>
          <a:p>
            <a:pPr marL="749300" indent="-404813" algn="just" rtl="1">
              <a:tabLst>
                <a:tab pos="630238" algn="l"/>
              </a:tabLst>
            </a:pPr>
            <a:r>
              <a:rPr lang="fa-IR" dirty="0" smtClean="0">
                <a:cs typeface="B Mitra" pitchFamily="2" charset="-78"/>
              </a:rPr>
              <a:t>برنامه ی كار افراد را معين مي كند و در هر كاري كه ديگران انجام مي دهند دخالت مي نمايد </a:t>
            </a:r>
          </a:p>
          <a:p>
            <a:pPr marL="749300" indent="-404813" algn="just" rtl="1">
              <a:tabLst>
                <a:tab pos="630238" algn="l"/>
              </a:tabLst>
            </a:pPr>
            <a:r>
              <a:rPr lang="fa-IR" dirty="0" smtClean="0">
                <a:cs typeface="B Mitra" pitchFamily="2" charset="-78"/>
              </a:rPr>
              <a:t>شخصيت و خواسته ها و نياز كودكان به هيچ وجه مورد توجه نيست. </a:t>
            </a:r>
          </a:p>
          <a:p>
            <a:pPr marL="749300" indent="-404813" algn="just" rtl="1">
              <a:tabLst>
                <a:tab pos="630238" algn="l"/>
              </a:tabLst>
            </a:pPr>
            <a:r>
              <a:rPr lang="fa-IR" dirty="0" smtClean="0">
                <a:cs typeface="B Mitra" pitchFamily="2" charset="-78"/>
              </a:rPr>
              <a:t>نيازهاي بنيادي بچه تأمين نمي شود. </a:t>
            </a:r>
          </a:p>
          <a:p>
            <a:pPr marL="749300" indent="-404813" algn="just" rtl="1">
              <a:tabLst>
                <a:tab pos="630238" algn="l"/>
              </a:tabLst>
            </a:pPr>
            <a:r>
              <a:rPr lang="fa-IR" dirty="0" smtClean="0">
                <a:cs typeface="B Mitra" pitchFamily="2" charset="-78"/>
              </a:rPr>
              <a:t>ز محبت خبري نيست. </a:t>
            </a:r>
          </a:p>
          <a:p>
            <a:pPr marL="749300" indent="-404813" algn="just" rtl="1">
              <a:tabLst>
                <a:tab pos="630238" algn="l"/>
              </a:tabLst>
            </a:pPr>
            <a:r>
              <a:rPr lang="fa-IR" dirty="0" smtClean="0">
                <a:cs typeface="B Mitra" pitchFamily="2" charset="-78"/>
              </a:rPr>
              <a:t>بچه در اين خانواده احساس امنيت نمي كند و وضع او هميشه متزلزل است.</a:t>
            </a:r>
          </a:p>
          <a:p>
            <a:pPr algn="just" rtl="1"/>
            <a:endParaRPr lang="en-US" dirty="0"/>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57200"/>
            <a:ext cx="8229600" cy="5668963"/>
          </a:xfrm>
        </p:spPr>
        <p:txBody>
          <a:bodyPr>
            <a:normAutofit fontScale="62500" lnSpcReduction="20000"/>
          </a:bodyPr>
          <a:lstStyle/>
          <a:p>
            <a:pPr algn="just" rtl="1">
              <a:lnSpc>
                <a:spcPct val="170000"/>
              </a:lnSpc>
            </a:pPr>
            <a:r>
              <a:rPr lang="fa-IR" sz="4500" b="1" dirty="0" smtClean="0">
                <a:cs typeface="B Titr" pitchFamily="2" charset="-78"/>
              </a:rPr>
              <a:t>مشخصات فردی فرزندان این خانواده ها</a:t>
            </a:r>
          </a:p>
          <a:p>
            <a:pPr marL="749300" indent="-239713" algn="just" rtl="1">
              <a:lnSpc>
                <a:spcPct val="120000"/>
              </a:lnSpc>
            </a:pPr>
            <a:r>
              <a:rPr lang="fa-IR" dirty="0" smtClean="0">
                <a:cs typeface="B Mitra" pitchFamily="2" charset="-78"/>
              </a:rPr>
              <a:t> </a:t>
            </a:r>
            <a:r>
              <a:rPr lang="fa-IR" sz="3800" dirty="0" smtClean="0">
                <a:cs typeface="B Mitra" pitchFamily="2" charset="-78"/>
              </a:rPr>
              <a:t>اين گونه بچه ها در ظاهر حالت تسليم، آرامش، سازگاري و اطاعت دارند.</a:t>
            </a:r>
          </a:p>
          <a:p>
            <a:pPr marL="749300" indent="-239713" algn="just" rtl="1">
              <a:lnSpc>
                <a:spcPct val="120000"/>
              </a:lnSpc>
            </a:pPr>
            <a:r>
              <a:rPr lang="fa-IR" sz="3800" dirty="0" smtClean="0">
                <a:cs typeface="B Mitra" pitchFamily="2" charset="-78"/>
              </a:rPr>
              <a:t>دچار هيجان و اضطراب هستند. </a:t>
            </a:r>
          </a:p>
          <a:p>
            <a:pPr marL="749300" indent="-239713" algn="just" rtl="1">
              <a:lnSpc>
                <a:spcPct val="120000"/>
              </a:lnSpc>
            </a:pPr>
            <a:r>
              <a:rPr lang="fa-IR" sz="3800" dirty="0" smtClean="0">
                <a:cs typeface="B Mitra" pitchFamily="2" charset="-78"/>
              </a:rPr>
              <a:t>اين بچه ها اغلب در مقابل ديگران حالت دشمني به خود مي گيرند. </a:t>
            </a:r>
          </a:p>
          <a:p>
            <a:pPr marL="749300" indent="-239713" algn="just" rtl="1">
              <a:lnSpc>
                <a:spcPct val="120000"/>
              </a:lnSpc>
            </a:pPr>
            <a:r>
              <a:rPr lang="fa-IR" sz="3800" dirty="0" smtClean="0">
                <a:cs typeface="B Mitra" pitchFamily="2" charset="-78"/>
              </a:rPr>
              <a:t>به بچه های همسن يا كوچك تر از خود آزار مي رسانند. </a:t>
            </a:r>
          </a:p>
          <a:p>
            <a:pPr marL="749300" indent="-239713" algn="just" rtl="1">
              <a:lnSpc>
                <a:spcPct val="120000"/>
              </a:lnSpc>
            </a:pPr>
            <a:r>
              <a:rPr lang="fa-IR" sz="3800" dirty="0" smtClean="0">
                <a:cs typeface="B Mitra" pitchFamily="2" charset="-78"/>
              </a:rPr>
              <a:t>از بسر بردن با ديگران ناتوانند. </a:t>
            </a:r>
          </a:p>
          <a:p>
            <a:pPr marL="749300" indent="-239713" algn="just" rtl="1">
              <a:lnSpc>
                <a:spcPct val="120000"/>
              </a:lnSpc>
            </a:pPr>
            <a:r>
              <a:rPr lang="fa-IR" sz="3800" dirty="0" smtClean="0">
                <a:cs typeface="B Mitra" pitchFamily="2" charset="-78"/>
              </a:rPr>
              <a:t>در زمينه ی عاطفي و اجتماعي رشد كافي ندارند و در كارهاي گروهي شركت نمی كنند. </a:t>
            </a:r>
          </a:p>
          <a:p>
            <a:pPr marL="749300" indent="-239713" algn="just" rtl="1">
              <a:lnSpc>
                <a:spcPct val="120000"/>
              </a:lnSpc>
            </a:pPr>
            <a:r>
              <a:rPr lang="fa-IR" sz="3800" dirty="0" smtClean="0">
                <a:cs typeface="B Mitra" pitchFamily="2" charset="-78"/>
              </a:rPr>
              <a:t>اغلب از ارائه ي رفتار مناسب وا مي مانند. </a:t>
            </a:r>
          </a:p>
          <a:p>
            <a:pPr marL="749300" indent="-239713" algn="just" rtl="1">
              <a:lnSpc>
                <a:spcPct val="120000"/>
              </a:lnSpc>
            </a:pPr>
            <a:r>
              <a:rPr lang="fa-IR" sz="3800" dirty="0" smtClean="0">
                <a:cs typeface="B Mitra" pitchFamily="2" charset="-78"/>
              </a:rPr>
              <a:t>از قبول مسئوليت خودداري مي كنند، </a:t>
            </a:r>
          </a:p>
          <a:p>
            <a:pPr marL="749300" indent="-239713" algn="just" rtl="1">
              <a:lnSpc>
                <a:spcPct val="120000"/>
              </a:lnSpc>
            </a:pPr>
            <a:r>
              <a:rPr lang="fa-IR" sz="3800" dirty="0" smtClean="0">
                <a:cs typeface="B Mitra" pitchFamily="2" charset="-78"/>
              </a:rPr>
              <a:t>در مراحل مختلف زندگي از ضعف و  بي لیاقتی رنج می برند.</a:t>
            </a:r>
          </a:p>
          <a:p>
            <a:pPr marL="749300" indent="-239713" algn="just" rtl="1">
              <a:lnSpc>
                <a:spcPct val="120000"/>
              </a:lnSpc>
            </a:pPr>
            <a:r>
              <a:rPr lang="fa-IR" sz="3800" dirty="0" smtClean="0">
                <a:cs typeface="B Mitra" pitchFamily="2" charset="-78"/>
              </a:rPr>
              <a:t>غالباً در كار و تحصيل نيز موفق نمي شوند. </a:t>
            </a:r>
            <a:endParaRPr lang="en-US" sz="3800" dirty="0" smtClean="0">
              <a:cs typeface="B Mitra" pitchFamily="2" charset="-78"/>
            </a:endParaRPr>
          </a:p>
          <a:p>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57200"/>
            <a:ext cx="8229600" cy="5668963"/>
          </a:xfrm>
        </p:spPr>
        <p:txBody>
          <a:bodyPr>
            <a:normAutofit/>
          </a:bodyPr>
          <a:lstStyle/>
          <a:p>
            <a:pPr algn="just" rtl="1">
              <a:lnSpc>
                <a:spcPct val="150000"/>
              </a:lnSpc>
              <a:buNone/>
            </a:pPr>
            <a:r>
              <a:rPr lang="fa-IR" b="1" dirty="0" smtClean="0">
                <a:cs typeface="B Titr" pitchFamily="2" charset="-78"/>
              </a:rPr>
              <a:t>4- مشخصات خانواده با ساختار تركيبي : </a:t>
            </a:r>
          </a:p>
          <a:p>
            <a:pPr marL="749300" indent="-284163" algn="just" rtl="1">
              <a:lnSpc>
                <a:spcPct val="150000"/>
              </a:lnSpc>
            </a:pPr>
            <a:r>
              <a:rPr lang="fa-IR" dirty="0" smtClean="0">
                <a:cs typeface="B Mitra" pitchFamily="2" charset="-78"/>
              </a:rPr>
              <a:t>خانواده ها گاهي از یک الگو و  گاهي از الگوی دیگر با ساختار دیگری استفاده مي کنند. </a:t>
            </a:r>
          </a:p>
          <a:p>
            <a:pPr algn="just" rtl="1">
              <a:lnSpc>
                <a:spcPct val="150000"/>
              </a:lnSpc>
            </a:pPr>
            <a:r>
              <a:rPr lang="fa-IR" b="1" dirty="0" smtClean="0">
                <a:cs typeface="B Titr" pitchFamily="2" charset="-78"/>
              </a:rPr>
              <a:t>مشخصات فردی فرزندان این خانواده ها:</a:t>
            </a:r>
          </a:p>
          <a:p>
            <a:pPr marL="912813" algn="just" rtl="1">
              <a:lnSpc>
                <a:spcPct val="150000"/>
              </a:lnSpc>
            </a:pPr>
            <a:r>
              <a:rPr lang="fa-IR" dirty="0" smtClean="0">
                <a:cs typeface="B Mitra" pitchFamily="2" charset="-78"/>
              </a:rPr>
              <a:t> بچه هاي بي اراده ، ترسو و متزلزل در بر خوردهاي اجتماعي </a:t>
            </a:r>
          </a:p>
          <a:p>
            <a:pPr marL="912813" algn="just" rtl="1">
              <a:lnSpc>
                <a:spcPct val="150000"/>
              </a:lnSpc>
            </a:pPr>
            <a:r>
              <a:rPr lang="fa-IR" dirty="0" smtClean="0">
                <a:cs typeface="B Mitra" pitchFamily="2" charset="-78"/>
              </a:rPr>
              <a:t>غالباً اين گونه بچه ها سعي در جبران سرخوردگي هاي خود خواهند داشت ودچار سرگشته اي می شوند.</a:t>
            </a:r>
            <a:endParaRPr lang="en-US" dirty="0" smtClean="0">
              <a:cs typeface="B Mitra" pitchFamily="2" charset="-78"/>
            </a:endParaRPr>
          </a:p>
          <a:p>
            <a:pPr algn="just" rtl="1"/>
            <a:endParaRPr lang="en-US" dirty="0"/>
          </a:p>
        </p:txBody>
      </p:sp>
    </p:spTree>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a:bodyPr>
          <a:lstStyle/>
          <a:p>
            <a:pPr algn="ctr" rtl="1"/>
            <a:r>
              <a:rPr lang="fa-IR" b="1" dirty="0" smtClean="0">
                <a:cs typeface="B Titr" pitchFamily="2" charset="-78"/>
              </a:rPr>
              <a:t>ساختار رفتاري خانواده ها :</a:t>
            </a:r>
            <a:endParaRPr lang="en-US" dirty="0"/>
          </a:p>
        </p:txBody>
      </p:sp>
      <p:sp>
        <p:nvSpPr>
          <p:cNvPr id="3" name="Content Placeholder 2"/>
          <p:cNvSpPr>
            <a:spLocks noGrp="1"/>
          </p:cNvSpPr>
          <p:nvPr>
            <p:ph idx="1"/>
          </p:nvPr>
        </p:nvSpPr>
        <p:spPr>
          <a:xfrm>
            <a:off x="457200" y="1066800"/>
            <a:ext cx="8229600" cy="5059363"/>
          </a:xfrm>
        </p:spPr>
        <p:txBody>
          <a:bodyPr>
            <a:normAutofit fontScale="92500"/>
          </a:bodyPr>
          <a:lstStyle/>
          <a:p>
            <a:pPr algn="just" rtl="1">
              <a:lnSpc>
                <a:spcPct val="150000"/>
              </a:lnSpc>
              <a:buNone/>
            </a:pPr>
            <a:r>
              <a:rPr lang="fa-IR" b="1" dirty="0" smtClean="0">
                <a:cs typeface="B Titr" pitchFamily="2" charset="-78"/>
              </a:rPr>
              <a:t>1- كنترل زياد، محبت كم : </a:t>
            </a:r>
          </a:p>
          <a:p>
            <a:pPr marL="749300" indent="-344488" algn="just" rtl="1">
              <a:lnSpc>
                <a:spcPct val="150000"/>
              </a:lnSpc>
            </a:pPr>
            <a:r>
              <a:rPr lang="fa-IR" dirty="0" smtClean="0">
                <a:cs typeface="B Mitra" pitchFamily="2" charset="-78"/>
              </a:rPr>
              <a:t>عقيده به سخت گيري بعنوان بهترين شيوه ی تربيتي و ضامن موفقيت فرزندان</a:t>
            </a:r>
          </a:p>
          <a:p>
            <a:pPr marL="749300" indent="-344488" algn="just" rtl="1">
              <a:lnSpc>
                <a:spcPct val="150000"/>
              </a:lnSpc>
            </a:pPr>
            <a:r>
              <a:rPr lang="fa-IR" dirty="0" smtClean="0">
                <a:cs typeface="B Mitra" pitchFamily="2" charset="-78"/>
              </a:rPr>
              <a:t>جلوگیری از آزادي و استقلال عمل کودک</a:t>
            </a:r>
          </a:p>
          <a:p>
            <a:pPr algn="just" rtl="1">
              <a:lnSpc>
                <a:spcPct val="150000"/>
              </a:lnSpc>
              <a:buNone/>
            </a:pPr>
            <a:r>
              <a:rPr lang="fa-IR" b="1" dirty="0" smtClean="0">
                <a:cs typeface="B Titr" pitchFamily="2" charset="-78"/>
              </a:rPr>
              <a:t>مشخصات فردی فرزندان این خانواده ها :</a:t>
            </a:r>
          </a:p>
          <a:p>
            <a:pPr marL="569913" indent="-285750" algn="just" rtl="1">
              <a:lnSpc>
                <a:spcPct val="150000"/>
              </a:lnSpc>
            </a:pPr>
            <a:r>
              <a:rPr lang="fa-IR" dirty="0" smtClean="0">
                <a:cs typeface="B Mitra" pitchFamily="2" charset="-78"/>
              </a:rPr>
              <a:t>روح آزادي را در كودك از بين مي برد. </a:t>
            </a:r>
          </a:p>
          <a:p>
            <a:pPr marL="569913" indent="-285750" algn="just" rtl="1">
              <a:lnSpc>
                <a:spcPct val="150000"/>
              </a:lnSpc>
            </a:pPr>
            <a:r>
              <a:rPr lang="fa-IR" dirty="0" smtClean="0">
                <a:cs typeface="B Mitra" pitchFamily="2" charset="-78"/>
              </a:rPr>
              <a:t>فرزندان اعتماد به نفس خود را از دست مي دهند و در تصميم گيري هاي مهم در زندگي ناموفق خواهند بود.</a:t>
            </a:r>
            <a:endParaRPr lang="en-US" dirty="0" smtClean="0">
              <a:cs typeface="B Mitra" pitchFamily="2" charset="-78"/>
            </a:endParaRPr>
          </a:p>
          <a:p>
            <a:pPr algn="just" rtl="1"/>
            <a:endParaRPr lang="en-US" dirty="0"/>
          </a:p>
        </p:txBody>
      </p:sp>
    </p:spTree>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57200"/>
            <a:ext cx="8229600" cy="5668963"/>
          </a:xfrm>
        </p:spPr>
        <p:txBody>
          <a:bodyPr>
            <a:normAutofit fontScale="92500" lnSpcReduction="10000"/>
          </a:bodyPr>
          <a:lstStyle/>
          <a:p>
            <a:pPr algn="just" rtl="1">
              <a:lnSpc>
                <a:spcPct val="150000"/>
              </a:lnSpc>
              <a:buNone/>
            </a:pPr>
            <a:r>
              <a:rPr lang="fa-IR" b="1" dirty="0" smtClean="0">
                <a:cs typeface="B Titr" pitchFamily="2" charset="-78"/>
              </a:rPr>
              <a:t>2- كنترل كم، محبت زياد  : </a:t>
            </a:r>
            <a:endParaRPr lang="fa-IR" dirty="0" smtClean="0">
              <a:cs typeface="B Mitra" pitchFamily="2" charset="-78"/>
            </a:endParaRPr>
          </a:p>
          <a:p>
            <a:pPr marL="628650" algn="just" rtl="1">
              <a:lnSpc>
                <a:spcPct val="150000"/>
              </a:lnSpc>
            </a:pPr>
            <a:r>
              <a:rPr lang="fa-IR" dirty="0" smtClean="0">
                <a:cs typeface="B Mitra" pitchFamily="2" charset="-78"/>
              </a:rPr>
              <a:t>عشق و محبت بيش از اندازه بدون اعمال كنترل هاي لازم نسبت به فرزندان</a:t>
            </a:r>
          </a:p>
          <a:p>
            <a:pPr marL="628650" algn="just" rtl="1">
              <a:lnSpc>
                <a:spcPct val="150000"/>
              </a:lnSpc>
            </a:pPr>
            <a:r>
              <a:rPr lang="fa-IR" dirty="0" smtClean="0">
                <a:cs typeface="B Mitra" pitchFamily="2" charset="-78"/>
              </a:rPr>
              <a:t>رفتارهاي ناسازگار و ناهمخوان والدین در مقابل اشتباهات فرزندشان </a:t>
            </a:r>
          </a:p>
          <a:p>
            <a:pPr marL="628650" algn="just" rtl="1">
              <a:lnSpc>
                <a:spcPct val="150000"/>
              </a:lnSpc>
            </a:pPr>
            <a:r>
              <a:rPr lang="fa-IR" dirty="0" smtClean="0">
                <a:cs typeface="B Mitra" pitchFamily="2" charset="-78"/>
              </a:rPr>
              <a:t> يك كودك در يك موقعيت براي كاري كه كرده است توبيخ مي شود و در موقعيت ديگر انجام همان كار يا ناديده انگاشته مي شود يا حتي مورد تشويق قرار مي گيرد، </a:t>
            </a:r>
          </a:p>
          <a:p>
            <a:pPr algn="just" rtl="1">
              <a:lnSpc>
                <a:spcPct val="150000"/>
              </a:lnSpc>
            </a:pPr>
            <a:r>
              <a:rPr lang="fa-IR" b="1" dirty="0" smtClean="0">
                <a:cs typeface="B Titr" pitchFamily="2" charset="-78"/>
              </a:rPr>
              <a:t>مشخصات فردی فرزندان این خانواده ها :</a:t>
            </a:r>
            <a:endParaRPr lang="fa-IR" dirty="0" smtClean="0">
              <a:cs typeface="B Mitra" pitchFamily="2" charset="-78"/>
            </a:endParaRPr>
          </a:p>
          <a:p>
            <a:pPr marL="630238" indent="-225425" algn="just" rtl="1">
              <a:lnSpc>
                <a:spcPct val="150000"/>
              </a:lnSpc>
            </a:pPr>
            <a:r>
              <a:rPr lang="fa-IR" dirty="0" smtClean="0">
                <a:cs typeface="B Mitra" pitchFamily="2" charset="-78"/>
              </a:rPr>
              <a:t>كودك احتمالاً لوس بار مي آيد </a:t>
            </a:r>
          </a:p>
          <a:p>
            <a:pPr marL="630238" indent="-225425" algn="just" rtl="1">
              <a:lnSpc>
                <a:spcPct val="150000"/>
              </a:lnSpc>
            </a:pPr>
            <a:r>
              <a:rPr lang="fa-IR" dirty="0" smtClean="0">
                <a:cs typeface="B Mitra" pitchFamily="2" charset="-78"/>
              </a:rPr>
              <a:t>الگو هاي رفتاري ضد اجتماعي و مجرمانه از خود نشان مي دهد.</a:t>
            </a:r>
            <a:endParaRPr lang="en-US" dirty="0" smtClean="0">
              <a:cs typeface="B Mitra" pitchFamily="2" charset="-78"/>
            </a:endParaRPr>
          </a:p>
          <a:p>
            <a:pPr algn="just" rtl="1"/>
            <a:endParaRPr lang="en-US" dirty="0"/>
          </a:p>
        </p:txBody>
      </p:sp>
    </p:spTree>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57200"/>
            <a:ext cx="8229600" cy="5668963"/>
          </a:xfrm>
        </p:spPr>
        <p:txBody>
          <a:bodyPr>
            <a:normAutofit fontScale="77500" lnSpcReduction="20000"/>
          </a:bodyPr>
          <a:lstStyle/>
          <a:p>
            <a:pPr algn="just" rtl="1"/>
            <a:r>
              <a:rPr lang="fa-IR" b="1" dirty="0" smtClean="0">
                <a:cs typeface="B Titr" pitchFamily="2" charset="-78"/>
              </a:rPr>
              <a:t>3</a:t>
            </a:r>
            <a:r>
              <a:rPr lang="fa-IR" sz="4000" b="1" dirty="0" smtClean="0">
                <a:cs typeface="B Titr" pitchFamily="2" charset="-78"/>
              </a:rPr>
              <a:t>- كنترل كم، محبت كم : </a:t>
            </a:r>
          </a:p>
          <a:p>
            <a:pPr algn="just" rtl="1"/>
            <a:r>
              <a:rPr lang="fa-IR" sz="3600" dirty="0" smtClean="0">
                <a:cs typeface="B Mitra" pitchFamily="2" charset="-78"/>
              </a:rPr>
              <a:t>كودك نمي تواند در خلاء عاطفي رشد يابد. </a:t>
            </a:r>
          </a:p>
          <a:p>
            <a:pPr algn="just" rtl="1"/>
            <a:r>
              <a:rPr lang="fa-IR" sz="3600" dirty="0" smtClean="0">
                <a:cs typeface="B Mitra" pitchFamily="2" charset="-78"/>
              </a:rPr>
              <a:t>اگر والدين هيچ گونه عشق و محبتي نشان ندهند زندگي براي كودك بي ارزش و بي ثمر مي شود.</a:t>
            </a:r>
          </a:p>
          <a:p>
            <a:pPr algn="just" rtl="1"/>
            <a:r>
              <a:rPr lang="fa-IR" sz="3600" dirty="0" smtClean="0">
                <a:cs typeface="B Mitra" pitchFamily="2" charset="-78"/>
              </a:rPr>
              <a:t> هنگامي كه والدين رفتار فرزند را به روش صحيح كنترل كنند او درك مي كند كه كنترل كردن براي يك زندگي اجتماعي آرام كاملاً ضرورت </a:t>
            </a:r>
            <a:r>
              <a:rPr lang="fa-IR" sz="3600" smtClean="0">
                <a:cs typeface="B Mitra" pitchFamily="2" charset="-78"/>
              </a:rPr>
              <a:t>دارد.</a:t>
            </a:r>
            <a:endParaRPr lang="fa-IR" sz="3600" dirty="0" smtClean="0">
              <a:cs typeface="B Mitra" pitchFamily="2" charset="-78"/>
            </a:endParaRPr>
          </a:p>
          <a:p>
            <a:pPr algn="just" rtl="1"/>
            <a:r>
              <a:rPr lang="fa-IR" sz="3600" dirty="0" smtClean="0">
                <a:cs typeface="B Mitra" pitchFamily="2" charset="-78"/>
              </a:rPr>
              <a:t>كودكاني كه دچار فقر محروميت هيجاني و عاطفي باشند نمي توانند در آینده شريك خوبي در زندگي زناشويي خود باشند، زيرا پيوند موفق بين زندگي دو فرد از طريق عشق بر قرار مي گردد. </a:t>
            </a:r>
          </a:p>
          <a:p>
            <a:pPr algn="just" rtl="1"/>
            <a:r>
              <a:rPr lang="fa-IR" sz="3600" dirty="0" smtClean="0">
                <a:cs typeface="B Mitra" pitchFamily="2" charset="-78"/>
              </a:rPr>
              <a:t>بنابراين هيجانات بايد به شيوه ي قابل قبولي تنظيم و كنترل گردند. كنترل والدين، راهنمايي لازم را براي بيان احساسات و هيجانات در اختيار فرزندان قرار مي دهد. همچنين احساسات در چهار چوب آن بروز داده مي شوند.</a:t>
            </a:r>
          </a:p>
          <a:p>
            <a:pPr algn="just" rtl="1"/>
            <a:r>
              <a:rPr lang="fa-IR" sz="3600" dirty="0" smtClean="0">
                <a:cs typeface="B Mitra" pitchFamily="2" charset="-78"/>
              </a:rPr>
              <a:t> فرزند پروري بدون كنترل و محبت مطلوب نيست. </a:t>
            </a:r>
            <a:endParaRPr lang="en-US" sz="3600" dirty="0" smtClean="0">
              <a:cs typeface="B Mitra" pitchFamily="2" charset="-78"/>
            </a:endParaRPr>
          </a:p>
          <a:p>
            <a:pPr algn="just" rtl="1"/>
            <a:endParaRPr lang="en-US" dirty="0"/>
          </a:p>
        </p:txBody>
      </p:sp>
    </p:spTree>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lgn="r" rtl="1"/>
            <a:r>
              <a:rPr lang="fa-IR" b="1" dirty="0" smtClean="0">
                <a:cs typeface="B Titr" pitchFamily="2" charset="-78"/>
              </a:rPr>
              <a:t>4- كنترل كافي، محبت كافي : </a:t>
            </a:r>
            <a:r>
              <a:rPr lang="fa-IR" sz="2500" dirty="0" smtClean="0">
                <a:cs typeface="B Mitra" pitchFamily="2" charset="-78"/>
              </a:rPr>
              <a:t>از آنچه تاكنون گفته شده كاملاً روشن است كه بهترين ساختار رفتاری و شيوه ی فرزند پروري آن است كه همراه با كنترل مناسب و محبت كافي باشد. والدين بايد بين كودك به عنوان يك انسان از يك سو و رفتارهاي كودكانه ی او از سوي ديگر تفاوت قائل شوند. والدين با سبك تربيتي فوق اين فرق را بين كودك و اعمالش قائل مي شوند. آنها كودك را به خاطر رفتارهاي پسنديده اش تشويق و به خاطر اعمال ناپسندش تنبيه مي كنند. </a:t>
            </a:r>
            <a:endParaRPr lang="en-US" sz="2500" dirty="0" smtClean="0">
              <a:cs typeface="B Mitra" pitchFamily="2" charset="-78"/>
            </a:endParaRPr>
          </a:p>
          <a:p>
            <a:pPr algn="r" rtl="1"/>
            <a:endParaRPr lang="en-US" dirty="0"/>
          </a:p>
        </p:txBody>
      </p:sp>
    </p:spTree>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dirty="0" smtClean="0"/>
              <a:t>سلامت روان و نوجوانان و جوانان </a:t>
            </a:r>
            <a:r>
              <a:rPr lang="en-US" dirty="0" smtClean="0"/>
              <a:t/>
            </a:r>
            <a:br>
              <a:rPr lang="en-US" dirty="0" smtClean="0"/>
            </a:br>
            <a:endParaRPr lang="en-US" dirty="0"/>
          </a:p>
        </p:txBody>
      </p:sp>
      <p:sp>
        <p:nvSpPr>
          <p:cNvPr id="3" name="Content Placeholder 2"/>
          <p:cNvSpPr>
            <a:spLocks noGrp="1"/>
          </p:cNvSpPr>
          <p:nvPr>
            <p:ph idx="1"/>
          </p:nvPr>
        </p:nvSpPr>
        <p:spPr/>
        <p:txBody>
          <a:bodyPr>
            <a:normAutofit/>
          </a:bodyPr>
          <a:lstStyle/>
          <a:p>
            <a:pPr algn="r" rtl="1"/>
            <a:r>
              <a:rPr lang="fa-IR" dirty="0" smtClean="0"/>
              <a:t>دوران نوجواني و جوانی يکي از حساس ترين دوره هاي زندگي انسان است</a:t>
            </a:r>
            <a:r>
              <a:rPr lang="en-US" dirty="0" smtClean="0"/>
              <a:t> . </a:t>
            </a:r>
            <a:r>
              <a:rPr lang="fa-IR" dirty="0" smtClean="0"/>
              <a:t>مشکلات اين دوره ، به اشكال مختلف ازجمله به صورت مسائل عاطفي ، اجتماعي ، اخلاقي و گاه آمیخته اي از آنها تجلي مي كند </a:t>
            </a:r>
            <a:endParaRPr lang="en-US" dirty="0" smtClean="0"/>
          </a:p>
          <a:p>
            <a:pPr algn="r" rtl="1"/>
            <a:r>
              <a:rPr lang="fa-IR" dirty="0" smtClean="0"/>
              <a:t>آشنایی با ویژگی های عاطفی و نیازهای روانی نوجوانان،می تواندوالدین را در تامین سلامت روان نوجوانان خود کمک کند که در این جا به اختصار در مورد این نیازها صحبت می شود.</a:t>
            </a:r>
            <a:endParaRPr lang="en-US" dirty="0"/>
          </a:p>
        </p:txBody>
      </p:sp>
    </p:spTree>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85000" lnSpcReduction="20000"/>
          </a:bodyPr>
          <a:lstStyle/>
          <a:p>
            <a:pPr algn="just" rtl="1"/>
            <a:r>
              <a:rPr lang="fa-IR" dirty="0" smtClean="0"/>
              <a:t>ویژگی های عاطفی: لازم است نوجوان ، با برخي از تحولات عاطفي و احساسي در دوره ی نوجواني آشنا شود. اين آشنايي،  او را براي مواجه شدن با تغييرات اين دوره آماده خواهد کرد و به او کمک مي کند تا خود را بي اختيار ، به دست هيجانات عاطفي دوره ی نوجواني نسپارد</a:t>
            </a:r>
            <a:r>
              <a:rPr lang="en-US" dirty="0" smtClean="0"/>
              <a:t>.</a:t>
            </a:r>
            <a:r>
              <a:rPr lang="fa-IR" dirty="0" smtClean="0"/>
              <a:t> از طرفی والدین هم باید به تفاوت های فردی فرزندان توجه کنند</a:t>
            </a:r>
            <a:r>
              <a:rPr lang="en-US" dirty="0" smtClean="0"/>
              <a:t>. </a:t>
            </a:r>
            <a:r>
              <a:rPr lang="fa-IR" dirty="0" smtClean="0"/>
              <a:t>با شناخت شخصیت نوجوان و شناخت ویژگی های عاطفی دوره ی نوجوانی، برخی از رفتارهای ناخوشایند آنان غیر طبیعی انگاشته نمی شود تا موجب بروز عکس العمل در والدین گردد و به تیرگی روابط با نوجوان بینجامد. برخی از ویژگی ها شامل: عدم تعادل و        بی ثباتی عاطفی(عدم کنترل خشم، زودرنجی و...)، مورد توجه همسالان واقع شدن( کسب تأیید همسالان، افزایش دوستان همجنس و...)، عدم تحمل در مقابل انتقاد و سرزنش( اختلاف نظر با والدین, عدم ارتباط صمیمانه با والدین و...)، ظاهر شدن احساسات فداکارانه( احساسات مبارزه طلبانه با ظالم، دفاع از مظلوم و ستمدیده و...)، مهم جلوه دادن خود در برابر دیگران، یأس و ناامیدی سریع در برابر ناکامی ها، توجه به وضع ظاهر و لباس و آرایش، داشتن حالت رویایی و عاشق پیشگی، نگرانی و پریشان خاطری از آینده و...</a:t>
            </a:r>
            <a:endParaRPr lang="en-US" dirty="0" smtClean="0"/>
          </a:p>
          <a:p>
            <a:pPr algn="just" rtl="1"/>
            <a:endParaRPr lang="en-US" dirty="0"/>
          </a:p>
        </p:txBody>
      </p:sp>
    </p:spTree>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fa-IR" dirty="0" smtClean="0"/>
              <a:t>نیازهای روانی:هر انسانی دارای نیازهای روانی می باشد این نیازها شامل  نیاز به مهربانی و محبت، نیاز به امنیت و آسایش خاطر، نیاز به احساس تعلق داشتن و مورد قبول گروه همسالان قرار گرفتن، نیاز به مقبولیت و احترام، نیاز به استقلال، نیاز به تشخیص و قدردانی، نیاز به مذهب و فلسفه ی حیات، نیاز به داشتن هدفی مشخص در زندگی، نیاز به احساس هویت و شناخت خود درصورتی که این نیازها تامین  نشوند احتمال وقوع آسيب هاي اجتماعي در نوجوان بیشتر می شود.</a:t>
            </a:r>
            <a:endParaRPr lang="en-US" dirty="0" smtClean="0"/>
          </a:p>
          <a:p>
            <a:endParaRPr lang="en-US" dirty="0"/>
          </a:p>
        </p:txBody>
      </p:sp>
    </p:spTree>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عوامل تأثیر گذار بر سلامت روانی: </a:t>
            </a:r>
            <a:endParaRPr lang="en-US" dirty="0"/>
          </a:p>
        </p:txBody>
      </p:sp>
      <p:sp>
        <p:nvSpPr>
          <p:cNvPr id="3" name="Content Placeholder 2"/>
          <p:cNvSpPr>
            <a:spLocks noGrp="1"/>
          </p:cNvSpPr>
          <p:nvPr>
            <p:ph idx="1"/>
          </p:nvPr>
        </p:nvSpPr>
        <p:spPr/>
        <p:txBody>
          <a:bodyPr>
            <a:normAutofit fontScale="62500" lnSpcReduction="20000"/>
          </a:bodyPr>
          <a:lstStyle/>
          <a:p>
            <a:pPr algn="just" rtl="1"/>
            <a:r>
              <a:rPr lang="fa-IR" dirty="0" smtClean="0"/>
              <a:t>1)واکنش های ناسازگارانه: نوجوان بر عکس کودک، نه تنها نمی خواهد با محیط سازگار شود بلکه می خواهد محیط را با خود سازگار کند که معمولاً با مقاومت بزرگسالان و بروز واکنش های ناسازگارانه همراه خواهد بود. برخی از این واکنش ها عبارتند از: اضطراب شدید، کشمکش های روانی، در پسران دیر به خانه آمدن، در دختران تمایل به آرایش سر و صورت، حالت عصیانی و سرکشی به شکل مخالفت با والدین( با طرز تفکر، سلیقه، ذوق، اعمال طرز لباس پوشیدن، طرز زندگی کردن بزرگسالان و...)، فرار از خانه در مراحل شدیدتر اختلافات ( بدلیل مخالفت با اقتدار و گاهی استبداد خانواده، فشار و رفتار غیر عادلانه ی خانواده و...) </a:t>
            </a:r>
            <a:endParaRPr lang="en-US" dirty="0" smtClean="0"/>
          </a:p>
          <a:p>
            <a:pPr algn="just" rtl="1"/>
            <a:r>
              <a:rPr lang="fa-IR" dirty="0" smtClean="0"/>
              <a:t>2)واکنش های سازگارانه: نوجوانان و جوانان بیشتر از سایر اقشار سنی از این واکنش ها استفاده می کنند. این واکنش ها عادی هستند و همه به درجاتی از آن استفاده می کنند، مگر این که در استفاده از آن افراط گردد. مهمترین این واکنش ها عبارتند از: انکار( رد مشکل و یا عوامل ایجاد فشار، عدم پذیرش حقیقت، میل به اجتناب از حقیقت)، خیالبافی( به تصویر کشیدن آینده ی خویش هر چند گزاف در ذهن)، جبران(بیان انگیزه و خواسته به صورتی دیگر و تا حدودی با همان مقصود به منظور کاستن احساس حقارت در خود)، همانند سازی( همانند سازی با برخی افراد به منظور بالا بردن شخصیت و اعتبار خود)، برون فکنی( انتقال نقایص و اشتباهات و یا  نسبت دادن امیال ناصواب خود به دیگران)، دلیل تراشی( بیان دلیل مردم پسندانه برای عمل یا فکری که از نظر اجتماعی و یا خود شخص ناپسند است)، تصعید یا والایش(وقف زندگی خود برای اعمال اجتماع پسندانه)، جابجایی ( تخلیه و انتقال عواطف خود نسبت به شخص یا موضوع معین  به فرد یا موضوع یا پدیده ی دیگری)</a:t>
            </a:r>
            <a:endParaRPr lang="en-US" dirty="0" smtClean="0"/>
          </a:p>
          <a:p>
            <a:pPr algn="just"/>
            <a:endParaRPr lang="en-US" dirty="0"/>
          </a:p>
        </p:txBody>
      </p:sp>
    </p:spTree>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توصیه هایی به والدین و بزرگسالان:</a:t>
            </a:r>
            <a:endParaRPr lang="en-US" dirty="0"/>
          </a:p>
        </p:txBody>
      </p:sp>
      <p:sp>
        <p:nvSpPr>
          <p:cNvPr id="3" name="Content Placeholder 2"/>
          <p:cNvSpPr>
            <a:spLocks noGrp="1"/>
          </p:cNvSpPr>
          <p:nvPr>
            <p:ph idx="1"/>
          </p:nvPr>
        </p:nvSpPr>
        <p:spPr/>
        <p:txBody>
          <a:bodyPr/>
          <a:lstStyle/>
          <a:p>
            <a:r>
              <a:rPr lang="fa-IR" dirty="0" smtClean="0"/>
              <a:t>در برخی موارد پدران و مادران در این دوره، با برخوردهای غلط و ایجاد      محدودیت های نادرست و سخت گیری های بی مورد، رشد، تکامل، شخصیت و آینده ی نوجوانان را ناآگاهانه در مسیر منفی و بحرانی هدایت می کنند، در حالی که برخورد منطقی و مناسب و آرام با جوانان، باعث می شود این دوره ی طوفانی و بسیار حساس، به آرامی و با تنش های کم تر طی شود</a:t>
            </a:r>
            <a:endParaRPr lang="en-US" dirty="0"/>
          </a:p>
        </p:txBody>
      </p:sp>
    </p:spTree>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l"/>
            <a:r>
              <a:rPr lang="en-US" dirty="0" smtClean="0"/>
              <a:t>Slide Title</a:t>
            </a:r>
            <a:endParaRPr lang="en-US" dirty="0"/>
          </a:p>
        </p:txBody>
      </p:sp>
      <p:sp>
        <p:nvSpPr>
          <p:cNvPr id="5" name="Content Placeholder 4"/>
          <p:cNvSpPr>
            <a:spLocks noGrp="1"/>
          </p:cNvSpPr>
          <p:nvPr>
            <p:ph idx="1"/>
          </p:nvPr>
        </p:nvSpPr>
        <p:spPr/>
        <p:txBody>
          <a:bodyPr/>
          <a:lstStyle/>
          <a:p>
            <a:r>
              <a:rPr lang="en-US" smtClean="0"/>
              <a:t>Make Effective Presentations</a:t>
            </a:r>
          </a:p>
          <a:p>
            <a:r>
              <a:rPr lang="en-US" smtClean="0"/>
              <a:t>Using Awesome Backgrounds</a:t>
            </a:r>
          </a:p>
          <a:p>
            <a:r>
              <a:rPr lang="en-US" smtClean="0"/>
              <a:t>Engage your Audience</a:t>
            </a:r>
          </a:p>
          <a:p>
            <a:r>
              <a:rPr lang="en-US" smtClean="0"/>
              <a:t>Capture Audience Attention</a:t>
            </a:r>
          </a:p>
        </p:txBody>
      </p:sp>
    </p:spTree>
    <p:extLst>
      <p:ext uri="{BB962C8B-B14F-4D97-AF65-F5344CB8AC3E}">
        <p14:creationId xmlns:p14="http://schemas.microsoft.com/office/powerpoint/2010/main" val="110163387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l"/>
            <a:r>
              <a:rPr lang="en-US" dirty="0" smtClean="0"/>
              <a:t>Slide Title</a:t>
            </a:r>
            <a:endParaRPr lang="en-US" dirty="0"/>
          </a:p>
        </p:txBody>
      </p:sp>
      <p:sp>
        <p:nvSpPr>
          <p:cNvPr id="5" name="Content Placeholder 4"/>
          <p:cNvSpPr>
            <a:spLocks noGrp="1"/>
          </p:cNvSpPr>
          <p:nvPr>
            <p:ph idx="1"/>
          </p:nvPr>
        </p:nvSpPr>
        <p:spPr/>
        <p:txBody>
          <a:bodyPr/>
          <a:lstStyle/>
          <a:p>
            <a:r>
              <a:rPr lang="en-US" smtClean="0"/>
              <a:t>Make Effective Presentations</a:t>
            </a:r>
          </a:p>
          <a:p>
            <a:r>
              <a:rPr lang="en-US" smtClean="0"/>
              <a:t>Using Awesome Backgrounds</a:t>
            </a:r>
          </a:p>
          <a:p>
            <a:r>
              <a:rPr lang="en-US" smtClean="0"/>
              <a:t>Engage your Audience</a:t>
            </a:r>
          </a:p>
          <a:p>
            <a:r>
              <a:rPr lang="en-US" smtClean="0"/>
              <a:t>Capture Audience Attention</a:t>
            </a:r>
          </a:p>
        </p:txBody>
      </p:sp>
    </p:spTree>
    <p:extLst>
      <p:ext uri="{BB962C8B-B14F-4D97-AF65-F5344CB8AC3E}">
        <p14:creationId xmlns:p14="http://schemas.microsoft.com/office/powerpoint/2010/main" val="11016338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l"/>
            <a:r>
              <a:rPr lang="en-US" dirty="0" smtClean="0"/>
              <a:t>Slide Title</a:t>
            </a:r>
            <a:endParaRPr lang="en-US" dirty="0"/>
          </a:p>
        </p:txBody>
      </p:sp>
      <p:sp>
        <p:nvSpPr>
          <p:cNvPr id="5" name="Content Placeholder 4"/>
          <p:cNvSpPr>
            <a:spLocks noGrp="1"/>
          </p:cNvSpPr>
          <p:nvPr>
            <p:ph idx="1"/>
          </p:nvPr>
        </p:nvSpPr>
        <p:spPr/>
        <p:txBody>
          <a:bodyPr/>
          <a:lstStyle/>
          <a:p>
            <a:r>
              <a:rPr lang="en-US" smtClean="0"/>
              <a:t>Make Effective Presentations</a:t>
            </a:r>
          </a:p>
          <a:p>
            <a:r>
              <a:rPr lang="en-US" smtClean="0"/>
              <a:t>Using Awesome Backgrounds</a:t>
            </a:r>
          </a:p>
          <a:p>
            <a:r>
              <a:rPr lang="en-US" smtClean="0"/>
              <a:t>Engage your Audience</a:t>
            </a:r>
          </a:p>
          <a:p>
            <a:r>
              <a:rPr lang="en-US" smtClean="0"/>
              <a:t>Capture Audience Attention</a:t>
            </a:r>
          </a:p>
        </p:txBody>
      </p:sp>
    </p:spTree>
    <p:extLst>
      <p:ext uri="{BB962C8B-B14F-4D97-AF65-F5344CB8AC3E}">
        <p14:creationId xmlns:p14="http://schemas.microsoft.com/office/powerpoint/2010/main" val="110163387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l"/>
            <a:r>
              <a:rPr lang="en-US" dirty="0" smtClean="0"/>
              <a:t>Slide Title</a:t>
            </a:r>
            <a:endParaRPr lang="en-US" dirty="0"/>
          </a:p>
        </p:txBody>
      </p:sp>
      <p:sp>
        <p:nvSpPr>
          <p:cNvPr id="5" name="Content Placeholder 4"/>
          <p:cNvSpPr>
            <a:spLocks noGrp="1"/>
          </p:cNvSpPr>
          <p:nvPr>
            <p:ph idx="1"/>
          </p:nvPr>
        </p:nvSpPr>
        <p:spPr/>
        <p:txBody>
          <a:bodyPr/>
          <a:lstStyle/>
          <a:p>
            <a:r>
              <a:rPr lang="en-US" smtClean="0"/>
              <a:t>Make Effective Presentations</a:t>
            </a:r>
          </a:p>
          <a:p>
            <a:r>
              <a:rPr lang="en-US" smtClean="0"/>
              <a:t>Using Awesome Backgrounds</a:t>
            </a:r>
          </a:p>
          <a:p>
            <a:r>
              <a:rPr lang="en-US" smtClean="0"/>
              <a:t>Engage your Audience</a:t>
            </a:r>
          </a:p>
          <a:p>
            <a:r>
              <a:rPr lang="en-US" smtClean="0"/>
              <a:t>Capture Audience Attention</a:t>
            </a:r>
          </a:p>
        </p:txBody>
      </p:sp>
    </p:spTree>
    <p:extLst>
      <p:ext uri="{BB962C8B-B14F-4D97-AF65-F5344CB8AC3E}">
        <p14:creationId xmlns:p14="http://schemas.microsoft.com/office/powerpoint/2010/main" val="110163387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just" rtl="1"/>
            <a:r>
              <a:rPr lang="fa-IR" sz="2700" dirty="0" smtClean="0">
                <a:cs typeface="B Titr" pitchFamily="2" charset="-78"/>
              </a:rPr>
              <a:t>برخی از رفتارهایی که برای برخورد با واکنش های سازگارانه و ناسازگارانه نوجوان توصیه شده اند در ذیل فهرست شده اند:</a:t>
            </a:r>
            <a:r>
              <a:rPr lang="fa-IR" dirty="0" smtClean="0"/>
              <a:t>	</a:t>
            </a:r>
            <a:endParaRPr lang="en-US" dirty="0"/>
          </a:p>
        </p:txBody>
      </p:sp>
      <p:sp>
        <p:nvSpPr>
          <p:cNvPr id="3" name="Content Placeholder 2"/>
          <p:cNvSpPr>
            <a:spLocks noGrp="1"/>
          </p:cNvSpPr>
          <p:nvPr>
            <p:ph idx="1"/>
          </p:nvPr>
        </p:nvSpPr>
        <p:spPr/>
        <p:txBody>
          <a:bodyPr>
            <a:normAutofit fontScale="32500" lnSpcReduction="20000"/>
          </a:bodyPr>
          <a:lstStyle/>
          <a:p>
            <a:pPr algn="just" rtl="1">
              <a:buNone/>
            </a:pPr>
            <a:r>
              <a:rPr lang="fa-IR" dirty="0" smtClean="0"/>
              <a:t> </a:t>
            </a:r>
            <a:endParaRPr lang="en-US" sz="7000" dirty="0" smtClean="0">
              <a:cs typeface="B Mitra" pitchFamily="2" charset="-78"/>
            </a:endParaRPr>
          </a:p>
          <a:p>
            <a:pPr algn="just" rtl="1">
              <a:buNone/>
            </a:pPr>
            <a:r>
              <a:rPr lang="en-US" sz="7000" dirty="0" smtClean="0">
                <a:cs typeface="B Mitra" pitchFamily="2" charset="-78"/>
                <a:sym typeface="Wingdings 2"/>
              </a:rPr>
              <a:t></a:t>
            </a:r>
            <a:r>
              <a:rPr lang="en-US" sz="7000" dirty="0" smtClean="0">
                <a:cs typeface="B Mitra" pitchFamily="2" charset="-78"/>
              </a:rPr>
              <a:t> </a:t>
            </a:r>
            <a:r>
              <a:rPr lang="fa-IR" sz="7000" dirty="0" smtClean="0">
                <a:cs typeface="B Mitra" pitchFamily="2" charset="-78"/>
              </a:rPr>
              <a:t>آموزش گرفتن والدین در زمینه ی مهارت های کامل زندگی و فرزندپروری و استفاده از آن در زندگی و در طول ارتباط با فرزند و راهنمایی گرفتن از مشاوران در صورت لزوم</a:t>
            </a:r>
            <a:endParaRPr lang="en-US" sz="7000" dirty="0" smtClean="0">
              <a:cs typeface="B Mitra" pitchFamily="2" charset="-78"/>
            </a:endParaRPr>
          </a:p>
          <a:p>
            <a:pPr algn="just" rtl="1">
              <a:buNone/>
            </a:pPr>
            <a:r>
              <a:rPr lang="fa-IR" sz="7000" dirty="0" smtClean="0">
                <a:cs typeface="B Mitra" pitchFamily="2" charset="-78"/>
              </a:rPr>
              <a:t>  </a:t>
            </a:r>
            <a:r>
              <a:rPr lang="en-US" sz="7000" dirty="0" smtClean="0">
                <a:cs typeface="B Mitra" pitchFamily="2" charset="-78"/>
                <a:sym typeface="Wingdings 2"/>
              </a:rPr>
              <a:t></a:t>
            </a:r>
            <a:r>
              <a:rPr lang="fa-IR" sz="7000" dirty="0" smtClean="0">
                <a:cs typeface="B Mitra" pitchFamily="2" charset="-78"/>
              </a:rPr>
              <a:t>برقراری ارتباط مؤثر، صمیمانه، صحیح و سالم همراه با احترام</a:t>
            </a:r>
            <a:endParaRPr lang="en-US" sz="7000" dirty="0" smtClean="0">
              <a:cs typeface="B Mitra" pitchFamily="2" charset="-78"/>
            </a:endParaRPr>
          </a:p>
          <a:p>
            <a:pPr algn="just" rtl="1">
              <a:buNone/>
            </a:pPr>
            <a:r>
              <a:rPr lang="fa-IR" sz="7000" dirty="0" smtClean="0">
                <a:cs typeface="B Mitra" pitchFamily="2" charset="-78"/>
              </a:rPr>
              <a:t> </a:t>
            </a:r>
            <a:r>
              <a:rPr lang="en-US" sz="7000" dirty="0" smtClean="0">
                <a:cs typeface="B Mitra" pitchFamily="2" charset="-78"/>
                <a:sym typeface="Wingdings 2"/>
              </a:rPr>
              <a:t></a:t>
            </a:r>
            <a:r>
              <a:rPr lang="fa-IR" sz="7000" dirty="0" smtClean="0">
                <a:cs typeface="B Mitra" pitchFamily="2" charset="-78"/>
              </a:rPr>
              <a:t>به یاد آوردن احساسات، هیجانات و افکار دوران نوجوانی خود جهت شناختن و درک بهتر نوجوانان و جوانان</a:t>
            </a:r>
            <a:endParaRPr lang="en-US" sz="7000" dirty="0" smtClean="0">
              <a:cs typeface="B Mitra" pitchFamily="2" charset="-78"/>
            </a:endParaRPr>
          </a:p>
          <a:p>
            <a:pPr algn="just" rtl="1">
              <a:buNone/>
            </a:pPr>
            <a:r>
              <a:rPr lang="fa-IR" sz="7000" dirty="0" smtClean="0">
                <a:cs typeface="B Mitra" pitchFamily="2" charset="-78"/>
              </a:rPr>
              <a:t> </a:t>
            </a:r>
            <a:r>
              <a:rPr lang="en-US" sz="7000" dirty="0" smtClean="0">
                <a:cs typeface="B Mitra" pitchFamily="2" charset="-78"/>
                <a:sym typeface="Wingdings 2"/>
              </a:rPr>
              <a:t></a:t>
            </a:r>
            <a:r>
              <a:rPr lang="fa-IR" sz="7000" dirty="0" smtClean="0">
                <a:cs typeface="B Mitra" pitchFamily="2" charset="-78"/>
              </a:rPr>
              <a:t> گوش دادن با حوصله به افکار و نظرات آنان</a:t>
            </a:r>
            <a:endParaRPr lang="en-US" sz="7000" dirty="0" smtClean="0">
              <a:cs typeface="B Mitra" pitchFamily="2" charset="-78"/>
            </a:endParaRPr>
          </a:p>
          <a:p>
            <a:pPr algn="just" rtl="1">
              <a:buNone/>
            </a:pPr>
            <a:r>
              <a:rPr lang="en-US" sz="7000" dirty="0" smtClean="0">
                <a:cs typeface="B Mitra" pitchFamily="2" charset="-78"/>
                <a:sym typeface="Wingdings 2"/>
              </a:rPr>
              <a:t></a:t>
            </a:r>
            <a:r>
              <a:rPr lang="fa-IR" sz="7000" dirty="0" smtClean="0">
                <a:cs typeface="B Mitra" pitchFamily="2" charset="-78"/>
              </a:rPr>
              <a:t> کمک، راهنمایی و آموزش به آنان جهت درک علت درستی یا نادرستی مسائل</a:t>
            </a:r>
            <a:endParaRPr lang="en-US" sz="7000" dirty="0" smtClean="0">
              <a:cs typeface="B Mitra" pitchFamily="2" charset="-78"/>
            </a:endParaRPr>
          </a:p>
          <a:p>
            <a:pPr algn="just" rtl="1">
              <a:buNone/>
            </a:pPr>
            <a:r>
              <a:rPr lang="en-US" sz="7000" dirty="0" smtClean="0">
                <a:cs typeface="B Mitra" pitchFamily="2" charset="-78"/>
                <a:sym typeface="Wingdings 2"/>
              </a:rPr>
              <a:t></a:t>
            </a:r>
            <a:r>
              <a:rPr lang="fa-IR" sz="7000" dirty="0" smtClean="0">
                <a:cs typeface="B Mitra" pitchFamily="2" charset="-78"/>
              </a:rPr>
              <a:t> تحقیر نکردن و دادن فرصت جهت رفع نواقص در صورت ارتکاب به اشتباه</a:t>
            </a:r>
            <a:endParaRPr lang="en-US" sz="7000" dirty="0" smtClean="0">
              <a:cs typeface="B Mitra" pitchFamily="2" charset="-78"/>
            </a:endParaRPr>
          </a:p>
          <a:p>
            <a:pPr algn="just" rtl="1">
              <a:buNone/>
            </a:pPr>
            <a:r>
              <a:rPr lang="fa-IR" sz="7000" dirty="0" smtClean="0">
                <a:cs typeface="B Mitra" pitchFamily="2" charset="-78"/>
              </a:rPr>
              <a:t> </a:t>
            </a:r>
            <a:r>
              <a:rPr lang="en-US" sz="7000" dirty="0" smtClean="0">
                <a:cs typeface="B Mitra" pitchFamily="2" charset="-78"/>
                <a:sym typeface="Wingdings 2"/>
              </a:rPr>
              <a:t></a:t>
            </a:r>
            <a:r>
              <a:rPr lang="en-US" sz="7000" dirty="0" smtClean="0">
                <a:cs typeface="B Mitra" pitchFamily="2" charset="-78"/>
              </a:rPr>
              <a:t> </a:t>
            </a:r>
            <a:r>
              <a:rPr lang="fa-IR" sz="7000" dirty="0" smtClean="0">
                <a:cs typeface="B Mitra" pitchFamily="2" charset="-78"/>
              </a:rPr>
              <a:t>در میان گذاشتن نصایح و تذکرات با اعتدال و منطق و در خلوت با آنان</a:t>
            </a:r>
            <a:endParaRPr lang="en-US" sz="7000" dirty="0" smtClean="0">
              <a:cs typeface="B Mitra" pitchFamily="2" charset="-78"/>
            </a:endParaRPr>
          </a:p>
          <a:p>
            <a:pPr algn="just" rtl="1">
              <a:buNone/>
            </a:pPr>
            <a:r>
              <a:rPr lang="en-US" sz="7000" dirty="0" smtClean="0">
                <a:cs typeface="B Mitra" pitchFamily="2" charset="-78"/>
                <a:sym typeface="Wingdings 2"/>
              </a:rPr>
              <a:t></a:t>
            </a:r>
            <a:r>
              <a:rPr lang="fa-IR" sz="7000" dirty="0" smtClean="0">
                <a:cs typeface="B Mitra" pitchFamily="2" charset="-78"/>
              </a:rPr>
              <a:t> عمل کردن خود والدین  به آنچه برای فرزندان به زبان می آورد</a:t>
            </a:r>
            <a:endParaRPr lang="en-US" sz="7000" dirty="0" smtClean="0">
              <a:cs typeface="B Mitra" pitchFamily="2" charset="-78"/>
            </a:endParaRPr>
          </a:p>
          <a:p>
            <a:pPr algn="just" rtl="1">
              <a:buNone/>
            </a:pPr>
            <a:r>
              <a:rPr lang="en-US" sz="7000" dirty="0" smtClean="0">
                <a:cs typeface="B Mitra" pitchFamily="2" charset="-78"/>
                <a:sym typeface="Wingdings 2"/>
              </a:rPr>
              <a:t></a:t>
            </a:r>
            <a:r>
              <a:rPr lang="fa-IR" sz="7000" dirty="0" smtClean="0">
                <a:cs typeface="B Mitra" pitchFamily="2" charset="-78"/>
              </a:rPr>
              <a:t> آشنا کردن فرزندان با مذاکره ی اصولی از طریق تشکیل جلسات مختلف با حضور همه ی اعضای خانواده در مورد مسائل مختلف</a:t>
            </a:r>
            <a:endParaRPr lang="en-US" sz="7000" dirty="0" smtClean="0">
              <a:cs typeface="B Mitra" pitchFamily="2" charset="-78"/>
            </a:endParaRPr>
          </a:p>
          <a:p>
            <a:pPr algn="just" rtl="1">
              <a:buNone/>
            </a:pPr>
            <a:endParaRPr lang="en-US" dirty="0"/>
          </a:p>
        </p:txBody>
      </p:sp>
    </p:spTree>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just" rtl="1"/>
            <a:r>
              <a:rPr lang="fa-IR" sz="2700" dirty="0" smtClean="0">
                <a:cs typeface="B Titr" pitchFamily="2" charset="-78"/>
              </a:rPr>
              <a:t>برخی از رفتارهایی که برای برخورد با واکنش های سازگارانه و ناسازگارانه نوجوان توصیه شده اند در ذیل فهرست شده اند:</a:t>
            </a:r>
            <a:r>
              <a:rPr lang="fa-IR" dirty="0" smtClean="0"/>
              <a:t>	</a:t>
            </a:r>
            <a:endParaRPr lang="en-US" dirty="0"/>
          </a:p>
        </p:txBody>
      </p:sp>
      <p:sp>
        <p:nvSpPr>
          <p:cNvPr id="3" name="Content Placeholder 2"/>
          <p:cNvSpPr>
            <a:spLocks noGrp="1"/>
          </p:cNvSpPr>
          <p:nvPr>
            <p:ph idx="1"/>
          </p:nvPr>
        </p:nvSpPr>
        <p:spPr>
          <a:xfrm>
            <a:off x="457200" y="1600200"/>
            <a:ext cx="8229600" cy="4343400"/>
          </a:xfrm>
        </p:spPr>
        <p:txBody>
          <a:bodyPr>
            <a:normAutofit fontScale="25000" lnSpcReduction="20000"/>
          </a:bodyPr>
          <a:lstStyle/>
          <a:p>
            <a:pPr algn="just" rtl="1">
              <a:buNone/>
            </a:pPr>
            <a:r>
              <a:rPr lang="fa-IR" dirty="0" smtClean="0"/>
              <a:t> </a:t>
            </a:r>
            <a:endParaRPr lang="en-US" sz="8600" dirty="0" smtClean="0">
              <a:cs typeface="B Mitra" pitchFamily="2" charset="-78"/>
            </a:endParaRPr>
          </a:p>
          <a:p>
            <a:pPr algn="just" rtl="1">
              <a:buNone/>
            </a:pPr>
            <a:r>
              <a:rPr lang="en-US" sz="8600" dirty="0" smtClean="0">
                <a:cs typeface="B Mitra" pitchFamily="2" charset="-78"/>
                <a:sym typeface="Wingdings 2"/>
              </a:rPr>
              <a:t></a:t>
            </a:r>
            <a:r>
              <a:rPr lang="en-US" sz="8600" dirty="0" smtClean="0">
                <a:cs typeface="B Mitra" pitchFamily="2" charset="-78"/>
              </a:rPr>
              <a:t> </a:t>
            </a:r>
            <a:r>
              <a:rPr lang="fa-IR" sz="8600" dirty="0" smtClean="0">
                <a:cs typeface="B Mitra" pitchFamily="2" charset="-78"/>
              </a:rPr>
              <a:t>تشویق و علاقه مند کردن فرزندان به آموزش و یادگیری در مدرسه و پیگیری روند پیشرفت آنان و استفاده از راهنمایی مربیان جهت رفع معایب</a:t>
            </a:r>
            <a:endParaRPr lang="en-US" sz="8600" dirty="0" smtClean="0">
              <a:cs typeface="B Mitra" pitchFamily="2" charset="-78"/>
            </a:endParaRPr>
          </a:p>
          <a:p>
            <a:pPr algn="just" rtl="1">
              <a:buNone/>
            </a:pPr>
            <a:r>
              <a:rPr lang="en-US" sz="8600" dirty="0" smtClean="0">
                <a:cs typeface="B Mitra" pitchFamily="2" charset="-78"/>
                <a:sym typeface="Wingdings 2"/>
              </a:rPr>
              <a:t></a:t>
            </a:r>
            <a:r>
              <a:rPr lang="fa-IR" sz="8600" dirty="0" smtClean="0">
                <a:cs typeface="B Mitra" pitchFamily="2" charset="-78"/>
              </a:rPr>
              <a:t> انتظار از فرزند در حد توان و ظرفیت او</a:t>
            </a:r>
            <a:endParaRPr lang="en-US" sz="8600" dirty="0" smtClean="0">
              <a:cs typeface="B Mitra" pitchFamily="2" charset="-78"/>
            </a:endParaRPr>
          </a:p>
          <a:p>
            <a:pPr algn="just" rtl="1">
              <a:buNone/>
            </a:pPr>
            <a:r>
              <a:rPr lang="en-US" sz="8600" dirty="0" smtClean="0">
                <a:cs typeface="B Mitra" pitchFamily="2" charset="-78"/>
                <a:sym typeface="Wingdings 2"/>
              </a:rPr>
              <a:t></a:t>
            </a:r>
            <a:r>
              <a:rPr lang="fa-IR" sz="8600" dirty="0" smtClean="0">
                <a:cs typeface="B Mitra" pitchFamily="2" charset="-78"/>
              </a:rPr>
              <a:t> تشویق و علاقه مند کردن فرزندان به شناخت جهان اطراف، شخصیت های علمی، فرهنگی، هنری، مذهبی و مکان های تاریخی</a:t>
            </a:r>
            <a:endParaRPr lang="en-US" sz="8600" dirty="0" smtClean="0">
              <a:cs typeface="B Mitra" pitchFamily="2" charset="-78"/>
            </a:endParaRPr>
          </a:p>
          <a:p>
            <a:pPr algn="just" rtl="1">
              <a:buNone/>
            </a:pPr>
            <a:r>
              <a:rPr lang="en-US" sz="8600" dirty="0" smtClean="0">
                <a:cs typeface="B Mitra" pitchFamily="2" charset="-78"/>
                <a:sym typeface="Wingdings 2"/>
              </a:rPr>
              <a:t></a:t>
            </a:r>
            <a:r>
              <a:rPr lang="fa-IR" sz="8600" dirty="0" smtClean="0">
                <a:cs typeface="B Mitra" pitchFamily="2" charset="-78"/>
              </a:rPr>
              <a:t> صحبت با فرزند در زمینه مسائل اخلاقی و برخی مسائل شرعی و خصوصی قبل از دسترسی او به منابع و اطلاعات نادرست با کمک والدین، مربیان و اساتید مربوطه</a:t>
            </a:r>
            <a:endParaRPr lang="en-US" sz="8600" dirty="0" smtClean="0">
              <a:cs typeface="B Mitra" pitchFamily="2" charset="-78"/>
            </a:endParaRPr>
          </a:p>
          <a:p>
            <a:pPr algn="just" rtl="1">
              <a:buNone/>
            </a:pPr>
            <a:r>
              <a:rPr lang="en-US" sz="8600" dirty="0" smtClean="0">
                <a:cs typeface="B Mitra" pitchFamily="2" charset="-78"/>
                <a:sym typeface="Wingdings 2"/>
              </a:rPr>
              <a:t></a:t>
            </a:r>
            <a:r>
              <a:rPr lang="fa-IR" sz="8600" dirty="0" smtClean="0">
                <a:cs typeface="B Mitra" pitchFamily="2" charset="-78"/>
              </a:rPr>
              <a:t> آموزش ارزش ها، اصول اجتماعی ، آداب صحیح معاشرت و معیارها و روش های صحیح انتخاب دوست</a:t>
            </a:r>
            <a:endParaRPr lang="en-US" sz="8600" dirty="0" smtClean="0">
              <a:cs typeface="B Mitra" pitchFamily="2" charset="-78"/>
            </a:endParaRPr>
          </a:p>
          <a:p>
            <a:pPr algn="just" rtl="1">
              <a:buNone/>
            </a:pPr>
            <a:r>
              <a:rPr lang="fa-IR" sz="8600" dirty="0" smtClean="0">
                <a:cs typeface="B Mitra" pitchFamily="2" charset="-78"/>
              </a:rPr>
              <a:t> </a:t>
            </a:r>
            <a:r>
              <a:rPr lang="en-US" sz="8600" dirty="0" smtClean="0">
                <a:cs typeface="B Mitra" pitchFamily="2" charset="-78"/>
                <a:sym typeface="Wingdings 2"/>
              </a:rPr>
              <a:t></a:t>
            </a:r>
            <a:r>
              <a:rPr lang="fa-IR" sz="8600" dirty="0" smtClean="0">
                <a:cs typeface="B Mitra" pitchFamily="2" charset="-78"/>
              </a:rPr>
              <a:t> توضیح نتایج اعمال خوب و بد و عواقب مخرب برخی رفتارهای پرخطر</a:t>
            </a:r>
            <a:endParaRPr lang="en-US" sz="8600" dirty="0" smtClean="0">
              <a:cs typeface="B Mitra" pitchFamily="2" charset="-78"/>
            </a:endParaRPr>
          </a:p>
          <a:p>
            <a:pPr algn="just" rtl="1">
              <a:buNone/>
            </a:pPr>
            <a:r>
              <a:rPr lang="en-US" sz="8600" dirty="0" smtClean="0">
                <a:cs typeface="B Mitra" pitchFamily="2" charset="-78"/>
                <a:sym typeface="Wingdings 2"/>
              </a:rPr>
              <a:t></a:t>
            </a:r>
            <a:r>
              <a:rPr lang="fa-IR" sz="8600" dirty="0" smtClean="0">
                <a:cs typeface="B Mitra" pitchFamily="2" charset="-78"/>
              </a:rPr>
              <a:t> تشویق به اطاعت و بکارگیری اوامر و دستورات الهی در زندگی</a:t>
            </a:r>
            <a:endParaRPr lang="en-US" sz="8600" dirty="0" smtClean="0">
              <a:cs typeface="B Mitra" pitchFamily="2" charset="-78"/>
            </a:endParaRPr>
          </a:p>
          <a:p>
            <a:pPr algn="just" rtl="1">
              <a:buNone/>
            </a:pPr>
            <a:r>
              <a:rPr lang="en-US" sz="8600" dirty="0" smtClean="0">
                <a:cs typeface="B Mitra" pitchFamily="2" charset="-78"/>
                <a:sym typeface="Wingdings 2"/>
              </a:rPr>
              <a:t></a:t>
            </a:r>
            <a:r>
              <a:rPr lang="fa-IR" sz="8600" dirty="0" smtClean="0">
                <a:cs typeface="B Mitra" pitchFamily="2" charset="-78"/>
              </a:rPr>
              <a:t> همگام شدن با مسائل، مشکلات، نگرانی ها و علائق امروزجوانان و نوجوانان با کنار گذاشتن برخی افکار و اندیشه های کلیشه ای توسط والدین</a:t>
            </a:r>
            <a:endParaRPr lang="en-US" sz="8600" dirty="0" smtClean="0">
              <a:cs typeface="B Mitra" pitchFamily="2" charset="-78"/>
            </a:endParaRPr>
          </a:p>
        </p:txBody>
      </p:sp>
    </p:spTree>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 rtl="1"/>
            <a:endParaRPr lang="en-US" dirty="0">
              <a:cs typeface="B Titr" pitchFamily="2" charset="-78"/>
            </a:endParaRPr>
          </a:p>
        </p:txBody>
      </p:sp>
      <p:sp>
        <p:nvSpPr>
          <p:cNvPr id="3" name="Content Placeholder 2"/>
          <p:cNvSpPr>
            <a:spLocks noGrp="1"/>
          </p:cNvSpPr>
          <p:nvPr>
            <p:ph idx="1"/>
          </p:nvPr>
        </p:nvSpPr>
        <p:spPr/>
        <p:txBody>
          <a:bodyPr>
            <a:normAutofit fontScale="92500" lnSpcReduction="10000"/>
          </a:bodyPr>
          <a:lstStyle/>
          <a:p>
            <a:pPr algn="just" rtl="1">
              <a:buNone/>
            </a:pPr>
            <a:r>
              <a:rPr lang="en-US" dirty="0" smtClean="0">
                <a:cs typeface="B Mitra" pitchFamily="2" charset="-78"/>
                <a:sym typeface="Wingdings 2"/>
              </a:rPr>
              <a:t></a:t>
            </a:r>
            <a:r>
              <a:rPr lang="fa-IR" dirty="0" smtClean="0">
                <a:cs typeface="B Mitra" pitchFamily="2" charset="-78"/>
              </a:rPr>
              <a:t>بدست آوردن اطلاعات روز در مورد آسیب های اجتماعی و آشنایی با راهکارهای جدید مقابله با آن</a:t>
            </a:r>
            <a:endParaRPr lang="en-US" dirty="0" smtClean="0">
              <a:cs typeface="B Mitra" pitchFamily="2" charset="-78"/>
            </a:endParaRPr>
          </a:p>
          <a:p>
            <a:pPr algn="just" rtl="1">
              <a:buNone/>
            </a:pPr>
            <a:r>
              <a:rPr lang="en-US" dirty="0" smtClean="0">
                <a:cs typeface="B Mitra" pitchFamily="2" charset="-78"/>
                <a:sym typeface="Wingdings 2"/>
              </a:rPr>
              <a:t></a:t>
            </a:r>
            <a:r>
              <a:rPr lang="fa-IR" dirty="0" smtClean="0">
                <a:cs typeface="B Mitra" pitchFamily="2" charset="-78"/>
              </a:rPr>
              <a:t> استفاده از روش های صحیح و منطقی و کمک به او جهت ریشه یابی رفتارهای نادرست فرزندان</a:t>
            </a:r>
            <a:endParaRPr lang="en-US" dirty="0" smtClean="0">
              <a:cs typeface="B Mitra" pitchFamily="2" charset="-78"/>
            </a:endParaRPr>
          </a:p>
          <a:p>
            <a:pPr algn="just" rtl="1">
              <a:buNone/>
            </a:pPr>
            <a:r>
              <a:rPr lang="fa-IR" dirty="0" smtClean="0">
                <a:cs typeface="B Mitra" pitchFamily="2" charset="-78"/>
              </a:rPr>
              <a:t> </a:t>
            </a:r>
            <a:r>
              <a:rPr lang="en-US" dirty="0" smtClean="0">
                <a:cs typeface="B Mitra" pitchFamily="2" charset="-78"/>
                <a:sym typeface="Wingdings 2"/>
              </a:rPr>
              <a:t></a:t>
            </a:r>
            <a:r>
              <a:rPr lang="fa-IR" dirty="0" smtClean="0">
                <a:cs typeface="B Mitra" pitchFamily="2" charset="-78"/>
              </a:rPr>
              <a:t> تشویق رفتارهای درست مثل بخشش، محبت، همکاری، شناخت، تفاهم و همدردی در فرزندان</a:t>
            </a:r>
            <a:endParaRPr lang="en-US" dirty="0" smtClean="0">
              <a:cs typeface="B Mitra" pitchFamily="2" charset="-78"/>
            </a:endParaRPr>
          </a:p>
          <a:p>
            <a:pPr algn="just" rtl="1">
              <a:buNone/>
            </a:pPr>
            <a:r>
              <a:rPr lang="en-US" dirty="0" smtClean="0">
                <a:cs typeface="B Mitra" pitchFamily="2" charset="-78"/>
                <a:sym typeface="Wingdings 2"/>
              </a:rPr>
              <a:t></a:t>
            </a:r>
            <a:r>
              <a:rPr lang="fa-IR" dirty="0" smtClean="0">
                <a:cs typeface="B Mitra" pitchFamily="2" charset="-78"/>
              </a:rPr>
              <a:t> سیراب کردن از محبت جهت جلوگیری از روی آوردن فرزندان به بیگانه ها و افراد فاسد</a:t>
            </a:r>
            <a:endParaRPr lang="en-US" dirty="0" smtClean="0">
              <a:cs typeface="B Mitra" pitchFamily="2" charset="-78"/>
            </a:endParaRPr>
          </a:p>
          <a:p>
            <a:pPr algn="just" rtl="1">
              <a:buNone/>
            </a:pPr>
            <a:r>
              <a:rPr lang="en-US" dirty="0" smtClean="0">
                <a:cs typeface="B Mitra" pitchFamily="2" charset="-78"/>
                <a:sym typeface="Wingdings 2"/>
              </a:rPr>
              <a:t></a:t>
            </a:r>
            <a:r>
              <a:rPr lang="fa-IR" dirty="0" smtClean="0">
                <a:cs typeface="B Mitra" pitchFamily="2" charset="-78"/>
              </a:rPr>
              <a:t> آموزش راه های حل مشکلات به دنبال صبر و بردباری</a:t>
            </a:r>
            <a:endParaRPr lang="en-US" dirty="0" smtClean="0">
              <a:cs typeface="B Mitra" pitchFamily="2" charset="-78"/>
            </a:endParaRPr>
          </a:p>
          <a:p>
            <a:pPr algn="just" rtl="1">
              <a:buNone/>
            </a:pPr>
            <a:r>
              <a:rPr lang="fa-IR" dirty="0" smtClean="0">
                <a:cs typeface="B Mitra" pitchFamily="2" charset="-78"/>
              </a:rPr>
              <a:t> </a:t>
            </a:r>
            <a:r>
              <a:rPr lang="en-US" dirty="0" smtClean="0">
                <a:cs typeface="B Mitra" pitchFamily="2" charset="-78"/>
                <a:sym typeface="Wingdings 2"/>
              </a:rPr>
              <a:t></a:t>
            </a:r>
            <a:r>
              <a:rPr lang="fa-IR" dirty="0" smtClean="0">
                <a:cs typeface="B Mitra" pitchFamily="2" charset="-78"/>
              </a:rPr>
              <a:t> عدم استفاده از تنبیه بدنی و استفاده از سبک های دیگر تربیتی به روش صحیح</a:t>
            </a:r>
            <a:endParaRPr lang="en-US" dirty="0" smtClean="0">
              <a:cs typeface="B Mitra" pitchFamily="2" charset="-78"/>
            </a:endParaRPr>
          </a:p>
          <a:p>
            <a:pPr algn="just" rtl="1">
              <a:buNone/>
            </a:pPr>
            <a:r>
              <a:rPr lang="en-US" dirty="0" smtClean="0">
                <a:cs typeface="B Mitra" pitchFamily="2" charset="-78"/>
                <a:sym typeface="Wingdings 2"/>
              </a:rPr>
              <a:t></a:t>
            </a:r>
            <a:r>
              <a:rPr lang="fa-IR" dirty="0" smtClean="0">
                <a:cs typeface="B Mitra" pitchFamily="2" charset="-78"/>
              </a:rPr>
              <a:t> ارتباط مستمر با فرزندان پرانرژی، کنجکاو، حساس و تأثیرپذیر </a:t>
            </a:r>
            <a:endParaRPr lang="en-US" dirty="0" smtClean="0">
              <a:cs typeface="B Mitra" pitchFamily="2" charset="-78"/>
            </a:endParaRPr>
          </a:p>
          <a:p>
            <a:pPr algn="r" rtl="1"/>
            <a:endParaRPr lang="en-US" dirty="0"/>
          </a:p>
        </p:txBody>
      </p:sp>
    </p:spTree>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just" rtl="1"/>
            <a:r>
              <a:rPr lang="fa-IR" dirty="0" smtClean="0"/>
              <a:t>مهارت های اساسی در تربیت فرزندان</a:t>
            </a:r>
            <a:endParaRPr lang="en-US" dirty="0">
              <a:cs typeface="B Titr" pitchFamily="2" charset="-78"/>
            </a:endParaRPr>
          </a:p>
        </p:txBody>
      </p:sp>
      <p:sp>
        <p:nvSpPr>
          <p:cNvPr id="3" name="Content Placeholder 2"/>
          <p:cNvSpPr>
            <a:spLocks noGrp="1"/>
          </p:cNvSpPr>
          <p:nvPr>
            <p:ph idx="1"/>
          </p:nvPr>
        </p:nvSpPr>
        <p:spPr/>
        <p:txBody>
          <a:bodyPr>
            <a:normAutofit/>
          </a:bodyPr>
          <a:lstStyle/>
          <a:p>
            <a:pPr algn="r" rtl="1"/>
            <a:r>
              <a:rPr lang="fa-IR" dirty="0" smtClean="0"/>
              <a:t>برای تربیت کودکان لازم است والدین از روش های تربیتی صحیح اطلاع داشته باشند به همین منظور به برخی از روش های تربیتی اشاره می شود </a:t>
            </a:r>
          </a:p>
          <a:p>
            <a:pPr algn="r" rtl="1"/>
            <a:r>
              <a:rPr lang="fa-IR" dirty="0" smtClean="0"/>
              <a:t>منظور از شیوه های فرزند پروری:</a:t>
            </a:r>
          </a:p>
          <a:p>
            <a:pPr algn="just" rtl="1">
              <a:buNone/>
            </a:pPr>
            <a:r>
              <a:rPr lang="fa-IR" dirty="0" smtClean="0"/>
              <a:t>1) روش هایی است که والدین برای تربیت فرزندان خود بکار می گیرند. </a:t>
            </a:r>
            <a:endParaRPr lang="en-US" dirty="0" smtClean="0"/>
          </a:p>
          <a:p>
            <a:pPr algn="just" rtl="1">
              <a:buNone/>
            </a:pPr>
            <a:r>
              <a:rPr lang="fa-IR" dirty="0" smtClean="0"/>
              <a:t>2) نگرش هایی است که والدین نسبت به فرزندان خود دارند . </a:t>
            </a:r>
            <a:endParaRPr lang="en-US" dirty="0" smtClean="0"/>
          </a:p>
          <a:p>
            <a:pPr algn="just" rtl="1">
              <a:buNone/>
            </a:pPr>
            <a:r>
              <a:rPr lang="fa-IR" dirty="0" smtClean="0"/>
              <a:t>3) معیارها و قوانینی است که والدین برای فرزندان خویش وضع می کنند . </a:t>
            </a:r>
            <a:endParaRPr lang="en-US" dirty="0" smtClean="0"/>
          </a:p>
          <a:p>
            <a:pPr algn="r" rtl="1"/>
            <a:endParaRPr lang="en-US" dirty="0"/>
          </a:p>
        </p:txBody>
      </p:sp>
    </p:spTree>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just" rtl="1"/>
            <a:r>
              <a:rPr lang="fa-IR" dirty="0" smtClean="0"/>
              <a:t>مهارتهای اساسی درتربیت: </a:t>
            </a:r>
            <a:endParaRPr lang="en-US" dirty="0">
              <a:cs typeface="B Titr" pitchFamily="2" charset="-78"/>
            </a:endParaRPr>
          </a:p>
        </p:txBody>
      </p:sp>
      <p:sp>
        <p:nvSpPr>
          <p:cNvPr id="3" name="Content Placeholder 2"/>
          <p:cNvSpPr>
            <a:spLocks noGrp="1"/>
          </p:cNvSpPr>
          <p:nvPr>
            <p:ph idx="1"/>
          </p:nvPr>
        </p:nvSpPr>
        <p:spPr/>
        <p:txBody>
          <a:bodyPr>
            <a:normAutofit/>
          </a:bodyPr>
          <a:lstStyle/>
          <a:p>
            <a:pPr algn="just" rtl="1"/>
            <a:r>
              <a:rPr lang="fa-IR" dirty="0" smtClean="0">
                <a:cs typeface="B Mitra" pitchFamily="2" charset="-78"/>
              </a:rPr>
              <a:t>بسیاری از والدین توجه کمی به آنچه که در خانه اتفاق می افتد دارند و به همین دلیل ممکن است مشکلات را بیشتر و مهم تر و بالعکس کمتر و کم اهمیت تر از آنچه که هست ارزیابی کنند . برای مثال، کودکان گاهی نق می زنند، بویژه در زمان خستگی ، بیماری و یا تغییرات محیطی و اگر والدین خودشان خسته و ناراحت باشند ممکن است این مشکل را خیلی بزرگ جلوه دهند و گاهی بالعکس والدین به کودکی که مرتباً با همسالانش دعوا می کند والدین بی توجهی کرده و آن را طبیعی می دانند و هیچ اقدامی نمی کنند . </a:t>
            </a:r>
            <a:endParaRPr lang="en-US" dirty="0" smtClean="0">
              <a:cs typeface="B Mitra" pitchFamily="2" charset="-78"/>
            </a:endParaRPr>
          </a:p>
          <a:p>
            <a:pPr algn="r" rtl="1"/>
            <a:endParaRPr lang="en-US" dirty="0"/>
          </a:p>
        </p:txBody>
      </p:sp>
    </p:spTree>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 rtl="1"/>
            <a:endParaRPr lang="en-US" dirty="0">
              <a:cs typeface="B Titr" pitchFamily="2" charset="-78"/>
            </a:endParaRPr>
          </a:p>
        </p:txBody>
      </p:sp>
      <p:sp>
        <p:nvSpPr>
          <p:cNvPr id="3" name="Content Placeholder 2"/>
          <p:cNvSpPr>
            <a:spLocks noGrp="1"/>
          </p:cNvSpPr>
          <p:nvPr>
            <p:ph idx="1"/>
          </p:nvPr>
        </p:nvSpPr>
        <p:spPr/>
        <p:txBody>
          <a:bodyPr>
            <a:normAutofit/>
          </a:bodyPr>
          <a:lstStyle/>
          <a:p>
            <a:pPr algn="r" rtl="1"/>
            <a:r>
              <a:rPr lang="fa-IR" dirty="0" smtClean="0"/>
              <a:t>اولین گام برای تغییر یک رفتار نامطلوب و یا ایجاد یک رفتار مطلوب، ثبت رفتار (ثبت دفعات تکرار آن رفتار در روز ، مکان بروز آن رفتار ، رویدادهای پیش از بروز رفتار و نحوه ی عملکرد شما در پاسخ به بروز رفتار و...) می باشد . </a:t>
            </a:r>
            <a:endParaRPr lang="en-US" dirty="0" smtClean="0"/>
          </a:p>
          <a:p>
            <a:pPr algn="r" rtl="1"/>
            <a:endParaRPr lang="en-US" dirty="0"/>
          </a:p>
        </p:txBody>
      </p:sp>
    </p:spTree>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just" rtl="1"/>
            <a:r>
              <a:rPr lang="fa-IR" dirty="0" smtClean="0"/>
              <a:t>چگونه می شود رابطه بهتری با فرزندان خود داشته باشید ؟ </a:t>
            </a:r>
            <a:r>
              <a:rPr lang="en-US" dirty="0" smtClean="0"/>
              <a:t/>
            </a:r>
            <a:br>
              <a:rPr lang="en-US" dirty="0" smtClean="0"/>
            </a:br>
            <a:endParaRPr lang="en-US" dirty="0">
              <a:cs typeface="B Titr" pitchFamily="2" charset="-78"/>
            </a:endParaRPr>
          </a:p>
        </p:txBody>
      </p:sp>
      <p:sp>
        <p:nvSpPr>
          <p:cNvPr id="3" name="Content Placeholder 2"/>
          <p:cNvSpPr>
            <a:spLocks noGrp="1"/>
          </p:cNvSpPr>
          <p:nvPr>
            <p:ph idx="1"/>
          </p:nvPr>
        </p:nvSpPr>
        <p:spPr/>
        <p:txBody>
          <a:bodyPr>
            <a:normAutofit lnSpcReduction="10000"/>
          </a:bodyPr>
          <a:lstStyle/>
          <a:p>
            <a:pPr algn="r" rtl="1"/>
            <a:r>
              <a:rPr lang="fa-IR" dirty="0" smtClean="0"/>
              <a:t>*اوقات خوبی را با فرزندانتان بگذرانید : </a:t>
            </a:r>
            <a:endParaRPr lang="en-US" dirty="0" smtClean="0"/>
          </a:p>
          <a:p>
            <a:pPr algn="r" rtl="1"/>
            <a:r>
              <a:rPr lang="fa-IR" dirty="0" smtClean="0"/>
              <a:t>معمولاً والدین زمان بسیار کمی را با فرزندشان می گذرانند و بیشتر مواقعی که به ظاهر با بچه ها هستند اغلب به فعالیت دیگری مشغول می باشند. بهتر است در طول روز و به طور مکرر زمان هایی را با کودک تان بگذرانید. زمان های کوتاه (1 تا 10 دقیقه ) مفیدتر است. </a:t>
            </a:r>
            <a:endParaRPr lang="en-US" dirty="0" smtClean="0"/>
          </a:p>
          <a:p>
            <a:pPr algn="just" rtl="1"/>
            <a:r>
              <a:rPr lang="fa-IR" dirty="0" smtClean="0"/>
              <a:t>*با کودک تان صحبت کنید : </a:t>
            </a:r>
            <a:endParaRPr lang="en-US" dirty="0" smtClean="0"/>
          </a:p>
          <a:p>
            <a:pPr rtl="1"/>
            <a:r>
              <a:rPr lang="fa-IR" dirty="0" smtClean="0"/>
              <a:t>در مورد چیزهایی که فرزند شما به آن علاقه دارد صحبت کنید . نظرات و اطلاعات خود را با فرزند خود در میان بگذارید و به او نشان دهید که به آنچه او می گوید علاقه مند هستید. </a:t>
            </a:r>
            <a:endParaRPr lang="en-US" dirty="0" smtClean="0"/>
          </a:p>
          <a:p>
            <a:pPr algn="r" rtl="1"/>
            <a:endParaRPr lang="en-US" dirty="0"/>
          </a:p>
        </p:txBody>
      </p:sp>
    </p:spTree>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 rtl="1"/>
            <a:endParaRPr lang="en-US" dirty="0">
              <a:cs typeface="B Titr" pitchFamily="2" charset="-78"/>
            </a:endParaRPr>
          </a:p>
        </p:txBody>
      </p:sp>
      <p:sp>
        <p:nvSpPr>
          <p:cNvPr id="3" name="Content Placeholder 2"/>
          <p:cNvSpPr>
            <a:spLocks noGrp="1"/>
          </p:cNvSpPr>
          <p:nvPr>
            <p:ph idx="1"/>
          </p:nvPr>
        </p:nvSpPr>
        <p:spPr/>
        <p:txBody>
          <a:bodyPr>
            <a:normAutofit/>
          </a:bodyPr>
          <a:lstStyle/>
          <a:p>
            <a:pPr algn="just" rtl="1"/>
            <a:r>
              <a:rPr lang="fa-IR" dirty="0" smtClean="0"/>
              <a:t>*احساسات خود را به کودک تان نشان بدهید : </a:t>
            </a:r>
            <a:endParaRPr lang="en-US" dirty="0" smtClean="0"/>
          </a:p>
          <a:p>
            <a:pPr algn="just" rtl="1"/>
            <a:r>
              <a:rPr lang="fa-IR" dirty="0" smtClean="0"/>
              <a:t>روش دیگر که نشان می دهد شما علاقه مند هستید و به او توجه می کنید این است که احساسات خود را به صورت عملی نشان دهید مثلاً </a:t>
            </a:r>
            <a:endParaRPr lang="en-US" dirty="0" smtClean="0"/>
          </a:p>
          <a:p>
            <a:pPr algn="just" rtl="1"/>
            <a:r>
              <a:rPr lang="fa-IR" dirty="0" smtClean="0"/>
              <a:t>فرزندانتان را بغل کنید ، لمس کنید ، در آغوش بگیرید ، ببوسید ، ماساژ دهید، قلقلک بدهید و... این کارها به کودکان کمک می کند که از مورد توجه بودن و مورد محبت واقع شدن احساس آرامش کنند و رابطه ی عاطفی آنها محکم تر شود .</a:t>
            </a:r>
            <a:endParaRPr lang="en-US" dirty="0" smtClean="0"/>
          </a:p>
          <a:p>
            <a:pPr algn="just" rtl="1"/>
            <a:endParaRPr lang="en-US" dirty="0"/>
          </a:p>
        </p:txBody>
      </p:sp>
    </p:spTree>
  </p:cSld>
  <p:clrMapOvr>
    <a:masterClrMapping/>
  </p:clrMapOv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 rtl="1"/>
            <a:endParaRPr lang="en-US" dirty="0">
              <a:cs typeface="B Titr" pitchFamily="2" charset="-78"/>
            </a:endParaRPr>
          </a:p>
        </p:txBody>
      </p:sp>
      <p:sp>
        <p:nvSpPr>
          <p:cNvPr id="3" name="Content Placeholder 2"/>
          <p:cNvSpPr>
            <a:spLocks noGrp="1"/>
          </p:cNvSpPr>
          <p:nvPr>
            <p:ph idx="1"/>
          </p:nvPr>
        </p:nvSpPr>
        <p:spPr/>
        <p:txBody>
          <a:bodyPr>
            <a:normAutofit fontScale="70000" lnSpcReduction="20000"/>
          </a:bodyPr>
          <a:lstStyle/>
          <a:p>
            <a:pPr algn="just" rtl="1">
              <a:buNone/>
            </a:pPr>
            <a:r>
              <a:rPr lang="fa-IR" dirty="0" smtClean="0"/>
              <a:t>*اگر مایلید فرزند شما رفتار مطلوبی انجام دهد مهارت های تشویق کردن را بیاموزید : </a:t>
            </a:r>
            <a:endParaRPr lang="en-US" dirty="0" smtClean="0"/>
          </a:p>
          <a:p>
            <a:pPr lvl="0" algn="just" rtl="1">
              <a:buNone/>
            </a:pPr>
            <a:r>
              <a:rPr lang="fa-IR" dirty="0" smtClean="0"/>
              <a:t>رفتار مطلوبی را که می خواهید کودک تان انجام دهد دقیقاً مشخص کنید. برای مثال "داشتن نظم "برای کودک مبهم است. به جای آن می توانید از کودک خود بخواهید مثلاً اسباب بازی ها را در محل خود قرار دهد.</a:t>
            </a:r>
            <a:endParaRPr lang="en-US" dirty="0" smtClean="0"/>
          </a:p>
          <a:p>
            <a:pPr lvl="0" algn="just" rtl="1">
              <a:buNone/>
            </a:pPr>
            <a:r>
              <a:rPr lang="fa-IR" dirty="0" smtClean="0"/>
              <a:t>در هر نوبت یک رفتار را انتخاب کنید و وقتی فرزند شما آن رفتار را به صورت خودکار انجام می دهد روی رفتار دیگری تمرکز کنید. </a:t>
            </a:r>
            <a:endParaRPr lang="en-US" dirty="0" smtClean="0"/>
          </a:p>
          <a:p>
            <a:pPr lvl="0" algn="just" rtl="1">
              <a:buNone/>
            </a:pPr>
            <a:r>
              <a:rPr lang="fa-IR" dirty="0" smtClean="0"/>
              <a:t>از روش های گوناگون تشویق کردن استفاده کنید. تشویق های شما می تواند کلامی باشد برای مثال : آفرین دخترم! من واقعاً از   این که بعد از تمام شدن بازی اسباب بازی هایت را مرتب کردی خوشحالم . یا تشویق های غیر کلامی مثل لبخند زدن ،                چشمک زدن ، بغل کردن ، ..... که کودکان از آن لذت می برند . اگر از تشویق مادی ( خرید یک وسیله ) استفاده می کنید، دقت کنید آن وسیله گران نباشد ولی مورد علاقه ی فرزندتان باشد . </a:t>
            </a:r>
            <a:endParaRPr lang="en-US" dirty="0" smtClean="0"/>
          </a:p>
          <a:p>
            <a:pPr lvl="0" algn="just" rtl="1">
              <a:buNone/>
            </a:pPr>
            <a:r>
              <a:rPr lang="fa-IR" dirty="0" smtClean="0"/>
              <a:t>بعد از اینکه کودک تان رفتار مطلوب را انجام داد جایزه ی در نظر گرفته شده را تهیه کنید و به وعده ی خود عمل کنید. </a:t>
            </a:r>
            <a:endParaRPr lang="en-US" dirty="0" smtClean="0"/>
          </a:p>
          <a:p>
            <a:pPr lvl="0" algn="just" rtl="1">
              <a:buNone/>
            </a:pPr>
            <a:r>
              <a:rPr lang="fa-IR" dirty="0" smtClean="0"/>
              <a:t>اگر در تشویق کردن فرزند تان برای انجام یک رفتار مطلوب ناموفق هستید با متخصص مشورت کنید . </a:t>
            </a:r>
            <a:endParaRPr lang="en-US" dirty="0" smtClean="0"/>
          </a:p>
          <a:p>
            <a:pPr algn="just" rtl="1">
              <a:buNone/>
            </a:pPr>
            <a:endParaRPr lang="en-US" dirty="0"/>
          </a:p>
        </p:txBody>
      </p:sp>
    </p:spTree>
  </p:cSld>
  <p:clrMapOvr>
    <a:masterClrMapping/>
  </p:clrMapOv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 rtl="1"/>
            <a:endParaRPr lang="en-US" dirty="0">
              <a:cs typeface="B Titr" pitchFamily="2" charset="-78"/>
            </a:endParaRPr>
          </a:p>
        </p:txBody>
      </p:sp>
      <p:sp>
        <p:nvSpPr>
          <p:cNvPr id="3" name="Content Placeholder 2"/>
          <p:cNvSpPr>
            <a:spLocks noGrp="1"/>
          </p:cNvSpPr>
          <p:nvPr>
            <p:ph idx="1"/>
          </p:nvPr>
        </p:nvSpPr>
        <p:spPr/>
        <p:txBody>
          <a:bodyPr>
            <a:normAutofit lnSpcReduction="10000"/>
          </a:bodyPr>
          <a:lstStyle/>
          <a:p>
            <a:pPr algn="just" rtl="1"/>
            <a:r>
              <a:rPr lang="fa-IR" dirty="0" smtClean="0"/>
              <a:t>*گوش دادن فعال : </a:t>
            </a:r>
            <a:endParaRPr lang="en-US" dirty="0" smtClean="0"/>
          </a:p>
          <a:p>
            <a:pPr algn="just" rtl="1"/>
            <a:r>
              <a:rPr lang="fa-IR" dirty="0" smtClean="0"/>
              <a:t>یکی از نیاز های اساسی افراد، داشتن یک فرد مورد اعتماد است که به حرف های آنها گوش دهد . قاعدتاً بچه ها با داشتن پدر و مادر این مشکل را ندارند، چون در شرایط طبیعی پدر و مادر را مورد اعتماد می دانند . آنچه مهم است این است که ما شنونده ی خوبی باشیم تا آنها به راحتی بتوانند با ما درد دل کنند. گوش دادن فعال نیاز به یادگیری و تمرین دارد که هر پدر و مادری باید آن را بیاموزد و با استفاده از آن به کودک کمک کند تا احساساتش را بیان کند و از طرفی این مسئله باعث نزدیک تر شدن ما به کودکان مان می شود و به آنها کمک می کند که به راه حل های جدیدی برای مسائل شان فکر کنند. </a:t>
            </a:r>
            <a:endParaRPr lang="en-US" dirty="0" smtClean="0"/>
          </a:p>
          <a:p>
            <a:pPr algn="just" rtl="1"/>
            <a:endParaRPr lang="en-US" dirty="0"/>
          </a:p>
        </p:txBody>
      </p:sp>
    </p:spTree>
  </p:cSld>
  <p:clrMapOvr>
    <a:masterClrMapping/>
  </p:clrMapOv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just" rtl="1"/>
            <a:r>
              <a:rPr lang="fa-IR" dirty="0" smtClean="0"/>
              <a:t>راه های گوش دادن فعال :</a:t>
            </a:r>
            <a:endParaRPr lang="en-US" dirty="0">
              <a:cs typeface="B Titr" pitchFamily="2" charset="-78"/>
            </a:endParaRPr>
          </a:p>
        </p:txBody>
      </p:sp>
      <p:sp>
        <p:nvSpPr>
          <p:cNvPr id="3" name="Content Placeholder 2"/>
          <p:cNvSpPr>
            <a:spLocks noGrp="1"/>
          </p:cNvSpPr>
          <p:nvPr>
            <p:ph idx="1"/>
          </p:nvPr>
        </p:nvSpPr>
        <p:spPr/>
        <p:txBody>
          <a:bodyPr>
            <a:normAutofit fontScale="70000" lnSpcReduction="20000"/>
          </a:bodyPr>
          <a:lstStyle/>
          <a:p>
            <a:pPr algn="just" rtl="1">
              <a:buNone/>
            </a:pPr>
            <a:r>
              <a:rPr lang="fa-IR" dirty="0" smtClean="0"/>
              <a:t>1-در هنگام صحبت با کودک مان علاقه مندی و توجه نشان دهیم. با برقراری تماس چشمی او را مطمئن کنیم که متوجه اش هستیم. برای این کار لازم است تلفن، موبایل، تلویزیون و......را فراموش کنیم .</a:t>
            </a:r>
            <a:endParaRPr lang="en-US" dirty="0" smtClean="0"/>
          </a:p>
          <a:p>
            <a:pPr algn="just" rtl="1">
              <a:buNone/>
            </a:pPr>
            <a:r>
              <a:rPr lang="fa-IR" dirty="0" smtClean="0"/>
              <a:t>2-صحبت کردن کودکان را تشویق کنیم. بعضی کودکان نیاز دارند که برای شروع صحبت از آنها دعوت شود . کودکان وقتی عقاید خود را بیان می کنند احساس می کنند مهم ترند. مثلاً سوسن خانم وقتی می بیند دخترش نگران است در ابتدا از او سوال می کند: طوری شده مامان ؟ صبا می گوید: نه طوری نشده! مادر از او می خواهد همه چیز را برای او تعریف کند و از این طریق صبا مشکلش را برای او مطرح می کند . </a:t>
            </a:r>
            <a:endParaRPr lang="en-US" dirty="0" smtClean="0"/>
          </a:p>
          <a:p>
            <a:pPr algn="just" rtl="1">
              <a:buNone/>
            </a:pPr>
            <a:r>
              <a:rPr lang="fa-IR" dirty="0" smtClean="0"/>
              <a:t>3-صبورانه گوش دهید. همه ی ما سریع تر از حرف زدن مان فکر می کنیم. اما کودکان به دلیل ذخیره ی لغات محدودتر نسبت به ما و تجربه و تمرین کمتر در حرف زدن، وقت بیشتری را صرف می کنند تا لغات مناسبی پیدا کنند. ما باید طوری به حرف آنها گوش دهیم که آنها مطمئن شوند برای همه ی حرف هایشان وقت کافی داریم. قبل از تمام شدن صحبت، حرف آنها را قطع نکنیم.     اجازه بدهید کودکان عقایدشان را مطرح کنند. </a:t>
            </a:r>
            <a:endParaRPr lang="en-US" dirty="0" smtClean="0"/>
          </a:p>
          <a:p>
            <a:pPr algn="just" rtl="1">
              <a:buNone/>
            </a:pPr>
            <a:r>
              <a:rPr lang="fa-IR" dirty="0" smtClean="0"/>
              <a:t>4-به اشارات غیر کلامی شان توجه کنیم. کودکان پیام های زیادی را به صورت غیرکلامی می فرستند، مثل اخم کردن، مشت         کردن دست ها یا رفتاری مثل ناخن جویدن موقع نگرانی ها و... از این نشانه ها می توانیم نکات بیشتری را درک کنیم. </a:t>
            </a:r>
            <a:endParaRPr lang="en-US" dirty="0" smtClean="0"/>
          </a:p>
          <a:p>
            <a:pPr algn="just" rtl="1">
              <a:buNone/>
            </a:pPr>
            <a:endParaRPr lang="en-US" dirty="0"/>
          </a:p>
        </p:txBody>
      </p:sp>
    </p:spTree>
  </p:cSld>
  <p:clrMapOvr>
    <a:masterClrMapping/>
  </p:clrMapOv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 rtl="1"/>
            <a:endParaRPr lang="en-US" dirty="0">
              <a:cs typeface="B Titr" pitchFamily="2" charset="-78"/>
            </a:endParaRPr>
          </a:p>
        </p:txBody>
      </p:sp>
      <p:sp>
        <p:nvSpPr>
          <p:cNvPr id="3" name="Content Placeholder 2"/>
          <p:cNvSpPr>
            <a:spLocks noGrp="1"/>
          </p:cNvSpPr>
          <p:nvPr>
            <p:ph idx="1"/>
          </p:nvPr>
        </p:nvSpPr>
        <p:spPr/>
        <p:txBody>
          <a:bodyPr>
            <a:normAutofit fontScale="77500" lnSpcReduction="20000"/>
          </a:bodyPr>
          <a:lstStyle/>
          <a:p>
            <a:pPr algn="just" rtl="1">
              <a:buNone/>
            </a:pPr>
            <a:r>
              <a:rPr lang="fa-IR" dirty="0" smtClean="0"/>
              <a:t>5-از سؤال های بسته بپرهیزیم. سؤال هایی که جواب شان بله یا خیر است جلوی گفت و شنود را می گیرند و مکالمه را زود می بندند. </a:t>
            </a:r>
            <a:endParaRPr lang="en-US" dirty="0" smtClean="0"/>
          </a:p>
          <a:p>
            <a:pPr algn="just" rtl="1">
              <a:buNone/>
            </a:pPr>
            <a:r>
              <a:rPr lang="fa-IR" dirty="0" smtClean="0"/>
              <a:t>6-احساساتش را باز نمایی کنیم و کمکش کنیم تا تجاربش را تشریح کند. </a:t>
            </a:r>
            <a:endParaRPr lang="en-US" dirty="0" smtClean="0"/>
          </a:p>
          <a:p>
            <a:pPr algn="just" rtl="1">
              <a:buNone/>
            </a:pPr>
            <a:r>
              <a:rPr lang="fa-IR" dirty="0" smtClean="0"/>
              <a:t>7-خودمان را جای او بگذاریم و به او نشان دهیم که مسئله اش را درک می کنیم و با او همدل هستیم. مثلاً آها ! حالا فهمیدم! تو  مداد تراش دوستت را گرفته ای و حالا نمی دانی آن را کجا گذاشته ای؟! </a:t>
            </a:r>
            <a:endParaRPr lang="en-US" dirty="0" smtClean="0"/>
          </a:p>
          <a:p>
            <a:pPr algn="just" rtl="1">
              <a:buNone/>
            </a:pPr>
            <a:r>
              <a:rPr lang="fa-IR" dirty="0" smtClean="0"/>
              <a:t>8-احساسات کودک را منکر نشویم. احساسات کودک برای خودش حقیقی اند مثلاً کودکی که از سوزش دستش شاکی است نگوئید: این که چیز مهمی نیست! خوب می شود! بلکه درست است مثلاً بگوئیم: این که بدجوری سوخته! خیلی می سوزه؟! </a:t>
            </a:r>
            <a:endParaRPr lang="en-US" dirty="0" smtClean="0"/>
          </a:p>
          <a:p>
            <a:pPr algn="just" rtl="1">
              <a:buNone/>
            </a:pPr>
            <a:r>
              <a:rPr lang="fa-IR" dirty="0" smtClean="0"/>
              <a:t>9-هنگام صحبت با او از کلمات سخت استفاده نکنیم. کلمات باید با فهم کودک متناسب باشد. مثلاً اگر کودک گفت: امروز ناظم بین من و سعید فرق گذاشت!  نگوئیم: تو فکر می کنی ناظم آدم عادل و منطقی نیست ؟! </a:t>
            </a:r>
            <a:endParaRPr lang="en-US" dirty="0" smtClean="0"/>
          </a:p>
          <a:p>
            <a:pPr algn="just" rtl="1">
              <a:buNone/>
            </a:pPr>
            <a:r>
              <a:rPr lang="fa-IR" dirty="0" smtClean="0"/>
              <a:t>10-گفتگو را در زمان مناسب انجام دهیم. گاهی کودک نمی خواهد درباره مسئله اش صحبت کند یا می خواهد مدتی با احساساتش تنها باشد. در آن لحظه به خلوت کودک احترام بگذاریم، اما متوجه او باشیم و در فرصتی مناسب پای صحبت او بنشینیم .</a:t>
            </a:r>
            <a:endParaRPr lang="en-US" dirty="0" smtClean="0"/>
          </a:p>
          <a:p>
            <a:pPr algn="just" rtl="1">
              <a:buNone/>
            </a:pPr>
            <a:endParaRPr lang="en-US" dirty="0"/>
          </a:p>
        </p:txBody>
      </p:sp>
    </p:spTree>
  </p:cSld>
  <p:clrMapOvr>
    <a:masterClrMapping/>
  </p:clrMapOv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just" rtl="1"/>
            <a:r>
              <a:rPr lang="fa-IR" dirty="0" smtClean="0"/>
              <a:t>تقویت اعتماد به نفس در کودک</a:t>
            </a:r>
            <a:endParaRPr lang="en-US" dirty="0">
              <a:cs typeface="B Titr" pitchFamily="2" charset="-78"/>
            </a:endParaRPr>
          </a:p>
        </p:txBody>
      </p:sp>
      <p:sp>
        <p:nvSpPr>
          <p:cNvPr id="3" name="Content Placeholder 2"/>
          <p:cNvSpPr>
            <a:spLocks noGrp="1"/>
          </p:cNvSpPr>
          <p:nvPr>
            <p:ph idx="1"/>
          </p:nvPr>
        </p:nvSpPr>
        <p:spPr/>
        <p:txBody>
          <a:bodyPr>
            <a:normAutofit/>
          </a:bodyPr>
          <a:lstStyle/>
          <a:p>
            <a:pPr algn="r" rtl="1"/>
            <a:r>
              <a:rPr lang="fa-IR" dirty="0" smtClean="0"/>
              <a:t>کار اصلی والدین کمک به کودک در جهت پرورش مهارت هایی است که بتوانند در بهترین توانائی های خود به موفقیت برسند . </a:t>
            </a:r>
          </a:p>
          <a:p>
            <a:pPr algn="r" rtl="1"/>
            <a:endParaRPr lang="en-US" dirty="0"/>
          </a:p>
        </p:txBody>
      </p:sp>
    </p:spTree>
  </p:cSld>
  <p:clrMapOvr>
    <a:masterClrMapping/>
  </p:clrMapOv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just" rtl="1"/>
            <a:r>
              <a:rPr lang="fa-IR" dirty="0" smtClean="0"/>
              <a:t>راههایی که می توانند منجر به تقویت اعتماد به نفس مثبت در کودکان شوند	:</a:t>
            </a:r>
            <a:endParaRPr lang="en-US" dirty="0">
              <a:cs typeface="B Titr" pitchFamily="2" charset="-78"/>
            </a:endParaRPr>
          </a:p>
        </p:txBody>
      </p:sp>
      <p:sp>
        <p:nvSpPr>
          <p:cNvPr id="3" name="Content Placeholder 2"/>
          <p:cNvSpPr>
            <a:spLocks noGrp="1"/>
          </p:cNvSpPr>
          <p:nvPr>
            <p:ph idx="1"/>
          </p:nvPr>
        </p:nvSpPr>
        <p:spPr/>
        <p:txBody>
          <a:bodyPr>
            <a:normAutofit fontScale="77500" lnSpcReduction="20000"/>
          </a:bodyPr>
          <a:lstStyle/>
          <a:p>
            <a:pPr algn="just" rtl="1">
              <a:buNone/>
            </a:pPr>
            <a:r>
              <a:rPr lang="fa-IR" dirty="0" smtClean="0"/>
              <a:t>1) علائق و توانائی های کودک خود را تشویق کنید</a:t>
            </a:r>
            <a:r>
              <a:rPr lang="fa-IR" b="1" dirty="0" smtClean="0"/>
              <a:t> </a:t>
            </a:r>
            <a:r>
              <a:rPr lang="fa-IR" dirty="0" smtClean="0"/>
              <a:t>: والدین باید در مورد علائق کودک خود و توانائی و ضعف های او در زمینه های مختلف آگاهی داشته باشند و مهارت های او را در آن توانایی ها افزایش دهند. این امر این احساس خوب را در کودک ایجاد می کند که حداقل به اندازه ی بقیه ی کودکان همسن خود در آن زمینه کفایت دارد. </a:t>
            </a:r>
            <a:endParaRPr lang="en-US" dirty="0" smtClean="0"/>
          </a:p>
          <a:p>
            <a:pPr algn="just" rtl="1">
              <a:buNone/>
            </a:pPr>
            <a:r>
              <a:rPr lang="fa-IR" dirty="0" smtClean="0"/>
              <a:t>2) مرتباً رفتارهای مطلوب کودک را تشویق کنید.</a:t>
            </a:r>
            <a:endParaRPr lang="en-US" dirty="0" smtClean="0"/>
          </a:p>
          <a:p>
            <a:pPr algn="just" rtl="1">
              <a:buNone/>
            </a:pPr>
            <a:r>
              <a:rPr lang="fa-IR" dirty="0" smtClean="0"/>
              <a:t>3) موفقیت های طبیعی کودک را تشخیص دهید : به جای این که منتظر باشید کودک کار برجسته ای انجام دهد، پیشرفت های طبیعی او را تشخیص داده و تشویق کنید. مثلاً نقاشی های او را در جایی که در معرض دید باشد قرار دهید </a:t>
            </a:r>
            <a:endParaRPr lang="en-US" dirty="0" smtClean="0"/>
          </a:p>
          <a:p>
            <a:pPr algn="just" rtl="1">
              <a:buNone/>
            </a:pPr>
            <a:r>
              <a:rPr lang="fa-IR" dirty="0" smtClean="0"/>
              <a:t>4) کودک خود را در تصمیم گرفتن تشویق کنید : اگر شما در تمام موارد برای کودک خود تصمیم گیری نمائید او در آینده در تصمیم گیری ها مشکل خواهد داشت و هیچ گاه شانس تجربه ی احساس موفقیت برای تصمیمات خوب و احساس شکست برای تصمیم های نادرست را پیدا نخواهد کرد. در همان سال های اول زندگی مسئولیت تصمیم گیری را باید به کودکان در موارد کوچک بدهیم. مثلاً انتخاب پیراهن از بین دو پیراهنی که مادر پیشنهاد می کند . </a:t>
            </a:r>
            <a:endParaRPr lang="en-US" dirty="0" smtClean="0"/>
          </a:p>
          <a:p>
            <a:pPr algn="just" rtl="1">
              <a:buNone/>
            </a:pPr>
            <a:endParaRPr lang="en-US" dirty="0"/>
          </a:p>
        </p:txBody>
      </p:sp>
    </p:spTree>
  </p:cSld>
  <p:clrMapOvr>
    <a:masterClrMapping/>
  </p:clrMapOv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 rtl="1"/>
            <a:endParaRPr lang="en-US" dirty="0">
              <a:cs typeface="B Titr" pitchFamily="2" charset="-78"/>
            </a:endParaRPr>
          </a:p>
        </p:txBody>
      </p:sp>
      <p:sp>
        <p:nvSpPr>
          <p:cNvPr id="3" name="Content Placeholder 2"/>
          <p:cNvSpPr>
            <a:spLocks noGrp="1"/>
          </p:cNvSpPr>
          <p:nvPr>
            <p:ph idx="1"/>
          </p:nvPr>
        </p:nvSpPr>
        <p:spPr/>
        <p:txBody>
          <a:bodyPr>
            <a:normAutofit fontScale="77500" lnSpcReduction="20000"/>
          </a:bodyPr>
          <a:lstStyle/>
          <a:p>
            <a:pPr algn="just" rtl="1">
              <a:buNone/>
            </a:pPr>
            <a:r>
              <a:rPr lang="fa-IR" dirty="0" smtClean="0"/>
              <a:t>5) اجازه دهید کودک گاهی ریسک کند : در بعضی موارد اجازه دهید کودک شکست را تجربه کند. مثلاً بسیاری از والدین اجازه ی بردن بشقاب شکستنی را به کودک 3 ساله ی خود نمی دهند. در حالی که اگر در بردن آنها موفق شود و شما او را تشویق کنید، او احساس اعتماد به نفس بیشتری خواهد کرد. اگر بشقاب بیفتد و بشکند به عنوان یک اتفاق باید اوضاع را در دست بگیرید تا کودک بیاموزد چگونه با شکست مواجه شود. در کودکان کوچک تر باید تلاشی را که انجام پذیرفته تشویق کنید، نه این که فقط نتیجه ی عمل را پاداش دهید و بعد از این که در یک کاری شکست خورد به او کاری بدهید که احتمال موفقیتش در آن کار بیشتر می باشد. </a:t>
            </a:r>
            <a:endParaRPr lang="en-US" dirty="0" smtClean="0"/>
          </a:p>
          <a:p>
            <a:pPr algn="just" rtl="1">
              <a:buNone/>
            </a:pPr>
            <a:r>
              <a:rPr lang="fa-IR" dirty="0" smtClean="0"/>
              <a:t>6) به کودک خود مسئولیت بدهید : هدف ما کمک به کودک در بدست آوردن حس پیشرفت و همکاری با خانواده می باشد. ما فقط به نتیجه ی کار اهمیت نمی دهیم، بلکه تلاش او را تشویق می کنیم.</a:t>
            </a:r>
            <a:endParaRPr lang="en-US" dirty="0" smtClean="0"/>
          </a:p>
          <a:p>
            <a:pPr algn="just" rtl="1">
              <a:buNone/>
            </a:pPr>
            <a:r>
              <a:rPr lang="fa-IR" dirty="0" smtClean="0"/>
              <a:t>7) از کودک خود نخواهید که کامل باشد :</a:t>
            </a:r>
            <a:r>
              <a:rPr lang="fa-IR" b="1" dirty="0" smtClean="0"/>
              <a:t> </a:t>
            </a:r>
            <a:r>
              <a:rPr lang="fa-IR" dirty="0" smtClean="0"/>
              <a:t>اگر از کودک خود بخواهید که کامل باشد ناامید خواهید شد و کودک یاد می گیرد که هیچ گاه            نمی تواند انتظارات شما را برآورده کند و چون کودکان دوست دارند والدین از آنها راضی باشند، این موضوع باعث اعتماد به نفس پایین در آنها می شود. بجای درخواست کامل بودن تلاش های کودک خود را تشویق کنید.</a:t>
            </a:r>
            <a:endParaRPr lang="en-US" dirty="0" smtClean="0"/>
          </a:p>
          <a:p>
            <a:pPr algn="just" rtl="1">
              <a:buNone/>
            </a:pPr>
            <a:endParaRPr lang="en-US" dirty="0"/>
          </a:p>
        </p:txBody>
      </p:sp>
    </p:spTree>
  </p:cSld>
  <p:clrMapOvr>
    <a:masterClrMapping/>
  </p:clrMapOv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 rtl="1"/>
            <a:endParaRPr lang="en-US" dirty="0">
              <a:cs typeface="B Titr" pitchFamily="2" charset="-78"/>
            </a:endParaRPr>
          </a:p>
        </p:txBody>
      </p:sp>
      <p:sp>
        <p:nvSpPr>
          <p:cNvPr id="3" name="Content Placeholder 2"/>
          <p:cNvSpPr>
            <a:spLocks noGrp="1"/>
          </p:cNvSpPr>
          <p:nvPr>
            <p:ph idx="1"/>
          </p:nvPr>
        </p:nvSpPr>
        <p:spPr/>
        <p:txBody>
          <a:bodyPr>
            <a:normAutofit fontScale="70000" lnSpcReduction="20000"/>
          </a:bodyPr>
          <a:lstStyle/>
          <a:p>
            <a:pPr algn="just" rtl="1">
              <a:buNone/>
            </a:pPr>
            <a:r>
              <a:rPr lang="fa-IR" dirty="0" smtClean="0"/>
              <a:t>8) در توصیف کودک خود مطلق نباشید : از گفتن این جملات بپرهیزید: تو همیشه کارها را اشتباه انجام می دهی! . هیچ وقت هیچ کاری را درست انجام نمی دهی و.... با گفتن این جملات کودک انگیزه ی خود را برای تغییر از دست می دهد. بجای این جملات می توانید آنچه را در واقعیت مشاهده می کنید توصیف نمایید . مثلاً امروز بعداز ظهر واقعاً اتاقت به هم ریخته بود! (با گفتن این جمله او را شلخته قلمداد                  نکرده اید) .</a:t>
            </a:r>
            <a:endParaRPr lang="en-US" dirty="0" smtClean="0"/>
          </a:p>
          <a:p>
            <a:pPr algn="just" rtl="1">
              <a:buNone/>
            </a:pPr>
            <a:r>
              <a:rPr lang="fa-IR" dirty="0" smtClean="0"/>
              <a:t>9) بازخوردهای منفی را محدود کنید:</a:t>
            </a:r>
            <a:r>
              <a:rPr lang="fa-IR" b="1" dirty="0" smtClean="0"/>
              <a:t> </a:t>
            </a:r>
            <a:r>
              <a:rPr lang="fa-IR" dirty="0" smtClean="0"/>
              <a:t>بازخوردهای منفی نظیر نه ، نکن، بسه دیگه و... را بخصوص در والدین کودکان لجباز بیشتر مشاهده           می کنیم. گاهی والدین با یک باز خورد مثبت شروع می کند، ولی نتیجه، آخر منفی می شود. مثلاً مادر می گوید: پسرم تو امروز کار خوبی کردی اسباب بازی هایت را جمع کردی! چرا همیشه این کار را نمی کنی؟! </a:t>
            </a:r>
            <a:endParaRPr lang="en-US" dirty="0" smtClean="0"/>
          </a:p>
          <a:p>
            <a:pPr algn="just" rtl="1">
              <a:buNone/>
            </a:pPr>
            <a:r>
              <a:rPr lang="fa-IR" dirty="0" smtClean="0"/>
              <a:t>10) به کودک خود وعده ای ندهید که نتوانید آن را عملی کنید : در این صورت کودک فکر می کند به او توجهی ندارید و برایش احترام قائل نیستید. در نتیجه ارزش خود را زیر سؤال می برد و اعتماد به نفس او کم می شود .</a:t>
            </a:r>
            <a:endParaRPr lang="en-US" dirty="0" smtClean="0"/>
          </a:p>
          <a:p>
            <a:pPr algn="just" rtl="1">
              <a:buNone/>
            </a:pPr>
            <a:r>
              <a:rPr lang="fa-IR" dirty="0" smtClean="0"/>
              <a:t>11) کودک را تشویق کنید تاخود گویی مثبت از خود داشته باشد :زمانی که کودک یک کار خوبی انجام داد به او یاد بدهید جملات مثبت              درباره ی خود بگوید، نظیر، چه کار خوبی انجام دادم!. این کار را می توانید از طریق الگو برداری از خودتان به وی آموزش دهید. مثلاً خودتان با صدای بلند بگویید: من فکر می کنم این ساندویچی که درست کردم خیلی خوشمزه شده است! .</a:t>
            </a:r>
            <a:endParaRPr lang="en-US" dirty="0"/>
          </a:p>
        </p:txBody>
      </p:sp>
    </p:spTree>
  </p:cSld>
  <p:clrMapOvr>
    <a:masterClrMapping/>
  </p:clrMapOv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 rtl="1"/>
            <a:endParaRPr lang="en-US" dirty="0">
              <a:cs typeface="B Titr" pitchFamily="2" charset="-78"/>
            </a:endParaRPr>
          </a:p>
        </p:txBody>
      </p:sp>
      <p:sp>
        <p:nvSpPr>
          <p:cNvPr id="3" name="Content Placeholder 2"/>
          <p:cNvSpPr>
            <a:spLocks noGrp="1"/>
          </p:cNvSpPr>
          <p:nvPr>
            <p:ph idx="1"/>
          </p:nvPr>
        </p:nvSpPr>
        <p:spPr/>
        <p:txBody>
          <a:bodyPr>
            <a:normAutofit fontScale="77500" lnSpcReduction="20000"/>
          </a:bodyPr>
          <a:lstStyle/>
          <a:p>
            <a:pPr algn="just" rtl="1">
              <a:buNone/>
            </a:pPr>
            <a:r>
              <a:rPr lang="fa-IR" dirty="0" smtClean="0"/>
              <a:t>12) به کودک خود مهارت حل مسئله را آموزش دهید : از حل کردن تمام مشکلات کودک خود اجتناب کنید. در عوض روش حل مشکلات را به او آموزش دهید. بهترین محل برای شروع آموزش حین بازی کردن می باشد. ابتدا کمک کنید راه حل های ممکن را در نظر بگیرد. سپس هر کدام را ارزیابی کرده و بهترین آنها را انتخاب نماید. </a:t>
            </a:r>
            <a:endParaRPr lang="en-US" dirty="0" smtClean="0"/>
          </a:p>
          <a:p>
            <a:pPr algn="just" rtl="1">
              <a:buNone/>
            </a:pPr>
            <a:r>
              <a:rPr lang="fa-IR" dirty="0" smtClean="0"/>
              <a:t>13) به کودک خود مهارت های اجتماعی را آموزش دهید :</a:t>
            </a:r>
            <a:r>
              <a:rPr lang="fa-IR" b="1" dirty="0" smtClean="0"/>
              <a:t> </a:t>
            </a:r>
            <a:r>
              <a:rPr lang="fa-IR" dirty="0" smtClean="0"/>
              <a:t>کودکانی که مهارت اجتماعی خوبی دارند، باز خورد های مثبت بیشتری نیز دریافت می کنند و در نتیجه به اعتماد به نفس بیشتری دست خواهند یافت. زمانی که به کودک خود این مهارت ها را می آموزید، سطح تکاملی او را به خاطر داشته باشید. مثلاً برای کودک 2 ساله بازی بدون خشونت است و در کودک 7-5 ساله آموزش بازی ها بصورت مشارکت با یکدیگر می باشد. </a:t>
            </a:r>
            <a:endParaRPr lang="en-US" dirty="0" smtClean="0"/>
          </a:p>
          <a:p>
            <a:pPr algn="just" rtl="1">
              <a:buNone/>
            </a:pPr>
            <a:r>
              <a:rPr lang="fa-IR" dirty="0" smtClean="0"/>
              <a:t>14) گذراندن وقت با کودک، این پیام را می دهد که از بودن با وی لذت می برید. </a:t>
            </a:r>
            <a:endParaRPr lang="en-US" dirty="0" smtClean="0"/>
          </a:p>
          <a:p>
            <a:pPr algn="just" rtl="1">
              <a:buNone/>
            </a:pPr>
            <a:r>
              <a:rPr lang="fa-IR" dirty="0" smtClean="0"/>
              <a:t>15) کودک خود را بپذیرید:</a:t>
            </a:r>
            <a:r>
              <a:rPr lang="fa-IR" b="1" dirty="0" smtClean="0"/>
              <a:t> </a:t>
            </a:r>
            <a:r>
              <a:rPr lang="fa-IR" dirty="0" smtClean="0"/>
              <a:t>علی رغم همه ی نقایص کودک خود را بپذیرید (این جزءاصلی هر ارتباط عاشقانه است ) این مسئله به خصوص در مورد کودکان لجباز از اهمیت زیادی برخوردار است .    </a:t>
            </a:r>
            <a:endParaRPr lang="en-US" dirty="0" smtClean="0"/>
          </a:p>
          <a:p>
            <a:pPr algn="just" rtl="1">
              <a:buNone/>
            </a:pPr>
            <a:endParaRPr lang="en-US" dirty="0"/>
          </a:p>
        </p:txBody>
      </p:sp>
    </p:spTree>
  </p:cSld>
  <p:clrMapOvr>
    <a:masterClrMapping/>
  </p:clrMapOvr>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just" rtl="1"/>
            <a:r>
              <a:rPr lang="fa-IR" dirty="0" smtClean="0"/>
              <a:t>برخی مشکلات رفتاری کودکان و نحوه ی مقابله ی صحیح با آن</a:t>
            </a:r>
            <a:endParaRPr lang="en-US" dirty="0">
              <a:cs typeface="B Titr" pitchFamily="2" charset="-78"/>
            </a:endParaRPr>
          </a:p>
        </p:txBody>
      </p:sp>
      <p:sp>
        <p:nvSpPr>
          <p:cNvPr id="3" name="Content Placeholder 2"/>
          <p:cNvSpPr>
            <a:spLocks noGrp="1"/>
          </p:cNvSpPr>
          <p:nvPr>
            <p:ph idx="1"/>
          </p:nvPr>
        </p:nvSpPr>
        <p:spPr/>
        <p:txBody>
          <a:bodyPr>
            <a:normAutofit fontScale="92500" lnSpcReduction="10000"/>
          </a:bodyPr>
          <a:lstStyle/>
          <a:p>
            <a:pPr algn="just" rtl="1"/>
            <a:r>
              <a:rPr lang="fa-IR" dirty="0" smtClean="0"/>
              <a:t>*قشقرق : </a:t>
            </a:r>
            <a:endParaRPr lang="en-US" dirty="0" smtClean="0"/>
          </a:p>
          <a:p>
            <a:pPr algn="just" rtl="1">
              <a:buNone/>
            </a:pPr>
            <a:r>
              <a:rPr lang="fa-IR" dirty="0" smtClean="0"/>
              <a:t>یکی از مشکلات رفتاری شایع در کودکان قشقرق است. طیف آن از نق نق کردن و گریه کردن تا گاز گرفتن ، پا کوبیدن روی زمین، پرت کردن اشیاء و افتادن روی زمین متنوع می باشد . بعضی کودکان نفس خود را حبس می کنند تا زمانی که ضعف کرده و یا بیهوش شوند . کودکان با انجام این کارها معمولاً هدف خاصی را دنبال می کنند . این هدف می تواند با بدست آوردن چیزی یا اجتناب از انجام کاری و از همه مهم تر جلب توجه باشد . به هر دلیلی که باشد والدین باید این مطلب را به کودک خود انتقال دهند که این عمل او غیر قابل قبول است . هدف ما این است که شدت این رفتار را کاهش دهیم . برای رسیدن به این هدف توصیه های زیر می تواند کمک کننده باشد .</a:t>
            </a:r>
            <a:endParaRPr lang="en-US" dirty="0" smtClean="0"/>
          </a:p>
          <a:p>
            <a:pPr algn="just" rtl="1">
              <a:buNone/>
            </a:pPr>
            <a:endParaRPr lang="en-US" dirty="0"/>
          </a:p>
        </p:txBody>
      </p:sp>
    </p:spTree>
  </p:cSld>
  <p:clrMapOvr>
    <a:masterClrMapping/>
  </p:clrMapOvr>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just" rtl="1"/>
            <a:r>
              <a:rPr lang="fa-IR" dirty="0" smtClean="0"/>
              <a:t>والدین باید نا مطلوب بودن این رفتارها را به کودک نشان داده و با شیوه های صحیح از تکرار آن ها بکاهند. به این منظور : </a:t>
            </a:r>
            <a:endParaRPr lang="en-US" dirty="0">
              <a:cs typeface="B Titr" pitchFamily="2" charset="-78"/>
            </a:endParaRPr>
          </a:p>
        </p:txBody>
      </p:sp>
      <p:sp>
        <p:nvSpPr>
          <p:cNvPr id="3" name="Content Placeholder 2"/>
          <p:cNvSpPr>
            <a:spLocks noGrp="1"/>
          </p:cNvSpPr>
          <p:nvPr>
            <p:ph idx="1"/>
          </p:nvPr>
        </p:nvSpPr>
        <p:spPr/>
        <p:txBody>
          <a:bodyPr>
            <a:normAutofit fontScale="77500" lnSpcReduction="20000"/>
          </a:bodyPr>
          <a:lstStyle/>
          <a:p>
            <a:pPr algn="just" rtl="1">
              <a:buNone/>
            </a:pPr>
            <a:r>
              <a:rPr lang="fa-IR" dirty="0" smtClean="0"/>
              <a:t>1) به رفتار مطلوب کودک توجه کرده و او را تشویق کنیم . </a:t>
            </a:r>
            <a:endParaRPr lang="en-US" dirty="0" smtClean="0"/>
          </a:p>
          <a:p>
            <a:pPr algn="just" rtl="1">
              <a:buNone/>
            </a:pPr>
            <a:r>
              <a:rPr lang="fa-IR" dirty="0" smtClean="0"/>
              <a:t> </a:t>
            </a:r>
            <a:endParaRPr lang="en-US" dirty="0" smtClean="0"/>
          </a:p>
          <a:p>
            <a:pPr algn="just" rtl="1">
              <a:buNone/>
            </a:pPr>
            <a:r>
              <a:rPr lang="fa-IR" dirty="0" smtClean="0"/>
              <a:t>2) حملات کج خلقی بیشتر در زمان خستگی یا گرسنگی کودک اتفاق می افتد مطمئن شوید که کودک خواب و غذای کافی دارد </a:t>
            </a:r>
            <a:endParaRPr lang="en-US" dirty="0" smtClean="0"/>
          </a:p>
          <a:p>
            <a:pPr algn="just" rtl="1">
              <a:buNone/>
            </a:pPr>
            <a:r>
              <a:rPr lang="fa-IR" dirty="0" smtClean="0"/>
              <a:t>3) بررسی کنید آیا حملات قشقرقی در زمان های خاصی اتفاق می افتد، مثلاً اکثر اوقات هنگام غروب و وقت خستگی کودک این رفتار را نشان می دهد، در این صورت والدین باید سعی بر تنظیم مجدد برنامه ی کودک داشته باشند. </a:t>
            </a:r>
            <a:endParaRPr lang="en-US" dirty="0" smtClean="0"/>
          </a:p>
          <a:p>
            <a:pPr algn="just" rtl="1">
              <a:buNone/>
            </a:pPr>
            <a:r>
              <a:rPr lang="fa-IR" dirty="0" smtClean="0"/>
              <a:t>4) قشقرق را نادیده بگیرید(در عین حال اگر در شرایط خطرناکی قرار دارد او را بدون این که خودش بفهمد در میدان بینایی خود قرار دهید). بی توجهی به قشقرق، باعث کم رنگ شدن و کاهش آن می شود. همان طور که گفته شد ، علت عمده ی این رفتارها جلب توجه است که اگر کودک به این هدف یعنی توجه نرسد، دست از رفتار خود بر می دارد. پس اگر در شرایط خطرناکی است یا رفتار خطرناکی مثل کوبیدن سر به زمین انجام می دهد ، بدون دعوا و جنجال او را بگیرید که مانع آسیب رساندن به خود شود . ولی در مواردی که رفتار خطر ناکی ندارد مثل  نق نق کردن ، گریه کردن و .....طوری رفتار کنید که اصلاً او را نمی بینید و صدای او را نمی شنوید . </a:t>
            </a:r>
            <a:endParaRPr lang="en-US" dirty="0" smtClean="0"/>
          </a:p>
          <a:p>
            <a:pPr algn="just" rtl="1">
              <a:buNone/>
            </a:pPr>
            <a:endParaRPr lang="en-US" dirty="0"/>
          </a:p>
        </p:txBody>
      </p:sp>
    </p:spTree>
  </p:cSld>
  <p:clrMapOvr>
    <a:masterClrMapping/>
  </p:clrMapOvr>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 rtl="1"/>
            <a:endParaRPr lang="en-US" dirty="0">
              <a:cs typeface="B Titr" pitchFamily="2" charset="-78"/>
            </a:endParaRPr>
          </a:p>
        </p:txBody>
      </p:sp>
      <p:sp>
        <p:nvSpPr>
          <p:cNvPr id="3" name="Content Placeholder 2"/>
          <p:cNvSpPr>
            <a:spLocks noGrp="1"/>
          </p:cNvSpPr>
          <p:nvPr>
            <p:ph idx="1"/>
          </p:nvPr>
        </p:nvSpPr>
        <p:spPr/>
        <p:txBody>
          <a:bodyPr>
            <a:normAutofit fontScale="92500" lnSpcReduction="20000"/>
          </a:bodyPr>
          <a:lstStyle/>
          <a:p>
            <a:pPr algn="just" rtl="1">
              <a:buNone/>
            </a:pPr>
            <a:r>
              <a:rPr lang="fa-IR" dirty="0" smtClean="0"/>
              <a:t>5) سعی کنید آرام باشید و تسلیم حملات قشقرقی نشوید. </a:t>
            </a:r>
            <a:endParaRPr lang="en-US" dirty="0" smtClean="0"/>
          </a:p>
          <a:p>
            <a:pPr algn="just" rtl="1">
              <a:buNone/>
            </a:pPr>
            <a:r>
              <a:rPr lang="fa-IR" dirty="0" smtClean="0"/>
              <a:t>6) بپذیرید که کودک شما ناراحت است، ولی بعد از اینکه او آرام شد مثلاً بگویید: متأسفم که تو این قدر عصبانی بودی، ولی قشقرق یا               کج خلقی کردن کار اشتباهی است . اگر سن کودک بالای 4 سال است میتوانید از او بپرسید: بهتر بود چه راهی را برای کنترل این موقعیت انتخاب می کردی؟ </a:t>
            </a:r>
            <a:endParaRPr lang="en-US" dirty="0" smtClean="0"/>
          </a:p>
          <a:p>
            <a:pPr algn="just" rtl="1">
              <a:buNone/>
            </a:pPr>
            <a:r>
              <a:rPr lang="fa-IR" dirty="0" smtClean="0"/>
              <a:t>7) به کودک کمک کنید تا با گفتن کلمات ، احساس خود را ابراز کند ( به تدریج که کودکان بهتر از مهارت های زبانی استفاده کنند حملات قشقرقی کمتر می گردند ). </a:t>
            </a:r>
            <a:endParaRPr lang="en-US" dirty="0" smtClean="0"/>
          </a:p>
          <a:p>
            <a:pPr algn="just" rtl="1">
              <a:buNone/>
            </a:pPr>
            <a:r>
              <a:rPr lang="fa-IR" dirty="0" smtClean="0"/>
              <a:t>در مورد حملات نگه داشتن تنفس ، نکته ی مهم آن است که کمترین توجه در آن زمان به کودک شود. با این وجود باید کودک همیشه در میدان دید باشد و در موارد نادر نیاز هست که معاینه فیزیکی نیز انجام شود. </a:t>
            </a:r>
            <a:endParaRPr lang="en-US" dirty="0" smtClean="0"/>
          </a:p>
          <a:p>
            <a:pPr algn="just" rtl="1">
              <a:buNone/>
            </a:pPr>
            <a:endParaRPr lang="en-US" dirty="0"/>
          </a:p>
        </p:txBody>
      </p:sp>
    </p:spTree>
  </p:cSld>
  <p:clrMapOvr>
    <a:masterClrMapping/>
  </p:clrMapOvr>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 rtl="1"/>
            <a:endParaRPr lang="en-US" dirty="0">
              <a:cs typeface="B Titr" pitchFamily="2" charset="-78"/>
            </a:endParaRPr>
          </a:p>
        </p:txBody>
      </p:sp>
      <p:sp>
        <p:nvSpPr>
          <p:cNvPr id="3" name="Content Placeholder 2"/>
          <p:cNvSpPr>
            <a:spLocks noGrp="1"/>
          </p:cNvSpPr>
          <p:nvPr>
            <p:ph idx="1"/>
          </p:nvPr>
        </p:nvSpPr>
        <p:spPr/>
        <p:txBody>
          <a:bodyPr>
            <a:normAutofit/>
          </a:bodyPr>
          <a:lstStyle/>
          <a:p>
            <a:pPr algn="just" rtl="1">
              <a:buNone/>
            </a:pPr>
            <a:r>
              <a:rPr lang="fa-IR" dirty="0" smtClean="0"/>
              <a:t>*پرخاشگری :  </a:t>
            </a:r>
            <a:endParaRPr lang="en-US" dirty="0" smtClean="0"/>
          </a:p>
          <a:p>
            <a:pPr algn="just" rtl="1">
              <a:buNone/>
            </a:pPr>
            <a:r>
              <a:rPr lang="fa-IR" dirty="0" smtClean="0"/>
              <a:t>بسیاری از کودکان لجباز برای به دست آوردن آنچه می خواهند کتک کاری می کنند ، گاز می گیرند و یا اشیاء را پرت می کنند . این رفتار در کودکان 3-2 ساله شایع است و به تدریج با افزایش سن، پرخاشگری کلامی افزایش می یابد.</a:t>
            </a:r>
            <a:endParaRPr lang="en-US" dirty="0" smtClean="0"/>
          </a:p>
          <a:p>
            <a:pPr algn="just" rtl="1">
              <a:buNone/>
            </a:pPr>
            <a:endParaRPr lang="en-US" dirty="0"/>
          </a:p>
        </p:txBody>
      </p:sp>
    </p:spTree>
  </p:cSld>
  <p:clrMapOvr>
    <a:masterClrMapping/>
  </p:clrMapOvr>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just" rtl="1"/>
            <a:r>
              <a:rPr lang="fa-IR" dirty="0" smtClean="0"/>
              <a:t>برای کاهش پرخاشگری می توان از توصیه های زیر کمک گرفت: </a:t>
            </a:r>
            <a:endParaRPr lang="en-US" dirty="0">
              <a:cs typeface="B Titr" pitchFamily="2" charset="-78"/>
            </a:endParaRPr>
          </a:p>
        </p:txBody>
      </p:sp>
      <p:sp>
        <p:nvSpPr>
          <p:cNvPr id="3" name="Content Placeholder 2"/>
          <p:cNvSpPr>
            <a:spLocks noGrp="1"/>
          </p:cNvSpPr>
          <p:nvPr>
            <p:ph idx="1"/>
          </p:nvPr>
        </p:nvSpPr>
        <p:spPr/>
        <p:txBody>
          <a:bodyPr>
            <a:normAutofit fontScale="77500" lnSpcReduction="20000"/>
          </a:bodyPr>
          <a:lstStyle/>
          <a:p>
            <a:pPr algn="just" rtl="1">
              <a:buNone/>
            </a:pPr>
            <a:r>
              <a:rPr lang="fa-IR" dirty="0" smtClean="0"/>
              <a:t>1) زمانی که کودک در برخورد با موقعیت های مشکل، رفتار غیر پرخاشگرانه انجام داد او را تشویق کنید. </a:t>
            </a:r>
            <a:endParaRPr lang="en-US" dirty="0" smtClean="0"/>
          </a:p>
          <a:p>
            <a:pPr algn="just" rtl="1">
              <a:buNone/>
            </a:pPr>
            <a:r>
              <a:rPr lang="fa-IR" dirty="0" smtClean="0"/>
              <a:t>2) بعد از پایان یافتن درگیری سعی کنید به کودک روش های جایگزین دیگری یاد بدهید. مثلاً برای کودک 4-2 ساله می توان گفت: وقتی عصبانی هستی یک نفس عمیق بکش و بعد بیا با من صحبت کن. </a:t>
            </a:r>
            <a:endParaRPr lang="en-US" dirty="0" smtClean="0"/>
          </a:p>
          <a:p>
            <a:pPr algn="just" rtl="1">
              <a:buNone/>
            </a:pPr>
            <a:r>
              <a:rPr lang="fa-IR" dirty="0" smtClean="0"/>
              <a:t>3) تماشای فیلم ، کارتون و بازی های کامپیوتری که صحنه ی پرخاشگری دارند را محدود کنید. </a:t>
            </a:r>
            <a:endParaRPr lang="en-US" dirty="0" smtClean="0"/>
          </a:p>
          <a:p>
            <a:pPr algn="just" rtl="1">
              <a:buNone/>
            </a:pPr>
            <a:r>
              <a:rPr lang="fa-IR" dirty="0" smtClean="0"/>
              <a:t>4) قرار گرفتن کودک در محیط های همراه با پرخاشگری در زندگی واقعی را محدود کنید (مثلاً رفت و آمد کودک با بزرگسالان پرخاشگر ). </a:t>
            </a:r>
            <a:endParaRPr lang="en-US" dirty="0" smtClean="0"/>
          </a:p>
          <a:p>
            <a:pPr algn="just" rtl="1">
              <a:buNone/>
            </a:pPr>
            <a:r>
              <a:rPr lang="fa-IR" dirty="0" smtClean="0"/>
              <a:t>5) مطمئن شوید پرخاشگری کودک در رسیدن او به مقصد کمکی نمی کند. </a:t>
            </a:r>
            <a:endParaRPr lang="en-US" dirty="0" smtClean="0"/>
          </a:p>
          <a:p>
            <a:pPr algn="just" rtl="1">
              <a:buNone/>
            </a:pPr>
            <a:r>
              <a:rPr lang="fa-IR" dirty="0" smtClean="0"/>
              <a:t>6) آرامش خود را حفظ کنید. </a:t>
            </a:r>
            <a:endParaRPr lang="en-US" dirty="0" smtClean="0"/>
          </a:p>
          <a:p>
            <a:pPr algn="just" rtl="1">
              <a:buNone/>
            </a:pPr>
            <a:r>
              <a:rPr lang="fa-IR" dirty="0" smtClean="0"/>
              <a:t>7) از محروم سازی موقت بلافاصله بعد از پرخاشگری استفاده کنید. </a:t>
            </a:r>
            <a:endParaRPr lang="en-US" dirty="0" smtClean="0"/>
          </a:p>
          <a:p>
            <a:pPr algn="just" rtl="1">
              <a:buNone/>
            </a:pPr>
            <a:r>
              <a:rPr lang="fa-IR" dirty="0" smtClean="0"/>
              <a:t>8) احساسات کودک خود را بشناسید ولی مطمئن شوید که او می داند پرخاشگری قابل قبول نیست. </a:t>
            </a:r>
            <a:endParaRPr lang="en-US" dirty="0" smtClean="0"/>
          </a:p>
          <a:p>
            <a:pPr algn="just" rtl="1">
              <a:buNone/>
            </a:pPr>
            <a:endParaRPr lang="en-US" dirty="0"/>
          </a:p>
        </p:txBody>
      </p:sp>
    </p:spTree>
  </p:cSld>
  <p:clrMapOvr>
    <a:masterClrMapping/>
  </p:clrMapOvr>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 rtl="1"/>
            <a:endParaRPr lang="en-US" dirty="0">
              <a:cs typeface="B Titr" pitchFamily="2" charset="-78"/>
            </a:endParaRPr>
          </a:p>
        </p:txBody>
      </p:sp>
      <p:sp>
        <p:nvSpPr>
          <p:cNvPr id="3" name="Content Placeholder 2"/>
          <p:cNvSpPr>
            <a:spLocks noGrp="1"/>
          </p:cNvSpPr>
          <p:nvPr>
            <p:ph idx="1"/>
          </p:nvPr>
        </p:nvSpPr>
        <p:spPr/>
        <p:txBody>
          <a:bodyPr>
            <a:normAutofit/>
          </a:bodyPr>
          <a:lstStyle/>
          <a:p>
            <a:pPr algn="just" rtl="1">
              <a:buNone/>
            </a:pPr>
            <a:r>
              <a:rPr lang="fa-IR" dirty="0" smtClean="0"/>
              <a:t>*دروغگویی: </a:t>
            </a:r>
            <a:endParaRPr lang="en-US" dirty="0" smtClean="0"/>
          </a:p>
          <a:p>
            <a:pPr algn="just" rtl="1">
              <a:buNone/>
            </a:pPr>
            <a:r>
              <a:rPr lang="fa-IR" dirty="0" smtClean="0"/>
              <a:t>کودکان دو نوع دروغ گویی دارند :</a:t>
            </a:r>
          </a:p>
          <a:p>
            <a:pPr algn="just" rtl="1">
              <a:buNone/>
            </a:pPr>
            <a:r>
              <a:rPr lang="fa-IR" dirty="0" smtClean="0"/>
              <a:t>اول : گفتن داستان هایی که حقیقت ندارد و از تصورات آنها منشأ می گیرد و در واقع چیزهایی را بیان می کنند که آرزو دارند حقیقت داشته باشند. در این موارد بهترین کار تزریق حقایق لابلای داستان آنها است. </a:t>
            </a:r>
          </a:p>
          <a:p>
            <a:pPr algn="just" rtl="1">
              <a:buNone/>
            </a:pPr>
            <a:r>
              <a:rPr lang="fa-IR" dirty="0" smtClean="0"/>
              <a:t>دوم : دروغ گفتن برای بدست آوردن چیزی یا اجتناب از کاری صورت می گیرد. در این مورد باید به کودک آموزش داد که دروغ گفتن اشتباه است و مهم آن است که حقیقت را بگوید. </a:t>
            </a:r>
            <a:endParaRPr lang="en-US" dirty="0" smtClean="0"/>
          </a:p>
          <a:p>
            <a:pPr algn="just" rtl="1">
              <a:buNone/>
            </a:pPr>
            <a:endParaRPr lang="en-US" dirty="0" smtClean="0"/>
          </a:p>
          <a:p>
            <a:pPr algn="just" rtl="1">
              <a:buNone/>
            </a:pPr>
            <a:endParaRPr lang="en-US" dirty="0"/>
          </a:p>
        </p:txBody>
      </p:sp>
    </p:spTree>
  </p:cSld>
  <p:clrMapOvr>
    <a:masterClrMapping/>
  </p:clrMapOvr>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 rtl="1"/>
            <a:endParaRPr lang="en-US" dirty="0">
              <a:cs typeface="B Titr" pitchFamily="2" charset="-78"/>
            </a:endParaRPr>
          </a:p>
        </p:txBody>
      </p:sp>
      <p:sp>
        <p:nvSpPr>
          <p:cNvPr id="3" name="Content Placeholder 2"/>
          <p:cNvSpPr>
            <a:spLocks noGrp="1"/>
          </p:cNvSpPr>
          <p:nvPr>
            <p:ph idx="1"/>
          </p:nvPr>
        </p:nvSpPr>
        <p:spPr/>
        <p:txBody>
          <a:bodyPr>
            <a:normAutofit/>
          </a:bodyPr>
          <a:lstStyle/>
          <a:p>
            <a:pPr rtl="1"/>
            <a:r>
              <a:rPr lang="fa-IR" dirty="0" smtClean="0"/>
              <a:t>1) والدین باید الگویی از راست گویی برای کودک خود باشند. </a:t>
            </a:r>
            <a:endParaRPr lang="en-US" dirty="0" smtClean="0"/>
          </a:p>
          <a:p>
            <a:pPr rtl="1"/>
            <a:r>
              <a:rPr lang="fa-IR" dirty="0" smtClean="0"/>
              <a:t>2) راست گویی کودک خود را تشویق کنند، به خصوص در مواردی که می توانست دروغ بگوید ولی این کار را نکرد. </a:t>
            </a:r>
            <a:endParaRPr lang="en-US" dirty="0" smtClean="0"/>
          </a:p>
          <a:p>
            <a:pPr rtl="1"/>
            <a:r>
              <a:rPr lang="fa-IR" dirty="0" smtClean="0"/>
              <a:t>3) والدین هنگامی که دروغی از کودک خود می شنوند آرام بمانند و اجازه ندهند کودک با دروغ گفتن به آنچه می خواهد دست یابد. </a:t>
            </a:r>
            <a:endParaRPr lang="en-US" dirty="0" smtClean="0"/>
          </a:p>
          <a:p>
            <a:pPr rtl="1"/>
            <a:r>
              <a:rPr lang="fa-IR" dirty="0" smtClean="0"/>
              <a:t>4) زمانی که کودک بزرگ تر است می توانید از محروم سازی موقتی یا گرفتن امتیازات استفاده نمائید.</a:t>
            </a:r>
            <a:endParaRPr lang="en-US" dirty="0" smtClean="0"/>
          </a:p>
          <a:p>
            <a:pPr rtl="1"/>
            <a:r>
              <a:rPr lang="fa-IR" dirty="0" smtClean="0"/>
              <a:t>5) کودک را با برچسب دروغ گو خجالت زده نکنید. </a:t>
            </a:r>
            <a:endParaRPr lang="en-US" dirty="0" smtClean="0"/>
          </a:p>
          <a:p>
            <a:pPr algn="just" rtl="1">
              <a:buNone/>
            </a:pPr>
            <a:endParaRPr lang="en-US" dirty="0"/>
          </a:p>
        </p:txBody>
      </p:sp>
    </p:spTree>
  </p:cSld>
  <p:clrMapOvr>
    <a:masterClrMapping/>
  </p:clrMapOvr>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 rtl="1"/>
            <a:endParaRPr lang="en-US" dirty="0">
              <a:cs typeface="B Titr" pitchFamily="2" charset="-78"/>
            </a:endParaRPr>
          </a:p>
        </p:txBody>
      </p:sp>
      <p:sp>
        <p:nvSpPr>
          <p:cNvPr id="3" name="Content Placeholder 2"/>
          <p:cNvSpPr>
            <a:spLocks noGrp="1"/>
          </p:cNvSpPr>
          <p:nvPr>
            <p:ph idx="1"/>
          </p:nvPr>
        </p:nvSpPr>
        <p:spPr/>
        <p:txBody>
          <a:bodyPr>
            <a:normAutofit/>
          </a:bodyPr>
          <a:lstStyle/>
          <a:p>
            <a:pPr algn="just" rtl="1">
              <a:buNone/>
            </a:pPr>
            <a:r>
              <a:rPr lang="fa-IR" dirty="0" smtClean="0"/>
              <a:t>*رقابت خواهر و برادرها : </a:t>
            </a:r>
            <a:endParaRPr lang="en-US" dirty="0" smtClean="0"/>
          </a:p>
          <a:p>
            <a:pPr algn="just" rtl="1">
              <a:buNone/>
            </a:pPr>
            <a:r>
              <a:rPr lang="fa-IR" dirty="0" smtClean="0"/>
              <a:t>این مسئله امری طبیعی در خانواده است . هدف ما حذف آن نیست، بلکه به حداقل رساندن آن است. </a:t>
            </a:r>
            <a:endParaRPr lang="en-US" dirty="0" smtClean="0"/>
          </a:p>
          <a:p>
            <a:pPr algn="just" rtl="1">
              <a:buNone/>
            </a:pPr>
            <a:r>
              <a:rPr lang="fa-IR" dirty="0" smtClean="0"/>
              <a:t>این رقابت در کودکان هم جنس با 3-1 سال تفاوت سنی شدید تر است. 	</a:t>
            </a:r>
            <a:endParaRPr lang="en-US" dirty="0" smtClean="0"/>
          </a:p>
          <a:p>
            <a:pPr algn="just" rtl="1">
              <a:buNone/>
            </a:pPr>
            <a:r>
              <a:rPr lang="fa-IR" dirty="0" smtClean="0"/>
              <a:t>دو زمان شایع برای این رقابت ها : 1) به دنیا آمدن کودک جدید            2) زمانی که کودکان بزرگ تر می شوند. </a:t>
            </a:r>
            <a:endParaRPr lang="en-US" dirty="0" smtClean="0"/>
          </a:p>
          <a:p>
            <a:pPr algn="just" rtl="1">
              <a:buNone/>
            </a:pPr>
            <a:endParaRPr lang="en-US" dirty="0"/>
          </a:p>
        </p:txBody>
      </p:sp>
    </p:spTree>
  </p:cSld>
  <p:clrMapOvr>
    <a:masterClrMapping/>
  </p:clrMapOvr>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 rtl="1"/>
            <a:endParaRPr lang="en-US" dirty="0">
              <a:cs typeface="B Titr" pitchFamily="2" charset="-78"/>
            </a:endParaRPr>
          </a:p>
        </p:txBody>
      </p:sp>
      <p:sp>
        <p:nvSpPr>
          <p:cNvPr id="3" name="Content Placeholder 2"/>
          <p:cNvSpPr>
            <a:spLocks noGrp="1"/>
          </p:cNvSpPr>
          <p:nvPr>
            <p:ph idx="1"/>
          </p:nvPr>
        </p:nvSpPr>
        <p:spPr/>
        <p:txBody>
          <a:bodyPr>
            <a:normAutofit fontScale="92500" lnSpcReduction="20000"/>
          </a:bodyPr>
          <a:lstStyle/>
          <a:p>
            <a:pPr algn="just" rtl="1">
              <a:buNone/>
            </a:pPr>
            <a:r>
              <a:rPr lang="fa-IR" dirty="0" smtClean="0"/>
              <a:t>برای به حداقل رساندن این رقابت ها می توان توصیه های زیر را بکار بست: </a:t>
            </a:r>
            <a:endParaRPr lang="en-US" dirty="0" smtClean="0"/>
          </a:p>
          <a:p>
            <a:pPr algn="just" rtl="1">
              <a:buNone/>
            </a:pPr>
            <a:r>
              <a:rPr lang="fa-IR" dirty="0" smtClean="0"/>
              <a:t>1) کودک را برای آنچه قرار است اتفاق بیفتد آماده کنید. مواردی مثل اینکه در هنگام رفتن شما به بیمارستان چه کسی از او مراقبت می کند. کودک به دنیا آمده زیاد گریه می کند و شما مجبورید زمان زیادی برای نگهداری از کودک اختصاص دهید و.... </a:t>
            </a:r>
            <a:endParaRPr lang="en-US" dirty="0" smtClean="0"/>
          </a:p>
          <a:p>
            <a:pPr algn="just" rtl="1">
              <a:buNone/>
            </a:pPr>
            <a:r>
              <a:rPr lang="fa-IR" dirty="0" smtClean="0"/>
              <a:t>2) اجازه دهید کودک برای ویزیت های قبل از زایمان همراه شما بیاید و صدای نوزاد را بشنود.  </a:t>
            </a:r>
            <a:endParaRPr lang="en-US" dirty="0" smtClean="0"/>
          </a:p>
          <a:p>
            <a:pPr algn="just" rtl="1">
              <a:buNone/>
            </a:pPr>
            <a:r>
              <a:rPr lang="fa-IR" dirty="0" smtClean="0"/>
              <a:t>3) اگر امکان دارد هر گونه تغییرات مهم در خانه را چند ماه قبل از به دنیا آمدن کودک ایجاد کنید. مثلاً اگر قرار است نوزاد از گهواره خواهر یا برادرش استفاده کند در مورد خرید یک تخت بزرگ تر با فرزند خود صحبت کنید. </a:t>
            </a:r>
            <a:endParaRPr lang="en-US" dirty="0"/>
          </a:p>
        </p:txBody>
      </p:sp>
    </p:spTree>
  </p:cSld>
  <p:clrMapOvr>
    <a:masterClrMapping/>
  </p:clrMapOvr>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just" rtl="1"/>
            <a:endParaRPr lang="en-US" dirty="0">
              <a:cs typeface="B Titr" pitchFamily="2" charset="-78"/>
            </a:endParaRPr>
          </a:p>
        </p:txBody>
      </p:sp>
      <p:sp>
        <p:nvSpPr>
          <p:cNvPr id="3" name="Content Placeholder 2"/>
          <p:cNvSpPr>
            <a:spLocks noGrp="1"/>
          </p:cNvSpPr>
          <p:nvPr>
            <p:ph idx="1"/>
          </p:nvPr>
        </p:nvSpPr>
        <p:spPr/>
        <p:txBody>
          <a:bodyPr>
            <a:normAutofit/>
          </a:bodyPr>
          <a:lstStyle/>
          <a:p>
            <a:pPr algn="just" rtl="1">
              <a:buNone/>
            </a:pPr>
            <a:endParaRPr lang="en-US" dirty="0"/>
          </a:p>
        </p:txBody>
      </p:sp>
    </p:spTree>
  </p:cSld>
  <p:clrMapOvr>
    <a:masterClrMapping/>
  </p:clrMapOvr>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just" rtl="1"/>
            <a:endParaRPr lang="en-US" dirty="0">
              <a:cs typeface="B Titr" pitchFamily="2" charset="-78"/>
            </a:endParaRPr>
          </a:p>
        </p:txBody>
      </p:sp>
      <p:sp>
        <p:nvSpPr>
          <p:cNvPr id="3" name="Content Placeholder 2"/>
          <p:cNvSpPr>
            <a:spLocks noGrp="1"/>
          </p:cNvSpPr>
          <p:nvPr>
            <p:ph idx="1"/>
          </p:nvPr>
        </p:nvSpPr>
        <p:spPr/>
        <p:txBody>
          <a:bodyPr>
            <a:normAutofit/>
          </a:bodyPr>
          <a:lstStyle/>
          <a:p>
            <a:pPr algn="just" rtl="1">
              <a:buNone/>
            </a:pPr>
            <a:r>
              <a:rPr lang="fa-IR" dirty="0" smtClean="0"/>
              <a:t>4) از کودک نپرسید که دوست دارد نوزاد پسر باشد یا دختر. </a:t>
            </a:r>
            <a:endParaRPr lang="en-US" dirty="0" smtClean="0"/>
          </a:p>
          <a:p>
            <a:pPr algn="just" rtl="1">
              <a:buNone/>
            </a:pPr>
            <a:r>
              <a:rPr lang="fa-IR" dirty="0" smtClean="0"/>
              <a:t>5) بهتر است تا سه ماه ی دوم در مورد بارداری چیزی به کودک نگویید (از نظر صدمه بارداری ) </a:t>
            </a:r>
            <a:endParaRPr lang="en-US" dirty="0" smtClean="0"/>
          </a:p>
          <a:p>
            <a:pPr algn="just" rtl="1">
              <a:buNone/>
            </a:pPr>
            <a:r>
              <a:rPr lang="fa-IR" dirty="0" smtClean="0"/>
              <a:t>6) در این مورد که کودک به دنیا آمده یک همبازی برای او خواهد شد صحبت نکنید. زیرا مدت زمان طولانی لازم است تا او بتواند بازی کند در نتیجه کودک نا امید می شود. </a:t>
            </a:r>
            <a:endParaRPr lang="en-US" dirty="0" smtClean="0"/>
          </a:p>
          <a:p>
            <a:pPr algn="just" rtl="1">
              <a:buNone/>
            </a:pPr>
            <a:r>
              <a:rPr lang="fa-IR" dirty="0" smtClean="0"/>
              <a:t>7) سعی کنید هر آموزش جدیدی را نظیر توالت رفتن، چند ماه قبل از به دنیا آمدن فرزند جدید یا چند ماه بعد از تولد او شروع کنید . </a:t>
            </a:r>
            <a:endParaRPr lang="en-US" dirty="0" smtClean="0"/>
          </a:p>
          <a:p>
            <a:pPr algn="just" rtl="1">
              <a:buNone/>
            </a:pPr>
            <a:endParaRPr lang="en-US" dirty="0"/>
          </a:p>
        </p:txBody>
      </p:sp>
    </p:spTree>
  </p:cSld>
  <p:clrMapOvr>
    <a:masterClrMapping/>
  </p:clrMapOvr>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just" rtl="1"/>
            <a:endParaRPr lang="en-US" dirty="0">
              <a:cs typeface="B Titr" pitchFamily="2" charset="-78"/>
            </a:endParaRPr>
          </a:p>
        </p:txBody>
      </p:sp>
      <p:sp>
        <p:nvSpPr>
          <p:cNvPr id="3" name="Content Placeholder 2"/>
          <p:cNvSpPr>
            <a:spLocks noGrp="1"/>
          </p:cNvSpPr>
          <p:nvPr>
            <p:ph idx="1"/>
          </p:nvPr>
        </p:nvSpPr>
        <p:spPr/>
        <p:txBody>
          <a:bodyPr>
            <a:normAutofit/>
          </a:bodyPr>
          <a:lstStyle/>
          <a:p>
            <a:pPr algn="just" rtl="1">
              <a:buNone/>
            </a:pPr>
            <a:r>
              <a:rPr lang="fa-IR" dirty="0" smtClean="0"/>
              <a:t>*مشکلات خوابیدن : </a:t>
            </a:r>
            <a:endParaRPr lang="en-US" dirty="0" smtClean="0"/>
          </a:p>
          <a:p>
            <a:pPr algn="just" rtl="1"/>
            <a:r>
              <a:rPr lang="fa-IR" dirty="0" smtClean="0"/>
              <a:t>میانگین الگوی خواب کودکان 7-2 سال به شکل زیر می باشد :</a:t>
            </a:r>
            <a:endParaRPr lang="en-US" dirty="0" smtClean="0"/>
          </a:p>
          <a:p>
            <a:pPr algn="just" rtl="1"/>
            <a:r>
              <a:rPr lang="fa-IR" dirty="0" smtClean="0"/>
              <a:t>2 ساله : 5/11 ساعت خواب در شب </a:t>
            </a:r>
            <a:r>
              <a:rPr lang="en-US" dirty="0" smtClean="0">
                <a:sym typeface="Wingdings 2"/>
              </a:rPr>
              <a:t></a:t>
            </a:r>
            <a:r>
              <a:rPr lang="fa-IR" dirty="0" smtClean="0"/>
              <a:t> 5/1 ساعت خواب در روز </a:t>
            </a:r>
            <a:endParaRPr lang="en-US" dirty="0" smtClean="0"/>
          </a:p>
          <a:p>
            <a:pPr algn="just" rtl="1"/>
            <a:r>
              <a:rPr lang="fa-IR" dirty="0" smtClean="0"/>
              <a:t>3 ساله : 11 ساعت خواب در شب </a:t>
            </a:r>
            <a:r>
              <a:rPr lang="en-US" dirty="0" smtClean="0">
                <a:sym typeface="Wingdings 2"/>
              </a:rPr>
              <a:t></a:t>
            </a:r>
            <a:r>
              <a:rPr lang="fa-IR" dirty="0" smtClean="0"/>
              <a:t> 1 ساعت خواب در روز </a:t>
            </a:r>
            <a:endParaRPr lang="en-US" dirty="0" smtClean="0"/>
          </a:p>
          <a:p>
            <a:pPr algn="just" rtl="1"/>
            <a:r>
              <a:rPr lang="fa-IR" dirty="0" smtClean="0"/>
              <a:t>5-4 ساله : 12 ساعت خواب در شب </a:t>
            </a:r>
            <a:endParaRPr lang="en-US" dirty="0" smtClean="0"/>
          </a:p>
          <a:p>
            <a:pPr algn="just" rtl="1"/>
            <a:r>
              <a:rPr lang="fa-IR" dirty="0" smtClean="0"/>
              <a:t>7-6 ساله : 11-10 ساعت خواب در شب </a:t>
            </a:r>
            <a:endParaRPr lang="en-US" dirty="0" smtClean="0"/>
          </a:p>
          <a:p>
            <a:pPr algn="just" rtl="1">
              <a:buNone/>
            </a:pPr>
            <a:endParaRPr lang="en-US" dirty="0"/>
          </a:p>
        </p:txBody>
      </p:sp>
    </p:spTree>
  </p:cSld>
  <p:clrMapOvr>
    <a:masterClrMapping/>
  </p:clrMapOvr>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just" rtl="1"/>
            <a:endParaRPr lang="en-US" dirty="0">
              <a:cs typeface="B Titr" pitchFamily="2" charset="-78"/>
            </a:endParaRPr>
          </a:p>
        </p:txBody>
      </p:sp>
      <p:sp>
        <p:nvSpPr>
          <p:cNvPr id="3" name="Content Placeholder 2"/>
          <p:cNvSpPr>
            <a:spLocks noGrp="1"/>
          </p:cNvSpPr>
          <p:nvPr>
            <p:ph idx="1"/>
          </p:nvPr>
        </p:nvSpPr>
        <p:spPr/>
        <p:txBody>
          <a:bodyPr>
            <a:normAutofit/>
          </a:bodyPr>
          <a:lstStyle/>
          <a:p>
            <a:pPr algn="just" rtl="1">
              <a:buNone/>
            </a:pPr>
            <a:r>
              <a:rPr lang="fa-IR" dirty="0" smtClean="0"/>
              <a:t>اگر کودک 1 تا 2 ساعت در رختخواب دراز می کشد تا خوابش ببرد، می توانید زمان رفتن به رختخواب او را کمی به تأخیر بیندازید. مثلاً اگر ساعت 8 به رختخواب می رفت و ساعت 10 خوابش می برد، ساعت 10 او را به رختخواب بفرستید و بعد به تدریج، هر چند روز، یک ربع زمان رفتن به رختخواب را جلو بیندازید تا به زمان مناسب برسد. </a:t>
            </a:r>
            <a:endParaRPr lang="en-US" dirty="0" smtClean="0"/>
          </a:p>
          <a:p>
            <a:pPr algn="just" rtl="1">
              <a:buNone/>
            </a:pPr>
            <a:endParaRPr lang="en-US" dirty="0"/>
          </a:p>
        </p:txBody>
      </p:sp>
    </p:spTree>
  </p:cSld>
  <p:clrMapOvr>
    <a:masterClrMapping/>
  </p:clrMapOvr>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just" rtl="1"/>
            <a:endParaRPr lang="en-US" dirty="0">
              <a:cs typeface="B Titr" pitchFamily="2" charset="-78"/>
            </a:endParaRPr>
          </a:p>
        </p:txBody>
      </p:sp>
      <p:sp>
        <p:nvSpPr>
          <p:cNvPr id="3" name="Content Placeholder 2"/>
          <p:cNvSpPr>
            <a:spLocks noGrp="1"/>
          </p:cNvSpPr>
          <p:nvPr>
            <p:ph idx="1"/>
          </p:nvPr>
        </p:nvSpPr>
        <p:spPr/>
        <p:txBody>
          <a:bodyPr>
            <a:normAutofit fontScale="55000" lnSpcReduction="20000"/>
          </a:bodyPr>
          <a:lstStyle/>
          <a:p>
            <a:pPr algn="just" rtl="1"/>
            <a:r>
              <a:rPr lang="fa-IR" dirty="0" smtClean="0"/>
              <a:t>مشکلات در رفتن به رختخواب : </a:t>
            </a:r>
            <a:endParaRPr lang="en-US" dirty="0" smtClean="0"/>
          </a:p>
          <a:p>
            <a:pPr algn="just" rtl="1"/>
            <a:r>
              <a:rPr lang="fa-IR" dirty="0" smtClean="0"/>
              <a:t>بعضی از کودکان از رفتن به رختخواب خودداری می کنند یا مکرر والدین خود را صدا می زنند یا از اتاق بیرون می آیند. راه اصلی پیشگیری از این مشکل این است که زمان خواب ثابت باشد. یعنی هر روز حتی روزهای تعطیل کودک در ساعت معینی بیدار شود و هر شب هم در ساعت معینی به رختخواب برود. قبل از خواب 20 دقیقه مراسم قبل از خواب مثل استحمام، غذای سبک، مسواک زدن، داستان زمان خواب، شب به خیر برای همه ی خانواده و.....پایه گذاری کنید. اگر کودک همه ی این فعالیت ها را در زمان معین انجام داد و به رختخواب رفت، می تواند یک داستان اضافه گوش کند. </a:t>
            </a:r>
            <a:endParaRPr lang="en-US" dirty="0" smtClean="0"/>
          </a:p>
          <a:p>
            <a:pPr algn="just" rtl="1"/>
            <a:r>
              <a:rPr lang="fa-IR" dirty="0" smtClean="0"/>
              <a:t>قبل از رفتن به رختخواب مطمئن شوید که به دستشویی رفته است و یک لیوان آب نیز کنار تخت او بگذارید . </a:t>
            </a:r>
            <a:endParaRPr lang="en-US" dirty="0" smtClean="0"/>
          </a:p>
          <a:p>
            <a:pPr algn="just" rtl="1"/>
            <a:r>
              <a:rPr lang="fa-IR" dirty="0" smtClean="0"/>
              <a:t>بیدار شدن مکرر:   </a:t>
            </a:r>
            <a:endParaRPr lang="en-US" dirty="0" smtClean="0"/>
          </a:p>
          <a:p>
            <a:pPr algn="just" rtl="1"/>
            <a:r>
              <a:rPr lang="fa-IR" dirty="0" smtClean="0"/>
              <a:t>بسیاری از کودکان در طول شب چند بار بیدار می شوند و به راحتی مجدداً به خواب می روند، در حالی که بعضی در به خواب رفتن مجدد مشکل دارند که قسمتی از آنها بخاطر این است که والدین در به خواب رفتن به آنها کمک می کنند و خودشان به تنهایی نمی توانند بخوابند. </a:t>
            </a:r>
            <a:endParaRPr lang="en-US" dirty="0" smtClean="0"/>
          </a:p>
          <a:p>
            <a:pPr algn="just" rtl="1"/>
            <a:r>
              <a:rPr lang="fa-IR" dirty="0" smtClean="0"/>
              <a:t>درمواردی که کودک بیدار شده و والدین را صدا می زند بعد از 5- 3 دقیقه می توان به اتاقش رفت و به او پاسخ داد. نباید کودک را از جای خودبلند کرد یا کنار او خوابید، بلکه فقط یک دقیقه در اتاقش بمانید که مطمئن شود شما در خانه هستید. اگر مجدداً بیدار شد و شما را صدا کرد 7-5 دقیقه بعد پاسخ دهید و به تدریج این زمان را طولانی کنید. یکی دو روز اول خسته کننده است ولی بعد از یک هفته نتیجه ی مؤثر را خواهید دید.</a:t>
            </a:r>
            <a:endParaRPr lang="en-US" dirty="0" smtClean="0"/>
          </a:p>
          <a:p>
            <a:pPr algn="just" rtl="1"/>
            <a:r>
              <a:rPr lang="fa-IR" dirty="0" smtClean="0"/>
              <a:t>کابوس های شبانه و وحشت :</a:t>
            </a:r>
            <a:endParaRPr lang="en-US" dirty="0" smtClean="0"/>
          </a:p>
          <a:p>
            <a:pPr algn="just" rtl="1"/>
            <a:r>
              <a:rPr lang="fa-IR" dirty="0" smtClean="0"/>
              <a:t>بسیاری از کودکان بویژه در سنین 6-3 سال کابوس شبانه را تجربه می کنند. کابوس شبانه در سبک ترین قسمت خواب اتفاق می افتد.</a:t>
            </a:r>
            <a:endParaRPr lang="en-US" dirty="0" smtClean="0"/>
          </a:p>
          <a:p>
            <a:pPr algn="just" rtl="1">
              <a:buNone/>
            </a:pPr>
            <a:endParaRPr lang="en-US" dirty="0"/>
          </a:p>
        </p:txBody>
      </p:sp>
    </p:spTree>
  </p:cSld>
  <p:clrMapOvr>
    <a:masterClrMapping/>
  </p:clrMapOvr>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just" rtl="1"/>
            <a:r>
              <a:rPr lang="fa-IR" b="1" dirty="0" smtClean="0"/>
              <a:t> برای کاهش اثرات وحشت زدگی این توصیه ها را می توان به کار برد : </a:t>
            </a:r>
            <a:r>
              <a:rPr lang="en-US" dirty="0" smtClean="0"/>
              <a:t/>
            </a:r>
            <a:br>
              <a:rPr lang="en-US" dirty="0" smtClean="0"/>
            </a:br>
            <a:endParaRPr lang="en-US" dirty="0">
              <a:cs typeface="B Titr" pitchFamily="2" charset="-78"/>
            </a:endParaRPr>
          </a:p>
        </p:txBody>
      </p:sp>
      <p:sp>
        <p:nvSpPr>
          <p:cNvPr id="3" name="Content Placeholder 2"/>
          <p:cNvSpPr>
            <a:spLocks noGrp="1"/>
          </p:cNvSpPr>
          <p:nvPr>
            <p:ph idx="1"/>
          </p:nvPr>
        </p:nvSpPr>
        <p:spPr/>
        <p:txBody>
          <a:bodyPr>
            <a:normAutofit lnSpcReduction="10000"/>
          </a:bodyPr>
          <a:lstStyle/>
          <a:p>
            <a:pPr rtl="1"/>
            <a:r>
              <a:rPr lang="fa-IR" dirty="0" smtClean="0"/>
              <a:t>1- وقتی کودک شما به خاطر کابوس جیغ می زند به او سریع پاسخ دهید تا نشان دهد که از او محافظت می کنید. </a:t>
            </a:r>
            <a:endParaRPr lang="en-US" dirty="0" smtClean="0"/>
          </a:p>
          <a:p>
            <a:pPr rtl="1"/>
            <a:r>
              <a:rPr lang="fa-IR" dirty="0" smtClean="0"/>
              <a:t>2- تا جایی که ممکن است آرام باشید و با صدای ملایم به او اطمینان دهید که جایش امن است. </a:t>
            </a:r>
            <a:endParaRPr lang="en-US" dirty="0" smtClean="0"/>
          </a:p>
          <a:p>
            <a:pPr rtl="1"/>
            <a:r>
              <a:rPr lang="fa-IR" dirty="0" smtClean="0"/>
              <a:t>3- تا زمانی که آرام شود کنار او بمانید. </a:t>
            </a:r>
            <a:endParaRPr lang="en-US" dirty="0" smtClean="0"/>
          </a:p>
          <a:p>
            <a:pPr rtl="1"/>
            <a:r>
              <a:rPr lang="fa-IR" dirty="0" smtClean="0"/>
              <a:t>4- اگر کاملاً بیدار نشده و به نظر می رسد که هنوز کابوس می بیند او را بیدار نکنید. کنار او باشید تا با صدای خودش بیدار شود. </a:t>
            </a:r>
            <a:endParaRPr lang="en-US" dirty="0" smtClean="0"/>
          </a:p>
          <a:p>
            <a:pPr rtl="1"/>
            <a:r>
              <a:rPr lang="fa-IR" dirty="0" smtClean="0"/>
              <a:t>5- اجازه ندهید بعد از کابوس  به اتاق خواب شما بیاید. زیرا  به صورت عادت در می آید و این پیام را به کودک می دهد که تخت خودش جای امنی نیست. </a:t>
            </a:r>
            <a:endParaRPr lang="en-US" dirty="0" smtClean="0"/>
          </a:p>
          <a:p>
            <a:pPr algn="just" rtl="1">
              <a:buNone/>
            </a:pPr>
            <a:endParaRPr lang="en-US" dirty="0"/>
          </a:p>
        </p:txBody>
      </p:sp>
    </p:spTree>
  </p:cSld>
  <p:clrMapOvr>
    <a:masterClrMapping/>
  </p:clrMapOvr>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just" rtl="1"/>
            <a:r>
              <a:rPr lang="fa-IR" dirty="0" smtClean="0"/>
              <a:t>*ترس ها و اضطراب ها : </a:t>
            </a:r>
            <a:endParaRPr lang="en-US" dirty="0" smtClean="0"/>
          </a:p>
          <a:p>
            <a:pPr algn="just" rtl="1"/>
            <a:r>
              <a:rPr lang="fa-IR" dirty="0" smtClean="0"/>
              <a:t>گاهی بچه ها از چیزهایی مثل جادوگر می ترسند . کودکان تخیلات فعال دارند و گاهی در جدا کردن آنها از واقعیت مشکل دارند. در این موارد به جای این که به کودک بگویید چیزی به عنوان جادوگر وجود ندارد، می توانید بگویید وظیفه ی من به عنوان مامان تو این است که به تو اطمینان بدهم که هیچ جادوگری به خانه ی ما نمی آید.  البته این تکنیک هنگامی که کودک بزرگ تر می شود کمتر اثر دارد. اگر کودک ترس و اضطراب زیادی دارد شاید نیاز باشد از متخصص کمک بگیرید. </a:t>
            </a:r>
            <a:endParaRPr lang="en-US" dirty="0" smtClean="0"/>
          </a:p>
          <a:p>
            <a:pPr algn="just"/>
            <a:endParaRPr lang="en-US" dirty="0"/>
          </a:p>
        </p:txBody>
      </p:sp>
    </p:spTree>
  </p:cSld>
  <p:clrMapOvr>
    <a:masterClrMapping/>
  </p:clrMapOvr>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rtl="1"/>
            <a:r>
              <a:rPr lang="fa-IR" dirty="0" smtClean="0"/>
              <a:t>مشکلات رفتاری داخل اتومبیل :</a:t>
            </a:r>
            <a:endParaRPr lang="en-US" dirty="0" smtClean="0"/>
          </a:p>
          <a:p>
            <a:pPr rtl="1"/>
            <a:r>
              <a:rPr lang="fa-IR" dirty="0" smtClean="0"/>
              <a:t>هر زمانی که کودک در اتومبیل است باید از صندلی او و کمربندش مطمئن باشیم. کودکی که کمربندش بسته است نه تنها ایمن تر است بلکه رفتار بهتری داخل اتومبیل خواهد داشت .</a:t>
            </a:r>
            <a:endParaRPr lang="en-US" dirty="0" smtClean="0"/>
          </a:p>
          <a:p>
            <a:endParaRPr lang="en-US" dirty="0"/>
          </a:p>
        </p:txBody>
      </p:sp>
    </p:spTree>
  </p:cSld>
  <p:clrMapOvr>
    <a:masterClrMapping/>
  </p:clrMapOvr>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77500" lnSpcReduction="20000"/>
          </a:bodyPr>
          <a:lstStyle/>
          <a:p>
            <a:pPr algn="just" rtl="1"/>
            <a:r>
              <a:rPr lang="fa-IR" b="1" dirty="0" smtClean="0"/>
              <a:t>توصیه های زیر نیز به کنترل مشکلات رفتاری در داخل اتومبیل کمک می کند :</a:t>
            </a:r>
            <a:endParaRPr lang="en-US" dirty="0" smtClean="0"/>
          </a:p>
          <a:p>
            <a:pPr algn="just" rtl="1"/>
            <a:r>
              <a:rPr lang="fa-IR" dirty="0" smtClean="0"/>
              <a:t>1- فعالیت های خاص به نام فعالیت اتومبیل داشته باشید. مثلاً یک کیف پر از اسباب بازی که کودک در اتومبیل از آن استفاده کند. </a:t>
            </a:r>
            <a:endParaRPr lang="en-US" dirty="0" smtClean="0"/>
          </a:p>
          <a:p>
            <a:pPr algn="just" rtl="1"/>
            <a:r>
              <a:rPr lang="fa-IR" dirty="0" smtClean="0"/>
              <a:t>2- نوار موسیقی که کودک دوست دارد خریده و فقط داخل اتومبیل از آن استفاده کنید. </a:t>
            </a:r>
            <a:endParaRPr lang="en-US" dirty="0" smtClean="0"/>
          </a:p>
          <a:p>
            <a:pPr algn="just" rtl="1"/>
            <a:r>
              <a:rPr lang="fa-IR" dirty="0" smtClean="0"/>
              <a:t>3- در مسافرت های طولانی خوراکی ، نوشیدنی و بازی های خاص همراه خود ببرید. </a:t>
            </a:r>
            <a:endParaRPr lang="en-US" dirty="0" smtClean="0"/>
          </a:p>
          <a:p>
            <a:pPr algn="just" rtl="1"/>
            <a:r>
              <a:rPr lang="fa-IR" dirty="0" smtClean="0"/>
              <a:t>4- مکرراً زمانی که رفتار مناسب دارد او را تشویق کنید.</a:t>
            </a:r>
            <a:endParaRPr lang="en-US" dirty="0" smtClean="0"/>
          </a:p>
          <a:p>
            <a:pPr algn="just" rtl="1"/>
            <a:r>
              <a:rPr lang="fa-IR" dirty="0" smtClean="0"/>
              <a:t>5- اگر رفتار نامناسب داشت آرام باشید. کنار جاده توقف کنید و از محروم سازی موقتی در صندلی خودش استفاده کنید. بعد از اینکه آرام شد از او تشکر کنید که آرام شده و مسیر را ادامه دهید.</a:t>
            </a:r>
            <a:endParaRPr lang="en-US" dirty="0" smtClean="0"/>
          </a:p>
          <a:p>
            <a:pPr algn="just" rtl="1"/>
            <a:r>
              <a:rPr lang="fa-IR" dirty="0" smtClean="0"/>
              <a:t>اگر کودک دوست ندارد این مسیر را بروید این تکنیک مؤثر نیست، بلکه از اول به مسیر خود ادامه دهید و او را نادیده بگیرید. </a:t>
            </a:r>
            <a:endParaRPr lang="en-US" dirty="0" smtClean="0"/>
          </a:p>
          <a:p>
            <a:pPr algn="just" rtl="1"/>
            <a:endParaRPr lang="en-US" dirty="0"/>
          </a:p>
        </p:txBody>
      </p:sp>
    </p:spTree>
  </p:cSld>
  <p:clrMapOvr>
    <a:masterClrMapping/>
  </p:clrMapOvr>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dirty="0" smtClean="0"/>
              <a:t>*مشکلات رفتاری هنگام غذا خوردن :</a:t>
            </a:r>
            <a:r>
              <a:rPr lang="en-US" dirty="0" smtClean="0"/>
              <a:t/>
            </a:r>
            <a:br>
              <a:rPr lang="en-US" dirty="0" smtClean="0"/>
            </a:br>
            <a:endParaRPr lang="en-US" dirty="0"/>
          </a:p>
        </p:txBody>
      </p:sp>
      <p:sp>
        <p:nvSpPr>
          <p:cNvPr id="3" name="Content Placeholder 2"/>
          <p:cNvSpPr>
            <a:spLocks noGrp="1"/>
          </p:cNvSpPr>
          <p:nvPr>
            <p:ph idx="1"/>
          </p:nvPr>
        </p:nvSpPr>
        <p:spPr/>
        <p:txBody>
          <a:bodyPr/>
          <a:lstStyle/>
          <a:p>
            <a:pPr rtl="1"/>
            <a:r>
              <a:rPr lang="fa-IR" dirty="0" smtClean="0"/>
              <a:t>بعضی کودکان هنگام غذا خوردن غذا را می ریزند ، با دهان باز غذا می خورند و با دهان پر صحبت می کنند، آرام سر سفره نمی نشینند و بالا و پایین می پرند. </a:t>
            </a:r>
            <a:endParaRPr lang="en-US" dirty="0" smtClean="0"/>
          </a:p>
          <a:p>
            <a:pPr rtl="1"/>
            <a:r>
              <a:rPr lang="fa-IR" dirty="0" smtClean="0"/>
              <a:t>زمانی که این رفتارها ادامه یابد والدین با تهدید کردن با کودک برخورد می کنند و نهایتاً زمان غذا خوردن برای والدین و کودک ناخوشایند می گردد.  </a:t>
            </a:r>
            <a:endParaRPr lang="en-US" dirty="0" smtClean="0"/>
          </a:p>
          <a:p>
            <a:pPr rtl="1"/>
            <a:r>
              <a:rPr lang="fa-IR" dirty="0" smtClean="0"/>
              <a:t>مهمترین قدم در بهبود این رفتارها جذاب کردن فضایی است که به غذا خوردن اختصاص یافته است. </a:t>
            </a:r>
            <a:endParaRPr lang="en-US" dirty="0" smtClean="0"/>
          </a:p>
          <a:p>
            <a:endParaRPr lang="en-US" dirty="0"/>
          </a:p>
        </p:txBody>
      </p:sp>
    </p:spTree>
  </p:cSld>
  <p:clrMapOvr>
    <a:masterClrMapping/>
  </p:clrMapOvr>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a:bodyPr>
          <a:lstStyle/>
          <a:p>
            <a:pPr rtl="1"/>
            <a:r>
              <a:rPr lang="fa-IR" dirty="0" smtClean="0"/>
              <a:t>توصیه های زیر در کاهش مشکلات هنگام غذا خوردن کمک کننده است: </a:t>
            </a:r>
            <a:endParaRPr lang="en-US" dirty="0" smtClean="0"/>
          </a:p>
          <a:p>
            <a:pPr rtl="1"/>
            <a:r>
              <a:rPr lang="fa-IR" dirty="0" smtClean="0"/>
              <a:t>1- برنامه ای بگذارید که همه ی اعضای خانواده در آن شرکت داشته باشند. مثلاً هنگام غذا خوردن هر کس راجع به اتفاقات آن روز خود صحبت کند. در مورد کودکان کوچک تر، مادر به آنها کمک می کند و بیشتر روی کارهای مثبت او تمرکز می کند .</a:t>
            </a:r>
            <a:endParaRPr lang="en-US" dirty="0" smtClean="0"/>
          </a:p>
          <a:p>
            <a:pPr rtl="1"/>
            <a:r>
              <a:rPr lang="fa-IR" dirty="0" smtClean="0"/>
              <a:t>2- والدین باید الگوی خوبی برای کودکان باشند و رفتارهای غلطی هنگام غذا خوردن نداشته باشند که کودک یاد بگیرد. </a:t>
            </a:r>
            <a:endParaRPr lang="en-US" dirty="0" smtClean="0"/>
          </a:p>
          <a:p>
            <a:pPr rtl="1"/>
            <a:r>
              <a:rPr lang="fa-IR" dirty="0" smtClean="0"/>
              <a:t>3- در هنگام غذا خوردن تلویزیون نگاه نکنید. </a:t>
            </a:r>
            <a:endParaRPr lang="en-US" dirty="0" smtClean="0"/>
          </a:p>
          <a:p>
            <a:pPr rtl="1"/>
            <a:r>
              <a:rPr lang="fa-IR" dirty="0" smtClean="0"/>
              <a:t>4- اجازه ندهید کودک اسباب بازی های خود را سر میز غذا بیاورد. </a:t>
            </a:r>
            <a:endParaRPr lang="en-US" dirty="0" smtClean="0"/>
          </a:p>
          <a:p>
            <a:endParaRPr lang="en-US" dirty="0"/>
          </a:p>
        </p:txBody>
      </p:sp>
    </p:spTree>
  </p:cSld>
  <p:clrMapOvr>
    <a:masterClrMapping/>
  </p:clrMapOvr>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85000" lnSpcReduction="20000"/>
          </a:bodyPr>
          <a:lstStyle/>
          <a:p>
            <a:pPr algn="just" rtl="1"/>
            <a:r>
              <a:rPr lang="fa-IR" dirty="0" smtClean="0"/>
              <a:t>5- اگر کودک رفتار نامناسب سر میز غذا نشان داد باید پیامد آن را فوراً تجربه کند. مثلاً از محروم سازی موقتی استفاده نمائید. بهترین کار این است که صندلی او را در حالی که روی آن نشسته کنار بکشید و خودتان به مکالمه ادامه می دهید و به کودک توجه نکنید. </a:t>
            </a:r>
            <a:endParaRPr lang="en-US" dirty="0" smtClean="0"/>
          </a:p>
          <a:p>
            <a:pPr algn="just" rtl="1"/>
            <a:r>
              <a:rPr lang="fa-IR" dirty="0" smtClean="0"/>
              <a:t>6- به عنوان قانون کلی در صورتی که در طول یک وعده غذا بیش از سه بار مجبور به محروم سازی موقتی شدید، آن وعده غذا برای کودک تمام شده خواهد بود و تا زمان وعده ی بعدی هیچ گونه خوراکی دریافت نخواهد کرد. </a:t>
            </a:r>
            <a:endParaRPr lang="en-US" dirty="0" smtClean="0"/>
          </a:p>
          <a:p>
            <a:pPr algn="just" rtl="1"/>
            <a:r>
              <a:rPr lang="fa-IR" dirty="0" smtClean="0"/>
              <a:t>7- می توانید از طریق بازی، اصول رفتاری صحیح را هنگام غذا خوردن با کودک تمرین کنید. مثلاً در بازی یک مهمانی گرفته و وانمود کنید که غذا می خورید . استفاده از تشکر در هنگام غذا گرفتن، غذا خوردن با دهان بسته و ... را با کودک خود تمرین کنید .</a:t>
            </a:r>
            <a:endParaRPr lang="en-US" dirty="0" smtClean="0"/>
          </a:p>
          <a:p>
            <a:pPr algn="just" rtl="1"/>
            <a:r>
              <a:rPr lang="fa-IR" dirty="0" smtClean="0"/>
              <a:t>در سن 4-3سالگی می توان قوانین را برای کودک توضیح داد و در صورت انجام آنها او را تشویق کرد.</a:t>
            </a:r>
            <a:endParaRPr lang="en-US" dirty="0" smtClean="0"/>
          </a:p>
          <a:p>
            <a:pPr algn="just"/>
            <a:endParaRPr lang="en-US" dirty="0"/>
          </a:p>
        </p:txBody>
      </p:sp>
    </p:spTree>
  </p:cSld>
  <p:clrMapOvr>
    <a:masterClrMapping/>
  </p:clrMapOvr>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dirty="0" smtClean="0"/>
              <a:t>*مشکلات در زمان لباس پوشیدن :</a:t>
            </a:r>
            <a:r>
              <a:rPr lang="en-US" dirty="0" smtClean="0"/>
              <a:t/>
            </a:r>
            <a:br>
              <a:rPr lang="en-US" dirty="0" smtClean="0"/>
            </a:br>
            <a:endParaRPr lang="en-US" dirty="0"/>
          </a:p>
        </p:txBody>
      </p:sp>
      <p:sp>
        <p:nvSpPr>
          <p:cNvPr id="3" name="Content Placeholder 2"/>
          <p:cNvSpPr>
            <a:spLocks noGrp="1"/>
          </p:cNvSpPr>
          <p:nvPr>
            <p:ph idx="1"/>
          </p:nvPr>
        </p:nvSpPr>
        <p:spPr/>
        <p:txBody>
          <a:bodyPr>
            <a:normAutofit lnSpcReduction="10000"/>
          </a:bodyPr>
          <a:lstStyle/>
          <a:p>
            <a:pPr algn="just" rtl="1"/>
            <a:r>
              <a:rPr lang="fa-IR" dirty="0" smtClean="0"/>
              <a:t>بسیاری از کودکان لجباز در لباس پوشیدن مقاومت می کنند و یا در پوشیدن یک لباس نامناسب پافشاری می نمایند . در سن 2-3 سالگی کودک علاقه دارد خودش لباس بپوشد. </a:t>
            </a:r>
            <a:endParaRPr lang="en-US" dirty="0" smtClean="0"/>
          </a:p>
          <a:p>
            <a:pPr algn="just" rtl="1"/>
            <a:r>
              <a:rPr lang="fa-IR" dirty="0" smtClean="0"/>
              <a:t>در سن 3 سالگی فقط لباس های بزرگ را می توانند خودشان بپوشند. </a:t>
            </a:r>
            <a:endParaRPr lang="en-US" dirty="0" smtClean="0"/>
          </a:p>
          <a:p>
            <a:pPr algn="just" rtl="1"/>
            <a:r>
              <a:rPr lang="fa-IR" dirty="0" smtClean="0"/>
              <a:t>در سن 4 سالگی آنها می توانند دکمه های بزرگ را ببندند. </a:t>
            </a:r>
            <a:endParaRPr lang="en-US" dirty="0" smtClean="0"/>
          </a:p>
          <a:p>
            <a:pPr algn="just" rtl="1"/>
            <a:r>
              <a:rPr lang="fa-IR" dirty="0" smtClean="0"/>
              <a:t>در 5 سالگی غیر از بستن بند کفش، بقیه ی لباس هایشان را می توانند خودشان بپوشند. </a:t>
            </a:r>
            <a:endParaRPr lang="en-US" dirty="0" smtClean="0"/>
          </a:p>
          <a:p>
            <a:pPr algn="just" rtl="1"/>
            <a:r>
              <a:rPr lang="fa-IR" dirty="0" smtClean="0"/>
              <a:t>همچنین کودکان، درآوردن لباس را قبل از پوشیدن آنها یاد می گیرند. </a:t>
            </a:r>
            <a:endParaRPr lang="en-US" dirty="0" smtClean="0"/>
          </a:p>
          <a:p>
            <a:pPr algn="just"/>
            <a:endParaRPr lang="en-US" dirty="0"/>
          </a:p>
        </p:txBody>
      </p:sp>
    </p:spTree>
  </p:cSld>
  <p:clrMapOvr>
    <a:masterClrMapping/>
  </p:clrMapOvr>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77500" lnSpcReduction="20000"/>
          </a:bodyPr>
          <a:lstStyle/>
          <a:p>
            <a:pPr algn="just" rtl="1"/>
            <a:r>
              <a:rPr lang="fa-IR" dirty="0" smtClean="0"/>
              <a:t>با عمل به توصیه های زیر شاید بتوان بخشی از مشکلات لباس پوشیدن را برطرف نمود: </a:t>
            </a:r>
            <a:endParaRPr lang="en-US" dirty="0" smtClean="0"/>
          </a:p>
          <a:p>
            <a:pPr algn="just" rtl="1"/>
            <a:r>
              <a:rPr lang="fa-IR" dirty="0" smtClean="0"/>
              <a:t>1- به کودک قدرت انتخاب بدهید ولی محدودیت داشته باشید، مثلاً قبل از مدرسه رفتن بین دو لباس امکان انتخاب بدهید. </a:t>
            </a:r>
            <a:endParaRPr lang="en-US" dirty="0" smtClean="0"/>
          </a:p>
          <a:p>
            <a:pPr algn="just" rtl="1"/>
            <a:r>
              <a:rPr lang="fa-IR" dirty="0" smtClean="0"/>
              <a:t>2- فرصت و زمان کافی برای لباس پوشیدن بدهید. زیرا هرچه عجله به خرج دهید او مقاومت بیشتری نشان خواهد داد.</a:t>
            </a:r>
            <a:endParaRPr lang="en-US" dirty="0" smtClean="0"/>
          </a:p>
          <a:p>
            <a:pPr algn="just" rtl="1"/>
            <a:r>
              <a:rPr lang="fa-IR" dirty="0" smtClean="0"/>
              <a:t>3- لباس پوشیدن را با شوخی همراه کنید، آواز بخوانید و با نگاه کردن به پنجره او را منصرف کنید. </a:t>
            </a:r>
            <a:endParaRPr lang="en-US" dirty="0" smtClean="0"/>
          </a:p>
          <a:p>
            <a:pPr algn="just" rtl="1"/>
            <a:r>
              <a:rPr lang="fa-IR" dirty="0" smtClean="0"/>
              <a:t>4- از توجه کردن و توصیف های زیاد استفاده کنید، مثلاً بگویید ما جوراب را روی پا می کشیم. </a:t>
            </a:r>
            <a:endParaRPr lang="en-US" dirty="0" smtClean="0"/>
          </a:p>
          <a:p>
            <a:pPr algn="just" rtl="1"/>
            <a:r>
              <a:rPr lang="fa-IR" dirty="0" smtClean="0"/>
              <a:t>5- در کودکانی که به مهد کودک می روند یک برنامه ی منظم باید داشته باشیم، مثلاً بعد از بیدار شدن مسواک زدن ، شانه کردن موها و لباس پوشیدن انجام گیرد. </a:t>
            </a:r>
            <a:endParaRPr lang="en-US" dirty="0" smtClean="0"/>
          </a:p>
          <a:p>
            <a:pPr algn="just" rtl="1"/>
            <a:r>
              <a:rPr lang="fa-IR" dirty="0" smtClean="0"/>
              <a:t>6-  برای کودک 5-4 ساله یک ساعت رومیزی در معرض دید باشد تا مدت زمانی را که برای لباس پوشیدن نیاز دارد به او نشان دهد. اگر در مدت زمان تعیین شده لباس را به طور کامل پوشید تشویق گردد. </a:t>
            </a:r>
            <a:endParaRPr lang="en-US" dirty="0" smtClean="0"/>
          </a:p>
          <a:p>
            <a:pPr algn="just"/>
            <a:endParaRPr lang="en-US" dirty="0"/>
          </a:p>
        </p:txBody>
      </p:sp>
    </p:spTree>
  </p:cSld>
  <p:clrMapOvr>
    <a:masterClrMapping/>
  </p:clrMapOvr>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b="1" dirty="0" smtClean="0"/>
              <a:t>*اصول تربيت سازنده درفرزندان :</a:t>
            </a:r>
            <a:r>
              <a:rPr lang="en-US" dirty="0" smtClean="0"/>
              <a:t/>
            </a:r>
            <a:br>
              <a:rPr lang="en-US" dirty="0" smtClean="0"/>
            </a:br>
            <a:endParaRPr lang="en-US" dirty="0"/>
          </a:p>
        </p:txBody>
      </p:sp>
      <p:sp>
        <p:nvSpPr>
          <p:cNvPr id="3" name="Content Placeholder 2"/>
          <p:cNvSpPr>
            <a:spLocks noGrp="1"/>
          </p:cNvSpPr>
          <p:nvPr>
            <p:ph idx="1"/>
          </p:nvPr>
        </p:nvSpPr>
        <p:spPr/>
        <p:txBody>
          <a:bodyPr>
            <a:normAutofit fontScale="70000" lnSpcReduction="20000"/>
          </a:bodyPr>
          <a:lstStyle/>
          <a:p>
            <a:pPr rtl="1"/>
            <a:r>
              <a:rPr lang="fa-IR" b="1" dirty="0" smtClean="0"/>
              <a:t> </a:t>
            </a:r>
            <a:endParaRPr lang="en-US" dirty="0" smtClean="0"/>
          </a:p>
          <a:p>
            <a:pPr lvl="0" rtl="1"/>
            <a:r>
              <a:rPr lang="fa-IR" b="1" dirty="0" smtClean="0"/>
              <a:t>آماده كردن يك محيط امن و مورد علاقه : </a:t>
            </a:r>
            <a:r>
              <a:rPr lang="fa-IR" dirty="0" smtClean="0"/>
              <a:t>بعلت اينكه حوادث خانگي يكي از علل آسيب در كودكانخردسال است، داشتن محيطی امن بدين معني كه كودك بتواند ضمن جست و جو، بازي و سرگرمي از آسيب ديدگي مصون باشد، ضروری بنظر می رسد. خانه اي پر از اشياء جالب براي كودك مانند وسايل آشپزخانه، كنجكاوي كودك و رشد زباني و قواي هوش او را تحريك خواهد كرد و او را سرگرم و فعال نگه داشته و احتمال بدرفتاري او را كاهش مي دهد. كودكان نياز به نظارت مناسب دارند بدين معني كه بدانيد كودك كجاست و چه كاري انجام مي دهد (نظارت غير مستقيم). </a:t>
            </a:r>
            <a:endParaRPr lang="en-US" dirty="0" smtClean="0"/>
          </a:p>
          <a:p>
            <a:pPr lvl="0" rtl="1"/>
            <a:r>
              <a:rPr lang="fa-IR" b="1" dirty="0" smtClean="0"/>
              <a:t>ايجاد محيط سازنده براي يادگيري : </a:t>
            </a:r>
            <a:r>
              <a:rPr lang="fa-IR" dirty="0" smtClean="0"/>
              <a:t>والدين لازم است در دسترس كودكان باشند. اين بدان معني نيست كه هميشه با كودك خود باشيد بلكه منظور آن است كه در هنگامي كه كودك به كمك يا مراقبت نياز دارد در دسترس او باشيد. در حقيقت كيفيت زمان مهم است نه كميت بودن با كودك.</a:t>
            </a:r>
            <a:endParaRPr lang="en-US" dirty="0" smtClean="0"/>
          </a:p>
          <a:p>
            <a:pPr lvl="0" rtl="1"/>
            <a:r>
              <a:rPr lang="fa-IR" b="1" dirty="0" smtClean="0"/>
              <a:t>استفاده از انضباط قاطعانه : </a:t>
            </a:r>
            <a:r>
              <a:rPr lang="fa-IR" dirty="0" smtClean="0"/>
              <a:t>به معني ثبات در رفتار با كودک ، يعني به يك رفتاركودك در زمان ها و مكان هاي مختلف واكنش يكسان نشان دهيم . هنگام بدرفتاري كودك و آموزش به كودكان براي ارايه ی رفتار قابل قبول، وقتي والدين از انضباط قاطعانه استفاده كنند، كودكان مي آموزند مسئوليت رفتار خود را بپذيرند، از نيازهاي ديگران آگاه شوند و كنترل برخويش را افزايش دهند. </a:t>
            </a:r>
            <a:endParaRPr lang="en-US" dirty="0" smtClean="0"/>
          </a:p>
          <a:p>
            <a:endParaRPr lang="en-US" dirty="0"/>
          </a:p>
        </p:txBody>
      </p:sp>
    </p:spTree>
  </p:cSld>
  <p:clrMapOvr>
    <a:masterClrMapping/>
  </p:clrMapOvr>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lnSpcReduction="20000"/>
          </a:bodyPr>
          <a:lstStyle/>
          <a:p>
            <a:pPr lvl="0" rtl="1"/>
            <a:r>
              <a:rPr lang="fa-IR" b="1" dirty="0" smtClean="0"/>
              <a:t>مراقبت از خود به عنوان پدر يا مادر :</a:t>
            </a:r>
            <a:r>
              <a:rPr lang="fa-IR" dirty="0" smtClean="0"/>
              <a:t> وقتي نيازهاي شخصي شما مانند ارتباط صميمانه، همراهي، تفريح و ... برآورده شود پدر يا مادر بودن آسان تر مي گردد . اين به اين معني نيست كه كودك بر زندگي شما تسلط داشته باشد. اگر نيازهاي شخصي شما به عنوان يك بزرگسال برآورده شود جسور بودن، ثبات داشتن و در دسترس كودكان بودن براي شما آسان تر مي شود. </a:t>
            </a:r>
            <a:endParaRPr lang="en-US" dirty="0" smtClean="0"/>
          </a:p>
          <a:p>
            <a:pPr lvl="0" rtl="1"/>
            <a:r>
              <a:rPr lang="fa-IR" b="1" dirty="0" smtClean="0"/>
              <a:t>مديريت رفتار نامطلوب : </a:t>
            </a:r>
            <a:r>
              <a:rPr lang="fa-IR" dirty="0" smtClean="0"/>
              <a:t> همه ی كودكان لازم است ياد بگيرند كه حدود و قوانين را بپذيرند و ناكامي خود را هنگامي كه به خواسته هاي خود نمي رسند كنترل كنند. مديريت اين موفقيت ها براي والدين ممكن است             پردردسر باشد، اما روش هاي مثبت و مؤثري وجود دارد كه به كودكان كمك مي كند كنترل برخويش (خويشتن داري) را ياد بگيرند. هنگامي كه والدين براي بدرفتاري كودكان از پيامدهاي فوري، مستمر و قاطع استفاده كنند كودكان كنترل بر خود را مي آموزند.</a:t>
            </a:r>
            <a:endParaRPr lang="en-US" dirty="0" smtClean="0"/>
          </a:p>
          <a:p>
            <a:endParaRPr lang="en-US" dirty="0"/>
          </a:p>
        </p:txBody>
      </p:sp>
    </p:spTree>
  </p:cSld>
  <p:clrMapOvr>
    <a:masterClrMapping/>
  </p:clrMapOvr>
  <p:transition/>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dirty="0" smtClean="0"/>
              <a:t>*روش هاي مختلف براي اداره مشكلات رفتاري كودكان :</a:t>
            </a:r>
            <a:r>
              <a:rPr lang="en-US" dirty="0" smtClean="0"/>
              <a:t/>
            </a:r>
            <a:br>
              <a:rPr lang="en-US" dirty="0" smtClean="0"/>
            </a:br>
            <a:endParaRPr lang="en-US" dirty="0"/>
          </a:p>
        </p:txBody>
      </p:sp>
      <p:sp>
        <p:nvSpPr>
          <p:cNvPr id="3" name="Content Placeholder 2"/>
          <p:cNvSpPr>
            <a:spLocks noGrp="1"/>
          </p:cNvSpPr>
          <p:nvPr>
            <p:ph idx="1"/>
          </p:nvPr>
        </p:nvSpPr>
        <p:spPr/>
        <p:txBody>
          <a:bodyPr>
            <a:normAutofit fontScale="92500" lnSpcReduction="20000"/>
          </a:bodyPr>
          <a:lstStyle/>
          <a:p>
            <a:pPr rtl="1"/>
            <a:r>
              <a:rPr lang="fa-IR" b="1" dirty="0" smtClean="0"/>
              <a:t>الف - قوانين اساسی و واضح را وضع كنيد :</a:t>
            </a:r>
            <a:r>
              <a:rPr lang="fa-IR" dirty="0" smtClean="0"/>
              <a:t> كودكان نياز به تعيين حدود دارند تا بدانند كه از آنها چه انتظاري دارند و چگونه بايد رفتار كنند. چند قانون اصلي براي خانه ( 4 يا 5 قانون) مي تواند كمك كننده باشد. قوانين بايد به كودكان بگويند چه كاري انجام دهند نه اينكه چه كاري انجام ندهند. </a:t>
            </a:r>
            <a:endParaRPr lang="en-US" dirty="0" smtClean="0"/>
          </a:p>
          <a:p>
            <a:pPr rtl="1"/>
            <a:r>
              <a:rPr lang="fa-IR" dirty="0" smtClean="0"/>
              <a:t>براي مثال : در خانه آرام راه برو ! </a:t>
            </a:r>
            <a:endParaRPr lang="en-US" dirty="0" smtClean="0"/>
          </a:p>
          <a:p>
            <a:r>
              <a:rPr lang="fa-IR" b="1" dirty="0" smtClean="0"/>
              <a:t>ب- از بحث مستقيم براي بر خورد با قانون شكني استفاده كنيد : </a:t>
            </a:r>
            <a:r>
              <a:rPr lang="fa-IR" dirty="0" smtClean="0"/>
              <a:t>بهترين مورد بحث مستقيم هنگامي است كه كودك گاه گاهي يكي از قوانين اساسي خانه را فراموش مي كند. اين كار شامل جلب توجه به كودك ، گفتن مشكل به كودك ، توضیح مختصر كه چرا این یک مشكل است و توضيح يا درخواست از كودك براي انجام يك رفتار مناسب است و سپس رفتار مناسب بايد تمرين شود .</a:t>
            </a:r>
            <a:endParaRPr lang="en-US" dirty="0" smtClean="0"/>
          </a:p>
          <a:p>
            <a:endParaRPr lang="en-US" dirty="0"/>
          </a:p>
        </p:txBody>
      </p:sp>
    </p:spTree>
  </p:cSld>
  <p:clrMapOvr>
    <a:masterClrMapping/>
  </p:clrMapOvr>
  <p:transition/>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fa-IR" b="1" dirty="0" smtClean="0"/>
              <a:t>ج- ناديده گرفتن :</a:t>
            </a:r>
            <a:r>
              <a:rPr lang="fa-IR" dirty="0" smtClean="0"/>
              <a:t> براي مواجهه با مشكلات رفتاري استفاده مي شود. براي كودكان 7-1 سال ناديده گرفتن به معني توجه نكردن عمدي به كودك، به هنگام بروز مشكلات رفتاري كوچك است مانند گريه كردن، گفتن كلمات زشت و ...... هنگامي كه يك رفتار را ناديده مي گيريد به كودك نگاه نكنيد و با او صحبت نكنيد. كودك ممكن است در ابتدا شلوغ كند و سعي در جلب توجه شما داشته باشد، در صورت لزوم روي خود را برگردانيد و دور شويد، سعي كنيد آرام باشيد، در صورت نياز چند نفس آرام و عميق بكشيد .</a:t>
            </a:r>
            <a:endParaRPr lang="en-US" dirty="0" smtClean="0"/>
          </a:p>
          <a:p>
            <a:endParaRPr lang="en-US" dirty="0"/>
          </a:p>
        </p:txBody>
      </p:sp>
    </p:spTree>
  </p:cSld>
  <p:clrMapOvr>
    <a:masterClrMapping/>
  </p:clrMapOvr>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47500" lnSpcReduction="20000"/>
          </a:bodyPr>
          <a:lstStyle/>
          <a:p>
            <a:pPr rtl="1"/>
            <a:r>
              <a:rPr lang="fa-IR" b="1" dirty="0" smtClean="0"/>
              <a:t>د- دستور دادن: </a:t>
            </a:r>
            <a:r>
              <a:rPr lang="fa-IR" dirty="0" smtClean="0"/>
              <a:t>اغلب مشاهده مي شود والدين دستوراتي به كودكان خود مي دهند كه به راحتي نمي توانند آنها را انجام دهند.</a:t>
            </a:r>
            <a:endParaRPr lang="en-US" dirty="0" smtClean="0"/>
          </a:p>
          <a:p>
            <a:pPr rtl="1"/>
            <a:r>
              <a:rPr lang="fa-IR" dirty="0" smtClean="0"/>
              <a:t> دستوراتي كه مؤثر واقع نمي شود داراي يكي از اين خصوصيات هستند: </a:t>
            </a:r>
            <a:endParaRPr lang="en-US" dirty="0" smtClean="0"/>
          </a:p>
          <a:p>
            <a:pPr rtl="1"/>
            <a:r>
              <a:rPr lang="fa-IR" b="1" dirty="0" smtClean="0"/>
              <a:t>1- دستورات زنجيره اي : </a:t>
            </a:r>
            <a:r>
              <a:rPr lang="fa-IR" dirty="0" smtClean="0"/>
              <a:t>در دستورات زنجيره اي چندين دستور در يك زمان به كودك داده مي شود(مثال: لباست را بپوش، دندانهايت را مسواك بزن، موهايت راشانه كن ، و بيا صبحانه بخور )، در حالي كه كودك هنوز توانايي به خاطر سپردن همه ی آنها را ندارد. پس بهتر است دستورات به بخش هاي كوچكتري تقسيم شود و هر بخش را به تنهايي و جداگانه از كودك بخواهيد انجام دهد. </a:t>
            </a:r>
            <a:endParaRPr lang="en-US" dirty="0" smtClean="0"/>
          </a:p>
          <a:p>
            <a:pPr rtl="1"/>
            <a:r>
              <a:rPr lang="fa-IR" b="1" dirty="0" smtClean="0"/>
              <a:t>2- دستورات مبهم : </a:t>
            </a:r>
            <a:r>
              <a:rPr lang="fa-IR" dirty="0" smtClean="0"/>
              <a:t>دستوراتي كه واضح نيستند. مثلاً بچه ی خوبي باش. در واقع كودك ممكن است نداند كه واقعاً چه چيزي از او خواسته مي شود. بهتر است مثلاً به كودك گفته شود: اسباب بازي هايت را با برادرت مشترك استفاده كن.</a:t>
            </a:r>
            <a:endParaRPr lang="en-US" dirty="0" smtClean="0"/>
          </a:p>
          <a:p>
            <a:pPr rtl="1"/>
            <a:r>
              <a:rPr lang="fa-IR" b="1" dirty="0" smtClean="0"/>
              <a:t>3- دستورات سؤالي :</a:t>
            </a:r>
            <a:r>
              <a:rPr lang="fa-IR" dirty="0" smtClean="0"/>
              <a:t> در اين گونه دستورات از كودك پرسيده مي شود كه آيا اين كار را انجام مي دهد؟ و در واقع مستقيماً به او دستور انجام كاري داده نمي شود. مثال: آيا دوست داري كه الان اتاقت را تميز كني ؟ در اين مورد كودك لجباز به سادگي مي تواند بگويد نه.</a:t>
            </a:r>
            <a:endParaRPr lang="en-US" dirty="0" smtClean="0"/>
          </a:p>
          <a:p>
            <a:pPr rtl="1"/>
            <a:r>
              <a:rPr lang="fa-IR" b="1" dirty="0" smtClean="0"/>
              <a:t>4- دستوراتي كه به دنبالش دليل و منطق آورده مي شود : </a:t>
            </a:r>
            <a:r>
              <a:rPr lang="fa-IR" dirty="0" smtClean="0"/>
              <a:t>مثال : اسباب بازي ها را بردار، چون مادر بزرگت اينجا مي آيد و تو مي داني كه او خانه ی تميز را دوست دارد ! مشكل در اينجا اين است كه كودك ممكن است دستور اصلي را فراموش كند. </a:t>
            </a:r>
            <a:endParaRPr lang="en-US" dirty="0" smtClean="0"/>
          </a:p>
          <a:p>
            <a:pPr rtl="1"/>
            <a:r>
              <a:rPr lang="fa-IR" dirty="0" smtClean="0"/>
              <a:t>با پرهيز از اين نوع دستورات و رعايت اصول زير مي توان انتظار داشت كه كودك دستورات شما را با احتمال بيشتري انجام دهد :</a:t>
            </a:r>
            <a:endParaRPr lang="en-US" dirty="0" smtClean="0"/>
          </a:p>
          <a:p>
            <a:pPr lvl="0" rtl="1"/>
            <a:r>
              <a:rPr lang="fa-IR" dirty="0" smtClean="0"/>
              <a:t>توجه كودك را به خود جلب كرده و قبل از دادن دستور، با او تماس چشمي برقرار كنيد . </a:t>
            </a:r>
            <a:endParaRPr lang="en-US" dirty="0" smtClean="0"/>
          </a:p>
          <a:p>
            <a:pPr lvl="0" rtl="1"/>
            <a:r>
              <a:rPr lang="fa-IR" dirty="0" smtClean="0"/>
              <a:t>با صداي محكم و قاطع با كودك صحبت كنيد، البته صدايتان بلند و خشن نباشد .</a:t>
            </a:r>
            <a:endParaRPr lang="en-US" dirty="0" smtClean="0"/>
          </a:p>
          <a:p>
            <a:pPr lvl="0" rtl="1"/>
            <a:r>
              <a:rPr lang="fa-IR" dirty="0" smtClean="0"/>
              <a:t>دستور ی به كودك بدهيد كه خاص و ساده باشد .</a:t>
            </a:r>
            <a:endParaRPr lang="en-US" dirty="0" smtClean="0"/>
          </a:p>
          <a:p>
            <a:pPr lvl="0" rtl="1"/>
            <a:r>
              <a:rPr lang="fa-IR" dirty="0" smtClean="0"/>
              <a:t>از ژست های فيزيكي بطور مناسب استفاده كنيد ( مثلاً به جايي كه بايد اسباب بازي را بگذارد اشاره كنيد) . </a:t>
            </a:r>
            <a:endParaRPr lang="en-US" dirty="0" smtClean="0"/>
          </a:p>
          <a:p>
            <a:pPr lvl="0" rtl="1"/>
            <a:r>
              <a:rPr lang="fa-IR" dirty="0" smtClean="0"/>
              <a:t>از دستورات مثبت به جاي دستورات منفي استفاده كنيد .</a:t>
            </a:r>
            <a:endParaRPr lang="en-US" dirty="0" smtClean="0"/>
          </a:p>
          <a:p>
            <a:pPr lvl="0" rtl="1"/>
            <a:r>
              <a:rPr lang="fa-IR" dirty="0" smtClean="0"/>
              <a:t>اطاعت از دستور را پاداش بدهيد .</a:t>
            </a:r>
            <a:endParaRPr lang="en-US" dirty="0" smtClean="0"/>
          </a:p>
          <a:p>
            <a:pPr lvl="0" rtl="1"/>
            <a:r>
              <a:rPr lang="fa-IR" dirty="0" smtClean="0"/>
              <a:t>بهتر است از دستورات ساده تري كه مطمئن هستيد مي تواند انجام دهد شروع كنيد .</a:t>
            </a:r>
            <a:endParaRPr lang="en-US" dirty="0" smtClean="0"/>
          </a:p>
          <a:p>
            <a:pPr rtl="1"/>
            <a:r>
              <a:rPr lang="fa-IR" b="1" dirty="0" smtClean="0"/>
              <a:t>ذ- دستورات خود را با پيامدهاي منطقي تقويت كنيد: </a:t>
            </a:r>
            <a:r>
              <a:rPr lang="fa-IR" dirty="0" smtClean="0"/>
              <a:t>پيامدهاي منطقي براي مشكلات رفتاري خفيف كه خيلي زياد رخ  نمي دهند، براي كودكان 12-2 ساله قابل استفاده است. اگر كودك از يك قانون یا يك دستور داخلي پيروي نمي كند پيامدي را انتخاب كنيد كه مناسب آن موقعيت باشد. در صورت امكان يك فعاليت يا اسباب بازي را كه محور مشكل است برداريد (براي مدت 30- 5 دقیقه).  پيامدهاي منطقي در صورت كوتاه بودن بهتر عمل </a:t>
            </a:r>
            <a:r>
              <a:rPr lang="en-US" dirty="0" smtClean="0"/>
              <a:t/>
            </a:r>
            <a:br>
              <a:rPr lang="en-US" dirty="0" smtClean="0"/>
            </a:br>
            <a:r>
              <a:rPr lang="fa-IR" dirty="0" smtClean="0"/>
              <a:t>مي كنند .</a:t>
            </a:r>
            <a:endParaRPr lang="en-US" dirty="0" smtClean="0"/>
          </a:p>
          <a:p>
            <a:endParaRPr lang="en-US" dirty="0"/>
          </a:p>
        </p:txBody>
      </p:sp>
    </p:spTree>
  </p:cSld>
  <p:clrMapOvr>
    <a:masterClrMapping/>
  </p:clrMapOvr>
  <p:transition/>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dirty="0" smtClean="0"/>
              <a:t>*هنگامي كه مشكلي رخ مي دهد مراحل زير را دنبال كنيد :</a:t>
            </a:r>
            <a:r>
              <a:rPr lang="en-US" dirty="0" smtClean="0"/>
              <a:t/>
            </a:r>
            <a:br>
              <a:rPr lang="en-US" dirty="0" smtClean="0"/>
            </a:br>
            <a:endParaRPr lang="en-US" dirty="0"/>
          </a:p>
        </p:txBody>
      </p:sp>
      <p:sp>
        <p:nvSpPr>
          <p:cNvPr id="3" name="Content Placeholder 2"/>
          <p:cNvSpPr>
            <a:spLocks noGrp="1"/>
          </p:cNvSpPr>
          <p:nvPr>
            <p:ph idx="1"/>
          </p:nvPr>
        </p:nvSpPr>
        <p:spPr/>
        <p:txBody>
          <a:bodyPr>
            <a:normAutofit fontScale="62500" lnSpcReduction="20000"/>
          </a:bodyPr>
          <a:lstStyle/>
          <a:p>
            <a:pPr lvl="0" rtl="1"/>
            <a:r>
              <a:rPr lang="fa-IR" b="1" dirty="0" smtClean="0"/>
              <a:t>رفتار نامطلوب كودك را قطع كنيد: </a:t>
            </a:r>
            <a:r>
              <a:rPr lang="fa-IR" dirty="0" smtClean="0"/>
              <a:t>با كودك بحث يا مشاجره نكنيد. توضيح دهيد چرا اسباب بازي را بر مي داريد و يا فعاليت را قطع مي كنيد (مثال: چون شما هنوز در مورد تلويزيون مشاجره مي كنيد تلويزيون براي 10 دقيقه خاموش مي شود). </a:t>
            </a:r>
            <a:endParaRPr lang="en-US" dirty="0" smtClean="0"/>
          </a:p>
          <a:p>
            <a:pPr lvl="0" rtl="1"/>
            <a:r>
              <a:rPr lang="fa-IR" b="1" dirty="0" smtClean="0"/>
              <a:t>فعاليت يا وسيله ی گرفته شده را باز گردانيد: </a:t>
            </a:r>
            <a:r>
              <a:rPr lang="fa-IR" dirty="0" smtClean="0"/>
              <a:t>به ياد داشته باشيد كه به توافق پايبند باشيد. وقتي زمان تمام مي شود، فعاليت را بازگردانيد، به طوري كه كه كودك بتواند رفتار مناسب را تمرين كند ( به عنوان مثال : در مورد بالا بعد از 10 دقيقه تلويزيون را روشن مي كنيم تا بچه ها تمرين كنند كه بدون بحث و مشاجره با هم تلويزيون نگاه كنند). سعي كنيد با كمك كردن به كودك از اتفاق مجدد چنين چيزهايي جلوگيري كنيد.</a:t>
            </a:r>
            <a:endParaRPr lang="en-US" dirty="0" smtClean="0"/>
          </a:p>
          <a:p>
            <a:pPr lvl="0" rtl="1"/>
            <a:r>
              <a:rPr lang="fa-IR" b="1" dirty="0" smtClean="0"/>
              <a:t>در صورت لزوم از پيامد ديگري استفاده كنيد:</a:t>
            </a:r>
            <a:r>
              <a:rPr lang="fa-IR" dirty="0" smtClean="0"/>
              <a:t> اگر بعد از بازگرداندن آن فعاليت به كودك، مشكل دوباره پيش آمد، فعاليت را به مدت طولاني تري (مثل بقيه ی روز) برداريد و يا از زمان خلوت استفاده كنيد. وقتي كودك در زمان خلوت است به او توجهي نكنيد. او در اين زمان بايد ساكت باشد نه اين كه صحبت كند يا توجه ديگران را به خود جلب كند. وقتي كودك در زمان تعيين شده ساكت ماند، مي تواند مجدد به فعاليت قبلي بر گردد .</a:t>
            </a:r>
            <a:endParaRPr lang="en-US" dirty="0" smtClean="0"/>
          </a:p>
          <a:p>
            <a:pPr rtl="1"/>
            <a:r>
              <a:rPr lang="fa-IR" dirty="0" smtClean="0"/>
              <a:t>   زمان خلوت معمولاً در همان اتاقي كه مشكل رخ داده، می باشد. براي كودكان تا 18ماه تخت خواب يا جايگاه بازي كودك مي تواند به عنوان محل ساكت استفاده شود. كودكان بزرگ تر مي توانند روي زمين يا صندلي بنشينند. دوره اي كوتاه در زمان خلوت مؤثرتر از دوره اي طولاني مي باشد . براي كودكان 2ساله يك دقيقه براي كودكان 10-5 ساله حداكثر 5 دقيقه قابل استفاده است .</a:t>
            </a:r>
            <a:endParaRPr lang="en-US" dirty="0" smtClean="0"/>
          </a:p>
          <a:p>
            <a:pPr rtl="1"/>
            <a:r>
              <a:rPr lang="fa-IR" dirty="0" smtClean="0"/>
              <a:t>   مهم است كه كودك قبل از استفاده از زمان خلوت بداند چه انتظاري از او داريد. براي كودك در يك زمان مناسب توضيح دهيد كه چه رفتارهاي خاصي زمان خلوت بدنبال خواهد داشت. </a:t>
            </a:r>
            <a:endParaRPr lang="en-US" dirty="0" smtClean="0"/>
          </a:p>
          <a:p>
            <a:endParaRPr lang="en-US" dirty="0"/>
          </a:p>
        </p:txBody>
      </p:sp>
    </p:spTree>
  </p:cSld>
  <p:clrMapOvr>
    <a:masterClrMapping/>
  </p:clrMapOvr>
  <p:transition/>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62500" lnSpcReduction="20000"/>
          </a:bodyPr>
          <a:lstStyle/>
          <a:p>
            <a:pPr rtl="1"/>
            <a:r>
              <a:rPr lang="fa-IR" dirty="0" smtClean="0"/>
              <a:t> </a:t>
            </a:r>
            <a:endParaRPr lang="en-US" dirty="0" smtClean="0"/>
          </a:p>
          <a:p>
            <a:pPr lvl="0" rtl="1"/>
            <a:r>
              <a:rPr lang="fa-IR" b="1" dirty="0" smtClean="0"/>
              <a:t>به كودك آنچه را بايد انجام دهد بگوييد:</a:t>
            </a:r>
            <a:r>
              <a:rPr lang="fa-IR" dirty="0" smtClean="0"/>
              <a:t> وقتي مشكل رفتاري رخ مي دهد، سريع عمل كنيد. به كودك خود نزديك شويد. توجه او را جلب كنيد و به او آنچه را كه بايد انجام دهد بگوييد (مثال: علی همين الان دست از هل دادن خواهرت بردار و با او بازي كن !). اگر مشكل رفتاري متوقف شد، كودك را براي انجام آن چه كه از او خواسته ايد تحسين كنيد. </a:t>
            </a:r>
            <a:endParaRPr lang="en-US" dirty="0" smtClean="0"/>
          </a:p>
          <a:p>
            <a:pPr lvl="0" rtl="1"/>
            <a:r>
              <a:rPr lang="fa-IR" b="1" dirty="0" smtClean="0"/>
              <a:t>دستورات خود را با زماني خلوت تقويت كنيد:</a:t>
            </a:r>
            <a:r>
              <a:rPr lang="fa-IR" dirty="0" smtClean="0"/>
              <a:t> اگر مشكل رفتاري ادامه پيدا كرد يا در طول ساعت بعد مجدداً تكرار شد، به كودك آن چه را كه اشتباه انجام داده است بگوييد (تو دست از هل دادن خواهرت برنداشتي) و پيامد آن (پس حالا به زمان خلوت برو) . آرام و قاطع باشيد، در صورت لزوم (اگر كودك خودش نمي رود) خودتان او را به زمان خلوت ببريد. اعتراضات او را ناديده بگيريد و بحث و مشاجره نكنيد . </a:t>
            </a:r>
            <a:endParaRPr lang="en-US" dirty="0" smtClean="0"/>
          </a:p>
          <a:p>
            <a:pPr lvl="0" rtl="1"/>
            <a:r>
              <a:rPr lang="fa-IR" b="1" dirty="0" smtClean="0"/>
              <a:t> به كودك قوانين را يادآوري كنيد: </a:t>
            </a:r>
            <a:r>
              <a:rPr lang="fa-IR" dirty="0" smtClean="0"/>
              <a:t>همان طور كه كودك را در زمان خلوت قرار مي دهيد به او ياد آوري كنيد كه اگر براي مدت تعيين شده ساكت بماند مي تواند به فعاليت قبلي اش باز گردد. اگر كودك در زمان خلوت آرام  نمي نشيند از زمان محروميت ( زمان محرومیت: متوقف كردن فعاليت هاي كودك براي چند دقيقه مانند: خاموش كردن تلويزيون هنگام مشاجره ی كودكان بر سر نگاه كردن برنامه خاص) استفاده نماييد . </a:t>
            </a:r>
            <a:endParaRPr lang="en-US" dirty="0" smtClean="0"/>
          </a:p>
          <a:p>
            <a:pPr rtl="1"/>
            <a:r>
              <a:rPr lang="fa-IR" dirty="0" smtClean="0"/>
              <a:t>   وقتي زمان خلوت تمام شد، موضوع را يادآوري نكنيد. كودك را تشويق كنيد كه كاري  انجام  دهد  يا به  فعاليت  قبلي اش برگردد ( بازي ). بعد از زمان خلوت، كودك را براي انجام رفتار مطلوبش تحسين كنيد. اگر مشكل رفتاري  مجدد رخ  دهد، لازم است زمان خلوت را تكرار كنيد.  </a:t>
            </a:r>
            <a:endParaRPr lang="en-US" dirty="0" smtClean="0"/>
          </a:p>
          <a:p>
            <a:endParaRPr lang="en-US" dirty="0"/>
          </a:p>
        </p:txBody>
      </p:sp>
    </p:spTree>
  </p:cSld>
  <p:clrMapOvr>
    <a:masterClrMapping/>
  </p:clrMapOvr>
  <p:transition/>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70000" lnSpcReduction="20000"/>
          </a:bodyPr>
          <a:lstStyle/>
          <a:p>
            <a:pPr rtl="1"/>
            <a:r>
              <a:rPr lang="fa-IR" dirty="0" smtClean="0"/>
              <a:t> </a:t>
            </a:r>
            <a:endParaRPr lang="en-US" dirty="0" smtClean="0"/>
          </a:p>
          <a:p>
            <a:pPr rtl="1"/>
            <a:r>
              <a:rPr lang="fa-IR" dirty="0" smtClean="0"/>
              <a:t>7-</a:t>
            </a:r>
            <a:r>
              <a:rPr lang="fa-IR" b="1" dirty="0" smtClean="0"/>
              <a:t> استفاده از اتاق خلوت (اخراج) براي مواجهه با رفتارهاي نامطلوب شديد (10-2سال): </a:t>
            </a:r>
            <a:r>
              <a:rPr lang="fa-IR" dirty="0" smtClean="0"/>
              <a:t>استفاده از اتاق خلوت يك شيوه ی مثبت براي كنترل رفتارهاي نامطلوب كودك است (برخلاف فرياد زدن، تهديد كردن ، يا كتك  زدن كه  نه  تنها   كارآیي مناسب را   ندارند، بلكه آسيب رسان نيز هستند). اين روش هنگامي كه به طور صحيح استفاده شود، مي تواند روش  بسيار   مؤثري براي كمك به كودكان در يادگيري كنترل بر رفتار خود و بروز رفتارهاي مطلوب باشد. در زمان   استفاده  از اتاق خلوت لازم است آرام باشيد. اگر عصباني شويد احتمال دارد كنترل خود را از دست بدهيد و به كودك آسيب برسانيد (اتاق خلوت اتاقي است كه دور از بقيه قرار دارد. درب اتاق را باز بگذاريد گرچه در صورتي كه كودك در اتاق نماند، ممكن است لازم باشد آن را ببنديد).  </a:t>
            </a:r>
            <a:endParaRPr lang="en-US" dirty="0" smtClean="0"/>
          </a:p>
          <a:p>
            <a:pPr rtl="1"/>
            <a:r>
              <a:rPr lang="fa-IR" dirty="0" smtClean="0"/>
              <a:t>اتاق خلوت اين فرصت را به همه مي دهد كه آرام باشند. شما مي توانيد از اتاق خلوت زماني استفاده كنيد كه كودك در زمان خلوت نمي ماند و يا به عنوان نتيجه ی پرخاشگري هاي كودك و يا رفتارهاي نامناسب جدي مثل آسيب به ديگران استفاده كنيد.</a:t>
            </a:r>
            <a:endParaRPr lang="en-US" dirty="0" smtClean="0"/>
          </a:p>
          <a:p>
            <a:pPr rtl="1"/>
            <a:r>
              <a:rPr lang="fa-IR" dirty="0" smtClean="0"/>
              <a:t>اگر اتاق خواب كودك پر از اسباب بازي و ساير چيزهاي مورد علاقه ی كودك است، شما ممكن است مجبور شويد اتاق ديگري را براي استفاده به عنوان اتاق خلوت در نظر بگيريد. اتاق خلوت بايد اتاقي باشد كه مورد علاقه ی كودك نباشد، ولي نور و تهويه ی مناسب داشته باشد و وسايل خطرناك در آن اتاق نباشد) .</a:t>
            </a:r>
            <a:endParaRPr lang="en-US" dirty="0" smtClean="0"/>
          </a:p>
          <a:p>
            <a:endParaRPr lang="en-US" dirty="0"/>
          </a:p>
        </p:txBody>
      </p:sp>
    </p:spTree>
  </p:cSld>
  <p:clrMapOvr>
    <a:masterClrMapping/>
  </p:clrMapOvr>
  <p:transition/>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dirty="0" smtClean="0"/>
              <a:t>*مهارت تشويق رفتار مطلوب در كودكان: </a:t>
            </a:r>
            <a:r>
              <a:rPr lang="en-US" dirty="0" smtClean="0"/>
              <a:t/>
            </a:r>
            <a:br>
              <a:rPr lang="en-US" dirty="0" smtClean="0"/>
            </a:br>
            <a:endParaRPr lang="en-US" dirty="0"/>
          </a:p>
        </p:txBody>
      </p:sp>
      <p:sp>
        <p:nvSpPr>
          <p:cNvPr id="3" name="Content Placeholder 2"/>
          <p:cNvSpPr>
            <a:spLocks noGrp="1"/>
          </p:cNvSpPr>
          <p:nvPr>
            <p:ph idx="1"/>
          </p:nvPr>
        </p:nvSpPr>
        <p:spPr/>
        <p:txBody>
          <a:bodyPr>
            <a:normAutofit fontScale="47500" lnSpcReduction="20000"/>
          </a:bodyPr>
          <a:lstStyle/>
          <a:p>
            <a:pPr rtl="1"/>
            <a:r>
              <a:rPr lang="fa-IR" dirty="0" smtClean="0"/>
              <a:t> </a:t>
            </a:r>
            <a:endParaRPr lang="en-US" dirty="0" smtClean="0"/>
          </a:p>
          <a:p>
            <a:pPr rtl="1"/>
            <a:r>
              <a:rPr lang="fa-IR" b="1" dirty="0" smtClean="0"/>
              <a:t>الف:  تشويق كلامي كودكان همراه با توصيف رفتاري :</a:t>
            </a:r>
            <a:endParaRPr lang="en-US" dirty="0" smtClean="0"/>
          </a:p>
          <a:p>
            <a:pPr rtl="1"/>
            <a:r>
              <a:rPr lang="fa-IR" dirty="0" smtClean="0"/>
              <a:t>تمام كودكان و بزرگسالان دوست دارند كه از آنها تعريف شود. تحسين كردن ممكن است فقط تأیيد كلامي شما باشد (چه دختر خوبي!)، يا تحسين همراه با توصيف رفتار مطلوب (من واقعاً از اين كه بعد از اتمام بازي لوازم خود را مرتب كردي خوشحالم!) از بيان صحبت هايي كه مشكل رفتاري ايجاد مي كند پرهيز كنيد ( خيلي خوب است كه مي بينم شما دو تا به نوبت بازي مي كنيد و دعوا نمي كنيد! ).</a:t>
            </a:r>
            <a:endParaRPr lang="en-US" dirty="0" smtClean="0"/>
          </a:p>
          <a:p>
            <a:pPr rtl="1"/>
            <a:r>
              <a:rPr lang="fa-IR" b="1" dirty="0" smtClean="0"/>
              <a:t>ب : نشان دادن توجهات غير كلامي :	</a:t>
            </a:r>
            <a:endParaRPr lang="en-US" dirty="0" smtClean="0"/>
          </a:p>
          <a:p>
            <a:pPr rtl="1"/>
            <a:r>
              <a:rPr lang="fa-IR" dirty="0" smtClean="0"/>
              <a:t>راه هاي بسياري براي نشان دادن توجه وجود دارد. يك لبخند،‌ چشمك، بغل كردن و .... و انواع مختلف توجه كه كودكان از آن لذت مي برند و مي توانند براي تشويق رفتاري كه دوست داريد استفاده شوند. اين اعمال به كودك نشان مي دهد كه چقدر از رفتار او خوشحال هستيد. </a:t>
            </a:r>
            <a:endParaRPr lang="en-US" dirty="0" smtClean="0"/>
          </a:p>
          <a:p>
            <a:pPr rtl="1"/>
            <a:r>
              <a:rPr lang="fa-IR" b="1" dirty="0" smtClean="0"/>
              <a:t>ج: فراهم كردن فعاليت هاي لذتبخش براي كودك: </a:t>
            </a:r>
            <a:endParaRPr lang="en-US" dirty="0" smtClean="0"/>
          </a:p>
          <a:p>
            <a:pPr rtl="1"/>
            <a:r>
              <a:rPr lang="fa-IR" dirty="0" smtClean="0"/>
              <a:t>فراهم آوردن فعاليت هاي جالب و سرگرم كننده براي كودكان، آنان را به مستقل بازي كردن تشويق مي كند. اسباب بازي ها و فعاليت ها براي جالب بودن نيازي نيست كه گران باشند.</a:t>
            </a:r>
            <a:endParaRPr lang="en-US" dirty="0" smtClean="0"/>
          </a:p>
          <a:p>
            <a:pPr rtl="1"/>
            <a:r>
              <a:rPr lang="fa-IR" dirty="0" smtClean="0"/>
              <a:t>*آموزش رفتارها و مهارت های جدید به کودکان:</a:t>
            </a:r>
            <a:endParaRPr lang="en-US" dirty="0" smtClean="0"/>
          </a:p>
          <a:p>
            <a:pPr rtl="1"/>
            <a:r>
              <a:rPr lang="fa-IR" dirty="0" smtClean="0"/>
              <a:t>الف : مشخص كردن اهداف متناسب با مرحله ی رشد كودك:</a:t>
            </a:r>
            <a:r>
              <a:rPr lang="fa-IR" b="1" dirty="0" smtClean="0"/>
              <a:t> </a:t>
            </a:r>
            <a:r>
              <a:rPr lang="fa-IR" dirty="0" smtClean="0"/>
              <a:t>قبل از اينكه مهارتي را به كودك خود بياموزيد، از توانايي او براي انجام آن فعاليت اطمينان حاصل كنيد. از روند رشد طبيعي كودكان آگاه شويد و بر اساس آن، اهداف خود را تنظيم نماييد.</a:t>
            </a:r>
            <a:endParaRPr lang="en-US" dirty="0" smtClean="0"/>
          </a:p>
          <a:p>
            <a:pPr rtl="1"/>
            <a:r>
              <a:rPr lang="fa-IR" dirty="0" smtClean="0"/>
              <a:t>ب : الگوي خوبي باشيد: ‌همه ی ما از طريق ديدن ياد مي گيريم، ‌براي تشويق كودك به انجام رفتارهاي جديد،‌ به او اجازه دهيد كه شما را تماشا كند. آنچه را كه انجام مي دهيد توصيف كنيد و به كودك اجازه دهيد از عمل شما تقليد كند. </a:t>
            </a:r>
            <a:endParaRPr lang="en-US" dirty="0" smtClean="0"/>
          </a:p>
          <a:p>
            <a:pPr rtl="1"/>
            <a:r>
              <a:rPr lang="fa-IR" dirty="0" smtClean="0"/>
              <a:t>ج: فراهم نمودن محيط براي آموزش يك رفتار يا مهارت : براي آموزش يك مهارت از قبل برنامه ريزي كنيد و محيط را از جهت ايمن بودن،‌ سرگرم كننده بودن و امكانات لازم براي يادگيري آماده كنید.</a:t>
            </a:r>
            <a:endParaRPr lang="en-US" dirty="0" smtClean="0"/>
          </a:p>
          <a:p>
            <a:r>
              <a:rPr lang="fa-IR" dirty="0" smtClean="0"/>
              <a:t>د: استفاده از آموزش هاي اتفاقي : وقتي كودكان براي گرفتن اطلاعات، ‌كمك يا توجه نزد شما مي آيند، آنها معمولاً با انگيزه و آماده ی يادگيري هستند. شما در موقعيتي هستيد كه مي توانيد چيز جديدي را به كودك خود آموزش دهيد. اين كار آموزش اتفاقي خوانده مي شود. </a:t>
            </a:r>
            <a:endParaRPr lang="en-US" dirty="0"/>
          </a:p>
        </p:txBody>
      </p:sp>
    </p:spTree>
  </p:cSld>
  <p:clrMapOvr>
    <a:masterClrMapping/>
  </p:clrMapOvr>
  <p:transition/>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dirty="0" smtClean="0"/>
              <a:t>سلامت روان و نوجوانان و جوانان </a:t>
            </a:r>
            <a:r>
              <a:rPr lang="en-US" dirty="0" smtClean="0"/>
              <a:t/>
            </a:r>
            <a:br>
              <a:rPr lang="en-US" dirty="0" smtClean="0"/>
            </a:br>
            <a:endParaRPr lang="en-US" dirty="0"/>
          </a:p>
        </p:txBody>
      </p:sp>
      <p:sp>
        <p:nvSpPr>
          <p:cNvPr id="3" name="Content Placeholder 2"/>
          <p:cNvSpPr>
            <a:spLocks noGrp="1"/>
          </p:cNvSpPr>
          <p:nvPr>
            <p:ph idx="1"/>
          </p:nvPr>
        </p:nvSpPr>
        <p:spPr/>
        <p:txBody>
          <a:bodyPr>
            <a:normAutofit/>
          </a:bodyPr>
          <a:lstStyle/>
          <a:p>
            <a:pPr algn="r" rtl="1"/>
            <a:r>
              <a:rPr lang="fa-IR" dirty="0" smtClean="0"/>
              <a:t>دوران نوجواني و جوانی يکي از حساس ترين دوره هاي زندگي انسان است</a:t>
            </a:r>
            <a:r>
              <a:rPr lang="en-US" dirty="0" smtClean="0"/>
              <a:t> . </a:t>
            </a:r>
            <a:r>
              <a:rPr lang="fa-IR" dirty="0" smtClean="0"/>
              <a:t>مشکلات اين دوره ، به اشكال مختلف ازجمله به صورت مسائل عاطفي ، اجتماعي ، اخلاقي و گاه آمیخته اي از آنها تجلي مي كند </a:t>
            </a:r>
            <a:endParaRPr lang="en-US" dirty="0" smtClean="0"/>
          </a:p>
          <a:p>
            <a:pPr algn="r" rtl="1"/>
            <a:r>
              <a:rPr lang="fa-IR" dirty="0" smtClean="0"/>
              <a:t>آشنایی با ویژگی های عاطفی و نیازهای روانی نوجوانان،می تواندوالدین را در تامین سلامت روان نوجوانان خود کمک کند که در این جا به اختصار در مورد این نیازها صحبت می شود.</a:t>
            </a:r>
            <a:endParaRPr lang="en-US" dirty="0"/>
          </a:p>
        </p:txBody>
      </p:sp>
    </p:spTree>
  </p:cSld>
  <p:clrMapOvr>
    <a:masterClrMapping/>
  </p:clrMapOvr>
  <p:transition/>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85000" lnSpcReduction="20000"/>
          </a:bodyPr>
          <a:lstStyle/>
          <a:p>
            <a:pPr algn="just" rtl="1"/>
            <a:r>
              <a:rPr lang="fa-IR" dirty="0" smtClean="0"/>
              <a:t>ویژگی های عاطفی: لازم است نوجوان ، با برخي از تحولات عاطفي و احساسي در دوره ی نوجواني آشنا شود. اين آشنايي،  او را براي مواجه شدن با تغييرات اين دوره آماده خواهد کرد و به او کمک مي کند تا خود را بي اختيار ، به دست هيجانات عاطفي دوره ی نوجواني نسپارد</a:t>
            </a:r>
            <a:r>
              <a:rPr lang="en-US" dirty="0" smtClean="0"/>
              <a:t>.</a:t>
            </a:r>
            <a:r>
              <a:rPr lang="fa-IR" dirty="0" smtClean="0"/>
              <a:t> از طرفی والدین هم باید به تفاوت های فردی فرزندان توجه کنند</a:t>
            </a:r>
            <a:r>
              <a:rPr lang="en-US" dirty="0" smtClean="0"/>
              <a:t>. </a:t>
            </a:r>
            <a:r>
              <a:rPr lang="fa-IR" dirty="0" smtClean="0"/>
              <a:t>با شناخت شخصیت نوجوان و شناخت ویژگی های عاطفی دوره ی نوجوانی، برخی از رفتارهای ناخوشایند آنان غیر طبیعی انگاشته نمی شود تا موجب بروز عکس العمل در والدین گردد و به تیرگی روابط با نوجوان بینجامد. برخی از ویژگی ها شامل: عدم تعادل و        بی ثباتی عاطفی(عدم کنترل خشم، زودرنجی و...)، مورد توجه همسالان واقع شدن( کسب تأیید همسالان، افزایش دوستان همجنس و...)، عدم تحمل در مقابل انتقاد و سرزنش( اختلاف نظر با والدین, عدم ارتباط صمیمانه با والدین و...)، ظاهر شدن احساسات فداکارانه( احساسات مبارزه طلبانه با ظالم، دفاع از مظلوم و ستمدیده و...)، مهم جلوه دادن خود در برابر دیگران، یأس و ناامیدی سریع در برابر ناکامی ها، توجه به وضع ظاهر و لباس و آرایش، داشتن حالت رویایی و عاشق پیشگی، نگرانی و پریشان خاطری از آینده و...</a:t>
            </a:r>
            <a:endParaRPr lang="en-US" dirty="0" smtClean="0"/>
          </a:p>
          <a:p>
            <a:pPr algn="just" rtl="1"/>
            <a:endParaRPr lang="en-US" dirty="0"/>
          </a:p>
        </p:txBody>
      </p:sp>
    </p:spTree>
  </p:cSld>
  <p:clrMapOvr>
    <a:masterClrMapping/>
  </p:clrMapOvr>
  <p:transition/>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just" rtl="1"/>
            <a:r>
              <a:rPr lang="fa-IR" b="1" dirty="0" smtClean="0"/>
              <a:t>4- كنترل كافي، محبت كافي : </a:t>
            </a:r>
            <a:r>
              <a:rPr lang="fa-IR" dirty="0" smtClean="0"/>
              <a:t>از آنچه تاكنون گفته شده كاملاً روشن است كه بهترين ساختار رفتاری و شيوه ی فرزند پروري آن است كه همراه با كنترل مناسب و محبت كافي باشد. والدين بايد بين كودك به عنوان يك انسان از يك سو و رفتارهاي كودكانه ی او از سوي ديگر تفاوت قائل شوند. والدين با سبك تربيتي فوق اين فرق را بين كودك و اعمالش قائل مي شوند. آنها كودك را به خاطر رفتارهاي پسنديده اش تشويق و به خاطر اعمال ناپسندش تنبيه مي كنند. </a:t>
            </a:r>
            <a:endParaRPr lang="en-US" dirty="0" smtClean="0"/>
          </a:p>
          <a:p>
            <a:pPr algn="just" rtl="1"/>
            <a:endParaRPr lang="en-US" dirty="0"/>
          </a:p>
        </p:txBody>
      </p:sp>
    </p:spTree>
  </p:cSld>
  <p:clrMapOvr>
    <a:masterClrMapping/>
  </p:clrMapOvr>
  <p:transition/>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dirty="0" smtClean="0"/>
              <a:t>سلامت روان و نوجوانان و جوانان </a:t>
            </a:r>
            <a:r>
              <a:rPr lang="en-US" dirty="0" smtClean="0"/>
              <a:t/>
            </a:r>
            <a:br>
              <a:rPr lang="en-US" dirty="0" smtClean="0"/>
            </a:br>
            <a:endParaRPr lang="en-US" dirty="0"/>
          </a:p>
        </p:txBody>
      </p:sp>
      <p:sp>
        <p:nvSpPr>
          <p:cNvPr id="3" name="Content Placeholder 2"/>
          <p:cNvSpPr>
            <a:spLocks noGrp="1"/>
          </p:cNvSpPr>
          <p:nvPr>
            <p:ph idx="1"/>
          </p:nvPr>
        </p:nvSpPr>
        <p:spPr/>
        <p:txBody>
          <a:bodyPr/>
          <a:lstStyle/>
          <a:p>
            <a:pPr algn="just" rtl="1"/>
            <a:r>
              <a:rPr lang="fa-IR" dirty="0" smtClean="0"/>
              <a:t>دوران نوجواني و جوانی يکي از حساس ترين دوره هاي زندگي انسان است</a:t>
            </a:r>
            <a:r>
              <a:rPr lang="en-US" dirty="0" smtClean="0"/>
              <a:t> . </a:t>
            </a:r>
            <a:r>
              <a:rPr lang="fa-IR" dirty="0" smtClean="0"/>
              <a:t>مشکلات اين دوره ، به اشكال مختلف ازجمله به صورت مسائل عاطفي ، اجتماعي ، اخلاقي و گاه آمیخته اي از آنها تجلي مي كند </a:t>
            </a:r>
          </a:p>
          <a:p>
            <a:pPr algn="just" rtl="1"/>
            <a:r>
              <a:rPr lang="fa-IR" dirty="0" smtClean="0"/>
              <a:t>آشنایی با ویژگی های عاطفی و نیازهای روانی نوجوانان،می تواندوالدین را در تامین سلامت روان نوجوانان خود کمک کند که در این جا به اختصار در مورد این نیازها صحبت می شود.</a:t>
            </a:r>
            <a:endParaRPr lang="en-US" dirty="0" smtClean="0"/>
          </a:p>
          <a:p>
            <a:pPr algn="just" rtl="1"/>
            <a:endParaRPr lang="en-US" dirty="0"/>
          </a:p>
        </p:txBody>
      </p:sp>
    </p:spTree>
  </p:cSld>
  <p:clrMapOvr>
    <a:masterClrMapping/>
  </p:clrMapOvr>
  <p:transition/>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fa-IR" dirty="0" smtClean="0"/>
              <a:t>نیازهای روانی:هر انسانی دارای نیازهای روانی می باشد این نیازها شامل  نیاز به مهربانی و محبت، نیاز به امنیت و آسایش خاطر، نیاز به احساس تعلق داشتن و مورد قبول گروه همسالان قرار گرفتن، نیاز به مقبولیت و احترام، نیاز به استقلال، نیاز به تشخیص و قدردانی، نیاز به مذهب و فلسفه ی حیات، نیاز به داشتن هدفی مشخص در زندگی، نیاز به احساس هویت و شناخت خود درصورتی که این نیازها تامین  نشوند احتمال وقوع آسيب هاي اجتماعي در نوجوان بیشتر می شود.</a:t>
            </a:r>
            <a:endParaRPr lang="en-US" dirty="0" smtClean="0"/>
          </a:p>
          <a:p>
            <a:endParaRPr lang="en-US" dirty="0"/>
          </a:p>
        </p:txBody>
      </p:sp>
    </p:spTree>
  </p:cSld>
  <p:clrMapOvr>
    <a:masterClrMapping/>
  </p:clrMapOvr>
  <p:transition/>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عوامل تأثیر گذار بر سلامت روانی: </a:t>
            </a:r>
            <a:endParaRPr lang="en-US" dirty="0"/>
          </a:p>
        </p:txBody>
      </p:sp>
      <p:sp>
        <p:nvSpPr>
          <p:cNvPr id="3" name="Content Placeholder 2"/>
          <p:cNvSpPr>
            <a:spLocks noGrp="1"/>
          </p:cNvSpPr>
          <p:nvPr>
            <p:ph idx="1"/>
          </p:nvPr>
        </p:nvSpPr>
        <p:spPr/>
        <p:txBody>
          <a:bodyPr>
            <a:normAutofit fontScale="62500" lnSpcReduction="20000"/>
          </a:bodyPr>
          <a:lstStyle/>
          <a:p>
            <a:pPr algn="just" rtl="1"/>
            <a:r>
              <a:rPr lang="fa-IR" dirty="0" smtClean="0"/>
              <a:t>1)واکنش های ناسازگارانه: نوجوان بر عکس کودک، نه تنها نمی خواهد با محیط سازگار شود بلکه می خواهد محیط را با خود سازگار کند که معمولاً با مقاومت بزرگسالان و بروز واکنش های ناسازگارانه همراه خواهد بود. برخی از این واکنش ها عبارتند از: اضطراب شدید، کشمکش های روانی، در پسران دیر به خانه آمدن، در دختران تمایل به آرایش سر و صورت، حالت عصیانی و سرکشی به شکل مخالفت با والدین( با طرز تفکر، سلیقه، ذوق، اعمال طرز لباس پوشیدن، طرز زندگی کردن بزرگسالان و...)، فرار از خانه در مراحل شدیدتر اختلافات ( بدلیل مخالفت با اقتدار و گاهی استبداد خانواده، فشار و رفتار غیر عادلانه ی خانواده و...) </a:t>
            </a:r>
            <a:endParaRPr lang="en-US" dirty="0" smtClean="0"/>
          </a:p>
          <a:p>
            <a:pPr algn="just" rtl="1"/>
            <a:r>
              <a:rPr lang="fa-IR" dirty="0" smtClean="0"/>
              <a:t>2)واکنش های سازگارانه: نوجوانان و جوانان بیشتر از سایر اقشار سنی از این واکنش ها استفاده می کنند. این واکنش ها عادی هستند و همه به درجاتی از آن استفاده می کنند، مگر این که در استفاده از آن افراط گردد. مهمترین این واکنش ها عبارتند از: انکار( رد مشکل و یا عوامل ایجاد فشار، عدم پذیرش حقیقت، میل به اجتناب از حقیقت)، خیالبافی( به تصویر کشیدن آینده ی خویش هر چند گزاف در ذهن)، جبران(بیان انگیزه و خواسته به صورتی دیگر و تا حدودی با همان مقصود به منظور کاستن احساس حقارت در خود)، همانند سازی( همانند سازی با برخی افراد به منظور بالا بردن شخصیت و اعتبار خود)، برون فکنی( انتقال نقایص و اشتباهات و یا  نسبت دادن امیال ناصواب خود به دیگران)، دلیل تراشی( بیان دلیل مردم پسندانه برای عمل یا فکری که از نظر اجتماعی و یا خود شخص ناپسند است)، تصعید یا والایش(وقف زندگی خود برای اعمال اجتماع پسندانه)، جابجایی ( تخلیه و انتقال عواطف خود نسبت به شخص یا موضوع معین  به فرد یا موضوع یا پدیده ی دیگری)</a:t>
            </a:r>
            <a:endParaRPr lang="en-US" dirty="0" smtClean="0"/>
          </a:p>
          <a:p>
            <a:pPr algn="just"/>
            <a:endParaRPr lang="en-US" dirty="0"/>
          </a:p>
        </p:txBody>
      </p:sp>
    </p:spTree>
  </p:cSld>
  <p:clrMapOvr>
    <a:masterClrMapping/>
  </p:clrMapOvr>
  <p:transition/>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توصیه هایی به والدین و بزرگسالان:</a:t>
            </a:r>
            <a:endParaRPr lang="en-US" dirty="0"/>
          </a:p>
        </p:txBody>
      </p:sp>
      <p:sp>
        <p:nvSpPr>
          <p:cNvPr id="3" name="Content Placeholder 2"/>
          <p:cNvSpPr>
            <a:spLocks noGrp="1"/>
          </p:cNvSpPr>
          <p:nvPr>
            <p:ph idx="1"/>
          </p:nvPr>
        </p:nvSpPr>
        <p:spPr/>
        <p:txBody>
          <a:bodyPr/>
          <a:lstStyle/>
          <a:p>
            <a:r>
              <a:rPr lang="fa-IR" dirty="0" smtClean="0"/>
              <a:t>در برخی موارد پدران و مادران در این دوره، با برخوردهای غلط و ایجاد      محدودیت های نادرست و سخت گیری های بی مورد، رشد، تکامل، شخصیت و آینده ی نوجوانان را ناآگاهانه در مسیر منفی و بحرانی هدایت می کنند، در حالی که برخورد منطقی و مناسب و آرام با جوانان، باعث می شود این دوره ی طوفانی و بسیار حساس، به آرامی و با تنش های کم تر طی شود</a:t>
            </a:r>
            <a:endParaRPr lang="en-US" dirty="0"/>
          </a:p>
        </p:txBody>
      </p:sp>
    </p:spTree>
  </p:cSld>
  <p:clrMapOvr>
    <a:masterClrMapping/>
  </p:clrMapOvr>
  <p:transition/>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just" rtl="1"/>
            <a:r>
              <a:rPr lang="fa-IR" sz="2700" dirty="0" smtClean="0">
                <a:cs typeface="B Titr" pitchFamily="2" charset="-78"/>
              </a:rPr>
              <a:t>برخی از رفتارهایی که برای برخورد با واکنش های سازگارانه و ناسازگارانه نوجوان توصیه شده اند در ذیل فهرست شده اند:</a:t>
            </a:r>
            <a:r>
              <a:rPr lang="fa-IR" dirty="0" smtClean="0"/>
              <a:t>	</a:t>
            </a:r>
            <a:endParaRPr lang="en-US" dirty="0"/>
          </a:p>
        </p:txBody>
      </p:sp>
      <p:sp>
        <p:nvSpPr>
          <p:cNvPr id="3" name="Content Placeholder 2"/>
          <p:cNvSpPr>
            <a:spLocks noGrp="1"/>
          </p:cNvSpPr>
          <p:nvPr>
            <p:ph idx="1"/>
          </p:nvPr>
        </p:nvSpPr>
        <p:spPr/>
        <p:txBody>
          <a:bodyPr>
            <a:normAutofit fontScale="32500" lnSpcReduction="20000"/>
          </a:bodyPr>
          <a:lstStyle/>
          <a:p>
            <a:pPr algn="just" rtl="1">
              <a:buNone/>
            </a:pPr>
            <a:r>
              <a:rPr lang="fa-IR" dirty="0" smtClean="0"/>
              <a:t> </a:t>
            </a:r>
            <a:endParaRPr lang="en-US" sz="7000" dirty="0" smtClean="0">
              <a:cs typeface="B Mitra" pitchFamily="2" charset="-78"/>
            </a:endParaRPr>
          </a:p>
          <a:p>
            <a:pPr algn="just" rtl="1">
              <a:buNone/>
            </a:pPr>
            <a:r>
              <a:rPr lang="en-US" sz="7000" dirty="0" smtClean="0">
                <a:cs typeface="B Mitra" pitchFamily="2" charset="-78"/>
                <a:sym typeface="Wingdings 2"/>
              </a:rPr>
              <a:t></a:t>
            </a:r>
            <a:r>
              <a:rPr lang="en-US" sz="7000" dirty="0" smtClean="0">
                <a:cs typeface="B Mitra" pitchFamily="2" charset="-78"/>
              </a:rPr>
              <a:t> </a:t>
            </a:r>
            <a:r>
              <a:rPr lang="fa-IR" sz="7000" dirty="0" smtClean="0">
                <a:cs typeface="B Mitra" pitchFamily="2" charset="-78"/>
              </a:rPr>
              <a:t>آموزش گرفتن والدین در زمینه ی مهارت های کامل زندگی و فرزندپروری و استفاده از آن در زندگی و در طول ارتباط با فرزند و راهنمایی گرفتن از مشاوران در صورت لزوم</a:t>
            </a:r>
            <a:endParaRPr lang="en-US" sz="7000" dirty="0" smtClean="0">
              <a:cs typeface="B Mitra" pitchFamily="2" charset="-78"/>
            </a:endParaRPr>
          </a:p>
          <a:p>
            <a:pPr algn="just" rtl="1">
              <a:buNone/>
            </a:pPr>
            <a:r>
              <a:rPr lang="fa-IR" sz="7000" dirty="0" smtClean="0">
                <a:cs typeface="B Mitra" pitchFamily="2" charset="-78"/>
              </a:rPr>
              <a:t>  </a:t>
            </a:r>
            <a:r>
              <a:rPr lang="en-US" sz="7000" dirty="0" smtClean="0">
                <a:cs typeface="B Mitra" pitchFamily="2" charset="-78"/>
                <a:sym typeface="Wingdings 2"/>
              </a:rPr>
              <a:t></a:t>
            </a:r>
            <a:r>
              <a:rPr lang="fa-IR" sz="7000" dirty="0" smtClean="0">
                <a:cs typeface="B Mitra" pitchFamily="2" charset="-78"/>
              </a:rPr>
              <a:t>برقراری ارتباط مؤثر، صمیمانه، صحیح و سالم همراه با احترام</a:t>
            </a:r>
            <a:endParaRPr lang="en-US" sz="7000" dirty="0" smtClean="0">
              <a:cs typeface="B Mitra" pitchFamily="2" charset="-78"/>
            </a:endParaRPr>
          </a:p>
          <a:p>
            <a:pPr algn="just" rtl="1">
              <a:buNone/>
            </a:pPr>
            <a:r>
              <a:rPr lang="fa-IR" sz="7000" dirty="0" smtClean="0">
                <a:cs typeface="B Mitra" pitchFamily="2" charset="-78"/>
              </a:rPr>
              <a:t> </a:t>
            </a:r>
            <a:r>
              <a:rPr lang="en-US" sz="7000" dirty="0" smtClean="0">
                <a:cs typeface="B Mitra" pitchFamily="2" charset="-78"/>
                <a:sym typeface="Wingdings 2"/>
              </a:rPr>
              <a:t></a:t>
            </a:r>
            <a:r>
              <a:rPr lang="fa-IR" sz="7000" dirty="0" smtClean="0">
                <a:cs typeface="B Mitra" pitchFamily="2" charset="-78"/>
              </a:rPr>
              <a:t>به یاد آوردن احساسات، هیجانات و افکار دوران نوجوانی خود جهت شناختن و درک بهتر نوجوانان و جوانان</a:t>
            </a:r>
            <a:endParaRPr lang="en-US" sz="7000" dirty="0" smtClean="0">
              <a:cs typeface="B Mitra" pitchFamily="2" charset="-78"/>
            </a:endParaRPr>
          </a:p>
          <a:p>
            <a:pPr algn="just" rtl="1">
              <a:buNone/>
            </a:pPr>
            <a:r>
              <a:rPr lang="fa-IR" sz="7000" dirty="0" smtClean="0">
                <a:cs typeface="B Mitra" pitchFamily="2" charset="-78"/>
              </a:rPr>
              <a:t> </a:t>
            </a:r>
            <a:r>
              <a:rPr lang="en-US" sz="7000" dirty="0" smtClean="0">
                <a:cs typeface="B Mitra" pitchFamily="2" charset="-78"/>
                <a:sym typeface="Wingdings 2"/>
              </a:rPr>
              <a:t></a:t>
            </a:r>
            <a:r>
              <a:rPr lang="fa-IR" sz="7000" dirty="0" smtClean="0">
                <a:cs typeface="B Mitra" pitchFamily="2" charset="-78"/>
              </a:rPr>
              <a:t> گوش دادن با حوصله به افکار و نظرات آنان</a:t>
            </a:r>
            <a:endParaRPr lang="en-US" sz="7000" dirty="0" smtClean="0">
              <a:cs typeface="B Mitra" pitchFamily="2" charset="-78"/>
            </a:endParaRPr>
          </a:p>
          <a:p>
            <a:pPr algn="just" rtl="1">
              <a:buNone/>
            </a:pPr>
            <a:r>
              <a:rPr lang="en-US" sz="7000" dirty="0" smtClean="0">
                <a:cs typeface="B Mitra" pitchFamily="2" charset="-78"/>
                <a:sym typeface="Wingdings 2"/>
              </a:rPr>
              <a:t></a:t>
            </a:r>
            <a:r>
              <a:rPr lang="fa-IR" sz="7000" dirty="0" smtClean="0">
                <a:cs typeface="B Mitra" pitchFamily="2" charset="-78"/>
              </a:rPr>
              <a:t> کمک، راهنمایی و آموزش به آنان جهت درک علت درستی یا نادرستی مسائل</a:t>
            </a:r>
            <a:endParaRPr lang="en-US" sz="7000" dirty="0" smtClean="0">
              <a:cs typeface="B Mitra" pitchFamily="2" charset="-78"/>
            </a:endParaRPr>
          </a:p>
          <a:p>
            <a:pPr algn="just" rtl="1">
              <a:buNone/>
            </a:pPr>
            <a:r>
              <a:rPr lang="en-US" sz="7000" dirty="0" smtClean="0">
                <a:cs typeface="B Mitra" pitchFamily="2" charset="-78"/>
                <a:sym typeface="Wingdings 2"/>
              </a:rPr>
              <a:t></a:t>
            </a:r>
            <a:r>
              <a:rPr lang="fa-IR" sz="7000" dirty="0" smtClean="0">
                <a:cs typeface="B Mitra" pitchFamily="2" charset="-78"/>
              </a:rPr>
              <a:t> تحقیر نکردن و دادن فرصت جهت رفع نواقص در صورت ارتکاب به اشتباه</a:t>
            </a:r>
            <a:endParaRPr lang="en-US" sz="7000" dirty="0" smtClean="0">
              <a:cs typeface="B Mitra" pitchFamily="2" charset="-78"/>
            </a:endParaRPr>
          </a:p>
          <a:p>
            <a:pPr algn="just" rtl="1">
              <a:buNone/>
            </a:pPr>
            <a:r>
              <a:rPr lang="fa-IR" sz="7000" dirty="0" smtClean="0">
                <a:cs typeface="B Mitra" pitchFamily="2" charset="-78"/>
              </a:rPr>
              <a:t> </a:t>
            </a:r>
            <a:r>
              <a:rPr lang="en-US" sz="7000" dirty="0" smtClean="0">
                <a:cs typeface="B Mitra" pitchFamily="2" charset="-78"/>
                <a:sym typeface="Wingdings 2"/>
              </a:rPr>
              <a:t></a:t>
            </a:r>
            <a:r>
              <a:rPr lang="en-US" sz="7000" dirty="0" smtClean="0">
                <a:cs typeface="B Mitra" pitchFamily="2" charset="-78"/>
              </a:rPr>
              <a:t> </a:t>
            </a:r>
            <a:r>
              <a:rPr lang="fa-IR" sz="7000" dirty="0" smtClean="0">
                <a:cs typeface="B Mitra" pitchFamily="2" charset="-78"/>
              </a:rPr>
              <a:t>در میان گذاشتن نصایح و تذکرات با اعتدال و منطق و در خلوت با آنان</a:t>
            </a:r>
            <a:endParaRPr lang="en-US" sz="7000" dirty="0" smtClean="0">
              <a:cs typeface="B Mitra" pitchFamily="2" charset="-78"/>
            </a:endParaRPr>
          </a:p>
          <a:p>
            <a:pPr algn="just" rtl="1">
              <a:buNone/>
            </a:pPr>
            <a:r>
              <a:rPr lang="en-US" sz="7000" dirty="0" smtClean="0">
                <a:cs typeface="B Mitra" pitchFamily="2" charset="-78"/>
                <a:sym typeface="Wingdings 2"/>
              </a:rPr>
              <a:t></a:t>
            </a:r>
            <a:r>
              <a:rPr lang="fa-IR" sz="7000" dirty="0" smtClean="0">
                <a:cs typeface="B Mitra" pitchFamily="2" charset="-78"/>
              </a:rPr>
              <a:t> عمل کردن خود والدین  به آنچه برای فرزندان به زبان می آورد</a:t>
            </a:r>
            <a:endParaRPr lang="en-US" sz="7000" dirty="0" smtClean="0">
              <a:cs typeface="B Mitra" pitchFamily="2" charset="-78"/>
            </a:endParaRPr>
          </a:p>
          <a:p>
            <a:pPr algn="just" rtl="1">
              <a:buNone/>
            </a:pPr>
            <a:r>
              <a:rPr lang="en-US" sz="7000" dirty="0" smtClean="0">
                <a:cs typeface="B Mitra" pitchFamily="2" charset="-78"/>
                <a:sym typeface="Wingdings 2"/>
              </a:rPr>
              <a:t></a:t>
            </a:r>
            <a:r>
              <a:rPr lang="fa-IR" sz="7000" dirty="0" smtClean="0">
                <a:cs typeface="B Mitra" pitchFamily="2" charset="-78"/>
              </a:rPr>
              <a:t> آشنا کردن فرزندان با مذاکره ی اصولی از طریق تشکیل جلسات مختلف با حضور همه ی اعضای خانواده در مورد مسائل مختلف</a:t>
            </a:r>
            <a:endParaRPr lang="en-US" sz="7000" dirty="0" smtClean="0">
              <a:cs typeface="B Mitra" pitchFamily="2" charset="-78"/>
            </a:endParaRPr>
          </a:p>
          <a:p>
            <a:pPr algn="just" rtl="1">
              <a:buNone/>
            </a:pPr>
            <a:endParaRPr lang="en-US" dirty="0"/>
          </a:p>
        </p:txBody>
      </p:sp>
    </p:spTree>
  </p:cSld>
  <p:clrMapOvr>
    <a:masterClrMapping/>
  </p:clrMapOvr>
  <p:transition/>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just" rtl="1"/>
            <a:r>
              <a:rPr lang="fa-IR" sz="2700" dirty="0" smtClean="0">
                <a:cs typeface="B Titr" pitchFamily="2" charset="-78"/>
              </a:rPr>
              <a:t>برخی از رفتارهایی که برای برخورد با واکنش های سازگارانه و ناسازگارانه نوجوان توصیه شده اند در ذیل فهرست شده اند:</a:t>
            </a:r>
            <a:r>
              <a:rPr lang="fa-IR" dirty="0" smtClean="0"/>
              <a:t>	</a:t>
            </a:r>
            <a:endParaRPr lang="en-US" dirty="0"/>
          </a:p>
        </p:txBody>
      </p:sp>
      <p:sp>
        <p:nvSpPr>
          <p:cNvPr id="3" name="Content Placeholder 2"/>
          <p:cNvSpPr>
            <a:spLocks noGrp="1"/>
          </p:cNvSpPr>
          <p:nvPr>
            <p:ph idx="1"/>
          </p:nvPr>
        </p:nvSpPr>
        <p:spPr>
          <a:xfrm>
            <a:off x="457200" y="1600200"/>
            <a:ext cx="8229600" cy="4343400"/>
          </a:xfrm>
        </p:spPr>
        <p:txBody>
          <a:bodyPr>
            <a:normAutofit fontScale="25000" lnSpcReduction="20000"/>
          </a:bodyPr>
          <a:lstStyle/>
          <a:p>
            <a:pPr algn="just" rtl="1">
              <a:buNone/>
            </a:pPr>
            <a:r>
              <a:rPr lang="fa-IR" dirty="0" smtClean="0"/>
              <a:t> </a:t>
            </a:r>
            <a:endParaRPr lang="en-US" sz="8600" dirty="0" smtClean="0">
              <a:cs typeface="B Mitra" pitchFamily="2" charset="-78"/>
            </a:endParaRPr>
          </a:p>
          <a:p>
            <a:pPr algn="just" rtl="1">
              <a:buNone/>
            </a:pPr>
            <a:r>
              <a:rPr lang="en-US" sz="8600" dirty="0" smtClean="0">
                <a:cs typeface="B Mitra" pitchFamily="2" charset="-78"/>
                <a:sym typeface="Wingdings 2"/>
              </a:rPr>
              <a:t></a:t>
            </a:r>
            <a:r>
              <a:rPr lang="en-US" sz="8600" dirty="0" smtClean="0">
                <a:cs typeface="B Mitra" pitchFamily="2" charset="-78"/>
              </a:rPr>
              <a:t> </a:t>
            </a:r>
            <a:r>
              <a:rPr lang="fa-IR" sz="8600" dirty="0" smtClean="0">
                <a:cs typeface="B Mitra" pitchFamily="2" charset="-78"/>
              </a:rPr>
              <a:t>تشویق و علاقه مند کردن فرزندان به آموزش و یادگیری در مدرسه و پیگیری روند پیشرفت آنان و استفاده از راهنمایی مربیان جهت رفع معایب</a:t>
            </a:r>
            <a:endParaRPr lang="en-US" sz="8600" dirty="0" smtClean="0">
              <a:cs typeface="B Mitra" pitchFamily="2" charset="-78"/>
            </a:endParaRPr>
          </a:p>
          <a:p>
            <a:pPr algn="just" rtl="1">
              <a:buNone/>
            </a:pPr>
            <a:r>
              <a:rPr lang="en-US" sz="8600" dirty="0" smtClean="0">
                <a:cs typeface="B Mitra" pitchFamily="2" charset="-78"/>
                <a:sym typeface="Wingdings 2"/>
              </a:rPr>
              <a:t></a:t>
            </a:r>
            <a:r>
              <a:rPr lang="fa-IR" sz="8600" dirty="0" smtClean="0">
                <a:cs typeface="B Mitra" pitchFamily="2" charset="-78"/>
              </a:rPr>
              <a:t> انتظار از فرزند در حد توان و ظرفیت او</a:t>
            </a:r>
            <a:endParaRPr lang="en-US" sz="8600" dirty="0" smtClean="0">
              <a:cs typeface="B Mitra" pitchFamily="2" charset="-78"/>
            </a:endParaRPr>
          </a:p>
          <a:p>
            <a:pPr algn="just" rtl="1">
              <a:buNone/>
            </a:pPr>
            <a:r>
              <a:rPr lang="en-US" sz="8600" dirty="0" smtClean="0">
                <a:cs typeface="B Mitra" pitchFamily="2" charset="-78"/>
                <a:sym typeface="Wingdings 2"/>
              </a:rPr>
              <a:t></a:t>
            </a:r>
            <a:r>
              <a:rPr lang="fa-IR" sz="8600" dirty="0" smtClean="0">
                <a:cs typeface="B Mitra" pitchFamily="2" charset="-78"/>
              </a:rPr>
              <a:t> تشویق و علاقه مند کردن فرزندان به شناخت جهان اطراف، شخصیت های علمی، فرهنگی، هنری، مذهبی و مکان های تاریخی</a:t>
            </a:r>
            <a:endParaRPr lang="en-US" sz="8600" dirty="0" smtClean="0">
              <a:cs typeface="B Mitra" pitchFamily="2" charset="-78"/>
            </a:endParaRPr>
          </a:p>
          <a:p>
            <a:pPr algn="just" rtl="1">
              <a:buNone/>
            </a:pPr>
            <a:r>
              <a:rPr lang="en-US" sz="8600" dirty="0" smtClean="0">
                <a:cs typeface="B Mitra" pitchFamily="2" charset="-78"/>
                <a:sym typeface="Wingdings 2"/>
              </a:rPr>
              <a:t></a:t>
            </a:r>
            <a:r>
              <a:rPr lang="fa-IR" sz="8600" dirty="0" smtClean="0">
                <a:cs typeface="B Mitra" pitchFamily="2" charset="-78"/>
              </a:rPr>
              <a:t> صحبت با فرزند در زمینه مسائل اخلاقی و برخی مسائل شرعی و خصوصی قبل از دسترسی او به منابع و اطلاعات نادرست با کمک والدین، مربیان و اساتید مربوطه</a:t>
            </a:r>
            <a:endParaRPr lang="en-US" sz="8600" dirty="0" smtClean="0">
              <a:cs typeface="B Mitra" pitchFamily="2" charset="-78"/>
            </a:endParaRPr>
          </a:p>
          <a:p>
            <a:pPr algn="just" rtl="1">
              <a:buNone/>
            </a:pPr>
            <a:r>
              <a:rPr lang="en-US" sz="8600" dirty="0" smtClean="0">
                <a:cs typeface="B Mitra" pitchFamily="2" charset="-78"/>
                <a:sym typeface="Wingdings 2"/>
              </a:rPr>
              <a:t></a:t>
            </a:r>
            <a:r>
              <a:rPr lang="fa-IR" sz="8600" dirty="0" smtClean="0">
                <a:cs typeface="B Mitra" pitchFamily="2" charset="-78"/>
              </a:rPr>
              <a:t> آموزش ارزش ها، اصول اجتماعی ، آداب صحیح معاشرت و معیارها و روش های صحیح انتخاب دوست</a:t>
            </a:r>
            <a:endParaRPr lang="en-US" sz="8600" dirty="0" smtClean="0">
              <a:cs typeface="B Mitra" pitchFamily="2" charset="-78"/>
            </a:endParaRPr>
          </a:p>
          <a:p>
            <a:pPr algn="just" rtl="1">
              <a:buNone/>
            </a:pPr>
            <a:r>
              <a:rPr lang="fa-IR" sz="8600" dirty="0" smtClean="0">
                <a:cs typeface="B Mitra" pitchFamily="2" charset="-78"/>
              </a:rPr>
              <a:t> </a:t>
            </a:r>
            <a:r>
              <a:rPr lang="en-US" sz="8600" dirty="0" smtClean="0">
                <a:cs typeface="B Mitra" pitchFamily="2" charset="-78"/>
                <a:sym typeface="Wingdings 2"/>
              </a:rPr>
              <a:t></a:t>
            </a:r>
            <a:r>
              <a:rPr lang="fa-IR" sz="8600" dirty="0" smtClean="0">
                <a:cs typeface="B Mitra" pitchFamily="2" charset="-78"/>
              </a:rPr>
              <a:t> توضیح نتایج اعمال خوب و بد و عواقب مخرب برخی رفتارهای پرخطر</a:t>
            </a:r>
            <a:endParaRPr lang="en-US" sz="8600" dirty="0" smtClean="0">
              <a:cs typeface="B Mitra" pitchFamily="2" charset="-78"/>
            </a:endParaRPr>
          </a:p>
          <a:p>
            <a:pPr algn="just" rtl="1">
              <a:buNone/>
            </a:pPr>
            <a:r>
              <a:rPr lang="en-US" sz="8600" dirty="0" smtClean="0">
                <a:cs typeface="B Mitra" pitchFamily="2" charset="-78"/>
                <a:sym typeface="Wingdings 2"/>
              </a:rPr>
              <a:t></a:t>
            </a:r>
            <a:r>
              <a:rPr lang="fa-IR" sz="8600" dirty="0" smtClean="0">
                <a:cs typeface="B Mitra" pitchFamily="2" charset="-78"/>
              </a:rPr>
              <a:t> تشویق به اطاعت و بکارگیری اوامر و دستورات الهی در زندگی</a:t>
            </a:r>
            <a:endParaRPr lang="en-US" sz="8600" dirty="0" smtClean="0">
              <a:cs typeface="B Mitra" pitchFamily="2" charset="-78"/>
            </a:endParaRPr>
          </a:p>
          <a:p>
            <a:pPr algn="just" rtl="1">
              <a:buNone/>
            </a:pPr>
            <a:r>
              <a:rPr lang="en-US" sz="8600" dirty="0" smtClean="0">
                <a:cs typeface="B Mitra" pitchFamily="2" charset="-78"/>
                <a:sym typeface="Wingdings 2"/>
              </a:rPr>
              <a:t></a:t>
            </a:r>
            <a:r>
              <a:rPr lang="fa-IR" sz="8600" dirty="0" smtClean="0">
                <a:cs typeface="B Mitra" pitchFamily="2" charset="-78"/>
              </a:rPr>
              <a:t> همگام شدن با مسائل، مشکلات، نگرانی ها و علائق امروزجوانان و نوجوانان با کنار گذاشتن برخی افکار و اندیشه های کلیشه ای توسط والدین</a:t>
            </a:r>
            <a:endParaRPr lang="en-US" sz="8600" dirty="0" smtClean="0">
              <a:cs typeface="B Mitra" pitchFamily="2" charset="-78"/>
            </a:endParaRPr>
          </a:p>
        </p:txBody>
      </p:sp>
    </p:spTree>
  </p:cSld>
  <p:clrMapOvr>
    <a:masterClrMapping/>
  </p:clrMapOvr>
  <p:transition/>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 rtl="1"/>
            <a:endParaRPr lang="en-US" dirty="0">
              <a:cs typeface="B Titr" pitchFamily="2" charset="-78"/>
            </a:endParaRPr>
          </a:p>
        </p:txBody>
      </p:sp>
      <p:sp>
        <p:nvSpPr>
          <p:cNvPr id="3" name="Content Placeholder 2"/>
          <p:cNvSpPr>
            <a:spLocks noGrp="1"/>
          </p:cNvSpPr>
          <p:nvPr>
            <p:ph idx="1"/>
          </p:nvPr>
        </p:nvSpPr>
        <p:spPr/>
        <p:txBody>
          <a:bodyPr>
            <a:normAutofit fontScale="92500" lnSpcReduction="10000"/>
          </a:bodyPr>
          <a:lstStyle/>
          <a:p>
            <a:pPr algn="just" rtl="1">
              <a:buNone/>
            </a:pPr>
            <a:r>
              <a:rPr lang="en-US" dirty="0" smtClean="0">
                <a:cs typeface="B Mitra" pitchFamily="2" charset="-78"/>
                <a:sym typeface="Wingdings 2"/>
              </a:rPr>
              <a:t></a:t>
            </a:r>
            <a:r>
              <a:rPr lang="fa-IR" dirty="0" smtClean="0">
                <a:cs typeface="B Mitra" pitchFamily="2" charset="-78"/>
              </a:rPr>
              <a:t>بدست آوردن اطلاعات روز در مورد آسیب های اجتماعی و آشنایی با راهکارهای جدید مقابله با آن</a:t>
            </a:r>
            <a:endParaRPr lang="en-US" dirty="0" smtClean="0">
              <a:cs typeface="B Mitra" pitchFamily="2" charset="-78"/>
            </a:endParaRPr>
          </a:p>
          <a:p>
            <a:pPr algn="just" rtl="1">
              <a:buNone/>
            </a:pPr>
            <a:r>
              <a:rPr lang="en-US" dirty="0" smtClean="0">
                <a:cs typeface="B Mitra" pitchFamily="2" charset="-78"/>
                <a:sym typeface="Wingdings 2"/>
              </a:rPr>
              <a:t></a:t>
            </a:r>
            <a:r>
              <a:rPr lang="fa-IR" dirty="0" smtClean="0">
                <a:cs typeface="B Mitra" pitchFamily="2" charset="-78"/>
              </a:rPr>
              <a:t> استفاده از روش های صحیح و منطقی و کمک به او جهت ریشه یابی رفتارهای نادرست فرزندان</a:t>
            </a:r>
            <a:endParaRPr lang="en-US" dirty="0" smtClean="0">
              <a:cs typeface="B Mitra" pitchFamily="2" charset="-78"/>
            </a:endParaRPr>
          </a:p>
          <a:p>
            <a:pPr algn="just" rtl="1">
              <a:buNone/>
            </a:pPr>
            <a:r>
              <a:rPr lang="fa-IR" dirty="0" smtClean="0">
                <a:cs typeface="B Mitra" pitchFamily="2" charset="-78"/>
              </a:rPr>
              <a:t> </a:t>
            </a:r>
            <a:r>
              <a:rPr lang="en-US" dirty="0" smtClean="0">
                <a:cs typeface="B Mitra" pitchFamily="2" charset="-78"/>
                <a:sym typeface="Wingdings 2"/>
              </a:rPr>
              <a:t></a:t>
            </a:r>
            <a:r>
              <a:rPr lang="fa-IR" dirty="0" smtClean="0">
                <a:cs typeface="B Mitra" pitchFamily="2" charset="-78"/>
              </a:rPr>
              <a:t> تشویق رفتارهای درست مثل بخشش، محبت، همکاری، شناخت، تفاهم و همدردی در فرزندان</a:t>
            </a:r>
            <a:endParaRPr lang="en-US" dirty="0" smtClean="0">
              <a:cs typeface="B Mitra" pitchFamily="2" charset="-78"/>
            </a:endParaRPr>
          </a:p>
          <a:p>
            <a:pPr algn="just" rtl="1">
              <a:buNone/>
            </a:pPr>
            <a:r>
              <a:rPr lang="en-US" dirty="0" smtClean="0">
                <a:cs typeface="B Mitra" pitchFamily="2" charset="-78"/>
                <a:sym typeface="Wingdings 2"/>
              </a:rPr>
              <a:t></a:t>
            </a:r>
            <a:r>
              <a:rPr lang="fa-IR" dirty="0" smtClean="0">
                <a:cs typeface="B Mitra" pitchFamily="2" charset="-78"/>
              </a:rPr>
              <a:t> سیراب کردن از محبت جهت جلوگیری از روی آوردن فرزندان به بیگانه ها و افراد فاسد</a:t>
            </a:r>
            <a:endParaRPr lang="en-US" dirty="0" smtClean="0">
              <a:cs typeface="B Mitra" pitchFamily="2" charset="-78"/>
            </a:endParaRPr>
          </a:p>
          <a:p>
            <a:pPr algn="just" rtl="1">
              <a:buNone/>
            </a:pPr>
            <a:r>
              <a:rPr lang="en-US" dirty="0" smtClean="0">
                <a:cs typeface="B Mitra" pitchFamily="2" charset="-78"/>
                <a:sym typeface="Wingdings 2"/>
              </a:rPr>
              <a:t></a:t>
            </a:r>
            <a:r>
              <a:rPr lang="fa-IR" dirty="0" smtClean="0">
                <a:cs typeface="B Mitra" pitchFamily="2" charset="-78"/>
              </a:rPr>
              <a:t> آموزش راه های حل مشکلات به دنبال صبر و بردباری</a:t>
            </a:r>
            <a:endParaRPr lang="en-US" dirty="0" smtClean="0">
              <a:cs typeface="B Mitra" pitchFamily="2" charset="-78"/>
            </a:endParaRPr>
          </a:p>
          <a:p>
            <a:pPr algn="just" rtl="1">
              <a:buNone/>
            </a:pPr>
            <a:r>
              <a:rPr lang="fa-IR" dirty="0" smtClean="0">
                <a:cs typeface="B Mitra" pitchFamily="2" charset="-78"/>
              </a:rPr>
              <a:t> </a:t>
            </a:r>
            <a:r>
              <a:rPr lang="en-US" dirty="0" smtClean="0">
                <a:cs typeface="B Mitra" pitchFamily="2" charset="-78"/>
                <a:sym typeface="Wingdings 2"/>
              </a:rPr>
              <a:t></a:t>
            </a:r>
            <a:r>
              <a:rPr lang="fa-IR" dirty="0" smtClean="0">
                <a:cs typeface="B Mitra" pitchFamily="2" charset="-78"/>
              </a:rPr>
              <a:t> عدم استفاده از تنبیه بدنی و استفاده از سبک های دیگر تربیتی به روش صحیح</a:t>
            </a:r>
            <a:endParaRPr lang="en-US" dirty="0" smtClean="0">
              <a:cs typeface="B Mitra" pitchFamily="2" charset="-78"/>
            </a:endParaRPr>
          </a:p>
          <a:p>
            <a:pPr algn="just" rtl="1">
              <a:buNone/>
            </a:pPr>
            <a:r>
              <a:rPr lang="en-US" dirty="0" smtClean="0">
                <a:cs typeface="B Mitra" pitchFamily="2" charset="-78"/>
                <a:sym typeface="Wingdings 2"/>
              </a:rPr>
              <a:t></a:t>
            </a:r>
            <a:r>
              <a:rPr lang="fa-IR" dirty="0" smtClean="0">
                <a:cs typeface="B Mitra" pitchFamily="2" charset="-78"/>
              </a:rPr>
              <a:t> ارتباط مستمر با فرزندان پرانرژی، کنجکاو، حساس و تأثیرپذیر </a:t>
            </a:r>
            <a:endParaRPr lang="en-US" dirty="0" smtClean="0">
              <a:cs typeface="B Mitra" pitchFamily="2" charset="-78"/>
            </a:endParaRPr>
          </a:p>
          <a:p>
            <a:pPr algn="r" rtl="1"/>
            <a:endParaRPr lang="en-US" dirty="0"/>
          </a:p>
        </p:txBody>
      </p:sp>
    </p:spTree>
  </p:cSld>
  <p:clrMapOvr>
    <a:masterClrMapping/>
  </p:clrMapOvr>
  <p:transition/>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just" rtl="1"/>
            <a:r>
              <a:rPr lang="fa-IR" dirty="0" smtClean="0"/>
              <a:t>مهارت های اساسی در تربیت فرزندان</a:t>
            </a:r>
            <a:endParaRPr lang="en-US" dirty="0">
              <a:cs typeface="B Titr" pitchFamily="2" charset="-78"/>
            </a:endParaRPr>
          </a:p>
        </p:txBody>
      </p:sp>
      <p:sp>
        <p:nvSpPr>
          <p:cNvPr id="3" name="Content Placeholder 2"/>
          <p:cNvSpPr>
            <a:spLocks noGrp="1"/>
          </p:cNvSpPr>
          <p:nvPr>
            <p:ph idx="1"/>
          </p:nvPr>
        </p:nvSpPr>
        <p:spPr/>
        <p:txBody>
          <a:bodyPr>
            <a:normAutofit/>
          </a:bodyPr>
          <a:lstStyle/>
          <a:p>
            <a:pPr algn="r" rtl="1"/>
            <a:r>
              <a:rPr lang="fa-IR" dirty="0" smtClean="0"/>
              <a:t>برای تربیت کودکان لازم است والدین از روش های تربیتی صحیح اطلاع داشته باشند به همین منظور به برخی از روش های تربیتی اشاره می شود </a:t>
            </a:r>
          </a:p>
          <a:p>
            <a:pPr algn="r" rtl="1"/>
            <a:r>
              <a:rPr lang="fa-IR" dirty="0" smtClean="0"/>
              <a:t>منظور از شیوه های فرزند پروری:</a:t>
            </a:r>
          </a:p>
          <a:p>
            <a:pPr algn="just" rtl="1">
              <a:buNone/>
            </a:pPr>
            <a:r>
              <a:rPr lang="fa-IR" dirty="0" smtClean="0"/>
              <a:t>1) روش هایی است که والدین برای تربیت فرزندان خود بکار می گیرند. </a:t>
            </a:r>
            <a:endParaRPr lang="en-US" dirty="0" smtClean="0"/>
          </a:p>
          <a:p>
            <a:pPr algn="just" rtl="1">
              <a:buNone/>
            </a:pPr>
            <a:r>
              <a:rPr lang="fa-IR" dirty="0" smtClean="0"/>
              <a:t>2) نگرش هایی است که والدین نسبت به فرزندان خود دارند . </a:t>
            </a:r>
            <a:endParaRPr lang="en-US" dirty="0" smtClean="0"/>
          </a:p>
          <a:p>
            <a:pPr algn="just" rtl="1">
              <a:buNone/>
            </a:pPr>
            <a:r>
              <a:rPr lang="fa-IR" dirty="0" smtClean="0"/>
              <a:t>3) معیارها و قوانینی است که والدین برای فرزندان خویش وضع می کنند . </a:t>
            </a:r>
            <a:endParaRPr lang="en-US" dirty="0" smtClean="0"/>
          </a:p>
          <a:p>
            <a:pPr algn="r" rtl="1"/>
            <a:endParaRPr lang="en-US" dirty="0"/>
          </a:p>
        </p:txBody>
      </p:sp>
    </p:spTree>
  </p:cSld>
  <p:clrMapOvr>
    <a:masterClrMapping/>
  </p:clrMapOvr>
  <p:transition/>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just" rtl="1"/>
            <a:r>
              <a:rPr lang="fa-IR" dirty="0" smtClean="0"/>
              <a:t>مهارتهای اساسی درتربیت: </a:t>
            </a:r>
            <a:endParaRPr lang="en-US" dirty="0">
              <a:cs typeface="B Titr" pitchFamily="2" charset="-78"/>
            </a:endParaRPr>
          </a:p>
        </p:txBody>
      </p:sp>
      <p:sp>
        <p:nvSpPr>
          <p:cNvPr id="3" name="Content Placeholder 2"/>
          <p:cNvSpPr>
            <a:spLocks noGrp="1"/>
          </p:cNvSpPr>
          <p:nvPr>
            <p:ph idx="1"/>
          </p:nvPr>
        </p:nvSpPr>
        <p:spPr/>
        <p:txBody>
          <a:bodyPr>
            <a:normAutofit/>
          </a:bodyPr>
          <a:lstStyle/>
          <a:p>
            <a:pPr algn="just" rtl="1"/>
            <a:r>
              <a:rPr lang="fa-IR" dirty="0" smtClean="0">
                <a:cs typeface="B Mitra" pitchFamily="2" charset="-78"/>
              </a:rPr>
              <a:t>بسیاری از والدین توجه کمی به آنچه که در خانه اتفاق می افتد دارند و به همین دلیل ممکن است مشکلات را بیشتر و مهم تر و بالعکس کمتر و کم اهمیت تر از آنچه که هست ارزیابی کنند . برای مثال، کودکان گاهی نق می زنند، بویژه در زمان خستگی ، بیماری و یا تغییرات محیطی و اگر والدین خودشان خسته و ناراحت باشند ممکن است این مشکل را خیلی بزرگ جلوه دهند و گاهی بالعکس والدین به کودکی که مرتباً با همسالانش دعوا می کند والدین بی توجهی کرده و آن را طبیعی می دانند و هیچ اقدامی نمی کنند . </a:t>
            </a:r>
            <a:endParaRPr lang="en-US" dirty="0" smtClean="0">
              <a:cs typeface="B Mitra" pitchFamily="2" charset="-78"/>
            </a:endParaRPr>
          </a:p>
          <a:p>
            <a:pPr algn="r" rtl="1"/>
            <a:endParaRPr lang="en-US" dirty="0"/>
          </a:p>
        </p:txBody>
      </p:sp>
    </p:spTree>
  </p:cSld>
  <p:clrMapOvr>
    <a:masterClrMapping/>
  </p:clrMapOvr>
  <p:transition/>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 rtl="1"/>
            <a:endParaRPr lang="en-US" dirty="0">
              <a:cs typeface="B Titr" pitchFamily="2" charset="-78"/>
            </a:endParaRPr>
          </a:p>
        </p:txBody>
      </p:sp>
      <p:sp>
        <p:nvSpPr>
          <p:cNvPr id="3" name="Content Placeholder 2"/>
          <p:cNvSpPr>
            <a:spLocks noGrp="1"/>
          </p:cNvSpPr>
          <p:nvPr>
            <p:ph idx="1"/>
          </p:nvPr>
        </p:nvSpPr>
        <p:spPr/>
        <p:txBody>
          <a:bodyPr>
            <a:normAutofit/>
          </a:bodyPr>
          <a:lstStyle/>
          <a:p>
            <a:pPr algn="r" rtl="1"/>
            <a:r>
              <a:rPr lang="fa-IR" dirty="0" smtClean="0"/>
              <a:t>اولین گام برای تغییر یک رفتار نامطلوب و یا ایجاد یک رفتار مطلوب، ثبت رفتار (ثبت دفعات تکرار آن رفتار در روز ، مکان بروز آن رفتار ، رویدادهای پیش از بروز رفتار و نحوه ی عملکرد شما در پاسخ به بروز رفتار و...) می باشد . </a:t>
            </a:r>
            <a:endParaRPr lang="en-US" dirty="0" smtClean="0"/>
          </a:p>
          <a:p>
            <a:pPr algn="r" rtl="1"/>
            <a:endParaRPr lang="en-US" dirty="0"/>
          </a:p>
        </p:txBody>
      </p:sp>
    </p:spTree>
  </p:cSld>
  <p:clrMapOvr>
    <a:masterClrMapping/>
  </p:clrMapOvr>
  <p:transition/>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just" rtl="1"/>
            <a:r>
              <a:rPr lang="fa-IR" dirty="0" smtClean="0"/>
              <a:t>چگونه می شود رابطه بهتری با فرزندان خود داشته باشید ؟ </a:t>
            </a:r>
            <a:r>
              <a:rPr lang="en-US" dirty="0" smtClean="0"/>
              <a:t/>
            </a:r>
            <a:br>
              <a:rPr lang="en-US" dirty="0" smtClean="0"/>
            </a:br>
            <a:endParaRPr lang="en-US" dirty="0">
              <a:cs typeface="B Titr" pitchFamily="2" charset="-78"/>
            </a:endParaRPr>
          </a:p>
        </p:txBody>
      </p:sp>
      <p:sp>
        <p:nvSpPr>
          <p:cNvPr id="3" name="Content Placeholder 2"/>
          <p:cNvSpPr>
            <a:spLocks noGrp="1"/>
          </p:cNvSpPr>
          <p:nvPr>
            <p:ph idx="1"/>
          </p:nvPr>
        </p:nvSpPr>
        <p:spPr/>
        <p:txBody>
          <a:bodyPr>
            <a:normAutofit lnSpcReduction="10000"/>
          </a:bodyPr>
          <a:lstStyle/>
          <a:p>
            <a:pPr algn="r" rtl="1"/>
            <a:r>
              <a:rPr lang="fa-IR" dirty="0" smtClean="0"/>
              <a:t>*اوقات خوبی را با فرزندانتان بگذرانید : </a:t>
            </a:r>
            <a:endParaRPr lang="en-US" dirty="0" smtClean="0"/>
          </a:p>
          <a:p>
            <a:pPr algn="r" rtl="1"/>
            <a:r>
              <a:rPr lang="fa-IR" dirty="0" smtClean="0"/>
              <a:t>معمولاً والدین زمان بسیار کمی را با فرزندشان می گذرانند و بیشتر مواقعی که به ظاهر با بچه ها هستند اغلب به فعالیت دیگری مشغول می باشند. بهتر است در طول روز و به طور مکرر زمان هایی را با کودک تان بگذرانید. زمان های کوتاه (1 تا 10 دقیقه ) مفیدتر است. </a:t>
            </a:r>
            <a:endParaRPr lang="en-US" dirty="0" smtClean="0"/>
          </a:p>
          <a:p>
            <a:pPr algn="just" rtl="1"/>
            <a:r>
              <a:rPr lang="fa-IR" dirty="0" smtClean="0"/>
              <a:t>*با کودک تان صحبت کنید : </a:t>
            </a:r>
            <a:endParaRPr lang="en-US" dirty="0" smtClean="0"/>
          </a:p>
          <a:p>
            <a:pPr rtl="1"/>
            <a:r>
              <a:rPr lang="fa-IR" dirty="0" smtClean="0"/>
              <a:t>در مورد چیزهایی که فرزند شما به آن علاقه دارد صحبت کنید . نظرات و اطلاعات خود را با فرزند خود در میان بگذارید و به او نشان دهید که به آنچه او می گوید علاقه مند هستید. </a:t>
            </a:r>
            <a:endParaRPr lang="en-US" dirty="0" smtClean="0"/>
          </a:p>
          <a:p>
            <a:pPr algn="r" rtl="1"/>
            <a:endParaRPr lang="en-US" dirty="0"/>
          </a:p>
        </p:txBody>
      </p:sp>
    </p:spTree>
  </p:cSld>
  <p:clrMapOvr>
    <a:masterClrMapping/>
  </p:clrMapOvr>
  <p:transition/>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 rtl="1"/>
            <a:endParaRPr lang="en-US" dirty="0">
              <a:cs typeface="B Titr" pitchFamily="2" charset="-78"/>
            </a:endParaRPr>
          </a:p>
        </p:txBody>
      </p:sp>
      <p:sp>
        <p:nvSpPr>
          <p:cNvPr id="3" name="Content Placeholder 2"/>
          <p:cNvSpPr>
            <a:spLocks noGrp="1"/>
          </p:cNvSpPr>
          <p:nvPr>
            <p:ph idx="1"/>
          </p:nvPr>
        </p:nvSpPr>
        <p:spPr/>
        <p:txBody>
          <a:bodyPr>
            <a:normAutofit/>
          </a:bodyPr>
          <a:lstStyle/>
          <a:p>
            <a:pPr algn="just" rtl="1"/>
            <a:r>
              <a:rPr lang="fa-IR" dirty="0" smtClean="0"/>
              <a:t>*احساسات خود را به کودک تان نشان بدهید : </a:t>
            </a:r>
            <a:endParaRPr lang="en-US" dirty="0" smtClean="0"/>
          </a:p>
          <a:p>
            <a:pPr algn="just" rtl="1"/>
            <a:r>
              <a:rPr lang="fa-IR" dirty="0" smtClean="0"/>
              <a:t>روش دیگر که نشان می دهد شما علاقه مند هستید و به او توجه می کنید این است که احساسات خود را به صورت عملی نشان دهید مثلاً </a:t>
            </a:r>
            <a:endParaRPr lang="en-US" dirty="0" smtClean="0"/>
          </a:p>
          <a:p>
            <a:pPr algn="just" rtl="1"/>
            <a:r>
              <a:rPr lang="fa-IR" dirty="0" smtClean="0"/>
              <a:t>فرزندانتان را بغل کنید ، لمس کنید ، در آغوش بگیرید ، ببوسید ، ماساژ دهید، قلقلک بدهید و... این کارها به کودکان کمک می کند که از مورد توجه بودن و مورد محبت واقع شدن احساس آرامش کنند و رابطه ی عاطفی آنها محکم تر شود .</a:t>
            </a:r>
            <a:endParaRPr lang="en-US" dirty="0" smtClean="0"/>
          </a:p>
          <a:p>
            <a:pPr algn="just" rtl="1"/>
            <a:endParaRPr lang="en-US" dirty="0"/>
          </a:p>
        </p:txBody>
      </p:sp>
    </p:spTree>
  </p:cSld>
  <p:clrMapOvr>
    <a:masterClrMapping/>
  </p:clrMapOvr>
  <p:transition/>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 rtl="1"/>
            <a:endParaRPr lang="en-US" dirty="0">
              <a:cs typeface="B Titr" pitchFamily="2" charset="-78"/>
            </a:endParaRPr>
          </a:p>
        </p:txBody>
      </p:sp>
      <p:sp>
        <p:nvSpPr>
          <p:cNvPr id="3" name="Content Placeholder 2"/>
          <p:cNvSpPr>
            <a:spLocks noGrp="1"/>
          </p:cNvSpPr>
          <p:nvPr>
            <p:ph idx="1"/>
          </p:nvPr>
        </p:nvSpPr>
        <p:spPr/>
        <p:txBody>
          <a:bodyPr>
            <a:normAutofit fontScale="70000" lnSpcReduction="20000"/>
          </a:bodyPr>
          <a:lstStyle/>
          <a:p>
            <a:pPr algn="just" rtl="1">
              <a:buNone/>
            </a:pPr>
            <a:r>
              <a:rPr lang="fa-IR" dirty="0" smtClean="0"/>
              <a:t>*اگر مایلید فرزند شما رفتار مطلوبی انجام دهد مهارت های تشویق کردن را بیاموزید : </a:t>
            </a:r>
            <a:endParaRPr lang="en-US" dirty="0" smtClean="0"/>
          </a:p>
          <a:p>
            <a:pPr lvl="0" algn="just" rtl="1">
              <a:buNone/>
            </a:pPr>
            <a:r>
              <a:rPr lang="fa-IR" dirty="0" smtClean="0"/>
              <a:t>رفتار مطلوبی را که می خواهید کودک تان انجام دهد دقیقاً مشخص کنید. برای مثال "داشتن نظم "برای کودک مبهم است. به جای آن می توانید از کودک خود بخواهید مثلاً اسباب بازی ها را در محل خود قرار دهد.</a:t>
            </a:r>
            <a:endParaRPr lang="en-US" dirty="0" smtClean="0"/>
          </a:p>
          <a:p>
            <a:pPr lvl="0" algn="just" rtl="1">
              <a:buNone/>
            </a:pPr>
            <a:r>
              <a:rPr lang="fa-IR" dirty="0" smtClean="0"/>
              <a:t>در هر نوبت یک رفتار را انتخاب کنید و وقتی فرزند شما آن رفتار را به صورت خودکار انجام می دهد روی رفتار دیگری تمرکز کنید. </a:t>
            </a:r>
            <a:endParaRPr lang="en-US" dirty="0" smtClean="0"/>
          </a:p>
          <a:p>
            <a:pPr lvl="0" algn="just" rtl="1">
              <a:buNone/>
            </a:pPr>
            <a:r>
              <a:rPr lang="fa-IR" dirty="0" smtClean="0"/>
              <a:t>از روش های گوناگون تشویق کردن استفاده کنید. تشویق های شما می تواند کلامی باشد برای مثال : آفرین دخترم! من واقعاً از   این که بعد از تمام شدن بازی اسباب بازی هایت را مرتب کردی خوشحالم . یا تشویق های غیر کلامی مثل لبخند زدن ،                چشمک زدن ، بغل کردن ، ..... که کودکان از آن لذت می برند . اگر از تشویق مادی ( خرید یک وسیله ) استفاده می کنید، دقت کنید آن وسیله گران نباشد ولی مورد علاقه ی فرزندتان باشد . </a:t>
            </a:r>
            <a:endParaRPr lang="en-US" dirty="0" smtClean="0"/>
          </a:p>
          <a:p>
            <a:pPr lvl="0" algn="just" rtl="1">
              <a:buNone/>
            </a:pPr>
            <a:r>
              <a:rPr lang="fa-IR" dirty="0" smtClean="0"/>
              <a:t>بعد از اینکه کودک تان رفتار مطلوب را انجام داد جایزه ی در نظر گرفته شده را تهیه کنید و به وعده ی خود عمل کنید. </a:t>
            </a:r>
            <a:endParaRPr lang="en-US" dirty="0" smtClean="0"/>
          </a:p>
          <a:p>
            <a:pPr lvl="0" algn="just" rtl="1">
              <a:buNone/>
            </a:pPr>
            <a:r>
              <a:rPr lang="fa-IR" dirty="0" smtClean="0"/>
              <a:t>اگر در تشویق کردن فرزند تان برای انجام یک رفتار مطلوب ناموفق هستید با متخصص مشورت کنید . </a:t>
            </a:r>
            <a:endParaRPr lang="en-US" dirty="0" smtClean="0"/>
          </a:p>
          <a:p>
            <a:pPr algn="just" rtl="1">
              <a:buNone/>
            </a:pPr>
            <a:endParaRPr lang="en-US" dirty="0"/>
          </a:p>
        </p:txBody>
      </p:sp>
    </p:spTree>
  </p:cSld>
  <p:clrMapOvr>
    <a:masterClrMapping/>
  </p:clrMapOvr>
  <p:transition/>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 rtl="1"/>
            <a:endParaRPr lang="en-US" dirty="0">
              <a:cs typeface="B Titr" pitchFamily="2" charset="-78"/>
            </a:endParaRPr>
          </a:p>
        </p:txBody>
      </p:sp>
      <p:sp>
        <p:nvSpPr>
          <p:cNvPr id="3" name="Content Placeholder 2"/>
          <p:cNvSpPr>
            <a:spLocks noGrp="1"/>
          </p:cNvSpPr>
          <p:nvPr>
            <p:ph idx="1"/>
          </p:nvPr>
        </p:nvSpPr>
        <p:spPr/>
        <p:txBody>
          <a:bodyPr>
            <a:normAutofit lnSpcReduction="10000"/>
          </a:bodyPr>
          <a:lstStyle/>
          <a:p>
            <a:pPr algn="just" rtl="1"/>
            <a:r>
              <a:rPr lang="fa-IR" dirty="0" smtClean="0"/>
              <a:t>*گوش دادن فعال : </a:t>
            </a:r>
            <a:endParaRPr lang="en-US" dirty="0" smtClean="0"/>
          </a:p>
          <a:p>
            <a:pPr algn="just" rtl="1"/>
            <a:r>
              <a:rPr lang="fa-IR" dirty="0" smtClean="0"/>
              <a:t>یکی از نیاز های اساسی افراد، داشتن یک فرد مورد اعتماد است که به حرف های آنها گوش دهد . قاعدتاً بچه ها با داشتن پدر و مادر این مشکل را ندارند، چون در شرایط طبیعی پدر و مادر را مورد اعتماد می دانند . آنچه مهم است این است که ما شنونده ی خوبی باشیم تا آنها به راحتی بتوانند با ما درد دل کنند. گوش دادن فعال نیاز به یادگیری و تمرین دارد که هر پدر و مادری باید آن را بیاموزد و با استفاده از آن به کودک کمک کند تا احساساتش را بیان کند و از طرفی این مسئله باعث نزدیک تر شدن ما به کودکان مان می شود و به آنها کمک می کند که به راه حل های جدیدی برای مسائل شان فکر کنند. </a:t>
            </a:r>
            <a:endParaRPr lang="en-US" dirty="0" smtClean="0"/>
          </a:p>
          <a:p>
            <a:pPr algn="just" rtl="1"/>
            <a:endParaRPr lang="en-US" dirty="0"/>
          </a:p>
        </p:txBody>
      </p:sp>
    </p:spTree>
  </p:cSld>
  <p:clrMapOvr>
    <a:masterClrMapping/>
  </p:clrMapOvr>
  <p:transition/>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just" rtl="1"/>
            <a:r>
              <a:rPr lang="fa-IR" dirty="0" smtClean="0"/>
              <a:t>راه های گوش دادن فعال :</a:t>
            </a:r>
            <a:endParaRPr lang="en-US" dirty="0">
              <a:cs typeface="B Titr" pitchFamily="2" charset="-78"/>
            </a:endParaRPr>
          </a:p>
        </p:txBody>
      </p:sp>
      <p:sp>
        <p:nvSpPr>
          <p:cNvPr id="3" name="Content Placeholder 2"/>
          <p:cNvSpPr>
            <a:spLocks noGrp="1"/>
          </p:cNvSpPr>
          <p:nvPr>
            <p:ph idx="1"/>
          </p:nvPr>
        </p:nvSpPr>
        <p:spPr/>
        <p:txBody>
          <a:bodyPr>
            <a:normAutofit fontScale="70000" lnSpcReduction="20000"/>
          </a:bodyPr>
          <a:lstStyle/>
          <a:p>
            <a:pPr algn="just" rtl="1">
              <a:buNone/>
            </a:pPr>
            <a:r>
              <a:rPr lang="fa-IR" dirty="0" smtClean="0"/>
              <a:t>1-در هنگام صحبت با کودک مان علاقه مندی و توجه نشان دهیم. با برقراری تماس چشمی او را مطمئن کنیم که متوجه اش هستیم. برای این کار لازم است تلفن، موبایل، تلویزیون و......را فراموش کنیم .</a:t>
            </a:r>
            <a:endParaRPr lang="en-US" dirty="0" smtClean="0"/>
          </a:p>
          <a:p>
            <a:pPr algn="just" rtl="1">
              <a:buNone/>
            </a:pPr>
            <a:r>
              <a:rPr lang="fa-IR" dirty="0" smtClean="0"/>
              <a:t>2-صحبت کردن کودکان را تشویق کنیم. بعضی کودکان نیاز دارند که برای شروع صحبت از آنها دعوت شود . کودکان وقتی عقاید خود را بیان می کنند احساس می کنند مهم ترند. مثلاً سوسن خانم وقتی می بیند دخترش نگران است در ابتدا از او سوال می کند: طوری شده مامان ؟ صبا می گوید: نه طوری نشده! مادر از او می خواهد همه چیز را برای او تعریف کند و از این طریق صبا مشکلش را برای او مطرح می کند . </a:t>
            </a:r>
            <a:endParaRPr lang="en-US" dirty="0" smtClean="0"/>
          </a:p>
          <a:p>
            <a:pPr algn="just" rtl="1">
              <a:buNone/>
            </a:pPr>
            <a:r>
              <a:rPr lang="fa-IR" dirty="0" smtClean="0"/>
              <a:t>3-صبورانه گوش دهید. همه ی ما سریع تر از حرف زدن مان فکر می کنیم. اما کودکان به دلیل ذخیره ی لغات محدودتر نسبت به ما و تجربه و تمرین کمتر در حرف زدن، وقت بیشتری را صرف می کنند تا لغات مناسبی پیدا کنند. ما باید طوری به حرف آنها گوش دهیم که آنها مطمئن شوند برای همه ی حرف هایشان وقت کافی داریم. قبل از تمام شدن صحبت، حرف آنها را قطع نکنیم.     اجازه بدهید کودکان عقایدشان را مطرح کنند. </a:t>
            </a:r>
            <a:endParaRPr lang="en-US" dirty="0" smtClean="0"/>
          </a:p>
          <a:p>
            <a:pPr algn="just" rtl="1">
              <a:buNone/>
            </a:pPr>
            <a:r>
              <a:rPr lang="fa-IR" dirty="0" smtClean="0"/>
              <a:t>4-به اشارات غیر کلامی شان توجه کنیم. کودکان پیام های زیادی را به صورت غیرکلامی می فرستند، مثل اخم کردن، مشت         کردن دست ها یا رفتاری مثل ناخن جویدن موقع نگرانی ها و... از این نشانه ها می توانیم نکات بیشتری را درک کنیم. </a:t>
            </a:r>
            <a:endParaRPr lang="en-US" dirty="0" smtClean="0"/>
          </a:p>
          <a:p>
            <a:pPr algn="just" rtl="1">
              <a:buNone/>
            </a:pPr>
            <a:endParaRPr lang="en-US" dirty="0"/>
          </a:p>
        </p:txBody>
      </p:sp>
    </p:spTree>
  </p:cSld>
  <p:clrMapOvr>
    <a:masterClrMapping/>
  </p:clrMapOvr>
  <p:transition/>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 rtl="1"/>
            <a:endParaRPr lang="en-US" dirty="0">
              <a:cs typeface="B Titr" pitchFamily="2" charset="-78"/>
            </a:endParaRPr>
          </a:p>
        </p:txBody>
      </p:sp>
      <p:sp>
        <p:nvSpPr>
          <p:cNvPr id="3" name="Content Placeholder 2"/>
          <p:cNvSpPr>
            <a:spLocks noGrp="1"/>
          </p:cNvSpPr>
          <p:nvPr>
            <p:ph idx="1"/>
          </p:nvPr>
        </p:nvSpPr>
        <p:spPr/>
        <p:txBody>
          <a:bodyPr>
            <a:normAutofit fontScale="77500" lnSpcReduction="20000"/>
          </a:bodyPr>
          <a:lstStyle/>
          <a:p>
            <a:pPr algn="just" rtl="1">
              <a:buNone/>
            </a:pPr>
            <a:r>
              <a:rPr lang="fa-IR" dirty="0" smtClean="0"/>
              <a:t>5-از سؤال های بسته بپرهیزیم. سؤال هایی که جواب شان بله یا خیر است جلوی گفت و شنود را می گیرند و مکالمه را زود می بندند. </a:t>
            </a:r>
            <a:endParaRPr lang="en-US" dirty="0" smtClean="0"/>
          </a:p>
          <a:p>
            <a:pPr algn="just" rtl="1">
              <a:buNone/>
            </a:pPr>
            <a:r>
              <a:rPr lang="fa-IR" dirty="0" smtClean="0"/>
              <a:t>6-احساساتش را باز نمایی کنیم و کمکش کنیم تا تجاربش را تشریح کند. </a:t>
            </a:r>
            <a:endParaRPr lang="en-US" dirty="0" smtClean="0"/>
          </a:p>
          <a:p>
            <a:pPr algn="just" rtl="1">
              <a:buNone/>
            </a:pPr>
            <a:r>
              <a:rPr lang="fa-IR" dirty="0" smtClean="0"/>
              <a:t>7-خودمان را جای او بگذاریم و به او نشان دهیم که مسئله اش را درک می کنیم و با او همدل هستیم. مثلاً آها ! حالا فهمیدم! تو  مداد تراش دوستت را گرفته ای و حالا نمی دانی آن را کجا گذاشته ای؟! </a:t>
            </a:r>
            <a:endParaRPr lang="en-US" dirty="0" smtClean="0"/>
          </a:p>
          <a:p>
            <a:pPr algn="just" rtl="1">
              <a:buNone/>
            </a:pPr>
            <a:r>
              <a:rPr lang="fa-IR" dirty="0" smtClean="0"/>
              <a:t>8-احساسات کودک را منکر نشویم. احساسات کودک برای خودش حقیقی اند مثلاً کودکی که از سوزش دستش شاکی است نگوئید: این که چیز مهمی نیست! خوب می شود! بلکه درست است مثلاً بگوئیم: این که بدجوری سوخته! خیلی می سوزه؟! </a:t>
            </a:r>
            <a:endParaRPr lang="en-US" dirty="0" smtClean="0"/>
          </a:p>
          <a:p>
            <a:pPr algn="just" rtl="1">
              <a:buNone/>
            </a:pPr>
            <a:r>
              <a:rPr lang="fa-IR" dirty="0" smtClean="0"/>
              <a:t>9-هنگام صحبت با او از کلمات سخت استفاده نکنیم. کلمات باید با فهم کودک متناسب باشد. مثلاً اگر کودک گفت: امروز ناظم بین من و سعید فرق گذاشت!  نگوئیم: تو فکر می کنی ناظم آدم عادل و منطقی نیست ؟! </a:t>
            </a:r>
            <a:endParaRPr lang="en-US" dirty="0" smtClean="0"/>
          </a:p>
          <a:p>
            <a:pPr algn="just" rtl="1">
              <a:buNone/>
            </a:pPr>
            <a:r>
              <a:rPr lang="fa-IR" dirty="0" smtClean="0"/>
              <a:t>10-گفتگو را در زمان مناسب انجام دهیم. گاهی کودک نمی خواهد درباره مسئله اش صحبت کند یا می خواهد مدتی با احساساتش تنها باشد. در آن لحظه به خلوت کودک احترام بگذاریم، اما متوجه او باشیم و در فرصتی مناسب پای صحبت او بنشینیم .</a:t>
            </a:r>
            <a:endParaRPr lang="en-US" dirty="0" smtClean="0"/>
          </a:p>
          <a:p>
            <a:pPr algn="just" rtl="1">
              <a:buNone/>
            </a:pPr>
            <a:endParaRPr lang="en-US" dirty="0"/>
          </a:p>
        </p:txBody>
      </p:sp>
    </p:spTree>
  </p:cSld>
  <p:clrMapOvr>
    <a:masterClrMapping/>
  </p:clrMapOvr>
  <p:transition/>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just" rtl="1"/>
            <a:r>
              <a:rPr lang="fa-IR" dirty="0" smtClean="0"/>
              <a:t>تقویت اعتماد به نفس در کودک</a:t>
            </a:r>
            <a:endParaRPr lang="en-US" dirty="0">
              <a:cs typeface="B Titr" pitchFamily="2" charset="-78"/>
            </a:endParaRPr>
          </a:p>
        </p:txBody>
      </p:sp>
      <p:sp>
        <p:nvSpPr>
          <p:cNvPr id="3" name="Content Placeholder 2"/>
          <p:cNvSpPr>
            <a:spLocks noGrp="1"/>
          </p:cNvSpPr>
          <p:nvPr>
            <p:ph idx="1"/>
          </p:nvPr>
        </p:nvSpPr>
        <p:spPr/>
        <p:txBody>
          <a:bodyPr>
            <a:normAutofit/>
          </a:bodyPr>
          <a:lstStyle/>
          <a:p>
            <a:pPr algn="r" rtl="1"/>
            <a:r>
              <a:rPr lang="fa-IR" dirty="0" smtClean="0"/>
              <a:t>کار اصلی والدین کمک به کودک در جهت پرورش مهارت هایی است که بتوانند در بهترین توانائی های خود به موفقیت برسند . </a:t>
            </a:r>
          </a:p>
          <a:p>
            <a:pPr algn="r" rtl="1"/>
            <a:endParaRPr lang="en-US" dirty="0"/>
          </a:p>
        </p:txBody>
      </p:sp>
    </p:spTree>
  </p:cSld>
  <p:clrMapOvr>
    <a:masterClrMapping/>
  </p:clrMapOvr>
  <p:transition/>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just" rtl="1"/>
            <a:r>
              <a:rPr lang="fa-IR" dirty="0" smtClean="0"/>
              <a:t>راههایی که می توانند منجر به تقویت اعتماد به نفس مثبت در کودکان شوند	:</a:t>
            </a:r>
            <a:endParaRPr lang="en-US" dirty="0">
              <a:cs typeface="B Titr" pitchFamily="2" charset="-78"/>
            </a:endParaRPr>
          </a:p>
        </p:txBody>
      </p:sp>
      <p:sp>
        <p:nvSpPr>
          <p:cNvPr id="3" name="Content Placeholder 2"/>
          <p:cNvSpPr>
            <a:spLocks noGrp="1"/>
          </p:cNvSpPr>
          <p:nvPr>
            <p:ph idx="1"/>
          </p:nvPr>
        </p:nvSpPr>
        <p:spPr/>
        <p:txBody>
          <a:bodyPr>
            <a:normAutofit fontScale="77500" lnSpcReduction="20000"/>
          </a:bodyPr>
          <a:lstStyle/>
          <a:p>
            <a:pPr algn="just" rtl="1">
              <a:buNone/>
            </a:pPr>
            <a:r>
              <a:rPr lang="fa-IR" dirty="0" smtClean="0"/>
              <a:t>1) علائق و توانائی های کودک خود را تشویق کنید</a:t>
            </a:r>
            <a:r>
              <a:rPr lang="fa-IR" b="1" dirty="0" smtClean="0"/>
              <a:t> </a:t>
            </a:r>
            <a:r>
              <a:rPr lang="fa-IR" dirty="0" smtClean="0"/>
              <a:t>: والدین باید در مورد علائق کودک خود و توانائی و ضعف های او در زمینه های مختلف آگاهی داشته باشند و مهارت های او را در آن توانایی ها افزایش دهند. این امر این احساس خوب را در کودک ایجاد می کند که حداقل به اندازه ی بقیه ی کودکان همسن خود در آن زمینه کفایت دارد. </a:t>
            </a:r>
            <a:endParaRPr lang="en-US" dirty="0" smtClean="0"/>
          </a:p>
          <a:p>
            <a:pPr algn="just" rtl="1">
              <a:buNone/>
            </a:pPr>
            <a:r>
              <a:rPr lang="fa-IR" dirty="0" smtClean="0"/>
              <a:t>2) مرتباً رفتارهای مطلوب کودک را تشویق کنید.</a:t>
            </a:r>
            <a:endParaRPr lang="en-US" dirty="0" smtClean="0"/>
          </a:p>
          <a:p>
            <a:pPr algn="just" rtl="1">
              <a:buNone/>
            </a:pPr>
            <a:r>
              <a:rPr lang="fa-IR" dirty="0" smtClean="0"/>
              <a:t>3) موفقیت های طبیعی کودک را تشخیص دهید : به جای این که منتظر باشید کودک کار برجسته ای انجام دهد، پیشرفت های طبیعی او را تشخیص داده و تشویق کنید. مثلاً نقاشی های او را در جایی که در معرض دید باشد قرار دهید </a:t>
            </a:r>
            <a:endParaRPr lang="en-US" dirty="0" smtClean="0"/>
          </a:p>
          <a:p>
            <a:pPr algn="just" rtl="1">
              <a:buNone/>
            </a:pPr>
            <a:r>
              <a:rPr lang="fa-IR" dirty="0" smtClean="0"/>
              <a:t>4) کودک خود را در تصمیم گرفتن تشویق کنید : اگر شما در تمام موارد برای کودک خود تصمیم گیری نمائید او در آینده در تصمیم گیری ها مشکل خواهد داشت و هیچ گاه شانس تجربه ی احساس موفقیت برای تصمیمات خوب و احساس شکست برای تصمیم های نادرست را پیدا نخواهد کرد. در همان سال های اول زندگی مسئولیت تصمیم گیری را باید به کودکان در موارد کوچک بدهیم. مثلاً انتخاب پیراهن از بین دو پیراهنی که مادر پیشنهاد می کند . </a:t>
            </a:r>
            <a:endParaRPr lang="en-US" dirty="0" smtClean="0"/>
          </a:p>
          <a:p>
            <a:pPr algn="just" rtl="1">
              <a:buNone/>
            </a:pPr>
            <a:endParaRPr lang="en-US" dirty="0"/>
          </a:p>
        </p:txBody>
      </p:sp>
    </p:spTree>
  </p:cSld>
  <p:clrMapOvr>
    <a:masterClrMapping/>
  </p:clrMapOvr>
  <p:transition/>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 rtl="1"/>
            <a:endParaRPr lang="en-US" dirty="0">
              <a:cs typeface="B Titr" pitchFamily="2" charset="-78"/>
            </a:endParaRPr>
          </a:p>
        </p:txBody>
      </p:sp>
      <p:sp>
        <p:nvSpPr>
          <p:cNvPr id="3" name="Content Placeholder 2"/>
          <p:cNvSpPr>
            <a:spLocks noGrp="1"/>
          </p:cNvSpPr>
          <p:nvPr>
            <p:ph idx="1"/>
          </p:nvPr>
        </p:nvSpPr>
        <p:spPr/>
        <p:txBody>
          <a:bodyPr>
            <a:normAutofit fontScale="77500" lnSpcReduction="20000"/>
          </a:bodyPr>
          <a:lstStyle/>
          <a:p>
            <a:pPr algn="just" rtl="1">
              <a:buNone/>
            </a:pPr>
            <a:r>
              <a:rPr lang="fa-IR" dirty="0" smtClean="0"/>
              <a:t>5) اجازه دهید کودک گاهی ریسک کند : در بعضی موارد اجازه دهید کودک شکست را تجربه کند. مثلاً بسیاری از والدین اجازه ی بردن بشقاب شکستنی را به کودک 3 ساله ی خود نمی دهند. در حالی که اگر در بردن آنها موفق شود و شما او را تشویق کنید، او احساس اعتماد به نفس بیشتری خواهد کرد. اگر بشقاب بیفتد و بشکند به عنوان یک اتفاق باید اوضاع را در دست بگیرید تا کودک بیاموزد چگونه با شکست مواجه شود. در کودکان کوچک تر باید تلاشی را که انجام پذیرفته تشویق کنید، نه این که فقط نتیجه ی عمل را پاداش دهید و بعد از این که در یک کاری شکست خورد به او کاری بدهید که احتمال موفقیتش در آن کار بیشتر می باشد. </a:t>
            </a:r>
            <a:endParaRPr lang="en-US" dirty="0" smtClean="0"/>
          </a:p>
          <a:p>
            <a:pPr algn="just" rtl="1">
              <a:buNone/>
            </a:pPr>
            <a:r>
              <a:rPr lang="fa-IR" dirty="0" smtClean="0"/>
              <a:t>6) به کودک خود مسئولیت بدهید : هدف ما کمک به کودک در بدست آوردن حس پیشرفت و همکاری با خانواده می باشد. ما فقط به نتیجه ی کار اهمیت نمی دهیم، بلکه تلاش او را تشویق می کنیم.</a:t>
            </a:r>
            <a:endParaRPr lang="en-US" dirty="0" smtClean="0"/>
          </a:p>
          <a:p>
            <a:pPr algn="just" rtl="1">
              <a:buNone/>
            </a:pPr>
            <a:r>
              <a:rPr lang="fa-IR" dirty="0" smtClean="0"/>
              <a:t>7) از کودک خود نخواهید که کامل باشد :</a:t>
            </a:r>
            <a:r>
              <a:rPr lang="fa-IR" b="1" dirty="0" smtClean="0"/>
              <a:t> </a:t>
            </a:r>
            <a:r>
              <a:rPr lang="fa-IR" dirty="0" smtClean="0"/>
              <a:t>اگر از کودک خود بخواهید که کامل باشد ناامید خواهید شد و کودک یاد می گیرد که هیچ گاه            نمی تواند انتظارات شما را برآورده کند و چون کودکان دوست دارند والدین از آنها راضی باشند، این موضوع باعث اعتماد به نفس پایین در آنها می شود. بجای درخواست کامل بودن تلاش های کودک خود را تشویق کنید.</a:t>
            </a:r>
            <a:endParaRPr lang="en-US" dirty="0" smtClean="0"/>
          </a:p>
          <a:p>
            <a:pPr algn="just" rtl="1">
              <a:buNone/>
            </a:pPr>
            <a:endParaRPr lang="en-US" dirty="0"/>
          </a:p>
        </p:txBody>
      </p:sp>
    </p:spTree>
  </p:cSld>
  <p:clrMapOvr>
    <a:masterClrMapping/>
  </p:clrMapOvr>
  <p:transition/>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 rtl="1"/>
            <a:endParaRPr lang="en-US" dirty="0">
              <a:cs typeface="B Titr" pitchFamily="2" charset="-78"/>
            </a:endParaRPr>
          </a:p>
        </p:txBody>
      </p:sp>
      <p:sp>
        <p:nvSpPr>
          <p:cNvPr id="3" name="Content Placeholder 2"/>
          <p:cNvSpPr>
            <a:spLocks noGrp="1"/>
          </p:cNvSpPr>
          <p:nvPr>
            <p:ph idx="1"/>
          </p:nvPr>
        </p:nvSpPr>
        <p:spPr/>
        <p:txBody>
          <a:bodyPr>
            <a:normAutofit fontScale="70000" lnSpcReduction="20000"/>
          </a:bodyPr>
          <a:lstStyle/>
          <a:p>
            <a:pPr algn="just" rtl="1">
              <a:buNone/>
            </a:pPr>
            <a:r>
              <a:rPr lang="fa-IR" dirty="0" smtClean="0"/>
              <a:t>8) در توصیف کودک خود مطلق نباشید : از گفتن این جملات بپرهیزید: تو همیشه کارها را اشتباه انجام می دهی! . هیچ وقت هیچ کاری را درست انجام نمی دهی و.... با گفتن این جملات کودک انگیزه ی خود را برای تغییر از دست می دهد. بجای این جملات می توانید آنچه را در واقعیت مشاهده می کنید توصیف نمایید . مثلاً امروز بعداز ظهر واقعاً اتاقت به هم ریخته بود! (با گفتن این جمله او را شلخته قلمداد                  نکرده اید) .</a:t>
            </a:r>
            <a:endParaRPr lang="en-US" dirty="0" smtClean="0"/>
          </a:p>
          <a:p>
            <a:pPr algn="just" rtl="1">
              <a:buNone/>
            </a:pPr>
            <a:r>
              <a:rPr lang="fa-IR" dirty="0" smtClean="0"/>
              <a:t>9) بازخوردهای منفی را محدود کنید:</a:t>
            </a:r>
            <a:r>
              <a:rPr lang="fa-IR" b="1" dirty="0" smtClean="0"/>
              <a:t> </a:t>
            </a:r>
            <a:r>
              <a:rPr lang="fa-IR" dirty="0" smtClean="0"/>
              <a:t>بازخوردهای منفی نظیر نه ، نکن، بسه دیگه و... را بخصوص در والدین کودکان لجباز بیشتر مشاهده           می کنیم. گاهی والدین با یک باز خورد مثبت شروع می کند، ولی نتیجه، آخر منفی می شود. مثلاً مادر می گوید: پسرم تو امروز کار خوبی کردی اسباب بازی هایت را جمع کردی! چرا همیشه این کار را نمی کنی؟! </a:t>
            </a:r>
            <a:endParaRPr lang="en-US" dirty="0" smtClean="0"/>
          </a:p>
          <a:p>
            <a:pPr algn="just" rtl="1">
              <a:buNone/>
            </a:pPr>
            <a:r>
              <a:rPr lang="fa-IR" dirty="0" smtClean="0"/>
              <a:t>10) به کودک خود وعده ای ندهید که نتوانید آن را عملی کنید : در این صورت کودک فکر می کند به او توجهی ندارید و برایش احترام قائل نیستید. در نتیجه ارزش خود را زیر سؤال می برد و اعتماد به نفس او کم می شود .</a:t>
            </a:r>
            <a:endParaRPr lang="en-US" dirty="0" smtClean="0"/>
          </a:p>
          <a:p>
            <a:pPr algn="just" rtl="1">
              <a:buNone/>
            </a:pPr>
            <a:r>
              <a:rPr lang="fa-IR" dirty="0" smtClean="0"/>
              <a:t>11) کودک را تشویق کنید تاخود گویی مثبت از خود داشته باشد :زمانی که کودک یک کار خوبی انجام داد به او یاد بدهید جملات مثبت              درباره ی خود بگوید، نظیر، چه کار خوبی انجام دادم!. این کار را می توانید از طریق الگو برداری از خودتان به وی آموزش دهید. مثلاً خودتان با صدای بلند بگویید: من فکر می کنم این ساندویچی که درست کردم خیلی خوشمزه شده است! .</a:t>
            </a:r>
            <a:endParaRPr lang="en-US" dirty="0"/>
          </a:p>
        </p:txBody>
      </p:sp>
    </p:spTree>
  </p:cSld>
  <p:clrMapOvr>
    <a:masterClrMapping/>
  </p:clrMapOvr>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1396</TotalTime>
  <Words>11610</Words>
  <Application>Microsoft Office PowerPoint</Application>
  <PresentationFormat>On-screen Show (4:3)</PresentationFormat>
  <Paragraphs>446</Paragraphs>
  <Slides>95</Slides>
  <Notes>0</Notes>
  <HiddenSlides>0</HiddenSlides>
  <MMClips>0</MMClips>
  <ScaleCrop>false</ScaleCrop>
  <HeadingPairs>
    <vt:vector size="4" baseType="variant">
      <vt:variant>
        <vt:lpstr>Theme</vt:lpstr>
      </vt:variant>
      <vt:variant>
        <vt:i4>1</vt:i4>
      </vt:variant>
      <vt:variant>
        <vt:lpstr>Slide Titles</vt:lpstr>
      </vt:variant>
      <vt:variant>
        <vt:i4>95</vt:i4>
      </vt:variant>
    </vt:vector>
  </HeadingPairs>
  <TitlesOfParts>
    <vt:vector size="96" baseType="lpstr">
      <vt:lpstr>Office Theme</vt:lpstr>
      <vt:lpstr>بنام خدا</vt:lpstr>
      <vt:lpstr>اصول تربیت فرزندان</vt:lpstr>
      <vt:lpstr>خانواده و تأثیر آن بر تربیت فرزندان</vt:lpstr>
      <vt:lpstr>ساختار خانواده ها :</vt:lpstr>
      <vt:lpstr>1-ساختار عاطفی خانواده ها </vt:lpstr>
      <vt:lpstr>PowerPoint Presentation</vt:lpstr>
      <vt:lpstr>PowerPoint Presentation</vt:lpstr>
      <vt:lpstr>PowerPoint Presentation</vt:lpstr>
      <vt:lpstr>PowerPoint Presentation</vt:lpstr>
      <vt:lpstr>PowerPoint Presentation</vt:lpstr>
      <vt:lpstr>ساختار رفتاري خانواده ها :</vt:lpstr>
      <vt:lpstr>PowerPoint Presentation</vt:lpstr>
      <vt:lpstr>PowerPoint Presentation</vt:lpstr>
      <vt:lpstr>PowerPoint Presentation</vt:lpstr>
      <vt:lpstr>سلامت روان و نوجوانان و جوانان  </vt:lpstr>
      <vt:lpstr>PowerPoint Presentation</vt:lpstr>
      <vt:lpstr>PowerPoint Presentation</vt:lpstr>
      <vt:lpstr>عوامل تأثیر گذار بر سلامت روانی: </vt:lpstr>
      <vt:lpstr>توصیه هایی به والدین و بزرگسالان:</vt:lpstr>
      <vt:lpstr>Slide Title</vt:lpstr>
      <vt:lpstr>Slide Title</vt:lpstr>
      <vt:lpstr>Slide Title</vt:lpstr>
      <vt:lpstr>Slide Title</vt:lpstr>
      <vt:lpstr>برخی از رفتارهایی که برای برخورد با واکنش های سازگارانه و ناسازگارانه نوجوان توصیه شده اند در ذیل فهرست شده اند: </vt:lpstr>
      <vt:lpstr>برخی از رفتارهایی که برای برخورد با واکنش های سازگارانه و ناسازگارانه نوجوان توصیه شده اند در ذیل فهرست شده اند: </vt:lpstr>
      <vt:lpstr>PowerPoint Presentation</vt:lpstr>
      <vt:lpstr>مهارت های اساسی در تربیت فرزندان</vt:lpstr>
      <vt:lpstr>مهارتهای اساسی درتربیت: </vt:lpstr>
      <vt:lpstr>PowerPoint Presentation</vt:lpstr>
      <vt:lpstr>چگونه می شود رابطه بهتری با فرزندان خود داشته باشید ؟  </vt:lpstr>
      <vt:lpstr>PowerPoint Presentation</vt:lpstr>
      <vt:lpstr>PowerPoint Presentation</vt:lpstr>
      <vt:lpstr>PowerPoint Presentation</vt:lpstr>
      <vt:lpstr>راه های گوش دادن فعال :</vt:lpstr>
      <vt:lpstr>PowerPoint Presentation</vt:lpstr>
      <vt:lpstr>تقویت اعتماد به نفس در کودک</vt:lpstr>
      <vt:lpstr>راههایی که می توانند منجر به تقویت اعتماد به نفس مثبت در کودکان شوند :</vt:lpstr>
      <vt:lpstr>PowerPoint Presentation</vt:lpstr>
      <vt:lpstr>PowerPoint Presentation</vt:lpstr>
      <vt:lpstr>PowerPoint Presentation</vt:lpstr>
      <vt:lpstr>برخی مشکلات رفتاری کودکان و نحوه ی مقابله ی صحیح با آن</vt:lpstr>
      <vt:lpstr>والدین باید نا مطلوب بودن این رفتارها را به کودک نشان داده و با شیوه های صحیح از تکرار آن ها بکاهند. به این منظور : </vt:lpstr>
      <vt:lpstr>PowerPoint Presentation</vt:lpstr>
      <vt:lpstr>PowerPoint Presentation</vt:lpstr>
      <vt:lpstr>برای کاهش پرخاشگری می توان از توصیه های زیر کمک گرفت: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برای کاهش اثرات وحشت زدگی این توصیه ها را می توان به کار برد :  </vt:lpstr>
      <vt:lpstr>PowerPoint Presentation</vt:lpstr>
      <vt:lpstr>PowerPoint Presentation</vt:lpstr>
      <vt:lpstr>PowerPoint Presentation</vt:lpstr>
      <vt:lpstr>*مشکلات رفتاری هنگام غذا خوردن : </vt:lpstr>
      <vt:lpstr>PowerPoint Presentation</vt:lpstr>
      <vt:lpstr>PowerPoint Presentation</vt:lpstr>
      <vt:lpstr>*مشکلات در زمان لباس پوشیدن : </vt:lpstr>
      <vt:lpstr>PowerPoint Presentation</vt:lpstr>
      <vt:lpstr>*اصول تربيت سازنده درفرزندان : </vt:lpstr>
      <vt:lpstr>PowerPoint Presentation</vt:lpstr>
      <vt:lpstr>*روش هاي مختلف براي اداره مشكلات رفتاري كودكان : </vt:lpstr>
      <vt:lpstr>PowerPoint Presentation</vt:lpstr>
      <vt:lpstr>PowerPoint Presentation</vt:lpstr>
      <vt:lpstr>*هنگامي كه مشكلي رخ مي دهد مراحل زير را دنبال كنيد : </vt:lpstr>
      <vt:lpstr>PowerPoint Presentation</vt:lpstr>
      <vt:lpstr>PowerPoint Presentation</vt:lpstr>
      <vt:lpstr>*مهارت تشويق رفتار مطلوب در كودكان:  </vt:lpstr>
      <vt:lpstr>سلامت روان و نوجوانان و جوانان  </vt:lpstr>
      <vt:lpstr>PowerPoint Presentation</vt:lpstr>
      <vt:lpstr>PowerPoint Presentation</vt:lpstr>
      <vt:lpstr>سلامت روان و نوجوانان و جوانان  </vt:lpstr>
      <vt:lpstr>PowerPoint Presentation</vt:lpstr>
      <vt:lpstr>عوامل تأثیر گذار بر سلامت روانی: </vt:lpstr>
      <vt:lpstr>توصیه هایی به والدین و بزرگسالان:</vt:lpstr>
      <vt:lpstr>برخی از رفتارهایی که برای برخورد با واکنش های سازگارانه و ناسازگارانه نوجوان توصیه شده اند در ذیل فهرست شده اند: </vt:lpstr>
      <vt:lpstr>برخی از رفتارهایی که برای برخورد با واکنش های سازگارانه و ناسازگارانه نوجوان توصیه شده اند در ذیل فهرست شده اند: </vt:lpstr>
      <vt:lpstr>PowerPoint Presentation</vt:lpstr>
      <vt:lpstr>مهارت های اساسی در تربیت فرزندان</vt:lpstr>
      <vt:lpstr>مهارتهای اساسی درتربیت: </vt:lpstr>
      <vt:lpstr>PowerPoint Presentation</vt:lpstr>
      <vt:lpstr>چگونه می شود رابطه بهتری با فرزندان خود داشته باشید ؟  </vt:lpstr>
      <vt:lpstr>PowerPoint Presentation</vt:lpstr>
      <vt:lpstr>PowerPoint Presentation</vt:lpstr>
      <vt:lpstr>PowerPoint Presentation</vt:lpstr>
      <vt:lpstr>راه های گوش دادن فعال :</vt:lpstr>
      <vt:lpstr>PowerPoint Presentation</vt:lpstr>
      <vt:lpstr>تقویت اعتماد به نفس در کودک</vt:lpstr>
      <vt:lpstr>راههایی که می توانند منجر به تقویت اعتماد به نفس مثبت در کودکان شوند :</vt:lpstr>
      <vt:lpstr>PowerPoint Presentation</vt:lpstr>
      <vt:lpstr>PowerPoint Presentation</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Julian</dc:creator>
  <cp:lastModifiedBy>Windows User</cp:lastModifiedBy>
  <cp:revision>24</cp:revision>
  <dcterms:created xsi:type="dcterms:W3CDTF">2013-08-21T19:17:07Z</dcterms:created>
  <dcterms:modified xsi:type="dcterms:W3CDTF">2020-06-15T14:36:03Z</dcterms:modified>
</cp:coreProperties>
</file>