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768" r:id="rId1"/>
  </p:sldMasterIdLst>
  <p:notesMasterIdLst>
    <p:notesMasterId r:id="rId37"/>
  </p:notesMasterIdLst>
  <p:sldIdLst>
    <p:sldId id="293" r:id="rId2"/>
    <p:sldId id="275" r:id="rId3"/>
    <p:sldId id="277" r:id="rId4"/>
    <p:sldId id="278" r:id="rId5"/>
    <p:sldId id="279" r:id="rId6"/>
    <p:sldId id="256" r:id="rId7"/>
    <p:sldId id="257" r:id="rId8"/>
    <p:sldId id="258" r:id="rId9"/>
    <p:sldId id="259" r:id="rId10"/>
    <p:sldId id="260" r:id="rId11"/>
    <p:sldId id="261" r:id="rId12"/>
    <p:sldId id="262" r:id="rId13"/>
    <p:sldId id="263" r:id="rId14"/>
    <p:sldId id="276" r:id="rId15"/>
    <p:sldId id="265" r:id="rId16"/>
    <p:sldId id="280" r:id="rId17"/>
    <p:sldId id="266" r:id="rId18"/>
    <p:sldId id="267" r:id="rId19"/>
    <p:sldId id="269" r:id="rId20"/>
    <p:sldId id="270" r:id="rId21"/>
    <p:sldId id="281" r:id="rId22"/>
    <p:sldId id="283" r:id="rId23"/>
    <p:sldId id="284" r:id="rId24"/>
    <p:sldId id="285" r:id="rId25"/>
    <p:sldId id="286" r:id="rId26"/>
    <p:sldId id="287" r:id="rId27"/>
    <p:sldId id="273" r:id="rId28"/>
    <p:sldId id="271" r:id="rId29"/>
    <p:sldId id="272" r:id="rId30"/>
    <p:sldId id="291" r:id="rId31"/>
    <p:sldId id="292" r:id="rId32"/>
    <p:sldId id="274" r:id="rId33"/>
    <p:sldId id="288" r:id="rId34"/>
    <p:sldId id="289" r:id="rId35"/>
    <p:sldId id="290" r:id="rId36"/>
  </p:sldIdLst>
  <p:sldSz cx="9144000" cy="6858000" type="screen4x3"/>
  <p:notesSz cx="6815138" cy="9945688"/>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Ehsan" initials="E" lastIdx="1" clrIdx="0"/>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933" autoAdjust="0"/>
    <p:restoredTop sz="94624" autoAdjust="0"/>
  </p:normalViewPr>
  <p:slideViewPr>
    <p:cSldViewPr>
      <p:cViewPr>
        <p:scale>
          <a:sx n="60" d="100"/>
          <a:sy n="60" d="100"/>
        </p:scale>
        <p:origin x="-1674" y="-29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61912" y="0"/>
            <a:ext cx="2953226" cy="497284"/>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idx="1"/>
          </p:nvPr>
        </p:nvSpPr>
        <p:spPr>
          <a:xfrm>
            <a:off x="1578" y="0"/>
            <a:ext cx="2953226" cy="497284"/>
          </a:xfrm>
          <a:prstGeom prst="rect">
            <a:avLst/>
          </a:prstGeom>
        </p:spPr>
        <p:txBody>
          <a:bodyPr vert="horz" lIns="91440" tIns="45720" rIns="91440" bIns="45720" rtlCol="1"/>
          <a:lstStyle>
            <a:lvl1pPr algn="l">
              <a:defRPr sz="1200"/>
            </a:lvl1pPr>
          </a:lstStyle>
          <a:p>
            <a:fld id="{0DFB1CE6-F642-4856-82DA-DB1D49C99450}" type="datetimeFigureOut">
              <a:rPr lang="fa-IR" smtClean="0"/>
              <a:pPr/>
              <a:t>23/09/1441</a:t>
            </a:fld>
            <a:endParaRPr lang="fa-IR"/>
          </a:p>
        </p:txBody>
      </p:sp>
      <p:sp>
        <p:nvSpPr>
          <p:cNvPr id="4" name="Slide Image Placeholder 3"/>
          <p:cNvSpPr>
            <a:spLocks noGrp="1" noRot="1" noChangeAspect="1"/>
          </p:cNvSpPr>
          <p:nvPr>
            <p:ph type="sldImg" idx="2"/>
          </p:nvPr>
        </p:nvSpPr>
        <p:spPr>
          <a:xfrm>
            <a:off x="922338" y="746125"/>
            <a:ext cx="4972050" cy="3729038"/>
          </a:xfrm>
          <a:prstGeom prst="rect">
            <a:avLst/>
          </a:prstGeom>
          <a:noFill/>
          <a:ln w="12700">
            <a:solidFill>
              <a:prstClr val="black"/>
            </a:solidFill>
          </a:ln>
        </p:spPr>
        <p:txBody>
          <a:bodyPr vert="horz" lIns="91440" tIns="45720" rIns="91440" bIns="45720" rtlCol="1" anchor="ctr"/>
          <a:lstStyle/>
          <a:p>
            <a:endParaRPr lang="fa-IR"/>
          </a:p>
        </p:txBody>
      </p:sp>
      <p:sp>
        <p:nvSpPr>
          <p:cNvPr id="5" name="Notes Placeholder 4"/>
          <p:cNvSpPr>
            <a:spLocks noGrp="1"/>
          </p:cNvSpPr>
          <p:nvPr>
            <p:ph type="body" sz="quarter" idx="3"/>
          </p:nvPr>
        </p:nvSpPr>
        <p:spPr>
          <a:xfrm>
            <a:off x="681514" y="4724202"/>
            <a:ext cx="5452110" cy="4475560"/>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Footer Placeholder 5"/>
          <p:cNvSpPr>
            <a:spLocks noGrp="1"/>
          </p:cNvSpPr>
          <p:nvPr>
            <p:ph type="ftr" sz="quarter" idx="4"/>
          </p:nvPr>
        </p:nvSpPr>
        <p:spPr>
          <a:xfrm>
            <a:off x="3861912" y="9446678"/>
            <a:ext cx="2953226" cy="497284"/>
          </a:xfrm>
          <a:prstGeom prst="rect">
            <a:avLst/>
          </a:prstGeom>
        </p:spPr>
        <p:txBody>
          <a:bodyPr vert="horz" lIns="91440" tIns="45720" rIns="91440" bIns="45720" rtlCol="1" anchor="b"/>
          <a:lstStyle>
            <a:lvl1pPr algn="r">
              <a:defRPr sz="1200"/>
            </a:lvl1pPr>
          </a:lstStyle>
          <a:p>
            <a:endParaRPr lang="fa-IR"/>
          </a:p>
        </p:txBody>
      </p:sp>
      <p:sp>
        <p:nvSpPr>
          <p:cNvPr id="7" name="Slide Number Placeholder 6"/>
          <p:cNvSpPr>
            <a:spLocks noGrp="1"/>
          </p:cNvSpPr>
          <p:nvPr>
            <p:ph type="sldNum" sz="quarter" idx="5"/>
          </p:nvPr>
        </p:nvSpPr>
        <p:spPr>
          <a:xfrm>
            <a:off x="1578" y="9446678"/>
            <a:ext cx="2953226" cy="497284"/>
          </a:xfrm>
          <a:prstGeom prst="rect">
            <a:avLst/>
          </a:prstGeom>
        </p:spPr>
        <p:txBody>
          <a:bodyPr vert="horz" lIns="91440" tIns="45720" rIns="91440" bIns="45720" rtlCol="1" anchor="b"/>
          <a:lstStyle>
            <a:lvl1pPr algn="l">
              <a:defRPr sz="1200"/>
            </a:lvl1pPr>
          </a:lstStyle>
          <a:p>
            <a:fld id="{459CBE2E-C0C7-4D52-9719-711A6DF09A6C}" type="slidenum">
              <a:rPr lang="fa-IR" smtClean="0"/>
              <a:pPr/>
              <a:t>‹#›</a:t>
            </a:fld>
            <a:endParaRPr lang="fa-IR"/>
          </a:p>
        </p:txBody>
      </p:sp>
    </p:spTree>
    <p:extLst>
      <p:ext uri="{BB962C8B-B14F-4D97-AF65-F5344CB8AC3E}">
        <p14:creationId xmlns:p14="http://schemas.microsoft.com/office/powerpoint/2010/main" val="181372150"/>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fa-I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fa-IR"/>
          </a:p>
        </p:txBody>
      </p:sp>
      <p:sp>
        <p:nvSpPr>
          <p:cNvPr id="4" name="Date Placeholder 3"/>
          <p:cNvSpPr>
            <a:spLocks noGrp="1"/>
          </p:cNvSpPr>
          <p:nvPr>
            <p:ph type="dt" sz="half" idx="10"/>
          </p:nvPr>
        </p:nvSpPr>
        <p:spPr/>
        <p:txBody>
          <a:bodyPr/>
          <a:lstStyle/>
          <a:p>
            <a:fld id="{9167ACC6-64D4-4200-8AC1-47415840D285}" type="datetime8">
              <a:rPr lang="fa-IR" smtClean="0"/>
              <a:pPr/>
              <a:t>15 مه 20</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E8626BCD-2518-4B77-9BA3-48F6AF7C237B}" type="slidenum">
              <a:rPr lang="fa-IR" smtClean="0"/>
              <a:pPr/>
              <a:t>‹#›</a:t>
            </a:fld>
            <a:endParaRPr lang="fa-I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31F01AAA-974C-42F9-986C-C836E37CAB28}" type="datetime8">
              <a:rPr lang="fa-IR" smtClean="0"/>
              <a:pPr/>
              <a:t>15 مه 20</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E8626BCD-2518-4B77-9BA3-48F6AF7C237B}" type="slidenum">
              <a:rPr lang="fa-IR" smtClean="0"/>
              <a:pPr/>
              <a:t>‹#›</a:t>
            </a:fld>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n-US" smtClean="0"/>
              <a:t>Click to edit Master title style</a:t>
            </a:r>
            <a:endParaRPr lang="fa-I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643D622-59F9-40E4-A230-E3DF90A37571}" type="datetime8">
              <a:rPr lang="fa-IR" smtClean="0"/>
              <a:pPr/>
              <a:t>15 مه 20</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E8626BCD-2518-4B77-9BA3-48F6AF7C237B}" type="slidenum">
              <a:rPr lang="fa-IR" smtClean="0"/>
              <a:pPr/>
              <a:t>‹#›</a:t>
            </a:fld>
            <a:endParaRPr lang="fa-I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Date Placeholder 4"/>
          <p:cNvSpPr>
            <a:spLocks noGrp="1"/>
          </p:cNvSpPr>
          <p:nvPr>
            <p:ph type="dt" sz="half" idx="10"/>
          </p:nvPr>
        </p:nvSpPr>
        <p:spPr/>
        <p:txBody>
          <a:bodyPr/>
          <a:lstStyle/>
          <a:p>
            <a:fld id="{5D2E22A8-D3E9-4F1C-9C5F-826081A5F8FF}" type="datetime8">
              <a:rPr lang="fa-IR" smtClean="0"/>
              <a:pPr/>
              <a:t>15 مه 20</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E8626BCD-2518-4B77-9BA3-48F6AF7C237B}" type="slidenum">
              <a:rPr lang="fa-IR" smtClean="0"/>
              <a:pPr/>
              <a:t>‹#›</a:t>
            </a:fld>
            <a:endParaRPr lang="fa-I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fa-I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Date Placeholder 6"/>
          <p:cNvSpPr>
            <a:spLocks noGrp="1"/>
          </p:cNvSpPr>
          <p:nvPr>
            <p:ph type="dt" sz="half" idx="10"/>
          </p:nvPr>
        </p:nvSpPr>
        <p:spPr/>
        <p:txBody>
          <a:bodyPr/>
          <a:lstStyle/>
          <a:p>
            <a:fld id="{0FEBDA65-44E6-45F4-87AA-A77A2F8B8D84}" type="datetime8">
              <a:rPr lang="fa-IR" smtClean="0"/>
              <a:pPr/>
              <a:t>15 مه 20</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E8626BCD-2518-4B77-9BA3-48F6AF7C237B}" type="slidenum">
              <a:rPr lang="fa-IR" smtClean="0"/>
              <a:pPr/>
              <a:t>‹#›</a:t>
            </a:fld>
            <a:endParaRPr lang="fa-I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Date Placeholder 2"/>
          <p:cNvSpPr>
            <a:spLocks noGrp="1"/>
          </p:cNvSpPr>
          <p:nvPr>
            <p:ph type="dt" sz="half" idx="10"/>
          </p:nvPr>
        </p:nvSpPr>
        <p:spPr/>
        <p:txBody>
          <a:bodyPr/>
          <a:lstStyle/>
          <a:p>
            <a:fld id="{EA272380-D2DC-4169-B437-E8E9324535E1}" type="datetime8">
              <a:rPr lang="fa-IR" smtClean="0"/>
              <a:pPr/>
              <a:t>15 مه 20</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E8626BCD-2518-4B77-9BA3-48F6AF7C237B}" type="slidenum">
              <a:rPr lang="fa-IR" smtClean="0"/>
              <a:pPr/>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3FA0482-CE74-4968-9393-DAA72CC125F0}" type="datetime8">
              <a:rPr lang="fa-IR" smtClean="0"/>
              <a:pPr/>
              <a:t>15 مه 20</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E8626BCD-2518-4B77-9BA3-48F6AF7C237B}" type="slidenum">
              <a:rPr lang="fa-IR" smtClean="0"/>
              <a:pPr/>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r">
              <a:defRPr sz="2000" b="1"/>
            </a:lvl1pPr>
          </a:lstStyle>
          <a:p>
            <a:r>
              <a:rPr lang="en-US" smtClean="0"/>
              <a:t>Click to edit Master title style</a:t>
            </a:r>
            <a:endParaRPr lang="fa-I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7097DBD-5C85-420C-933E-6BFC48B32CD7}" type="datetime8">
              <a:rPr lang="fa-IR" smtClean="0"/>
              <a:pPr/>
              <a:t>15 مه 20</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E8626BCD-2518-4B77-9BA3-48F6AF7C237B}" type="slidenum">
              <a:rPr lang="fa-IR" smtClean="0"/>
              <a:pPr/>
              <a:t>‹#›</a:t>
            </a:fld>
            <a:endParaRPr lang="fa-I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r">
              <a:defRPr sz="2000" b="1"/>
            </a:lvl1pPr>
          </a:lstStyle>
          <a:p>
            <a:r>
              <a:rPr lang="en-US" smtClean="0"/>
              <a:t>Click to edit Master title style</a:t>
            </a:r>
            <a:endParaRPr lang="fa-I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a-I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9B92401-3854-42A6-8C69-259A82C7AAA9}" type="datetime8">
              <a:rPr lang="fa-IR" smtClean="0"/>
              <a:pPr/>
              <a:t>15 مه 20</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E8626BCD-2518-4B77-9BA3-48F6AF7C237B}" type="slidenum">
              <a:rPr lang="fa-IR" smtClean="0"/>
              <a:pPr/>
              <a:t>‹#›</a:t>
            </a:fld>
            <a:endParaRPr lang="fa-I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AA142DFC-D549-435A-89F6-838327F14232}" type="datetime8">
              <a:rPr lang="fa-IR" smtClean="0"/>
              <a:pPr/>
              <a:t>15 مه 20</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E8626BCD-2518-4B77-9BA3-48F6AF7C237B}" type="slidenum">
              <a:rPr lang="fa-IR" smtClean="0"/>
              <a:pPr/>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436326CB-BD62-4E93-8134-FE9227A3BAF1}" type="datetime8">
              <a:rPr lang="fa-IR" smtClean="0"/>
              <a:pPr/>
              <a:t>15 مه 20</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E8626BCD-2518-4B77-9BA3-48F6AF7C237B}" type="slidenum">
              <a:rPr lang="fa-IR" smtClean="0"/>
              <a:pPr/>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en-US" smtClean="0"/>
              <a:t>Click to edit Master title style</a:t>
            </a:r>
            <a:endParaRPr lang="fa-I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DF19DEE1-E651-4BA0-B58C-9B7A1CA8084E}" type="datetime8">
              <a:rPr lang="fa-IR" smtClean="0"/>
              <a:pPr/>
              <a:t>15 مه 20</a:t>
            </a:fld>
            <a:endParaRPr lang="fa-I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fa-IR"/>
          </a:p>
        </p:txBody>
      </p:sp>
      <p:sp>
        <p:nvSpPr>
          <p:cNvPr id="6" name="Slide Number Placeholder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E8626BCD-2518-4B77-9BA3-48F6AF7C237B}" type="slidenum">
              <a:rPr lang="fa-IR" smtClean="0"/>
              <a:pPr/>
              <a:t>‹#›</a:t>
            </a:fld>
            <a:endParaRPr lang="fa-IR"/>
          </a:p>
        </p:txBody>
      </p:sp>
    </p:spTree>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hf hdr="0" ftr="0" dt="0"/>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بنام خدا</a:t>
            </a:r>
            <a:endParaRPr lang="fa-IR" dirty="0"/>
          </a:p>
        </p:txBody>
      </p:sp>
      <p:sp>
        <p:nvSpPr>
          <p:cNvPr id="3" name="Slide Number Placeholder 2"/>
          <p:cNvSpPr>
            <a:spLocks noGrp="1"/>
          </p:cNvSpPr>
          <p:nvPr>
            <p:ph type="sldNum" sz="quarter" idx="12"/>
          </p:nvPr>
        </p:nvSpPr>
        <p:spPr/>
        <p:txBody>
          <a:bodyPr/>
          <a:lstStyle/>
          <a:p>
            <a:fld id="{E8626BCD-2518-4B77-9BA3-48F6AF7C237B}" type="slidenum">
              <a:rPr lang="fa-IR" smtClean="0"/>
              <a:pPr/>
              <a:t>1</a:t>
            </a:fld>
            <a:endParaRPr lang="fa-IR"/>
          </a:p>
        </p:txBody>
      </p:sp>
    </p:spTree>
    <p:extLst>
      <p:ext uri="{BB962C8B-B14F-4D97-AF65-F5344CB8AC3E}">
        <p14:creationId xmlns:p14="http://schemas.microsoft.com/office/powerpoint/2010/main" val="32719989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28670"/>
            <a:ext cx="8229600" cy="5197493"/>
          </a:xfrm>
        </p:spPr>
        <p:txBody>
          <a:bodyPr/>
          <a:lstStyle/>
          <a:p>
            <a:pPr algn="ctr">
              <a:buNone/>
            </a:pPr>
            <a:r>
              <a:rPr lang="fa-IR" sz="5400" dirty="0" smtClean="0">
                <a:cs typeface="B Siavash" pitchFamily="2" charset="-78"/>
              </a:rPr>
              <a:t>روشهای سنتی نگهداری مواد غذایی</a:t>
            </a:r>
          </a:p>
          <a:p>
            <a:pPr algn="ctr">
              <a:buNone/>
            </a:pPr>
            <a:endParaRPr lang="fa-IR" dirty="0" smtClean="0"/>
          </a:p>
        </p:txBody>
      </p:sp>
      <p:sp>
        <p:nvSpPr>
          <p:cNvPr id="4" name="Slide Number Placeholder 3"/>
          <p:cNvSpPr>
            <a:spLocks noGrp="1"/>
          </p:cNvSpPr>
          <p:nvPr>
            <p:ph type="sldNum" sz="quarter" idx="12"/>
          </p:nvPr>
        </p:nvSpPr>
        <p:spPr/>
        <p:txBody>
          <a:bodyPr/>
          <a:lstStyle/>
          <a:p>
            <a:fld id="{E8626BCD-2518-4B77-9BA3-48F6AF7C237B}" type="slidenum">
              <a:rPr lang="fa-IR" smtClean="0"/>
              <a:pPr/>
              <a:t>2</a:t>
            </a:fld>
            <a:endParaRPr lang="fa-I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b="1" dirty="0"/>
              <a:t>مفاهيم و تعاريف </a:t>
            </a:r>
            <a:r>
              <a:rPr lang="en-US" dirty="0"/>
              <a:t/>
            </a:r>
            <a:br>
              <a:rPr lang="en-US" dirty="0"/>
            </a:br>
            <a:endParaRPr lang="fa-IR" dirty="0"/>
          </a:p>
        </p:txBody>
      </p:sp>
      <p:sp>
        <p:nvSpPr>
          <p:cNvPr id="3" name="Content Placeholder 2"/>
          <p:cNvSpPr>
            <a:spLocks noGrp="1"/>
          </p:cNvSpPr>
          <p:nvPr>
            <p:ph idx="1"/>
          </p:nvPr>
        </p:nvSpPr>
        <p:spPr/>
        <p:txBody>
          <a:bodyPr>
            <a:normAutofit fontScale="85000" lnSpcReduction="10000"/>
          </a:bodyPr>
          <a:lstStyle/>
          <a:p>
            <a:r>
              <a:rPr lang="fa-IR" dirty="0" smtClean="0"/>
              <a:t>غذا: </a:t>
            </a:r>
            <a:r>
              <a:rPr lang="fa-IR" dirty="0"/>
              <a:t>غذا به کليه مواد خوردني گفته مي‌شود که موجود زنده از آن براي کسب انرژي، رشد و ترميم و حفظ سلامتي استفاده مي‌کند. بنابراين به استفاده موجود زنده از مواد غذايي براي کسب انرژي، رشد و ترميم و حفظ سلامتي، تغذيه مي‌گويند. </a:t>
            </a:r>
            <a:endParaRPr lang="en-US" dirty="0"/>
          </a:p>
          <a:p>
            <a:r>
              <a:rPr lang="fa-IR" b="1" dirty="0"/>
              <a:t>ماده مغذي</a:t>
            </a:r>
            <a:r>
              <a:rPr lang="fa-IR" dirty="0"/>
              <a:t>: غذاهاي موجود در طبيعت، مخلوطي از انواع ترکيبات شيميايي هستند و در هر يک از اين ترکيبات به تنهايي داراي نوعي خاصيت تغذيه‌اي و شيميايي بوده و در بدن به مصرف ويژه اي مي‌رسند. هر يک از اين مواد را ماده غذايي مي‌نامند. </a:t>
            </a:r>
            <a:endParaRPr lang="en-US" dirty="0"/>
          </a:p>
          <a:p>
            <a:r>
              <a:rPr lang="fa-IR" b="1" dirty="0"/>
              <a:t>سوء تغذيه</a:t>
            </a:r>
            <a:r>
              <a:rPr lang="fa-IR" dirty="0"/>
              <a:t>: حالت غير طبيعي است که در نتجه کمبود نسبي يا مطلق يک يا چند ماده غذايي اساسي و يا مصرف بيش از حد مواد غذايي در انسان ظاهر مي‌شود. </a:t>
            </a:r>
            <a:endParaRPr lang="en-US" dirty="0"/>
          </a:p>
          <a:p>
            <a:endParaRPr lang="fa-IR" dirty="0"/>
          </a:p>
        </p:txBody>
      </p:sp>
      <p:sp>
        <p:nvSpPr>
          <p:cNvPr id="4" name="Slide Number Placeholder 3"/>
          <p:cNvSpPr>
            <a:spLocks noGrp="1"/>
          </p:cNvSpPr>
          <p:nvPr>
            <p:ph type="sldNum" sz="quarter" idx="12"/>
          </p:nvPr>
        </p:nvSpPr>
        <p:spPr/>
        <p:txBody>
          <a:bodyPr/>
          <a:lstStyle/>
          <a:p>
            <a:fld id="{E8626BCD-2518-4B77-9BA3-48F6AF7C237B}" type="slidenum">
              <a:rPr lang="fa-IR" smtClean="0"/>
              <a:pPr/>
              <a:t>3</a:t>
            </a:fld>
            <a:endParaRPr lang="fa-IR"/>
          </a:p>
        </p:txBody>
      </p:sp>
    </p:spTree>
    <p:extLst>
      <p:ext uri="{BB962C8B-B14F-4D97-AF65-F5344CB8AC3E}">
        <p14:creationId xmlns:p14="http://schemas.microsoft.com/office/powerpoint/2010/main" val="1698366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b="1" dirty="0"/>
              <a:t>مفاهيم و تعاريف </a:t>
            </a:r>
            <a:r>
              <a:rPr lang="en-US" dirty="0"/>
              <a:t/>
            </a:r>
            <a:br>
              <a:rPr lang="en-US" dirty="0"/>
            </a:br>
            <a:endParaRPr lang="fa-IR" dirty="0"/>
          </a:p>
        </p:txBody>
      </p:sp>
      <p:sp>
        <p:nvSpPr>
          <p:cNvPr id="3" name="Content Placeholder 2"/>
          <p:cNvSpPr>
            <a:spLocks noGrp="1"/>
          </p:cNvSpPr>
          <p:nvPr>
            <p:ph idx="1"/>
          </p:nvPr>
        </p:nvSpPr>
        <p:spPr/>
        <p:txBody>
          <a:bodyPr>
            <a:normAutofit fontScale="77500" lnSpcReduction="20000"/>
          </a:bodyPr>
          <a:lstStyle/>
          <a:p>
            <a:r>
              <a:rPr lang="fa-IR" b="1" dirty="0"/>
              <a:t>بهداشت مواد غذايي</a:t>
            </a:r>
            <a:r>
              <a:rPr lang="fa-IR" dirty="0"/>
              <a:t> کليه موازيني که رعايت آنها در توليد فرآيند ، نگهداري و عرصه مواد غذايي ضروري است تا ماده ي غذايي سالم و با کفيت بالاي بهداشتي به دست مصرف کننده برسد </a:t>
            </a:r>
            <a:r>
              <a:rPr lang="fa-IR" dirty="0" smtClean="0"/>
              <a:t>.</a:t>
            </a:r>
          </a:p>
          <a:p>
            <a:r>
              <a:rPr lang="fa-IR" dirty="0" smtClean="0"/>
              <a:t>فساد </a:t>
            </a:r>
            <a:r>
              <a:rPr lang="fa-IR" dirty="0"/>
              <a:t>مواد غذايي يکي از مباحث مهم بوده که سبب کم شدن و يا از بين رفتن کلي ارزش ماده غذايي مي شود . </a:t>
            </a:r>
            <a:endParaRPr lang="fa-IR" dirty="0" smtClean="0"/>
          </a:p>
          <a:p>
            <a:r>
              <a:rPr lang="fa-IR" dirty="0" smtClean="0"/>
              <a:t>امروزه </a:t>
            </a:r>
            <a:r>
              <a:rPr lang="fa-IR" dirty="0"/>
              <a:t>به دليل فساد هاي مواد غذايي و ناسالم بودن آنها يکي از مشکلات و معضلات جوامع به شمار مي </a:t>
            </a:r>
            <a:r>
              <a:rPr lang="fa-IR" dirty="0" smtClean="0"/>
              <a:t>رود که ساليانه </a:t>
            </a:r>
            <a:r>
              <a:rPr lang="fa-IR" dirty="0"/>
              <a:t>بيش از 5 ميليون مرگ در کودکان زير 5 سال در کشور هاي آفريقايي ، آسيايي و آمريکاي لاتين به علت اسهال حاد اتفاق مي افتد ولي در حقيقت آمار دقيقي از ميزان </a:t>
            </a:r>
            <a:r>
              <a:rPr lang="fa-IR" dirty="0" smtClean="0"/>
              <a:t>مسموميت </a:t>
            </a:r>
            <a:r>
              <a:rPr lang="fa-IR" dirty="0"/>
              <a:t>ها و ضرر هاي بسيار زيادي که از لحاظ اقتصادي وارد جامعه مي سازد </a:t>
            </a:r>
            <a:r>
              <a:rPr lang="fa-IR" dirty="0" smtClean="0"/>
              <a:t>در </a:t>
            </a:r>
            <a:r>
              <a:rPr lang="fa-IR" dirty="0"/>
              <a:t>دسترس نيست ؛ بنابراين شناخت عوامل </a:t>
            </a:r>
            <a:r>
              <a:rPr lang="fa-IR" dirty="0" smtClean="0"/>
              <a:t>مسموميت </a:t>
            </a:r>
            <a:r>
              <a:rPr lang="fa-IR" dirty="0"/>
              <a:t>زا و راه هاي مقابله با آن و بهداشت مواد غذايي اولين راهکار منطقي مي باشد . </a:t>
            </a:r>
          </a:p>
        </p:txBody>
      </p:sp>
      <p:sp>
        <p:nvSpPr>
          <p:cNvPr id="4" name="Slide Number Placeholder 3"/>
          <p:cNvSpPr>
            <a:spLocks noGrp="1"/>
          </p:cNvSpPr>
          <p:nvPr>
            <p:ph type="sldNum" sz="quarter" idx="12"/>
          </p:nvPr>
        </p:nvSpPr>
        <p:spPr/>
        <p:txBody>
          <a:bodyPr/>
          <a:lstStyle/>
          <a:p>
            <a:fld id="{E8626BCD-2518-4B77-9BA3-48F6AF7C237B}" type="slidenum">
              <a:rPr lang="fa-IR" smtClean="0"/>
              <a:pPr/>
              <a:t>4</a:t>
            </a:fld>
            <a:endParaRPr lang="fa-IR"/>
          </a:p>
        </p:txBody>
      </p:sp>
    </p:spTree>
    <p:extLst>
      <p:ext uri="{BB962C8B-B14F-4D97-AF65-F5344CB8AC3E}">
        <p14:creationId xmlns:p14="http://schemas.microsoft.com/office/powerpoint/2010/main" val="4752530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b="1" dirty="0"/>
              <a:t>مفاهيم و تعاريف </a:t>
            </a:r>
            <a:r>
              <a:rPr lang="en-US" dirty="0"/>
              <a:t/>
            </a:r>
            <a:br>
              <a:rPr lang="en-US" dirty="0"/>
            </a:br>
            <a:endParaRPr lang="fa-IR" dirty="0"/>
          </a:p>
        </p:txBody>
      </p:sp>
      <p:sp>
        <p:nvSpPr>
          <p:cNvPr id="3" name="Content Placeholder 2"/>
          <p:cNvSpPr>
            <a:spLocks noGrp="1"/>
          </p:cNvSpPr>
          <p:nvPr>
            <p:ph idx="1"/>
          </p:nvPr>
        </p:nvSpPr>
        <p:spPr/>
        <p:txBody>
          <a:bodyPr>
            <a:normAutofit fontScale="92500"/>
          </a:bodyPr>
          <a:lstStyle/>
          <a:p>
            <a:r>
              <a:rPr lang="fa-IR" b="1" dirty="0"/>
              <a:t>مسموميت‌ غذايي</a:t>
            </a:r>
            <a:r>
              <a:rPr lang="fa-IR" dirty="0"/>
              <a:t>: اختلالات و عوارضي که در نتيجه مصرف غذاهاي آلوده ايجاد مي‌شود. غذا ممکن است در اثر ماندن و يا در هنگام تهيه و توزيع و يا اصولاً از ابتدا توليد آلوده بوده باشد. مسموميت‌‌هاي غذايي علاوه بر زيان اجتماعي و ايجاد بيماري،  از نظر اقتصادي نيز حائز اهميت است زيرا مقداري از مواد غذايي آلوده معمولاًمعدوم مي‌گردند. </a:t>
            </a:r>
            <a:endParaRPr lang="en-US" dirty="0"/>
          </a:p>
          <a:p>
            <a:r>
              <a:rPr lang="fa-IR" b="1" dirty="0"/>
              <a:t>فساد مواد غذايي:</a:t>
            </a:r>
            <a:r>
              <a:rPr lang="fa-IR" dirty="0"/>
              <a:t> به تغييرات و دگرگوني‌هايي که در اثر عوامل فيزيکي، شيميايي و يا بيولوژيکي در غذا بوجود آمده و غذا را براي مصرف نامناسب مي‌سازد اطلاق مي‌گردد.</a:t>
            </a:r>
          </a:p>
        </p:txBody>
      </p:sp>
      <p:sp>
        <p:nvSpPr>
          <p:cNvPr id="4" name="Slide Number Placeholder 3"/>
          <p:cNvSpPr>
            <a:spLocks noGrp="1"/>
          </p:cNvSpPr>
          <p:nvPr>
            <p:ph type="sldNum" sz="quarter" idx="12"/>
          </p:nvPr>
        </p:nvSpPr>
        <p:spPr/>
        <p:txBody>
          <a:bodyPr/>
          <a:lstStyle/>
          <a:p>
            <a:fld id="{E8626BCD-2518-4B77-9BA3-48F6AF7C237B}" type="slidenum">
              <a:rPr lang="fa-IR" smtClean="0"/>
              <a:pPr/>
              <a:t>5</a:t>
            </a:fld>
            <a:endParaRPr lang="fa-IR"/>
          </a:p>
        </p:txBody>
      </p:sp>
    </p:spTree>
    <p:extLst>
      <p:ext uri="{BB962C8B-B14F-4D97-AF65-F5344CB8AC3E}">
        <p14:creationId xmlns:p14="http://schemas.microsoft.com/office/powerpoint/2010/main" val="6823202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476673"/>
            <a:ext cx="7772400" cy="1008111"/>
          </a:xfrm>
        </p:spPr>
        <p:txBody>
          <a:bodyPr anchor="t">
            <a:normAutofit/>
          </a:bodyPr>
          <a:lstStyle/>
          <a:p>
            <a:pPr algn="r"/>
            <a:r>
              <a:rPr lang="fa-IR" sz="2800" dirty="0" smtClean="0">
                <a:cs typeface="B Jadid" pitchFamily="2" charset="-78"/>
              </a:rPr>
              <a:t>مقدمه</a:t>
            </a:r>
            <a:endParaRPr lang="fa-IR" sz="2800" dirty="0">
              <a:cs typeface="B Jadid" pitchFamily="2" charset="-78"/>
            </a:endParaRPr>
          </a:p>
        </p:txBody>
      </p:sp>
      <p:sp>
        <p:nvSpPr>
          <p:cNvPr id="3" name="Subtitle 2"/>
          <p:cNvSpPr>
            <a:spLocks noGrp="1"/>
          </p:cNvSpPr>
          <p:nvPr>
            <p:ph type="subTitle" idx="1"/>
          </p:nvPr>
        </p:nvSpPr>
        <p:spPr>
          <a:xfrm>
            <a:off x="539552" y="1628800"/>
            <a:ext cx="8136904" cy="4536504"/>
          </a:xfrm>
        </p:spPr>
        <p:txBody>
          <a:bodyPr vert="horz">
            <a:normAutofit/>
          </a:bodyPr>
          <a:lstStyle/>
          <a:p>
            <a:pPr marL="342900" indent="-342900" algn="just">
              <a:buFont typeface="Arial" pitchFamily="34" charset="0"/>
              <a:buChar char="•"/>
            </a:pPr>
            <a:r>
              <a:rPr lang="fa-IR" sz="2400" dirty="0" smtClean="0">
                <a:solidFill>
                  <a:srgbClr val="FF0000"/>
                </a:solidFill>
                <a:cs typeface="2  Nazanin" pitchFamily="2" charset="-78"/>
              </a:rPr>
              <a:t>با کاربرد اين روشها، مي توان از مواد غذایی دلخواه خود در تمام فصول استفاده نمود. بدين ترتيب که انواع غذاها را با روش هاي گوناگون خشک کردن، منجمد کردن، به سقف آويختن، درچاه وارد کردن، در زمين دفن کردن و غيره براي مدت طولاني نگهداري کرد.</a:t>
            </a:r>
          </a:p>
          <a:p>
            <a:pPr marL="342900" indent="-342900" algn="just">
              <a:buFont typeface="Arial" pitchFamily="34" charset="0"/>
              <a:buChar char="•"/>
            </a:pPr>
            <a:r>
              <a:rPr lang="fa-IR" sz="2400" dirty="0" smtClean="0">
                <a:solidFill>
                  <a:schemeClr val="tx2">
                    <a:lumMod val="75000"/>
                  </a:schemeClr>
                </a:solidFill>
                <a:cs typeface="2  Nazanin" pitchFamily="2" charset="-78"/>
              </a:rPr>
              <a:t>در نگهداری مواد غذایی به روشهای امروزی بايستي اصول و نکات زیادی را در نظر داشت تا اغذيه دچار آلودگي ميکربي و فساد نشوند. در حاليکه در روش هاي نگهداري مواد غذائي بطريق سنتي اکثر اين اصول خود به خود و به طور طبيعي اجرا مي شود بطوريکه بيماريها و مسموميتهاي آنچناني در اثر اينگونه روش ها مشاهده نشده است. روش هاي سنتی نگهداري مواد غذائي، بسيار ارزان و تقريباً بدون خرج مي باشند و شايد از اين نظر بهترين روش براي جوامعي باشد که از نظر اقتصادي ضعيف هستند</a:t>
            </a:r>
            <a:r>
              <a:rPr lang="fa-IR" sz="2200" dirty="0" smtClean="0">
                <a:solidFill>
                  <a:schemeClr val="tx2">
                    <a:lumMod val="75000"/>
                  </a:schemeClr>
                </a:solidFill>
                <a:cs typeface="2  Nazanin" pitchFamily="2" charset="-78"/>
              </a:rPr>
              <a:t>.</a:t>
            </a:r>
          </a:p>
        </p:txBody>
      </p:sp>
      <p:sp>
        <p:nvSpPr>
          <p:cNvPr id="4" name="Slide Number Placeholder 3"/>
          <p:cNvSpPr>
            <a:spLocks noGrp="1"/>
          </p:cNvSpPr>
          <p:nvPr>
            <p:ph type="sldNum" sz="quarter" idx="12"/>
          </p:nvPr>
        </p:nvSpPr>
        <p:spPr/>
        <p:txBody>
          <a:bodyPr/>
          <a:lstStyle/>
          <a:p>
            <a:fld id="{E8626BCD-2518-4B77-9BA3-48F6AF7C237B}" type="slidenum">
              <a:rPr lang="fa-IR" smtClean="0"/>
              <a:pPr/>
              <a:t>6</a:t>
            </a:fld>
            <a:endParaRPr lang="fa-IR"/>
          </a:p>
        </p:txBody>
      </p:sp>
    </p:spTree>
  </p:cSld>
  <p:clrMapOvr>
    <a:masterClrMapping/>
  </p:clrMapOvr>
  <p:transition>
    <p:plus/>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E8626BCD-2518-4B77-9BA3-48F6AF7C237B}" type="slidenum">
              <a:rPr lang="fa-IR" smtClean="0"/>
              <a:pPr/>
              <a:t>7</a:t>
            </a:fld>
            <a:endParaRPr lang="fa-IR"/>
          </a:p>
        </p:txBody>
      </p:sp>
      <p:sp>
        <p:nvSpPr>
          <p:cNvPr id="3" name="Rectangle 2"/>
          <p:cNvSpPr/>
          <p:nvPr/>
        </p:nvSpPr>
        <p:spPr>
          <a:xfrm>
            <a:off x="539552" y="692696"/>
            <a:ext cx="7704856" cy="5816977"/>
          </a:xfrm>
          <a:prstGeom prst="rect">
            <a:avLst/>
          </a:prstGeom>
        </p:spPr>
        <p:txBody>
          <a:bodyPr wrap="square">
            <a:spAutoFit/>
          </a:bodyPr>
          <a:lstStyle/>
          <a:p>
            <a:pPr>
              <a:buFont typeface="Arial" pitchFamily="34" charset="0"/>
              <a:buChar char="•"/>
            </a:pPr>
            <a:r>
              <a:rPr lang="fa-IR" sz="2400" dirty="0">
                <a:solidFill>
                  <a:schemeClr val="tx2">
                    <a:lumMod val="60000"/>
                    <a:lumOff val="40000"/>
                  </a:schemeClr>
                </a:solidFill>
                <a:cs typeface="2  Nazanin" pitchFamily="2" charset="-78"/>
              </a:rPr>
              <a:t>امروزه اکثر کشورها حتي کشورهائيکه از نظر مواد غذائي </a:t>
            </a:r>
            <a:r>
              <a:rPr lang="fa-IR" sz="2400" dirty="0" smtClean="0">
                <a:solidFill>
                  <a:schemeClr val="tx2">
                    <a:lumMod val="60000"/>
                    <a:lumOff val="40000"/>
                  </a:schemeClr>
                </a:solidFill>
                <a:cs typeface="2  Nazanin" pitchFamily="2" charset="-78"/>
              </a:rPr>
              <a:t>و </a:t>
            </a:r>
            <a:r>
              <a:rPr lang="fa-IR" sz="2400" dirty="0">
                <a:solidFill>
                  <a:schemeClr val="tx2">
                    <a:lumMod val="60000"/>
                    <a:lumOff val="40000"/>
                  </a:schemeClr>
                </a:solidFill>
                <a:cs typeface="2  Nazanin" pitchFamily="2" charset="-78"/>
              </a:rPr>
              <a:t>اقتصادي </a:t>
            </a:r>
            <a:r>
              <a:rPr lang="fa-IR" sz="2400" dirty="0" smtClean="0">
                <a:solidFill>
                  <a:schemeClr val="tx2">
                    <a:lumMod val="60000"/>
                    <a:lumOff val="40000"/>
                  </a:schemeClr>
                </a:solidFill>
                <a:cs typeface="2  Nazanin" pitchFamily="2" charset="-78"/>
              </a:rPr>
              <a:t>در </a:t>
            </a:r>
            <a:r>
              <a:rPr lang="fa-IR" sz="2400" dirty="0">
                <a:solidFill>
                  <a:schemeClr val="tx2">
                    <a:lumMod val="60000"/>
                    <a:lumOff val="40000"/>
                  </a:schemeClr>
                </a:solidFill>
                <a:cs typeface="2  Nazanin" pitchFamily="2" charset="-78"/>
              </a:rPr>
              <a:t>رفاه هستند بفکر </a:t>
            </a:r>
            <a:r>
              <a:rPr lang="fa-IR" sz="2400" dirty="0" smtClean="0">
                <a:solidFill>
                  <a:schemeClr val="tx2">
                    <a:lumMod val="60000"/>
                    <a:lumOff val="40000"/>
                  </a:schemeClr>
                </a:solidFill>
                <a:cs typeface="2  Nazanin" pitchFamily="2" charset="-78"/>
              </a:rPr>
              <a:t>استفاده از روشهاي </a:t>
            </a:r>
            <a:r>
              <a:rPr lang="fa-IR" sz="2400" dirty="0">
                <a:solidFill>
                  <a:schemeClr val="tx2">
                    <a:lumMod val="60000"/>
                    <a:lumOff val="40000"/>
                  </a:schemeClr>
                </a:solidFill>
                <a:cs typeface="2  Nazanin" pitchFamily="2" charset="-78"/>
              </a:rPr>
              <a:t>نگهداري مواد غذائي بطور سنتي مي باشند </a:t>
            </a:r>
            <a:r>
              <a:rPr lang="fa-IR" sz="2400" dirty="0" smtClean="0">
                <a:solidFill>
                  <a:schemeClr val="tx2">
                    <a:lumMod val="60000"/>
                    <a:lumOff val="40000"/>
                  </a:schemeClr>
                </a:solidFill>
                <a:cs typeface="2  Nazanin" pitchFamily="2" charset="-78"/>
              </a:rPr>
              <a:t>. </a:t>
            </a:r>
            <a:r>
              <a:rPr lang="fa-IR" sz="2400" dirty="0">
                <a:solidFill>
                  <a:schemeClr val="tx2">
                    <a:lumMod val="60000"/>
                    <a:lumOff val="40000"/>
                  </a:schemeClr>
                </a:solidFill>
                <a:cs typeface="2  Nazanin" pitchFamily="2" charset="-78"/>
              </a:rPr>
              <a:t>دلايل بي شماري </a:t>
            </a:r>
            <a:r>
              <a:rPr lang="fa-IR" sz="2400" dirty="0" smtClean="0">
                <a:solidFill>
                  <a:schemeClr val="tx2">
                    <a:lumMod val="60000"/>
                    <a:lumOff val="40000"/>
                  </a:schemeClr>
                </a:solidFill>
                <a:cs typeface="2  Nazanin" pitchFamily="2" charset="-78"/>
              </a:rPr>
              <a:t>کاربرد اين </a:t>
            </a:r>
            <a:r>
              <a:rPr lang="fa-IR" sz="2400" dirty="0">
                <a:solidFill>
                  <a:schemeClr val="tx2">
                    <a:lumMod val="60000"/>
                    <a:lumOff val="40000"/>
                  </a:schemeClr>
                </a:solidFill>
                <a:cs typeface="2  Nazanin" pitchFamily="2" charset="-78"/>
              </a:rPr>
              <a:t>روش دارند که </a:t>
            </a:r>
            <a:r>
              <a:rPr lang="fa-IR" sz="2400" dirty="0" smtClean="0">
                <a:solidFill>
                  <a:schemeClr val="tx2">
                    <a:lumMod val="60000"/>
                    <a:lumOff val="40000"/>
                  </a:schemeClr>
                </a:solidFill>
                <a:cs typeface="2  Nazanin" pitchFamily="2" charset="-78"/>
              </a:rPr>
              <a:t>با آن </a:t>
            </a:r>
            <a:r>
              <a:rPr lang="fa-IR" sz="2400" dirty="0">
                <a:solidFill>
                  <a:schemeClr val="tx2">
                    <a:lumMod val="60000"/>
                    <a:lumOff val="40000"/>
                  </a:schemeClr>
                </a:solidFill>
                <a:cs typeface="2  Nazanin" pitchFamily="2" charset="-78"/>
              </a:rPr>
              <a:t>ها آشنا مي </a:t>
            </a:r>
            <a:r>
              <a:rPr lang="fa-IR" sz="2400" dirty="0" smtClean="0">
                <a:solidFill>
                  <a:schemeClr val="tx2">
                    <a:lumMod val="60000"/>
                    <a:lumOff val="40000"/>
                  </a:schemeClr>
                </a:solidFill>
                <a:cs typeface="2  Nazanin" pitchFamily="2" charset="-78"/>
              </a:rPr>
              <a:t>شويم. مواردی که </a:t>
            </a:r>
            <a:r>
              <a:rPr lang="fa-IR" sz="2400" dirty="0">
                <a:solidFill>
                  <a:schemeClr val="tx2">
                    <a:lumMod val="60000"/>
                    <a:lumOff val="40000"/>
                  </a:schemeClr>
                </a:solidFill>
                <a:cs typeface="2  Nazanin" pitchFamily="2" charset="-78"/>
              </a:rPr>
              <a:t>مي توان روشهاي </a:t>
            </a:r>
            <a:r>
              <a:rPr lang="fa-IR" sz="2400" dirty="0" smtClean="0">
                <a:solidFill>
                  <a:schemeClr val="tx2">
                    <a:lumMod val="60000"/>
                    <a:lumOff val="40000"/>
                  </a:schemeClr>
                </a:solidFill>
                <a:cs typeface="2  Nazanin" pitchFamily="2" charset="-78"/>
              </a:rPr>
              <a:t>سنتی را </a:t>
            </a:r>
            <a:r>
              <a:rPr lang="fa-IR" sz="2400" dirty="0">
                <a:solidFill>
                  <a:schemeClr val="tx2">
                    <a:lumMod val="60000"/>
                    <a:lumOff val="40000"/>
                  </a:schemeClr>
                </a:solidFill>
                <a:cs typeface="2  Nazanin" pitchFamily="2" charset="-78"/>
              </a:rPr>
              <a:t>جايگزين ساير روش هاي پيشرفته نمود عبارت اند از </a:t>
            </a:r>
            <a:r>
              <a:rPr lang="fa-IR" sz="2400" dirty="0" smtClean="0">
                <a:solidFill>
                  <a:schemeClr val="tx2">
                    <a:lumMod val="60000"/>
                    <a:lumOff val="40000"/>
                  </a:schemeClr>
                </a:solidFill>
                <a:cs typeface="2  Nazanin" pitchFamily="2" charset="-78"/>
              </a:rPr>
              <a:t>:</a:t>
            </a:r>
          </a:p>
          <a:p>
            <a:r>
              <a:rPr lang="fa-IR" sz="2400" dirty="0">
                <a:solidFill>
                  <a:srgbClr val="C00000"/>
                </a:solidFill>
                <a:cs typeface="2  Nazanin" pitchFamily="2" charset="-78"/>
              </a:rPr>
              <a:t>الف- در صورت نداشتن يخچال و فريزر.</a:t>
            </a:r>
            <a:endParaRPr lang="en-US" sz="2400" dirty="0">
              <a:solidFill>
                <a:srgbClr val="C00000"/>
              </a:solidFill>
              <a:cs typeface="2  Nazanin" pitchFamily="2" charset="-78"/>
            </a:endParaRPr>
          </a:p>
          <a:p>
            <a:r>
              <a:rPr lang="fa-IR" sz="2400" dirty="0">
                <a:solidFill>
                  <a:srgbClr val="0070C0"/>
                </a:solidFill>
                <a:cs typeface="2  Nazanin" pitchFamily="2" charset="-78"/>
              </a:rPr>
              <a:t>ب- در صورت قطع </a:t>
            </a:r>
            <a:r>
              <a:rPr lang="fa-IR" sz="2400" dirty="0" smtClean="0">
                <a:solidFill>
                  <a:srgbClr val="0070C0"/>
                </a:solidFill>
                <a:cs typeface="2  Nazanin" pitchFamily="2" charset="-78"/>
              </a:rPr>
              <a:t>برق </a:t>
            </a:r>
            <a:r>
              <a:rPr lang="fa-IR" sz="2400" dirty="0">
                <a:solidFill>
                  <a:srgbClr val="0070C0"/>
                </a:solidFill>
                <a:cs typeface="2  Nazanin" pitchFamily="2" charset="-78"/>
              </a:rPr>
              <a:t>بمدت طولاني.</a:t>
            </a:r>
            <a:endParaRPr lang="en-US" sz="2400" dirty="0">
              <a:solidFill>
                <a:srgbClr val="0070C0"/>
              </a:solidFill>
              <a:cs typeface="2  Nazanin" pitchFamily="2" charset="-78"/>
            </a:endParaRPr>
          </a:p>
          <a:p>
            <a:r>
              <a:rPr lang="fa-IR" sz="2400" dirty="0">
                <a:solidFill>
                  <a:srgbClr val="FF0000"/>
                </a:solidFill>
                <a:cs typeface="2  Nazanin" pitchFamily="2" charset="-78"/>
              </a:rPr>
              <a:t>ج- در صورت وقوع </a:t>
            </a:r>
            <a:r>
              <a:rPr lang="fa-IR" sz="2400" dirty="0" smtClean="0">
                <a:solidFill>
                  <a:srgbClr val="FF0000"/>
                </a:solidFill>
                <a:cs typeface="2  Nazanin" pitchFamily="2" charset="-78"/>
              </a:rPr>
              <a:t>بلایای  </a:t>
            </a:r>
            <a:r>
              <a:rPr lang="fa-IR" sz="2400" dirty="0">
                <a:solidFill>
                  <a:srgbClr val="FF0000"/>
                </a:solidFill>
                <a:cs typeface="2  Nazanin" pitchFamily="2" charset="-78"/>
              </a:rPr>
              <a:t>طبيعي مانند سيل، زلزله، و غيره</a:t>
            </a:r>
            <a:r>
              <a:rPr lang="fa-IR" sz="2400" dirty="0">
                <a:cs typeface="2  Nazanin" pitchFamily="2" charset="-78"/>
              </a:rPr>
              <a:t>.</a:t>
            </a:r>
            <a:endParaRPr lang="en-US" sz="2400" dirty="0">
              <a:cs typeface="2  Nazanin" pitchFamily="2" charset="-78"/>
            </a:endParaRPr>
          </a:p>
          <a:p>
            <a:r>
              <a:rPr lang="fa-IR" sz="2400" dirty="0">
                <a:solidFill>
                  <a:schemeClr val="accent5">
                    <a:lumMod val="75000"/>
                  </a:schemeClr>
                </a:solidFill>
                <a:cs typeface="2  Nazanin" pitchFamily="2" charset="-78"/>
              </a:rPr>
              <a:t>د- در </a:t>
            </a:r>
            <a:r>
              <a:rPr lang="fa-IR" sz="2400" dirty="0" smtClean="0">
                <a:solidFill>
                  <a:schemeClr val="accent5">
                    <a:lumMod val="75000"/>
                  </a:schemeClr>
                </a:solidFill>
                <a:cs typeface="2  Nazanin" pitchFamily="2" charset="-78"/>
              </a:rPr>
              <a:t>هنگام جنگ </a:t>
            </a:r>
            <a:r>
              <a:rPr lang="fa-IR" sz="2400" dirty="0">
                <a:solidFill>
                  <a:schemeClr val="accent5">
                    <a:lumMod val="75000"/>
                  </a:schemeClr>
                </a:solidFill>
                <a:cs typeface="2  Nazanin" pitchFamily="2" charset="-78"/>
              </a:rPr>
              <a:t>وقحطي.</a:t>
            </a:r>
            <a:endParaRPr lang="en-US" sz="2400" dirty="0">
              <a:solidFill>
                <a:schemeClr val="accent5">
                  <a:lumMod val="75000"/>
                </a:schemeClr>
              </a:solidFill>
              <a:cs typeface="2  Nazanin" pitchFamily="2" charset="-78"/>
            </a:endParaRPr>
          </a:p>
          <a:p>
            <a:r>
              <a:rPr lang="fa-IR" sz="2400" dirty="0">
                <a:solidFill>
                  <a:srgbClr val="0070C0"/>
                </a:solidFill>
                <a:cs typeface="2  Nazanin" pitchFamily="2" charset="-78"/>
              </a:rPr>
              <a:t>هـ - در صورت وقوع محاصره </a:t>
            </a:r>
            <a:r>
              <a:rPr lang="fa-IR" sz="2400" dirty="0" smtClean="0">
                <a:solidFill>
                  <a:srgbClr val="0070C0"/>
                </a:solidFill>
                <a:cs typeface="2  Nazanin" pitchFamily="2" charset="-78"/>
              </a:rPr>
              <a:t>اقتصادي</a:t>
            </a:r>
          </a:p>
          <a:p>
            <a:r>
              <a:rPr lang="fa-IR" sz="2400" dirty="0" smtClean="0"/>
              <a:t> </a:t>
            </a:r>
            <a:r>
              <a:rPr lang="fa-IR" sz="2400" dirty="0">
                <a:solidFill>
                  <a:schemeClr val="bg2">
                    <a:lumMod val="50000"/>
                  </a:schemeClr>
                </a:solidFill>
              </a:rPr>
              <a:t>يکي از محققين </a:t>
            </a:r>
            <a:r>
              <a:rPr lang="fa-IR" sz="2400" dirty="0" smtClean="0">
                <a:solidFill>
                  <a:schemeClr val="bg2">
                    <a:lumMod val="50000"/>
                  </a:schemeClr>
                </a:solidFill>
              </a:rPr>
              <a:t>به </a:t>
            </a:r>
            <a:r>
              <a:rPr lang="fa-IR" sz="2400" dirty="0">
                <a:solidFill>
                  <a:schemeClr val="bg2">
                    <a:lumMod val="50000"/>
                  </a:schemeClr>
                </a:solidFill>
              </a:rPr>
              <a:t>اين نکته </a:t>
            </a:r>
            <a:r>
              <a:rPr lang="fa-IR" sz="2400" dirty="0" smtClean="0">
                <a:solidFill>
                  <a:schemeClr val="bg2">
                    <a:lumMod val="50000"/>
                  </a:schemeClr>
                </a:solidFill>
              </a:rPr>
              <a:t>اشاره دارد که </a:t>
            </a:r>
            <a:r>
              <a:rPr lang="fa-IR" sz="2400" dirty="0">
                <a:solidFill>
                  <a:schemeClr val="bg2">
                    <a:lumMod val="50000"/>
                  </a:schemeClr>
                </a:solidFill>
              </a:rPr>
              <a:t>شايد روزي قيمت </a:t>
            </a:r>
            <a:r>
              <a:rPr lang="fa-IR" sz="2400" dirty="0" smtClean="0">
                <a:solidFill>
                  <a:schemeClr val="bg2">
                    <a:lumMod val="50000"/>
                  </a:schemeClr>
                </a:solidFill>
              </a:rPr>
              <a:t>برق </a:t>
            </a:r>
            <a:r>
              <a:rPr lang="fa-IR" sz="2400" dirty="0">
                <a:solidFill>
                  <a:schemeClr val="bg2">
                    <a:lumMod val="50000"/>
                  </a:schemeClr>
                </a:solidFill>
              </a:rPr>
              <a:t>آنقدر </a:t>
            </a:r>
            <a:r>
              <a:rPr lang="fa-IR" sz="2400" dirty="0" smtClean="0">
                <a:solidFill>
                  <a:schemeClr val="bg2">
                    <a:lumMod val="50000"/>
                  </a:schemeClr>
                </a:solidFill>
              </a:rPr>
              <a:t>گران شود که  </a:t>
            </a:r>
            <a:r>
              <a:rPr lang="fa-IR" sz="2400" dirty="0">
                <a:solidFill>
                  <a:schemeClr val="bg2">
                    <a:lumMod val="50000"/>
                  </a:schemeClr>
                </a:solidFill>
              </a:rPr>
              <a:t>اکثر افراد </a:t>
            </a:r>
            <a:r>
              <a:rPr lang="fa-IR" sz="2400" dirty="0" smtClean="0">
                <a:solidFill>
                  <a:schemeClr val="bg2">
                    <a:lumMod val="50000"/>
                  </a:schemeClr>
                </a:solidFill>
              </a:rPr>
              <a:t> </a:t>
            </a:r>
            <a:r>
              <a:rPr lang="fa-IR" sz="2400" dirty="0">
                <a:solidFill>
                  <a:schemeClr val="bg2">
                    <a:lumMod val="50000"/>
                  </a:schemeClr>
                </a:solidFill>
              </a:rPr>
              <a:t>از عهده پرداخت صورت حسابهاي آن </a:t>
            </a:r>
            <a:r>
              <a:rPr lang="fa-IR" sz="2400" dirty="0" smtClean="0">
                <a:solidFill>
                  <a:schemeClr val="bg2">
                    <a:lumMod val="50000"/>
                  </a:schemeClr>
                </a:solidFill>
              </a:rPr>
              <a:t>برنیايند</a:t>
            </a:r>
            <a:r>
              <a:rPr lang="fa-IR" sz="2400" dirty="0">
                <a:solidFill>
                  <a:schemeClr val="bg2">
                    <a:lumMod val="50000"/>
                  </a:schemeClr>
                </a:solidFill>
              </a:rPr>
              <a:t>. </a:t>
            </a:r>
            <a:r>
              <a:rPr lang="fa-IR" sz="2400" dirty="0" smtClean="0">
                <a:solidFill>
                  <a:schemeClr val="bg2">
                    <a:lumMod val="50000"/>
                  </a:schemeClr>
                </a:solidFill>
              </a:rPr>
              <a:t>بحث </a:t>
            </a:r>
            <a:r>
              <a:rPr lang="fa-IR" sz="2400" dirty="0">
                <a:solidFill>
                  <a:schemeClr val="bg2">
                    <a:lumMod val="50000"/>
                  </a:schemeClr>
                </a:solidFill>
              </a:rPr>
              <a:t>در مورد نگهداري موادغذائي </a:t>
            </a:r>
            <a:r>
              <a:rPr lang="fa-IR" sz="2400" dirty="0" smtClean="0">
                <a:solidFill>
                  <a:schemeClr val="bg2">
                    <a:lumMod val="50000"/>
                  </a:schemeClr>
                </a:solidFill>
              </a:rPr>
              <a:t>بروش </a:t>
            </a:r>
            <a:r>
              <a:rPr lang="fa-IR" sz="2400" dirty="0">
                <a:solidFill>
                  <a:schemeClr val="bg2">
                    <a:lumMod val="50000"/>
                  </a:schemeClr>
                </a:solidFill>
              </a:rPr>
              <a:t>سنتي </a:t>
            </a:r>
            <a:r>
              <a:rPr lang="fa-IR" sz="2400" dirty="0" smtClean="0">
                <a:solidFill>
                  <a:schemeClr val="bg2">
                    <a:lumMod val="50000"/>
                  </a:schemeClr>
                </a:solidFill>
              </a:rPr>
              <a:t>بازگشت بزمان قديم  </a:t>
            </a:r>
            <a:r>
              <a:rPr lang="fa-IR" sz="2400" dirty="0">
                <a:solidFill>
                  <a:schemeClr val="bg2">
                    <a:lumMod val="50000"/>
                  </a:schemeClr>
                </a:solidFill>
              </a:rPr>
              <a:t>نيست، بلکه دليل بر پيشرفتهاي بهداشتي و فرهنگي جوامع مي </a:t>
            </a:r>
            <a:r>
              <a:rPr lang="fa-IR" sz="2400" dirty="0" smtClean="0">
                <a:solidFill>
                  <a:schemeClr val="bg2">
                    <a:lumMod val="50000"/>
                  </a:schemeClr>
                </a:solidFill>
              </a:rPr>
              <a:t>باشد.</a:t>
            </a:r>
            <a:endParaRPr lang="en-US" sz="2400" dirty="0">
              <a:solidFill>
                <a:schemeClr val="bg2">
                  <a:lumMod val="50000"/>
                </a:schemeClr>
              </a:solidFill>
            </a:endParaRPr>
          </a:p>
          <a:p>
            <a:endParaRPr lang="en-US" sz="2400" dirty="0">
              <a:solidFill>
                <a:schemeClr val="bg2">
                  <a:lumMod val="50000"/>
                </a:schemeClr>
              </a:solidFill>
              <a:cs typeface="2  Nazanin" pitchFamily="2" charset="-78"/>
            </a:endParaRPr>
          </a:p>
          <a:p>
            <a:endParaRPr lang="en-US" dirty="0"/>
          </a:p>
          <a:p>
            <a:endParaRPr lang="fa-IR" dirty="0"/>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2000"/>
                                        <p:tgtEl>
                                          <p:spTgt spid="3">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2000"/>
                                        <p:tgtEl>
                                          <p:spTgt spid="3">
                                            <p:txEl>
                                              <p:pRg st="2" end="2"/>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fade">
                                      <p:cBhvr>
                                        <p:cTn id="16" dur="2000"/>
                                        <p:tgtEl>
                                          <p:spTgt spid="3">
                                            <p:txEl>
                                              <p:pRg st="3" end="3"/>
                                            </p:txEl>
                                          </p:spTgt>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fade">
                                      <p:cBhvr>
                                        <p:cTn id="19" dur="2000"/>
                                        <p:tgtEl>
                                          <p:spTgt spid="3">
                                            <p:txEl>
                                              <p:pRg st="4" end="4"/>
                                            </p:txEl>
                                          </p:spTgt>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fade">
                                      <p:cBhvr>
                                        <p:cTn id="22" dur="2000"/>
                                        <p:tgtEl>
                                          <p:spTgt spid="3">
                                            <p:txEl>
                                              <p:pRg st="5" end="5"/>
                                            </p:txEl>
                                          </p:spTgt>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Effect transition="in" filter="fade">
                                      <p:cBhvr>
                                        <p:cTn id="25"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allAtOnce"/>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075240" cy="778098"/>
          </a:xfrm>
        </p:spPr>
        <p:txBody>
          <a:bodyPr>
            <a:normAutofit/>
          </a:bodyPr>
          <a:lstStyle/>
          <a:p>
            <a:pPr algn="ctr"/>
            <a:r>
              <a:rPr lang="fa-IR" dirty="0" smtClean="0">
                <a:cs typeface="2  Nazanin" pitchFamily="2" charset="-78"/>
              </a:rPr>
              <a:t>روشهاي سنتي نگهداري موادغذائي</a:t>
            </a:r>
            <a:endParaRPr lang="fa-IR" dirty="0">
              <a:cs typeface="2  Nazanin" pitchFamily="2" charset="-78"/>
            </a:endParaRPr>
          </a:p>
        </p:txBody>
      </p:sp>
      <p:sp>
        <p:nvSpPr>
          <p:cNvPr id="3" name="Content Placeholder 2"/>
          <p:cNvSpPr>
            <a:spLocks noGrp="1"/>
          </p:cNvSpPr>
          <p:nvPr>
            <p:ph idx="1"/>
          </p:nvPr>
        </p:nvSpPr>
        <p:spPr/>
        <p:txBody>
          <a:bodyPr/>
          <a:lstStyle/>
          <a:p>
            <a:r>
              <a:rPr lang="fa-IR" dirty="0" smtClean="0">
                <a:solidFill>
                  <a:srgbClr val="0070C0"/>
                </a:solidFill>
              </a:rPr>
              <a:t>الف) نگهداري موادغذائي بروش دفن درخاک: </a:t>
            </a:r>
            <a:endParaRPr lang="en-US" dirty="0" smtClean="0">
              <a:solidFill>
                <a:srgbClr val="0070C0"/>
              </a:solidFill>
            </a:endParaRPr>
          </a:p>
          <a:p>
            <a:pPr marL="457200" indent="-457200" algn="just">
              <a:buNone/>
            </a:pPr>
            <a:r>
              <a:rPr lang="fa-IR" dirty="0" smtClean="0"/>
              <a:t>      </a:t>
            </a:r>
            <a:r>
              <a:rPr lang="fa-IR" dirty="0" smtClean="0">
                <a:solidFill>
                  <a:srgbClr val="FF0000"/>
                </a:solidFill>
              </a:rPr>
              <a:t>در اين روش گودال هايي با عمق حدود 2 متر در زمين حفر نموده و ميوه هایی مانند انار، سيب و گلابي و يا سبزيهایی مانند پياز و سيب زمين و چغندر و امثال آن را در حفرة مذکور دفن مي نمايد و بدين ترتيب براي مدت هاي طولاني ميوه وسبزي را نگهداري مي کنند.</a:t>
            </a:r>
            <a:endParaRPr lang="en-US" dirty="0" smtClean="0">
              <a:solidFill>
                <a:srgbClr val="FF0000"/>
              </a:solidFill>
            </a:endParaRPr>
          </a:p>
        </p:txBody>
      </p:sp>
      <p:sp>
        <p:nvSpPr>
          <p:cNvPr id="4" name="Slide Number Placeholder 3"/>
          <p:cNvSpPr>
            <a:spLocks noGrp="1"/>
          </p:cNvSpPr>
          <p:nvPr>
            <p:ph type="sldNum" sz="quarter" idx="12"/>
          </p:nvPr>
        </p:nvSpPr>
        <p:spPr/>
        <p:txBody>
          <a:bodyPr>
            <a:normAutofit/>
          </a:bodyPr>
          <a:lstStyle/>
          <a:p>
            <a:fld id="{E8626BCD-2518-4B77-9BA3-48F6AF7C237B}" type="slidenum">
              <a:rPr lang="fa-IR" smtClean="0"/>
              <a:pPr/>
              <a:t>8</a:t>
            </a:fld>
            <a:endParaRPr lang="fa-I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1354162"/>
          </a:xfrm>
        </p:spPr>
        <p:txBody>
          <a:bodyPr>
            <a:noAutofit/>
          </a:bodyPr>
          <a:lstStyle/>
          <a:p>
            <a:pPr algn="ctr"/>
            <a:r>
              <a:rPr lang="fa-IR" sz="2800" dirty="0" smtClean="0">
                <a:cs typeface="B Jadid" pitchFamily="2" charset="-78"/>
              </a:rPr>
              <a:t>ب) نگهداري مواد غذائي بروش قرار دادن آن ها در داخل کاه يا مخلوط کاه و شن :</a:t>
            </a:r>
            <a:r>
              <a:rPr lang="en-US" sz="2800" dirty="0" smtClean="0">
                <a:cs typeface="B Jadid" pitchFamily="2" charset="-78"/>
              </a:rPr>
              <a:t/>
            </a:r>
            <a:br>
              <a:rPr lang="en-US" sz="2800" dirty="0" smtClean="0">
                <a:cs typeface="B Jadid" pitchFamily="2" charset="-78"/>
              </a:rPr>
            </a:br>
            <a:endParaRPr lang="fa-IR" sz="2800" dirty="0">
              <a:cs typeface="B Jadid" pitchFamily="2" charset="-78"/>
            </a:endParaRPr>
          </a:p>
        </p:txBody>
      </p:sp>
      <p:sp>
        <p:nvSpPr>
          <p:cNvPr id="3" name="Content Placeholder 2"/>
          <p:cNvSpPr>
            <a:spLocks noGrp="1"/>
          </p:cNvSpPr>
          <p:nvPr>
            <p:ph idx="1"/>
          </p:nvPr>
        </p:nvSpPr>
        <p:spPr/>
        <p:txBody>
          <a:bodyPr/>
          <a:lstStyle/>
          <a:p>
            <a:pPr algn="just"/>
            <a:r>
              <a:rPr lang="fa-IR" sz="4000" dirty="0" smtClean="0">
                <a:solidFill>
                  <a:srgbClr val="0070C0"/>
                </a:solidFill>
                <a:cs typeface="B Nazanin" pitchFamily="2" charset="-78"/>
              </a:rPr>
              <a:t>در اين روش ميوه و سبزي هایی نظير انار، سيب زميني، چغندر، سيب و گلابي را در جايي تاريک، خشک و خنک در روي بستري از کاه و شن طوري قرار مي دهند که ميوه  يا سبزي با هم در تماس نباشند. بدين ترتيب آنها را تا ماهها سالم نگهداري مي کنند.</a:t>
            </a:r>
            <a:endParaRPr lang="en-US" sz="4000" dirty="0" smtClean="0">
              <a:solidFill>
                <a:srgbClr val="0070C0"/>
              </a:solidFill>
              <a:cs typeface="B Nazanin" pitchFamily="2" charset="-78"/>
            </a:endParaRPr>
          </a:p>
          <a:p>
            <a:endParaRPr lang="fa-IR" dirty="0"/>
          </a:p>
        </p:txBody>
      </p:sp>
      <p:sp>
        <p:nvSpPr>
          <p:cNvPr id="4" name="Slide Number Placeholder 3"/>
          <p:cNvSpPr>
            <a:spLocks noGrp="1"/>
          </p:cNvSpPr>
          <p:nvPr>
            <p:ph type="sldNum" sz="quarter" idx="12"/>
          </p:nvPr>
        </p:nvSpPr>
        <p:spPr/>
        <p:txBody>
          <a:bodyPr>
            <a:normAutofit/>
          </a:bodyPr>
          <a:lstStyle/>
          <a:p>
            <a:fld id="{E8626BCD-2518-4B77-9BA3-48F6AF7C237B}" type="slidenum">
              <a:rPr lang="fa-IR" smtClean="0"/>
              <a:pPr/>
              <a:t>9</a:t>
            </a:fld>
            <a:endParaRPr lang="fa-I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a-IR" sz="3200" dirty="0" smtClean="0">
                <a:cs typeface="B Jadid" pitchFamily="2" charset="-78"/>
              </a:rPr>
              <a:t>ج) نگهداري مواد غذائي بروش قرار دادن در يخ</a:t>
            </a:r>
            <a:r>
              <a:rPr lang="en-US" sz="3200" dirty="0" smtClean="0">
                <a:cs typeface="B Jadid" pitchFamily="2" charset="-78"/>
              </a:rPr>
              <a:t/>
            </a:r>
            <a:br>
              <a:rPr lang="en-US" sz="3200" dirty="0" smtClean="0">
                <a:cs typeface="B Jadid" pitchFamily="2" charset="-78"/>
              </a:rPr>
            </a:br>
            <a:endParaRPr lang="fa-IR" sz="3200" dirty="0">
              <a:cs typeface="B Jadid" pitchFamily="2" charset="-78"/>
            </a:endParaRPr>
          </a:p>
        </p:txBody>
      </p:sp>
      <p:sp>
        <p:nvSpPr>
          <p:cNvPr id="3" name="Content Placeholder 2"/>
          <p:cNvSpPr>
            <a:spLocks noGrp="1"/>
          </p:cNvSpPr>
          <p:nvPr>
            <p:ph idx="1"/>
          </p:nvPr>
        </p:nvSpPr>
        <p:spPr/>
        <p:txBody>
          <a:bodyPr/>
          <a:lstStyle/>
          <a:p>
            <a:pPr algn="just"/>
            <a:r>
              <a:rPr lang="fa-IR" sz="3600" dirty="0" smtClean="0">
                <a:solidFill>
                  <a:srgbClr val="0070C0"/>
                </a:solidFill>
                <a:cs typeface="B Nazanin" pitchFamily="2" charset="-78"/>
              </a:rPr>
              <a:t>در بسياري ا زمناطق که دسترسی به يخچال و فريزر وجود ندارد، يخ و برف را در زمستان در گودالي زير خاک مدفون نموده ودر فصل تابستان هم براي استفاده از يخ و هم براي نگهداري مواد غذائي از آن استفاده مي کنند. هم چنين از روش‌هائي نظير قرار دادن کره در داخل يخ و آب و امثال آن نيز استفاده مي شود.</a:t>
            </a:r>
            <a:endParaRPr lang="en-US" sz="3600" dirty="0" smtClean="0">
              <a:solidFill>
                <a:srgbClr val="0070C0"/>
              </a:solidFill>
              <a:cs typeface="B Nazanin" pitchFamily="2" charset="-78"/>
            </a:endParaRPr>
          </a:p>
          <a:p>
            <a:endParaRPr lang="fa-IR" dirty="0"/>
          </a:p>
        </p:txBody>
      </p:sp>
      <p:sp>
        <p:nvSpPr>
          <p:cNvPr id="4" name="Slide Number Placeholder 3"/>
          <p:cNvSpPr>
            <a:spLocks noGrp="1"/>
          </p:cNvSpPr>
          <p:nvPr>
            <p:ph type="sldNum" sz="quarter" idx="12"/>
          </p:nvPr>
        </p:nvSpPr>
        <p:spPr/>
        <p:txBody>
          <a:bodyPr>
            <a:normAutofit/>
          </a:bodyPr>
          <a:lstStyle/>
          <a:p>
            <a:fld id="{E8626BCD-2518-4B77-9BA3-48F6AF7C237B}" type="slidenum">
              <a:rPr lang="fa-IR" smtClean="0"/>
              <a:pPr/>
              <a:t>10</a:t>
            </a:fld>
            <a:endParaRPr lang="fa-I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sz="2800" dirty="0" smtClean="0">
                <a:cs typeface="B Jadid" pitchFamily="2" charset="-78"/>
              </a:rPr>
              <a:t>د)نگهداري مواد غذائي بطريق آویختن ازديوار يا سقف</a:t>
            </a:r>
            <a:endParaRPr lang="fa-IR" sz="2800" dirty="0">
              <a:cs typeface="B Jadid" pitchFamily="2" charset="-78"/>
            </a:endParaRPr>
          </a:p>
        </p:txBody>
      </p:sp>
      <p:sp>
        <p:nvSpPr>
          <p:cNvPr id="3" name="Content Placeholder 2"/>
          <p:cNvSpPr>
            <a:spLocks noGrp="1"/>
          </p:cNvSpPr>
          <p:nvPr>
            <p:ph idx="1"/>
          </p:nvPr>
        </p:nvSpPr>
        <p:spPr/>
        <p:txBody>
          <a:bodyPr/>
          <a:lstStyle/>
          <a:p>
            <a:pPr algn="just"/>
            <a:r>
              <a:rPr lang="fa-IR" sz="4400" dirty="0" smtClean="0">
                <a:solidFill>
                  <a:srgbClr val="00B0F0"/>
                </a:solidFill>
                <a:cs typeface="B Nazanin" pitchFamily="2" charset="-78"/>
              </a:rPr>
              <a:t>در اين روش ميوه هایی مانند انگور يا انجير را به نخ هائي متصل نموده و از سقف يا ديوار آويزان مي نمايند و بدين صورت انگور و يا ميوه هایی نظير آن را براي ماهها سالم نگهداري مي کنند.</a:t>
            </a:r>
            <a:endParaRPr lang="en-US" sz="4400" dirty="0" smtClean="0">
              <a:solidFill>
                <a:srgbClr val="00B0F0"/>
              </a:solidFill>
              <a:cs typeface="B Nazanin" pitchFamily="2" charset="-78"/>
            </a:endParaRPr>
          </a:p>
          <a:p>
            <a:endParaRPr lang="fa-IR" dirty="0"/>
          </a:p>
        </p:txBody>
      </p:sp>
      <p:sp>
        <p:nvSpPr>
          <p:cNvPr id="4" name="Slide Number Placeholder 3"/>
          <p:cNvSpPr>
            <a:spLocks noGrp="1"/>
          </p:cNvSpPr>
          <p:nvPr>
            <p:ph type="sldNum" sz="quarter" idx="12"/>
          </p:nvPr>
        </p:nvSpPr>
        <p:spPr/>
        <p:txBody>
          <a:bodyPr>
            <a:normAutofit/>
          </a:bodyPr>
          <a:lstStyle/>
          <a:p>
            <a:fld id="{E8626BCD-2518-4B77-9BA3-48F6AF7C237B}" type="slidenum">
              <a:rPr lang="fa-IR" smtClean="0"/>
              <a:pPr/>
              <a:t>11</a:t>
            </a:fld>
            <a:endParaRPr lang="fa-I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363272" cy="1282154"/>
          </a:xfrm>
        </p:spPr>
        <p:txBody>
          <a:bodyPr>
            <a:noAutofit/>
          </a:bodyPr>
          <a:lstStyle/>
          <a:p>
            <a:pPr algn="ctr"/>
            <a:r>
              <a:rPr lang="fa-IR" sz="3200" dirty="0" smtClean="0">
                <a:cs typeface="B Jadid" pitchFamily="2" charset="-78"/>
              </a:rPr>
              <a:t>هـ)نگهداري مواد غذائي بطريق قراردادن آنها در زيرزمين هاي خنک و دور از نور</a:t>
            </a:r>
            <a:r>
              <a:rPr lang="en-US" sz="3200" dirty="0" smtClean="0">
                <a:cs typeface="B Jadid" pitchFamily="2" charset="-78"/>
              </a:rPr>
              <a:t/>
            </a:r>
            <a:br>
              <a:rPr lang="en-US" sz="3200" dirty="0" smtClean="0">
                <a:cs typeface="B Jadid" pitchFamily="2" charset="-78"/>
              </a:rPr>
            </a:br>
            <a:endParaRPr lang="fa-IR" sz="3200" dirty="0">
              <a:cs typeface="B Jadid" pitchFamily="2" charset="-78"/>
            </a:endParaRPr>
          </a:p>
        </p:txBody>
      </p:sp>
      <p:sp>
        <p:nvSpPr>
          <p:cNvPr id="3" name="Content Placeholder 2"/>
          <p:cNvSpPr>
            <a:spLocks noGrp="1"/>
          </p:cNvSpPr>
          <p:nvPr>
            <p:ph idx="1"/>
          </p:nvPr>
        </p:nvSpPr>
        <p:spPr/>
        <p:txBody>
          <a:bodyPr/>
          <a:lstStyle/>
          <a:p>
            <a:pPr algn="just"/>
            <a:r>
              <a:rPr lang="fa-IR" sz="3600" dirty="0" smtClean="0">
                <a:solidFill>
                  <a:srgbClr val="FF0000"/>
                </a:solidFill>
                <a:cs typeface="B Nazanin" pitchFamily="2" charset="-78"/>
              </a:rPr>
              <a:t>در بسياري از نقاط از زير زمين هاي مخصوصي که درچند متري عمق زمين تعبیه می شوند، جهت نگهداري مواد غذائي استفاده مي شود. اکثراين زير زمين ها داراي دريچه هاي مخصوص تهويه هوا مي باشند. دراين سرداب ها بسياري از موادغذائي براي هفته ها و شايد ماهها نگهداري مي شود.</a:t>
            </a:r>
            <a:endParaRPr lang="en-US" sz="3600" dirty="0" smtClean="0">
              <a:solidFill>
                <a:srgbClr val="FF0000"/>
              </a:solidFill>
              <a:cs typeface="B Nazanin" pitchFamily="2" charset="-78"/>
            </a:endParaRPr>
          </a:p>
          <a:p>
            <a:endParaRPr lang="fa-IR" dirty="0"/>
          </a:p>
        </p:txBody>
      </p:sp>
      <p:sp>
        <p:nvSpPr>
          <p:cNvPr id="4" name="Slide Number Placeholder 3"/>
          <p:cNvSpPr>
            <a:spLocks noGrp="1"/>
          </p:cNvSpPr>
          <p:nvPr>
            <p:ph type="sldNum" sz="quarter" idx="12"/>
          </p:nvPr>
        </p:nvSpPr>
        <p:spPr/>
        <p:txBody>
          <a:bodyPr>
            <a:normAutofit/>
          </a:bodyPr>
          <a:lstStyle/>
          <a:p>
            <a:fld id="{E8626BCD-2518-4B77-9BA3-48F6AF7C237B}" type="slidenum">
              <a:rPr lang="fa-IR" smtClean="0"/>
              <a:pPr/>
              <a:t>12</a:t>
            </a:fld>
            <a:endParaRPr lang="fa-I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a-IR" sz="3200" dirty="0" smtClean="0">
                <a:cs typeface="B Jadid" pitchFamily="2" charset="-78"/>
              </a:rPr>
              <a:t>و) نگهداري مواد غذائي به طريق خشک کردن</a:t>
            </a:r>
            <a:r>
              <a:rPr lang="en-US" sz="3200" dirty="0" smtClean="0">
                <a:cs typeface="B Jadid" pitchFamily="2" charset="-78"/>
              </a:rPr>
              <a:t/>
            </a:r>
            <a:br>
              <a:rPr lang="en-US" sz="3200" dirty="0" smtClean="0">
                <a:cs typeface="B Jadid" pitchFamily="2" charset="-78"/>
              </a:rPr>
            </a:br>
            <a:endParaRPr lang="fa-IR" sz="3200" dirty="0">
              <a:cs typeface="B Jadid" pitchFamily="2" charset="-78"/>
            </a:endParaRPr>
          </a:p>
        </p:txBody>
      </p:sp>
      <p:sp>
        <p:nvSpPr>
          <p:cNvPr id="3" name="Content Placeholder 2"/>
          <p:cNvSpPr>
            <a:spLocks noGrp="1"/>
          </p:cNvSpPr>
          <p:nvPr>
            <p:ph idx="1"/>
          </p:nvPr>
        </p:nvSpPr>
        <p:spPr/>
        <p:txBody>
          <a:bodyPr>
            <a:normAutofit fontScale="85000" lnSpcReduction="10000"/>
          </a:bodyPr>
          <a:lstStyle/>
          <a:p>
            <a:pPr algn="just"/>
            <a:r>
              <a:rPr lang="fa-IR" dirty="0" smtClean="0">
                <a:solidFill>
                  <a:srgbClr val="FF0000"/>
                </a:solidFill>
                <a:cs typeface="B Nazanin" pitchFamily="2" charset="-78"/>
              </a:rPr>
              <a:t>يکي از قديمي ترين روش هائي که براي نگهداري سبزي و ميوه  بکار مي رود روش خشک کردن مي باشد.</a:t>
            </a:r>
          </a:p>
          <a:p>
            <a:pPr algn="just"/>
            <a:r>
              <a:rPr lang="fa-IR" dirty="0" smtClean="0">
                <a:solidFill>
                  <a:srgbClr val="00B0F0"/>
                </a:solidFill>
                <a:cs typeface="B Nazanin" pitchFamily="2" charset="-78"/>
              </a:rPr>
              <a:t> بشر اين روش را از طبيعت اقتباس نموده است رايج ترين روش سنتي خشک کردن غذا استفاده از نور آفتاب و جريان هوا مي باشد.</a:t>
            </a:r>
          </a:p>
          <a:p>
            <a:pPr algn="just"/>
            <a:r>
              <a:rPr lang="fa-IR" dirty="0" smtClean="0">
                <a:solidFill>
                  <a:srgbClr val="C00000"/>
                </a:solidFill>
                <a:cs typeface="B Nazanin" pitchFamily="2" charset="-78"/>
              </a:rPr>
              <a:t> اکثر ميوه و سبزي ها نظير سيب، هلو، زردآلو، گوجه، آلو، انواع توت، آلبالو، خرما، انجير، و انگور، شويد، جعفري، نعناع،  تره و ساير سبزي ها، نخود، و لوبياسبز بادمجان و امثال اينها را با اين روش خشک مي کنند و بدين ترتيب اغذيه مذکور را ماهها و شايد سالها نگهداري مي نمايند. </a:t>
            </a:r>
          </a:p>
          <a:p>
            <a:pPr algn="just"/>
            <a:r>
              <a:rPr lang="fa-IR" dirty="0" smtClean="0">
                <a:solidFill>
                  <a:srgbClr val="002060"/>
                </a:solidFill>
                <a:cs typeface="B Nazanin" pitchFamily="2" charset="-78"/>
              </a:rPr>
              <a:t>امروزه نيز از اين روش در سطح وسيعي استفاده مي شود به طوري که پيشرفت هاي شگرفي در زمينه فرآيند خشکبار به وجود آمده است.</a:t>
            </a:r>
            <a:endParaRPr lang="en-US" dirty="0" smtClean="0">
              <a:solidFill>
                <a:srgbClr val="002060"/>
              </a:solidFill>
              <a:cs typeface="B Nazanin" pitchFamily="2" charset="-78"/>
            </a:endParaRPr>
          </a:p>
          <a:p>
            <a:endParaRPr lang="fa-IR" dirty="0"/>
          </a:p>
        </p:txBody>
      </p:sp>
      <p:sp>
        <p:nvSpPr>
          <p:cNvPr id="4" name="Slide Number Placeholder 3"/>
          <p:cNvSpPr>
            <a:spLocks noGrp="1"/>
          </p:cNvSpPr>
          <p:nvPr>
            <p:ph type="sldNum" sz="quarter" idx="12"/>
          </p:nvPr>
        </p:nvSpPr>
        <p:spPr/>
        <p:txBody>
          <a:bodyPr>
            <a:normAutofit/>
          </a:bodyPr>
          <a:lstStyle/>
          <a:p>
            <a:fld id="{E8626BCD-2518-4B77-9BA3-48F6AF7C237B}" type="slidenum">
              <a:rPr lang="fa-IR" smtClean="0"/>
              <a:pPr/>
              <a:t>13</a:t>
            </a:fld>
            <a:endParaRPr lang="fa-I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76672"/>
            <a:ext cx="8507288" cy="6192688"/>
          </a:xfrm>
        </p:spPr>
        <p:txBody>
          <a:bodyPr>
            <a:normAutofit fontScale="92500" lnSpcReduction="20000"/>
          </a:bodyPr>
          <a:lstStyle/>
          <a:p>
            <a:r>
              <a:rPr lang="fa-IR" dirty="0">
                <a:solidFill>
                  <a:srgbClr val="002060"/>
                </a:solidFill>
                <a:cs typeface="B Nazanin" pitchFamily="2" charset="-78"/>
              </a:rPr>
              <a:t>امروزه انواع غذاها با روش هاي طبيعي و مصنوعي خشک و نگهداري مي شوند</a:t>
            </a:r>
            <a:r>
              <a:rPr lang="fa-IR" dirty="0" smtClean="0">
                <a:solidFill>
                  <a:srgbClr val="002060"/>
                </a:solidFill>
                <a:cs typeface="B Nazanin" pitchFamily="2" charset="-78"/>
              </a:rPr>
              <a:t>.</a:t>
            </a:r>
          </a:p>
          <a:p>
            <a:r>
              <a:rPr lang="fa-IR" dirty="0">
                <a:solidFill>
                  <a:srgbClr val="C00000"/>
                </a:solidFill>
                <a:cs typeface="B Nazanin" pitchFamily="2" charset="-78"/>
              </a:rPr>
              <a:t>خشک کردن ممکن است به طور عمده با استفاده از آفتاب انجام شود که امروزه نيز يکي از روشهاي متداول مي باشد و به نام خشک کردن آفتابي مرسوم است دراين روش ميوه پس از آماده سازي در سينيهاي مخصوص گسترده شده و يا ممکن است مستقيماً روي قطعه زميني که جهت اين کار آماده شده است پهن شود و در آفتاب خشک </a:t>
            </a:r>
            <a:r>
              <a:rPr lang="fa-IR" dirty="0" smtClean="0">
                <a:solidFill>
                  <a:srgbClr val="C00000"/>
                </a:solidFill>
                <a:cs typeface="B Nazanin" pitchFamily="2" charset="-78"/>
              </a:rPr>
              <a:t>شود.</a:t>
            </a:r>
          </a:p>
          <a:p>
            <a:r>
              <a:rPr lang="fa-IR" dirty="0">
                <a:solidFill>
                  <a:schemeClr val="tx2">
                    <a:lumMod val="60000"/>
                    <a:lumOff val="40000"/>
                  </a:schemeClr>
                </a:solidFill>
                <a:cs typeface="B Nazanin" pitchFamily="2" charset="-78"/>
              </a:rPr>
              <a:t>خشک کردن آفتابي ممکن است به صورت عمليات مقدماتي براي خشک کردن بعضي از ميوه ها نظير انگور انجام شود و عمليات تکميلي با روش صنعتي انجام گيرد</a:t>
            </a:r>
            <a:r>
              <a:rPr lang="fa-IR" dirty="0" smtClean="0">
                <a:solidFill>
                  <a:schemeClr val="tx2">
                    <a:lumMod val="60000"/>
                    <a:lumOff val="40000"/>
                  </a:schemeClr>
                </a:solidFill>
                <a:cs typeface="B Nazanin" pitchFamily="2" charset="-78"/>
              </a:rPr>
              <a:t>.</a:t>
            </a:r>
          </a:p>
          <a:p>
            <a:r>
              <a:rPr lang="fa-IR" dirty="0">
                <a:solidFill>
                  <a:schemeClr val="tx1">
                    <a:lumMod val="65000"/>
                    <a:lumOff val="35000"/>
                  </a:schemeClr>
                </a:solidFill>
                <a:cs typeface="B Nazanin" pitchFamily="2" charset="-78"/>
              </a:rPr>
              <a:t>از عوامل مؤثر در خشک شدن محصول با روش آفتابي مي توان: نوع محصول، عمليات مورد استفاده در آماده سازي محصول (براي مثال استفاده از محلول </a:t>
            </a:r>
            <a:r>
              <a:rPr lang="fa-IR" dirty="0" smtClean="0">
                <a:solidFill>
                  <a:schemeClr val="tx1">
                    <a:lumMod val="65000"/>
                    <a:lumOff val="35000"/>
                  </a:schemeClr>
                </a:solidFill>
                <a:cs typeface="B Nazanin" pitchFamily="2" charset="-78"/>
              </a:rPr>
              <a:t>قليا) </a:t>
            </a:r>
            <a:r>
              <a:rPr lang="fa-IR" dirty="0">
                <a:solidFill>
                  <a:schemeClr val="tx1">
                    <a:lumMod val="65000"/>
                    <a:lumOff val="35000"/>
                  </a:schemeClr>
                </a:solidFill>
                <a:cs typeface="B Nazanin" pitchFamily="2" charset="-78"/>
              </a:rPr>
              <a:t>شرايط آب و هوايي شيب زمين وضخامت محصول را نام برد.</a:t>
            </a:r>
            <a:br>
              <a:rPr lang="fa-IR" dirty="0">
                <a:solidFill>
                  <a:schemeClr val="tx1">
                    <a:lumMod val="65000"/>
                    <a:lumOff val="35000"/>
                  </a:schemeClr>
                </a:solidFill>
                <a:cs typeface="B Nazanin" pitchFamily="2" charset="-78"/>
              </a:rPr>
            </a:br>
            <a:endParaRPr lang="fa-IR" dirty="0">
              <a:solidFill>
                <a:schemeClr val="tx1">
                  <a:lumMod val="65000"/>
                  <a:lumOff val="35000"/>
                </a:schemeClr>
              </a:solidFill>
            </a:endParaRPr>
          </a:p>
        </p:txBody>
      </p:sp>
      <p:sp>
        <p:nvSpPr>
          <p:cNvPr id="4" name="Slide Number Placeholder 3"/>
          <p:cNvSpPr>
            <a:spLocks noGrp="1"/>
          </p:cNvSpPr>
          <p:nvPr>
            <p:ph type="sldNum" sz="quarter" idx="12"/>
          </p:nvPr>
        </p:nvSpPr>
        <p:spPr/>
        <p:txBody>
          <a:bodyPr/>
          <a:lstStyle/>
          <a:p>
            <a:fld id="{E8626BCD-2518-4B77-9BA3-48F6AF7C237B}" type="slidenum">
              <a:rPr lang="fa-IR" smtClean="0"/>
              <a:pPr/>
              <a:t>14</a:t>
            </a:fld>
            <a:endParaRPr lang="fa-IR"/>
          </a:p>
        </p:txBody>
      </p:sp>
    </p:spTree>
    <p:extLst>
      <p:ext uri="{BB962C8B-B14F-4D97-AF65-F5344CB8AC3E}">
        <p14:creationId xmlns:p14="http://schemas.microsoft.com/office/powerpoint/2010/main" val="29622436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548680"/>
            <a:ext cx="8064896" cy="5400600"/>
          </a:xfrm>
        </p:spPr>
        <p:txBody>
          <a:bodyPr anchor="t">
            <a:noAutofit/>
          </a:bodyPr>
          <a:lstStyle/>
          <a:p>
            <a:pPr algn="r"/>
            <a:r>
              <a:rPr lang="fa-IR" sz="3200" dirty="0" smtClean="0">
                <a:solidFill>
                  <a:schemeClr val="tx1">
                    <a:lumMod val="65000"/>
                    <a:lumOff val="35000"/>
                  </a:schemeClr>
                </a:solidFill>
                <a:cs typeface="B Nazanin" pitchFamily="2" charset="-78"/>
              </a:rPr>
              <a:t>استفاده از حررات آتش جهت خشک کردن ماده غذائي توسط انسان باستان در مناطق مختلف جهان به طور پراکنده کشف شده است.</a:t>
            </a:r>
            <a:br>
              <a:rPr lang="fa-IR" sz="3200" dirty="0" smtClean="0">
                <a:solidFill>
                  <a:schemeClr val="tx1">
                    <a:lumMod val="65000"/>
                    <a:lumOff val="35000"/>
                  </a:schemeClr>
                </a:solidFill>
                <a:cs typeface="B Nazanin" pitchFamily="2" charset="-78"/>
              </a:rPr>
            </a:br>
            <a:r>
              <a:rPr lang="fa-IR" sz="3200" dirty="0" smtClean="0">
                <a:solidFill>
                  <a:srgbClr val="FF0000"/>
                </a:solidFill>
                <a:cs typeface="B Nazanin" pitchFamily="2" charset="-78"/>
              </a:rPr>
              <a:t> انسان اين عمل را غالباً در پناهگاه‌هاي خود انجام مي داد. ولي استفاده از اتاقهاي خشک کن با استفاده از حرارت آتش در حدود سال 1795 اختراع شد.</a:t>
            </a:r>
            <a:br>
              <a:rPr lang="fa-IR" sz="3200" dirty="0" smtClean="0">
                <a:solidFill>
                  <a:srgbClr val="FF0000"/>
                </a:solidFill>
                <a:cs typeface="B Nazanin" pitchFamily="2" charset="-78"/>
              </a:rPr>
            </a:br>
            <a:r>
              <a:rPr lang="fa-IR" sz="3200" dirty="0" smtClean="0">
                <a:cs typeface="B Nazanin" pitchFamily="2" charset="-78"/>
              </a:rPr>
              <a:t> </a:t>
            </a:r>
            <a:r>
              <a:rPr lang="fa-IR" sz="3200" dirty="0" smtClean="0">
                <a:solidFill>
                  <a:srgbClr val="00B0F0"/>
                </a:solidFill>
                <a:cs typeface="B Nazanin" pitchFamily="2" charset="-78"/>
              </a:rPr>
              <a:t>نگهداري مواد غذائي با استفاده از روش خشک کردن داراي مزاياي خاصی است که در روشهاي ديگرکمترمشاهده می شود. </a:t>
            </a:r>
            <a:r>
              <a:rPr lang="fa-IR" sz="3200" dirty="0" smtClean="0">
                <a:solidFill>
                  <a:srgbClr val="002060"/>
                </a:solidFill>
                <a:cs typeface="B Nazanin" pitchFamily="2" charset="-78"/>
              </a:rPr>
              <a:t>موثر بودن اين روش در جلوگيري از فساد، کاهش حجم، سادگي بسته بندي، حمل و نقل و نگهداري محصولات غذائي خشک کننده با حداقل امکانات از اهم اين مزايا مي باشند</a:t>
            </a:r>
            <a:r>
              <a:rPr lang="en-US" sz="3200" dirty="0" smtClean="0">
                <a:solidFill>
                  <a:srgbClr val="002060"/>
                </a:solidFill>
                <a:cs typeface="B Nazanin" pitchFamily="2" charset="-78"/>
              </a:rPr>
              <a:t>.</a:t>
            </a:r>
            <a:br>
              <a:rPr lang="en-US" sz="3200" dirty="0" smtClean="0">
                <a:solidFill>
                  <a:srgbClr val="002060"/>
                </a:solidFill>
                <a:cs typeface="B Nazanin" pitchFamily="2" charset="-78"/>
              </a:rPr>
            </a:br>
            <a:endParaRPr lang="fa-IR" sz="3200" dirty="0">
              <a:solidFill>
                <a:srgbClr val="002060"/>
              </a:solidFill>
              <a:cs typeface="B Nazanin" pitchFamily="2" charset="-78"/>
            </a:endParaRPr>
          </a:p>
        </p:txBody>
      </p:sp>
      <p:sp>
        <p:nvSpPr>
          <p:cNvPr id="3" name="Slide Number Placeholder 2"/>
          <p:cNvSpPr>
            <a:spLocks noGrp="1"/>
          </p:cNvSpPr>
          <p:nvPr>
            <p:ph type="sldNum" sz="quarter" idx="12"/>
          </p:nvPr>
        </p:nvSpPr>
        <p:spPr/>
        <p:txBody>
          <a:bodyPr>
            <a:normAutofit/>
          </a:bodyPr>
          <a:lstStyle/>
          <a:p>
            <a:fld id="{E8626BCD-2518-4B77-9BA3-48F6AF7C237B}" type="slidenum">
              <a:rPr lang="fa-IR" smtClean="0">
                <a:cs typeface="2  Nazanin" pitchFamily="2" charset="-78"/>
              </a:rPr>
              <a:pPr/>
              <a:t>15</a:t>
            </a:fld>
            <a:endParaRPr lang="fa-IR">
              <a:cs typeface="2  Nazanin" pitchFamily="2" charset="-78"/>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خشک کردن</a:t>
            </a:r>
            <a:endParaRPr lang="fa-IR" dirty="0"/>
          </a:p>
        </p:txBody>
      </p:sp>
      <p:sp>
        <p:nvSpPr>
          <p:cNvPr id="4" name="Content Placeholder 3"/>
          <p:cNvSpPr>
            <a:spLocks noGrp="1"/>
          </p:cNvSpPr>
          <p:nvPr>
            <p:ph idx="1"/>
          </p:nvPr>
        </p:nvSpPr>
        <p:spPr/>
        <p:txBody>
          <a:bodyPr>
            <a:normAutofit fontScale="92500" lnSpcReduction="10000"/>
          </a:bodyPr>
          <a:lstStyle/>
          <a:p>
            <a:pPr algn="just"/>
            <a:r>
              <a:rPr lang="ar-SA" dirty="0">
                <a:solidFill>
                  <a:srgbClr val="C00000"/>
                </a:solidFill>
                <a:cs typeface="B Nazanin" pitchFamily="2" charset="-78"/>
              </a:rPr>
              <a:t>به منظور نگه‌داري طولاني مدت </a:t>
            </a:r>
            <a:r>
              <a:rPr lang="fa-IR" dirty="0" smtClean="0">
                <a:solidFill>
                  <a:srgbClr val="C00000"/>
                </a:solidFill>
                <a:cs typeface="B Nazanin" pitchFamily="2" charset="-78"/>
              </a:rPr>
              <a:t>مواد غذایی </a:t>
            </a:r>
            <a:r>
              <a:rPr lang="ar-SA" dirty="0" smtClean="0">
                <a:solidFill>
                  <a:srgbClr val="C00000"/>
                </a:solidFill>
                <a:cs typeface="B Nazanin" pitchFamily="2" charset="-78"/>
              </a:rPr>
              <a:t>به </a:t>
            </a:r>
            <a:r>
              <a:rPr lang="ar-SA" dirty="0">
                <a:solidFill>
                  <a:srgbClr val="C00000"/>
                </a:solidFill>
                <a:cs typeface="B Nazanin" pitchFamily="2" charset="-78"/>
              </a:rPr>
              <a:t>دو روش سنتي و صنعتي انجام مي‌گيرد. خشک کردن </a:t>
            </a:r>
            <a:r>
              <a:rPr lang="ar-SA" i="1" u="sng" dirty="0">
                <a:solidFill>
                  <a:schemeClr val="accent1">
                    <a:lumMod val="75000"/>
                  </a:schemeClr>
                </a:solidFill>
                <a:cs typeface="B Nazanin" pitchFamily="2" charset="-78"/>
              </a:rPr>
              <a:t>طبيعي</a:t>
            </a:r>
            <a:r>
              <a:rPr lang="en-US" i="1" u="sng" dirty="0">
                <a:solidFill>
                  <a:schemeClr val="accent1">
                    <a:lumMod val="75000"/>
                  </a:schemeClr>
                </a:solidFill>
                <a:cs typeface="B Nazanin" pitchFamily="2" charset="-78"/>
              </a:rPr>
              <a:t>Drying </a:t>
            </a:r>
            <a:r>
              <a:rPr lang="ar-SA" i="1" u="sng" dirty="0">
                <a:solidFill>
                  <a:schemeClr val="accent1">
                    <a:lumMod val="75000"/>
                  </a:schemeClr>
                </a:solidFill>
                <a:cs typeface="B Nazanin" pitchFamily="2" charset="-78"/>
              </a:rPr>
              <a:t> </a:t>
            </a:r>
            <a:r>
              <a:rPr lang="ar-SA" dirty="0">
                <a:solidFill>
                  <a:srgbClr val="C00000"/>
                </a:solidFill>
                <a:cs typeface="B Nazanin" pitchFamily="2" charset="-78"/>
              </a:rPr>
              <a:t>عبارت است از استفاده از عوامل طبيعي (انرژي خورشيد و جريان هوا در فشار جو) و در مقابل آن، خشک کردن </a:t>
            </a:r>
            <a:r>
              <a:rPr lang="ar-SA" i="1" u="sng" dirty="0">
                <a:solidFill>
                  <a:schemeClr val="accent1">
                    <a:lumMod val="75000"/>
                  </a:schemeClr>
                </a:solidFill>
                <a:cs typeface="B Nazanin" pitchFamily="2" charset="-78"/>
              </a:rPr>
              <a:t>مصنوعي </a:t>
            </a:r>
            <a:r>
              <a:rPr lang="en-US" i="1" u="sng" dirty="0">
                <a:solidFill>
                  <a:schemeClr val="accent1">
                    <a:lumMod val="75000"/>
                  </a:schemeClr>
                </a:solidFill>
                <a:cs typeface="B Nazanin" pitchFamily="2" charset="-78"/>
              </a:rPr>
              <a:t>Dehydration </a:t>
            </a:r>
            <a:r>
              <a:rPr lang="ar-SA" dirty="0">
                <a:solidFill>
                  <a:srgbClr val="C00000"/>
                </a:solidFill>
                <a:cs typeface="B Nazanin" pitchFamily="2" charset="-78"/>
              </a:rPr>
              <a:t>يعني استفاده از وسايل و دستگاه‌هاي خاص براي کاهش آب ماده غذايي مي‌باشد. </a:t>
            </a:r>
            <a:endParaRPr lang="en-US" b="1" dirty="0">
              <a:solidFill>
                <a:srgbClr val="C00000"/>
              </a:solidFill>
              <a:cs typeface="B Nazanin" pitchFamily="2" charset="-78"/>
            </a:endParaRPr>
          </a:p>
          <a:p>
            <a:pPr algn="just"/>
            <a:r>
              <a:rPr lang="ar-SA" dirty="0">
                <a:solidFill>
                  <a:srgbClr val="002060"/>
                </a:solidFill>
              </a:rPr>
              <a:t>هدف از خشک کردن کاهش فعاليت آبي در مواد غذايي است که اثر حفاظتي بر ماده غذايي دارد. نتيجه کاهش فعاليت آبي خارج کردن آب از دسترس ميکروارگانيسم‌ها و کاستن از فعاليت آنزيم‌هاي موجود در ماده غذايي است. </a:t>
            </a:r>
            <a:endParaRPr lang="en-US" b="1" dirty="0">
              <a:solidFill>
                <a:srgbClr val="002060"/>
              </a:solidFill>
            </a:endParaRPr>
          </a:p>
          <a:p>
            <a:endParaRPr lang="fa-IR" dirty="0"/>
          </a:p>
        </p:txBody>
      </p:sp>
      <p:sp>
        <p:nvSpPr>
          <p:cNvPr id="3" name="Slide Number Placeholder 2"/>
          <p:cNvSpPr>
            <a:spLocks noGrp="1"/>
          </p:cNvSpPr>
          <p:nvPr>
            <p:ph type="sldNum" sz="quarter" idx="12"/>
          </p:nvPr>
        </p:nvSpPr>
        <p:spPr/>
        <p:txBody>
          <a:bodyPr/>
          <a:lstStyle/>
          <a:p>
            <a:fld id="{E8626BCD-2518-4B77-9BA3-48F6AF7C237B}" type="slidenum">
              <a:rPr lang="fa-IR" smtClean="0"/>
              <a:pPr/>
              <a:t>16</a:t>
            </a:fld>
            <a:endParaRPr lang="fa-IR"/>
          </a:p>
        </p:txBody>
      </p:sp>
    </p:spTree>
    <p:extLst>
      <p:ext uri="{BB962C8B-B14F-4D97-AF65-F5344CB8AC3E}">
        <p14:creationId xmlns:p14="http://schemas.microsoft.com/office/powerpoint/2010/main" val="29365409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a-IR" sz="2800" dirty="0" smtClean="0">
                <a:cs typeface="B Jadid" pitchFamily="2" charset="-78"/>
              </a:rPr>
              <a:t>ز) نگهداري مواد غذائي با استفاده از برودت و سرما</a:t>
            </a:r>
            <a:r>
              <a:rPr lang="en-US" sz="2800" dirty="0" smtClean="0">
                <a:cs typeface="B Jadid" pitchFamily="2" charset="-78"/>
              </a:rPr>
              <a:t/>
            </a:r>
            <a:br>
              <a:rPr lang="en-US" sz="2800" dirty="0" smtClean="0">
                <a:cs typeface="B Jadid" pitchFamily="2" charset="-78"/>
              </a:rPr>
            </a:br>
            <a:endParaRPr lang="fa-IR" sz="2800" dirty="0">
              <a:cs typeface="B Jadid" pitchFamily="2" charset="-78"/>
            </a:endParaRPr>
          </a:p>
        </p:txBody>
      </p:sp>
      <p:sp>
        <p:nvSpPr>
          <p:cNvPr id="3" name="Content Placeholder 2"/>
          <p:cNvSpPr>
            <a:spLocks noGrp="1"/>
          </p:cNvSpPr>
          <p:nvPr>
            <p:ph idx="1"/>
          </p:nvPr>
        </p:nvSpPr>
        <p:spPr/>
        <p:txBody>
          <a:bodyPr/>
          <a:lstStyle/>
          <a:p>
            <a:pPr algn="just"/>
            <a:r>
              <a:rPr lang="fa-IR" dirty="0" smtClean="0">
                <a:solidFill>
                  <a:srgbClr val="C00000"/>
                </a:solidFill>
              </a:rPr>
              <a:t>يکي از روشهاي ديرين که بشر با آن آشنا بوده است استفاده از هواي سرد در نگهداري مواد غذائي مي باشد. استفاده از سرما ابتدا از يخچالهاي طبيعي شروع شد، سپس اتاقهاي سرد با استفاده از يخ طبيعي و بعد از آن يخچال هاي مکانيکي ابداع گرديد.</a:t>
            </a:r>
            <a:endParaRPr lang="en-US" dirty="0">
              <a:solidFill>
                <a:srgbClr val="C00000"/>
              </a:solidFill>
            </a:endParaRPr>
          </a:p>
        </p:txBody>
      </p:sp>
      <p:sp>
        <p:nvSpPr>
          <p:cNvPr id="4" name="Slide Number Placeholder 3"/>
          <p:cNvSpPr>
            <a:spLocks noGrp="1"/>
          </p:cNvSpPr>
          <p:nvPr>
            <p:ph type="sldNum" sz="quarter" idx="12"/>
          </p:nvPr>
        </p:nvSpPr>
        <p:spPr/>
        <p:txBody>
          <a:bodyPr>
            <a:normAutofit/>
          </a:bodyPr>
          <a:lstStyle/>
          <a:p>
            <a:fld id="{E8626BCD-2518-4B77-9BA3-48F6AF7C237B}" type="slidenum">
              <a:rPr lang="fa-IR" smtClean="0"/>
              <a:pPr/>
              <a:t>17</a:t>
            </a:fld>
            <a:endParaRPr lang="fa-I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435280" cy="1354162"/>
          </a:xfrm>
        </p:spPr>
        <p:txBody>
          <a:bodyPr anchor="t">
            <a:normAutofit/>
          </a:bodyPr>
          <a:lstStyle/>
          <a:p>
            <a:pPr algn="ctr"/>
            <a:r>
              <a:rPr lang="fa-IR" sz="3200" dirty="0" smtClean="0">
                <a:cs typeface="B Jadid" pitchFamily="2" charset="-78"/>
              </a:rPr>
              <a:t>م) روش نگهداري مواد غذائي بطريق نمک زدن </a:t>
            </a:r>
            <a:r>
              <a:rPr lang="en-US" sz="3200" dirty="0" smtClean="0">
                <a:cs typeface="B Jadid" pitchFamily="2" charset="-78"/>
              </a:rPr>
              <a:t/>
            </a:r>
            <a:br>
              <a:rPr lang="en-US" sz="3200" dirty="0" smtClean="0">
                <a:cs typeface="B Jadid" pitchFamily="2" charset="-78"/>
              </a:rPr>
            </a:br>
            <a:endParaRPr lang="fa-IR" sz="3200" dirty="0">
              <a:cs typeface="B Jadid" pitchFamily="2" charset="-78"/>
            </a:endParaRPr>
          </a:p>
        </p:txBody>
      </p:sp>
      <p:sp>
        <p:nvSpPr>
          <p:cNvPr id="3" name="Content Placeholder 2"/>
          <p:cNvSpPr>
            <a:spLocks noGrp="1"/>
          </p:cNvSpPr>
          <p:nvPr>
            <p:ph idx="1"/>
          </p:nvPr>
        </p:nvSpPr>
        <p:spPr>
          <a:xfrm>
            <a:off x="323528" y="1124744"/>
            <a:ext cx="8568952" cy="5328592"/>
          </a:xfrm>
        </p:spPr>
        <p:txBody>
          <a:bodyPr>
            <a:noAutofit/>
          </a:bodyPr>
          <a:lstStyle/>
          <a:p>
            <a:r>
              <a:rPr lang="fa-IR" sz="2400" dirty="0" smtClean="0">
                <a:solidFill>
                  <a:srgbClr val="0070C0"/>
                </a:solidFill>
                <a:cs typeface="B Nazanin" pitchFamily="2" charset="-78"/>
              </a:rPr>
              <a:t>استفاده از نمک از دیر هنگام در نگهداري مواد غذائي مرسوم بوده است. امروزه نيز به منظور طعم غذا و خاصيت نگهدارندگي نمک اين ماده مورد استفاده زيادي دارد، اين ترکيب با اثرات خود روي فعاليت ميکروارگانيسم ها، واکنش هاي شيميايي و خواص فيزيکي محصولات غذائي در نگهداري آن نقش مهمي را ايفا مي کند.</a:t>
            </a:r>
          </a:p>
          <a:p>
            <a:r>
              <a:rPr lang="ar-SA" sz="2400" dirty="0" smtClean="0">
                <a:solidFill>
                  <a:srgbClr val="C00000"/>
                </a:solidFill>
                <a:cs typeface="B Nazanin" pitchFamily="2" charset="-78"/>
              </a:rPr>
              <a:t>يكي از روشهاي قديمي براي نگهداري از مواد غذايي است به گونه اي كه در آثار به جا مانده از تمدنهاي قديمي به كار گيري اين روش بسيار ديده مي شود .</a:t>
            </a:r>
            <a:endParaRPr lang="en-US" sz="2400" dirty="0" smtClean="0">
              <a:solidFill>
                <a:srgbClr val="C00000"/>
              </a:solidFill>
              <a:cs typeface="B Nazanin" pitchFamily="2" charset="-78"/>
            </a:endParaRPr>
          </a:p>
          <a:p>
            <a:r>
              <a:rPr lang="ar-SA" sz="2400" dirty="0" smtClean="0">
                <a:solidFill>
                  <a:srgbClr val="00B0F0"/>
                </a:solidFill>
                <a:cs typeface="B Nazanin" pitchFamily="2" charset="-78"/>
              </a:rPr>
              <a:t>اگر بتوانيم در يك ماده غذايي ميزان آب مورد نياز و در دسترس ميكروبها را كاهش دهيم اين امر مي تواند به جلوگيري از رشد و تكثير ميكروبها منجر شود . علت استفاده از نمك نيز به همين دليل است زيرا به علت بالا بودن غلظت نمك ، ميزان آبي كه در دسترس ميكروبها است كم مي شود . البته گروهي از ميكروبها نمك دوست بوده و براي رشد خود به غلظتهاي بالاي نمك نياز دارند. </a:t>
            </a:r>
            <a:endParaRPr lang="en-US" sz="2400" dirty="0" smtClean="0">
              <a:solidFill>
                <a:srgbClr val="00B0F0"/>
              </a:solidFill>
              <a:cs typeface="B Nazanin" pitchFamily="2" charset="-78"/>
            </a:endParaRPr>
          </a:p>
          <a:p>
            <a:r>
              <a:rPr lang="ar-SA" sz="2400" dirty="0" smtClean="0">
                <a:solidFill>
                  <a:schemeClr val="tx1">
                    <a:lumMod val="65000"/>
                    <a:lumOff val="35000"/>
                  </a:schemeClr>
                </a:solidFill>
                <a:cs typeface="B Nazanin" pitchFamily="2" charset="-78"/>
              </a:rPr>
              <a:t>نمك را مي توان بصورت خشك روي مواد غذايي پاشيد و يا مواد غذايي را در محلولهاي تهيه شده از نمك غوطه ور ساخت . نمك زدن به ماهي ها و تهيه خيارشور مثالهايي از اين روش است . </a:t>
            </a:r>
            <a:endParaRPr lang="en-US" sz="2400" dirty="0" smtClean="0">
              <a:solidFill>
                <a:schemeClr val="tx1">
                  <a:lumMod val="65000"/>
                  <a:lumOff val="35000"/>
                </a:schemeClr>
              </a:solidFill>
              <a:cs typeface="B Nazanin" pitchFamily="2" charset="-78"/>
            </a:endParaRPr>
          </a:p>
          <a:p>
            <a:endParaRPr lang="fa-IR" sz="2400" dirty="0">
              <a:cs typeface="B Nazanin" pitchFamily="2" charset="-78"/>
            </a:endParaRPr>
          </a:p>
        </p:txBody>
      </p:sp>
      <p:sp>
        <p:nvSpPr>
          <p:cNvPr id="4" name="Slide Number Placeholder 3"/>
          <p:cNvSpPr>
            <a:spLocks noGrp="1"/>
          </p:cNvSpPr>
          <p:nvPr>
            <p:ph type="sldNum" sz="quarter" idx="12"/>
          </p:nvPr>
        </p:nvSpPr>
        <p:spPr/>
        <p:txBody>
          <a:bodyPr>
            <a:normAutofit/>
          </a:bodyPr>
          <a:lstStyle/>
          <a:p>
            <a:fld id="{E8626BCD-2518-4B77-9BA3-48F6AF7C237B}" type="slidenum">
              <a:rPr lang="fa-IR" smtClean="0"/>
              <a:pPr/>
              <a:t>18</a:t>
            </a:fld>
            <a:endParaRPr lang="fa-I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t">
            <a:normAutofit/>
          </a:bodyPr>
          <a:lstStyle/>
          <a:p>
            <a:pPr algn="ctr"/>
            <a:r>
              <a:rPr lang="fa-IR" sz="3200" dirty="0" smtClean="0">
                <a:cs typeface="B Jadid" pitchFamily="2" charset="-78"/>
              </a:rPr>
              <a:t> اثر نمک روي خصوصيات فيزيکي</a:t>
            </a:r>
            <a:r>
              <a:rPr lang="en-US" sz="3200" dirty="0" smtClean="0">
                <a:cs typeface="B Jadid" pitchFamily="2" charset="-78"/>
              </a:rPr>
              <a:t/>
            </a:r>
            <a:br>
              <a:rPr lang="en-US" sz="3200" dirty="0" smtClean="0">
                <a:cs typeface="B Jadid" pitchFamily="2" charset="-78"/>
              </a:rPr>
            </a:br>
            <a:endParaRPr lang="fa-IR" sz="3200" dirty="0">
              <a:cs typeface="B Jadid" pitchFamily="2" charset="-78"/>
            </a:endParaRPr>
          </a:p>
        </p:txBody>
      </p:sp>
      <p:sp>
        <p:nvSpPr>
          <p:cNvPr id="3" name="Content Placeholder 2"/>
          <p:cNvSpPr>
            <a:spLocks noGrp="1"/>
          </p:cNvSpPr>
          <p:nvPr>
            <p:ph idx="1"/>
          </p:nvPr>
        </p:nvSpPr>
        <p:spPr/>
        <p:txBody>
          <a:bodyPr/>
          <a:lstStyle/>
          <a:p>
            <a:pPr algn="just"/>
            <a:r>
              <a:rPr lang="fa-IR" dirty="0" smtClean="0">
                <a:solidFill>
                  <a:srgbClr val="C00000"/>
                </a:solidFill>
                <a:cs typeface="B Nazanin" pitchFamily="2" charset="-78"/>
              </a:rPr>
              <a:t>محصولاتي که با نمک نگهداري مي شوند با بسته بندي صحيح از فساد فيزيکي آنها جلوگيري مي شود به علاوه در خصوص سبزيهاي شور  جهت بهبود بافت آنها ممکن است از ترکيبات کلسيم نظير کلريد کلسيم استفاده شود. نمک اثر تقويت کندگي روي گلوتن در خلال تخمير خمير نان دارد. نمک نيز در تهيه پنير با اثر جذب کنندگي آب موجب قوام بافت آن مي شود.</a:t>
            </a:r>
            <a:endParaRPr lang="en-US" dirty="0">
              <a:solidFill>
                <a:srgbClr val="C00000"/>
              </a:solidFill>
              <a:cs typeface="B Nazanin" pitchFamily="2" charset="-78"/>
            </a:endParaRPr>
          </a:p>
        </p:txBody>
      </p:sp>
      <p:sp>
        <p:nvSpPr>
          <p:cNvPr id="4" name="Slide Number Placeholder 3"/>
          <p:cNvSpPr>
            <a:spLocks noGrp="1"/>
          </p:cNvSpPr>
          <p:nvPr>
            <p:ph type="sldNum" sz="quarter" idx="12"/>
          </p:nvPr>
        </p:nvSpPr>
        <p:spPr/>
        <p:txBody>
          <a:bodyPr/>
          <a:lstStyle/>
          <a:p>
            <a:fld id="{E8626BCD-2518-4B77-9BA3-48F6AF7C237B}" type="slidenum">
              <a:rPr lang="fa-IR" smtClean="0"/>
              <a:pPr/>
              <a:t>19</a:t>
            </a:fld>
            <a:endParaRPr lang="fa-I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noAutofit/>
          </a:bodyPr>
          <a:lstStyle/>
          <a:p>
            <a:pPr algn="ctr"/>
            <a:r>
              <a:rPr lang="fa-IR" sz="2800" dirty="0" smtClean="0">
                <a:cs typeface="B Jadid" pitchFamily="2" charset="-78"/>
              </a:rPr>
              <a:t> موارد مختلف استفاده از نمک در نگهداري بعضي از مواد غذائي</a:t>
            </a:r>
            <a:r>
              <a:rPr lang="en-US" sz="2800" dirty="0" smtClean="0">
                <a:cs typeface="B Jadid" pitchFamily="2" charset="-78"/>
              </a:rPr>
              <a:t/>
            </a:r>
            <a:br>
              <a:rPr lang="en-US" sz="2800" dirty="0" smtClean="0">
                <a:cs typeface="B Jadid" pitchFamily="2" charset="-78"/>
              </a:rPr>
            </a:br>
            <a:endParaRPr lang="fa-IR" sz="2800" dirty="0">
              <a:cs typeface="B Jadid" pitchFamily="2" charset="-78"/>
            </a:endParaRPr>
          </a:p>
        </p:txBody>
      </p:sp>
      <p:sp>
        <p:nvSpPr>
          <p:cNvPr id="3" name="Content Placeholder 2"/>
          <p:cNvSpPr>
            <a:spLocks noGrp="1"/>
          </p:cNvSpPr>
          <p:nvPr>
            <p:ph idx="1"/>
          </p:nvPr>
        </p:nvSpPr>
        <p:spPr>
          <a:xfrm>
            <a:off x="179512" y="1196752"/>
            <a:ext cx="8712968" cy="5184576"/>
          </a:xfrm>
        </p:spPr>
        <p:txBody>
          <a:bodyPr>
            <a:noAutofit/>
          </a:bodyPr>
          <a:lstStyle/>
          <a:p>
            <a:r>
              <a:rPr lang="fa-IR" sz="2400" dirty="0" smtClean="0">
                <a:solidFill>
                  <a:srgbClr val="002060"/>
                </a:solidFill>
                <a:cs typeface="B Nazanin" pitchFamily="2" charset="-78"/>
              </a:rPr>
              <a:t>نگهداري ميوه و سبزي توسط آب و نمک ذخيره</a:t>
            </a:r>
            <a:endParaRPr lang="en-US" sz="2400" dirty="0" smtClean="0">
              <a:solidFill>
                <a:srgbClr val="002060"/>
              </a:solidFill>
              <a:cs typeface="B Nazanin" pitchFamily="2" charset="-78"/>
            </a:endParaRPr>
          </a:p>
          <a:p>
            <a:r>
              <a:rPr lang="fa-IR" sz="2400" dirty="0" smtClean="0">
                <a:solidFill>
                  <a:srgbClr val="00B0F0"/>
                </a:solidFill>
                <a:cs typeface="B Nazanin" pitchFamily="2" charset="-78"/>
              </a:rPr>
              <a:t>بعضي بعضي ميوه‌ها نظيرخيار و زيتون را می توان با استفاده از آب نمک جهت فرايندهاي بعدي نگهداري نمود. </a:t>
            </a:r>
          </a:p>
          <a:p>
            <a:r>
              <a:rPr lang="fa-IR" sz="2400" dirty="0" smtClean="0">
                <a:solidFill>
                  <a:srgbClr val="C00000"/>
                </a:solidFill>
                <a:cs typeface="B Nazanin" pitchFamily="2" charset="-78"/>
              </a:rPr>
              <a:t>نمک ممکن است به منظور کنترل تخمير لاکتيکي در زيتون شور تخمير شده وانواع سبزيهاي شور ديگر مورد استفاده قرارداد. </a:t>
            </a:r>
          </a:p>
          <a:p>
            <a:r>
              <a:rPr lang="fa-IR" sz="2400" dirty="0" smtClean="0">
                <a:solidFill>
                  <a:srgbClr val="002060"/>
                </a:solidFill>
                <a:cs typeface="B Nazanin" pitchFamily="2" charset="-78"/>
              </a:rPr>
              <a:t>همچنین به منظور کند کردن تخمير لاکتيکي و جلوگيري از تخميرهاي نامطلوب در پنير مورد استفاده قرار مي گيرد. </a:t>
            </a:r>
          </a:p>
          <a:p>
            <a:r>
              <a:rPr lang="fa-IR" sz="2400" dirty="0" smtClean="0">
                <a:solidFill>
                  <a:schemeClr val="bg1">
                    <a:lumMod val="50000"/>
                  </a:schemeClr>
                </a:solidFill>
                <a:cs typeface="B Nazanin" pitchFamily="2" charset="-78"/>
              </a:rPr>
              <a:t>در نگهداري و پروراندن گوشت وماهي نيز از نمک استفاده مي شود. </a:t>
            </a:r>
          </a:p>
          <a:p>
            <a:r>
              <a:rPr lang="fa-IR" sz="2400" dirty="0" smtClean="0">
                <a:solidFill>
                  <a:schemeClr val="accent5">
                    <a:lumMod val="50000"/>
                  </a:schemeClr>
                </a:solidFill>
                <a:cs typeface="B Nazanin" pitchFamily="2" charset="-78"/>
              </a:rPr>
              <a:t>بسياري از سبزي ها و بعضي از ميوه ها را بوسيله ترشي گذاشتن نگهداري مي کنند در اين روش عمل گنديدن وتخمير با هم صورت مي گيرد و با اين ترتيب مي توان سبزي و ميوه  را براي ماهها و شايد سالها نگهداري نمود.</a:t>
            </a:r>
          </a:p>
          <a:p>
            <a:r>
              <a:rPr lang="fa-IR" sz="2400" dirty="0" smtClean="0">
                <a:solidFill>
                  <a:srgbClr val="FF0000"/>
                </a:solidFill>
                <a:cs typeface="B Nazanin" pitchFamily="2" charset="-78"/>
              </a:rPr>
              <a:t> از آب نمک يا نمک نيز براي نگهداري بسياري از اغذيه استفاده مي شود مانند نگهداري پنير در آب نمک و به کمک نمک زدن و دود دادن بعضي از گوشتها بخصوص ماهي را نيز مي توان برای مدت هاي طولاني نگهداري نمود .</a:t>
            </a:r>
            <a:endParaRPr lang="fa-IR" sz="2400" dirty="0">
              <a:solidFill>
                <a:srgbClr val="FF0000"/>
              </a:solidFill>
              <a:cs typeface="B Nazanin" pitchFamily="2" charset="-78"/>
            </a:endParaRPr>
          </a:p>
        </p:txBody>
      </p:sp>
      <p:sp>
        <p:nvSpPr>
          <p:cNvPr id="4" name="Slide Number Placeholder 3"/>
          <p:cNvSpPr>
            <a:spLocks noGrp="1"/>
          </p:cNvSpPr>
          <p:nvPr>
            <p:ph type="sldNum" sz="quarter" idx="12"/>
          </p:nvPr>
        </p:nvSpPr>
        <p:spPr/>
        <p:txBody>
          <a:bodyPr/>
          <a:lstStyle/>
          <a:p>
            <a:fld id="{E8626BCD-2518-4B77-9BA3-48F6AF7C237B}" type="slidenum">
              <a:rPr lang="fa-IR" smtClean="0"/>
              <a:pPr/>
              <a:t>20</a:t>
            </a:fld>
            <a:endParaRPr lang="fa-I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ar-SA" b="1" dirty="0"/>
              <a:t>عمل‌آوري گوشت</a:t>
            </a:r>
            <a:r>
              <a:rPr lang="en-US" b="1" dirty="0"/>
              <a:t/>
            </a:r>
            <a:br>
              <a:rPr lang="en-US" b="1" dirty="0"/>
            </a:br>
            <a:endParaRPr lang="fa-IR" dirty="0"/>
          </a:p>
        </p:txBody>
      </p:sp>
      <p:sp>
        <p:nvSpPr>
          <p:cNvPr id="3" name="Content Placeholder 2"/>
          <p:cNvSpPr>
            <a:spLocks noGrp="1"/>
          </p:cNvSpPr>
          <p:nvPr>
            <p:ph idx="1"/>
          </p:nvPr>
        </p:nvSpPr>
        <p:spPr/>
        <p:txBody>
          <a:bodyPr>
            <a:normAutofit fontScale="85000" lnSpcReduction="20000"/>
          </a:bodyPr>
          <a:lstStyle/>
          <a:p>
            <a:r>
              <a:rPr lang="ar-SA" dirty="0"/>
              <a:t>فرايند افزودن نمک به گوشت را عمل آوري </a:t>
            </a:r>
            <a:r>
              <a:rPr lang="ar-SA" dirty="0" smtClean="0"/>
              <a:t>و </a:t>
            </a:r>
            <a:r>
              <a:rPr lang="ar-SA" dirty="0"/>
              <a:t>افزودن نمک به ميوه و سبزي را شور کردن </a:t>
            </a:r>
            <a:r>
              <a:rPr lang="ar-SA" dirty="0" smtClean="0"/>
              <a:t>مي‌گويند</a:t>
            </a:r>
            <a:r>
              <a:rPr lang="ar-SA" dirty="0"/>
              <a:t>. </a:t>
            </a:r>
            <a:endParaRPr lang="en-US" dirty="0" smtClean="0"/>
          </a:p>
          <a:p>
            <a:r>
              <a:rPr lang="ar-SA" dirty="0"/>
              <a:t>‌ابتدا عمل‌آوري گوشت بمنظورحفظ اين ماده براي ايام کم‌يابي صورت مي‌گرفت. اما امروزه طعم گوشت‌هاي عمل آمده اهميت دارد. عمل‌آوري در حد خفيفي انجام مي‌شود لذا بايد اين گوشت‌ها را در يخچال نگه‌داري نمود. </a:t>
            </a:r>
            <a:endParaRPr lang="en-US" b="1" dirty="0"/>
          </a:p>
          <a:p>
            <a:r>
              <a:rPr lang="ar-SA" dirty="0"/>
              <a:t>براي توليد گوشت عمل‌آمده علاوه برنمک از قند، نيتريت، فسفات و مواد ديگري</a:t>
            </a:r>
            <a:r>
              <a:rPr lang="ar-SA" i="1" dirty="0"/>
              <a:t> نيز </a:t>
            </a:r>
            <a:r>
              <a:rPr lang="ar-SA" dirty="0"/>
              <a:t>استفاده مي‌شود</a:t>
            </a:r>
            <a:r>
              <a:rPr lang="ar-SA" i="1" dirty="0"/>
              <a:t>. </a:t>
            </a:r>
            <a:r>
              <a:rPr lang="ar-SA" dirty="0"/>
              <a:t>خطر عمده گوشت‌هاي عمل‌آمده بر سلامتي تشکيل نيتروزآمين است که ماده‌اي سرطان‌زا بوده و به مقدار کم از تمام گوشت‌هاي عمل‌آمده جدا شده است. نيتروزآمين در اثر واکنش بين اسيد نيترو </a:t>
            </a:r>
            <a:r>
              <a:rPr lang="en-US" dirty="0"/>
              <a:t>(HNO</a:t>
            </a:r>
            <a:r>
              <a:rPr lang="en-US" baseline="-25000" dirty="0"/>
              <a:t>2</a:t>
            </a:r>
            <a:r>
              <a:rPr lang="en-US" dirty="0"/>
              <a:t>)</a:t>
            </a:r>
            <a:r>
              <a:rPr lang="ar-SA" dirty="0"/>
              <a:t> حاصل از واکنش نيتريت با آمين‌هاي نوع دوم موجود در گوشت بوجود مي‌آيد.</a:t>
            </a:r>
            <a:endParaRPr lang="en-US" b="1" dirty="0"/>
          </a:p>
          <a:p>
            <a:endParaRPr lang="fa-IR" dirty="0"/>
          </a:p>
        </p:txBody>
      </p:sp>
      <p:sp>
        <p:nvSpPr>
          <p:cNvPr id="4" name="Slide Number Placeholder 3"/>
          <p:cNvSpPr>
            <a:spLocks noGrp="1"/>
          </p:cNvSpPr>
          <p:nvPr>
            <p:ph type="sldNum" sz="quarter" idx="12"/>
          </p:nvPr>
        </p:nvSpPr>
        <p:spPr/>
        <p:txBody>
          <a:bodyPr/>
          <a:lstStyle/>
          <a:p>
            <a:fld id="{E8626BCD-2518-4B77-9BA3-48F6AF7C237B}" type="slidenum">
              <a:rPr lang="fa-IR" smtClean="0"/>
              <a:pPr/>
              <a:t>21</a:t>
            </a:fld>
            <a:endParaRPr lang="fa-IR"/>
          </a:p>
        </p:txBody>
      </p:sp>
    </p:spTree>
    <p:extLst>
      <p:ext uri="{BB962C8B-B14F-4D97-AF65-F5344CB8AC3E}">
        <p14:creationId xmlns:p14="http://schemas.microsoft.com/office/powerpoint/2010/main" val="224008268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ar-SA" b="1" dirty="0"/>
              <a:t>شور کردن ماهي</a:t>
            </a:r>
            <a:r>
              <a:rPr lang="en-US" b="1" dirty="0"/>
              <a:t/>
            </a:r>
            <a:br>
              <a:rPr lang="en-US" b="1" dirty="0"/>
            </a:br>
            <a:endParaRPr lang="fa-IR" dirty="0"/>
          </a:p>
        </p:txBody>
      </p:sp>
      <p:sp>
        <p:nvSpPr>
          <p:cNvPr id="3" name="Content Placeholder 2"/>
          <p:cNvSpPr>
            <a:spLocks noGrp="1"/>
          </p:cNvSpPr>
          <p:nvPr>
            <p:ph idx="1"/>
          </p:nvPr>
        </p:nvSpPr>
        <p:spPr/>
        <p:txBody>
          <a:bodyPr/>
          <a:lstStyle/>
          <a:p>
            <a:r>
              <a:rPr lang="ar-SA" dirty="0"/>
              <a:t>اين روش بمنظور حفاظت ماهي در سطح وسيعي از حهان بکار مي‌رود. براي شور کردن، ابتدا ماهي را تميز کرده و محتويات درون اندام‌ها را تخليه مي‌کنند. فرايند شور کردن ماهي مانند عمل‌آوري گوشت به دو صورت خشک و کاربرد يک محلول نمکي حاوي 10 – 30 درصد نمک (بر پايه وزن لاشه ماهي) انجام مي‌شود. در روش خشک سطوح ماهي به نمک آغشته مي‌گردد. براي تسريع شور شدن تکه‌هاي ماهي آغشته به نمک روي‌هم انباشته شده و بوسيله وزنه‌اي فشار مناسب بر اين تکه اعمال مي‌گردد. </a:t>
            </a:r>
            <a:endParaRPr lang="en-US" b="1" dirty="0"/>
          </a:p>
          <a:p>
            <a:endParaRPr lang="fa-IR" dirty="0"/>
          </a:p>
        </p:txBody>
      </p:sp>
      <p:sp>
        <p:nvSpPr>
          <p:cNvPr id="4" name="Slide Number Placeholder 3"/>
          <p:cNvSpPr>
            <a:spLocks noGrp="1"/>
          </p:cNvSpPr>
          <p:nvPr>
            <p:ph type="sldNum" sz="quarter" idx="12"/>
          </p:nvPr>
        </p:nvSpPr>
        <p:spPr/>
        <p:txBody>
          <a:bodyPr/>
          <a:lstStyle/>
          <a:p>
            <a:fld id="{E8626BCD-2518-4B77-9BA3-48F6AF7C237B}" type="slidenum">
              <a:rPr lang="fa-IR" smtClean="0"/>
              <a:pPr/>
              <a:t>22</a:t>
            </a:fld>
            <a:endParaRPr lang="fa-IR"/>
          </a:p>
        </p:txBody>
      </p:sp>
    </p:spTree>
    <p:extLst>
      <p:ext uri="{BB962C8B-B14F-4D97-AF65-F5344CB8AC3E}">
        <p14:creationId xmlns:p14="http://schemas.microsoft.com/office/powerpoint/2010/main" val="392154686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ar-SA" b="1" dirty="0"/>
              <a:t>شور کردن سبزي‌ها و ميوه‌ها</a:t>
            </a:r>
            <a:r>
              <a:rPr lang="en-US" b="1" dirty="0"/>
              <a:t/>
            </a:r>
            <a:br>
              <a:rPr lang="en-US" b="1" dirty="0"/>
            </a:br>
            <a:endParaRPr lang="fa-IR" dirty="0"/>
          </a:p>
        </p:txBody>
      </p:sp>
      <p:sp>
        <p:nvSpPr>
          <p:cNvPr id="3" name="Content Placeholder 2"/>
          <p:cNvSpPr>
            <a:spLocks noGrp="1"/>
          </p:cNvSpPr>
          <p:nvPr>
            <p:ph idx="1"/>
          </p:nvPr>
        </p:nvSpPr>
        <p:spPr/>
        <p:txBody>
          <a:bodyPr/>
          <a:lstStyle/>
          <a:p>
            <a:r>
              <a:rPr lang="ar-SA" b="1" dirty="0"/>
              <a:t>براي شور کردن سبزي و ميوه‌ها، آن‌ها را درون محلولي از آب‌نمک در شرايط مناسب قرار مي‌دهند تا تغييرات مطلوب در آن‌هاايجاد گردد. </a:t>
            </a:r>
            <a:endParaRPr lang="fa-IR" dirty="0"/>
          </a:p>
        </p:txBody>
      </p:sp>
      <p:sp>
        <p:nvSpPr>
          <p:cNvPr id="4" name="Slide Number Placeholder 3"/>
          <p:cNvSpPr>
            <a:spLocks noGrp="1"/>
          </p:cNvSpPr>
          <p:nvPr>
            <p:ph type="sldNum" sz="quarter" idx="12"/>
          </p:nvPr>
        </p:nvSpPr>
        <p:spPr/>
        <p:txBody>
          <a:bodyPr/>
          <a:lstStyle/>
          <a:p>
            <a:fld id="{E8626BCD-2518-4B77-9BA3-48F6AF7C237B}" type="slidenum">
              <a:rPr lang="fa-IR" smtClean="0"/>
              <a:pPr/>
              <a:t>23</a:t>
            </a:fld>
            <a:endParaRPr lang="fa-IR"/>
          </a:p>
        </p:txBody>
      </p:sp>
    </p:spTree>
    <p:extLst>
      <p:ext uri="{BB962C8B-B14F-4D97-AF65-F5344CB8AC3E}">
        <p14:creationId xmlns:p14="http://schemas.microsoft.com/office/powerpoint/2010/main" val="47816367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ar-SA" b="1" dirty="0"/>
              <a:t>شور کردن خيار </a:t>
            </a:r>
            <a:r>
              <a:rPr lang="en-US" b="1" dirty="0"/>
              <a:t/>
            </a:r>
            <a:br>
              <a:rPr lang="en-US" b="1" dirty="0"/>
            </a:br>
            <a:endParaRPr lang="fa-IR" dirty="0"/>
          </a:p>
        </p:txBody>
      </p:sp>
      <p:sp>
        <p:nvSpPr>
          <p:cNvPr id="3" name="Content Placeholder 2"/>
          <p:cNvSpPr>
            <a:spLocks noGrp="1"/>
          </p:cNvSpPr>
          <p:nvPr>
            <p:ph idx="1"/>
          </p:nvPr>
        </p:nvSpPr>
        <p:spPr>
          <a:xfrm>
            <a:off x="457200" y="1052736"/>
            <a:ext cx="8229600" cy="5073427"/>
          </a:xfrm>
        </p:spPr>
        <p:txBody>
          <a:bodyPr>
            <a:noAutofit/>
          </a:bodyPr>
          <a:lstStyle/>
          <a:p>
            <a:r>
              <a:rPr lang="ar-SA" sz="2200" dirty="0"/>
              <a:t>وجود نمک در آب باعث مي‌گردد، تا باکتري‌هاي لاکتيک همراه خيار رشد کرده و با توليد اسيد کافي که مکمل اثر نمک است، مانع رشد ميکروارگانيسم‌هاي نامطلوب و عامل گنديدگي ‌شوند. اگرچه تعداد اين باکتري‌ها در سطح خيار نسبتاً کم است، اما چون در محيط اسيدي حالت غالب دارند، عامل اصلي تخمير محسوب مي‌شوند. پس از حدود شش هفته،انجام تخمير کامل مي‌گردد و تغييرات لازم در خيار بوجود مي‌آيد. به محصول حاصل ماده نمکي </a:t>
            </a:r>
            <a:r>
              <a:rPr lang="en-US" sz="2200" dirty="0"/>
              <a:t>Salt stock</a:t>
            </a:r>
            <a:r>
              <a:rPr lang="ar-SA" sz="2200" dirty="0"/>
              <a:t> گفته مي‌شود که مي‌توان براي سال‌ها نگه‌داري نمود. البته طي اين مدت در معرض فساد توسط مخمرها و کپک‌ها قرار دارد.اين محصول بعلت غلظت بالاي نمک قابل مصرف نيست، براي آماده سازي آن بايد  حدود 15 ساعت در آب ولرم (حدود</a:t>
            </a:r>
            <a:r>
              <a:rPr lang="en-US" sz="2200" dirty="0"/>
              <a:t>C</a:t>
            </a:r>
            <a:r>
              <a:rPr lang="ar-SA" sz="2200" baseline="30000" dirty="0"/>
              <a:t>°</a:t>
            </a:r>
            <a:r>
              <a:rPr lang="ar-SA" sz="2200" dirty="0"/>
              <a:t>50)قرار دهند و اين عمل دو بار تکرار گردد. گاهي عرضه اين محصول درون محلول رقيقي از سرکه انجام مي‌شود. البته در طي فرايند شور کردن (توليد ماده نمکي) و نمک‌زدايي مقدار زيادي از مواد محلول موجود در ماده غذايي از دست مي‌روند.</a:t>
            </a:r>
            <a:endParaRPr lang="en-US" sz="2200" b="1" dirty="0"/>
          </a:p>
          <a:p>
            <a:r>
              <a:rPr lang="ar-SA" sz="2200" dirty="0"/>
              <a:t>در ايران نوع ديگري از خيار شور توليد و به بازار عرضه مي‌گردد. در اين مورد خيار تازه بهمراه شويد و ادويه درون ظروف حاوي محلول نمک قرار مي‌گيرد. در حين نگه‌داري اسيد نيز توليد مي شود.</a:t>
            </a:r>
            <a:endParaRPr lang="en-US" sz="2200" b="1" dirty="0"/>
          </a:p>
          <a:p>
            <a:endParaRPr lang="fa-IR" sz="2200" dirty="0"/>
          </a:p>
        </p:txBody>
      </p:sp>
      <p:sp>
        <p:nvSpPr>
          <p:cNvPr id="4" name="Slide Number Placeholder 3"/>
          <p:cNvSpPr>
            <a:spLocks noGrp="1"/>
          </p:cNvSpPr>
          <p:nvPr>
            <p:ph type="sldNum" sz="quarter" idx="12"/>
          </p:nvPr>
        </p:nvSpPr>
        <p:spPr/>
        <p:txBody>
          <a:bodyPr/>
          <a:lstStyle/>
          <a:p>
            <a:fld id="{E8626BCD-2518-4B77-9BA3-48F6AF7C237B}" type="slidenum">
              <a:rPr lang="fa-IR" smtClean="0"/>
              <a:pPr/>
              <a:t>24</a:t>
            </a:fld>
            <a:endParaRPr lang="fa-IR"/>
          </a:p>
        </p:txBody>
      </p:sp>
    </p:spTree>
    <p:extLst>
      <p:ext uri="{BB962C8B-B14F-4D97-AF65-F5344CB8AC3E}">
        <p14:creationId xmlns:p14="http://schemas.microsoft.com/office/powerpoint/2010/main" val="289786432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ar-SA" b="1" dirty="0"/>
              <a:t>زيتون سبز</a:t>
            </a:r>
            <a:r>
              <a:rPr lang="en-US" b="1" dirty="0"/>
              <a:t/>
            </a:r>
            <a:br>
              <a:rPr lang="en-US" b="1" dirty="0"/>
            </a:br>
            <a:endParaRPr lang="fa-IR"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lstStyle/>
              <a:p>
                <a:r>
                  <a:rPr lang="ar-SA" dirty="0"/>
                  <a:t>زيتون سبز داراي تلخيي است که براي حذف آن از فرايند قليازدن استفاده مي‌شود. براي اين منظور از محلول‌هاي 25/1 يا75/1 درصد هيدروکسيد سديم در دماي</a:t>
                </a:r>
                <a:r>
                  <a:rPr lang="en-US" dirty="0"/>
                  <a:t>C</a:t>
                </a:r>
                <a:r>
                  <a:rPr lang="ar-SA" baseline="30000" dirty="0"/>
                  <a:t>°</a:t>
                </a:r>
                <a:r>
                  <a:rPr lang="ar-SA" dirty="0"/>
                  <a:t>21 – 12 استفاده مي‌گردد. اجازه داده مي‌شود، ظرف مدت 8 – 12 ساعت سود تا عمق </a:t>
                </a:r>
                <a14:m>
                  <m:oMath xmlns:m="http://schemas.openxmlformats.org/officeDocument/2006/math">
                    <m:f>
                      <m:fPr>
                        <m:ctrlPr>
                          <a:rPr lang="en-US" i="1">
                            <a:latin typeface="Cambria Math"/>
                          </a:rPr>
                        </m:ctrlPr>
                      </m:fPr>
                      <m:num>
                        <m:r>
                          <a:rPr lang="en-US" b="1" i="1">
                            <a:latin typeface="Cambria Math"/>
                          </a:rPr>
                          <m:t>𝟑</m:t>
                        </m:r>
                      </m:num>
                      <m:den>
                        <m:r>
                          <a:rPr lang="en-US" b="1" i="1">
                            <a:latin typeface="Cambria Math"/>
                          </a:rPr>
                          <m:t>𝟒</m:t>
                        </m:r>
                      </m:den>
                    </m:f>
                  </m:oMath>
                </a14:m>
                <a:r>
                  <a:rPr lang="ar-SA" dirty="0"/>
                  <a:t> سطح زيتون نفوذ کند. بعد از اين مرحله زيتون شسته مي‌گردد تا کاملاً از سود پاک شود. سپس در بشکه‌هاي حاوي آب‌نمک 25- 30 درصد قرار داده، تا با انجام تخمير اسيد در آن توليد شود.</a:t>
                </a:r>
                <a:endParaRPr lang="en-US" b="1" dirty="0"/>
              </a:p>
              <a:p>
                <a:endParaRPr lang="fa-IR"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1">
                <a:blip r:embed="rId2"/>
                <a:stretch>
                  <a:fillRect l="-2815" t="-1752" r="-1778" b="-10243"/>
                </a:stretch>
              </a:blipFill>
            </p:spPr>
            <p:txBody>
              <a:bodyPr/>
              <a:lstStyle/>
              <a:p>
                <a:r>
                  <a:rPr lang="fa-IR">
                    <a:noFill/>
                  </a:rPr>
                  <a:t> </a:t>
                </a:r>
              </a:p>
            </p:txBody>
          </p:sp>
        </mc:Fallback>
      </mc:AlternateContent>
      <p:sp>
        <p:nvSpPr>
          <p:cNvPr id="4" name="Slide Number Placeholder 3"/>
          <p:cNvSpPr>
            <a:spLocks noGrp="1"/>
          </p:cNvSpPr>
          <p:nvPr>
            <p:ph type="sldNum" sz="quarter" idx="12"/>
          </p:nvPr>
        </p:nvSpPr>
        <p:spPr/>
        <p:txBody>
          <a:bodyPr/>
          <a:lstStyle/>
          <a:p>
            <a:fld id="{E8626BCD-2518-4B77-9BA3-48F6AF7C237B}" type="slidenum">
              <a:rPr lang="fa-IR" smtClean="0"/>
              <a:pPr/>
              <a:t>25</a:t>
            </a:fld>
            <a:endParaRPr lang="fa-IR"/>
          </a:p>
        </p:txBody>
      </p:sp>
    </p:spTree>
    <p:extLst>
      <p:ext uri="{BB962C8B-B14F-4D97-AF65-F5344CB8AC3E}">
        <p14:creationId xmlns:p14="http://schemas.microsoft.com/office/powerpoint/2010/main" val="209162012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ar-SA" b="1" dirty="0"/>
              <a:t>کلم شور </a:t>
            </a:r>
            <a:r>
              <a:rPr lang="en-US" b="1" dirty="0"/>
              <a:t/>
            </a:r>
            <a:br>
              <a:rPr lang="en-US" b="1" dirty="0"/>
            </a:br>
            <a:endParaRPr lang="fa-IR" dirty="0"/>
          </a:p>
        </p:txBody>
      </p:sp>
      <p:sp>
        <p:nvSpPr>
          <p:cNvPr id="3" name="Content Placeholder 2"/>
          <p:cNvSpPr>
            <a:spLocks noGrp="1"/>
          </p:cNvSpPr>
          <p:nvPr>
            <p:ph idx="1"/>
          </p:nvPr>
        </p:nvSpPr>
        <p:spPr/>
        <p:txBody>
          <a:bodyPr/>
          <a:lstStyle/>
          <a:p>
            <a:r>
              <a:rPr lang="ar-SA" dirty="0"/>
              <a:t>براي توليد کلم‌شور، به کلم خرد شده نمک اضافه مي‌گردد، سپس بسته بندي شده و اجازه مي‌دهند تا تخمير انجام گيرد. مقدار نمک افزوده 25/2 درصد وزن کلم است. مدتي بعد از افزودن نمک، بدليل جذب آب کلم توسط نمک، آب نمک در محيط تشکيل مي‌شود و عمل تبخير همراه باتوليد اسيد صورت مي‌گيرد. در توليد کلم‌شور بايد دقت در اجتناب از هواي محيط و کنترل نمک به عمل آيد. به ارتباط درجه حرارت و ميزان تخمير نيز بايد توجه نمود.</a:t>
            </a:r>
            <a:endParaRPr lang="en-US" b="1" dirty="0"/>
          </a:p>
          <a:p>
            <a:endParaRPr lang="fa-IR" dirty="0"/>
          </a:p>
        </p:txBody>
      </p:sp>
      <p:sp>
        <p:nvSpPr>
          <p:cNvPr id="4" name="Slide Number Placeholder 3"/>
          <p:cNvSpPr>
            <a:spLocks noGrp="1"/>
          </p:cNvSpPr>
          <p:nvPr>
            <p:ph type="sldNum" sz="quarter" idx="12"/>
          </p:nvPr>
        </p:nvSpPr>
        <p:spPr/>
        <p:txBody>
          <a:bodyPr/>
          <a:lstStyle/>
          <a:p>
            <a:fld id="{E8626BCD-2518-4B77-9BA3-48F6AF7C237B}" type="slidenum">
              <a:rPr lang="fa-IR" smtClean="0"/>
              <a:pPr/>
              <a:t>26</a:t>
            </a:fld>
            <a:endParaRPr lang="fa-IR"/>
          </a:p>
        </p:txBody>
      </p:sp>
    </p:spTree>
    <p:extLst>
      <p:ext uri="{BB962C8B-B14F-4D97-AF65-F5344CB8AC3E}">
        <p14:creationId xmlns:p14="http://schemas.microsoft.com/office/powerpoint/2010/main" val="24157483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a-IR" sz="3200" dirty="0" smtClean="0">
                <a:cs typeface="B Jadid" pitchFamily="2" charset="-78"/>
              </a:rPr>
              <a:t>نگهداري مواد غذائي به روش ترشي گذاشتن</a:t>
            </a:r>
            <a:endParaRPr lang="fa-IR" sz="3200" dirty="0">
              <a:cs typeface="B Jadid" pitchFamily="2" charset="-78"/>
            </a:endParaRPr>
          </a:p>
        </p:txBody>
      </p:sp>
      <p:sp>
        <p:nvSpPr>
          <p:cNvPr id="3" name="Content Placeholder 2"/>
          <p:cNvSpPr>
            <a:spLocks noGrp="1"/>
          </p:cNvSpPr>
          <p:nvPr>
            <p:ph idx="1"/>
          </p:nvPr>
        </p:nvSpPr>
        <p:spPr/>
        <p:txBody>
          <a:bodyPr>
            <a:normAutofit fontScale="85000" lnSpcReduction="10000"/>
          </a:bodyPr>
          <a:lstStyle/>
          <a:p>
            <a:pPr algn="just"/>
            <a:r>
              <a:rPr lang="ar-SA" sz="3300" dirty="0" smtClean="0">
                <a:solidFill>
                  <a:srgbClr val="FF0000"/>
                </a:solidFill>
                <a:cs typeface="B Nazanin" pitchFamily="2" charset="-78"/>
              </a:rPr>
              <a:t>بطور طبيعي اغلب مواد غذايي مانند ميوه ها داراي حالت كمي اسيدي مي باشند . اسيدي بودن بعضي مواد غذايي به دليل وجود اسيدهايي بنام اسيدهاي خوراكي مي باشد كه بطور طبيعي از تركيبات موجود در مواد غذايي بوجود مي آيد . اين مواد علاوه بر ايجاد طعم و مزه مناسب ماده غذايي را كمي اسيدي مي كنند و چون در محيطهاي اسيدي رشد و تكثير ميكروبها كاهش مي يابد لذا از روشهاي نگهداري محسوب مي شوند. </a:t>
            </a:r>
            <a:endParaRPr lang="en-US" sz="3300" dirty="0" smtClean="0">
              <a:solidFill>
                <a:srgbClr val="FF0000"/>
              </a:solidFill>
              <a:cs typeface="B Nazanin" pitchFamily="2" charset="-78"/>
            </a:endParaRPr>
          </a:p>
          <a:p>
            <a:pPr algn="just"/>
            <a:r>
              <a:rPr lang="ar-SA" sz="3300" dirty="0" smtClean="0">
                <a:solidFill>
                  <a:srgbClr val="00B0F0"/>
                </a:solidFill>
                <a:cs typeface="B Nazanin" pitchFamily="2" charset="-78"/>
              </a:rPr>
              <a:t>براي اسيدي كردن مواد غذايي معمولا از سركه ( اسيد استيك ) استفاده مي شود از مثالهاي اين روش مي توان به انواع ترشي ها اشاره داشت</a:t>
            </a:r>
            <a:r>
              <a:rPr lang="fa-IR" sz="3300" dirty="0" smtClean="0">
                <a:solidFill>
                  <a:srgbClr val="00B0F0"/>
                </a:solidFill>
                <a:cs typeface="B Nazanin" pitchFamily="2" charset="-78"/>
              </a:rPr>
              <a:t>.</a:t>
            </a:r>
          </a:p>
          <a:p>
            <a:pPr algn="just"/>
            <a:r>
              <a:rPr lang="ar-SA" sz="3300" b="1" dirty="0" smtClean="0">
                <a:solidFill>
                  <a:srgbClr val="0070C0"/>
                </a:solidFill>
                <a:cs typeface="B Nazanin" pitchFamily="2" charset="-78"/>
              </a:rPr>
              <a:t>نكته: از نگهداري مواد غذايي كه خاصيت اسيدي دارند در ظروف پلاستيكي خودداري نماييد . </a:t>
            </a:r>
            <a:endParaRPr lang="en-US" sz="3300" dirty="0" smtClean="0">
              <a:solidFill>
                <a:srgbClr val="0070C0"/>
              </a:solidFill>
              <a:cs typeface="B Nazanin" pitchFamily="2" charset="-78"/>
            </a:endParaRPr>
          </a:p>
          <a:p>
            <a:endParaRPr lang="fa-IR" dirty="0"/>
          </a:p>
        </p:txBody>
      </p:sp>
      <p:sp>
        <p:nvSpPr>
          <p:cNvPr id="4" name="Slide Number Placeholder 3"/>
          <p:cNvSpPr>
            <a:spLocks noGrp="1"/>
          </p:cNvSpPr>
          <p:nvPr>
            <p:ph type="sldNum" sz="quarter" idx="12"/>
          </p:nvPr>
        </p:nvSpPr>
        <p:spPr/>
        <p:txBody>
          <a:bodyPr/>
          <a:lstStyle/>
          <a:p>
            <a:fld id="{E8626BCD-2518-4B77-9BA3-48F6AF7C237B}" type="slidenum">
              <a:rPr lang="fa-IR" smtClean="0"/>
              <a:pPr/>
              <a:t>27</a:t>
            </a:fld>
            <a:endParaRPr lang="fa-I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sz="3200" dirty="0" smtClean="0">
                <a:cs typeface="B Jadid" pitchFamily="2" charset="-78"/>
              </a:rPr>
              <a:t>نگهداري مواد غذائي به روش </a:t>
            </a:r>
            <a:r>
              <a:rPr lang="ar-SA" sz="3200" dirty="0" smtClean="0">
                <a:cs typeface="B Jadid" pitchFamily="2" charset="-78"/>
              </a:rPr>
              <a:t>دود دادن </a:t>
            </a:r>
            <a:r>
              <a:rPr lang="en-US" sz="3200" dirty="0" smtClean="0">
                <a:cs typeface="B Jadid" pitchFamily="2" charset="-78"/>
              </a:rPr>
              <a:t/>
            </a:r>
            <a:br>
              <a:rPr lang="en-US" sz="3200" dirty="0" smtClean="0">
                <a:cs typeface="B Jadid" pitchFamily="2" charset="-78"/>
              </a:rPr>
            </a:br>
            <a:endParaRPr lang="fa-IR" sz="3200" dirty="0">
              <a:cs typeface="B Jadid" pitchFamily="2" charset="-78"/>
            </a:endParaRPr>
          </a:p>
        </p:txBody>
      </p:sp>
      <p:sp>
        <p:nvSpPr>
          <p:cNvPr id="3" name="Content Placeholder 2"/>
          <p:cNvSpPr>
            <a:spLocks noGrp="1"/>
          </p:cNvSpPr>
          <p:nvPr>
            <p:ph idx="1"/>
          </p:nvPr>
        </p:nvSpPr>
        <p:spPr>
          <a:xfrm>
            <a:off x="323528" y="1196752"/>
            <a:ext cx="8496944" cy="5112568"/>
          </a:xfrm>
        </p:spPr>
        <p:txBody>
          <a:bodyPr>
            <a:normAutofit fontScale="85000" lnSpcReduction="20000"/>
          </a:bodyPr>
          <a:lstStyle/>
          <a:p>
            <a:pPr algn="just"/>
            <a:r>
              <a:rPr lang="ar-SA" dirty="0" smtClean="0">
                <a:solidFill>
                  <a:srgbClr val="0070C0"/>
                </a:solidFill>
                <a:cs typeface="B Nazanin" pitchFamily="2" charset="-78"/>
              </a:rPr>
              <a:t>دود دادن به عنوان روشي براي نگهداري گوشت قرمز و ماهي از زمانهاي ماقبل تاريخ مرسوم بوده است به احتمال قوي بشر اوليه كه در غار زندگي مي كرده است مازاد گوشت شكار خودرا از سقف غار آويزان مي نموده ودر همان حال براي گرم كردن هوا از سوزاندن چوب استفاده كرده است كم كم به اين نتيجه رسيده  كه بعضي از انواع چوب بر اثر سوختن مي تواند موجب افزايش قابليت نگهداري گوشت گردد . امااكنون نيز  با وجود اينكه روشهاي نگهداري موثر و بهتري ابداع شده است هنوز هم روش دود كردن ( بخصوص براي ماهي ) متداول است</a:t>
            </a:r>
            <a:r>
              <a:rPr lang="fa-IR" dirty="0" smtClean="0">
                <a:solidFill>
                  <a:srgbClr val="0070C0"/>
                </a:solidFill>
                <a:cs typeface="B Nazanin" pitchFamily="2" charset="-78"/>
              </a:rPr>
              <a:t>.</a:t>
            </a:r>
            <a:r>
              <a:rPr lang="ar-SA" dirty="0" smtClean="0">
                <a:solidFill>
                  <a:srgbClr val="0070C0"/>
                </a:solidFill>
                <a:cs typeface="B Nazanin" pitchFamily="2" charset="-78"/>
              </a:rPr>
              <a:t> </a:t>
            </a:r>
            <a:endParaRPr lang="en-US" dirty="0" smtClean="0">
              <a:solidFill>
                <a:srgbClr val="0070C0"/>
              </a:solidFill>
              <a:cs typeface="B Nazanin" pitchFamily="2" charset="-78"/>
            </a:endParaRPr>
          </a:p>
          <a:p>
            <a:pPr algn="just"/>
            <a:r>
              <a:rPr lang="ar-SA" dirty="0" smtClean="0">
                <a:solidFill>
                  <a:srgbClr val="FF0000"/>
                </a:solidFill>
              </a:rPr>
              <a:t>در اين روش معمولا چوبها به قطعات كوچك و بزرگ بريده شده </a:t>
            </a:r>
            <a:r>
              <a:rPr lang="fa-IR" dirty="0" smtClean="0">
                <a:solidFill>
                  <a:srgbClr val="FF0000"/>
                </a:solidFill>
              </a:rPr>
              <a:t>ب</a:t>
            </a:r>
            <a:r>
              <a:rPr lang="ar-SA" dirty="0" smtClean="0">
                <a:solidFill>
                  <a:srgbClr val="FF0000"/>
                </a:solidFill>
              </a:rPr>
              <a:t>ا خاك اره آنها را بطور ناقص مي سوزانند و در مجاورت دود علاوه بر اينكه بو و طعم ماده غذايي مناسب و مطلوب مي گردد تا حدودي مدت زمان نگهداري آن نيز افزايش مي يابد . اثر ضد ميكروبي دود به دليل وجود برخي تركيبات دود ، پايين آوردن رطوبت در ماده غذايي و حرارت ايجاد شده مي باشد .</a:t>
            </a:r>
            <a:endParaRPr lang="en-US" dirty="0" smtClean="0">
              <a:solidFill>
                <a:srgbClr val="FF0000"/>
              </a:solidFill>
            </a:endParaRPr>
          </a:p>
          <a:p>
            <a:endParaRPr lang="fa-IR" dirty="0"/>
          </a:p>
        </p:txBody>
      </p:sp>
      <p:sp>
        <p:nvSpPr>
          <p:cNvPr id="4" name="Slide Number Placeholder 3"/>
          <p:cNvSpPr>
            <a:spLocks noGrp="1"/>
          </p:cNvSpPr>
          <p:nvPr>
            <p:ph type="sldNum" sz="quarter" idx="12"/>
          </p:nvPr>
        </p:nvSpPr>
        <p:spPr/>
        <p:txBody>
          <a:bodyPr/>
          <a:lstStyle/>
          <a:p>
            <a:fld id="{E8626BCD-2518-4B77-9BA3-48F6AF7C237B}" type="slidenum">
              <a:rPr lang="fa-IR" smtClean="0"/>
              <a:pPr/>
              <a:t>28</a:t>
            </a:fld>
            <a:endParaRPr lang="fa-I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ar-SA" sz="2800" dirty="0" smtClean="0">
                <a:cs typeface="B Jadid" pitchFamily="2" charset="-78"/>
              </a:rPr>
              <a:t>دود دادن موجب تغييراتي در ماده غذايي مي شود كه عبارتنداز : </a:t>
            </a:r>
            <a:r>
              <a:rPr lang="en-US" sz="2800" dirty="0" smtClean="0">
                <a:cs typeface="B Jadid" pitchFamily="2" charset="-78"/>
              </a:rPr>
              <a:t/>
            </a:r>
            <a:br>
              <a:rPr lang="en-US" sz="2800" dirty="0" smtClean="0">
                <a:cs typeface="B Jadid" pitchFamily="2" charset="-78"/>
              </a:rPr>
            </a:br>
            <a:endParaRPr lang="fa-IR" sz="2800" dirty="0">
              <a:cs typeface="B Jadid" pitchFamily="2" charset="-78"/>
            </a:endParaRPr>
          </a:p>
        </p:txBody>
      </p:sp>
      <p:sp>
        <p:nvSpPr>
          <p:cNvPr id="3" name="Content Placeholder 2"/>
          <p:cNvSpPr>
            <a:spLocks noGrp="1"/>
          </p:cNvSpPr>
          <p:nvPr>
            <p:ph idx="1"/>
          </p:nvPr>
        </p:nvSpPr>
        <p:spPr/>
        <p:txBody>
          <a:bodyPr>
            <a:normAutofit fontScale="92500" lnSpcReduction="10000"/>
          </a:bodyPr>
          <a:lstStyle/>
          <a:p>
            <a:r>
              <a:rPr lang="ar-SA" dirty="0" smtClean="0">
                <a:solidFill>
                  <a:srgbClr val="FF0000"/>
                </a:solidFill>
                <a:cs typeface="B Nazanin" pitchFamily="2" charset="-78"/>
              </a:rPr>
              <a:t>1- خشك كردن محصولات  </a:t>
            </a:r>
            <a:endParaRPr lang="en-US" dirty="0" smtClean="0">
              <a:solidFill>
                <a:srgbClr val="FF0000"/>
              </a:solidFill>
              <a:cs typeface="B Nazanin" pitchFamily="2" charset="-78"/>
            </a:endParaRPr>
          </a:p>
          <a:p>
            <a:r>
              <a:rPr lang="ar-SA" dirty="0" smtClean="0">
                <a:solidFill>
                  <a:srgbClr val="0070C0"/>
                </a:solidFill>
                <a:cs typeface="B Nazanin" pitchFamily="2" charset="-78"/>
              </a:rPr>
              <a:t>2- تغيير رنگ در اثر نفوذ تركيبات دود چوب  </a:t>
            </a:r>
            <a:endParaRPr lang="en-US" dirty="0" smtClean="0">
              <a:solidFill>
                <a:srgbClr val="0070C0"/>
              </a:solidFill>
              <a:cs typeface="B Nazanin" pitchFamily="2" charset="-78"/>
            </a:endParaRPr>
          </a:p>
          <a:p>
            <a:r>
              <a:rPr lang="ar-SA" dirty="0" smtClean="0">
                <a:solidFill>
                  <a:srgbClr val="C00000"/>
                </a:solidFill>
                <a:cs typeface="B Nazanin" pitchFamily="2" charset="-78"/>
              </a:rPr>
              <a:t>3- تردشدن محصول در اثر فعاليت بعضي انزيمها</a:t>
            </a:r>
            <a:endParaRPr lang="en-US" dirty="0" smtClean="0">
              <a:solidFill>
                <a:srgbClr val="C00000"/>
              </a:solidFill>
              <a:cs typeface="B Nazanin" pitchFamily="2" charset="-78"/>
            </a:endParaRPr>
          </a:p>
          <a:p>
            <a:r>
              <a:rPr lang="ar-SA" dirty="0" smtClean="0">
                <a:solidFill>
                  <a:schemeClr val="tx2">
                    <a:lumMod val="60000"/>
                    <a:lumOff val="40000"/>
                  </a:schemeClr>
                </a:solidFill>
                <a:cs typeface="B Nazanin" pitchFamily="2" charset="-78"/>
              </a:rPr>
              <a:t>4- ايجاد طعم و مزه مطلوب  </a:t>
            </a:r>
            <a:endParaRPr lang="en-US" dirty="0" smtClean="0">
              <a:solidFill>
                <a:schemeClr val="tx2">
                  <a:lumMod val="60000"/>
                  <a:lumOff val="40000"/>
                </a:schemeClr>
              </a:solidFill>
              <a:cs typeface="B Nazanin" pitchFamily="2" charset="-78"/>
            </a:endParaRPr>
          </a:p>
          <a:p>
            <a:r>
              <a:rPr lang="ar-SA" dirty="0" smtClean="0">
                <a:solidFill>
                  <a:schemeClr val="tx1">
                    <a:lumMod val="50000"/>
                    <a:lumOff val="50000"/>
                  </a:schemeClr>
                </a:solidFill>
                <a:cs typeface="B Nazanin" pitchFamily="2" charset="-78"/>
              </a:rPr>
              <a:t>5- وارد شدن تركيبات آنتي اكسيدان در محصول و جلوگيري از فساد چربي آن</a:t>
            </a:r>
            <a:endParaRPr lang="en-US" dirty="0" smtClean="0">
              <a:solidFill>
                <a:schemeClr val="tx1">
                  <a:lumMod val="50000"/>
                  <a:lumOff val="50000"/>
                </a:schemeClr>
              </a:solidFill>
              <a:cs typeface="B Nazanin" pitchFamily="2" charset="-78"/>
            </a:endParaRPr>
          </a:p>
          <a:p>
            <a:r>
              <a:rPr lang="ar-SA" dirty="0" smtClean="0">
                <a:solidFill>
                  <a:srgbClr val="0070C0"/>
                </a:solidFill>
                <a:cs typeface="B Nazanin" pitchFamily="2" charset="-78"/>
              </a:rPr>
              <a:t>6- كاهش بار ميكروبي از طريق نفوذ دود به داخل محصول </a:t>
            </a:r>
            <a:endParaRPr lang="en-US" dirty="0" smtClean="0">
              <a:solidFill>
                <a:srgbClr val="0070C0"/>
              </a:solidFill>
              <a:cs typeface="B Nazanin" pitchFamily="2" charset="-78"/>
            </a:endParaRPr>
          </a:p>
          <a:p>
            <a:r>
              <a:rPr lang="ar-SA" dirty="0" smtClean="0">
                <a:solidFill>
                  <a:schemeClr val="tx1">
                    <a:lumMod val="50000"/>
                    <a:lumOff val="50000"/>
                  </a:schemeClr>
                </a:solidFill>
                <a:cs typeface="B Nazanin" pitchFamily="2" charset="-78"/>
              </a:rPr>
              <a:t>عليرغم  مطالب گفته شده </a:t>
            </a:r>
            <a:r>
              <a:rPr lang="fa-IR" dirty="0" smtClean="0">
                <a:solidFill>
                  <a:schemeClr val="tx1">
                    <a:lumMod val="50000"/>
                    <a:lumOff val="50000"/>
                  </a:schemeClr>
                </a:solidFill>
                <a:cs typeface="B Nazanin" pitchFamily="2" charset="-78"/>
              </a:rPr>
              <a:t>برخی </a:t>
            </a:r>
            <a:r>
              <a:rPr lang="ar-SA" dirty="0" smtClean="0">
                <a:solidFill>
                  <a:schemeClr val="tx1">
                    <a:lumMod val="50000"/>
                    <a:lumOff val="50000"/>
                  </a:schemeClr>
                </a:solidFill>
                <a:cs typeface="B Nazanin" pitchFamily="2" charset="-78"/>
              </a:rPr>
              <a:t>ازدانشمندان دود دادن به مواد غذايي را به دليل پاره اي آثار بر سلامت انسان مناسب نمي دانند . </a:t>
            </a:r>
            <a:endParaRPr lang="en-US" dirty="0" smtClean="0">
              <a:solidFill>
                <a:schemeClr val="tx1">
                  <a:lumMod val="50000"/>
                  <a:lumOff val="50000"/>
                </a:schemeClr>
              </a:solidFill>
              <a:cs typeface="B Nazanin" pitchFamily="2" charset="-78"/>
            </a:endParaRPr>
          </a:p>
          <a:p>
            <a:endParaRPr lang="fa-IR" dirty="0">
              <a:cs typeface="B Nazanin" pitchFamily="2" charset="-78"/>
            </a:endParaRPr>
          </a:p>
        </p:txBody>
      </p:sp>
      <p:sp>
        <p:nvSpPr>
          <p:cNvPr id="4" name="Slide Number Placeholder 3"/>
          <p:cNvSpPr>
            <a:spLocks noGrp="1"/>
          </p:cNvSpPr>
          <p:nvPr>
            <p:ph type="sldNum" sz="quarter" idx="12"/>
          </p:nvPr>
        </p:nvSpPr>
        <p:spPr/>
        <p:txBody>
          <a:bodyPr/>
          <a:lstStyle/>
          <a:p>
            <a:fld id="{E8626BCD-2518-4B77-9BA3-48F6AF7C237B}" type="slidenum">
              <a:rPr lang="fa-IR" smtClean="0"/>
              <a:pPr/>
              <a:t>29</a:t>
            </a:fld>
            <a:endParaRPr lang="fa-I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ar-SA" b="1" dirty="0"/>
              <a:t>غليظ کردن مواد غذايي</a:t>
            </a:r>
            <a:r>
              <a:rPr lang="en-US" b="1" dirty="0"/>
              <a:t/>
            </a:r>
            <a:br>
              <a:rPr lang="en-US" b="1" dirty="0"/>
            </a:br>
            <a:endParaRPr lang="fa-IR" dirty="0"/>
          </a:p>
        </p:txBody>
      </p:sp>
      <p:sp>
        <p:nvSpPr>
          <p:cNvPr id="3" name="Content Placeholder 2"/>
          <p:cNvSpPr>
            <a:spLocks noGrp="1"/>
          </p:cNvSpPr>
          <p:nvPr>
            <p:ph idx="1"/>
          </p:nvPr>
        </p:nvSpPr>
        <p:spPr/>
        <p:txBody>
          <a:bodyPr>
            <a:normAutofit fontScale="92500" lnSpcReduction="20000"/>
          </a:bodyPr>
          <a:lstStyle/>
          <a:p>
            <a:r>
              <a:rPr lang="ar-SA" b="1" dirty="0"/>
              <a:t>تغليظ يا کنسانتره کردن مايعات غذايي نظير خشک کردن براي مقاصد مختلفي کاربرد دارد که يکي از آن‌ها حفاظت و نگه‌داري مواد غذايي است کاهش حجم، کاستن از هزينه ظروف، مکان و حمل و نقل نيز از جمله دلايل استفاده از اين فرايند در صنايع غذايي است. در بعضي از موارد هدف از تغليظ توليد محصولي خاص است و ماده غليظ شده به همان صورت مصرف مي‌گردد. مانند مرباها و ژله‌ها. بطور کلي فرايند تغليظ چندان اثر مستقيم حفاظتي و افزايش ماندگاري ماده غذايي ندارد اما فرايندي مقدماتي براي بعضي روش‌هاي مهم نگه‌داري مواد غذايي مثل خشک کردن يا انجماد محسوب مي‌شود. </a:t>
            </a:r>
            <a:endParaRPr lang="fa-IR" dirty="0"/>
          </a:p>
        </p:txBody>
      </p:sp>
      <p:sp>
        <p:nvSpPr>
          <p:cNvPr id="4" name="Slide Number Placeholder 3"/>
          <p:cNvSpPr>
            <a:spLocks noGrp="1"/>
          </p:cNvSpPr>
          <p:nvPr>
            <p:ph type="sldNum" sz="quarter" idx="12"/>
          </p:nvPr>
        </p:nvSpPr>
        <p:spPr/>
        <p:txBody>
          <a:bodyPr/>
          <a:lstStyle/>
          <a:p>
            <a:fld id="{E8626BCD-2518-4B77-9BA3-48F6AF7C237B}" type="slidenum">
              <a:rPr lang="fa-IR" smtClean="0"/>
              <a:pPr/>
              <a:t>30</a:t>
            </a:fld>
            <a:endParaRPr lang="fa-IR"/>
          </a:p>
        </p:txBody>
      </p:sp>
    </p:spTree>
    <p:extLst>
      <p:ext uri="{BB962C8B-B14F-4D97-AF65-F5344CB8AC3E}">
        <p14:creationId xmlns:p14="http://schemas.microsoft.com/office/powerpoint/2010/main" val="12161004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ar-SA" b="1" dirty="0"/>
              <a:t>غليظ کردن مواد غذايي</a:t>
            </a:r>
            <a:r>
              <a:rPr lang="en-US" b="1" dirty="0"/>
              <a:t/>
            </a:r>
            <a:br>
              <a:rPr lang="en-US" b="1" dirty="0"/>
            </a:br>
            <a:endParaRPr lang="fa-IR" dirty="0"/>
          </a:p>
        </p:txBody>
      </p:sp>
      <p:sp>
        <p:nvSpPr>
          <p:cNvPr id="3" name="Content Placeholder 2"/>
          <p:cNvSpPr>
            <a:spLocks noGrp="1"/>
          </p:cNvSpPr>
          <p:nvPr>
            <p:ph idx="1"/>
          </p:nvPr>
        </p:nvSpPr>
        <p:spPr/>
        <p:txBody>
          <a:bodyPr/>
          <a:lstStyle/>
          <a:p>
            <a:r>
              <a:rPr lang="ar-SA" dirty="0"/>
              <a:t>مقدار آب موجود در ماده غليظ شده در حدي نيست که مانع فساد ميکروبي آن گردد به همين جهت کاربرد مواد افزايش دهنده فشار اسمزي و يا موادي که از رشد ميکروبي و انجام واکنش‌هاي زيان‌آور جلوگيري مي‌کنند، ضروري است. شکر در غلظت بالا فشار اسمزي زيادي توليد مي‌کند. عسل داراي بيش از 80 درصد قند در برابر 17 درصد آب است.بطور کلي غلظت 70درصد قند در آب تقريباً از رشد تمام ميکروارگانيسم‌ها جلوگيري مي‌کند.</a:t>
            </a:r>
            <a:endParaRPr lang="en-US" b="1"/>
          </a:p>
          <a:p>
            <a:endParaRPr lang="fa-IR"/>
          </a:p>
        </p:txBody>
      </p:sp>
      <p:sp>
        <p:nvSpPr>
          <p:cNvPr id="4" name="Slide Number Placeholder 3"/>
          <p:cNvSpPr>
            <a:spLocks noGrp="1"/>
          </p:cNvSpPr>
          <p:nvPr>
            <p:ph type="sldNum" sz="quarter" idx="12"/>
          </p:nvPr>
        </p:nvSpPr>
        <p:spPr/>
        <p:txBody>
          <a:bodyPr/>
          <a:lstStyle/>
          <a:p>
            <a:fld id="{E8626BCD-2518-4B77-9BA3-48F6AF7C237B}" type="slidenum">
              <a:rPr lang="fa-IR" smtClean="0"/>
              <a:pPr/>
              <a:t>31</a:t>
            </a:fld>
            <a:endParaRPr lang="fa-IR"/>
          </a:p>
        </p:txBody>
      </p:sp>
    </p:spTree>
    <p:extLst>
      <p:ext uri="{BB962C8B-B14F-4D97-AF65-F5344CB8AC3E}">
        <p14:creationId xmlns:p14="http://schemas.microsoft.com/office/powerpoint/2010/main" val="292414612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a-IR" sz="3200" dirty="0" smtClean="0">
                <a:cs typeface="B Jadid" pitchFamily="2" charset="-78"/>
              </a:rPr>
              <a:t>ح) نگهداري مواد غذائي بطريق مربا گذاشتن:</a:t>
            </a:r>
            <a:r>
              <a:rPr lang="en-US" sz="3200" dirty="0" smtClean="0">
                <a:cs typeface="B Jadid" pitchFamily="2" charset="-78"/>
              </a:rPr>
              <a:t/>
            </a:r>
            <a:br>
              <a:rPr lang="en-US" sz="3200" dirty="0" smtClean="0">
                <a:cs typeface="B Jadid" pitchFamily="2" charset="-78"/>
              </a:rPr>
            </a:br>
            <a:endParaRPr lang="fa-IR" sz="3200" dirty="0">
              <a:cs typeface="B Jadid" pitchFamily="2" charset="-78"/>
            </a:endParaRPr>
          </a:p>
        </p:txBody>
      </p:sp>
      <p:sp>
        <p:nvSpPr>
          <p:cNvPr id="3" name="Content Placeholder 2"/>
          <p:cNvSpPr>
            <a:spLocks noGrp="1"/>
          </p:cNvSpPr>
          <p:nvPr>
            <p:ph idx="1"/>
          </p:nvPr>
        </p:nvSpPr>
        <p:spPr>
          <a:xfrm>
            <a:off x="457200" y="1196752"/>
            <a:ext cx="8291264" cy="4929411"/>
          </a:xfrm>
        </p:spPr>
        <p:txBody>
          <a:bodyPr>
            <a:normAutofit/>
          </a:bodyPr>
          <a:lstStyle/>
          <a:p>
            <a:pPr algn="just"/>
            <a:endParaRPr lang="fa-IR" dirty="0" smtClean="0">
              <a:cs typeface="B Nazanin" pitchFamily="2" charset="-78"/>
            </a:endParaRPr>
          </a:p>
          <a:p>
            <a:pPr algn="just"/>
            <a:r>
              <a:rPr lang="fa-IR" dirty="0" smtClean="0">
                <a:solidFill>
                  <a:srgbClr val="0070C0"/>
                </a:solidFill>
                <a:cs typeface="B Nazanin" pitchFamily="2" charset="-78"/>
              </a:rPr>
              <a:t>یکی دیگر از روشهای نگهداری مواد غذایی کاهش درصد آب موجود در آنها است. </a:t>
            </a:r>
          </a:p>
          <a:p>
            <a:pPr algn="just"/>
            <a:r>
              <a:rPr lang="fa-IR" dirty="0" smtClean="0">
                <a:solidFill>
                  <a:srgbClr val="C00000"/>
                </a:solidFill>
                <a:cs typeface="B Nazanin" pitchFamily="2" charset="-78"/>
              </a:rPr>
              <a:t>پدیده مذکور ناشی از این واقعیت است که باکتریها و میکرو ارگانیسمهای دیگر برای رشد به حد معینی آب نیاز دارند،</a:t>
            </a:r>
            <a:r>
              <a:rPr lang="ar-SA" dirty="0" smtClean="0">
                <a:solidFill>
                  <a:srgbClr val="C00000"/>
                </a:solidFill>
                <a:cs typeface="B Nazanin" pitchFamily="2" charset="-78"/>
              </a:rPr>
              <a:t> </a:t>
            </a:r>
            <a:r>
              <a:rPr lang="fa-IR" dirty="0" smtClean="0">
                <a:solidFill>
                  <a:srgbClr val="C00000"/>
                </a:solidFill>
                <a:cs typeface="B Nazanin" pitchFamily="2" charset="-78"/>
              </a:rPr>
              <a:t>که به آن </a:t>
            </a:r>
            <a:r>
              <a:rPr lang="ar-SA" dirty="0" smtClean="0">
                <a:solidFill>
                  <a:srgbClr val="C00000"/>
                </a:solidFill>
                <a:cs typeface="B Nazanin" pitchFamily="2" charset="-78"/>
              </a:rPr>
              <a:t>آب در دسترس</a:t>
            </a:r>
            <a:r>
              <a:rPr lang="fa-IR" dirty="0" smtClean="0">
                <a:solidFill>
                  <a:srgbClr val="C00000"/>
                </a:solidFill>
                <a:cs typeface="B Nazanin" pitchFamily="2" charset="-78"/>
              </a:rPr>
              <a:t> گفته می شود.</a:t>
            </a:r>
            <a:r>
              <a:rPr lang="ar-SA" dirty="0" smtClean="0">
                <a:solidFill>
                  <a:srgbClr val="C00000"/>
                </a:solidFill>
                <a:cs typeface="B Nazanin" pitchFamily="2" charset="-78"/>
              </a:rPr>
              <a:t> </a:t>
            </a:r>
            <a:endParaRPr lang="fa-IR" dirty="0" smtClean="0">
              <a:solidFill>
                <a:srgbClr val="C00000"/>
              </a:solidFill>
              <a:cs typeface="B Nazanin" pitchFamily="2" charset="-78"/>
            </a:endParaRPr>
          </a:p>
          <a:p>
            <a:pPr algn="just"/>
            <a:r>
              <a:rPr lang="fa-IR" dirty="0" smtClean="0">
                <a:solidFill>
                  <a:srgbClr val="00B0F0"/>
                </a:solidFill>
                <a:cs typeface="B Nazanin" pitchFamily="2" charset="-78"/>
              </a:rPr>
              <a:t> در نتیجه در روش آبگیری میزان آب تا پایین تر از یک میزان بحرانی معین، کاهش می یابند (که در غذاهای مختلف متفاوت است) و رشد میکرو ارگانیسمها کاهش می یابد.</a:t>
            </a:r>
            <a:endParaRPr lang="en-US" dirty="0" smtClean="0">
              <a:solidFill>
                <a:srgbClr val="00B0F0"/>
              </a:solidFill>
              <a:cs typeface="B Nazanin" pitchFamily="2" charset="-78"/>
            </a:endParaRPr>
          </a:p>
          <a:p>
            <a:pPr algn="just"/>
            <a:endParaRPr lang="fa-IR" dirty="0">
              <a:cs typeface="B Nazanin" pitchFamily="2" charset="-78"/>
            </a:endParaRPr>
          </a:p>
        </p:txBody>
      </p:sp>
      <p:sp>
        <p:nvSpPr>
          <p:cNvPr id="4" name="Slide Number Placeholder 3"/>
          <p:cNvSpPr>
            <a:spLocks noGrp="1"/>
          </p:cNvSpPr>
          <p:nvPr>
            <p:ph type="sldNum" sz="quarter" idx="12"/>
          </p:nvPr>
        </p:nvSpPr>
        <p:spPr/>
        <p:txBody>
          <a:bodyPr/>
          <a:lstStyle/>
          <a:p>
            <a:fld id="{E8626BCD-2518-4B77-9BA3-48F6AF7C237B}" type="slidenum">
              <a:rPr lang="fa-IR" smtClean="0"/>
              <a:pPr/>
              <a:t>32</a:t>
            </a:fld>
            <a:endParaRPr lang="fa-I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b="1" dirty="0"/>
              <a:t>استفاده از انبار و سيلو</a:t>
            </a:r>
            <a:endParaRPr lang="en-US" b="1" dirty="0"/>
          </a:p>
        </p:txBody>
      </p:sp>
      <p:sp>
        <p:nvSpPr>
          <p:cNvPr id="3" name="Content Placeholder 2"/>
          <p:cNvSpPr>
            <a:spLocks noGrp="1"/>
          </p:cNvSpPr>
          <p:nvPr>
            <p:ph idx="1"/>
          </p:nvPr>
        </p:nvSpPr>
        <p:spPr/>
        <p:txBody>
          <a:bodyPr/>
          <a:lstStyle/>
          <a:p>
            <a:r>
              <a:rPr lang="ar-SA" dirty="0"/>
              <a:t>بسياري ازمواد غذايي بخصوص غلات و حبوبات را در انبارها و سيلوهاي در دما و رطوبت کنترل شده نگه‌‌داري مي‌کنند. انبارها و سيلوها داراي اصول مهندسي و طراحي خاصي هستند تا در آن‌ها به مواد غذايي آسيبي وارد نشود، بطور مثال غيرقابل نفوذ براي حرارت، نور، رطوبت، حشرات و جوندگان باشند. نوعي از انبارهاي مدرن، انبارهاي با اتسفر کنترل شده </a:t>
            </a:r>
            <a:r>
              <a:rPr lang="en-US" dirty="0" err="1"/>
              <a:t>Controled</a:t>
            </a:r>
            <a:r>
              <a:rPr lang="en-US" dirty="0"/>
              <a:t> Atmosphere </a:t>
            </a:r>
            <a:r>
              <a:rPr lang="en-US" dirty="0" err="1"/>
              <a:t>Sterage</a:t>
            </a:r>
            <a:r>
              <a:rPr lang="en-US" dirty="0"/>
              <a:t> </a:t>
            </a:r>
            <a:r>
              <a:rPr lang="ar-SA" dirty="0"/>
              <a:t>است که نسبت گازهاي </a:t>
            </a:r>
            <a:r>
              <a:rPr lang="ar-SA" baseline="-25000" dirty="0"/>
              <a:t>2</a:t>
            </a:r>
            <a:r>
              <a:rPr lang="en-US" dirty="0"/>
              <a:t>CO</a:t>
            </a:r>
            <a:r>
              <a:rPr lang="ar-SA" dirty="0"/>
              <a:t>، ازت و اکسيژن با نسبت آن‌ها در انبارهاي معمولي متفاوت است.</a:t>
            </a:r>
            <a:endParaRPr lang="en-US" b="1" dirty="0"/>
          </a:p>
          <a:p>
            <a:endParaRPr lang="fa-IR" dirty="0"/>
          </a:p>
        </p:txBody>
      </p:sp>
      <p:sp>
        <p:nvSpPr>
          <p:cNvPr id="4" name="Slide Number Placeholder 3"/>
          <p:cNvSpPr>
            <a:spLocks noGrp="1"/>
          </p:cNvSpPr>
          <p:nvPr>
            <p:ph type="sldNum" sz="quarter" idx="12"/>
          </p:nvPr>
        </p:nvSpPr>
        <p:spPr/>
        <p:txBody>
          <a:bodyPr/>
          <a:lstStyle/>
          <a:p>
            <a:fld id="{E8626BCD-2518-4B77-9BA3-48F6AF7C237B}" type="slidenum">
              <a:rPr lang="fa-IR" smtClean="0"/>
              <a:pPr/>
              <a:t>33</a:t>
            </a:fld>
            <a:endParaRPr lang="fa-IR"/>
          </a:p>
        </p:txBody>
      </p:sp>
    </p:spTree>
    <p:extLst>
      <p:ext uri="{BB962C8B-B14F-4D97-AF65-F5344CB8AC3E}">
        <p14:creationId xmlns:p14="http://schemas.microsoft.com/office/powerpoint/2010/main" val="419549198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ar-SA" b="1" dirty="0"/>
              <a:t>تخمير</a:t>
            </a:r>
            <a:r>
              <a:rPr lang="en-US" b="1" dirty="0"/>
              <a:t/>
            </a:r>
            <a:br>
              <a:rPr lang="en-US" b="1" dirty="0"/>
            </a:br>
            <a:endParaRPr lang="fa-IR" dirty="0"/>
          </a:p>
        </p:txBody>
      </p:sp>
      <p:sp>
        <p:nvSpPr>
          <p:cNvPr id="3" name="Content Placeholder 2"/>
          <p:cNvSpPr>
            <a:spLocks noGrp="1"/>
          </p:cNvSpPr>
          <p:nvPr>
            <p:ph idx="1"/>
          </p:nvPr>
        </p:nvSpPr>
        <p:spPr/>
        <p:txBody>
          <a:bodyPr>
            <a:normAutofit fontScale="85000" lnSpcReduction="20000"/>
          </a:bodyPr>
          <a:lstStyle/>
          <a:p>
            <a:r>
              <a:rPr lang="ar-SA" dirty="0"/>
              <a:t>تخمير </a:t>
            </a:r>
            <a:r>
              <a:rPr lang="en-US" dirty="0"/>
              <a:t>Fermentation</a:t>
            </a:r>
            <a:r>
              <a:rPr lang="ar-SA" dirty="0"/>
              <a:t> نيز يکي از روش‌هاي بسيار قديمي براي حفاظت از ماده غذايي است. لغت تخمير به معني جوشيدن (حباب دادن) ملايم است. اين اصطلاح اولين بار در بيش از هزار سال پيش در مورد شراب به کار برده شد. آشنايي بشر با اين روش تصادفي و در جريان توليد برخي مواد خاص که از طريق تخمير انجام مي‌شود اثر محافظتي اين فرايند نيز براي انسان مشخص شد. امروزه اهميت اصلي غذاهاي تخميري به دليل تنوع ايجاد شده توسط آن‌ها در رژيم غذايي است. اما در بسياري مناطق کمتر توسعه يافته جهان، تخمير و خشک کردن طبيعي هنوز از روش‌هاي اصلي حفاظت مواد غذايي محسوب مي‌شوند. هزينه سرمايه‌گذاري پايين، عمليات کمتر و سادگي نسبي تکنولوژي تخمير از دلايل اين وضع مي‌باشند. در تخمير برخلاف ساير روش‌هاي حفاظت مواد غذايي هدف افزايش ميکروارگانيسم‌ها است. </a:t>
            </a:r>
            <a:endParaRPr lang="en-US" b="1" dirty="0"/>
          </a:p>
          <a:p>
            <a:endParaRPr lang="fa-IR" dirty="0"/>
          </a:p>
        </p:txBody>
      </p:sp>
      <p:sp>
        <p:nvSpPr>
          <p:cNvPr id="4" name="Slide Number Placeholder 3"/>
          <p:cNvSpPr>
            <a:spLocks noGrp="1"/>
          </p:cNvSpPr>
          <p:nvPr>
            <p:ph type="sldNum" sz="quarter" idx="12"/>
          </p:nvPr>
        </p:nvSpPr>
        <p:spPr/>
        <p:txBody>
          <a:bodyPr/>
          <a:lstStyle/>
          <a:p>
            <a:fld id="{E8626BCD-2518-4B77-9BA3-48F6AF7C237B}" type="slidenum">
              <a:rPr lang="fa-IR" smtClean="0"/>
              <a:pPr/>
              <a:t>34</a:t>
            </a:fld>
            <a:endParaRPr lang="fa-IR"/>
          </a:p>
        </p:txBody>
      </p:sp>
    </p:spTree>
    <p:extLst>
      <p:ext uri="{BB962C8B-B14F-4D97-AF65-F5344CB8AC3E}">
        <p14:creationId xmlns:p14="http://schemas.microsoft.com/office/powerpoint/2010/main" val="78380640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ar-SA" b="1" dirty="0"/>
              <a:t>فوايد تخمير</a:t>
            </a:r>
            <a:r>
              <a:rPr lang="en-US" b="1" dirty="0"/>
              <a:t/>
            </a:r>
            <a:br>
              <a:rPr lang="en-US" b="1" dirty="0"/>
            </a:br>
            <a:endParaRPr lang="fa-IR" dirty="0"/>
          </a:p>
        </p:txBody>
      </p:sp>
      <p:sp>
        <p:nvSpPr>
          <p:cNvPr id="3" name="Content Placeholder 2"/>
          <p:cNvSpPr>
            <a:spLocks noGrp="1"/>
          </p:cNvSpPr>
          <p:nvPr>
            <p:ph idx="1"/>
          </p:nvPr>
        </p:nvSpPr>
        <p:spPr>
          <a:xfrm>
            <a:off x="457200" y="1052736"/>
            <a:ext cx="8229600" cy="5073427"/>
          </a:xfrm>
        </p:spPr>
        <p:txBody>
          <a:bodyPr>
            <a:normAutofit fontScale="77500" lnSpcReduction="20000"/>
          </a:bodyPr>
          <a:lstStyle/>
          <a:p>
            <a:pPr lvl="0"/>
            <a:r>
              <a:rPr lang="ar-SA" dirty="0"/>
              <a:t>محصولات انتهايي تخمير مانند اسيدها و الکل‌ها از رشد ميکروارگانيسم‌‌هاي بيماري‌زا جلوگيري مي‌کنند. </a:t>
            </a:r>
            <a:endParaRPr lang="en-US" b="1" dirty="0"/>
          </a:p>
          <a:p>
            <a:pPr lvl="0"/>
            <a:r>
              <a:rPr lang="ar-SA" dirty="0"/>
              <a:t>در مواد غذايي گياهي، تخمير سبب افزايش ارزش تغذيه‌اي و سلامت آن‌‌ها مي‌شود.</a:t>
            </a:r>
            <a:endParaRPr lang="en-US" b="1" dirty="0"/>
          </a:p>
          <a:p>
            <a:pPr lvl="0"/>
            <a:r>
              <a:rPr lang="ar-SA" dirty="0"/>
              <a:t>تخمير سبب شکسته شدن مواد سلولزي و همي‌سلولزي </a:t>
            </a:r>
            <a:r>
              <a:rPr lang="en-US" dirty="0"/>
              <a:t>Hemicellulose</a:t>
            </a:r>
            <a:r>
              <a:rPr lang="ar-SA" dirty="0"/>
              <a:t> توسط آنزيم‌هاي ميکروارگانيسم‌‌ها و تبديل آن‌ها به اجزاء ساده و قابل استفاده انسان مي‌شود. </a:t>
            </a:r>
            <a:endParaRPr lang="en-US" b="1" dirty="0"/>
          </a:p>
          <a:p>
            <a:pPr lvl="0"/>
            <a:r>
              <a:rPr lang="ar-SA" dirty="0"/>
              <a:t>تخمير موجب کاهش ويسکوزيته ماده خميري حاصل از اختلاط آرد آن‌ها با آب مي‌شود. </a:t>
            </a:r>
            <a:endParaRPr lang="en-US" b="1" dirty="0"/>
          </a:p>
          <a:p>
            <a:pPr lvl="0"/>
            <a:r>
              <a:rPr lang="ar-SA" dirty="0"/>
              <a:t>تخمير روشي براي حذف موادسميو اجزاء نامطلوب که بطور طبيعي در بعضي مواد غذايييافت مي‌شوند(مانند فيتات</a:t>
            </a:r>
            <a:r>
              <a:rPr lang="en-US" dirty="0" err="1"/>
              <a:t>Phytate</a:t>
            </a:r>
            <a:r>
              <a:rPr lang="en-US" dirty="0"/>
              <a:t> </a:t>
            </a:r>
            <a:r>
              <a:rPr lang="ar-SA" dirty="0"/>
              <a:t> در غلات که مانع جذب آهن مي‌باشد) به شمار مي‌رود. </a:t>
            </a:r>
            <a:endParaRPr lang="en-US" b="1" dirty="0"/>
          </a:p>
          <a:p>
            <a:r>
              <a:rPr lang="ar-SA" b="1" dirty="0"/>
              <a:t>سنتز موادي نظير ريبوفلاوين، ويتامين </a:t>
            </a:r>
            <a:r>
              <a:rPr lang="en-US" b="1" dirty="0"/>
              <a:t>B</a:t>
            </a:r>
            <a:r>
              <a:rPr lang="en-US" b="1" baseline="-25000" dirty="0"/>
              <a:t>12</a:t>
            </a:r>
            <a:r>
              <a:rPr lang="ar-SA" b="1" dirty="0"/>
              <a:t>، ويتامين‌هاي گروه </a:t>
            </a:r>
            <a:r>
              <a:rPr lang="en-US" b="1" dirty="0"/>
              <a:t>B</a:t>
            </a:r>
            <a:r>
              <a:rPr lang="ar-SA" b="1" dirty="0"/>
              <a:t> و پيش‌ساز ويتامين </a:t>
            </a:r>
            <a:r>
              <a:rPr lang="en-US" b="1" dirty="0"/>
              <a:t>C</a:t>
            </a:r>
            <a:endParaRPr lang="fa-IR" dirty="0"/>
          </a:p>
        </p:txBody>
      </p:sp>
      <p:sp>
        <p:nvSpPr>
          <p:cNvPr id="4" name="Slide Number Placeholder 3"/>
          <p:cNvSpPr>
            <a:spLocks noGrp="1"/>
          </p:cNvSpPr>
          <p:nvPr>
            <p:ph type="sldNum" sz="quarter" idx="12"/>
          </p:nvPr>
        </p:nvSpPr>
        <p:spPr/>
        <p:txBody>
          <a:bodyPr/>
          <a:lstStyle/>
          <a:p>
            <a:fld id="{E8626BCD-2518-4B77-9BA3-48F6AF7C237B}" type="slidenum">
              <a:rPr lang="fa-IR" smtClean="0"/>
              <a:pPr/>
              <a:t>35</a:t>
            </a:fld>
            <a:endParaRPr lang="fa-IR"/>
          </a:p>
        </p:txBody>
      </p:sp>
    </p:spTree>
    <p:extLst>
      <p:ext uri="{BB962C8B-B14F-4D97-AF65-F5344CB8AC3E}">
        <p14:creationId xmlns:p14="http://schemas.microsoft.com/office/powerpoint/2010/main" val="281468609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316</TotalTime>
  <Words>3604</Words>
  <Application>Microsoft Office PowerPoint</Application>
  <PresentationFormat>On-screen Show (4:3)</PresentationFormat>
  <Paragraphs>150</Paragraphs>
  <Slides>35</Slides>
  <Notes>0</Notes>
  <HiddenSlides>0</HiddenSlides>
  <MMClips>0</MMClips>
  <ScaleCrop>false</ScaleCrop>
  <HeadingPairs>
    <vt:vector size="4" baseType="variant">
      <vt:variant>
        <vt:lpstr>Theme</vt:lpstr>
      </vt:variant>
      <vt:variant>
        <vt:i4>1</vt:i4>
      </vt:variant>
      <vt:variant>
        <vt:lpstr>Slide Titles</vt:lpstr>
      </vt:variant>
      <vt:variant>
        <vt:i4>35</vt:i4>
      </vt:variant>
    </vt:vector>
  </HeadingPairs>
  <TitlesOfParts>
    <vt:vector size="36" baseType="lpstr">
      <vt:lpstr>Office Theme</vt:lpstr>
      <vt:lpstr>بنام خدا</vt:lpstr>
      <vt:lpstr>PowerPoint Presentation</vt:lpstr>
      <vt:lpstr>مفاهيم و تعاريف  </vt:lpstr>
      <vt:lpstr>مفاهيم و تعاريف  </vt:lpstr>
      <vt:lpstr>مفاهيم و تعاريف  </vt:lpstr>
      <vt:lpstr>مقدمه</vt:lpstr>
      <vt:lpstr>PowerPoint Presentation</vt:lpstr>
      <vt:lpstr>روشهاي سنتي نگهداري موادغذائي</vt:lpstr>
      <vt:lpstr>ب) نگهداري مواد غذائي بروش قرار دادن آن ها در داخل کاه يا مخلوط کاه و شن : </vt:lpstr>
      <vt:lpstr>ج) نگهداري مواد غذائي بروش قرار دادن در يخ </vt:lpstr>
      <vt:lpstr>د)نگهداري مواد غذائي بطريق آویختن ازديوار يا سقف</vt:lpstr>
      <vt:lpstr>هـ)نگهداري مواد غذائي بطريق قراردادن آنها در زيرزمين هاي خنک و دور از نور </vt:lpstr>
      <vt:lpstr>و) نگهداري مواد غذائي به طريق خشک کردن </vt:lpstr>
      <vt:lpstr>PowerPoint Presentation</vt:lpstr>
      <vt:lpstr>استفاده از حررات آتش جهت خشک کردن ماده غذائي توسط انسان باستان در مناطق مختلف جهان به طور پراکنده کشف شده است.  انسان اين عمل را غالباً در پناهگاه‌هاي خود انجام مي داد. ولي استفاده از اتاقهاي خشک کن با استفاده از حرارت آتش در حدود سال 1795 اختراع شد.  نگهداري مواد غذائي با استفاده از روش خشک کردن داراي مزاياي خاصی است که در روشهاي ديگرکمترمشاهده می شود. موثر بودن اين روش در جلوگيري از فساد، کاهش حجم، سادگي بسته بندي، حمل و نقل و نگهداري محصولات غذائي خشک کننده با حداقل امکانات از اهم اين مزايا مي باشند. </vt:lpstr>
      <vt:lpstr>خشک کردن</vt:lpstr>
      <vt:lpstr>ز) نگهداري مواد غذائي با استفاده از برودت و سرما </vt:lpstr>
      <vt:lpstr>م) روش نگهداري مواد غذائي بطريق نمک زدن  </vt:lpstr>
      <vt:lpstr> اثر نمک روي خصوصيات فيزيکي </vt:lpstr>
      <vt:lpstr> موارد مختلف استفاده از نمک در نگهداري بعضي از مواد غذائي </vt:lpstr>
      <vt:lpstr>عمل‌آوري گوشت </vt:lpstr>
      <vt:lpstr>شور کردن ماهي </vt:lpstr>
      <vt:lpstr>شور کردن سبزي‌ها و ميوه‌ها </vt:lpstr>
      <vt:lpstr>شور کردن خيار  </vt:lpstr>
      <vt:lpstr>زيتون سبز </vt:lpstr>
      <vt:lpstr>کلم شور  </vt:lpstr>
      <vt:lpstr>نگهداري مواد غذائي به روش ترشي گذاشتن</vt:lpstr>
      <vt:lpstr>نگهداري مواد غذائي به روش دود دادن  </vt:lpstr>
      <vt:lpstr>دود دادن موجب تغييراتي در ماده غذايي مي شود كه عبارتنداز :  </vt:lpstr>
      <vt:lpstr>غليظ کردن مواد غذايي </vt:lpstr>
      <vt:lpstr>غليظ کردن مواد غذايي </vt:lpstr>
      <vt:lpstr>ح) نگهداري مواد غذائي بطريق مربا گذاشتن: </vt:lpstr>
      <vt:lpstr>استفاده از انبار و سيلو</vt:lpstr>
      <vt:lpstr>تخمير </vt:lpstr>
      <vt:lpstr>فوايد تخمير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روشهای سنتی نگهداری مواد غذایی</dc:title>
  <dc:creator>Ehsan</dc:creator>
  <cp:lastModifiedBy>Windows User</cp:lastModifiedBy>
  <cp:revision>53</cp:revision>
  <dcterms:created xsi:type="dcterms:W3CDTF">2014-02-19T13:52:56Z</dcterms:created>
  <dcterms:modified xsi:type="dcterms:W3CDTF">2020-05-15T01:35:31Z</dcterms:modified>
</cp:coreProperties>
</file>