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9" r:id="rId1"/>
  </p:sldMasterIdLst>
  <p:notesMasterIdLst>
    <p:notesMasterId r:id="rId23"/>
  </p:notesMasterIdLst>
  <p:sldIdLst>
    <p:sldId id="27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5" r:id="rId13"/>
    <p:sldId id="266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ar-SA"/>
    </a:defPPr>
    <a:lvl1pPr algn="r" rtl="0" fontAlgn="base">
      <a:lnSpc>
        <a:spcPct val="90000"/>
      </a:lnSpc>
      <a:spcBef>
        <a:spcPct val="20000"/>
      </a:spcBef>
      <a:spcAft>
        <a:spcPct val="0"/>
      </a:spcAft>
      <a:defRPr sz="2400"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1pPr>
    <a:lvl2pPr marL="457200" algn="r" rtl="0" fontAlgn="base">
      <a:lnSpc>
        <a:spcPct val="90000"/>
      </a:lnSpc>
      <a:spcBef>
        <a:spcPct val="20000"/>
      </a:spcBef>
      <a:spcAft>
        <a:spcPct val="0"/>
      </a:spcAft>
      <a:defRPr sz="2400"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2pPr>
    <a:lvl3pPr marL="914400" algn="r" rtl="0" fontAlgn="base">
      <a:lnSpc>
        <a:spcPct val="90000"/>
      </a:lnSpc>
      <a:spcBef>
        <a:spcPct val="20000"/>
      </a:spcBef>
      <a:spcAft>
        <a:spcPct val="0"/>
      </a:spcAft>
      <a:defRPr sz="2400"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3pPr>
    <a:lvl4pPr marL="1371600" algn="r" rtl="0" fontAlgn="base">
      <a:lnSpc>
        <a:spcPct val="90000"/>
      </a:lnSpc>
      <a:spcBef>
        <a:spcPct val="20000"/>
      </a:spcBef>
      <a:spcAft>
        <a:spcPct val="0"/>
      </a:spcAft>
      <a:defRPr sz="2400"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4pPr>
    <a:lvl5pPr marL="1828800" algn="r" rtl="0" fontAlgn="base">
      <a:lnSpc>
        <a:spcPct val="90000"/>
      </a:lnSpc>
      <a:spcBef>
        <a:spcPct val="20000"/>
      </a:spcBef>
      <a:spcAft>
        <a:spcPct val="0"/>
      </a:spcAft>
      <a:defRPr sz="2400"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2400"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sz="2400"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sz="2400"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sz="2400"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23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60" autoAdjust="0"/>
    <p:restoredTop sz="94728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BAA95CE-68B8-4124-9AA5-EC2BAA1C5695}" type="datetimeFigureOut">
              <a:rPr lang="fa-IR" smtClean="0"/>
              <a:pPr/>
              <a:t>30/09/1441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EE76117-152B-4395-B326-4C12B7D1A961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72579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DFEE133-74C0-4E5F-8C93-954A9BADCB1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21B8B-C740-463C-A53B-36F4D7AA102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B06B6-94FE-4AD3-B2F7-B751CBC69EC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952128-0857-4B23-A156-BC52DEA46A93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A6A1C-3DB7-4580-9364-202623F0DA72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783819-0994-448E-B671-CE860FAD9F9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D0471-AEA9-41E3-8982-D357BB7D3593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C3E6AD-8F28-4CD2-A699-64A74956A4A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75931A-8D2A-4728-9CB9-F0B9D59C94A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23D5F0-F02F-4FF0-BDE3-C37A359F2357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55A56-8C3A-478B-936F-9553E887EDBE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/>
          </a:p>
        </p:txBody>
      </p:sp>
      <p:sp>
        <p:nvSpPr>
          <p:cNvPr id="829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/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fld id="{F9E4E8CE-FF2F-44D9-821A-EE4237E0E4D2}" type="slidenum">
              <a:rPr lang="ar-SA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 spd="med">
    <p:fade thruBlk="1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83819-0994-448E-B671-CE860FAD9F9A}" type="slidenum">
              <a:rPr lang="ar-SA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066524"/>
      </p:ext>
    </p:extLst>
  </p:cSld>
  <p:clrMapOvr>
    <a:masterClrMapping/>
  </p:clrMapOvr>
  <p:transition spd="med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FEE133-74C0-4E5F-8C93-954A9BADCB15}" type="slidenum">
              <a:rPr lang="ar-SA" smtClean="0"/>
              <a:pPr/>
              <a:t>2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143000" y="1524000"/>
            <a:ext cx="7175362" cy="8402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extrusionH="57150" contourW="6350" prstMaterial="metal">
              <a:bevelT w="127000" h="31750" prst="slop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a-IR" sz="5400" b="1" cap="all" dirty="0" smtClean="0">
                <a:ln w="0"/>
                <a:blipFill>
                  <a:blip r:embed="rId2"/>
                  <a:tile tx="0" ty="0" sx="100000" sy="100000" flip="none" algn="tl"/>
                </a:blipFill>
                <a:effectLst>
                  <a:reflection blurRad="6350" stA="60000" endA="900" endPos="60000" dist="29997" dir="5400000" sy="-100000" algn="bl" rotWithShape="0"/>
                </a:effectLst>
                <a:cs typeface="B Nazanin" pitchFamily="2" charset="-78"/>
              </a:rPr>
              <a:t>روشهای تامین مالی بلند مدت</a:t>
            </a:r>
            <a:endParaRPr lang="fa-IR" sz="5400" b="1" cap="all" dirty="0">
              <a:ln w="0"/>
              <a:blipFill>
                <a:blip r:embed="rId2"/>
                <a:tile tx="0" ty="0" sx="100000" sy="100000" flip="none" algn="tl"/>
              </a:blip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838200"/>
            <a:ext cx="7086600" cy="731838"/>
          </a:xfrm>
        </p:spPr>
        <p:txBody>
          <a:bodyPr>
            <a:noAutofit/>
          </a:bodyPr>
          <a:lstStyle/>
          <a:p>
            <a:pPr algn="r"/>
            <a:r>
              <a:rPr lang="fa-IR" b="1" dirty="0">
                <a:cs typeface="B Nazanin" pitchFamily="2" charset="-78"/>
              </a:rPr>
              <a:t>مقدمه</a:t>
            </a:r>
            <a:r>
              <a:rPr lang="en-US" b="1" dirty="0">
                <a:cs typeface="B Nazanin" pitchFamily="2" charset="-78"/>
              </a:rPr>
              <a:t/>
            </a:r>
            <a:br>
              <a:rPr lang="en-US" b="1" dirty="0">
                <a:cs typeface="B Nazanin" pitchFamily="2" charset="-78"/>
              </a:rPr>
            </a:br>
            <a:endParaRPr lang="en-US" b="1" dirty="0">
              <a:cs typeface="B Nazanin" pitchFamily="2" charset="-78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90000"/>
              </a:lnSpc>
            </a:pPr>
            <a:r>
              <a:rPr lang="fa-IR" sz="2200" dirty="0">
                <a:cs typeface="B Nazanin" pitchFamily="2" charset="-78"/>
              </a:rPr>
              <a:t>شرکتها براي گسترش فعاليت و سرمايه گذاري نيازمند تعامل با بازارهاي مالي هستند. مديران مالي </a:t>
            </a:r>
            <a:r>
              <a:rPr lang="fa-IR" sz="2200" dirty="0" smtClean="0">
                <a:cs typeface="B Nazanin" pitchFamily="2" charset="-78"/>
              </a:rPr>
              <a:t>ميتوانند </a:t>
            </a:r>
            <a:r>
              <a:rPr lang="fa-IR" sz="2200" dirty="0">
                <a:cs typeface="B Nazanin" pitchFamily="2" charset="-78"/>
              </a:rPr>
              <a:t>با شناخت </a:t>
            </a:r>
            <a:r>
              <a:rPr lang="fa-IR" sz="2200" dirty="0" smtClean="0">
                <a:cs typeface="B Nazanin" pitchFamily="2" charset="-78"/>
              </a:rPr>
              <a:t>روشهاي </a:t>
            </a:r>
            <a:r>
              <a:rPr lang="fa-IR" sz="2200" dirty="0">
                <a:cs typeface="B Nazanin" pitchFamily="2" charset="-78"/>
              </a:rPr>
              <a:t>مختلف تامين مالي اقدام به حداکثر نمودن ثروت سهامداران نمايند. </a:t>
            </a:r>
            <a:endParaRPr lang="fa-IR" sz="2200" dirty="0" smtClean="0">
              <a:cs typeface="B Nazanin" pitchFamily="2" charset="-78"/>
            </a:endParaRPr>
          </a:p>
          <a:p>
            <a:pPr algn="just" rtl="1">
              <a:lnSpc>
                <a:spcPct val="90000"/>
              </a:lnSpc>
              <a:buNone/>
            </a:pPr>
            <a:endParaRPr lang="fa-IR" sz="2200" dirty="0">
              <a:cs typeface="B Nazanin" pitchFamily="2" charset="-78"/>
            </a:endParaRPr>
          </a:p>
          <a:p>
            <a:pPr algn="just" rtl="1">
              <a:lnSpc>
                <a:spcPct val="90000"/>
              </a:lnSpc>
            </a:pPr>
            <a:r>
              <a:rPr lang="fa-IR" sz="2200" dirty="0">
                <a:cs typeface="B Nazanin" pitchFamily="2" charset="-78"/>
              </a:rPr>
              <a:t>انتخاب منابع مالي بلند مدت در شرکت­ها رابطه اساسي با هزينه تامين مالي دارد. مديريت مالي شرکت در راستاي انتخاب منابع مالي، بايد عوامل موثر بر انتخاب منابع مالي را شناسايي نموده و تاثير </a:t>
            </a:r>
            <a:r>
              <a:rPr lang="fa-IR" sz="2200" dirty="0" smtClean="0">
                <a:cs typeface="B Nazanin" pitchFamily="2" charset="-78"/>
              </a:rPr>
              <a:t>آنها </a:t>
            </a:r>
            <a:r>
              <a:rPr lang="fa-IR" sz="2200" dirty="0">
                <a:cs typeface="B Nazanin" pitchFamily="2" charset="-78"/>
              </a:rPr>
              <a:t>را بر ريسک و بازده شرکت مورد توجه قرار دهد. </a:t>
            </a:r>
            <a:endParaRPr lang="en-US" sz="2200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3</a:t>
            </a:fld>
            <a:endParaRPr lang="en-US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762000"/>
            <a:ext cx="7086600" cy="731838"/>
          </a:xfrm>
        </p:spPr>
        <p:txBody>
          <a:bodyPr/>
          <a:lstStyle/>
          <a:p>
            <a:pPr algn="r" rtl="1"/>
            <a:r>
              <a:rPr lang="fa-IR" sz="2400" b="1" dirty="0">
                <a:latin typeface="Book Antiqua" pitchFamily="18" charset="0"/>
                <a:cs typeface="B Nazanin" pitchFamily="2" charset="-78"/>
              </a:rPr>
              <a:t>عوامل کلي که </a:t>
            </a:r>
            <a:r>
              <a:rPr lang="fa-IR" sz="2400" b="1" dirty="0" smtClean="0">
                <a:latin typeface="Book Antiqua" pitchFamily="18" charset="0"/>
                <a:cs typeface="B Nazanin" pitchFamily="2" charset="-78"/>
              </a:rPr>
              <a:t>شرکتها </a:t>
            </a:r>
            <a:r>
              <a:rPr lang="fa-IR" sz="2400" b="1" dirty="0">
                <a:latin typeface="Book Antiqua" pitchFamily="18" charset="0"/>
                <a:cs typeface="B Nazanin" pitchFamily="2" charset="-78"/>
              </a:rPr>
              <a:t>در انتخاب منابع مالي بلند مدت لحاظ </a:t>
            </a:r>
            <a:r>
              <a:rPr lang="fa-IR" sz="2400" b="1" dirty="0" smtClean="0">
                <a:latin typeface="Book Antiqua" pitchFamily="18" charset="0"/>
                <a:cs typeface="B Nazanin" pitchFamily="2" charset="-78"/>
              </a:rPr>
              <a:t>مي کنند </a:t>
            </a:r>
            <a:r>
              <a:rPr lang="fa-IR" sz="2400" b="1" dirty="0">
                <a:latin typeface="Book Antiqua" pitchFamily="18" charset="0"/>
                <a:cs typeface="B Nazanin" pitchFamily="2" charset="-78"/>
              </a:rPr>
              <a:t>به شرح زير است:</a:t>
            </a:r>
            <a:endParaRPr lang="en-US" sz="2400" b="1" dirty="0">
              <a:latin typeface="Book Antiqua" pitchFamily="18" charset="0"/>
              <a:cs typeface="B Nazanin" pitchFamily="2" charset="-78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752600"/>
            <a:ext cx="5257800" cy="4525963"/>
          </a:xfrm>
        </p:spPr>
        <p:txBody>
          <a:bodyPr/>
          <a:lstStyle/>
          <a:p>
            <a:pPr marL="609600" indent="-609600" algn="justLow" rtl="1"/>
            <a:endParaRPr lang="fa-IR" sz="2400" dirty="0" smtClean="0">
              <a:latin typeface="Book Antiqua" pitchFamily="18" charset="0"/>
              <a:cs typeface="B Nazanin" pitchFamily="2" charset="-78"/>
            </a:endParaRPr>
          </a:p>
          <a:p>
            <a:pPr marL="609600" indent="-609600" algn="justLow" rtl="1"/>
            <a:r>
              <a:rPr lang="fa-IR" sz="2400" dirty="0" smtClean="0">
                <a:latin typeface="Book Antiqua" pitchFamily="18" charset="0"/>
                <a:cs typeface="B Nazanin" pitchFamily="2" charset="-78"/>
              </a:rPr>
              <a:t>مخاطره </a:t>
            </a:r>
            <a:r>
              <a:rPr lang="fa-IR" sz="2400" dirty="0">
                <a:latin typeface="Book Antiqua" pitchFamily="18" charset="0"/>
                <a:cs typeface="B Nazanin" pitchFamily="2" charset="-78"/>
              </a:rPr>
              <a:t>(ريسک)</a:t>
            </a:r>
          </a:p>
          <a:p>
            <a:pPr marL="609600" indent="-609600" algn="justLow" rtl="1"/>
            <a:r>
              <a:rPr lang="fa-IR" sz="2400" dirty="0">
                <a:latin typeface="Book Antiqua" pitchFamily="18" charset="0"/>
                <a:cs typeface="B Nazanin" pitchFamily="2" charset="-78"/>
              </a:rPr>
              <a:t>سود يا بازدهي</a:t>
            </a:r>
          </a:p>
          <a:p>
            <a:pPr marL="609600" indent="-609600" algn="justLow" rtl="1"/>
            <a:r>
              <a:rPr lang="fa-IR" sz="2400" dirty="0">
                <a:latin typeface="Book Antiqua" pitchFamily="18" charset="0"/>
                <a:cs typeface="B Nazanin" pitchFamily="2" charset="-78"/>
              </a:rPr>
              <a:t>هزينه تامين مالي</a:t>
            </a:r>
          </a:p>
          <a:p>
            <a:pPr marL="609600" indent="-609600" algn="justLow" rtl="1"/>
            <a:r>
              <a:rPr lang="fa-IR" sz="2400" dirty="0">
                <a:latin typeface="Book Antiqua" pitchFamily="18" charset="0"/>
                <a:cs typeface="B Nazanin" pitchFamily="2" charset="-78"/>
              </a:rPr>
              <a:t>سرعت دسترسي</a:t>
            </a:r>
          </a:p>
          <a:p>
            <a:pPr marL="609600" indent="-609600" algn="justLow" rtl="1"/>
            <a:r>
              <a:rPr lang="fa-IR" sz="2400" dirty="0">
                <a:latin typeface="Book Antiqua" pitchFamily="18" charset="0"/>
                <a:cs typeface="B Nazanin" pitchFamily="2" charset="-78"/>
              </a:rPr>
              <a:t>قابليت انعطاف</a:t>
            </a:r>
          </a:p>
          <a:p>
            <a:pPr marL="609600" indent="-609600" algn="justLow" rtl="1"/>
            <a:r>
              <a:rPr lang="fa-IR" sz="2400" dirty="0">
                <a:latin typeface="Book Antiqua" pitchFamily="18" charset="0"/>
                <a:cs typeface="B Nazanin" pitchFamily="2" charset="-78"/>
              </a:rPr>
              <a:t>ساير عوامل (محدوديتها)</a:t>
            </a:r>
            <a:endParaRPr lang="en-US" sz="2400" dirty="0">
              <a:latin typeface="Book Antiqua" pitchFamily="18" charset="0"/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4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762000"/>
            <a:ext cx="7086600" cy="731838"/>
          </a:xfrm>
        </p:spPr>
        <p:txBody>
          <a:bodyPr/>
          <a:lstStyle/>
          <a:p>
            <a:pPr algn="r" rtl="1"/>
            <a:r>
              <a:rPr lang="fa-IR" b="1" dirty="0">
                <a:cs typeface="B Nazanin" pitchFamily="2" charset="-78"/>
              </a:rPr>
              <a:t>منابع مالی بلند مدت</a:t>
            </a:r>
            <a:r>
              <a:rPr lang="en-US" dirty="0">
                <a:cs typeface="B Nazanin" pitchFamily="2" charset="-78"/>
              </a:rPr>
              <a:t>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rtl="1"/>
            <a:endParaRPr lang="fa-IR" sz="2400" dirty="0" smtClean="0">
              <a:cs typeface="B Nazanin" pitchFamily="2" charset="-78"/>
            </a:endParaRPr>
          </a:p>
          <a:p>
            <a:pPr algn="just" rtl="1"/>
            <a:r>
              <a:rPr lang="fa-IR" sz="2400" dirty="0" smtClean="0">
                <a:cs typeface="B Nazanin" pitchFamily="2" charset="-78"/>
              </a:rPr>
              <a:t>به </a:t>
            </a:r>
            <a:r>
              <a:rPr lang="fa-IR" sz="2400" dirty="0">
                <a:cs typeface="B Nazanin" pitchFamily="2" charset="-78"/>
              </a:rPr>
              <a:t>منابع مالی گفته </a:t>
            </a:r>
            <a:r>
              <a:rPr lang="fa-IR" sz="2400" dirty="0" smtClean="0">
                <a:cs typeface="B Nazanin" pitchFamily="2" charset="-78"/>
              </a:rPr>
              <a:t>می شود </a:t>
            </a:r>
            <a:r>
              <a:rPr lang="fa-IR" sz="2400" dirty="0">
                <a:cs typeface="B Nazanin" pitchFamily="2" charset="-78"/>
              </a:rPr>
              <a:t>که سررسید آنها بیش از یک سال باشد منابع مالی بلندمدت گفته </a:t>
            </a:r>
            <a:r>
              <a:rPr lang="fa-IR" sz="2400" dirty="0" smtClean="0">
                <a:cs typeface="B Nazanin" pitchFamily="2" charset="-78"/>
              </a:rPr>
              <a:t>می شود</a:t>
            </a:r>
            <a:r>
              <a:rPr lang="fa-IR" sz="2400" dirty="0">
                <a:cs typeface="B Nazanin" pitchFamily="2" charset="-78"/>
              </a:rPr>
              <a:t>. منابع مالی بلند مدت شامل </a:t>
            </a:r>
            <a:r>
              <a:rPr lang="fa-IR" sz="2400" dirty="0" smtClean="0">
                <a:cs typeface="B Nazanin" pitchFamily="2" charset="-78"/>
              </a:rPr>
              <a:t>وام های </a:t>
            </a:r>
            <a:r>
              <a:rPr lang="fa-IR" sz="2400" dirty="0">
                <a:cs typeface="B Nazanin" pitchFamily="2" charset="-78"/>
              </a:rPr>
              <a:t>با سررسید بیش از یک سال، اوراق قرضه با سررسید بیش از یک سال، سهام ممتاز، سهام عادی و اندوخته (طرح و توسعه) شرکت </a:t>
            </a:r>
            <a:r>
              <a:rPr lang="fa-IR" sz="2400" dirty="0" smtClean="0">
                <a:cs typeface="B Nazanin" pitchFamily="2" charset="-78"/>
              </a:rPr>
              <a:t>میباشد</a:t>
            </a:r>
            <a:r>
              <a:rPr lang="fa-IR" sz="2400" dirty="0">
                <a:cs typeface="B Nazanin" pitchFamily="2" charset="-78"/>
              </a:rPr>
              <a:t>.</a:t>
            </a:r>
            <a:r>
              <a:rPr lang="en-US" sz="2400" dirty="0">
                <a:cs typeface="B Nazanin" pitchFamily="2" charset="-78"/>
              </a:rPr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5</a:t>
            </a:fld>
            <a:endParaRPr lang="en-US"/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838200"/>
            <a:ext cx="7086600" cy="731838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2800" b="1" dirty="0">
                <a:cs typeface="B Nazanin" pitchFamily="2" charset="-78"/>
              </a:rPr>
              <a:t>عوامل کلي مؤثر بر ارزيابي روش</a:t>
            </a:r>
            <a:r>
              <a:rPr lang="fa-IR" sz="2800" b="1" dirty="0"/>
              <a:t>‌</a:t>
            </a:r>
            <a:r>
              <a:rPr lang="fa-IR" sz="2800" b="1" dirty="0">
                <a:cs typeface="B Nazanin" pitchFamily="2" charset="-78"/>
              </a:rPr>
              <a:t>هاي تأمين مالي بلندمدت</a:t>
            </a:r>
            <a:r>
              <a:rPr lang="en-US" sz="2800" b="1" dirty="0">
                <a:cs typeface="B Nazanin" pitchFamily="2" charset="-78"/>
              </a:rPr>
              <a:t/>
            </a:r>
            <a:br>
              <a:rPr lang="en-US" sz="2800" b="1" dirty="0">
                <a:cs typeface="B Nazanin" pitchFamily="2" charset="-78"/>
              </a:rPr>
            </a:br>
            <a:endParaRPr lang="en-US" sz="2800" b="1" dirty="0">
              <a:cs typeface="B Nazanin" pitchFamily="2" charset="-78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حداقل </a:t>
            </a:r>
            <a:r>
              <a:rPr lang="fa-IR" sz="2000" dirty="0">
                <a:cs typeface="B Nazanin" pitchFamily="2" charset="-78"/>
              </a:rPr>
              <a:t>نمودن هزينه</a:t>
            </a:r>
            <a:r>
              <a:rPr lang="fa-IR" sz="2000" dirty="0"/>
              <a:t>‌</a:t>
            </a:r>
            <a:r>
              <a:rPr lang="fa-IR" sz="2000" dirty="0">
                <a:cs typeface="B Nazanin" pitchFamily="2" charset="-78"/>
              </a:rPr>
              <a:t>هاي تأمين مالي پس از کسر ماليات</a:t>
            </a:r>
            <a:endParaRPr lang="en-US" sz="2000" dirty="0">
              <a:cs typeface="B Nazanin" pitchFamily="2" charset="-78"/>
            </a:endParaRPr>
          </a:p>
          <a:p>
            <a:pPr algn="r" rtl="1"/>
            <a:r>
              <a:rPr lang="en-US" sz="2000" dirty="0">
                <a:cs typeface="B Nazanin" pitchFamily="2" charset="-78"/>
              </a:rPr>
              <a:t> </a:t>
            </a:r>
            <a:r>
              <a:rPr lang="fa-IR" sz="2000" dirty="0">
                <a:cs typeface="B Nazanin" pitchFamily="2" charset="-78"/>
              </a:rPr>
              <a:t>کاهش ريسک</a:t>
            </a:r>
            <a:r>
              <a:rPr lang="fa-IR" sz="2000" dirty="0"/>
              <a:t>‌</a:t>
            </a:r>
            <a:r>
              <a:rPr lang="fa-IR" sz="2000" dirty="0">
                <a:cs typeface="B Nazanin" pitchFamily="2" charset="-78"/>
              </a:rPr>
              <a:t>هاي </a:t>
            </a:r>
            <a:r>
              <a:rPr lang="fa-IR" sz="2000" dirty="0"/>
              <a:t>‌</a:t>
            </a:r>
            <a:r>
              <a:rPr lang="fa-IR" sz="2000" dirty="0">
                <a:cs typeface="B Nazanin" pitchFamily="2" charset="-78"/>
              </a:rPr>
              <a:t>عملياتي و مالي</a:t>
            </a:r>
          </a:p>
          <a:p>
            <a:pPr algn="r" rtl="1">
              <a:buFontTx/>
              <a:buNone/>
            </a:pPr>
            <a:r>
              <a:rPr lang="en-US" sz="2000" dirty="0">
                <a:cs typeface="B Nazanin" pitchFamily="2" charset="-78"/>
              </a:rPr>
              <a:t>       </a:t>
            </a:r>
            <a:r>
              <a:rPr lang="fa-IR" sz="2000" dirty="0">
                <a:cs typeface="B Nazanin" pitchFamily="2" charset="-78"/>
              </a:rPr>
              <a:t>1- جريانات نقدي عملياتي وابسته به شرايط مالي شرکت</a:t>
            </a:r>
            <a:endParaRPr lang="en-US" sz="2000" dirty="0">
              <a:cs typeface="B Nazanin" pitchFamily="2" charset="-78"/>
            </a:endParaRPr>
          </a:p>
          <a:p>
            <a:pPr algn="r" rtl="1">
              <a:buFontTx/>
              <a:buNone/>
            </a:pPr>
            <a:r>
              <a:rPr lang="en-US" sz="2000" dirty="0">
                <a:cs typeface="B Nazanin" pitchFamily="2" charset="-78"/>
              </a:rPr>
              <a:t>        </a:t>
            </a:r>
            <a:r>
              <a:rPr lang="fa-IR" sz="2000" dirty="0">
                <a:cs typeface="B Nazanin" pitchFamily="2" charset="-78"/>
              </a:rPr>
              <a:t>2- مهارت، دانش خاص، شهرت، محصولات متنوع و عوامل </a:t>
            </a:r>
            <a:r>
              <a:rPr lang="fa-IR" sz="2000" dirty="0" smtClean="0">
                <a:cs typeface="B Nazanin" pitchFamily="2" charset="-78"/>
              </a:rPr>
              <a:t>              موجود </a:t>
            </a:r>
            <a:r>
              <a:rPr lang="fa-IR" sz="2000" dirty="0">
                <a:cs typeface="B Nazanin" pitchFamily="2" charset="-78"/>
              </a:rPr>
              <a:t>در بازار</a:t>
            </a:r>
            <a:endParaRPr lang="en-US" sz="2000" dirty="0">
              <a:cs typeface="B Nazanin" pitchFamily="2" charset="-78"/>
            </a:endParaRPr>
          </a:p>
          <a:p>
            <a:pPr algn="r" rtl="1"/>
            <a:r>
              <a:rPr lang="fa-IR" sz="2000" dirty="0">
                <a:cs typeface="B Nazanin" pitchFamily="2" charset="-78"/>
              </a:rPr>
              <a:t>حداقل کردن هزينه</a:t>
            </a:r>
            <a:r>
              <a:rPr lang="fa-IR" sz="2000" dirty="0"/>
              <a:t>‌</a:t>
            </a:r>
            <a:r>
              <a:rPr lang="fa-IR" sz="2000" dirty="0">
                <a:cs typeface="B Nazanin" pitchFamily="2" charset="-78"/>
              </a:rPr>
              <a:t>هاي نمايندگي</a:t>
            </a:r>
            <a:r>
              <a:rPr lang="en-US" sz="2000" dirty="0">
                <a:cs typeface="B Nazanin" pitchFamily="2" charset="-78"/>
              </a:rPr>
              <a:t> </a:t>
            </a:r>
          </a:p>
          <a:p>
            <a:pPr algn="r" rtl="1"/>
            <a:r>
              <a:rPr lang="fa-IR" sz="2000" dirty="0">
                <a:cs typeface="B Nazanin" pitchFamily="2" charset="-78"/>
              </a:rPr>
              <a:t>انعطاف</a:t>
            </a:r>
            <a:r>
              <a:rPr lang="fa-IR" sz="2000" dirty="0"/>
              <a:t>‌</a:t>
            </a:r>
            <a:r>
              <a:rPr lang="fa-IR" sz="2000" dirty="0">
                <a:cs typeface="B Nazanin" pitchFamily="2" charset="-78"/>
              </a:rPr>
              <a:t>پذيري</a:t>
            </a:r>
            <a:endParaRPr lang="en-US" sz="2000" dirty="0">
              <a:cs typeface="B Nazanin" pitchFamily="2" charset="-78"/>
            </a:endParaRPr>
          </a:p>
          <a:p>
            <a:pPr algn="r" rtl="1"/>
            <a:r>
              <a:rPr lang="en-US" sz="2000" dirty="0">
                <a:cs typeface="B Nazanin" pitchFamily="2" charset="-78"/>
              </a:rPr>
              <a:t> </a:t>
            </a:r>
            <a:r>
              <a:rPr lang="fa-IR" sz="2000" dirty="0">
                <a:cs typeface="B Nazanin" pitchFamily="2" charset="-78"/>
              </a:rPr>
              <a:t>کنترل</a:t>
            </a:r>
            <a:r>
              <a:rPr lang="en-US" sz="2000" dirty="0">
                <a:cs typeface="B Nazanin" pitchFamily="2" charset="-78"/>
              </a:rPr>
              <a:t> </a:t>
            </a:r>
            <a:endParaRPr lang="fa-IR" sz="2000" dirty="0">
              <a:cs typeface="B Nazanin" pitchFamily="2" charset="-78"/>
            </a:endParaRPr>
          </a:p>
          <a:p>
            <a:pPr algn="r" rtl="1"/>
            <a:r>
              <a:rPr lang="fa-IR" sz="2000" dirty="0">
                <a:cs typeface="B Nazanin" pitchFamily="2" charset="-78"/>
              </a:rPr>
              <a:t>ساير عوامل 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6</a:t>
            </a:fld>
            <a:endParaRPr lang="en-US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3200" b="1" dirty="0">
                <a:cs typeface="B Nazanin" pitchFamily="2" charset="-78"/>
              </a:rPr>
              <a:t>محاسبه هزينه سرمايه</a:t>
            </a:r>
            <a:r>
              <a:rPr lang="en-US" sz="3200" b="1" dirty="0">
                <a:cs typeface="B Nazanin" pitchFamily="2" charset="-78"/>
              </a:rPr>
              <a:t>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محاسبه </a:t>
            </a:r>
            <a:r>
              <a:rPr lang="fa-IR" sz="2400" dirty="0">
                <a:cs typeface="B Nazanin" pitchFamily="2" charset="-78"/>
              </a:rPr>
              <a:t>هزينه تأمين مالي از طريق فروش اوراق قرضه (استقراض)</a:t>
            </a:r>
          </a:p>
          <a:p>
            <a:pPr algn="r" rtl="1"/>
            <a:r>
              <a:rPr lang="fa-IR" sz="2400" dirty="0">
                <a:cs typeface="B Nazanin" pitchFamily="2" charset="-78"/>
              </a:rPr>
              <a:t>محاسبه هزينه تأمين مالي از طريق سهام ممتاز</a:t>
            </a:r>
          </a:p>
          <a:p>
            <a:pPr algn="r" rtl="1"/>
            <a:r>
              <a:rPr lang="fa-IR" sz="2400" dirty="0">
                <a:cs typeface="B Nazanin" pitchFamily="2" charset="-78"/>
              </a:rPr>
              <a:t> هزينه تأمين مالي از طريق سهام عادي  </a:t>
            </a:r>
          </a:p>
          <a:p>
            <a:pPr algn="r" rtl="1"/>
            <a:r>
              <a:rPr lang="fa-IR" sz="2400" dirty="0">
                <a:cs typeface="B Nazanin" pitchFamily="2" charset="-78"/>
              </a:rPr>
              <a:t>هزينه تأمين مالي از طريق اندوخته کردن سود</a:t>
            </a:r>
            <a:r>
              <a:rPr lang="en-US" sz="2400" dirty="0">
                <a:cs typeface="B Nazanin" pitchFamily="2" charset="-78"/>
              </a:rPr>
              <a:t>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7</a:t>
            </a:fld>
            <a:endParaRPr lang="en-US"/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838200"/>
            <a:ext cx="7086600" cy="731838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cs typeface="B Nazanin" pitchFamily="2" charset="-78"/>
              </a:rPr>
              <a:t>عوامل مؤثر بر انتخاب از محل اندوخته به عنوان يک شيوه تأمين مالي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حفظ </a:t>
            </a:r>
            <a:r>
              <a:rPr lang="fa-IR" sz="2400" dirty="0">
                <a:cs typeface="B Nazanin" pitchFamily="2" charset="-78"/>
              </a:rPr>
              <a:t>نقدينگي و پرداخت سود در تاريخ مقرر</a:t>
            </a:r>
            <a:r>
              <a:rPr lang="en-US" sz="2400" dirty="0">
                <a:cs typeface="B Nazanin" pitchFamily="2" charset="-78"/>
              </a:rPr>
              <a:t> </a:t>
            </a:r>
            <a:endParaRPr lang="fa-IR" sz="2400" dirty="0">
              <a:cs typeface="B Nazanin" pitchFamily="2" charset="-78"/>
            </a:endParaRPr>
          </a:p>
          <a:p>
            <a:pPr algn="r" rtl="1"/>
            <a:r>
              <a:rPr lang="fa-IR" sz="2400" dirty="0">
                <a:cs typeface="B Nazanin" pitchFamily="2" charset="-78"/>
              </a:rPr>
              <a:t>عدم دسترسي به منابع خارجي</a:t>
            </a:r>
            <a:r>
              <a:rPr lang="en-US" sz="2400" dirty="0">
                <a:cs typeface="B Nazanin" pitchFamily="2" charset="-78"/>
              </a:rPr>
              <a:t> </a:t>
            </a:r>
            <a:endParaRPr lang="fa-IR" sz="2400" dirty="0">
              <a:cs typeface="B Nazanin" pitchFamily="2" charset="-78"/>
            </a:endParaRPr>
          </a:p>
          <a:p>
            <a:pPr algn="r" rtl="1"/>
            <a:r>
              <a:rPr lang="fa-IR" sz="2400" dirty="0">
                <a:cs typeface="B Nazanin" pitchFamily="2" charset="-78"/>
              </a:rPr>
              <a:t>وجوه حاصل از فروش دارايي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هاي ثابت</a:t>
            </a:r>
            <a:r>
              <a:rPr lang="en-US" sz="2400" dirty="0">
                <a:cs typeface="B Nazanin" pitchFamily="2" charset="-78"/>
              </a:rPr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8</a:t>
            </a:fld>
            <a:endParaRPr lang="en-US"/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3200" b="1" dirty="0">
                <a:cs typeface="B Nazanin" pitchFamily="2" charset="-78"/>
              </a:rPr>
              <a:t>مزاياي اعتبارت بانکي 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rtl="1"/>
            <a:endParaRPr lang="fa-IR" sz="2400" dirty="0" smtClean="0">
              <a:cs typeface="B Nazanin" pitchFamily="2" charset="-78"/>
            </a:endParaRPr>
          </a:p>
          <a:p>
            <a:pPr algn="just" rtl="1"/>
            <a:r>
              <a:rPr lang="fa-IR" sz="2400" dirty="0" smtClean="0">
                <a:cs typeface="B Nazanin" pitchFamily="2" charset="-78"/>
              </a:rPr>
              <a:t>شرکت </a:t>
            </a:r>
            <a:r>
              <a:rPr lang="fa-IR" sz="2400" dirty="0">
                <a:cs typeface="B Nazanin" pitchFamily="2" charset="-78"/>
              </a:rPr>
              <a:t>مي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تواند به سهولت و به صورت مسقيم با موسسه مالي وارد مذاکره شود</a:t>
            </a:r>
            <a:r>
              <a:rPr lang="en-US" sz="2400" dirty="0">
                <a:cs typeface="B Nazanin" pitchFamily="2" charset="-78"/>
              </a:rPr>
              <a:t> </a:t>
            </a:r>
            <a:r>
              <a:rPr lang="fa-IR" sz="2400" dirty="0">
                <a:cs typeface="B Nazanin" pitchFamily="2" charset="-78"/>
              </a:rPr>
              <a:t>.</a:t>
            </a:r>
          </a:p>
          <a:p>
            <a:pPr algn="just" rtl="1"/>
            <a:r>
              <a:rPr lang="fa-IR" sz="2400" dirty="0">
                <a:cs typeface="B Nazanin" pitchFamily="2" charset="-78"/>
              </a:rPr>
              <a:t>در صورت تغيير شرايط شرکت، مي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توان با موسسه مالي به سرعت وارد مذاکره شد و تغييرات لازم را در قرارداد اِعمال نمود</a:t>
            </a:r>
            <a:r>
              <a:rPr lang="en-US" sz="2400" dirty="0">
                <a:cs typeface="B Nazanin" pitchFamily="2" charset="-78"/>
              </a:rPr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9</a:t>
            </a:fld>
            <a:endParaRPr lang="en-US"/>
          </a:p>
        </p:txBody>
      </p:sp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838200"/>
            <a:ext cx="7086600" cy="731838"/>
          </a:xfrm>
        </p:spPr>
        <p:txBody>
          <a:bodyPr/>
          <a:lstStyle/>
          <a:p>
            <a:pPr algn="r" rtl="1"/>
            <a:r>
              <a:rPr lang="fa-IR" sz="2400" b="1" dirty="0" smtClean="0">
                <a:cs typeface="B Nazanin" pitchFamily="2" charset="-78"/>
              </a:rPr>
              <a:t>روش</a:t>
            </a:r>
            <a:r>
              <a:rPr lang="fa-IR" sz="2400" b="1" dirty="0" smtClean="0"/>
              <a:t>‌</a:t>
            </a:r>
            <a:r>
              <a:rPr lang="fa-IR" sz="2400" b="1" dirty="0" smtClean="0">
                <a:cs typeface="B Nazanin" pitchFamily="2" charset="-78"/>
              </a:rPr>
              <a:t>هایی </a:t>
            </a:r>
            <a:r>
              <a:rPr lang="fa-IR" sz="2400" b="1" dirty="0">
                <a:cs typeface="B Nazanin" pitchFamily="2" charset="-78"/>
              </a:rPr>
              <a:t>که شبکه بانکي با استفاده از عقود اسلامي و به روش</a:t>
            </a:r>
            <a:r>
              <a:rPr lang="fa-IR" sz="2400" b="1" dirty="0"/>
              <a:t>‌</a:t>
            </a:r>
            <a:r>
              <a:rPr lang="fa-IR" sz="2400" b="1" dirty="0">
                <a:cs typeface="B Nazanin" pitchFamily="2" charset="-78"/>
              </a:rPr>
              <a:t>هاي مختلفي منابع مالي بلندمدت را در اختيار شرکت</a:t>
            </a:r>
            <a:r>
              <a:rPr lang="fa-IR" sz="2400" b="1" dirty="0"/>
              <a:t>‌</a:t>
            </a:r>
            <a:r>
              <a:rPr lang="fa-IR" sz="2400" b="1" dirty="0">
                <a:cs typeface="B Nazanin" pitchFamily="2" charset="-78"/>
              </a:rPr>
              <a:t>ها قرار مي</a:t>
            </a:r>
            <a:r>
              <a:rPr lang="fa-IR" sz="2400" b="1" dirty="0"/>
              <a:t>‌</a:t>
            </a:r>
            <a:r>
              <a:rPr lang="fa-IR" sz="2400" b="1" dirty="0">
                <a:cs typeface="B Nazanin" pitchFamily="2" charset="-78"/>
              </a:rPr>
              <a:t>دهد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تامين </a:t>
            </a:r>
            <a:r>
              <a:rPr lang="fa-IR" sz="2400" dirty="0">
                <a:cs typeface="B Nazanin" pitchFamily="2" charset="-78"/>
              </a:rPr>
              <a:t>اقساطي ماشين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آلات، تجهيزات و تأسيسات </a:t>
            </a:r>
          </a:p>
          <a:p>
            <a:pPr algn="r" rtl="1"/>
            <a:r>
              <a:rPr lang="fa-IR" sz="2400" dirty="0">
                <a:cs typeface="B Nazanin" pitchFamily="2" charset="-78"/>
              </a:rPr>
              <a:t>اجاره به شرط تمليک </a:t>
            </a:r>
          </a:p>
          <a:p>
            <a:pPr algn="r" rtl="1"/>
            <a:r>
              <a:rPr lang="fa-IR" sz="2400" dirty="0">
                <a:cs typeface="B Nazanin" pitchFamily="2" charset="-78"/>
              </a:rPr>
              <a:t>مشارکت مدني </a:t>
            </a:r>
          </a:p>
          <a:p>
            <a:pPr algn="r" rtl="1"/>
            <a:r>
              <a:rPr lang="fa-IR" sz="2400" dirty="0">
                <a:cs typeface="B Nazanin" pitchFamily="2" charset="-78"/>
              </a:rPr>
              <a:t>مشارکت حقوقي 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10</a:t>
            </a:fld>
            <a:endParaRPr lang="en-US"/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762000"/>
            <a:ext cx="7086600" cy="731838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altLang="zh-CN" sz="3200" b="1" dirty="0">
                <a:cs typeface="B Nazanin" pitchFamily="2" charset="-78"/>
              </a:rPr>
              <a:t>تأمين مالي بلند مدت </a:t>
            </a:r>
            <a:r>
              <a:rPr lang="en-US" altLang="zh-CN" sz="3200" b="1" dirty="0">
                <a:ea typeface="宋体" charset="-122"/>
                <a:cs typeface="B Nazanin" pitchFamily="2" charset="-78"/>
              </a:rPr>
              <a:t/>
            </a:r>
            <a:br>
              <a:rPr lang="en-US" altLang="zh-CN" sz="3200" b="1" dirty="0">
                <a:ea typeface="宋体" charset="-122"/>
                <a:cs typeface="B Nazanin" pitchFamily="2" charset="-78"/>
              </a:rPr>
            </a:br>
            <a:endParaRPr lang="en-US" sz="3200" b="1" dirty="0">
              <a:cs typeface="B Nazanin" pitchFamily="2" charset="-78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altLang="zh-CN" sz="2600" dirty="0">
                <a:cs typeface="B Nazanin" pitchFamily="2" charset="-78"/>
              </a:rPr>
              <a:t>اوراق قرضه (ابزار بدهي)</a:t>
            </a:r>
          </a:p>
          <a:p>
            <a:pPr algn="r" rtl="1"/>
            <a:r>
              <a:rPr lang="fa-IR" altLang="zh-CN" sz="2600" dirty="0">
                <a:cs typeface="B Nazanin" pitchFamily="2" charset="-78"/>
              </a:rPr>
              <a:t>سهام ممتاز (ابزار سرمايه)</a:t>
            </a:r>
          </a:p>
          <a:p>
            <a:pPr algn="r" rtl="1"/>
            <a:r>
              <a:rPr lang="fa-IR" altLang="zh-CN" sz="2600" dirty="0">
                <a:cs typeface="B Nazanin" pitchFamily="2" charset="-78"/>
              </a:rPr>
              <a:t>سهام عادي (ابزار سرمايه)</a:t>
            </a:r>
          </a:p>
          <a:p>
            <a:pPr algn="r" rtl="1"/>
            <a:endParaRPr lang="fa-IR" altLang="zh-CN" dirty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altLang="zh-CN" sz="2000" dirty="0">
                <a:cs typeface="B Nazanin" pitchFamily="2" charset="-78"/>
              </a:rPr>
              <a:t>اوراق قرضه و سهام ممتاز (در مواقعي كه داراي نرخ سود ثابت تضمين شده است): به عنوان اوراق بهادار با درآمد ثابت و سهام عادي به عنوان اوراق بهادار با درآمد متغير مي باشد.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11</a:t>
            </a:fld>
            <a:endParaRPr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3200" b="1" dirty="0">
                <a:cs typeface="B Nazanin" pitchFamily="2" charset="-78"/>
              </a:rPr>
              <a:t>تأمين مالي از طريق انتشار اوراق قرضه</a:t>
            </a:r>
            <a:r>
              <a:rPr lang="en-US" sz="3200" b="1" dirty="0">
                <a:cs typeface="B Nazanin" pitchFamily="2" charset="-78"/>
              </a:rPr>
              <a:t>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rtl="1">
              <a:buFont typeface="Wingdings" pitchFamily="2" charset="2"/>
              <a:buChar char="v"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v"/>
            </a:pPr>
            <a:r>
              <a:rPr lang="fa-IR" sz="2400" dirty="0" smtClean="0">
                <a:cs typeface="B Nazanin" pitchFamily="2" charset="-78"/>
              </a:rPr>
              <a:t>اوراق </a:t>
            </a:r>
            <a:r>
              <a:rPr lang="fa-IR" sz="2400" dirty="0">
                <a:cs typeface="B Nazanin" pitchFamily="2" charset="-78"/>
              </a:rPr>
              <a:t>قرضه يا همان اخذ وام در قبال صدور اوراق بهادار با نرخ بهره مشخص، يکي از ابزارهاي مهم تأمين مالي شرکت است. اوراق قرضه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هايي که شرکت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ها منتشر مي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کنند، مستلزم انعقاد نوعي قرارداد است که شرکت به موجب آن بايد اصل و فرع اوراق قرضه را باز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پرداخت کند. 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762000"/>
            <a:ext cx="7086600" cy="731838"/>
          </a:xfrm>
        </p:spPr>
        <p:txBody>
          <a:bodyPr/>
          <a:lstStyle/>
          <a:p>
            <a:pPr algn="r" rtl="1"/>
            <a:r>
              <a:rPr lang="fa-IR" sz="3200" b="1" dirty="0">
                <a:cs typeface="B Nazanin" pitchFamily="2" charset="-78"/>
              </a:rPr>
              <a:t>ويژگي</a:t>
            </a:r>
            <a:r>
              <a:rPr lang="fa-IR" sz="3200" b="1" dirty="0"/>
              <a:t>‌</a:t>
            </a:r>
            <a:r>
              <a:rPr lang="fa-IR" sz="3200" b="1" dirty="0">
                <a:cs typeface="B Nazanin" pitchFamily="2" charset="-78"/>
              </a:rPr>
              <a:t>هاي اوراق قرضه 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عدم </a:t>
            </a:r>
            <a:r>
              <a:rPr lang="fa-IR" sz="2400" dirty="0">
                <a:cs typeface="B Nazanin" pitchFamily="2" charset="-78"/>
              </a:rPr>
              <a:t>وجود حق راي</a:t>
            </a:r>
            <a:r>
              <a:rPr lang="en-US" sz="2400" dirty="0">
                <a:cs typeface="B Nazanin" pitchFamily="2" charset="-78"/>
              </a:rPr>
              <a:t> </a:t>
            </a:r>
            <a:endParaRPr lang="fa-IR" sz="2400" dirty="0">
              <a:cs typeface="B Nazanin" pitchFamily="2" charset="-78"/>
            </a:endParaRPr>
          </a:p>
          <a:p>
            <a:pPr algn="r" rtl="1"/>
            <a:r>
              <a:rPr lang="fa-IR" sz="2400" dirty="0">
                <a:cs typeface="B Nazanin" pitchFamily="2" charset="-78"/>
              </a:rPr>
              <a:t>سپر مالياتي</a:t>
            </a:r>
            <a:r>
              <a:rPr lang="en-US" sz="2400" dirty="0">
                <a:cs typeface="B Nazanin" pitchFamily="2" charset="-78"/>
              </a:rPr>
              <a:t> </a:t>
            </a:r>
            <a:endParaRPr lang="fa-IR" sz="2400" dirty="0">
              <a:cs typeface="B Nazanin" pitchFamily="2" charset="-78"/>
            </a:endParaRPr>
          </a:p>
          <a:p>
            <a:pPr algn="r" rtl="1"/>
            <a:r>
              <a:rPr lang="fa-IR" sz="2400" dirty="0">
                <a:cs typeface="B Nazanin" pitchFamily="2" charset="-78"/>
              </a:rPr>
              <a:t>هزينه تامين مالي کمتر</a:t>
            </a:r>
            <a:r>
              <a:rPr lang="en-US" sz="2400" dirty="0">
                <a:cs typeface="B Nazanin" pitchFamily="2" charset="-78"/>
              </a:rPr>
              <a:t> </a:t>
            </a:r>
            <a:endParaRPr lang="fa-IR" sz="2400" dirty="0">
              <a:cs typeface="B Nazanin" pitchFamily="2" charset="-78"/>
            </a:endParaRPr>
          </a:p>
          <a:p>
            <a:pPr algn="r" rtl="1"/>
            <a:r>
              <a:rPr lang="fa-IR" sz="2400" dirty="0">
                <a:cs typeface="B Nazanin" pitchFamily="2" charset="-78"/>
              </a:rPr>
              <a:t>وجود ادعاي حقوقي</a:t>
            </a:r>
            <a:r>
              <a:rPr lang="en-US" sz="2400" dirty="0">
                <a:cs typeface="B Nazanin" pitchFamily="2" charset="-78"/>
              </a:rPr>
              <a:t>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13</a:t>
            </a:fld>
            <a:endParaRPr lang="en-US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3000" b="1" dirty="0">
                <a:cs typeface="B Nazanin" pitchFamily="2" charset="-78"/>
              </a:rPr>
              <a:t>مزايا تأمين مالي از طريق اوراق قرضه </a:t>
            </a:r>
            <a:endParaRPr lang="en-US" sz="3000" b="1" dirty="0">
              <a:cs typeface="B Nazanin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752600"/>
            <a:ext cx="5257800" cy="4525963"/>
          </a:xfrm>
        </p:spPr>
        <p:txBody>
          <a:bodyPr/>
          <a:lstStyle/>
          <a:p>
            <a:pPr algn="r" rtl="1">
              <a:lnSpc>
                <a:spcPct val="80000"/>
              </a:lnSpc>
              <a:buNone/>
            </a:pPr>
            <a:r>
              <a:rPr lang="fa-IR" altLang="zh-CN" sz="2000" dirty="0">
                <a:cs typeface="B Nazanin" pitchFamily="2" charset="-78"/>
              </a:rPr>
              <a:t>1- ارزان ترين روش تأمين مالي است</a:t>
            </a:r>
            <a:r>
              <a:rPr lang="fa-IR" altLang="zh-CN" sz="2000" dirty="0" smtClean="0">
                <a:cs typeface="B Nazanin" pitchFamily="2" charset="-78"/>
              </a:rPr>
              <a:t>.</a:t>
            </a:r>
          </a:p>
          <a:p>
            <a:pPr algn="r" rtl="1">
              <a:lnSpc>
                <a:spcPct val="80000"/>
              </a:lnSpc>
              <a:buNone/>
            </a:pPr>
            <a:endParaRPr lang="fa-IR" altLang="zh-CN" sz="2000" dirty="0">
              <a:cs typeface="B Nazanin" pitchFamily="2" charset="-78"/>
            </a:endParaRPr>
          </a:p>
          <a:p>
            <a:pPr algn="r" rtl="1">
              <a:lnSpc>
                <a:spcPct val="80000"/>
              </a:lnSpc>
              <a:buNone/>
            </a:pPr>
            <a:r>
              <a:rPr lang="fa-IR" altLang="zh-CN" sz="2000" dirty="0">
                <a:cs typeface="B Nazanin" pitchFamily="2" charset="-78"/>
              </a:rPr>
              <a:t>2- باعث مشاركت ديگران در اداره و كنترل شركت و دخالت در تصميم گيري نمي شود</a:t>
            </a:r>
            <a:r>
              <a:rPr lang="fa-IR" altLang="zh-CN" sz="2000" dirty="0" smtClean="0">
                <a:cs typeface="B Nazanin" pitchFamily="2" charset="-78"/>
              </a:rPr>
              <a:t>.</a:t>
            </a:r>
          </a:p>
          <a:p>
            <a:pPr algn="r" rtl="1">
              <a:lnSpc>
                <a:spcPct val="80000"/>
              </a:lnSpc>
              <a:buNone/>
            </a:pPr>
            <a:endParaRPr lang="fa-IR" altLang="zh-CN" sz="2000" dirty="0">
              <a:cs typeface="B Nazanin" pitchFamily="2" charset="-78"/>
            </a:endParaRPr>
          </a:p>
          <a:p>
            <a:pPr algn="r" rtl="1">
              <a:lnSpc>
                <a:spcPct val="80000"/>
              </a:lnSpc>
              <a:buNone/>
            </a:pPr>
            <a:r>
              <a:rPr lang="fa-IR" altLang="zh-CN" sz="2000" dirty="0">
                <a:cs typeface="B Nazanin" pitchFamily="2" charset="-78"/>
              </a:rPr>
              <a:t>3- براي شركت مزيت مالياتي ايجاد مي كند زيرا بهره متعلق به آن به عنوان هزينه قابل قبول مالياتي است</a:t>
            </a:r>
            <a:r>
              <a:rPr lang="fa-IR" altLang="zh-CN" sz="2000" dirty="0" smtClean="0">
                <a:cs typeface="B Nazanin" pitchFamily="2" charset="-78"/>
              </a:rPr>
              <a:t>.</a:t>
            </a:r>
          </a:p>
          <a:p>
            <a:pPr algn="r" rtl="1">
              <a:lnSpc>
                <a:spcPct val="80000"/>
              </a:lnSpc>
              <a:buNone/>
            </a:pPr>
            <a:endParaRPr lang="fa-IR" altLang="zh-CN" sz="2000" dirty="0">
              <a:cs typeface="B Nazanin" pitchFamily="2" charset="-78"/>
            </a:endParaRPr>
          </a:p>
          <a:p>
            <a:pPr algn="r" rtl="1">
              <a:lnSpc>
                <a:spcPct val="80000"/>
              </a:lnSpc>
              <a:buNone/>
            </a:pPr>
            <a:r>
              <a:rPr lang="fa-IR" altLang="zh-CN" sz="2000" dirty="0">
                <a:cs typeface="B Nazanin" pitchFamily="2" charset="-78"/>
              </a:rPr>
              <a:t>4- در شرايط تورمي به علت ثابت بودن بهره آن، بهره واقعي كه شركت مي پرداخت كاهش  مي يابد</a:t>
            </a:r>
            <a:r>
              <a:rPr lang="fa-IR" altLang="zh-CN" sz="2000" dirty="0" smtClean="0">
                <a:cs typeface="B Nazanin" pitchFamily="2" charset="-78"/>
              </a:rPr>
              <a:t>.</a:t>
            </a:r>
          </a:p>
          <a:p>
            <a:pPr algn="r" rtl="1">
              <a:lnSpc>
                <a:spcPct val="80000"/>
              </a:lnSpc>
              <a:buNone/>
            </a:pPr>
            <a:endParaRPr lang="fa-IR" altLang="zh-CN" sz="2000" dirty="0">
              <a:cs typeface="B Nazanin" pitchFamily="2" charset="-78"/>
            </a:endParaRPr>
          </a:p>
          <a:p>
            <a:pPr algn="r" rtl="1">
              <a:lnSpc>
                <a:spcPct val="80000"/>
              </a:lnSpc>
              <a:buNone/>
            </a:pPr>
            <a:r>
              <a:rPr lang="fa-IR" altLang="zh-CN" sz="2000" dirty="0">
                <a:cs typeface="B Nazanin" pitchFamily="2" charset="-78"/>
              </a:rPr>
              <a:t>5- در صورت پايين بودن هزينه بهره نسبت به بازده سرمايه گذاري، تأمين مالي از طريق اوراق قرضه باعث افزايش </a:t>
            </a:r>
            <a:r>
              <a:rPr lang="en-US" altLang="zh-CN" sz="2000" dirty="0">
                <a:ea typeface="宋体" charset="-122"/>
                <a:cs typeface="B Nazanin" pitchFamily="2" charset="-78"/>
              </a:rPr>
              <a:t>EPS </a:t>
            </a:r>
            <a:r>
              <a:rPr lang="fa-IR" altLang="zh-CN" sz="2000" dirty="0">
                <a:cs typeface="B Nazanin" pitchFamily="2" charset="-78"/>
              </a:rPr>
              <a:t>مي شود.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14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altLang="zh-CN" sz="3000" b="1" dirty="0">
                <a:cs typeface="B Nazanin" pitchFamily="2" charset="-78"/>
              </a:rPr>
              <a:t>معايب تأمين مالي از طريق</a:t>
            </a:r>
            <a:r>
              <a:rPr lang="fa-IR" altLang="zh-CN" sz="3000" dirty="0">
                <a:cs typeface="B Nazanin" pitchFamily="2" charset="-78"/>
              </a:rPr>
              <a:t> </a:t>
            </a:r>
            <a:r>
              <a:rPr lang="fa-IR" sz="3000" b="1" dirty="0">
                <a:cs typeface="B Nazanin" pitchFamily="2" charset="-78"/>
              </a:rPr>
              <a:t>اوراق قرضه</a:t>
            </a:r>
            <a:r>
              <a:rPr lang="fa-IR" sz="3000" dirty="0">
                <a:cs typeface="B Nazanin" pitchFamily="2" charset="-78"/>
              </a:rPr>
              <a:t> </a:t>
            </a:r>
            <a:endParaRPr lang="en-US" sz="3000" dirty="0">
              <a:cs typeface="B Nazanin" pitchFamily="2" charset="-78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90000"/>
              </a:lnSpc>
            </a:pPr>
            <a:endParaRPr lang="fa-IR" altLang="zh-CN" sz="2400" dirty="0" smtClean="0">
              <a:cs typeface="B Nazanin" pitchFamily="2" charset="-78"/>
            </a:endParaRPr>
          </a:p>
          <a:p>
            <a:pPr algn="just" rtl="1">
              <a:lnSpc>
                <a:spcPct val="90000"/>
              </a:lnSpc>
            </a:pPr>
            <a:r>
              <a:rPr lang="fa-IR" altLang="zh-CN" sz="2400" dirty="0" smtClean="0">
                <a:cs typeface="B Nazanin" pitchFamily="2" charset="-78"/>
              </a:rPr>
              <a:t>باعث </a:t>
            </a:r>
            <a:r>
              <a:rPr lang="fa-IR" altLang="zh-CN" sz="2400" dirty="0">
                <a:cs typeface="B Nazanin" pitchFamily="2" charset="-78"/>
              </a:rPr>
              <a:t>افزايش ريسك مالي شركت</a:t>
            </a:r>
            <a:r>
              <a:rPr lang="en-US" altLang="zh-CN" sz="2400" dirty="0">
                <a:ea typeface="宋体" charset="-122"/>
                <a:cs typeface="B Nazanin" pitchFamily="2" charset="-78"/>
              </a:rPr>
              <a:t> .</a:t>
            </a:r>
            <a:endParaRPr lang="fa-IR" altLang="zh-CN" sz="2400" dirty="0">
              <a:cs typeface="B Nazanin" pitchFamily="2" charset="-78"/>
            </a:endParaRPr>
          </a:p>
          <a:p>
            <a:pPr algn="just" rtl="1">
              <a:lnSpc>
                <a:spcPct val="90000"/>
              </a:lnSpc>
            </a:pPr>
            <a:r>
              <a:rPr lang="fa-IR" altLang="zh-CN" sz="2400" dirty="0">
                <a:cs typeface="B Nazanin" pitchFamily="2" charset="-78"/>
              </a:rPr>
              <a:t>مي تواند منجر به ورشكستگي شركت شود.</a:t>
            </a:r>
          </a:p>
          <a:p>
            <a:pPr algn="just" rtl="1">
              <a:lnSpc>
                <a:spcPct val="90000"/>
              </a:lnSpc>
            </a:pPr>
            <a:r>
              <a:rPr lang="fa-IR" sz="2400" dirty="0">
                <a:cs typeface="B Nazanin" pitchFamily="2" charset="-78"/>
              </a:rPr>
              <a:t>باعث افت شديد سود هر سهم مي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شود.</a:t>
            </a:r>
            <a:r>
              <a:rPr lang="en-US" sz="2400" dirty="0">
                <a:cs typeface="B Nazanin" pitchFamily="2" charset="-78"/>
              </a:rPr>
              <a:t> </a:t>
            </a:r>
            <a:endParaRPr lang="fa-IR" sz="2400" dirty="0">
              <a:cs typeface="B Nazanin" pitchFamily="2" charset="-78"/>
            </a:endParaRPr>
          </a:p>
          <a:p>
            <a:pPr algn="just" rtl="1">
              <a:lnSpc>
                <a:spcPct val="90000"/>
              </a:lnSpc>
            </a:pPr>
            <a:r>
              <a:rPr lang="fa-IR" altLang="zh-CN" sz="2400" dirty="0">
                <a:cs typeface="B Nazanin" pitchFamily="2" charset="-78"/>
              </a:rPr>
              <a:t>ايجاد محدوديت هايي براي شركت </a:t>
            </a:r>
            <a:r>
              <a:rPr lang="fa-IR" sz="2400" dirty="0">
                <a:cs typeface="B Nazanin" pitchFamily="2" charset="-78"/>
              </a:rPr>
              <a:t>مي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شود</a:t>
            </a:r>
            <a:r>
              <a:rPr lang="fa-IR" altLang="zh-CN" sz="2400" dirty="0">
                <a:cs typeface="B Nazanin" pitchFamily="2" charset="-78"/>
              </a:rPr>
              <a:t> و مانع بسياري از فعاليت هاي سودآور شركت </a:t>
            </a:r>
            <a:r>
              <a:rPr lang="fa-IR" sz="2400" dirty="0">
                <a:cs typeface="B Nazanin" pitchFamily="2" charset="-78"/>
              </a:rPr>
              <a:t>مي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شود</a:t>
            </a:r>
            <a:r>
              <a:rPr lang="fa-IR" altLang="zh-CN" sz="2400" dirty="0">
                <a:cs typeface="B Nazanin" pitchFamily="2" charset="-78"/>
              </a:rPr>
              <a:t>.</a:t>
            </a:r>
            <a:r>
              <a:rPr lang="en-US" altLang="zh-CN" sz="2400" dirty="0">
                <a:ea typeface="宋体" charset="-122"/>
              </a:rPr>
              <a:t> 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15</a:t>
            </a:fld>
            <a:endParaRPr lang="en-US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altLang="zh-CN" b="1" dirty="0">
                <a:cs typeface="B Nazanin" pitchFamily="2" charset="-78"/>
              </a:rPr>
              <a:t>انواع اوراق قرضه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اولويت دار</a:t>
            </a:r>
            <a:r>
              <a:rPr lang="en-US" sz="2000" dirty="0">
                <a:cs typeface="B Nazanin" pitchFamily="2" charset="-78"/>
              </a:rPr>
              <a:t> </a:t>
            </a:r>
            <a:endParaRPr lang="fa-IR" sz="2000" dirty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با قابليت جايگزيني</a:t>
            </a:r>
            <a:r>
              <a:rPr lang="en-US" sz="2000" dirty="0">
                <a:cs typeface="B Nazanin" pitchFamily="2" charset="-78"/>
              </a:rPr>
              <a:t> </a:t>
            </a:r>
            <a:endParaRPr lang="fa-IR" sz="2000" dirty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کوپن دار</a:t>
            </a:r>
            <a:r>
              <a:rPr lang="en-US" sz="2000" dirty="0">
                <a:cs typeface="B Nazanin" pitchFamily="2" charset="-78"/>
              </a:rPr>
              <a:t> </a:t>
            </a:r>
            <a:endParaRPr lang="fa-IR" sz="2000" dirty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با نام</a:t>
            </a:r>
            <a:r>
              <a:rPr lang="en-US" sz="2000" dirty="0">
                <a:cs typeface="B Nazanin" pitchFamily="2" charset="-78"/>
              </a:rPr>
              <a:t> </a:t>
            </a:r>
            <a:endParaRPr lang="fa-IR" sz="2000" dirty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اروپايي</a:t>
            </a:r>
            <a:r>
              <a:rPr lang="en-US" sz="2000" dirty="0">
                <a:cs typeface="B Nazanin" pitchFamily="2" charset="-78"/>
              </a:rPr>
              <a:t> </a:t>
            </a:r>
            <a:endParaRPr lang="fa-IR" sz="2000" dirty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درآمدزا</a:t>
            </a:r>
            <a:r>
              <a:rPr lang="en-US" sz="2000" dirty="0">
                <a:cs typeface="B Nazanin" pitchFamily="2" charset="-78"/>
              </a:rPr>
              <a:t> </a:t>
            </a:r>
            <a:endParaRPr lang="fa-IR" sz="2000" dirty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دائمي</a:t>
            </a:r>
            <a:r>
              <a:rPr lang="en-US" sz="2000" dirty="0">
                <a:cs typeface="B Nazanin" pitchFamily="2" charset="-78"/>
              </a:rPr>
              <a:t> </a:t>
            </a:r>
            <a:endParaRPr lang="fa-IR" sz="2000" dirty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قابل بازخريد</a:t>
            </a:r>
            <a:r>
              <a:rPr lang="en-US" sz="2000" dirty="0">
                <a:cs typeface="B Nazanin" pitchFamily="2" charset="-78"/>
              </a:rPr>
              <a:t> </a:t>
            </a:r>
            <a:endParaRPr lang="fa-IR" sz="2000" dirty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با وجوه استهلاکي</a:t>
            </a:r>
            <a:endParaRPr lang="en-US" sz="2000" dirty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بدون وثيقه</a:t>
            </a:r>
            <a:r>
              <a:rPr lang="en-US" sz="2000" dirty="0">
                <a:cs typeface="B Nazanin" pitchFamily="2" charset="-78"/>
              </a:rPr>
              <a:t> </a:t>
            </a: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به نرخ متغیر</a:t>
            </a:r>
            <a:r>
              <a:rPr lang="en-US" sz="2000" dirty="0">
                <a:cs typeface="B Nazanin" pitchFamily="2" charset="-78"/>
              </a:rPr>
              <a:t> </a:t>
            </a: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بدون بهره</a:t>
            </a:r>
            <a:r>
              <a:rPr lang="en-US" sz="2000" dirty="0">
                <a:cs typeface="B Nazanin" pitchFamily="2" charset="-78"/>
              </a:rPr>
              <a:t> </a:t>
            </a:r>
          </a:p>
          <a:p>
            <a:pPr algn="r" rtl="1">
              <a:lnSpc>
                <a:spcPct val="90000"/>
              </a:lnSpc>
            </a:pPr>
            <a:r>
              <a:rPr lang="fa-IR" sz="2000" dirty="0">
                <a:cs typeface="B Nazanin" pitchFamily="2" charset="-78"/>
              </a:rPr>
              <a:t>اوراق قرضه بنجل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16</a:t>
            </a:fld>
            <a:endParaRPr lang="en-US"/>
          </a:p>
        </p:txBody>
      </p:sp>
    </p:spTree>
  </p:cSld>
  <p:clrMapOvr>
    <a:masterClrMapping/>
  </p:clrMapOvr>
  <p:transition spd="med">
    <p:strip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762000"/>
            <a:ext cx="7086600" cy="731838"/>
          </a:xfrm>
        </p:spPr>
        <p:txBody>
          <a:bodyPr/>
          <a:lstStyle/>
          <a:p>
            <a:pPr algn="r" rtl="1"/>
            <a:r>
              <a:rPr lang="fa-IR" sz="3000" b="1" dirty="0">
                <a:cs typeface="B Nazanin" pitchFamily="2" charset="-78"/>
              </a:rPr>
              <a:t>کسب منابع مالي بلندمدت از طريق سهام ممتاز</a:t>
            </a:r>
            <a:r>
              <a:rPr lang="en-US" sz="3000" dirty="0">
                <a:cs typeface="B Nazanin" pitchFamily="2" charset="-78"/>
              </a:rPr>
              <a:t>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279524" y="1676400"/>
            <a:ext cx="5273675" cy="4449763"/>
          </a:xfrm>
        </p:spPr>
        <p:txBody>
          <a:bodyPr/>
          <a:lstStyle/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منظور </a:t>
            </a:r>
            <a:r>
              <a:rPr lang="fa-IR" sz="2400" dirty="0">
                <a:cs typeface="B Nazanin" pitchFamily="2" charset="-78"/>
              </a:rPr>
              <a:t>از سهام ممتاز اوراق بهاداري است که داراي سود ثابت و معيني باشد به اين ترتيب سود سهام ممتاز از پيش تعيين شده است و از اين نظر شبيه اوراق قرضه است. 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17</a:t>
            </a:fld>
            <a:endParaRPr lang="en-US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838200"/>
            <a:ext cx="7086600" cy="731838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altLang="zh-CN" sz="3200" b="1" dirty="0">
                <a:cs typeface="B Nazanin" pitchFamily="2" charset="-78"/>
              </a:rPr>
              <a:t>مزاياي تأمين مالي از طريق سهام ممتاز</a:t>
            </a:r>
            <a:r>
              <a:rPr lang="en-US" altLang="zh-CN" sz="3200" b="1" dirty="0">
                <a:ea typeface="宋体" charset="-122"/>
                <a:cs typeface="B Nazanin" pitchFamily="2" charset="-78"/>
              </a:rPr>
              <a:t/>
            </a:r>
            <a:br>
              <a:rPr lang="en-US" altLang="zh-CN" sz="3200" b="1" dirty="0">
                <a:ea typeface="宋体" charset="-122"/>
                <a:cs typeface="B Nazanin" pitchFamily="2" charset="-78"/>
              </a:rPr>
            </a:br>
            <a:endParaRPr lang="en-US" sz="3200" b="1" dirty="0">
              <a:cs typeface="B Nazanin" pitchFamily="2" charset="-78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80000"/>
              </a:lnSpc>
              <a:buFont typeface="Wingdings" pitchFamily="2" charset="2"/>
              <a:buChar char="ü"/>
            </a:pPr>
            <a:endParaRPr lang="fa-IR" altLang="zh-CN" sz="2200" dirty="0" smtClean="0">
              <a:cs typeface="B Nazanin" pitchFamily="2" charset="-78"/>
            </a:endParaRPr>
          </a:p>
          <a:p>
            <a:pPr algn="just" rtl="1">
              <a:lnSpc>
                <a:spcPct val="80000"/>
              </a:lnSpc>
              <a:buFont typeface="Wingdings" pitchFamily="2" charset="2"/>
              <a:buChar char="ü"/>
            </a:pPr>
            <a:r>
              <a:rPr lang="fa-IR" altLang="zh-CN" sz="2200" dirty="0" smtClean="0">
                <a:cs typeface="B Nazanin" pitchFamily="2" charset="-78"/>
              </a:rPr>
              <a:t>ريسك </a:t>
            </a:r>
            <a:r>
              <a:rPr lang="fa-IR" altLang="zh-CN" sz="2200" dirty="0">
                <a:cs typeface="B Nazanin" pitchFamily="2" charset="-78"/>
              </a:rPr>
              <a:t>ورشكستگي ندارد.</a:t>
            </a:r>
            <a:endParaRPr lang="en-US" altLang="zh-CN" sz="2200" dirty="0">
              <a:ea typeface="宋体" charset="-122"/>
              <a:cs typeface="B Nazanin" pitchFamily="2" charset="-78"/>
            </a:endParaRPr>
          </a:p>
          <a:p>
            <a:pPr algn="just" rtl="1">
              <a:lnSpc>
                <a:spcPct val="80000"/>
              </a:lnSpc>
              <a:buFont typeface="Wingdings" pitchFamily="2" charset="2"/>
              <a:buChar char="ü"/>
            </a:pPr>
            <a:r>
              <a:rPr lang="fa-IR" altLang="zh-CN" sz="2200" dirty="0">
                <a:cs typeface="B Nazanin" pitchFamily="2" charset="-78"/>
              </a:rPr>
              <a:t>به تأخير انداختن سود سهام ممتاز. </a:t>
            </a:r>
          </a:p>
          <a:p>
            <a:pPr algn="just" rtl="1">
              <a:lnSpc>
                <a:spcPct val="80000"/>
              </a:lnSpc>
              <a:buFont typeface="Wingdings" pitchFamily="2" charset="2"/>
              <a:buChar char="ü"/>
            </a:pPr>
            <a:r>
              <a:rPr lang="fa-IR" altLang="zh-CN" sz="2200" dirty="0">
                <a:cs typeface="B Nazanin" pitchFamily="2" charset="-78"/>
              </a:rPr>
              <a:t>باعث تقسيم حق رأي و كنترل شركت نمي شود</a:t>
            </a:r>
            <a:r>
              <a:rPr lang="en-US" altLang="zh-CN" sz="2200" dirty="0">
                <a:ea typeface="宋体" charset="-122"/>
              </a:rPr>
              <a:t>. </a:t>
            </a:r>
          </a:p>
          <a:p>
            <a:pPr algn="just" rtl="1">
              <a:lnSpc>
                <a:spcPct val="80000"/>
              </a:lnSpc>
              <a:buFont typeface="Wingdings" pitchFamily="2" charset="2"/>
              <a:buChar char="ü"/>
            </a:pPr>
            <a:r>
              <a:rPr lang="fa-IR" altLang="zh-CN" sz="2200" dirty="0">
                <a:cs typeface="B Nazanin" pitchFamily="2" charset="-78"/>
              </a:rPr>
              <a:t>اگر بازده سرمايه گذاري بالاتر از نرخ سود سهام ممتاز باشد با استفاده از سهام ممتاز، </a:t>
            </a:r>
            <a:r>
              <a:rPr lang="en-US" altLang="zh-CN" sz="2200" dirty="0">
                <a:ea typeface="宋体" charset="-122"/>
              </a:rPr>
              <a:t>EPS </a:t>
            </a:r>
            <a:r>
              <a:rPr lang="fa-IR" altLang="zh-CN" sz="2200" dirty="0">
                <a:cs typeface="B Nazanin" pitchFamily="2" charset="-78"/>
              </a:rPr>
              <a:t>شركت افزايش مي يابد.</a:t>
            </a:r>
            <a:r>
              <a:rPr lang="en-US" altLang="zh-CN" sz="2200" dirty="0">
                <a:ea typeface="宋体" charset="-122"/>
              </a:rPr>
              <a:t> </a:t>
            </a:r>
          </a:p>
          <a:p>
            <a:pPr algn="just" rtl="1">
              <a:lnSpc>
                <a:spcPct val="80000"/>
              </a:lnSpc>
              <a:buFont typeface="Wingdings" pitchFamily="2" charset="2"/>
              <a:buChar char="ü"/>
            </a:pPr>
            <a:r>
              <a:rPr lang="fa-IR" altLang="zh-CN" sz="2200" dirty="0">
                <a:cs typeface="B Nazanin" pitchFamily="2" charset="-78"/>
              </a:rPr>
              <a:t>سهام ممتاز ارزان تر از سهام عادي براي تأمين مالي مي باشد.</a:t>
            </a:r>
            <a:r>
              <a:rPr lang="en-US" altLang="zh-CN" sz="2200" dirty="0">
                <a:ea typeface="宋体" charset="-122"/>
              </a:rPr>
              <a:t> </a:t>
            </a:r>
          </a:p>
          <a:p>
            <a:pPr algn="just" rtl="1">
              <a:lnSpc>
                <a:spcPct val="80000"/>
              </a:lnSpc>
              <a:buFont typeface="Wingdings" pitchFamily="2" charset="2"/>
              <a:buChar char="ü"/>
            </a:pPr>
            <a:r>
              <a:rPr lang="fa-IR" altLang="zh-CN" sz="2200" dirty="0">
                <a:cs typeface="B Nazanin" pitchFamily="2" charset="-78"/>
              </a:rPr>
              <a:t>سهام ممتاز بدون سررسيد است. بنابراين يك منبع تأمين مالي دائمي است.</a:t>
            </a:r>
            <a:endParaRPr lang="en-US" sz="2200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18</a:t>
            </a:fld>
            <a:endParaRPr lang="en-US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3000" b="1" dirty="0">
                <a:cs typeface="B Nazanin" pitchFamily="2" charset="-78"/>
              </a:rPr>
              <a:t>کسب منابع مالي بلندمدت از طريق سهام عادي</a:t>
            </a:r>
            <a:r>
              <a:rPr lang="en-US" sz="3000" dirty="0">
                <a:cs typeface="B Nazanin" pitchFamily="2" charset="-78"/>
              </a:rPr>
              <a:t>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rtl="1"/>
            <a:endParaRPr lang="fa-IR" sz="2400" dirty="0" smtClean="0">
              <a:cs typeface="B Nazanin" pitchFamily="2" charset="-78"/>
            </a:endParaRPr>
          </a:p>
          <a:p>
            <a:pPr algn="just" rtl="1"/>
            <a:r>
              <a:rPr lang="fa-IR" sz="2400" dirty="0" smtClean="0">
                <a:cs typeface="B Nazanin" pitchFamily="2" charset="-78"/>
              </a:rPr>
              <a:t>سهام </a:t>
            </a:r>
            <a:r>
              <a:rPr lang="fa-IR" sz="2400" dirty="0">
                <a:cs typeface="B Nazanin" pitchFamily="2" charset="-78"/>
              </a:rPr>
              <a:t>عادي در واقع دارايي مالي است که بيانگر مالکيت در يک شرکت است. در ايران شرکت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ها به جهت محدود بودن ساير روش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هاي تأمين مالي به اين شيوه کسب منابع مالي روي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 آورده</a:t>
            </a:r>
            <a:r>
              <a:rPr lang="fa-IR" sz="2400" dirty="0"/>
              <a:t>‌</a:t>
            </a:r>
            <a:r>
              <a:rPr lang="fa-IR" sz="2400" dirty="0">
                <a:cs typeface="B Nazanin" pitchFamily="2" charset="-78"/>
              </a:rPr>
              <a:t>اند. 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altLang="zh-CN" sz="3200" b="1">
                <a:cs typeface="B Nazanin" pitchFamily="2" charset="-78"/>
              </a:rPr>
              <a:t>مزاياي تأمين مالي از طريق سهام عادي</a:t>
            </a:r>
            <a:r>
              <a:rPr lang="en-US" altLang="zh-CN" sz="3200" b="1">
                <a:ea typeface="宋体" charset="-122"/>
                <a:cs typeface="B Nazanin" pitchFamily="2" charset="-78"/>
              </a:rPr>
              <a:t/>
            </a:r>
            <a:br>
              <a:rPr lang="en-US" altLang="zh-CN" sz="3200" b="1">
                <a:ea typeface="宋体" charset="-122"/>
                <a:cs typeface="B Nazanin" pitchFamily="2" charset="-78"/>
              </a:rPr>
            </a:br>
            <a:endParaRPr lang="en-US" sz="3200" b="1">
              <a:cs typeface="B Nazanin" pitchFamily="2" charset="-78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90000"/>
              </a:lnSpc>
            </a:pPr>
            <a:r>
              <a:rPr lang="fa-IR" altLang="zh-CN" sz="2400">
                <a:cs typeface="B Nazanin" pitchFamily="2" charset="-78"/>
              </a:rPr>
              <a:t>تأمين مالي دائمي و بدون سررسيد مي باشد.</a:t>
            </a:r>
            <a:endParaRPr lang="en-US" sz="240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altLang="zh-CN" sz="2400">
                <a:cs typeface="B Nazanin" pitchFamily="2" charset="-78"/>
              </a:rPr>
              <a:t>پشتوانه دريافت وام و انتشار قرضه مي باشد.</a:t>
            </a:r>
          </a:p>
          <a:p>
            <a:pPr algn="r" rtl="1">
              <a:lnSpc>
                <a:spcPct val="90000"/>
              </a:lnSpc>
            </a:pPr>
            <a:r>
              <a:rPr lang="en-US" altLang="zh-CN" sz="2400">
                <a:ea typeface="宋体" charset="-122"/>
                <a:cs typeface="B Nazanin" pitchFamily="2" charset="-78"/>
              </a:rPr>
              <a:t> </a:t>
            </a:r>
            <a:r>
              <a:rPr lang="fa-IR" altLang="zh-CN" sz="2400">
                <a:cs typeface="B Nazanin" pitchFamily="2" charset="-78"/>
              </a:rPr>
              <a:t>براي شركت ريسك ورشكستگي وجود ندارد.</a:t>
            </a:r>
            <a:r>
              <a:rPr lang="en-US" altLang="zh-CN" sz="2400">
                <a:ea typeface="宋体" charset="-122"/>
              </a:rPr>
              <a:t> </a:t>
            </a:r>
          </a:p>
          <a:p>
            <a:pPr algn="r" rtl="1">
              <a:lnSpc>
                <a:spcPct val="90000"/>
              </a:lnSpc>
            </a:pPr>
            <a:r>
              <a:rPr lang="fa-IR" altLang="zh-CN" sz="2400">
                <a:cs typeface="B Nazanin" pitchFamily="2" charset="-78"/>
              </a:rPr>
              <a:t>سود سهام عادي متغير مي باشد و شركت داراي انعطاف بالايي خواهد بود.</a:t>
            </a:r>
            <a:r>
              <a:rPr lang="en-US" altLang="zh-CN" sz="2400">
                <a:ea typeface="宋体" charset="-122"/>
              </a:rPr>
              <a:t> </a:t>
            </a:r>
            <a:endParaRPr lang="fa-IR" altLang="zh-CN" sz="240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altLang="zh-CN" sz="2400">
                <a:cs typeface="B Nazanin" pitchFamily="2" charset="-78"/>
              </a:rPr>
              <a:t>باعث كاهش اهرم مالي و در نتيجه ريسك مالي شركت مي شود.</a:t>
            </a:r>
          </a:p>
          <a:p>
            <a:pPr algn="r" rtl="1">
              <a:lnSpc>
                <a:spcPct val="90000"/>
              </a:lnSpc>
            </a:pPr>
            <a:r>
              <a:rPr lang="fa-IR" altLang="zh-CN" sz="2400">
                <a:cs typeface="B Nazanin" pitchFamily="2" charset="-78"/>
              </a:rPr>
              <a:t>انتشار و عرضه سهام عادي آسانتر از ساير اوراق بهادار مي باشد.</a:t>
            </a:r>
            <a:r>
              <a:rPr lang="en-US" altLang="zh-CN" sz="2400">
                <a:ea typeface="宋体" charset="-122"/>
              </a:rPr>
              <a:t> </a:t>
            </a:r>
            <a:endParaRPr lang="fa-IR" altLang="zh-CN" sz="240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20</a:t>
            </a:fld>
            <a:endParaRPr 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685800"/>
            <a:ext cx="7070725" cy="990600"/>
          </a:xfrm>
        </p:spPr>
        <p:txBody>
          <a:bodyPr/>
          <a:lstStyle/>
          <a:p>
            <a:pPr algn="r" rtl="1"/>
            <a:r>
              <a:rPr lang="fa-IR" altLang="zh-CN" sz="3200" b="1" dirty="0">
                <a:cs typeface="B Nazanin" pitchFamily="2" charset="-78"/>
              </a:rPr>
              <a:t>معايب تأمين مالي از طريق سهام عادي</a:t>
            </a:r>
            <a:r>
              <a:rPr lang="en-US" altLang="zh-CN" sz="3200" b="1" dirty="0">
                <a:ea typeface="宋体" charset="-122"/>
                <a:cs typeface="B Nazanin" pitchFamily="2" charset="-78"/>
              </a:rPr>
              <a:t/>
            </a:r>
            <a:br>
              <a:rPr lang="en-US" altLang="zh-CN" sz="3200" b="1" dirty="0">
                <a:ea typeface="宋体" charset="-122"/>
                <a:cs typeface="B Nazanin" pitchFamily="2" charset="-78"/>
              </a:rPr>
            </a:br>
            <a:endParaRPr lang="en-US" sz="3200" b="1" dirty="0">
              <a:cs typeface="B Nazanin" pitchFamily="2" charset="-78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altLang="zh-CN" sz="2400" dirty="0">
                <a:cs typeface="B Nazanin" pitchFamily="2" charset="-78"/>
              </a:rPr>
              <a:t>سهام عادي گران ترين روش تأمين مالي مي باشد.</a:t>
            </a:r>
          </a:p>
          <a:p>
            <a:pPr algn="r" rtl="1"/>
            <a:r>
              <a:rPr lang="fa-IR" altLang="zh-CN" sz="2400" dirty="0">
                <a:cs typeface="B Nazanin" pitchFamily="2" charset="-78"/>
              </a:rPr>
              <a:t>سود سهام عادي براي شركت مزيت مالياتي ايجاد نمي كند.</a:t>
            </a:r>
          </a:p>
          <a:p>
            <a:pPr algn="r" rtl="1"/>
            <a:r>
              <a:rPr lang="fa-IR" altLang="zh-CN" sz="2400" dirty="0">
                <a:cs typeface="B Nazanin" pitchFamily="2" charset="-78"/>
              </a:rPr>
              <a:t>انتشار سهام عادي جديد باعث مي شود به طور موقت سود هر سهم به علت افزايش تعداد سهام كاهش يابد.</a:t>
            </a:r>
          </a:p>
          <a:p>
            <a:pPr algn="r" rtl="1"/>
            <a:r>
              <a:rPr lang="fa-IR" altLang="zh-CN" sz="2400" dirty="0">
                <a:cs typeface="B Nazanin" pitchFamily="2" charset="-78"/>
              </a:rPr>
              <a:t>انتشار سهام عادي در صورتي كه سهامداران از حق تقدم خريد سهام عادي استفاده نكنند مي تواند باعث تقسيم كنترل و حق رأي شركت بشود.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21B8B-C740-463C-A53B-36F4D7AA1024}" type="slidenum">
              <a:rPr lang="ar-SA" smtClean="0"/>
              <a:pPr/>
              <a:t>21</a:t>
            </a:fld>
            <a:endParaRPr lang="en-US"/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chool books design template">
  <a:themeElements>
    <a:clrScheme name="School books design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chool books design template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ar-S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ar-S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  <a:cs typeface="Arial" pitchFamily="34" charset="0"/>
          </a:defRPr>
        </a:defPPr>
      </a:lstStyle>
    </a:lnDef>
  </a:objectDefaults>
  <a:extraClrSchemeLst>
    <a:extraClrScheme>
      <a:clrScheme name="School book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ool book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ool book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ool book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ool book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ool book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hool book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hool book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hool book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hool book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hool book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hool book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498</TotalTime>
  <Words>1059</Words>
  <Application>Microsoft Office PowerPoint</Application>
  <PresentationFormat>On-screen Show (4:3)</PresentationFormat>
  <Paragraphs>140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School books design template</vt:lpstr>
      <vt:lpstr>بنام خدا</vt:lpstr>
      <vt:lpstr>PowerPoint Presentation</vt:lpstr>
      <vt:lpstr>مقدمه </vt:lpstr>
      <vt:lpstr>عوامل کلي که شرکتها در انتخاب منابع مالي بلند مدت لحاظ مي کنند به شرح زير است:</vt:lpstr>
      <vt:lpstr>منابع مالی بلند مدت </vt:lpstr>
      <vt:lpstr>عوامل کلي مؤثر بر ارزيابي روش‌هاي تأمين مالي بلندمدت </vt:lpstr>
      <vt:lpstr>محاسبه هزينه سرمايه </vt:lpstr>
      <vt:lpstr>عوامل مؤثر بر انتخاب از محل اندوخته به عنوان يک شيوه تأمين مالي</vt:lpstr>
      <vt:lpstr>مزاياي اعتبارت بانکي </vt:lpstr>
      <vt:lpstr>روش‌هایی که شبکه بانکي با استفاده از عقود اسلامي و به روش‌هاي مختلفي منابع مالي بلندمدت را در اختيار شرکت‌ها قرار مي‌دهد</vt:lpstr>
      <vt:lpstr>تأمين مالي بلند مدت  </vt:lpstr>
      <vt:lpstr>تأمين مالي از طريق انتشار اوراق قرضه </vt:lpstr>
      <vt:lpstr>ويژگي‌هاي اوراق قرضه </vt:lpstr>
      <vt:lpstr>مزايا تأمين مالي از طريق اوراق قرضه </vt:lpstr>
      <vt:lpstr>معايب تأمين مالي از طريق اوراق قرضه </vt:lpstr>
      <vt:lpstr>انواع اوراق قرضه</vt:lpstr>
      <vt:lpstr>کسب منابع مالي بلندمدت از طريق سهام ممتاز </vt:lpstr>
      <vt:lpstr>مزاياي تأمين مالي از طريق سهام ممتاز </vt:lpstr>
      <vt:lpstr>کسب منابع مالي بلندمدت از طريق سهام عادي </vt:lpstr>
      <vt:lpstr>مزاياي تأمين مالي از طريق سهام عادي </vt:lpstr>
      <vt:lpstr>معايب تأمين مالي از طريق سهام عادي </vt:lpstr>
    </vt:vector>
  </TitlesOfParts>
  <Company>qq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hamid</dc:creator>
  <cp:lastModifiedBy>Windows User</cp:lastModifiedBy>
  <cp:revision>20</cp:revision>
  <dcterms:created xsi:type="dcterms:W3CDTF">2010-01-17T09:02:02Z</dcterms:created>
  <dcterms:modified xsi:type="dcterms:W3CDTF">2020-05-21T22:52:27Z</dcterms:modified>
</cp:coreProperties>
</file>