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85" r:id="rId2"/>
    <p:sldId id="256" r:id="rId3"/>
    <p:sldId id="257" r:id="rId4"/>
    <p:sldId id="258" r:id="rId5"/>
    <p:sldId id="260"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1"/>
          <p:cNvGrpSpPr/>
          <p:nvPr/>
        </p:nvGrpSpPr>
        <p:grpSpPr>
          <a:xfrm>
            <a:off x="0" y="0"/>
            <a:ext cx="9144000" cy="6400800"/>
            <a:chOff x="0" y="0"/>
            <a:chExt cx="9144000" cy="6400800"/>
          </a:xfrm>
        </p:grpSpPr>
        <p:sp>
          <p:nvSpPr>
            <p:cNvPr id="16" name="Rectangle 15"/>
            <p:cNvSpPr/>
            <p:nvPr/>
          </p:nvSpPr>
          <p:spPr>
            <a:xfrm>
              <a:off x="1828800" y="4572000"/>
              <a:ext cx="6858000"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10"/>
            <p:cNvGrpSpPr/>
            <p:nvPr/>
          </p:nvGrpSpPr>
          <p:grpSpPr>
            <a:xfrm>
              <a:off x="0" y="0"/>
              <a:ext cx="9144000" cy="6400800"/>
              <a:chOff x="0" y="0"/>
              <a:chExt cx="9144000" cy="6400800"/>
            </a:xfrm>
          </p:grpSpPr>
          <p:sp>
            <p:nvSpPr>
              <p:cNvPr id="15" name="Rectangle 14"/>
              <p:cNvSpPr/>
              <p:nvPr/>
            </p:nvSpPr>
            <p:spPr>
              <a:xfrm>
                <a:off x="0" y="0"/>
                <a:ext cx="1828800" cy="64008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0" y="4572000"/>
                <a:ext cx="9144000" cy="18288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Rectangle 12"/>
            <p:cNvSpPr/>
            <p:nvPr/>
          </p:nvSpPr>
          <p:spPr>
            <a:xfrm>
              <a:off x="0" y="4572000"/>
              <a:ext cx="1828800" cy="1828800"/>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4" name="Date Placeholder 3"/>
          <p:cNvSpPr>
            <a:spLocks noGrp="1"/>
          </p:cNvSpPr>
          <p:nvPr>
            <p:ph type="dt" sz="half" idx="10"/>
          </p:nvPr>
        </p:nvSpPr>
        <p:spPr>
          <a:xfrm>
            <a:off x="6934200" y="6553200"/>
            <a:ext cx="1676400" cy="228600"/>
          </a:xfrm>
        </p:spPr>
        <p:txBody>
          <a:bodyPr vert="horz" lIns="91440" tIns="45720" rIns="91440" bIns="45720" rtlCol="0" anchor="t" anchorCtr="0"/>
          <a:lstStyle>
            <a:lvl1pPr marL="0" algn="r" defTabSz="914400" rtl="0" eaLnBrk="1" latinLnBrk="0" hangingPunct="1">
              <a:defRPr sz="900" kern="1200" cap="small" baseline="0">
                <a:solidFill>
                  <a:sysClr val="windowText" lastClr="000000"/>
                </a:solidFill>
                <a:latin typeface="+mj-lt"/>
                <a:ea typeface="+mn-ea"/>
                <a:cs typeface="+mn-cs"/>
              </a:defRPr>
            </a:lvl1pPr>
          </a:lstStyle>
          <a:p>
            <a:fld id="{7CB97365-EBCA-4027-87D5-99FC1D4DF0BB}" type="datetimeFigureOut">
              <a:rPr lang="en-US" smtClean="0"/>
              <a:pPr/>
              <a:t>7/25/2023</a:t>
            </a:fld>
            <a:endParaRPr lang="en-US"/>
          </a:p>
        </p:txBody>
      </p:sp>
      <p:sp>
        <p:nvSpPr>
          <p:cNvPr id="5" name="Footer Placeholder 4"/>
          <p:cNvSpPr>
            <a:spLocks noGrp="1"/>
          </p:cNvSpPr>
          <p:nvPr>
            <p:ph type="ftr" sz="quarter" idx="11"/>
          </p:nvPr>
        </p:nvSpPr>
        <p:spPr>
          <a:xfrm>
            <a:off x="1891553" y="6553200"/>
            <a:ext cx="1676400" cy="228600"/>
          </a:xfrm>
        </p:spPr>
        <p:txBody>
          <a:bodyPr anchor="t" anchorCtr="0"/>
          <a:lstStyle>
            <a:lvl1pPr>
              <a:defRPr>
                <a:solidFill>
                  <a:sysClr val="windowText" lastClr="000000"/>
                </a:solidFill>
              </a:defRPr>
            </a:lvl1pPr>
          </a:lstStyle>
          <a:p>
            <a:endParaRPr kumimoji="0" lang="en-US"/>
          </a:p>
        </p:txBody>
      </p:sp>
      <p:sp>
        <p:nvSpPr>
          <p:cNvPr id="6" name="Slide Number Placeholder 5"/>
          <p:cNvSpPr>
            <a:spLocks noGrp="1"/>
          </p:cNvSpPr>
          <p:nvPr>
            <p:ph type="sldNum" sz="quarter" idx="12"/>
          </p:nvPr>
        </p:nvSpPr>
        <p:spPr>
          <a:xfrm>
            <a:off x="4870076" y="6553200"/>
            <a:ext cx="762000" cy="228600"/>
          </a:xfrm>
          <a:noFill/>
          <a:ln>
            <a:noFill/>
          </a:ln>
          <a:effectLst/>
        </p:spPr>
        <p:txBody>
          <a:bodyPr/>
          <a:lstStyle>
            <a:lvl1pPr algn="ctr">
              <a:defRPr sz="900" kern="1200" cap="small" baseline="0">
                <a:solidFill>
                  <a:sysClr val="windowText" lastClr="000000"/>
                </a:solidFill>
                <a:latin typeface="+mj-lt"/>
                <a:ea typeface="+mn-ea"/>
                <a:cs typeface="+mn-cs"/>
              </a:defRPr>
            </a:lvl1pPr>
          </a:lstStyle>
          <a:p>
            <a:fld id="{69E29E33-B620-47F9-BB04-8846C2A5AFCC}" type="slidenum">
              <a:rPr kumimoji="0" lang="en-US" smtClean="0"/>
              <a:pPr/>
              <a:t>‹#›</a:t>
            </a:fld>
            <a:endParaRPr kumimoji="0" lang="en-US"/>
          </a:p>
        </p:txBody>
      </p:sp>
      <p:sp>
        <p:nvSpPr>
          <p:cNvPr id="3" name="Subtitle 2"/>
          <p:cNvSpPr>
            <a:spLocks noGrp="1"/>
          </p:cNvSpPr>
          <p:nvPr>
            <p:ph type="subTitle" idx="1"/>
          </p:nvPr>
        </p:nvSpPr>
        <p:spPr>
          <a:xfrm>
            <a:off x="1905000" y="5867400"/>
            <a:ext cx="6570722" cy="457200"/>
          </a:xfrm>
        </p:spPr>
        <p:txBody>
          <a:bodyPr>
            <a:normAutofit/>
            <a:scene3d>
              <a:camera prst="orthographicFront"/>
              <a:lightRig rig="soft" dir="t">
                <a:rot lat="0" lon="0" rev="10800000"/>
              </a:lightRig>
            </a:scene3d>
            <a:sp3d>
              <a:contourClr>
                <a:srgbClr val="DDDDDD"/>
              </a:contourClr>
            </a:sp3d>
          </a:bodyPr>
          <a:lstStyle>
            <a:lvl1pPr marL="0" indent="0" algn="l">
              <a:spcBef>
                <a:spcPts val="0"/>
              </a:spcBef>
              <a:buNone/>
              <a:defRPr sz="2000">
                <a:solidFill>
                  <a:schemeClr val="tx1">
                    <a:alpha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2" name="Title 1"/>
          <p:cNvSpPr>
            <a:spLocks noGrp="1"/>
          </p:cNvSpPr>
          <p:nvPr>
            <p:ph type="ctrTitle"/>
          </p:nvPr>
        </p:nvSpPr>
        <p:spPr>
          <a:xfrm>
            <a:off x="1905000" y="4648200"/>
            <a:ext cx="6553200" cy="1219200"/>
          </a:xfrm>
        </p:spPr>
        <p:txBody>
          <a:bodyPr anchor="b" anchorCtr="0">
            <a:noAutofit/>
          </a:bodyPr>
          <a:lstStyle>
            <a:lvl1pPr algn="l">
              <a:defRPr sz="3600"/>
            </a:lvl1pPr>
          </a:lstStyle>
          <a:p>
            <a:r>
              <a:rPr lang="en-US" smtClean="0"/>
              <a:t>Click to edit Master title style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CB97365-EBCA-4027-87D5-99FC1D4DF0BB}" type="datetimeFigureOut">
              <a:rPr lang="en-US" smtClean="0"/>
              <a:pPr/>
              <a:t>7/25/2023</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10"/>
          <p:cNvGrpSpPr/>
          <p:nvPr/>
        </p:nvGrpSpPr>
        <p:grpSpPr>
          <a:xfrm>
            <a:off x="0" y="0"/>
            <a:ext cx="9144000" cy="6858000"/>
            <a:chOff x="0" y="0"/>
            <a:chExt cx="9144000" cy="6858000"/>
          </a:xfrm>
        </p:grpSpPr>
        <p:sp>
          <p:nvSpPr>
            <p:cNvPr id="7" name="Rectangle 6"/>
            <p:cNvSpPr/>
            <p:nvPr/>
          </p:nvSpPr>
          <p:spPr>
            <a:xfrm>
              <a:off x="0" y="0"/>
              <a:ext cx="18288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2514600"/>
              <a:ext cx="1828800" cy="1828800"/>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1828800" y="2514600"/>
              <a:ext cx="7315200" cy="18288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1"/>
          <p:cNvSpPr>
            <a:spLocks noGrp="1"/>
          </p:cNvSpPr>
          <p:nvPr>
            <p:ph type="title"/>
          </p:nvPr>
        </p:nvSpPr>
        <p:spPr>
          <a:xfrm>
            <a:off x="1905000" y="2667000"/>
            <a:ext cx="6629400" cy="1143000"/>
          </a:xfrm>
        </p:spPr>
        <p:txBody>
          <a:bodyPr vert="horz" lIns="91440" tIns="45720" rIns="91440" bIns="45720" rtlCol="0" anchor="b" anchorCtr="0">
            <a:noAutofit/>
          </a:bodyPr>
          <a:lstStyle>
            <a:lvl1pPr algn="l" defTabSz="914400" rtl="0" eaLnBrk="1" latinLnBrk="0" hangingPunct="1">
              <a:spcBef>
                <a:spcPct val="0"/>
              </a:spcBef>
              <a:buNone/>
              <a:defRPr sz="3600" kern="1200" cap="small" spc="200" baseline="0">
                <a:solidFill>
                  <a:schemeClr val="tx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152400" y="4495800"/>
            <a:ext cx="1524000" cy="2057400"/>
          </a:xfrm>
        </p:spPr>
        <p:txBody>
          <a:bodyPr vert="horz" lIns="91440" tIns="45720" rIns="91440" bIns="45720" rtlCol="0">
            <a:normAutofit/>
          </a:bodyPr>
          <a:lstStyle>
            <a:lvl1pPr marL="0" indent="0">
              <a:lnSpc>
                <a:spcPct val="200000"/>
              </a:lnSpc>
              <a:buNone/>
              <a:defRPr sz="1600" b="1" kern="1200">
                <a:solidFill>
                  <a:srgbClr val="000000">
                    <a:alpha val="50196"/>
                  </a:srgb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lnSpc>
                <a:spcPct val="150000"/>
              </a:lnSpc>
              <a:spcBef>
                <a:spcPts val="1800"/>
              </a:spcBef>
              <a:buClr>
                <a:schemeClr val="accent1"/>
              </a:buClr>
              <a:buSzPct val="80000"/>
              <a:buFont typeface="Wingdings" pitchFamily="2" charset="2"/>
              <a:buNone/>
            </a:pPr>
            <a:r>
              <a:rPr lang="en-US" smtClean="0"/>
              <a:t>Click to edit Master text styles</a:t>
            </a:r>
          </a:p>
        </p:txBody>
      </p:sp>
      <p:sp>
        <p:nvSpPr>
          <p:cNvPr id="4" name="Date Placeholder 3"/>
          <p:cNvSpPr>
            <a:spLocks noGrp="1"/>
          </p:cNvSpPr>
          <p:nvPr>
            <p:ph type="dt" sz="half" idx="10"/>
          </p:nvPr>
        </p:nvSpPr>
        <p:spPr>
          <a:xfrm>
            <a:off x="6931152" y="6556248"/>
            <a:ext cx="1673352" cy="228600"/>
          </a:xfrm>
        </p:spPr>
        <p:txBody>
          <a:bodyPr/>
          <a:lstStyle/>
          <a:p>
            <a:fld id="{7CB97365-EBCA-4027-87D5-99FC1D4DF0BB}" type="datetimeFigureOut">
              <a:rPr lang="en-US" smtClean="0"/>
              <a:pPr/>
              <a:t>7/25/2023</a:t>
            </a:fld>
            <a:endParaRPr lang="en-US"/>
          </a:p>
        </p:txBody>
      </p:sp>
      <p:sp>
        <p:nvSpPr>
          <p:cNvPr id="5" name="Footer Placeholder 4"/>
          <p:cNvSpPr>
            <a:spLocks noGrp="1"/>
          </p:cNvSpPr>
          <p:nvPr>
            <p:ph type="ftr" sz="quarter" idx="11"/>
          </p:nvPr>
        </p:nvSpPr>
        <p:spPr>
          <a:xfrm>
            <a:off x="1892808" y="6556248"/>
            <a:ext cx="1673352" cy="228600"/>
          </a:xfrm>
        </p:spPr>
        <p:txBody>
          <a:bodyPr/>
          <a:lstStyle/>
          <a:p>
            <a:endParaRPr kumimoji="0" lang="en-US"/>
          </a:p>
        </p:txBody>
      </p:sp>
      <p:sp>
        <p:nvSpPr>
          <p:cNvPr id="6" name="Slide Number Placeholder 5"/>
          <p:cNvSpPr>
            <a:spLocks noGrp="1"/>
          </p:cNvSpPr>
          <p:nvPr>
            <p:ph type="sldNum" sz="quarter" idx="12"/>
          </p:nvPr>
        </p:nvSpPr>
        <p:spPr>
          <a:xfrm>
            <a:off x="4867656" y="6556248"/>
            <a:ext cx="762000" cy="228600"/>
          </a:xfrm>
          <a:noFill/>
          <a:ln>
            <a:noFill/>
          </a:ln>
          <a:effectLst/>
        </p:spPr>
        <p:txBody>
          <a:bodyPr vert="horz" lIns="91440" tIns="45720" rIns="91440" bIns="45720" rtlCol="0" anchor="ctr"/>
          <a:lstStyle>
            <a:lvl1pPr marL="0" algn="ctr" defTabSz="914400" rtl="0" eaLnBrk="1" latinLnBrk="0" hangingPunct="1">
              <a:defRPr sz="900" kern="1200" cap="small" baseline="0">
                <a:solidFill>
                  <a:sysClr val="windowText" lastClr="000000"/>
                </a:solidFill>
                <a:latin typeface="+mj-lt"/>
                <a:ea typeface="+mn-ea"/>
                <a:cs typeface="+mn-cs"/>
              </a:defRPr>
            </a:lvl1pPr>
          </a:lstStyle>
          <a:p>
            <a:fld id="{69E29E33-B620-47F9-BB04-8846C2A5AFCC}" type="slidenum">
              <a:rPr kumimoji="0" lang="en-US" smtClean="0"/>
              <a:pPr/>
              <a:t>‹#›</a:t>
            </a:fld>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6248400"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2438400" y="2298700"/>
            <a:ext cx="2971800" cy="3827463"/>
          </a:xfrm>
        </p:spPr>
        <p:txBody>
          <a:bodyPr>
            <a:normAutofit/>
          </a:bodyPr>
          <a:lstStyle>
            <a:lvl1pPr marL="228600" indent="-228600">
              <a:defRPr sz="1800"/>
            </a:lvl1pPr>
            <a:lvl2pPr marL="457200" indent="-228600">
              <a:defRPr sz="1800"/>
            </a:lvl2pPr>
            <a:lvl3pPr marL="685800" indent="-228600">
              <a:defRPr sz="1800"/>
            </a:lvl3pPr>
            <a:lvl4pPr marL="914400" indent="-228600">
              <a:defRPr sz="1800"/>
            </a:lvl4pPr>
            <a:lvl5pPr marL="1143000" indent="-228600">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5715000" y="2298700"/>
            <a:ext cx="2971800" cy="3827463"/>
          </a:xfrm>
        </p:spPr>
        <p:txBody>
          <a:bodyPr>
            <a:normAutofit/>
          </a:bodyPr>
          <a:lstStyle>
            <a:lvl1pPr marL="228600" indent="-228600">
              <a:defRPr sz="1800"/>
            </a:lvl1pPr>
            <a:lvl2pPr marL="457200" indent="-228600">
              <a:defRPr sz="1800"/>
            </a:lvl2pPr>
            <a:lvl3pPr marL="685800" indent="-228600">
              <a:defRPr sz="1800"/>
            </a:lvl3pPr>
            <a:lvl4pPr marL="914400" indent="-228600">
              <a:defRPr sz="1800"/>
            </a:lvl4pPr>
            <a:lvl5pPr marL="1143000" indent="-228600">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CB97365-EBCA-4027-87D5-99FC1D4DF0BB}" type="datetimeFigureOut">
              <a:rPr lang="en-US" smtClean="0"/>
              <a:pPr/>
              <a:t>7/25/2023</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6248400" cy="11430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2438400" y="2291697"/>
            <a:ext cx="2971800" cy="639762"/>
          </a:xfrm>
        </p:spPr>
        <p:txBody>
          <a:bodyPr vert="horz" lIns="91440" tIns="45720" rIns="91440" bIns="45720" rtlCol="0" anchor="ctr" anchorCtr="0">
            <a:noAutofit/>
          </a:bodyPr>
          <a:lstStyle>
            <a:lvl1pPr marL="0" indent="0">
              <a:buNone/>
              <a:defRPr sz="2200" b="0" kern="120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ts val="1800"/>
              </a:spcBef>
              <a:buClr>
                <a:schemeClr val="accent1"/>
              </a:buClr>
              <a:buSzPct val="80000"/>
              <a:buFont typeface="Wingdings" pitchFamily="2" charset="2"/>
              <a:buNone/>
            </a:pPr>
            <a:r>
              <a:rPr lang="en-US" smtClean="0"/>
              <a:t>Click to edit Master text styles</a:t>
            </a:r>
          </a:p>
        </p:txBody>
      </p:sp>
      <p:sp>
        <p:nvSpPr>
          <p:cNvPr id="4" name="Content Placeholder 3"/>
          <p:cNvSpPr>
            <a:spLocks noGrp="1"/>
          </p:cNvSpPr>
          <p:nvPr>
            <p:ph sz="half" idx="2"/>
          </p:nvPr>
        </p:nvSpPr>
        <p:spPr>
          <a:xfrm>
            <a:off x="2447925" y="3137647"/>
            <a:ext cx="2971800" cy="2999232"/>
          </a:xfrm>
        </p:spPr>
        <p:txBody>
          <a:bodyPr vert="horz" lIns="91440" tIns="45720" rIns="91440" bIns="45720" rtlCol="0">
            <a:normAutofit/>
          </a:bodyPr>
          <a:lstStyle>
            <a:lvl1pPr marL="228600" indent="-228600" algn="l" defTabSz="914400" rtl="0" eaLnBrk="1" latinLnBrk="0" hangingPunct="1">
              <a:buSzPct val="80000"/>
              <a:buFont typeface="Wingdings" pitchFamily="2" charset="2"/>
              <a:defRPr sz="1800" kern="1200">
                <a:solidFill>
                  <a:schemeClr val="tx1"/>
                </a:solidFill>
                <a:latin typeface="+mn-lt"/>
                <a:ea typeface="+mn-ea"/>
                <a:cs typeface="+mn-cs"/>
              </a:defRPr>
            </a:lvl1pPr>
            <a:lvl2pPr marL="4572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2pPr>
            <a:lvl3pPr marL="6858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3pPr>
            <a:lvl4pPr marL="9144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4pPr>
            <a:lvl5pPr marL="11430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5715000" y="2291697"/>
            <a:ext cx="2971800" cy="639762"/>
          </a:xfrm>
        </p:spPr>
        <p:txBody>
          <a:bodyPr anchor="ctr" anchorCtr="0">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715000" y="3137647"/>
            <a:ext cx="2971800" cy="3001962"/>
          </a:xfrm>
        </p:spPr>
        <p:txBody>
          <a:bodyPr vert="horz" lIns="91440" tIns="45720" rIns="91440" bIns="45720" rtlCol="0">
            <a:normAutofit/>
          </a:bodyPr>
          <a:lstStyle>
            <a:lvl1pPr marL="228600" indent="-228600" algn="l" defTabSz="914400" rtl="0" eaLnBrk="1" latinLnBrk="0" hangingPunct="1">
              <a:buSzPct val="80000"/>
              <a:buFont typeface="Wingdings" pitchFamily="2" charset="2"/>
              <a:defRPr sz="1800" kern="1200">
                <a:solidFill>
                  <a:schemeClr val="tx1"/>
                </a:solidFill>
                <a:latin typeface="+mn-lt"/>
                <a:ea typeface="+mn-ea"/>
                <a:cs typeface="+mn-cs"/>
              </a:defRPr>
            </a:lvl1pPr>
            <a:lvl2pPr marL="457200" indent="-228600" algn="l" defTabSz="914400" rtl="0" eaLnBrk="1" latinLnBrk="0" hangingPunct="1">
              <a:buSzPct val="80000"/>
              <a:buFont typeface="Wingdings" pitchFamily="2" charset="2"/>
              <a:defRPr sz="1800" kern="1200">
                <a:solidFill>
                  <a:schemeClr val="tx1"/>
                </a:solidFill>
                <a:latin typeface="+mn-lt"/>
                <a:ea typeface="+mn-ea"/>
                <a:cs typeface="+mn-cs"/>
              </a:defRPr>
            </a:lvl2pPr>
            <a:lvl3pPr marL="685800" indent="-228600" algn="l" defTabSz="914400" rtl="0" eaLnBrk="1" latinLnBrk="0" hangingPunct="1">
              <a:buSzPct val="80000"/>
              <a:buFont typeface="Wingdings" pitchFamily="2" charset="2"/>
              <a:defRPr sz="1800" kern="1200">
                <a:solidFill>
                  <a:schemeClr val="tx1"/>
                </a:solidFill>
                <a:latin typeface="+mn-lt"/>
                <a:ea typeface="+mn-ea"/>
                <a:cs typeface="+mn-cs"/>
              </a:defRPr>
            </a:lvl3pPr>
            <a:lvl4pPr marL="914400" indent="-228600" algn="l" defTabSz="914400" rtl="0" eaLnBrk="1" latinLnBrk="0" hangingPunct="1">
              <a:buSzPct val="80000"/>
              <a:buFont typeface="Wingdings" pitchFamily="2" charset="2"/>
              <a:defRPr sz="1800" kern="1200">
                <a:solidFill>
                  <a:schemeClr val="tx1"/>
                </a:solidFill>
                <a:latin typeface="+mn-lt"/>
                <a:ea typeface="+mn-ea"/>
                <a:cs typeface="+mn-cs"/>
              </a:defRPr>
            </a:lvl4pPr>
            <a:lvl5pPr marL="1143000" indent="-228600" algn="l" defTabSz="914400" rtl="0" eaLnBrk="1" latinLnBrk="0" hangingPunct="1">
              <a:buSzPct val="80000"/>
              <a:buFont typeface="Wingdings" pitchFamily="2" charset="2"/>
              <a:defRPr sz="1800" kern="1200">
                <a:solidFill>
                  <a:schemeClr val="tx1"/>
                </a:solidFill>
                <a:latin typeface="+mn-lt"/>
                <a:ea typeface="+mn-ea"/>
                <a:cs typeface="+mn-cs"/>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7CB97365-EBCA-4027-87D5-99FC1D4DF0BB}" type="datetimeFigureOut">
              <a:rPr lang="en-US" smtClean="0"/>
              <a:pPr/>
              <a:t>7/25/2023</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grpSp>
        <p:nvGrpSpPr>
          <p:cNvPr id="6" name="Group 10"/>
          <p:cNvGrpSpPr/>
          <p:nvPr/>
        </p:nvGrpSpPr>
        <p:grpSpPr>
          <a:xfrm>
            <a:off x="0" y="0"/>
            <a:ext cx="9144000" cy="1676400"/>
            <a:chOff x="0" y="0"/>
            <a:chExt cx="9144000" cy="1676400"/>
          </a:xfrm>
        </p:grpSpPr>
        <p:sp>
          <p:nvSpPr>
            <p:cNvPr id="7" name="Rectangle 6"/>
            <p:cNvSpPr/>
            <p:nvPr/>
          </p:nvSpPr>
          <p:spPr>
            <a:xfrm>
              <a:off x="0" y="0"/>
              <a:ext cx="9144000" cy="16764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9" name="Rectangle 8"/>
            <p:cNvSpPr/>
            <p:nvPr/>
          </p:nvSpPr>
          <p:spPr>
            <a:xfrm>
              <a:off x="0" y="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Oval 9"/>
            <p:cNvSpPr/>
            <p:nvPr/>
          </p:nvSpPr>
          <p:spPr>
            <a:xfrm>
              <a:off x="495300" y="4191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7CB97365-EBCA-4027-87D5-99FC1D4DF0BB}" type="datetimeFigureOut">
              <a:rPr lang="en-US" smtClean="0"/>
              <a:pPr/>
              <a:t>7/25/2023</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9"/>
          <p:cNvGrpSpPr/>
          <p:nvPr/>
        </p:nvGrpSpPr>
        <p:grpSpPr>
          <a:xfrm>
            <a:off x="0" y="0"/>
            <a:ext cx="1828800" cy="1676400"/>
            <a:chOff x="457200" y="457200"/>
            <a:chExt cx="1828800" cy="1676400"/>
          </a:xfrm>
        </p:grpSpPr>
        <p:sp>
          <p:nvSpPr>
            <p:cNvPr id="8" name="Rectangle 7"/>
            <p:cNvSpPr/>
            <p:nvPr/>
          </p:nvSpPr>
          <p:spPr>
            <a:xfrm>
              <a:off x="457200" y="457200"/>
              <a:ext cx="1828800" cy="1676400"/>
            </a:xfrm>
            <a:prstGeom prst="rect">
              <a:avLst/>
            </a:prstGeom>
            <a:solidFill>
              <a:schemeClr val="accent2"/>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Oval 8"/>
            <p:cNvSpPr/>
            <p:nvPr/>
          </p:nvSpPr>
          <p:spPr>
            <a:xfrm>
              <a:off x="952500" y="8763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Date Placeholder 1"/>
          <p:cNvSpPr>
            <a:spLocks noGrp="1"/>
          </p:cNvSpPr>
          <p:nvPr>
            <p:ph type="dt" sz="half" idx="10"/>
          </p:nvPr>
        </p:nvSpPr>
        <p:spPr/>
        <p:txBody>
          <a:bodyPr/>
          <a:lstStyle/>
          <a:p>
            <a:fld id="{7CB97365-EBCA-4027-87D5-99FC1D4DF0BB}" type="datetimeFigureOut">
              <a:rPr lang="en-US" smtClean="0"/>
              <a:pPr/>
              <a:t>7/25/2023</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41448" y="228600"/>
            <a:ext cx="6245352" cy="1143000"/>
          </a:xfrm>
        </p:spPr>
        <p:txBody>
          <a:bodyPr vert="horz" lIns="91440" tIns="45720" rIns="91440" bIns="45720" rtlCol="0" anchor="ctr">
            <a:normAutofit/>
          </a:bodyPr>
          <a:lstStyle>
            <a:lvl1pPr algn="r" defTabSz="914400" rtl="0" eaLnBrk="1" latinLnBrk="0" hangingPunct="1">
              <a:spcBef>
                <a:spcPct val="0"/>
              </a:spcBef>
              <a:buNone/>
              <a:defRPr sz="4400" kern="1200" cap="small" spc="200" baseline="0">
                <a:solidFill>
                  <a:schemeClr val="tx1"/>
                </a:solidFill>
                <a:latin typeface="+mj-lt"/>
                <a:ea typeface="+mj-ea"/>
                <a:cs typeface="+mj-cs"/>
              </a:defRPr>
            </a:lvl1pPr>
          </a:lstStyle>
          <a:p>
            <a:r>
              <a:rPr lang="en-US" smtClean="0"/>
              <a:t>Click to edit Master title style</a:t>
            </a:r>
            <a:endParaRPr/>
          </a:p>
        </p:txBody>
      </p:sp>
      <p:sp>
        <p:nvSpPr>
          <p:cNvPr id="3" name="Content Placeholder 2"/>
          <p:cNvSpPr>
            <a:spLocks noGrp="1"/>
          </p:cNvSpPr>
          <p:nvPr>
            <p:ph idx="1"/>
          </p:nvPr>
        </p:nvSpPr>
        <p:spPr>
          <a:xfrm>
            <a:off x="2706624" y="2446991"/>
            <a:ext cx="5715000" cy="3531198"/>
          </a:xfrm>
        </p:spPr>
        <p:txBody>
          <a:bodyPr>
            <a:normAutofit/>
          </a:bodyPr>
          <a:lstStyle>
            <a:lvl1pPr>
              <a:defRPr sz="22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164592" y="3031490"/>
            <a:ext cx="1524000" cy="2362200"/>
          </a:xfrm>
        </p:spPr>
        <p:txBody>
          <a:bodyPr/>
          <a:lstStyle>
            <a:lvl1pPr marL="0" indent="0">
              <a:lnSpc>
                <a:spcPct val="150000"/>
              </a:lnSpc>
              <a:buNone/>
              <a:defRPr sz="1400" b="1">
                <a:solidFill>
                  <a:srgbClr val="000000">
                    <a:alpha val="50196"/>
                  </a:srgb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B97365-EBCA-4027-87D5-99FC1D4DF0BB}" type="datetimeFigureOut">
              <a:rPr lang="en-US" smtClean="0"/>
              <a:pPr/>
              <a:t>7/25/2023</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41448" y="228600"/>
            <a:ext cx="6245352" cy="1143000"/>
          </a:xfrm>
        </p:spPr>
        <p:txBody>
          <a:bodyPr vert="horz" lIns="91440" tIns="45720" rIns="91440" bIns="45720" rtlCol="0" anchor="ctr">
            <a:normAutofit/>
          </a:bodyPr>
          <a:lstStyle>
            <a:lvl1pPr algn="r" defTabSz="914400" rtl="0" eaLnBrk="1" latinLnBrk="0" hangingPunct="1">
              <a:spcBef>
                <a:spcPct val="0"/>
              </a:spcBef>
              <a:buNone/>
              <a:defRPr sz="4400" kern="1200" cap="small" spc="200" baseline="0">
                <a:solidFill>
                  <a:schemeClr val="tx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2706624" y="2450592"/>
            <a:ext cx="5715000" cy="3529584"/>
          </a:xfrm>
          <a:noFill/>
          <a:ln w="101600" cmpd="sng">
            <a:miter lim="800000"/>
          </a:ln>
          <a:effectLst>
            <a:outerShdw blurRad="63500" sx="102000" sy="102000" algn="ctr" rotWithShape="0">
              <a:prstClr val="black">
                <a:alpha val="30000"/>
              </a:prstClr>
            </a:outerShdw>
          </a:effectLst>
        </p:spPr>
        <p:style>
          <a:lnRef idx="3">
            <a:schemeClr val="lt1"/>
          </a:lnRef>
          <a:fillRef idx="1">
            <a:schemeClr val="accent2"/>
          </a:fillRef>
          <a:effectRef idx="1">
            <a:schemeClr val="accent2"/>
          </a:effectRef>
          <a:fontRef idx="none"/>
        </p:style>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164592" y="3031489"/>
            <a:ext cx="1527048" cy="2359152"/>
          </a:xfrm>
        </p:spPr>
        <p:txBody>
          <a:bodyPr vert="horz" lIns="91440" tIns="45720" rIns="91440" bIns="45720" rtlCol="0">
            <a:normAutofit/>
          </a:bodyPr>
          <a:lstStyle>
            <a:lvl1pPr marL="0" indent="0">
              <a:lnSpc>
                <a:spcPct val="150000"/>
              </a:lnSpc>
              <a:buNone/>
              <a:defRPr sz="1400" b="1" kern="1200">
                <a:solidFill>
                  <a:srgbClr val="000000">
                    <a:alpha val="50196"/>
                  </a:srgb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50000"/>
              </a:lnSpc>
              <a:spcBef>
                <a:spcPts val="1800"/>
              </a:spcBef>
              <a:buClr>
                <a:schemeClr val="accent1"/>
              </a:buClr>
              <a:buSzPct val="80000"/>
              <a:buFont typeface="Wingdings" pitchFamily="2" charset="2"/>
              <a:buNone/>
            </a:pPr>
            <a:r>
              <a:rPr lang="en-US" smtClean="0"/>
              <a:t>Click to edit Master text styles</a:t>
            </a:r>
          </a:p>
        </p:txBody>
      </p:sp>
      <p:sp>
        <p:nvSpPr>
          <p:cNvPr id="5" name="Date Placeholder 4"/>
          <p:cNvSpPr>
            <a:spLocks noGrp="1"/>
          </p:cNvSpPr>
          <p:nvPr>
            <p:ph type="dt" sz="half" idx="10"/>
          </p:nvPr>
        </p:nvSpPr>
        <p:spPr/>
        <p:txBody>
          <a:bodyPr/>
          <a:lstStyle/>
          <a:p>
            <a:fld id="{7CB97365-EBCA-4027-87D5-99FC1D4DF0BB}" type="datetimeFigureOut">
              <a:rPr lang="en-US" smtClean="0"/>
              <a:pPr/>
              <a:t>7/25/2023</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CB97365-EBCA-4027-87D5-99FC1D4DF0BB}" type="datetimeFigureOut">
              <a:rPr lang="en-US" smtClean="0"/>
              <a:pPr/>
              <a:t>7/25/2023</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10"/>
          <p:cNvGrpSpPr/>
          <p:nvPr/>
        </p:nvGrpSpPr>
        <p:grpSpPr>
          <a:xfrm>
            <a:off x="0" y="0"/>
            <a:ext cx="9144000" cy="6858000"/>
            <a:chOff x="-442912" y="457200"/>
            <a:chExt cx="9144000" cy="6858000"/>
          </a:xfrm>
        </p:grpSpPr>
        <p:sp>
          <p:nvSpPr>
            <p:cNvPr id="18" name="Rectangle 17"/>
            <p:cNvSpPr/>
            <p:nvPr/>
          </p:nvSpPr>
          <p:spPr>
            <a:xfrm>
              <a:off x="-442912" y="457200"/>
              <a:ext cx="9129712" cy="1676400"/>
            </a:xfrm>
            <a:prstGeom prst="rect">
              <a:avLst/>
            </a:prstGeom>
            <a:solidFill>
              <a:schemeClr val="accent3"/>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9" name="Rectangle 18"/>
            <p:cNvSpPr/>
            <p:nvPr/>
          </p:nvSpPr>
          <p:spPr>
            <a:xfrm>
              <a:off x="6872288" y="457200"/>
              <a:ext cx="18288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0" name="Rectangle 19"/>
            <p:cNvSpPr/>
            <p:nvPr/>
          </p:nvSpPr>
          <p:spPr>
            <a:xfrm>
              <a:off x="6872288" y="45720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1" name="Oval 20"/>
            <p:cNvSpPr/>
            <p:nvPr/>
          </p:nvSpPr>
          <p:spPr>
            <a:xfrm>
              <a:off x="7367588" y="8763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Vertical Title 1"/>
          <p:cNvSpPr>
            <a:spLocks noGrp="1"/>
          </p:cNvSpPr>
          <p:nvPr>
            <p:ph type="title" orient="vert"/>
          </p:nvPr>
        </p:nvSpPr>
        <p:spPr>
          <a:xfrm>
            <a:off x="7467600" y="2298700"/>
            <a:ext cx="1447800" cy="382746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533400" y="2286000"/>
            <a:ext cx="5943600" cy="38401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CB97365-EBCA-4027-87D5-99FC1D4DF0BB}" type="datetimeFigureOut">
              <a:rPr lang="en-US" smtClean="0"/>
              <a:pPr/>
              <a:t>7/25/2023</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a:xfrm>
            <a:off x="7848600" y="533400"/>
            <a:ext cx="762000" cy="609600"/>
          </a:xfrm>
        </p:spPr>
        <p:txBody>
          <a:bodyPr/>
          <a:lstStyle/>
          <a:p>
            <a:fld id="{69E29E33-B620-47F9-BB04-8846C2A5AFCC}"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 name="Group 11"/>
          <p:cNvGrpSpPr/>
          <p:nvPr/>
        </p:nvGrpSpPr>
        <p:grpSpPr>
          <a:xfrm>
            <a:off x="0" y="0"/>
            <a:ext cx="9144000" cy="6858000"/>
            <a:chOff x="0" y="0"/>
            <a:chExt cx="9144000" cy="6858000"/>
          </a:xfrm>
        </p:grpSpPr>
        <p:sp>
          <p:nvSpPr>
            <p:cNvPr id="7" name="Rectangle 6"/>
            <p:cNvSpPr/>
            <p:nvPr/>
          </p:nvSpPr>
          <p:spPr>
            <a:xfrm>
              <a:off x="457200" y="0"/>
              <a:ext cx="8686800" cy="16764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8288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0" y="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Oval 10"/>
            <p:cNvSpPr/>
            <p:nvPr/>
          </p:nvSpPr>
          <p:spPr>
            <a:xfrm>
              <a:off x="495300" y="4191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3" name="Text Placeholder 2"/>
          <p:cNvSpPr>
            <a:spLocks noGrp="1"/>
          </p:cNvSpPr>
          <p:nvPr>
            <p:ph type="body" idx="1"/>
          </p:nvPr>
        </p:nvSpPr>
        <p:spPr>
          <a:xfrm>
            <a:off x="2438400" y="2286000"/>
            <a:ext cx="6248400" cy="38401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Title Placeholder 1"/>
          <p:cNvSpPr>
            <a:spLocks noGrp="1"/>
          </p:cNvSpPr>
          <p:nvPr>
            <p:ph type="title"/>
          </p:nvPr>
        </p:nvSpPr>
        <p:spPr>
          <a:xfrm>
            <a:off x="2438400" y="228600"/>
            <a:ext cx="6248400" cy="1143000"/>
          </a:xfrm>
          <a:prstGeom prst="rect">
            <a:avLst/>
          </a:prstGeom>
        </p:spPr>
        <p:txBody>
          <a:bodyPr vert="horz" lIns="91440" tIns="45720" rIns="91440" bIns="45720" rtlCol="0" anchor="ctr">
            <a:normAutofit/>
          </a:bodyPr>
          <a:lstStyle/>
          <a:p>
            <a:r>
              <a:rPr lang="en-US" smtClean="0"/>
              <a:t>Click to edit Master title style</a:t>
            </a:r>
            <a:endParaRPr/>
          </a:p>
        </p:txBody>
      </p:sp>
      <p:sp>
        <p:nvSpPr>
          <p:cNvPr id="4" name="Date Placeholder 3"/>
          <p:cNvSpPr>
            <a:spLocks noGrp="1"/>
          </p:cNvSpPr>
          <p:nvPr>
            <p:ph type="dt" sz="half" idx="2"/>
          </p:nvPr>
        </p:nvSpPr>
        <p:spPr>
          <a:xfrm>
            <a:off x="6553200" y="6351494"/>
            <a:ext cx="2133600" cy="365125"/>
          </a:xfrm>
          <a:prstGeom prst="rect">
            <a:avLst/>
          </a:prstGeom>
        </p:spPr>
        <p:txBody>
          <a:bodyPr vert="horz" lIns="91440" tIns="45720" rIns="91440" bIns="45720" rtlCol="0" anchor="ctr"/>
          <a:lstStyle>
            <a:lvl1pPr algn="r">
              <a:defRPr sz="900" cap="small" baseline="0">
                <a:solidFill>
                  <a:schemeClr val="tx1"/>
                </a:solidFill>
                <a:latin typeface="+mj-lt"/>
              </a:defRPr>
            </a:lvl1pPr>
          </a:lstStyle>
          <a:p>
            <a:fld id="{7CB97365-EBCA-4027-87D5-99FC1D4DF0BB}" type="datetimeFigureOut">
              <a:rPr lang="en-US" smtClean="0"/>
              <a:pPr/>
              <a:t>7/25/2023</a:t>
            </a:fld>
            <a:endParaRPr lang="en-US">
              <a:solidFill>
                <a:schemeClr val="tx1">
                  <a:shade val="50000"/>
                </a:schemeClr>
              </a:solidFill>
            </a:endParaRPr>
          </a:p>
        </p:txBody>
      </p:sp>
      <p:sp>
        <p:nvSpPr>
          <p:cNvPr id="5" name="Footer Placeholder 4"/>
          <p:cNvSpPr>
            <a:spLocks noGrp="1"/>
          </p:cNvSpPr>
          <p:nvPr>
            <p:ph type="ftr" sz="quarter" idx="3"/>
          </p:nvPr>
        </p:nvSpPr>
        <p:spPr>
          <a:xfrm>
            <a:off x="2438400" y="6356350"/>
            <a:ext cx="2895600" cy="365125"/>
          </a:xfrm>
          <a:prstGeom prst="rect">
            <a:avLst/>
          </a:prstGeom>
        </p:spPr>
        <p:txBody>
          <a:bodyPr vert="horz" lIns="91440" tIns="45720" rIns="91440" bIns="45720" rtlCol="0" anchor="ctr"/>
          <a:lstStyle>
            <a:lvl1pPr algn="l">
              <a:defRPr sz="900" cap="small" baseline="0">
                <a:solidFill>
                  <a:schemeClr val="tx1"/>
                </a:solidFill>
                <a:latin typeface="+mj-lt"/>
              </a:defRPr>
            </a:lvl1pPr>
          </a:lstStyle>
          <a:p>
            <a:endParaRPr kumimoji="0" lang="en-US">
              <a:solidFill>
                <a:schemeClr val="tx1">
                  <a:shade val="50000"/>
                </a:schemeClr>
              </a:solidFill>
            </a:endParaRPr>
          </a:p>
        </p:txBody>
      </p:sp>
      <p:sp>
        <p:nvSpPr>
          <p:cNvPr id="6" name="Slide Number Placeholder 5"/>
          <p:cNvSpPr>
            <a:spLocks noGrp="1"/>
          </p:cNvSpPr>
          <p:nvPr>
            <p:ph type="sldNum" sz="quarter" idx="4"/>
          </p:nvPr>
        </p:nvSpPr>
        <p:spPr>
          <a:xfrm>
            <a:off x="533400" y="533400"/>
            <a:ext cx="762000" cy="609600"/>
          </a:xfrm>
          <a:prstGeom prst="rect">
            <a:avLst/>
          </a:prstGeom>
        </p:spPr>
        <p:txBody>
          <a:bodyPr vert="horz" lIns="91440" tIns="45720" rIns="91440" bIns="45720" rtlCol="0" anchor="ctr"/>
          <a:lstStyle>
            <a:lvl1pPr algn="ctr">
              <a:defRPr sz="1600" cap="small" baseline="0">
                <a:solidFill>
                  <a:schemeClr val="tx1"/>
                </a:solidFill>
                <a:latin typeface="+mj-lt"/>
              </a:defRPr>
            </a:lvl1pPr>
          </a:lstStyle>
          <a:p>
            <a:fld id="{69E29E33-B620-47F9-BB04-8846C2A5AFCC}" type="slidenum">
              <a:rPr kumimoji="0" lang="en-US" smtClean="0"/>
              <a:pPr/>
              <a:t>‹#›</a:t>
            </a:fld>
            <a:endParaRPr kumimoji="0" lang="en-US" dirty="0">
              <a:solidFill>
                <a:schemeClr val="tx1">
                  <a:shade val="50000"/>
                </a:scheme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r" defTabSz="914400" rtl="1" eaLnBrk="1" latinLnBrk="0" hangingPunct="1">
        <a:spcBef>
          <a:spcPct val="0"/>
        </a:spcBef>
        <a:buNone/>
        <a:defRPr sz="4400" kern="1200" cap="small" spc="200" baseline="0">
          <a:solidFill>
            <a:schemeClr val="tx1"/>
          </a:solidFill>
          <a:latin typeface="+mj-lt"/>
          <a:ea typeface="+mj-ea"/>
          <a:cs typeface="+mj-cs"/>
        </a:defRPr>
      </a:lvl1pPr>
    </p:titleStyle>
    <p:bodyStyle>
      <a:lvl1pPr marL="457200" indent="-457200" algn="r" defTabSz="914400" rtl="1" eaLnBrk="1" latinLnBrk="0" hangingPunct="1">
        <a:spcBef>
          <a:spcPts val="1800"/>
        </a:spcBef>
        <a:buClr>
          <a:schemeClr val="accent1"/>
        </a:buClr>
        <a:buSzPct val="80000"/>
        <a:buFont typeface="Wingdings" pitchFamily="2" charset="2"/>
        <a:buChar char=""/>
        <a:defRPr sz="2200" kern="1200">
          <a:solidFill>
            <a:schemeClr val="tx1"/>
          </a:solidFill>
          <a:latin typeface="+mn-lt"/>
          <a:ea typeface="+mn-ea"/>
          <a:cs typeface="+mn-cs"/>
        </a:defRPr>
      </a:lvl1pPr>
      <a:lvl2pPr marL="914400" indent="-457200" algn="r" defTabSz="914400" rtl="1" eaLnBrk="1" latinLnBrk="0" hangingPunct="1">
        <a:spcBef>
          <a:spcPts val="1800"/>
        </a:spcBef>
        <a:buClr>
          <a:schemeClr val="accent2"/>
        </a:buClr>
        <a:buSzPct val="80000"/>
        <a:buFont typeface="Wingdings" pitchFamily="2" charset="2"/>
        <a:buChar char=""/>
        <a:defRPr sz="2000" kern="1200">
          <a:solidFill>
            <a:schemeClr val="tx1"/>
          </a:solidFill>
          <a:latin typeface="+mn-lt"/>
          <a:ea typeface="+mn-ea"/>
          <a:cs typeface="+mn-cs"/>
        </a:defRPr>
      </a:lvl2pPr>
      <a:lvl3pPr marL="1371600" indent="-457200" algn="r" defTabSz="914400" rtl="1" eaLnBrk="1" latinLnBrk="0" hangingPunct="1">
        <a:spcBef>
          <a:spcPts val="1200"/>
        </a:spcBef>
        <a:buClr>
          <a:schemeClr val="accent3"/>
        </a:buClr>
        <a:buSzPct val="80000"/>
        <a:buFont typeface="Wingdings" pitchFamily="2" charset="2"/>
        <a:buChar char=""/>
        <a:defRPr sz="1800" kern="1200">
          <a:solidFill>
            <a:schemeClr val="tx1"/>
          </a:solidFill>
          <a:latin typeface="+mn-lt"/>
          <a:ea typeface="+mn-ea"/>
          <a:cs typeface="+mn-cs"/>
        </a:defRPr>
      </a:lvl3pPr>
      <a:lvl4pPr marL="1828800" indent="-457200" algn="r" defTabSz="914400" rtl="1" eaLnBrk="1" latinLnBrk="0" hangingPunct="1">
        <a:spcBef>
          <a:spcPts val="1200"/>
        </a:spcBef>
        <a:buClr>
          <a:schemeClr val="accent4"/>
        </a:buClr>
        <a:buSzPct val="80000"/>
        <a:buFont typeface="Wingdings" pitchFamily="2" charset="2"/>
        <a:buChar char=""/>
        <a:defRPr sz="1600" kern="1200">
          <a:solidFill>
            <a:schemeClr val="tx1"/>
          </a:solidFill>
          <a:latin typeface="+mn-lt"/>
          <a:ea typeface="+mn-ea"/>
          <a:cs typeface="+mn-cs"/>
        </a:defRPr>
      </a:lvl4pPr>
      <a:lvl5pPr marL="2286000" indent="-457200" algn="r" defTabSz="914400" rtl="1" eaLnBrk="1" latinLnBrk="0" hangingPunct="1">
        <a:spcBef>
          <a:spcPts val="1200"/>
        </a:spcBef>
        <a:buClr>
          <a:schemeClr val="accent5"/>
        </a:buClr>
        <a:buSzPct val="80000"/>
        <a:buFont typeface="Wingdings" pitchFamily="2" charset="2"/>
        <a:buChar char=""/>
        <a:defRPr sz="1600" kern="1200">
          <a:solidFill>
            <a:schemeClr val="tx1"/>
          </a:solidFill>
          <a:latin typeface="+mn-lt"/>
          <a:ea typeface="+mn-ea"/>
          <a:cs typeface="+mn-cs"/>
        </a:defRPr>
      </a:lvl5pPr>
      <a:lvl6pPr marL="2743200" indent="-457200" algn="r" defTabSz="914400" rtl="1" eaLnBrk="1" latinLnBrk="0" hangingPunct="1">
        <a:spcBef>
          <a:spcPts val="1200"/>
        </a:spcBef>
        <a:buClr>
          <a:schemeClr val="accent6"/>
        </a:buClr>
        <a:buSzPct val="90000"/>
        <a:buFont typeface="Wingdings" pitchFamily="2" charset="2"/>
        <a:buChar char=""/>
        <a:defRPr sz="1600" kern="1200">
          <a:solidFill>
            <a:schemeClr val="tx1"/>
          </a:solidFill>
          <a:latin typeface="+mn-lt"/>
          <a:ea typeface="+mn-ea"/>
          <a:cs typeface="+mn-cs"/>
        </a:defRPr>
      </a:lvl6pPr>
      <a:lvl7pPr marL="3200400" indent="-457200" algn="r" defTabSz="914400" rtl="1" eaLnBrk="1" latinLnBrk="0" hangingPunct="1">
        <a:spcBef>
          <a:spcPts val="1200"/>
        </a:spcBef>
        <a:buClr>
          <a:schemeClr val="accent1"/>
        </a:buClr>
        <a:buSzPct val="70000"/>
        <a:buFont typeface="Wingdings" pitchFamily="2" charset="2"/>
        <a:buChar char="¢"/>
        <a:defRPr sz="1600" kern="1200" baseline="0">
          <a:solidFill>
            <a:schemeClr val="tx1"/>
          </a:solidFill>
          <a:latin typeface="+mn-lt"/>
          <a:ea typeface="+mn-ea"/>
          <a:cs typeface="+mn-cs"/>
        </a:defRPr>
      </a:lvl7pPr>
      <a:lvl8pPr marL="3657600" indent="-457200" algn="r" defTabSz="914400" rtl="1" eaLnBrk="1" latinLnBrk="0" hangingPunct="1">
        <a:spcBef>
          <a:spcPts val="1200"/>
        </a:spcBef>
        <a:buClr>
          <a:schemeClr val="accent3"/>
        </a:buClr>
        <a:buFont typeface="Courier New" pitchFamily="49" charset="0"/>
        <a:buChar char="o"/>
        <a:defRPr sz="1600" kern="1200" baseline="0">
          <a:solidFill>
            <a:schemeClr val="tx1"/>
          </a:solidFill>
          <a:latin typeface="+mn-lt"/>
          <a:ea typeface="+mn-ea"/>
          <a:cs typeface="+mn-cs"/>
        </a:defRPr>
      </a:lvl8pPr>
      <a:lvl9pPr marL="4114800" indent="-457200" algn="r" defTabSz="914400" rtl="1" eaLnBrk="1" latinLnBrk="0" hangingPunct="1">
        <a:spcBef>
          <a:spcPts val="1200"/>
        </a:spcBef>
        <a:buClr>
          <a:schemeClr val="accent5"/>
        </a:buClr>
        <a:buFont typeface="Arial" pitchFamily="34" charset="0"/>
        <a:buChar char="•"/>
        <a:defRPr sz="1600" kern="1200" baseline="0">
          <a:solidFill>
            <a:schemeClr val="tx1"/>
          </a:solidFill>
          <a:latin typeface="+mn-lt"/>
          <a:ea typeface="+mn-ea"/>
          <a:cs typeface="+mn-cs"/>
        </a:defRPr>
      </a:lvl9pPr>
    </p:bodyStyle>
    <p:otherStyle>
      <a:defPPr>
        <a:defRP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eslah84.blogfa.com/post-36.aspx"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meysam\Internet\بسم الله\BSM10.bmp"/>
          <p:cNvPicPr>
            <a:picLocks noGrp="1" noChangeAspect="1" noChangeArrowheads="1"/>
          </p:cNvPicPr>
          <p:nvPr>
            <p:ph idx="1"/>
          </p:nvPr>
        </p:nvPicPr>
        <p:blipFill>
          <a:blip r:embed="rId2"/>
          <a:srcRect/>
          <a:stretch>
            <a:fillRect/>
          </a:stretch>
        </p:blipFill>
        <p:spPr bwMode="auto">
          <a:xfrm>
            <a:off x="3399569" y="2000240"/>
            <a:ext cx="4647978" cy="4125923"/>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4)">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5918" y="4572008"/>
            <a:ext cx="6553200" cy="1714512"/>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fa-IR" sz="2400" b="1" dirty="0" smtClean="0">
                <a:solidFill>
                  <a:schemeClr val="bg1"/>
                </a:solidFill>
                <a:cs typeface="B Koodak" pitchFamily="2" charset="-78"/>
                <a:hlinkClick r:id="rId2"/>
              </a:rPr>
              <a:t>روشهای بیوتکنولوژی اصلاح گیاهان دارویی</a:t>
            </a:r>
            <a:r>
              <a:rPr lang="en-US" sz="2400" b="1" dirty="0" smtClean="0">
                <a:cs typeface="B Koodak" pitchFamily="2" charset="-78"/>
              </a:rPr>
              <a:t/>
            </a:r>
            <a:br>
              <a:rPr lang="en-US" sz="2400" b="1" dirty="0" smtClean="0">
                <a:cs typeface="B Koodak" pitchFamily="2" charset="-78"/>
              </a:rPr>
            </a:br>
            <a:endParaRPr lang="fa-IR" sz="2400" b="1" dirty="0">
              <a:cs typeface="B Koodak" pitchFamily="2" charset="-78"/>
            </a:endParaRPr>
          </a:p>
        </p:txBody>
      </p:sp>
      <p:pic>
        <p:nvPicPr>
          <p:cNvPr id="4" name="Picture 3" descr="http://bio.itan.ir/paper/220/1.JPG"/>
          <p:cNvPicPr/>
          <p:nvPr/>
        </p:nvPicPr>
        <p:blipFill>
          <a:blip r:embed="rId3"/>
          <a:srcRect/>
          <a:stretch>
            <a:fillRect/>
          </a:stretch>
        </p:blipFill>
        <p:spPr bwMode="auto">
          <a:xfrm>
            <a:off x="1857356" y="1214422"/>
            <a:ext cx="4786346" cy="342902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strVal val="#ppt_w*0.70"/>
                                          </p:val>
                                        </p:tav>
                                        <p:tav tm="100000">
                                          <p:val>
                                            <p:strVal val="#ppt_w"/>
                                          </p:val>
                                        </p:tav>
                                      </p:tavLst>
                                    </p:anim>
                                    <p:anim calcmode="lin" valueType="num">
                                      <p:cBhvr>
                                        <p:cTn id="13" dur="1000" fill="hold"/>
                                        <p:tgtEl>
                                          <p:spTgt spid="4"/>
                                        </p:tgtEl>
                                        <p:attrNameLst>
                                          <p:attrName>ppt_h</p:attrName>
                                        </p:attrNameLst>
                                      </p:cBhvr>
                                      <p:tavLst>
                                        <p:tav tm="0">
                                          <p:val>
                                            <p:strVal val="#ppt_h"/>
                                          </p:val>
                                        </p:tav>
                                        <p:tav tm="100000">
                                          <p:val>
                                            <p:strVal val="#ppt_h"/>
                                          </p:val>
                                        </p:tav>
                                      </p:tavLst>
                                    </p:anim>
                                    <p:animEffect transition="in" filter="fade">
                                      <p:cBhvr>
                                        <p:cTn id="14" dur="1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4)">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b="1" dirty="0" smtClean="0">
                <a:cs typeface="B Titr" pitchFamily="2" charset="-78"/>
              </a:rPr>
              <a:t>مقدمه</a:t>
            </a:r>
            <a:endParaRPr lang="fa-IR" sz="5400" dirty="0">
              <a:cs typeface="B Titr" pitchFamily="2" charset="-78"/>
            </a:endParaRPr>
          </a:p>
        </p:txBody>
      </p:sp>
      <p:sp>
        <p:nvSpPr>
          <p:cNvPr id="3" name="Content Placeholder 2"/>
          <p:cNvSpPr>
            <a:spLocks noGrp="1"/>
          </p:cNvSpPr>
          <p:nvPr>
            <p:ph idx="1"/>
          </p:nvPr>
        </p:nvSpPr>
        <p:spPr/>
        <p:txBody>
          <a:bodyPr>
            <a:normAutofit lnSpcReduction="10000"/>
          </a:bodyPr>
          <a:lstStyle/>
          <a:p>
            <a:pPr algn="just"/>
            <a:r>
              <a:rPr lang="fa-IR" dirty="0" smtClean="0">
                <a:cs typeface="B Koodak" pitchFamily="2" charset="-78"/>
              </a:rPr>
              <a:t>اگرچه کاشت گياهان دارويي به هزاران سال پيش باز مي‌گردد ولي بايد گفت که در مورد اصلاح آنها تاکنون پيشرفت قابل ملاحظه‌اي صورت نگرفته است و در حال حاضر، تعداد کالتيوارهاي مفيد به‌دست آمده بر اثر اصلاح گياهان دارويي اندک است. هدف از اصلاح گياهان دارويي، افزايش کميت و کيفيت آن دسته از مواد مؤثره در اين گياهان است که در صنايع دارويي از اهميت خاصي برخوردار هستند. در سال‌هاي اخير توجه خاصي از جانب سازمان‌هاي مختلف در کشورهاي جهان در ارتباط با اصلاح اين گياهان صورت گرفته است. در این راستا استفاده از تکنیکهای وابسته به کشت بافت و بیوتکنولوژی به منظور ارتقاء صفات کمی و کیفی و کاهش زمان اصلاح نباتات از اهمیت خاصی برخوردار است.</a:t>
            </a:r>
            <a:endParaRPr lang="en-US" dirty="0" smtClean="0">
              <a:cs typeface="B Koodak" pitchFamily="2" charset="-78"/>
            </a:endParaRPr>
          </a:p>
          <a:p>
            <a:pPr algn="just"/>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to="" calcmode="lin" valueType="num">
                                      <p:cBhvr>
                                        <p:cTn id="19"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B Titr" pitchFamily="2" charset="-78"/>
              </a:rPr>
              <a:t>کشت بافت</a:t>
            </a:r>
            <a:endParaRPr lang="fa-IR" dirty="0">
              <a:cs typeface="B Titr" pitchFamily="2" charset="-78"/>
            </a:endParaRPr>
          </a:p>
        </p:txBody>
      </p:sp>
      <p:sp>
        <p:nvSpPr>
          <p:cNvPr id="3" name="Content Placeholder 2"/>
          <p:cNvSpPr>
            <a:spLocks noGrp="1"/>
          </p:cNvSpPr>
          <p:nvPr>
            <p:ph idx="1"/>
          </p:nvPr>
        </p:nvSpPr>
        <p:spPr/>
        <p:txBody>
          <a:bodyPr>
            <a:normAutofit fontScale="92500"/>
          </a:bodyPr>
          <a:lstStyle/>
          <a:p>
            <a:pPr algn="just"/>
            <a:r>
              <a:rPr lang="fa-IR" dirty="0" smtClean="0">
                <a:cs typeface="B Koodak" pitchFamily="2" charset="-78"/>
              </a:rPr>
              <a:t>با تکنیک کشت بافت می توان از یک سلول به یک گیاه کامل دست یافت. در این تکنیک از روشهای جنین زایی ریزازدیادی و اندام زایی استفاده میگردد.استفاده از این تکنیک به همراه موتاسیون باعث سرعت بخشیدن به تکثیر انبوه تولید گیاهان عاری از بیماری انجام کار در تمام طول سال و کاهش هزینه خواهد شد.</a:t>
            </a:r>
            <a:endParaRPr lang="en-US" dirty="0" smtClean="0">
              <a:cs typeface="B Koodak" pitchFamily="2" charset="-78"/>
            </a:endParaRPr>
          </a:p>
          <a:p>
            <a:pPr algn="just"/>
            <a:r>
              <a:rPr lang="fa-IR" dirty="0" smtClean="0">
                <a:cs typeface="B Koodak" pitchFamily="2" charset="-78"/>
              </a:rPr>
              <a:t>اولین مرحله تکثیر قسمت مورد نظر در گیاه می باشد.پس از تعیین دز مناسب و انجام تیمار پرتوتابی و تکثیر دوباره گزینش درشرایط </a:t>
            </a:r>
            <a:r>
              <a:rPr lang="en-US" dirty="0" smtClean="0">
                <a:cs typeface="B Koodak" pitchFamily="2" charset="-78"/>
              </a:rPr>
              <a:t>In-vitro</a:t>
            </a:r>
            <a:r>
              <a:rPr lang="fa-IR" dirty="0" smtClean="0">
                <a:cs typeface="B Koodak" pitchFamily="2" charset="-78"/>
              </a:rPr>
              <a:t> با اعمال تیمار تنش صورت میگیرد .گیاهان گزینش شده بعد از انتقال به گلدان جهت سازگاری و تکثیر دوباره جهت سلکسیون انتهایی در مزرعه کشت شده و سپس مورد بررسی های تغییرات زنتیکی قرار خواهند گرفت.</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mph" presetSubtype="0" fill="hold" grpId="0" nodeType="clickEffect">
                                  <p:stCondLst>
                                    <p:cond delay="0"/>
                                  </p:stCondLst>
                                  <p:childTnLst>
                                    <p:animScale>
                                      <p:cBhvr>
                                        <p:cTn id="11" dur="2000" fill="hold"/>
                                        <p:tgtEl>
                                          <p:spTgt spid="3">
                                            <p:txEl>
                                              <p:pRg st="0" end="0"/>
                                            </p:txEl>
                                          </p:spTgt>
                                        </p:tgtEl>
                                      </p:cBhvr>
                                      <p:by x="150000" y="150000"/>
                                    </p:animScale>
                                  </p:childTnLst>
                                </p:cTn>
                              </p:par>
                            </p:childTnLst>
                          </p:cTn>
                        </p:par>
                      </p:childTnLst>
                    </p:cTn>
                  </p:par>
                  <p:par>
                    <p:cTn id="12" fill="hold">
                      <p:stCondLst>
                        <p:cond delay="indefinite"/>
                      </p:stCondLst>
                      <p:childTnLst>
                        <p:par>
                          <p:cTn id="13" fill="hold">
                            <p:stCondLst>
                              <p:cond delay="0"/>
                            </p:stCondLst>
                            <p:childTnLst>
                              <p:par>
                                <p:cTn id="14" presetID="6" presetClass="emph" presetSubtype="0" fill="hold" grpId="0" nodeType="clickEffect">
                                  <p:stCondLst>
                                    <p:cond delay="0"/>
                                  </p:stCondLst>
                                  <p:childTnLst>
                                    <p:animScale>
                                      <p:cBhvr>
                                        <p:cTn id="15" dur="2000" fill="hold"/>
                                        <p:tgtEl>
                                          <p:spTgt spid="3">
                                            <p:txEl>
                                              <p:pRg st="1" end="1"/>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071678"/>
            <a:ext cx="6629400" cy="2428892"/>
          </a:xfrm>
        </p:spPr>
        <p:txBody>
          <a:bodyPr/>
          <a:lstStyle/>
          <a:p>
            <a:pPr algn="ctr"/>
            <a:r>
              <a:rPr lang="fa-IR" sz="2400" b="1" dirty="0" smtClean="0">
                <a:cs typeface="B Koodak" pitchFamily="2" charset="-78"/>
              </a:rPr>
              <a:t>يکي از بخش‌هاي مهم بيوتکنولوژي “کشت بافت” است که کاربردهاي مختلف آن در زمينه گياهان دارويي، از جنبه‌هاي مختلفي قابل بررسي است:</a:t>
            </a:r>
            <a:r>
              <a:rPr lang="en-US" sz="2400" b="1" dirty="0" smtClean="0">
                <a:cs typeface="B Koodak" pitchFamily="2" charset="-78"/>
              </a:rPr>
              <a:t/>
            </a:r>
            <a:br>
              <a:rPr lang="en-US" sz="2400" b="1" dirty="0" smtClean="0">
                <a:cs typeface="B Koodak" pitchFamily="2" charset="-78"/>
              </a:rPr>
            </a:br>
            <a:endParaRPr lang="fa-IR" sz="2400" b="1"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xit" presetSubtype="0" fill="hold" grpId="0" nodeType="clickEffect">
                                  <p:stCondLst>
                                    <p:cond delay="0"/>
                                  </p:stCondLst>
                                  <p:childTnLst>
                                    <p:animEffect transition="out" filter="fade">
                                      <p:cBhvr>
                                        <p:cTn id="6" dur="2000"/>
                                        <p:tgtEl>
                                          <p:spTgt spid="2"/>
                                        </p:tgtEl>
                                      </p:cBhvr>
                                    </p:animEffect>
                                    <p:anim calcmode="lin" valueType="num">
                                      <p:cBhvr>
                                        <p:cTn id="7" dur="2000"/>
                                        <p:tgtEl>
                                          <p:spTgt spid="2"/>
                                        </p:tgtEl>
                                        <p:attrNameLst>
                                          <p:attrName>style.rotation</p:attrName>
                                        </p:attrNameLst>
                                      </p:cBhvr>
                                      <p:tavLst>
                                        <p:tav tm="0">
                                          <p:val>
                                            <p:fltVal val="0"/>
                                          </p:val>
                                        </p:tav>
                                        <p:tav tm="100000">
                                          <p:val>
                                            <p:fltVal val="720"/>
                                          </p:val>
                                        </p:tav>
                                      </p:tavLst>
                                    </p:anim>
                                    <p:anim calcmode="lin" valueType="num">
                                      <p:cBhvr>
                                        <p:cTn id="8" dur="2000"/>
                                        <p:tgtEl>
                                          <p:spTgt spid="2"/>
                                        </p:tgtEl>
                                        <p:attrNameLst>
                                          <p:attrName>ppt_h</p:attrName>
                                        </p:attrNameLst>
                                      </p:cBhvr>
                                      <p:tavLst>
                                        <p:tav tm="0">
                                          <p:val>
                                            <p:strVal val="ppt_h"/>
                                          </p:val>
                                        </p:tav>
                                        <p:tav tm="100000">
                                          <p:val>
                                            <p:fltVal val="0"/>
                                          </p:val>
                                        </p:tav>
                                      </p:tavLst>
                                    </p:anim>
                                    <p:anim calcmode="lin" valueType="num">
                                      <p:cBhvr>
                                        <p:cTn id="9" dur="2000"/>
                                        <p:tgtEl>
                                          <p:spTgt spid="2"/>
                                        </p:tgtEl>
                                        <p:attrNameLst>
                                          <p:attrName>ppt_w</p:attrName>
                                        </p:attrNameLst>
                                      </p:cBhvr>
                                      <p:tavLst>
                                        <p:tav tm="0">
                                          <p:val>
                                            <p:strVal val="ppt_w"/>
                                          </p:val>
                                        </p:tav>
                                        <p:tav tm="100000">
                                          <p:val>
                                            <p:fltVal val="0"/>
                                          </p:val>
                                        </p:tav>
                                      </p:tavLst>
                                    </p:anim>
                                    <p:set>
                                      <p:cBhvr>
                                        <p:cTn id="10"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298" y="428604"/>
            <a:ext cx="6248400" cy="1143000"/>
          </a:xfrm>
        </p:spPr>
        <p:txBody>
          <a:bodyPr>
            <a:normAutofit fontScale="90000"/>
          </a:bodyPr>
          <a:lstStyle/>
          <a:p>
            <a:pPr algn="ctr"/>
            <a:r>
              <a:rPr lang="fa-IR" sz="3100" dirty="0" smtClean="0">
                <a:cs typeface="B Koodak" pitchFamily="2" charset="-78"/>
              </a:rPr>
              <a:t>باززايي در شرايط آزمايشگاهي </a:t>
            </a:r>
            <a:br>
              <a:rPr lang="fa-IR" sz="3100" dirty="0" smtClean="0">
                <a:cs typeface="B Koodak" pitchFamily="2" charset="-78"/>
              </a:rPr>
            </a:br>
            <a:r>
              <a:rPr lang="fa-IR" sz="3100" dirty="0" smtClean="0">
                <a:cs typeface="B Koodak" pitchFamily="2" charset="-78"/>
              </a:rPr>
              <a:t>( </a:t>
            </a:r>
            <a:r>
              <a:rPr lang="en-US" sz="3100" dirty="0" smtClean="0">
                <a:cs typeface="B Koodak" pitchFamily="2" charset="-78"/>
              </a:rPr>
              <a:t>In-Vitro Regeneration</a:t>
            </a:r>
            <a:r>
              <a:rPr lang="fa-IR" sz="3100" dirty="0" smtClean="0">
                <a:cs typeface="B Koodak" pitchFamily="2" charset="-78"/>
              </a:rPr>
              <a:t> )</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85000" lnSpcReduction="20000"/>
          </a:bodyPr>
          <a:lstStyle/>
          <a:p>
            <a:pPr algn="just"/>
            <a:r>
              <a:rPr lang="fa-IR" dirty="0" smtClean="0">
                <a:cs typeface="B Koodak" pitchFamily="2" charset="-78"/>
              </a:rPr>
              <a:t>تکثير گياهان در شرايط آزمايشگاهي، روشي بسيار مفيد جهت توليد داروهاي گياهي باکيفيت است. روش‌هاي مختلفي براي تکثير در آزمايشگاه وجود دارد که از جملة‌ آنها، ريزازديادي است. ريزازديادي فوايد زيادي نسبت به روش‌هاي سنتي تکثير دارد. با ريزازديادي مي‌توان نرخ تکثير را بالا برد و مواد گياهي عاري از پاتوژن توليد کرد. گزارش‌هاي زيادي در ارتباط با بکارگيري تکنيک ” کشت بافت ” جهت تکثير گياهان دارويي وجود دارد. با اين روش براي ايجاد کلون‌هاي گياهي از تيرة لاله در مدت 120 روز بيش از 400 گياه کوچک همگن و يک شکل گرفته شد که 90 درصد آنها به رشد معمولي خود ادامه دادند. براي اصلاح گل انگشتانه، از نظر صفات ساختاري، مقدار بيوماس، ميزان مواد مؤثره و غيره با مشکلات زيادي مواجه خواهيم شد ولي با تکثير رويشي اين گياه از راه کشت بافت و سلول، مي‌توان بر آن مشکلات غلبه نمود. چنان‌که مؤسسة گياهان دارويي بوداکالاز در مجارستان از راه کشت بافت و سلول گل انگشتانه موسوم به آکسفورد، توانست پايه‌هايي کاملاٌ همگن و يک شکل از گياه مذکور به‌دست آورد.</a:t>
            </a:r>
            <a:endParaRPr lang="en-US" dirty="0" smtClean="0">
              <a:cs typeface="B Koodak" pitchFamily="2" charset="-78"/>
            </a:endParaRPr>
          </a:p>
          <a:p>
            <a:pPr algn="just"/>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xit" presetSubtype="0" fill="hold" grpId="0" nodeType="clickEffect">
                                  <p:stCondLst>
                                    <p:cond delay="0"/>
                                  </p:stCondLst>
                                  <p:childTnLst>
                                    <p:anim to="" calcmode="lin" valueType="num">
                                      <p:cBhvr>
                                        <p:cTn id="11" dur="1"/>
                                        <p:tgtEl>
                                          <p:spTgt spid="3">
                                            <p:txEl>
                                              <p:pRg st="0" end="0"/>
                                            </p:txEl>
                                          </p:spTgt>
                                        </p:tgtEl>
                                        <p:attrNameLst>
                                          <p:attrName/>
                                        </p:attrNameLst>
                                      </p:cBhvr>
                                    </p:anim>
                                    <p:set>
                                      <p:cBhvr>
                                        <p:cTn id="12"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60" y="214290"/>
            <a:ext cx="6248400" cy="1571628"/>
          </a:xfrm>
        </p:spPr>
        <p:txBody>
          <a:bodyPr>
            <a:normAutofit/>
          </a:bodyPr>
          <a:lstStyle/>
          <a:p>
            <a:r>
              <a:rPr lang="fa-IR" sz="2200" b="1" dirty="0" smtClean="0">
                <a:cs typeface="B Titr" pitchFamily="2" charset="-78"/>
              </a:rPr>
              <a:t>باززايي از طريق جنين‌‌زايي سوماتيک (غيرجنسي)</a:t>
            </a:r>
            <a:r>
              <a:rPr lang="en-US" dirty="0" smtClean="0"/>
              <a:t/>
            </a:r>
            <a:br>
              <a:rPr lang="en-US" dirty="0" smtClean="0"/>
            </a:br>
            <a:endParaRPr lang="fa-IR" dirty="0"/>
          </a:p>
        </p:txBody>
      </p:sp>
      <p:sp>
        <p:nvSpPr>
          <p:cNvPr id="3" name="Content Placeholder 2"/>
          <p:cNvSpPr>
            <a:spLocks noGrp="1"/>
          </p:cNvSpPr>
          <p:nvPr>
            <p:ph idx="1"/>
          </p:nvPr>
        </p:nvSpPr>
        <p:spPr/>
        <p:txBody>
          <a:bodyPr/>
          <a:lstStyle/>
          <a:p>
            <a:pPr algn="just"/>
            <a:r>
              <a:rPr lang="fa-IR" dirty="0" smtClean="0">
                <a:cs typeface="B Koodak" pitchFamily="2" charset="-78"/>
              </a:rPr>
              <a:t>توليد و توسعة مؤثر جنين‌هاي سوماتيک، پيش‌نيازي براي توليد گياهان در سطح تجاري است. جنين‌زايي سوماتيک فرآيندي است که طي آن گروهي از سلول‌ها يا بافت‌هاي سوماتيک، جنين‌هاي سوماتيک تشکيل مي‌دهند. اين جنين‌ها شبيه جنين‌هاي زيگوتي (جنين‌هاي حاصل از لقاح جنسي) هستند و در محيط کشت مناسب مي‌توانند به نهال تبديل شوند. باززايي گياهان با استفاده از جنين‌زايي سوماتيک از يک سلول، در بسياري از گونه‌هاي گياهان دارويي به اثبات رسيده است. بنابراين در اين حالت با توجه به پتانسيل متفاوت سلول‌هاي مختلف در توليد يک ترکيب دارويي، مي‌توان گياهاني با ويژگي برتر نسبت به گياه اوليه توليد نمود.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mph" presetSubtype="0" fill="hold" grpId="0" nodeType="clickEffect">
                                  <p:stCondLst>
                                    <p:cond delay="0"/>
                                  </p:stCondLst>
                                  <p:childTnLst>
                                    <p:animClr clrSpc="rgb" dir="cw">
                                      <p:cBhvr override="childStyle">
                                        <p:cTn id="6" dur="1900" fill="hold">
                                          <p:stCondLst>
                                            <p:cond delay="100"/>
                                          </p:stCondLst>
                                        </p:cTn>
                                        <p:tgtEl>
                                          <p:spTgt spid="2"/>
                                        </p:tgtEl>
                                        <p:attrNameLst>
                                          <p:attrName>style.color</p:attrName>
                                        </p:attrNameLst>
                                      </p:cBhvr>
                                      <p:to>
                                        <a:schemeClr val="accent2"/>
                                      </p:to>
                                    </p:animClr>
                                    <p:animClr clrSpc="rgb" dir="cw">
                                      <p:cBhvr>
                                        <p:cTn id="7" dur="1900" fill="hold">
                                          <p:stCondLst>
                                            <p:cond delay="100"/>
                                          </p:stCondLst>
                                        </p:cTn>
                                        <p:tgtEl>
                                          <p:spTgt spid="2"/>
                                        </p:tgtEl>
                                        <p:attrNameLst>
                                          <p:attrName>fillColor</p:attrName>
                                        </p:attrNameLst>
                                      </p:cBhvr>
                                      <p:to>
                                        <a:schemeClr val="accent2"/>
                                      </p:to>
                                    </p:animClr>
                                    <p:set>
                                      <p:cBhvr>
                                        <p:cTn id="8" dur="1900" fill="hold">
                                          <p:stCondLst>
                                            <p:cond delay="100"/>
                                          </p:stCondLst>
                                        </p:cTn>
                                        <p:tgtEl>
                                          <p:spTgt spid="2"/>
                                        </p:tgtEl>
                                        <p:attrNameLst>
                                          <p:attrName>fill.type</p:attrName>
                                        </p:attrNameLst>
                                      </p:cBhvr>
                                      <p:to>
                                        <p:strVal val="solid"/>
                                      </p:to>
                                    </p:set>
                                    <p:set>
                                      <p:cBhvr>
                                        <p:cTn id="9" dur="1900" fill="hold">
                                          <p:stCondLst>
                                            <p:cond delay="100"/>
                                          </p:stCondLst>
                                        </p:cTn>
                                        <p:tgtEl>
                                          <p:spTgt spid="2"/>
                                        </p:tgtEl>
                                        <p:attrNameLst>
                                          <p:attrName>fill.on</p:attrName>
                                        </p:attrNameLst>
                                      </p:cBhvr>
                                      <p:to>
                                        <p:strVal val="true"/>
                                      </p:to>
                                    </p:set>
                                    <p:animScale>
                                      <p:cBhvr>
                                        <p:cTn id="10" dur="200" fill="hold">
                                          <p:stCondLst>
                                            <p:cond delay="0"/>
                                          </p:stCondLst>
                                        </p:cTn>
                                        <p:tgtEl>
                                          <p:spTgt spid="2"/>
                                        </p:tgtEl>
                                      </p:cBhvr>
                                      <p:from x="100000" y="100000"/>
                                      <p:to x="100000" y="5000"/>
                                    </p:animScale>
                                    <p:animScale>
                                      <p:cBhvr>
                                        <p:cTn id="11" dur="200" fill="hold">
                                          <p:stCondLst>
                                            <p:cond delay="200"/>
                                          </p:stCondLst>
                                        </p:cTn>
                                        <p:tgtEl>
                                          <p:spTgt spid="2"/>
                                        </p:tgtEl>
                                      </p:cBhvr>
                                      <p:from x="100000" y="5000"/>
                                      <p:to x="120000" y="150000"/>
                                    </p:animScale>
                                    <p:animScale>
                                      <p:cBhvr>
                                        <p:cTn id="12" dur="600" fill="hold">
                                          <p:stCondLst>
                                            <p:cond delay="1400"/>
                                          </p:stCondLst>
                                        </p:cTn>
                                        <p:tgtEl>
                                          <p:spTgt spid="2"/>
                                        </p:tgtEl>
                                      </p:cBhvr>
                                      <p:to x="120000" y="150000"/>
                                    </p:animScale>
                                  </p:childTnLst>
                                </p:cTn>
                              </p:par>
                            </p:childTnLst>
                          </p:cTn>
                        </p:par>
                      </p:childTnLst>
                    </p:cTn>
                  </p:par>
                  <p:par>
                    <p:cTn id="13" fill="hold">
                      <p:stCondLst>
                        <p:cond delay="indefinite"/>
                      </p:stCondLst>
                      <p:childTnLst>
                        <p:par>
                          <p:cTn id="14" fill="hold">
                            <p:stCondLst>
                              <p:cond delay="0"/>
                            </p:stCondLst>
                            <p:childTnLst>
                              <p:par>
                                <p:cTn id="15" presetID="33" presetClass="emph" presetSubtype="0" fill="remove" grpId="0" nodeType="clickEffect">
                                  <p:stCondLst>
                                    <p:cond delay="0"/>
                                  </p:stCondLst>
                                  <p:childTnLst>
                                    <p:animClr clrSpc="rgb" dir="cw">
                                      <p:cBhvr override="childStyle">
                                        <p:cTn id="16" dur="1500" accel="50000" autoRev="1" fill="hold" tmFilter="0, 0; .33333, 1; 1, 1">
                                          <p:stCondLst>
                                            <p:cond delay="0"/>
                                          </p:stCondLst>
                                        </p:cTn>
                                        <p:tgtEl>
                                          <p:spTgt spid="3">
                                            <p:txEl>
                                              <p:pRg st="0" end="0"/>
                                            </p:txEl>
                                          </p:spTgt>
                                        </p:tgtEl>
                                        <p:attrNameLst>
                                          <p:attrName>style.color</p:attrName>
                                        </p:attrNameLst>
                                      </p:cBhvr>
                                      <p:to>
                                        <a:schemeClr val="accent2"/>
                                      </p:to>
                                    </p:animClr>
                                    <p:animClr clrSpc="rgb" dir="cw">
                                      <p:cBhvr>
                                        <p:cTn id="17" dur="1500" accel="50000" autoRev="1" fill="hold" tmFilter="0, 0; .33333, 1; 1, 1">
                                          <p:stCondLst>
                                            <p:cond delay="0"/>
                                          </p:stCondLst>
                                        </p:cTn>
                                        <p:tgtEl>
                                          <p:spTgt spid="3">
                                            <p:txEl>
                                              <p:pRg st="0" end="0"/>
                                            </p:txEl>
                                          </p:spTgt>
                                        </p:tgtEl>
                                        <p:attrNameLst>
                                          <p:attrName>fillcolor</p:attrName>
                                        </p:attrNameLst>
                                      </p:cBhvr>
                                      <p:to>
                                        <a:schemeClr val="accent2"/>
                                      </p:to>
                                    </p:animClr>
                                    <p:set>
                                      <p:cBhvr>
                                        <p:cTn id="18" dur="3000" fill="hold"/>
                                        <p:tgtEl>
                                          <p:spTgt spid="3">
                                            <p:txEl>
                                              <p:pRg st="0" end="0"/>
                                            </p:txEl>
                                          </p:spTgt>
                                        </p:tgtEl>
                                        <p:attrNameLst>
                                          <p:attrName>fill.type</p:attrName>
                                        </p:attrNameLst>
                                      </p:cBhvr>
                                      <p:to>
                                        <p:strVal val="solid"/>
                                      </p:to>
                                    </p:set>
                                    <p:set>
                                      <p:cBhvr>
                                        <p:cTn id="19" dur="3000" fill="hold"/>
                                        <p:tgtEl>
                                          <p:spTgt spid="3">
                                            <p:txEl>
                                              <p:pRg st="0" end="0"/>
                                            </p:txEl>
                                          </p:spTgt>
                                        </p:tgtEl>
                                        <p:attrNameLst>
                                          <p:attrName>fill.on</p:attrName>
                                        </p:attrNameLst>
                                      </p:cBhvr>
                                      <p:to>
                                        <p:strVal val="true"/>
                                      </p:to>
                                    </p:set>
                                    <p:animScale>
                                      <p:cBhvr>
                                        <p:cTn id="20" dur="1500" accel="50000" autoRev="1" fill="hold" tmFilter="0, 0; .33333, 1; 1, 1">
                                          <p:stCondLst>
                                            <p:cond delay="0"/>
                                          </p:stCondLst>
                                        </p:cTn>
                                        <p:tgtEl>
                                          <p:spTgt spid="3">
                                            <p:txEl>
                                              <p:pRg st="0" end="0"/>
                                            </p:txEl>
                                          </p:spTgt>
                                        </p:tgtEl>
                                      </p:cBhvr>
                                      <p:from x="100000" y="100000"/>
                                      <p:to x="100000" y="14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298" y="500042"/>
            <a:ext cx="6248400" cy="1143000"/>
          </a:xfrm>
        </p:spPr>
        <p:txBody>
          <a:bodyPr>
            <a:noAutofit/>
          </a:bodyPr>
          <a:lstStyle/>
          <a:p>
            <a:pPr algn="ctr"/>
            <a:r>
              <a:rPr lang="fa-IR" sz="2800" b="1" dirty="0" smtClean="0">
                <a:cs typeface="B Titr" pitchFamily="2" charset="-78"/>
              </a:rPr>
              <a:t>حفاظت گونه‌هاي گياهان دارويي از طريق نگهداري در سرما</a:t>
            </a:r>
            <a:r>
              <a:rPr lang="en-US" sz="2800" dirty="0" smtClean="0">
                <a:cs typeface="B Titr" pitchFamily="2" charset="-78"/>
              </a:rPr>
              <a:t/>
            </a:r>
            <a:br>
              <a:rPr lang="en-US" sz="2800" dirty="0" smtClean="0">
                <a:cs typeface="B Titr" pitchFamily="2" charset="-78"/>
              </a:rPr>
            </a:br>
            <a:endParaRPr lang="fa-IR" sz="2800" dirty="0">
              <a:cs typeface="B Titr" pitchFamily="2" charset="-78"/>
            </a:endParaRPr>
          </a:p>
        </p:txBody>
      </p:sp>
      <p:sp>
        <p:nvSpPr>
          <p:cNvPr id="3" name="Content Placeholder 2"/>
          <p:cNvSpPr>
            <a:spLocks noGrp="1"/>
          </p:cNvSpPr>
          <p:nvPr>
            <p:ph idx="1"/>
          </p:nvPr>
        </p:nvSpPr>
        <p:spPr>
          <a:xfrm>
            <a:off x="2285984" y="1928802"/>
            <a:ext cx="6605590" cy="4286280"/>
          </a:xfrm>
        </p:spPr>
        <p:txBody>
          <a:bodyPr>
            <a:normAutofit fontScale="92500" lnSpcReduction="20000"/>
          </a:bodyPr>
          <a:lstStyle/>
          <a:p>
            <a:pPr algn="just"/>
            <a:r>
              <a:rPr lang="fa-IR" dirty="0" smtClean="0">
                <a:cs typeface="B Koodak" pitchFamily="2" charset="-78"/>
              </a:rPr>
              <a:t>با تکيه بر کشت بافت و سلول مي‌توان براي نگهداري کالتيوارهاي مورد نظر در بانک ژن يا براي نگهداري طولاني مدت اندام‌هاي تکثير گياه در محيط نيتروژن مايع، اقدام نمود. نگهداري در سرما، يک تکنيک مفيد جهت حفاظت از کشت‌هاي سلولي در شرايط آزمايشگاهي است. در اين روش با استفاده از نيتروژن مايع (196- درجه سانتي‌گراد) فرآيند تقسيم سلولي و ساير فرآيندهاي متابوليکي و بيوشيميايي متوقف شده و در نتيجه مي‌توان بافت يا سلول گياهي را مدت زمان بيشتري نگهداري و حفظ نمود. با توجه به اينکه مي‌توان از کشت‌هاي نگهداري شده در سرما، گياه کامل باززايي کرد، لذا اين تکنيک مي‌تواند روشي مفيد جهت حفاظت از گياهان دارويي در معرض انقراض باشد. مثلاً بر اساس گزارشات منتشر شده، روش نگهداري در سرما، روشي مؤثر جهت نگهداري کشت‌هاي سلولي گياهان دارويي توليدکنندة آلکالوئيد همچون </a:t>
            </a:r>
            <a:r>
              <a:rPr lang="en-US" dirty="0" err="1" smtClean="0">
                <a:cs typeface="B Koodak" pitchFamily="2" charset="-78"/>
              </a:rPr>
              <a:t>Rauvollfia</a:t>
            </a:r>
            <a:r>
              <a:rPr lang="en-US" dirty="0" smtClean="0">
                <a:cs typeface="B Koodak" pitchFamily="2" charset="-78"/>
              </a:rPr>
              <a:t> serpentine , D. </a:t>
            </a:r>
            <a:r>
              <a:rPr lang="en-US" dirty="0" err="1" smtClean="0">
                <a:cs typeface="B Koodak" pitchFamily="2" charset="-78"/>
              </a:rPr>
              <a:t>lanalta</a:t>
            </a:r>
            <a:r>
              <a:rPr lang="en-US" dirty="0" smtClean="0">
                <a:cs typeface="B Koodak" pitchFamily="2" charset="-78"/>
              </a:rPr>
              <a:t> , A. belladonna , </a:t>
            </a:r>
            <a:r>
              <a:rPr lang="en-US" dirty="0" err="1" smtClean="0">
                <a:cs typeface="B Koodak" pitchFamily="2" charset="-78"/>
              </a:rPr>
              <a:t>Hyoscyamus</a:t>
            </a:r>
            <a:r>
              <a:rPr lang="en-US" dirty="0" smtClean="0">
                <a:cs typeface="B Koodak" pitchFamily="2" charset="-78"/>
              </a:rPr>
              <a:t> </a:t>
            </a:r>
            <a:r>
              <a:rPr lang="en-US" dirty="0" err="1" smtClean="0">
                <a:cs typeface="B Koodak" pitchFamily="2" charset="-78"/>
              </a:rPr>
              <a:t>spp</a:t>
            </a:r>
            <a:r>
              <a:rPr lang="fa-IR" dirty="0" smtClean="0">
                <a:cs typeface="B Koodak" pitchFamily="2" charset="-78"/>
              </a:rPr>
              <a:t> . است. اين تکنيک، مي‌تواند جهت نگهداري طيفي از بافت‌هاي گياهي چون مريستم‌ها، بساک و دانة گرده، جنين، کالوس و پروتوپلاست به‌کار رود. تنها محدوديت اين روش، مشکل دسترسي به نيتروژن مايع است.</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xit" presetSubtype="10" fill="hold" grpId="0" nodeType="clickEffect">
                                  <p:stCondLst>
                                    <p:cond delay="0"/>
                                  </p:stCondLst>
                                  <p:childTnLst>
                                    <p:anim calcmode="lin" valueType="num">
                                      <p:cBhvr>
                                        <p:cTn id="11" dur="500"/>
                                        <p:tgtEl>
                                          <p:spTgt spid="3">
                                            <p:txEl>
                                              <p:pRg st="0" end="0"/>
                                            </p:txEl>
                                          </p:spTgt>
                                        </p:tgtEl>
                                        <p:attrNameLst>
                                          <p:attrName>ppt_w</p:attrName>
                                        </p:attrNameLst>
                                      </p:cBhvr>
                                      <p:tavLst>
                                        <p:tav tm="0">
                                          <p:val>
                                            <p:strVal val="ppt_w"/>
                                          </p:val>
                                        </p:tav>
                                        <p:tav tm="100000">
                                          <p:val>
                                            <p:fltVal val="0"/>
                                          </p:val>
                                        </p:tav>
                                      </p:tavLst>
                                    </p:anim>
                                    <p:anim calcmode="lin" valueType="num">
                                      <p:cBhvr>
                                        <p:cTn id="12" dur="500"/>
                                        <p:tgtEl>
                                          <p:spTgt spid="3">
                                            <p:txEl>
                                              <p:pRg st="0" end="0"/>
                                            </p:txEl>
                                          </p:spTgt>
                                        </p:tgtEl>
                                        <p:attrNameLst>
                                          <p:attrName>ppt_h</p:attrName>
                                        </p:attrNameLst>
                                      </p:cBhvr>
                                      <p:tavLst>
                                        <p:tav tm="0">
                                          <p:val>
                                            <p:strVal val="ppt_h"/>
                                          </p:val>
                                        </p:tav>
                                        <p:tav tm="100000">
                                          <p:val>
                                            <p:strVal val="ppt_h"/>
                                          </p:val>
                                        </p:tav>
                                      </p:tavLst>
                                    </p:anim>
                                    <p:set>
                                      <p:cBhvr>
                                        <p:cTn id="13"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60" y="571480"/>
            <a:ext cx="6248400" cy="1143000"/>
          </a:xfrm>
        </p:spPr>
        <p:txBody>
          <a:bodyPr>
            <a:noAutofit/>
          </a:bodyPr>
          <a:lstStyle/>
          <a:p>
            <a:pPr algn="ctr"/>
            <a:r>
              <a:rPr lang="fa-IR" sz="2800" b="1" dirty="0" smtClean="0">
                <a:latin typeface="B Tit]"/>
              </a:rPr>
              <a:t>توليد متابوليت‌هاي ثانويه از گياهان دارويي</a:t>
            </a:r>
            <a:r>
              <a:rPr lang="en-US" sz="2800" dirty="0" smtClean="0">
                <a:latin typeface="B Tit]"/>
              </a:rPr>
              <a:t/>
            </a:r>
            <a:br>
              <a:rPr lang="en-US" sz="2800" dirty="0" smtClean="0">
                <a:latin typeface="B Tit]"/>
              </a:rPr>
            </a:br>
            <a:endParaRPr lang="fa-IR" sz="2800" dirty="0">
              <a:latin typeface="B Tit]"/>
            </a:endParaRPr>
          </a:p>
        </p:txBody>
      </p:sp>
      <p:sp>
        <p:nvSpPr>
          <p:cNvPr id="3" name="Content Placeholder 2"/>
          <p:cNvSpPr>
            <a:spLocks noGrp="1"/>
          </p:cNvSpPr>
          <p:nvPr>
            <p:ph idx="1"/>
          </p:nvPr>
        </p:nvSpPr>
        <p:spPr>
          <a:xfrm>
            <a:off x="2143108" y="1785926"/>
            <a:ext cx="6819904" cy="4572032"/>
          </a:xfrm>
        </p:spPr>
        <p:txBody>
          <a:bodyPr>
            <a:normAutofit fontScale="92500" lnSpcReduction="20000"/>
          </a:bodyPr>
          <a:lstStyle/>
          <a:p>
            <a:pPr algn="just"/>
            <a:r>
              <a:rPr lang="fa-IR" dirty="0" smtClean="0">
                <a:cs typeface="B Koodak" pitchFamily="2" charset="-78"/>
              </a:rPr>
              <a:t>از لحاظ تاريخي، اگرچه تکنيک ” کشت بافت ” براي اولين بار، در سال‌هاي 1940-1939 در مورد گياهان به‌کار گرفته‌شد، ولي در سال 1956 بود که يک شرکت دارويي در کشور آمريکا ( </a:t>
            </a:r>
            <a:r>
              <a:rPr lang="en-US" dirty="0" smtClean="0">
                <a:cs typeface="B Koodak" pitchFamily="2" charset="-78"/>
              </a:rPr>
              <a:t>Pfizer Inc</a:t>
            </a:r>
            <a:r>
              <a:rPr lang="fa-IR" dirty="0" smtClean="0">
                <a:cs typeface="B Koodak" pitchFamily="2" charset="-78"/>
              </a:rPr>
              <a:t> ) اولين پتنت را در مورد توليد متابوليت‌ها با استفاده از کشت توده‌اي سلول‌ها منتشر کرد. کول و استابو (1967) و هبل و همکاران (توانستند مقادير بيشتري از ترکيبات ويسناجين ( </a:t>
            </a:r>
            <a:r>
              <a:rPr lang="en-US" dirty="0" err="1" smtClean="0">
                <a:cs typeface="B Koodak" pitchFamily="2" charset="-78"/>
              </a:rPr>
              <a:t>Visnagin</a:t>
            </a:r>
            <a:r>
              <a:rPr lang="fa-IR" dirty="0" smtClean="0">
                <a:cs typeface="B Koodak" pitchFamily="2" charset="-78"/>
              </a:rPr>
              <a:t> ) و ديوسجنين ( </a:t>
            </a:r>
            <a:r>
              <a:rPr lang="en-US" dirty="0" err="1" smtClean="0">
                <a:cs typeface="B Koodak" pitchFamily="2" charset="-78"/>
              </a:rPr>
              <a:t>Diosgenin</a:t>
            </a:r>
            <a:r>
              <a:rPr lang="fa-IR" dirty="0" smtClean="0">
                <a:cs typeface="B Koodak" pitchFamily="2" charset="-78"/>
              </a:rPr>
              <a:t> ) را با استفاده از کشت بافت نسبت به حالت طبيعي (استخراج از گياه کامل) به‌‌دست آورند. گياهان، منبع بسياري از مواد شيميايي هستند که به‌عنوان ترکيب دارويي مصرف مي‌شوند. فرآورده‌هاي حاصل از متابوليسم ثانويه گياهي ( </a:t>
            </a:r>
            <a:r>
              <a:rPr lang="en-US" dirty="0" smtClean="0">
                <a:cs typeface="B Koodak" pitchFamily="2" charset="-78"/>
              </a:rPr>
              <a:t>Secondary Metabolite</a:t>
            </a:r>
            <a:r>
              <a:rPr lang="fa-IR" dirty="0" smtClean="0">
                <a:cs typeface="B Koodak" pitchFamily="2" charset="-78"/>
              </a:rPr>
              <a:t> ) جزو گرانبهاترين ترکيب شيميايي گياهي ( </a:t>
            </a:r>
            <a:r>
              <a:rPr lang="en-US" dirty="0" err="1" smtClean="0">
                <a:cs typeface="B Koodak" pitchFamily="2" charset="-78"/>
              </a:rPr>
              <a:t>Phytochemical</a:t>
            </a:r>
            <a:r>
              <a:rPr lang="fa-IR" dirty="0" smtClean="0">
                <a:cs typeface="B Koodak" pitchFamily="2" charset="-78"/>
              </a:rPr>
              <a:t> ) هستند. با استفاد از کشت بافت مي‌توان متابوليت‌هاي ثانويه را در شرايط آزمايشگاهي توليد نمود. لازم به‌ذکر است که متابوليت‌هاي ثانويه، دسته‌اي از مواد شامل اسيدهاي پيچيده، لاکتون‌ها، فلاونوئيدها و آنتوسيانين‌ها هستند که به‌صورت عصاره يا پودرهاي گياهي در درمان بسياري از بيماري‌هاي شايع به‌کار برده مي‌شوند.</a:t>
            </a:r>
            <a:endParaRPr lang="en-US" dirty="0" smtClean="0">
              <a:cs typeface="B Koodak" pitchFamily="2" charset="-78"/>
            </a:endParaRPr>
          </a:p>
          <a:p>
            <a:pPr algn="just"/>
            <a:r>
              <a:rPr lang="fa-IR" dirty="0" smtClean="0">
                <a:cs typeface="B Koodak" pitchFamily="2" charset="-78"/>
              </a:rPr>
              <a:t> </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mph" presetSubtype="0" fill="hold" grpId="0" nodeType="clickEffect">
                                  <p:stCondLst>
                                    <p:cond delay="0"/>
                                  </p:stCondLst>
                                  <p:childTnLst>
                                    <p:animClr clrSpc="rgb" dir="cw">
                                      <p:cBhvr override="childStyle">
                                        <p:cTn id="11" dur="1900" fill="hold">
                                          <p:stCondLst>
                                            <p:cond delay="100"/>
                                          </p:stCondLst>
                                        </p:cTn>
                                        <p:tgtEl>
                                          <p:spTgt spid="3">
                                            <p:txEl>
                                              <p:pRg st="0" end="0"/>
                                            </p:txEl>
                                          </p:spTgt>
                                        </p:tgtEl>
                                        <p:attrNameLst>
                                          <p:attrName>style.color</p:attrName>
                                        </p:attrNameLst>
                                      </p:cBhvr>
                                      <p:to>
                                        <a:schemeClr val="accent2"/>
                                      </p:to>
                                    </p:animClr>
                                    <p:animClr clrSpc="rgb" dir="cw">
                                      <p:cBhvr>
                                        <p:cTn id="12" dur="1900" fill="hold">
                                          <p:stCondLst>
                                            <p:cond delay="100"/>
                                          </p:stCondLst>
                                        </p:cTn>
                                        <p:tgtEl>
                                          <p:spTgt spid="3">
                                            <p:txEl>
                                              <p:pRg st="0" end="0"/>
                                            </p:txEl>
                                          </p:spTgt>
                                        </p:tgtEl>
                                        <p:attrNameLst>
                                          <p:attrName>fillColor</p:attrName>
                                        </p:attrNameLst>
                                      </p:cBhvr>
                                      <p:to>
                                        <a:schemeClr val="accent2"/>
                                      </p:to>
                                    </p:animClr>
                                    <p:set>
                                      <p:cBhvr>
                                        <p:cTn id="13" dur="1900" fill="hold">
                                          <p:stCondLst>
                                            <p:cond delay="100"/>
                                          </p:stCondLst>
                                        </p:cTn>
                                        <p:tgtEl>
                                          <p:spTgt spid="3">
                                            <p:txEl>
                                              <p:pRg st="0" end="0"/>
                                            </p:txEl>
                                          </p:spTgt>
                                        </p:tgtEl>
                                        <p:attrNameLst>
                                          <p:attrName>fill.type</p:attrName>
                                        </p:attrNameLst>
                                      </p:cBhvr>
                                      <p:to>
                                        <p:strVal val="solid"/>
                                      </p:to>
                                    </p:set>
                                    <p:set>
                                      <p:cBhvr>
                                        <p:cTn id="14" dur="1900" fill="hold">
                                          <p:stCondLst>
                                            <p:cond delay="100"/>
                                          </p:stCondLst>
                                        </p:cTn>
                                        <p:tgtEl>
                                          <p:spTgt spid="3">
                                            <p:txEl>
                                              <p:pRg st="0" end="0"/>
                                            </p:txEl>
                                          </p:spTgt>
                                        </p:tgtEl>
                                        <p:attrNameLst>
                                          <p:attrName>fill.on</p:attrName>
                                        </p:attrNameLst>
                                      </p:cBhvr>
                                      <p:to>
                                        <p:strVal val="true"/>
                                      </p:to>
                                    </p:set>
                                    <p:animScale>
                                      <p:cBhvr>
                                        <p:cTn id="15" dur="200" fill="hold">
                                          <p:stCondLst>
                                            <p:cond delay="0"/>
                                          </p:stCondLst>
                                        </p:cTn>
                                        <p:tgtEl>
                                          <p:spTgt spid="3">
                                            <p:txEl>
                                              <p:pRg st="0" end="0"/>
                                            </p:txEl>
                                          </p:spTgt>
                                        </p:tgtEl>
                                      </p:cBhvr>
                                      <p:from x="100000" y="100000"/>
                                      <p:to x="100000" y="5000"/>
                                    </p:animScale>
                                    <p:animScale>
                                      <p:cBhvr>
                                        <p:cTn id="16" dur="200" fill="hold">
                                          <p:stCondLst>
                                            <p:cond delay="200"/>
                                          </p:stCondLst>
                                        </p:cTn>
                                        <p:tgtEl>
                                          <p:spTgt spid="3">
                                            <p:txEl>
                                              <p:pRg st="0" end="0"/>
                                            </p:txEl>
                                          </p:spTgt>
                                        </p:tgtEl>
                                      </p:cBhvr>
                                      <p:from x="100000" y="5000"/>
                                      <p:to x="120000" y="150000"/>
                                    </p:animScale>
                                    <p:animScale>
                                      <p:cBhvr>
                                        <p:cTn id="17" dur="600" fill="hold">
                                          <p:stCondLst>
                                            <p:cond delay="1400"/>
                                          </p:stCondLst>
                                        </p:cTn>
                                        <p:tgtEl>
                                          <p:spTgt spid="3">
                                            <p:txEl>
                                              <p:pRg st="0" end="0"/>
                                            </p:txEl>
                                          </p:spTgt>
                                        </p:tgtEl>
                                      </p:cBhvr>
                                      <p:to x="120000" y="150000"/>
                                    </p:animScale>
                                  </p:childTnLst>
                                </p:cTn>
                              </p:par>
                            </p:childTnLst>
                          </p:cTn>
                        </p:par>
                      </p:childTnLst>
                    </p:cTn>
                  </p:par>
                  <p:par>
                    <p:cTn id="18" fill="hold">
                      <p:stCondLst>
                        <p:cond delay="indefinite"/>
                      </p:stCondLst>
                      <p:childTnLst>
                        <p:par>
                          <p:cTn id="19" fill="hold">
                            <p:stCondLst>
                              <p:cond delay="0"/>
                            </p:stCondLst>
                            <p:childTnLst>
                              <p:par>
                                <p:cTn id="20" presetID="14" presetClass="emph" presetSubtype="0" fill="hold" grpId="0" nodeType="clickEffect">
                                  <p:stCondLst>
                                    <p:cond delay="0"/>
                                  </p:stCondLst>
                                  <p:childTnLst>
                                    <p:animClr clrSpc="rgb" dir="cw">
                                      <p:cBhvr override="childStyle">
                                        <p:cTn id="21" dur="1900" fill="hold">
                                          <p:stCondLst>
                                            <p:cond delay="100"/>
                                          </p:stCondLst>
                                        </p:cTn>
                                        <p:tgtEl>
                                          <p:spTgt spid="3">
                                            <p:txEl>
                                              <p:pRg st="1" end="1"/>
                                            </p:txEl>
                                          </p:spTgt>
                                        </p:tgtEl>
                                        <p:attrNameLst>
                                          <p:attrName>style.color</p:attrName>
                                        </p:attrNameLst>
                                      </p:cBhvr>
                                      <p:to>
                                        <a:schemeClr val="accent2"/>
                                      </p:to>
                                    </p:animClr>
                                    <p:animClr clrSpc="rgb" dir="cw">
                                      <p:cBhvr>
                                        <p:cTn id="22" dur="1900" fill="hold">
                                          <p:stCondLst>
                                            <p:cond delay="100"/>
                                          </p:stCondLst>
                                        </p:cTn>
                                        <p:tgtEl>
                                          <p:spTgt spid="3">
                                            <p:txEl>
                                              <p:pRg st="1" end="1"/>
                                            </p:txEl>
                                          </p:spTgt>
                                        </p:tgtEl>
                                        <p:attrNameLst>
                                          <p:attrName>fillColor</p:attrName>
                                        </p:attrNameLst>
                                      </p:cBhvr>
                                      <p:to>
                                        <a:schemeClr val="accent2"/>
                                      </p:to>
                                    </p:animClr>
                                    <p:set>
                                      <p:cBhvr>
                                        <p:cTn id="23" dur="1900" fill="hold">
                                          <p:stCondLst>
                                            <p:cond delay="100"/>
                                          </p:stCondLst>
                                        </p:cTn>
                                        <p:tgtEl>
                                          <p:spTgt spid="3">
                                            <p:txEl>
                                              <p:pRg st="1" end="1"/>
                                            </p:txEl>
                                          </p:spTgt>
                                        </p:tgtEl>
                                        <p:attrNameLst>
                                          <p:attrName>fill.type</p:attrName>
                                        </p:attrNameLst>
                                      </p:cBhvr>
                                      <p:to>
                                        <p:strVal val="solid"/>
                                      </p:to>
                                    </p:set>
                                    <p:set>
                                      <p:cBhvr>
                                        <p:cTn id="24" dur="1900" fill="hold">
                                          <p:stCondLst>
                                            <p:cond delay="100"/>
                                          </p:stCondLst>
                                        </p:cTn>
                                        <p:tgtEl>
                                          <p:spTgt spid="3">
                                            <p:txEl>
                                              <p:pRg st="1" end="1"/>
                                            </p:txEl>
                                          </p:spTgt>
                                        </p:tgtEl>
                                        <p:attrNameLst>
                                          <p:attrName>fill.on</p:attrName>
                                        </p:attrNameLst>
                                      </p:cBhvr>
                                      <p:to>
                                        <p:strVal val="true"/>
                                      </p:to>
                                    </p:set>
                                    <p:animScale>
                                      <p:cBhvr>
                                        <p:cTn id="25" dur="200" fill="hold">
                                          <p:stCondLst>
                                            <p:cond delay="0"/>
                                          </p:stCondLst>
                                        </p:cTn>
                                        <p:tgtEl>
                                          <p:spTgt spid="3">
                                            <p:txEl>
                                              <p:pRg st="1" end="1"/>
                                            </p:txEl>
                                          </p:spTgt>
                                        </p:tgtEl>
                                      </p:cBhvr>
                                      <p:from x="100000" y="100000"/>
                                      <p:to x="100000" y="5000"/>
                                    </p:animScale>
                                    <p:animScale>
                                      <p:cBhvr>
                                        <p:cTn id="26" dur="200" fill="hold">
                                          <p:stCondLst>
                                            <p:cond delay="200"/>
                                          </p:stCondLst>
                                        </p:cTn>
                                        <p:tgtEl>
                                          <p:spTgt spid="3">
                                            <p:txEl>
                                              <p:pRg st="1" end="1"/>
                                            </p:txEl>
                                          </p:spTgt>
                                        </p:tgtEl>
                                      </p:cBhvr>
                                      <p:from x="100000" y="5000"/>
                                      <p:to x="120000" y="150000"/>
                                    </p:animScale>
                                    <p:animScale>
                                      <p:cBhvr>
                                        <p:cTn id="27" dur="600" fill="hold">
                                          <p:stCondLst>
                                            <p:cond delay="1400"/>
                                          </p:stCondLst>
                                        </p:cTn>
                                        <p:tgtEl>
                                          <p:spTgt spid="3">
                                            <p:txEl>
                                              <p:pRg st="1" end="1"/>
                                            </p:txEl>
                                          </p:spTgt>
                                        </p:tgtEl>
                                      </p:cBhvr>
                                      <p:to x="12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7422" y="500042"/>
            <a:ext cx="6248400" cy="714380"/>
          </a:xfrm>
        </p:spPr>
        <p:txBody>
          <a:bodyPr>
            <a:normAutofit fontScale="90000"/>
          </a:bodyPr>
          <a:lstStyle/>
          <a:p>
            <a:pPr algn="ctr"/>
            <a:r>
              <a:rPr lang="fa-IR" sz="2700" b="1" dirty="0" smtClean="0">
                <a:latin typeface="B Tit]"/>
                <a:cs typeface="B Titr" pitchFamily="2" charset="-78"/>
              </a:rPr>
              <a:t>راهکارهاي افزايش متابوليت‌هاي ثانويه گياهي از طريق کشت بافت</a:t>
            </a:r>
            <a:r>
              <a:rPr lang="en-US" dirty="0" smtClean="0"/>
              <a:t/>
            </a:r>
            <a:br>
              <a:rPr lang="en-US" dirty="0" smtClean="0"/>
            </a:br>
            <a:endParaRPr lang="fa-IR" dirty="0"/>
          </a:p>
        </p:txBody>
      </p:sp>
      <p:sp>
        <p:nvSpPr>
          <p:cNvPr id="3" name="Content Placeholder 2"/>
          <p:cNvSpPr>
            <a:spLocks noGrp="1"/>
          </p:cNvSpPr>
          <p:nvPr>
            <p:ph idx="1"/>
          </p:nvPr>
        </p:nvSpPr>
        <p:spPr>
          <a:xfrm>
            <a:off x="1928794" y="1785926"/>
            <a:ext cx="6929454" cy="4643470"/>
          </a:xfrm>
        </p:spPr>
        <p:txBody>
          <a:bodyPr>
            <a:normAutofit fontScale="92500" lnSpcReduction="20000"/>
          </a:bodyPr>
          <a:lstStyle/>
          <a:p>
            <a:pPr algn="just"/>
            <a:r>
              <a:rPr lang="fa-IR" sz="2400" dirty="0" smtClean="0">
                <a:cs typeface="B Koodak" pitchFamily="2" charset="-78"/>
              </a:rPr>
              <a:t>- استفاده از محرک‌هاي ( </a:t>
            </a:r>
            <a:r>
              <a:rPr lang="en-US" sz="2400" dirty="0" smtClean="0">
                <a:cs typeface="B Koodak" pitchFamily="2" charset="-78"/>
              </a:rPr>
              <a:t>Elicitors</a:t>
            </a:r>
            <a:r>
              <a:rPr lang="fa-IR" sz="2400" dirty="0" smtClean="0">
                <a:cs typeface="B Koodak" pitchFamily="2" charset="-78"/>
              </a:rPr>
              <a:t> ) زنده و غير زنده‌اي که مي‌توانند مسيرهاي متابوليکي سنتز متابوليت‌هاي ثانويه را تحت تأثير قرار داده و ميزان توليد آنها را افزايش دهند. لازم به‌ذکر است که اين محرک‌ها در شرايط طبيعي نيز بر گياه تأثير گذاشته و باعث توليد يک متابوليت خاص مي‌شوند.</a:t>
            </a:r>
            <a:endParaRPr lang="en-US" sz="1600" dirty="0" smtClean="0">
              <a:cs typeface="B Koodak" pitchFamily="2" charset="-78"/>
            </a:endParaRPr>
          </a:p>
          <a:p>
            <a:pPr algn="just"/>
            <a:r>
              <a:rPr lang="fa-IR" sz="2400" dirty="0" smtClean="0">
                <a:cs typeface="B Koodak" pitchFamily="2" charset="-78"/>
              </a:rPr>
              <a:t>2- افزودن ترکيب اولية ( </a:t>
            </a:r>
            <a:r>
              <a:rPr lang="en-US" sz="2400" dirty="0" smtClean="0">
                <a:cs typeface="B Koodak" pitchFamily="2" charset="-78"/>
              </a:rPr>
              <a:t>Precursor</a:t>
            </a:r>
            <a:r>
              <a:rPr lang="fa-IR" sz="2400" dirty="0" smtClean="0">
                <a:cs typeface="B Koodak" pitchFamily="2" charset="-78"/>
              </a:rPr>
              <a:t> ) مناسب به محيط‌کشت، با اين ديدگاه که توليد محصول نهايي در نتيجه وجود اين ترکيبات در محيط‌کشت، القاء شود.</a:t>
            </a:r>
            <a:br>
              <a:rPr lang="fa-IR" sz="2400" dirty="0" smtClean="0">
                <a:cs typeface="B Koodak" pitchFamily="2" charset="-78"/>
              </a:rPr>
            </a:br>
            <a:r>
              <a:rPr lang="fa-IR" sz="2400" dirty="0" smtClean="0">
                <a:cs typeface="B Koodak" pitchFamily="2" charset="-78"/>
              </a:rPr>
              <a:t>3- افزايش توليد يک متابوليت ثانويه در اثر ايجاد ژنوتيپ‌هاي جديدي که از طريق امتزاج پروتوپلاست يا مهندسي ژنتيک، به‌دست مي‌آيند.</a:t>
            </a:r>
            <a:endParaRPr lang="en-US" sz="1600" dirty="0" smtClean="0">
              <a:cs typeface="B Koodak" pitchFamily="2" charset="-78"/>
            </a:endParaRPr>
          </a:p>
          <a:p>
            <a:pPr algn="just"/>
            <a:r>
              <a:rPr lang="fa-IR" sz="2400" dirty="0" smtClean="0">
                <a:cs typeface="B Koodak" pitchFamily="2" charset="-78"/>
              </a:rPr>
              <a:t>4- استفاده از مواد موتاژن جهت ايجاد واريته‌هاي پربازده</a:t>
            </a:r>
            <a:endParaRPr lang="en-US" sz="1600" dirty="0" smtClean="0">
              <a:cs typeface="B Koodak" pitchFamily="2" charset="-78"/>
            </a:endParaRPr>
          </a:p>
          <a:p>
            <a:pPr algn="just"/>
            <a:r>
              <a:rPr lang="fa-IR" sz="2400" dirty="0" smtClean="0">
                <a:cs typeface="B Koodak" pitchFamily="2" charset="-78"/>
              </a:rPr>
              <a:t>5- کشت بافت ريشة گياهان دارويي (ريشه، نسبت به بافت‌هاي گياهي ديگر، پتانسيل بيشتري جهت توليد متابوليت‌هاي ثانويه دارد)</a:t>
            </a:r>
            <a:endParaRPr lang="en-US" sz="1600" dirty="0" smtClean="0">
              <a:cs typeface="B Koodak" pitchFamily="2" charset="-78"/>
            </a:endParaRPr>
          </a:p>
          <a:p>
            <a:pPr lvl="1"/>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xit" presetSubtype="10" fill="hold" grpId="0" nodeType="clickEffect">
                                  <p:stCondLst>
                                    <p:cond delay="0"/>
                                  </p:stCondLst>
                                  <p:childTnLst>
                                    <p:anim calcmode="lin" valueType="num">
                                      <p:cBhvr>
                                        <p:cTn id="11" dur="500"/>
                                        <p:tgtEl>
                                          <p:spTgt spid="3">
                                            <p:txEl>
                                              <p:pRg st="0" end="0"/>
                                            </p:txEl>
                                          </p:spTgt>
                                        </p:tgtEl>
                                        <p:attrNameLst>
                                          <p:attrName>ppt_w</p:attrName>
                                        </p:attrNameLst>
                                      </p:cBhvr>
                                      <p:tavLst>
                                        <p:tav tm="0">
                                          <p:val>
                                            <p:strVal val="ppt_w"/>
                                          </p:val>
                                        </p:tav>
                                        <p:tav tm="100000">
                                          <p:val>
                                            <p:fltVal val="0"/>
                                          </p:val>
                                        </p:tav>
                                      </p:tavLst>
                                    </p:anim>
                                    <p:anim calcmode="lin" valueType="num">
                                      <p:cBhvr>
                                        <p:cTn id="12" dur="500"/>
                                        <p:tgtEl>
                                          <p:spTgt spid="3">
                                            <p:txEl>
                                              <p:pRg st="0" end="0"/>
                                            </p:txEl>
                                          </p:spTgt>
                                        </p:tgtEl>
                                        <p:attrNameLst>
                                          <p:attrName>ppt_h</p:attrName>
                                        </p:attrNameLst>
                                      </p:cBhvr>
                                      <p:tavLst>
                                        <p:tav tm="0">
                                          <p:val>
                                            <p:strVal val="ppt_h"/>
                                          </p:val>
                                        </p:tav>
                                        <p:tav tm="100000">
                                          <p:val>
                                            <p:strVal val="ppt_h"/>
                                          </p:val>
                                        </p:tav>
                                      </p:tavLst>
                                    </p:anim>
                                    <p:set>
                                      <p:cBhvr>
                                        <p:cTn id="13"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7" presetClass="exit" presetSubtype="10" fill="hold" grpId="0" nodeType="clickEffect">
                                  <p:stCondLst>
                                    <p:cond delay="0"/>
                                  </p:stCondLst>
                                  <p:childTnLst>
                                    <p:anim calcmode="lin" valueType="num">
                                      <p:cBhvr>
                                        <p:cTn id="17" dur="500"/>
                                        <p:tgtEl>
                                          <p:spTgt spid="3">
                                            <p:txEl>
                                              <p:pRg st="1" end="1"/>
                                            </p:txEl>
                                          </p:spTgt>
                                        </p:tgtEl>
                                        <p:attrNameLst>
                                          <p:attrName>ppt_w</p:attrName>
                                        </p:attrNameLst>
                                      </p:cBhvr>
                                      <p:tavLst>
                                        <p:tav tm="0">
                                          <p:val>
                                            <p:strVal val="ppt_w"/>
                                          </p:val>
                                        </p:tav>
                                        <p:tav tm="100000">
                                          <p:val>
                                            <p:fltVal val="0"/>
                                          </p:val>
                                        </p:tav>
                                      </p:tavLst>
                                    </p:anim>
                                    <p:anim calcmode="lin" valueType="num">
                                      <p:cBhvr>
                                        <p:cTn id="18" dur="500"/>
                                        <p:tgtEl>
                                          <p:spTgt spid="3">
                                            <p:txEl>
                                              <p:pRg st="1" end="1"/>
                                            </p:txEl>
                                          </p:spTgt>
                                        </p:tgtEl>
                                        <p:attrNameLst>
                                          <p:attrName>ppt_h</p:attrName>
                                        </p:attrNameLst>
                                      </p:cBhvr>
                                      <p:tavLst>
                                        <p:tav tm="0">
                                          <p:val>
                                            <p:strVal val="ppt_h"/>
                                          </p:val>
                                        </p:tav>
                                        <p:tav tm="100000">
                                          <p:val>
                                            <p:strVal val="ppt_h"/>
                                          </p:val>
                                        </p:tav>
                                      </p:tavLst>
                                    </p:anim>
                                    <p:set>
                                      <p:cBhvr>
                                        <p:cTn id="19"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7" presetClass="exit" presetSubtype="10" fill="hold" grpId="0" nodeType="clickEffect">
                                  <p:stCondLst>
                                    <p:cond delay="0"/>
                                  </p:stCondLst>
                                  <p:childTnLst>
                                    <p:anim calcmode="lin" valueType="num">
                                      <p:cBhvr>
                                        <p:cTn id="23" dur="500"/>
                                        <p:tgtEl>
                                          <p:spTgt spid="3">
                                            <p:txEl>
                                              <p:pRg st="2" end="2"/>
                                            </p:txEl>
                                          </p:spTgt>
                                        </p:tgtEl>
                                        <p:attrNameLst>
                                          <p:attrName>ppt_w</p:attrName>
                                        </p:attrNameLst>
                                      </p:cBhvr>
                                      <p:tavLst>
                                        <p:tav tm="0">
                                          <p:val>
                                            <p:strVal val="ppt_w"/>
                                          </p:val>
                                        </p:tav>
                                        <p:tav tm="100000">
                                          <p:val>
                                            <p:fltVal val="0"/>
                                          </p:val>
                                        </p:tav>
                                      </p:tavLst>
                                    </p:anim>
                                    <p:anim calcmode="lin" valueType="num">
                                      <p:cBhvr>
                                        <p:cTn id="24" dur="500"/>
                                        <p:tgtEl>
                                          <p:spTgt spid="3">
                                            <p:txEl>
                                              <p:pRg st="2" end="2"/>
                                            </p:txEl>
                                          </p:spTgt>
                                        </p:tgtEl>
                                        <p:attrNameLst>
                                          <p:attrName>ppt_h</p:attrName>
                                        </p:attrNameLst>
                                      </p:cBhvr>
                                      <p:tavLst>
                                        <p:tav tm="0">
                                          <p:val>
                                            <p:strVal val="ppt_h"/>
                                          </p:val>
                                        </p:tav>
                                        <p:tav tm="100000">
                                          <p:val>
                                            <p:strVal val="ppt_h"/>
                                          </p:val>
                                        </p:tav>
                                      </p:tavLst>
                                    </p:anim>
                                    <p:set>
                                      <p:cBhvr>
                                        <p:cTn id="25"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7" presetClass="exit" presetSubtype="10" fill="hold" grpId="0" nodeType="clickEffect">
                                  <p:stCondLst>
                                    <p:cond delay="0"/>
                                  </p:stCondLst>
                                  <p:childTnLst>
                                    <p:anim calcmode="lin" valueType="num">
                                      <p:cBhvr>
                                        <p:cTn id="29" dur="500"/>
                                        <p:tgtEl>
                                          <p:spTgt spid="3">
                                            <p:txEl>
                                              <p:pRg st="3" end="3"/>
                                            </p:txEl>
                                          </p:spTgt>
                                        </p:tgtEl>
                                        <p:attrNameLst>
                                          <p:attrName>ppt_w</p:attrName>
                                        </p:attrNameLst>
                                      </p:cBhvr>
                                      <p:tavLst>
                                        <p:tav tm="0">
                                          <p:val>
                                            <p:strVal val="ppt_w"/>
                                          </p:val>
                                        </p:tav>
                                        <p:tav tm="100000">
                                          <p:val>
                                            <p:fltVal val="0"/>
                                          </p:val>
                                        </p:tav>
                                      </p:tavLst>
                                    </p:anim>
                                    <p:anim calcmode="lin" valueType="num">
                                      <p:cBhvr>
                                        <p:cTn id="30" dur="500"/>
                                        <p:tgtEl>
                                          <p:spTgt spid="3">
                                            <p:txEl>
                                              <p:pRg st="3" end="3"/>
                                            </p:txEl>
                                          </p:spTgt>
                                        </p:tgtEl>
                                        <p:attrNameLst>
                                          <p:attrName>ppt_h</p:attrName>
                                        </p:attrNameLst>
                                      </p:cBhvr>
                                      <p:tavLst>
                                        <p:tav tm="0">
                                          <p:val>
                                            <p:strVal val="ppt_h"/>
                                          </p:val>
                                        </p:tav>
                                        <p:tav tm="100000">
                                          <p:val>
                                            <p:strVal val="ppt_h"/>
                                          </p:val>
                                        </p:tav>
                                      </p:tavLst>
                                    </p:anim>
                                    <p:set>
                                      <p:cBhvr>
                                        <p:cTn id="31"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7422" y="285728"/>
            <a:ext cx="6248400" cy="1143000"/>
          </a:xfrm>
        </p:spPr>
        <p:txBody>
          <a:bodyPr>
            <a:normAutofit fontScale="90000"/>
          </a:bodyPr>
          <a:lstStyle/>
          <a:p>
            <a:pPr algn="ctr"/>
            <a:r>
              <a:rPr lang="fa-IR" b="1" dirty="0" smtClean="0">
                <a:cs typeface="B Koodak" pitchFamily="2" charset="-78"/>
              </a:rPr>
              <a:t>استفاده از بيورآکتورها در توليد صنعتي متابوليت‌هاي ثانويه</a:t>
            </a:r>
            <a:endParaRPr lang="fa-IR" dirty="0">
              <a:cs typeface="B Koodak" pitchFamily="2" charset="-78"/>
            </a:endParaRPr>
          </a:p>
        </p:txBody>
      </p:sp>
      <p:sp>
        <p:nvSpPr>
          <p:cNvPr id="3" name="Content Placeholder 2"/>
          <p:cNvSpPr>
            <a:spLocks noGrp="1"/>
          </p:cNvSpPr>
          <p:nvPr>
            <p:ph idx="1"/>
          </p:nvPr>
        </p:nvSpPr>
        <p:spPr>
          <a:xfrm>
            <a:off x="2285984" y="1928802"/>
            <a:ext cx="6534152" cy="4214842"/>
          </a:xfrm>
        </p:spPr>
        <p:txBody>
          <a:bodyPr>
            <a:normAutofit/>
          </a:bodyPr>
          <a:lstStyle/>
          <a:p>
            <a:pPr algn="just"/>
            <a:r>
              <a:rPr lang="fa-IR" dirty="0" smtClean="0">
                <a:cs typeface="B Koodak" pitchFamily="2" charset="-78"/>
              </a:rPr>
              <a:t>توليد متابوليت ثانوية گياهي با خصوصيات دارويي در شرايط آزمايشگاهي، فوايد زيادي در مقايسه با استخراج اين ترکيبات از گياهان، تحت شرايط طبيعي دارد. کنترل دقيق پارامترهاي مختلف، سبب مي‌شود که کيفيت مواد حاصل در طول زمان تغيير نکند. درحالي که در شرايط طبيعي مرتباٌ تحت تأثير شرايط آب و هوايي و آفات است. تحقيقات زيادي در زمينة استفاده از کشت‌هاي سوسپانسيون و سلول گياهي براي توليد متابوليت‌هاي ثانويه صورت گرفته است. از جمله ابزارهايي که براي کشت وسيع سلول‌هاي گياهي به‌کار رفته‌اند، بيورآکتورها هستند. بيورآکتورها، مهمترين ابزار در توليد تجاري متابوليت‌هاي ثانويه از طريق روش‌هاي بيوتکنولوژيک، محسوب مي‌شوند.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xit" presetSubtype="0" fill="hold" grpId="0" nodeType="clickEffect">
                                  <p:stCondLst>
                                    <p:cond delay="0"/>
                                  </p:stCondLst>
                                  <p:childTnLst>
                                    <p:anim to="" calcmode="lin" valueType="num">
                                      <p:cBhvr>
                                        <p:cTn id="11" dur="1"/>
                                        <p:tgtEl>
                                          <p:spTgt spid="3">
                                            <p:txEl>
                                              <p:pRg st="0" end="0"/>
                                            </p:txEl>
                                          </p:spTgt>
                                        </p:tgtEl>
                                        <p:attrNameLst>
                                          <p:attrName/>
                                        </p:attrNameLst>
                                      </p:cBhvr>
                                    </p:anim>
                                    <p:set>
                                      <p:cBhvr>
                                        <p:cTn id="12"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60" y="428604"/>
            <a:ext cx="6248400" cy="1143000"/>
          </a:xfrm>
        </p:spPr>
        <p:txBody>
          <a:bodyPr>
            <a:normAutofit fontScale="90000"/>
          </a:bodyPr>
          <a:lstStyle/>
          <a:p>
            <a:pPr algn="ctr"/>
            <a:r>
              <a:rPr lang="fa-IR" sz="3100" dirty="0" smtClean="0">
                <a:cs typeface="B Koodak" pitchFamily="2" charset="-78"/>
              </a:rPr>
              <a:t>مزاياي استفاده از بيورآکتورها در کشت انبوه سلول‌هاي گياهي عبارتند از:</a:t>
            </a:r>
            <a:r>
              <a:rPr lang="fa-IR" dirty="0" smtClean="0"/>
              <a:t/>
            </a:r>
            <a:br>
              <a:rPr lang="fa-IR" dirty="0" smtClean="0"/>
            </a:br>
            <a:endParaRPr lang="fa-IR" dirty="0"/>
          </a:p>
        </p:txBody>
      </p:sp>
      <p:sp>
        <p:nvSpPr>
          <p:cNvPr id="3" name="Content Placeholder 2"/>
          <p:cNvSpPr>
            <a:spLocks noGrp="1"/>
          </p:cNvSpPr>
          <p:nvPr>
            <p:ph idx="1"/>
          </p:nvPr>
        </p:nvSpPr>
        <p:spPr>
          <a:xfrm>
            <a:off x="2643174" y="2071678"/>
            <a:ext cx="5543560" cy="4071966"/>
          </a:xfrm>
        </p:spPr>
        <p:txBody>
          <a:bodyPr>
            <a:normAutofit fontScale="92500" lnSpcReduction="20000"/>
          </a:bodyPr>
          <a:lstStyle/>
          <a:p>
            <a:r>
              <a:rPr lang="fa-IR" dirty="0" smtClean="0"/>
              <a:t>- </a:t>
            </a:r>
            <a:r>
              <a:rPr lang="fa-IR" dirty="0" smtClean="0">
                <a:cs typeface="B Koodak" pitchFamily="2" charset="-78"/>
              </a:rPr>
              <a:t>کنترل بهتر و دقيق‌تر شرايط خاص مورد نياز براي توليد صنعتي ترکيبات فعال زيستي از طريق کشت سوسپانسيون سلولي</a:t>
            </a:r>
            <a:endParaRPr lang="en-US" dirty="0" smtClean="0">
              <a:cs typeface="B Koodak" pitchFamily="2" charset="-78"/>
            </a:endParaRPr>
          </a:p>
          <a:p>
            <a:r>
              <a:rPr lang="fa-IR" dirty="0" smtClean="0">
                <a:cs typeface="B Koodak" pitchFamily="2" charset="-78"/>
              </a:rPr>
              <a:t>2- امکان تثبيت شرايط در طول مراحل مختلف کشت سلولي در بيورآکتور</a:t>
            </a:r>
            <a:br>
              <a:rPr lang="fa-IR" dirty="0" smtClean="0">
                <a:cs typeface="B Koodak" pitchFamily="2" charset="-78"/>
              </a:rPr>
            </a:br>
            <a:r>
              <a:rPr lang="fa-IR" dirty="0" smtClean="0">
                <a:cs typeface="B Koodak" pitchFamily="2" charset="-78"/>
              </a:rPr>
              <a:t>3- جابجايي و حمل‌ونقل آسان‌تر کشت (مثلاً، برداشتن مايه‌کوبه در اين حالت راحت است)</a:t>
            </a:r>
            <a:br>
              <a:rPr lang="fa-IR" dirty="0" smtClean="0">
                <a:cs typeface="B Koodak" pitchFamily="2" charset="-78"/>
              </a:rPr>
            </a:br>
            <a:r>
              <a:rPr lang="fa-IR" dirty="0" smtClean="0">
                <a:cs typeface="B Koodak" pitchFamily="2" charset="-78"/>
              </a:rPr>
              <a:t>4- با توجه به اينکه در شرايط کشت سوسپانسيون، جذب مواد غذايي به‌وسيلة سلول‌ها افزايش مي‌يابد، لذا نرخ تکثير سلول‌ها زياد شده و به‌تبع آن ميزان محصول (ترکيب فعال زيستي) بيشتر مي‌شود.</a:t>
            </a:r>
            <a:endParaRPr lang="en-US" dirty="0" smtClean="0">
              <a:cs typeface="B Koodak" pitchFamily="2" charset="-78"/>
            </a:endParaRPr>
          </a:p>
          <a:p>
            <a:r>
              <a:rPr lang="fa-IR" dirty="0" smtClean="0">
                <a:cs typeface="B Koodak" pitchFamily="2" charset="-78"/>
              </a:rPr>
              <a:t>5- در اين حال، گياهچه‌ها به آساني توليد و ازدياد مي‌شوند.</a:t>
            </a:r>
            <a:endParaRPr lang="en-US" dirty="0" smtClean="0">
              <a:cs typeface="B Koodak" pitchFamily="2" charset="-78"/>
            </a:endParaRPr>
          </a:p>
          <a:p>
            <a:endParaRPr lang="fa-IR" dirty="0">
              <a:cs typeface="B Koodak" pitchFamily="2" charset="-78"/>
            </a:endParaRPr>
          </a:p>
        </p:txBody>
      </p:sp>
    </p:spTree>
  </p:cSld>
  <p:clrMapOvr>
    <a:masterClrMapping/>
  </p:clrMapOvr>
  <p:transition advTm="1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3">
                                            <p:txEl>
                                              <p:pRg st="0" end="0"/>
                                            </p:txEl>
                                          </p:spTgt>
                                        </p:tgtEl>
                                      </p:cBhvr>
                                    </p:animEffect>
                                    <p:set>
                                      <p:cBhvr>
                                        <p:cTn id="12"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3">
                                            <p:txEl>
                                              <p:pRg st="1" end="1"/>
                                            </p:txEl>
                                          </p:spTgt>
                                        </p:tgtEl>
                                      </p:cBhvr>
                                    </p:animEffect>
                                    <p:set>
                                      <p:cBhvr>
                                        <p:cTn id="17"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3">
                                            <p:txEl>
                                              <p:pRg st="2" end="2"/>
                                            </p:txEl>
                                          </p:spTgt>
                                        </p:tgtEl>
                                      </p:cBhvr>
                                    </p:animEffect>
                                    <p:set>
                                      <p:cBhvr>
                                        <p:cTn id="22"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08" y="2143116"/>
            <a:ext cx="6543692" cy="3983047"/>
          </a:xfrm>
        </p:spPr>
        <p:txBody>
          <a:bodyPr/>
          <a:lstStyle/>
          <a:p>
            <a:pPr algn="just"/>
            <a:r>
              <a:rPr lang="fa-IR" dirty="0" smtClean="0">
                <a:cs typeface="B Koodak" pitchFamily="2" charset="-78"/>
              </a:rPr>
              <a:t>سيستم بيورآکتور براي کشت‌هاي جنين‌زا و ارگانزاي چندين گونة گياهي به‌کار رفته است که از آن‌جمله مي‌توان به توليد مقادير زيادي سانگئينارين ( </a:t>
            </a:r>
            <a:r>
              <a:rPr lang="en-US" dirty="0" err="1" smtClean="0">
                <a:cs typeface="B Koodak" pitchFamily="2" charset="-78"/>
              </a:rPr>
              <a:t>sanguinarine</a:t>
            </a:r>
            <a:r>
              <a:rPr lang="fa-IR" dirty="0" smtClean="0">
                <a:cs typeface="B Koodak" pitchFamily="2" charset="-78"/>
              </a:rPr>
              <a:t> ) از کشت سوسپانسيون سلولي </a:t>
            </a:r>
            <a:r>
              <a:rPr lang="en-US" dirty="0" err="1" smtClean="0">
                <a:cs typeface="B Koodak" pitchFamily="2" charset="-78"/>
              </a:rPr>
              <a:t>Papaver</a:t>
            </a:r>
            <a:r>
              <a:rPr lang="en-US" dirty="0" smtClean="0">
                <a:cs typeface="B Koodak" pitchFamily="2" charset="-78"/>
              </a:rPr>
              <a:t> </a:t>
            </a:r>
            <a:r>
              <a:rPr lang="en-US" dirty="0" err="1" smtClean="0">
                <a:cs typeface="B Koodak" pitchFamily="2" charset="-78"/>
              </a:rPr>
              <a:t>somniferum</a:t>
            </a:r>
            <a:r>
              <a:rPr lang="fa-IR" dirty="0" smtClean="0">
                <a:cs typeface="B Koodak" pitchFamily="2" charset="-78"/>
              </a:rPr>
              <a:t> با استفاده از بيورآکتور، اشاره کرد. با توجه به اينکه بيورآکتورها، شرايط بهينه را براي توليد متابوليت‌هاي ثانويه از سلول‌هاي گياهي فراهم مي‌آورند، لذا تغييرات زيادي در جهت بهينه‌سازي اين سيستم‌ها، براي توليد مواد با ارزش دارويي (با منشأ گياهي) همچون جينسنوسايد </a:t>
            </a:r>
          </a:p>
          <a:p>
            <a:pPr algn="just"/>
            <a:r>
              <a:rPr lang="fa-IR" dirty="0" smtClean="0">
                <a:cs typeface="B Koodak" pitchFamily="2" charset="-78"/>
              </a:rPr>
              <a:t>( </a:t>
            </a:r>
            <a:r>
              <a:rPr lang="en-US" dirty="0" err="1" smtClean="0">
                <a:cs typeface="B Koodak" pitchFamily="2" charset="-78"/>
              </a:rPr>
              <a:t>ginsenoside</a:t>
            </a:r>
            <a:r>
              <a:rPr lang="fa-IR" dirty="0" smtClean="0">
                <a:cs typeface="B Koodak" pitchFamily="2" charset="-78"/>
              </a:rPr>
              <a:t> ) و شيکونين صورت گرفته است.</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grpId="0" nodeType="clickEffect">
                                  <p:stCondLst>
                                    <p:cond delay="0"/>
                                  </p:stCondLst>
                                  <p:childTnLst>
                                    <p:animScale>
                                      <p:cBhvr>
                                        <p:cTn id="10" dur="2000" fill="hold"/>
                                        <p:tgtEl>
                                          <p:spTgt spid="3">
                                            <p:txEl>
                                              <p:pRg st="1" end="1"/>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cs typeface="B Koodak" pitchFamily="2" charset="-78"/>
              </a:rPr>
              <a:t>نشانگرهاي مولکولي</a:t>
            </a:r>
            <a:r>
              <a:rPr lang="en-US" dirty="0" smtClean="0">
                <a:cs typeface="B Koodak" pitchFamily="2" charset="-78"/>
              </a:rPr>
              <a:t/>
            </a:r>
            <a:br>
              <a:rPr lang="en-US" dirty="0" smtClean="0">
                <a:cs typeface="B Koodak" pitchFamily="2" charset="-78"/>
              </a:rPr>
            </a:br>
            <a:endParaRPr lang="fa-IR" dirty="0">
              <a:cs typeface="B Koodak" pitchFamily="2" charset="-78"/>
            </a:endParaRPr>
          </a:p>
        </p:txBody>
      </p:sp>
      <p:sp>
        <p:nvSpPr>
          <p:cNvPr id="3" name="Content Placeholder 2"/>
          <p:cNvSpPr>
            <a:spLocks noGrp="1"/>
          </p:cNvSpPr>
          <p:nvPr>
            <p:ph idx="1"/>
          </p:nvPr>
        </p:nvSpPr>
        <p:spPr>
          <a:xfrm>
            <a:off x="2438400" y="2786058"/>
            <a:ext cx="5705500" cy="3340105"/>
          </a:xfrm>
        </p:spPr>
        <p:txBody>
          <a:bodyPr/>
          <a:lstStyle/>
          <a:p>
            <a:pPr algn="just">
              <a:lnSpc>
                <a:spcPct val="150000"/>
              </a:lnSpc>
            </a:pPr>
            <a:r>
              <a:rPr lang="fa-IR" dirty="0" smtClean="0">
                <a:cs typeface="B Koodak" pitchFamily="2" charset="-78"/>
              </a:rPr>
              <a:t>بخش مهم بعدي داراي کاربرد فراوان در حوزة گياهان دارويي، “نشانگرهاي مولکولي” است. قبل از اينکه به موارد کاربرد نشانگرهاي مولکولي پرداخته شود، لازم است دلايل لزوم استفاده از نشانگرهاي مولکولي در زمينة گياهان دارويي ذکر شود: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xit" presetSubtype="10" fill="hold" grpId="0" nodeType="clickEffect">
                                  <p:stCondLst>
                                    <p:cond delay="0"/>
                                  </p:stCondLst>
                                  <p:childTnLst>
                                    <p:anim calcmode="lin" valueType="num">
                                      <p:cBhvr>
                                        <p:cTn id="11" dur="500"/>
                                        <p:tgtEl>
                                          <p:spTgt spid="3">
                                            <p:txEl>
                                              <p:pRg st="0" end="0"/>
                                            </p:txEl>
                                          </p:spTgt>
                                        </p:tgtEl>
                                        <p:attrNameLst>
                                          <p:attrName>ppt_w</p:attrName>
                                        </p:attrNameLst>
                                      </p:cBhvr>
                                      <p:tavLst>
                                        <p:tav tm="0">
                                          <p:val>
                                            <p:strVal val="ppt_w"/>
                                          </p:val>
                                        </p:tav>
                                        <p:tav tm="100000">
                                          <p:val>
                                            <p:fltVal val="0"/>
                                          </p:val>
                                        </p:tav>
                                      </p:tavLst>
                                    </p:anim>
                                    <p:anim calcmode="lin" valueType="num">
                                      <p:cBhvr>
                                        <p:cTn id="12" dur="500"/>
                                        <p:tgtEl>
                                          <p:spTgt spid="3">
                                            <p:txEl>
                                              <p:pRg st="0" end="0"/>
                                            </p:txEl>
                                          </p:spTgt>
                                        </p:tgtEl>
                                        <p:attrNameLst>
                                          <p:attrName>ppt_h</p:attrName>
                                        </p:attrNameLst>
                                      </p:cBhvr>
                                      <p:tavLst>
                                        <p:tav tm="0">
                                          <p:val>
                                            <p:strVal val="ppt_h"/>
                                          </p:val>
                                        </p:tav>
                                        <p:tav tm="100000">
                                          <p:val>
                                            <p:strVal val="ppt_h"/>
                                          </p:val>
                                        </p:tav>
                                      </p:tavLst>
                                    </p:anim>
                                    <p:set>
                                      <p:cBhvr>
                                        <p:cTn id="13"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60" y="0"/>
            <a:ext cx="6248400" cy="1143000"/>
          </a:xfrm>
        </p:spPr>
        <p:txBody>
          <a:bodyPr>
            <a:normAutofit fontScale="90000"/>
          </a:bodyPr>
          <a:lstStyle/>
          <a:p>
            <a:pPr algn="ctr"/>
            <a:r>
              <a:rPr lang="fa-IR" b="1" dirty="0" smtClean="0">
                <a:cs typeface="B Koodak" pitchFamily="2" charset="-78"/>
              </a:rPr>
              <a:t/>
            </a:r>
            <a:br>
              <a:rPr lang="fa-IR" b="1" dirty="0" smtClean="0">
                <a:cs typeface="B Koodak" pitchFamily="2" charset="-78"/>
              </a:rPr>
            </a:br>
            <a:r>
              <a:rPr lang="fa-IR" b="1" dirty="0" smtClean="0">
                <a:cs typeface="B Koodak" pitchFamily="2" charset="-78"/>
              </a:rPr>
              <a:t/>
            </a:r>
            <a:br>
              <a:rPr lang="fa-IR" b="1" dirty="0" smtClean="0">
                <a:cs typeface="B Koodak" pitchFamily="2" charset="-78"/>
              </a:rPr>
            </a:br>
            <a:r>
              <a:rPr lang="fa-IR" sz="4000" b="1" dirty="0" smtClean="0">
                <a:cs typeface="B Koodak" pitchFamily="2" charset="-78"/>
              </a:rPr>
              <a:t>دلايل استفاده از نشانگرهاي مولکولي در زمينة گياهان دارويي</a:t>
            </a:r>
            <a:r>
              <a:rPr lang="en-US" dirty="0" smtClean="0"/>
              <a:t/>
            </a:r>
            <a:br>
              <a:rPr lang="en-US" dirty="0" smtClean="0"/>
            </a:br>
            <a:endParaRPr lang="fa-IR" dirty="0"/>
          </a:p>
        </p:txBody>
      </p:sp>
      <p:sp>
        <p:nvSpPr>
          <p:cNvPr id="3" name="Content Placeholder 2"/>
          <p:cNvSpPr>
            <a:spLocks noGrp="1"/>
          </p:cNvSpPr>
          <p:nvPr>
            <p:ph idx="1"/>
          </p:nvPr>
        </p:nvSpPr>
        <p:spPr/>
        <p:txBody>
          <a:bodyPr/>
          <a:lstStyle/>
          <a:p>
            <a:pPr algn="just">
              <a:lnSpc>
                <a:spcPct val="150000"/>
              </a:lnSpc>
            </a:pPr>
            <a:r>
              <a:rPr lang="fa-IR" dirty="0" smtClean="0">
                <a:cs typeface="B Koodak" pitchFamily="2" charset="-78"/>
              </a:rPr>
              <a:t>فاکتورهايي همچون خاک و‌ شرايط آب و هوايي، بقاي يک گونة خاص و همچنين محتواي ترکيب دارويي اين گياه را تحت تأثير قرار مي‌دهند. در چنين حالاتي علاوه بر اينکه بين ژنوتيپ‌هاي مختلف يک گونه تفاوت ديده مي‌شود از لحاظ ترکيب دارويي فعال نيز با هم فرق مي‌کنند. در هنگام استفادة تجاري، از اين گياه دو فاکتور، کيفيت نهايي داروي استحصالي از اين گياه را تحت تأثير قرار مي‌دهند: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xit" presetSubtype="0" fill="hold" grpId="0" nodeType="clickEffect">
                                  <p:stCondLst>
                                    <p:cond delay="0"/>
                                  </p:stCondLst>
                                  <p:childTnLst>
                                    <p:anim calcmode="lin" valueType="num">
                                      <p:cBhvr>
                                        <p:cTn id="11" dur="1000"/>
                                        <p:tgtEl>
                                          <p:spTgt spid="3">
                                            <p:txEl>
                                              <p:pRg st="0" end="0"/>
                                            </p:txEl>
                                          </p:spTgt>
                                        </p:tgtEl>
                                        <p:attrNameLst>
                                          <p:attrName>ppt_w</p:attrName>
                                        </p:attrNameLst>
                                      </p:cBhvr>
                                      <p:tavLst>
                                        <p:tav tm="0">
                                          <p:val>
                                            <p:strVal val="ppt_w"/>
                                          </p:val>
                                        </p:tav>
                                        <p:tav tm="100000">
                                          <p:val>
                                            <p:strVal val="ppt_w*0.70"/>
                                          </p:val>
                                        </p:tav>
                                      </p:tavLst>
                                    </p:anim>
                                    <p:anim calcmode="lin" valueType="num">
                                      <p:cBhvr>
                                        <p:cTn id="12" dur="1000"/>
                                        <p:tgtEl>
                                          <p:spTgt spid="3">
                                            <p:txEl>
                                              <p:pRg st="0" end="0"/>
                                            </p:txEl>
                                          </p:spTgt>
                                        </p:tgtEl>
                                        <p:attrNameLst>
                                          <p:attrName>ppt_h</p:attrName>
                                        </p:attrNameLst>
                                      </p:cBhvr>
                                      <p:tavLst>
                                        <p:tav tm="0">
                                          <p:val>
                                            <p:strVal val="ppt_h"/>
                                          </p:val>
                                        </p:tav>
                                        <p:tav tm="100000">
                                          <p:val>
                                            <p:strVal val="ppt_h"/>
                                          </p:val>
                                        </p:tav>
                                      </p:tavLst>
                                    </p:anim>
                                    <p:animEffect transition="out" filter="fade">
                                      <p:cBhvr>
                                        <p:cTn id="13" dur="1000"/>
                                        <p:tgtEl>
                                          <p:spTgt spid="3">
                                            <p:txEl>
                                              <p:pRg st="0" end="0"/>
                                            </p:txEl>
                                          </p:spTgt>
                                        </p:tgtEl>
                                      </p:cBhvr>
                                    </p:animEffect>
                                    <p:set>
                                      <p:cBhvr>
                                        <p:cTn id="14"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fa-IR" dirty="0" smtClean="0">
                <a:cs typeface="B Koodak" pitchFamily="2" charset="-78"/>
              </a:rPr>
              <a:t>1- تغيير محتواي يک ترکيب دارويي خاص در گياه مورد نظر</a:t>
            </a:r>
            <a:endParaRPr lang="en-US" dirty="0" smtClean="0">
              <a:cs typeface="B Koodak" pitchFamily="2" charset="-78"/>
            </a:endParaRPr>
          </a:p>
          <a:p>
            <a:r>
              <a:rPr lang="fa-IR" dirty="0" smtClean="0">
                <a:cs typeface="B Koodak" pitchFamily="2" charset="-78"/>
              </a:rPr>
              <a:t>2- اشتباه گرفتن يک ترکيب دارويي خاص با اثر کمتر که از گياهان ديگر به‌دست آمده است. به‌جاي ترکيب دارويي اصلي که از گياه اصلي به‌دست مي‌آيد.</a:t>
            </a:r>
            <a:br>
              <a:rPr lang="fa-IR" dirty="0" smtClean="0">
                <a:cs typeface="B Koodak" pitchFamily="2" charset="-78"/>
              </a:rPr>
            </a:br>
            <a:r>
              <a:rPr lang="fa-IR" dirty="0" smtClean="0">
                <a:cs typeface="B Koodak" pitchFamily="2" charset="-78"/>
              </a:rPr>
              <a:t>چنين تفاوت‌هايي، مشکلات زيادي را در تعيين و تشخيص گياهان دارويي خاص، با استفاده از روش‌هاي سنتي (مرفولوژيکي و ميکروسکوپي)، به‌دنبال خواهد داشت. براي روشن‌شدن موضوع به مثال زير توجه کنيد:</a:t>
            </a:r>
            <a:endParaRPr lang="en-US" dirty="0" smtClean="0">
              <a:cs typeface="B Koodak" pitchFamily="2" charset="-78"/>
            </a:endParaRPr>
          </a:p>
          <a:p>
            <a:r>
              <a:rPr lang="fa-IR" dirty="0" smtClean="0">
                <a:cs typeface="B Koodak" pitchFamily="2" charset="-78"/>
              </a:rPr>
              <a:t>کوئينون يک ترکيب دارويي است که از پوست درخت سينکونا ( </a:t>
            </a:r>
            <a:r>
              <a:rPr lang="en-US" dirty="0" smtClean="0">
                <a:cs typeface="B Koodak" pitchFamily="2" charset="-78"/>
              </a:rPr>
              <a:t>cinchona</a:t>
            </a:r>
            <a:r>
              <a:rPr lang="fa-IR" dirty="0" smtClean="0">
                <a:cs typeface="B Koodak" pitchFamily="2" charset="-78"/>
              </a:rPr>
              <a:t> ) به‌دست مي‌آيد. پوست درختان سينکونا که در جلگه‌ها کشت شده‌اند، حاوي کوئيوني است که از لحاظ دارويي فعال است. گونه‌هاي مشابهي از اين درخت وجود دارند که به‌روي تپه‌ها و زمين‌هاي شيبدار رشد مي‌کنند و از لحاظ مرفولوژيکي (شکل ظاهري) مشابه گونه‌هايي هستند که در جلگه‌ها رشد مي‌کنند، اما در اين گونه‌ها کوئيون فعال وجود ندارد.</a:t>
            </a:r>
            <a:br>
              <a:rPr lang="fa-IR" dirty="0" smtClean="0">
                <a:cs typeface="B Koodak" pitchFamily="2" charset="-78"/>
              </a:rPr>
            </a:b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60" y="500042"/>
            <a:ext cx="6248400" cy="1143000"/>
          </a:xfrm>
        </p:spPr>
        <p:txBody>
          <a:bodyPr>
            <a:normAutofit fontScale="90000"/>
          </a:bodyPr>
          <a:lstStyle/>
          <a:p>
            <a:pPr algn="ctr"/>
            <a:r>
              <a:rPr lang="fa-IR" sz="3100" b="1" dirty="0" smtClean="0">
                <a:cs typeface="B Koodak" pitchFamily="2" charset="-78"/>
              </a:rPr>
              <a:t>برخي موارد کاربرد نشانگرهاي </a:t>
            </a:r>
            <a:r>
              <a:rPr lang="en-US" sz="3100" b="1" dirty="0" smtClean="0">
                <a:cs typeface="B Koodak" pitchFamily="2" charset="-78"/>
              </a:rPr>
              <a:t>DNA</a:t>
            </a:r>
            <a:r>
              <a:rPr lang="fa-IR" sz="3100" b="1" dirty="0" smtClean="0">
                <a:cs typeface="B Koodak" pitchFamily="2" charset="-78"/>
              </a:rPr>
              <a:t> در زمينة گياهان دارو</a:t>
            </a:r>
            <a:r>
              <a:rPr lang="fa-IR" sz="4000" b="1" dirty="0" smtClean="0">
                <a:cs typeface="B Koodak" pitchFamily="2" charset="-78"/>
              </a:rPr>
              <a:t>يي</a:t>
            </a:r>
            <a:r>
              <a:rPr lang="en-US" dirty="0" smtClean="0"/>
              <a:t/>
            </a:r>
            <a:br>
              <a:rPr lang="en-US" dirty="0" smtClean="0"/>
            </a:br>
            <a:endParaRPr lang="fa-IR" dirty="0"/>
          </a:p>
        </p:txBody>
      </p:sp>
      <p:sp>
        <p:nvSpPr>
          <p:cNvPr id="3" name="Content Placeholder 2"/>
          <p:cNvSpPr>
            <a:spLocks noGrp="1"/>
          </p:cNvSpPr>
          <p:nvPr>
            <p:ph idx="1"/>
          </p:nvPr>
        </p:nvSpPr>
        <p:spPr/>
        <p:txBody>
          <a:bodyPr>
            <a:noAutofit/>
          </a:bodyPr>
          <a:lstStyle/>
          <a:p>
            <a:pPr algn="just"/>
            <a:r>
              <a:rPr lang="fa-IR" sz="1600" b="1" dirty="0" smtClean="0">
                <a:cs typeface="B Koodak" pitchFamily="2" charset="-78"/>
              </a:rPr>
              <a:t>ارزيابي تنوع ژنتيکي و تعيين ژنوتيپ (</a:t>
            </a:r>
            <a:r>
              <a:rPr lang="en-US" sz="1600" b="1" dirty="0" smtClean="0">
                <a:cs typeface="B Koodak" pitchFamily="2" charset="-78"/>
              </a:rPr>
              <a:t>Genotyping</a:t>
            </a:r>
            <a:r>
              <a:rPr lang="fa-IR" sz="1600" b="1" dirty="0" smtClean="0">
                <a:cs typeface="B Koodak" pitchFamily="2" charset="-78"/>
              </a:rPr>
              <a:t>)</a:t>
            </a:r>
            <a:br>
              <a:rPr lang="fa-IR" sz="1600" b="1" dirty="0" smtClean="0">
                <a:cs typeface="B Koodak" pitchFamily="2" charset="-78"/>
              </a:rPr>
            </a:br>
            <a:r>
              <a:rPr lang="fa-IR" sz="1600" dirty="0" smtClean="0">
                <a:cs typeface="B Koodak" pitchFamily="2" charset="-78"/>
              </a:rPr>
              <a:t>تحقيقات نشان داده است که شرايط جغرافيايي،‌ مواد دارويي فعال گياهان دارويي را از لحاظ کمي و کيفي، تحت تأثير قرار مي‌دهد. بر پاية تحقيقات انجام شده، عوامل محيطي محل رويش گياهان دارويي در سه محور زير بر آنها تاثير مي‌گذارد:</a:t>
            </a:r>
            <a:br>
              <a:rPr lang="fa-IR" sz="1600" dirty="0" smtClean="0">
                <a:cs typeface="B Koodak" pitchFamily="2" charset="-78"/>
              </a:rPr>
            </a:br>
            <a:r>
              <a:rPr lang="fa-IR" sz="1600" dirty="0" smtClean="0">
                <a:cs typeface="B Koodak" pitchFamily="2" charset="-78"/>
              </a:rPr>
              <a:t>1- تاثير بر مقدار کل مادة مؤثرة گياهان دارويي</a:t>
            </a:r>
            <a:endParaRPr lang="en-US" sz="1600" dirty="0" smtClean="0">
              <a:cs typeface="B Koodak" pitchFamily="2" charset="-78"/>
            </a:endParaRPr>
          </a:p>
          <a:p>
            <a:pPr algn="just"/>
            <a:r>
              <a:rPr lang="fa-IR" sz="1600" dirty="0" smtClean="0">
                <a:cs typeface="B Koodak" pitchFamily="2" charset="-78"/>
              </a:rPr>
              <a:t>2- تاثير بر عناصر تشکيل دهندة مواد مؤثره</a:t>
            </a:r>
            <a:endParaRPr lang="en-US" sz="1600" dirty="0" smtClean="0">
              <a:cs typeface="B Koodak" pitchFamily="2" charset="-78"/>
            </a:endParaRPr>
          </a:p>
          <a:p>
            <a:pPr algn="just"/>
            <a:r>
              <a:rPr lang="fa-IR" sz="1600" dirty="0" smtClean="0">
                <a:cs typeface="B Koodak" pitchFamily="2" charset="-78"/>
              </a:rPr>
              <a:t>3- تاثير بر مقدار توليد وزن خشک گياه</a:t>
            </a:r>
            <a:endParaRPr lang="en-US" sz="1600" dirty="0" smtClean="0">
              <a:cs typeface="B Koodak" pitchFamily="2" charset="-78"/>
            </a:endParaRPr>
          </a:p>
          <a:p>
            <a:pPr algn="just"/>
            <a:r>
              <a:rPr lang="fa-IR" sz="1600" dirty="0" smtClean="0">
                <a:cs typeface="B Koodak" pitchFamily="2" charset="-78"/>
              </a:rPr>
              <a:t>عوامل محيطي که تاثير بسيار عمده‌اي بر کميت و کيفيت مواد مؤثرة آنها مي‌گذارد عبارتنداز نور، درجه حرارت، آبياري و ارتفاع محل. بنابراين نياز است که به‌دقت اين موضوع مورد بررسي قرار گيرد. به اين خاطر، بسياري از محققين، تأثير تنوع جغرافيايي بر گياهان دارويي را از لحاظ تغييرات در سطوح مولکول </a:t>
            </a:r>
            <a:r>
              <a:rPr lang="en-US" sz="1600" dirty="0" smtClean="0">
                <a:cs typeface="B Koodak" pitchFamily="2" charset="-78"/>
              </a:rPr>
              <a:t>DNA</a:t>
            </a:r>
            <a:r>
              <a:rPr lang="fa-IR" sz="1600" dirty="0" smtClean="0">
                <a:cs typeface="B Koodak" pitchFamily="2" charset="-78"/>
              </a:rPr>
              <a:t> (ژنتيک) مطالعه نموده‌اند. اين برآوردها از تنوع ژنتيکي مي‌تواند در طراحي برنامه‌هاي اصلاحي گياهان دارويي و همچنين مديريت و حفاظت از ژرم‌پلاسم آنها به‌کار رود.</a:t>
            </a:r>
            <a:br>
              <a:rPr lang="fa-IR" sz="1600" dirty="0" smtClean="0">
                <a:cs typeface="B Koodak" pitchFamily="2" charset="-78"/>
              </a:rPr>
            </a:br>
            <a:endParaRPr lang="fa-IR" sz="1600"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grpId="0" nodeType="clickEffect">
                                  <p:stCondLst>
                                    <p:cond delay="0"/>
                                  </p:stCondLst>
                                  <p:childTnLst>
                                    <p:animEffect transition="out" filter="fade">
                                      <p:cBhvr>
                                        <p:cTn id="18" dur="500" tmFilter="0, 0; .2, .5; .8, .5; 1, 0"/>
                                        <p:tgtEl>
                                          <p:spTgt spid="3">
                                            <p:txEl>
                                              <p:pRg st="0" end="0"/>
                                            </p:txEl>
                                          </p:spTgt>
                                        </p:tgtEl>
                                      </p:cBhvr>
                                    </p:animEffect>
                                    <p:animScale>
                                      <p:cBhvr>
                                        <p:cTn id="19" dur="250" autoRev="1" fill="hold"/>
                                        <p:tgtEl>
                                          <p:spTgt spid="3">
                                            <p:txEl>
                                              <p:pRg st="0" end="0"/>
                                            </p:txEl>
                                          </p:spTgt>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26" presetClass="emph" presetSubtype="0" fill="hold" grpId="0" nodeType="clickEffect">
                                  <p:stCondLst>
                                    <p:cond delay="0"/>
                                  </p:stCondLst>
                                  <p:childTnLst>
                                    <p:animEffect transition="out" filter="fade">
                                      <p:cBhvr>
                                        <p:cTn id="23" dur="500" tmFilter="0, 0; .2, .5; .8, .5; 1, 0"/>
                                        <p:tgtEl>
                                          <p:spTgt spid="3">
                                            <p:txEl>
                                              <p:pRg st="1" end="1"/>
                                            </p:txEl>
                                          </p:spTgt>
                                        </p:tgtEl>
                                      </p:cBhvr>
                                    </p:animEffect>
                                    <p:animScale>
                                      <p:cBhvr>
                                        <p:cTn id="24" dur="250" autoRev="1" fill="hold"/>
                                        <p:tgtEl>
                                          <p:spTgt spid="3">
                                            <p:txEl>
                                              <p:pRg st="1" end="1"/>
                                            </p:txEl>
                                          </p:spTgt>
                                        </p:tgtEl>
                                      </p:cBhvr>
                                      <p:by x="105000" y="105000"/>
                                    </p:animScale>
                                  </p:childTnLst>
                                </p:cTn>
                              </p:par>
                            </p:childTnLst>
                          </p:cTn>
                        </p:par>
                      </p:childTnLst>
                    </p:cTn>
                  </p:par>
                  <p:par>
                    <p:cTn id="25" fill="hold">
                      <p:stCondLst>
                        <p:cond delay="indefinite"/>
                      </p:stCondLst>
                      <p:childTnLst>
                        <p:par>
                          <p:cTn id="26" fill="hold">
                            <p:stCondLst>
                              <p:cond delay="0"/>
                            </p:stCondLst>
                            <p:childTnLst>
                              <p:par>
                                <p:cTn id="27" presetID="26" presetClass="emph" presetSubtype="0" fill="hold" grpId="0" nodeType="clickEffect">
                                  <p:stCondLst>
                                    <p:cond delay="0"/>
                                  </p:stCondLst>
                                  <p:childTnLst>
                                    <p:animEffect transition="out" filter="fade">
                                      <p:cBhvr>
                                        <p:cTn id="28" dur="500" tmFilter="0, 0; .2, .5; .8, .5; 1, 0"/>
                                        <p:tgtEl>
                                          <p:spTgt spid="3">
                                            <p:txEl>
                                              <p:pRg st="2" end="2"/>
                                            </p:txEl>
                                          </p:spTgt>
                                        </p:tgtEl>
                                      </p:cBhvr>
                                    </p:animEffect>
                                    <p:animScale>
                                      <p:cBhvr>
                                        <p:cTn id="29" dur="250" autoRev="1" fill="hold"/>
                                        <p:tgtEl>
                                          <p:spTgt spid="3">
                                            <p:txEl>
                                              <p:pRg st="2" end="2"/>
                                            </p:txEl>
                                          </p:spTgt>
                                        </p:tgtEl>
                                      </p:cBhvr>
                                      <p:by x="105000" y="105000"/>
                                    </p:animScale>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0" nodeType="clickEffect">
                                  <p:stCondLst>
                                    <p:cond delay="0"/>
                                  </p:stCondLst>
                                  <p:childTnLst>
                                    <p:animEffect transition="out" filter="fade">
                                      <p:cBhvr>
                                        <p:cTn id="33" dur="500" tmFilter="0, 0; .2, .5; .8, .5; 1, 0"/>
                                        <p:tgtEl>
                                          <p:spTgt spid="3">
                                            <p:txEl>
                                              <p:pRg st="3" end="3"/>
                                            </p:txEl>
                                          </p:spTgt>
                                        </p:tgtEl>
                                      </p:cBhvr>
                                    </p:animEffect>
                                    <p:animScale>
                                      <p:cBhvr>
                                        <p:cTn id="34" dur="250" autoRev="1" fill="hold"/>
                                        <p:tgtEl>
                                          <p:spTgt spid="3">
                                            <p:txEl>
                                              <p:pRg st="3" end="3"/>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298" y="428604"/>
            <a:ext cx="6248400" cy="1143000"/>
          </a:xfrm>
        </p:spPr>
        <p:txBody>
          <a:bodyPr>
            <a:normAutofit fontScale="90000"/>
          </a:bodyPr>
          <a:lstStyle/>
          <a:p>
            <a:pPr algn="ctr"/>
            <a:r>
              <a:rPr lang="fa-IR" b="1" dirty="0" smtClean="0">
                <a:cs typeface="B Koodak" pitchFamily="2" charset="-78"/>
              </a:rPr>
              <a:t>شناسايي دقيق گياهان دارويي</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92500"/>
          </a:bodyPr>
          <a:lstStyle/>
          <a:p>
            <a:pPr algn="just"/>
            <a:r>
              <a:rPr lang="fa-IR" dirty="0" smtClean="0">
                <a:cs typeface="B Koodak" pitchFamily="2" charset="-78"/>
              </a:rPr>
              <a:t>از نشانگرهاي </a:t>
            </a:r>
            <a:r>
              <a:rPr lang="en-US" dirty="0" smtClean="0">
                <a:cs typeface="B Koodak" pitchFamily="2" charset="-78"/>
              </a:rPr>
              <a:t>DNA</a:t>
            </a:r>
            <a:r>
              <a:rPr lang="fa-IR" dirty="0" smtClean="0">
                <a:cs typeface="B Koodak" pitchFamily="2" charset="-78"/>
              </a:rPr>
              <a:t> مي‌توان براي شناسايي دقيق گونه‌هاي گياهان دارويي مهم، استفاده کرد. اهميت استفاده از اين نشانگرها، به‌ويژه در مورد گونه‌ها و يا واريته‌هايي که از لحاظ مرفولوژيکي و فيتوشيميايي به هم شبيهند، دوچندان مي‌شود. گاهي ممکن است بر اثر اصلاح گياهان دارويي کالتيوارهايي به‌وجود آيد که هر چند از نظر ظاهر با ساير افراد آن‌گونه تفاوتي ندارد ولي از نظر کميت و کيفيت مواد مؤثره اختلاف‌هاي زيادي با آنها داشته باشد. در اين حالت اصلاح‌کنندگان چنين گياهاني بايد تمام مشخصات آن کالتيوار را از نظر خصوصيات مواد مؤثره ارايه دهند که شناسايي و معرفي خصوصيات مذکور مستلزم صرف هزينه و زمان زياد از نظر کسب اطلاعات گسترده دربارة فرآيندهاي متابوليسمي گياه مربوطه است</a:t>
            </a:r>
            <a:r>
              <a:rPr lang="fa-IR" dirty="0" smtClean="0"/>
              <a:t>. </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mph" presetSubtype="0" fill="hold" grpId="0" nodeType="clickEffect">
                                  <p:stCondLst>
                                    <p:cond delay="0"/>
                                  </p:stCondLst>
                                  <p:childTnLst>
                                    <p:animClr clrSpc="rgb" dir="cw">
                                      <p:cBhvr override="childStyle">
                                        <p:cTn id="13" dur="1900" fill="hold">
                                          <p:stCondLst>
                                            <p:cond delay="100"/>
                                          </p:stCondLst>
                                        </p:cTn>
                                        <p:tgtEl>
                                          <p:spTgt spid="3">
                                            <p:txEl>
                                              <p:pRg st="0" end="0"/>
                                            </p:txEl>
                                          </p:spTgt>
                                        </p:tgtEl>
                                        <p:attrNameLst>
                                          <p:attrName>style.color</p:attrName>
                                        </p:attrNameLst>
                                      </p:cBhvr>
                                      <p:to>
                                        <a:schemeClr val="accent2"/>
                                      </p:to>
                                    </p:animClr>
                                    <p:animClr clrSpc="rgb" dir="cw">
                                      <p:cBhvr>
                                        <p:cTn id="14" dur="1900" fill="hold">
                                          <p:stCondLst>
                                            <p:cond delay="100"/>
                                          </p:stCondLst>
                                        </p:cTn>
                                        <p:tgtEl>
                                          <p:spTgt spid="3">
                                            <p:txEl>
                                              <p:pRg st="0" end="0"/>
                                            </p:txEl>
                                          </p:spTgt>
                                        </p:tgtEl>
                                        <p:attrNameLst>
                                          <p:attrName>fillColor</p:attrName>
                                        </p:attrNameLst>
                                      </p:cBhvr>
                                      <p:to>
                                        <a:schemeClr val="accent2"/>
                                      </p:to>
                                    </p:animClr>
                                    <p:set>
                                      <p:cBhvr>
                                        <p:cTn id="15" dur="1900" fill="hold">
                                          <p:stCondLst>
                                            <p:cond delay="100"/>
                                          </p:stCondLst>
                                        </p:cTn>
                                        <p:tgtEl>
                                          <p:spTgt spid="3">
                                            <p:txEl>
                                              <p:pRg st="0" end="0"/>
                                            </p:txEl>
                                          </p:spTgt>
                                        </p:tgtEl>
                                        <p:attrNameLst>
                                          <p:attrName>fill.type</p:attrName>
                                        </p:attrNameLst>
                                      </p:cBhvr>
                                      <p:to>
                                        <p:strVal val="solid"/>
                                      </p:to>
                                    </p:set>
                                    <p:set>
                                      <p:cBhvr>
                                        <p:cTn id="16" dur="1900" fill="hold">
                                          <p:stCondLst>
                                            <p:cond delay="100"/>
                                          </p:stCondLst>
                                        </p:cTn>
                                        <p:tgtEl>
                                          <p:spTgt spid="3">
                                            <p:txEl>
                                              <p:pRg st="0" end="0"/>
                                            </p:txEl>
                                          </p:spTgt>
                                        </p:tgtEl>
                                        <p:attrNameLst>
                                          <p:attrName>fill.on</p:attrName>
                                        </p:attrNameLst>
                                      </p:cBhvr>
                                      <p:to>
                                        <p:strVal val="true"/>
                                      </p:to>
                                    </p:set>
                                    <p:animScale>
                                      <p:cBhvr>
                                        <p:cTn id="17" dur="200" fill="hold">
                                          <p:stCondLst>
                                            <p:cond delay="0"/>
                                          </p:stCondLst>
                                        </p:cTn>
                                        <p:tgtEl>
                                          <p:spTgt spid="3">
                                            <p:txEl>
                                              <p:pRg st="0" end="0"/>
                                            </p:txEl>
                                          </p:spTgt>
                                        </p:tgtEl>
                                      </p:cBhvr>
                                      <p:from x="100000" y="100000"/>
                                      <p:to x="100000" y="5000"/>
                                    </p:animScale>
                                    <p:animScale>
                                      <p:cBhvr>
                                        <p:cTn id="18" dur="200" fill="hold">
                                          <p:stCondLst>
                                            <p:cond delay="200"/>
                                          </p:stCondLst>
                                        </p:cTn>
                                        <p:tgtEl>
                                          <p:spTgt spid="3">
                                            <p:txEl>
                                              <p:pRg st="0" end="0"/>
                                            </p:txEl>
                                          </p:spTgt>
                                        </p:tgtEl>
                                      </p:cBhvr>
                                      <p:from x="100000" y="5000"/>
                                      <p:to x="120000" y="150000"/>
                                    </p:animScale>
                                    <p:animScale>
                                      <p:cBhvr>
                                        <p:cTn id="19" dur="600" fill="hold">
                                          <p:stCondLst>
                                            <p:cond delay="1400"/>
                                          </p:stCondLst>
                                        </p:cTn>
                                        <p:tgtEl>
                                          <p:spTgt spid="3">
                                            <p:txEl>
                                              <p:pRg st="0" end="0"/>
                                            </p:txEl>
                                          </p:spTgt>
                                        </p:tgtEl>
                                      </p:cBhvr>
                                      <p:to x="12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38400" y="2286000"/>
            <a:ext cx="6248400" cy="4786337"/>
          </a:xfrm>
        </p:spPr>
        <p:txBody>
          <a:bodyPr/>
          <a:lstStyle/>
          <a:p>
            <a:pPr algn="just"/>
            <a:r>
              <a:rPr lang="fa-IR" dirty="0" smtClean="0">
                <a:cs typeface="B Koodak" pitchFamily="2" charset="-78"/>
              </a:rPr>
              <a:t>به‌علاوه امکان تغييرپذيري وضعيت توليد و تراوش مواد مؤثره در مراحل مختلف رويش گياه همواره بايد مورد نظر اصلاح‌کننده قرار داشته‌باشد. به‌عنوان مثال، از نشانگرهاي </a:t>
            </a:r>
            <a:r>
              <a:rPr lang="en-US" dirty="0" smtClean="0">
                <a:cs typeface="B Koodak" pitchFamily="2" charset="-78"/>
              </a:rPr>
              <a:t>RAPD</a:t>
            </a:r>
            <a:r>
              <a:rPr lang="fa-IR" dirty="0" smtClean="0">
                <a:cs typeface="B Koodak" pitchFamily="2" charset="-78"/>
              </a:rPr>
              <a:t> و </a:t>
            </a:r>
            <a:r>
              <a:rPr lang="en-US" dirty="0" smtClean="0">
                <a:cs typeface="B Koodak" pitchFamily="2" charset="-78"/>
              </a:rPr>
              <a:t>PBR</a:t>
            </a:r>
            <a:r>
              <a:rPr lang="fa-IR" dirty="0" smtClean="0">
                <a:cs typeface="B Koodak" pitchFamily="2" charset="-78"/>
              </a:rPr>
              <a:t> براي شناسايي دقيق گونة </a:t>
            </a:r>
            <a:r>
              <a:rPr lang="en-US" dirty="0" err="1" smtClean="0">
                <a:cs typeface="B Koodak" pitchFamily="2" charset="-78"/>
              </a:rPr>
              <a:t>P.ginseng</a:t>
            </a:r>
            <a:r>
              <a:rPr lang="fa-IR" dirty="0" smtClean="0">
                <a:cs typeface="B Koodak" pitchFamily="2" charset="-78"/>
              </a:rPr>
              <a:t> در بين جمعيت‌هاي جينسنگ ( </a:t>
            </a:r>
            <a:r>
              <a:rPr lang="en-US" dirty="0" smtClean="0">
                <a:cs typeface="B Koodak" pitchFamily="2" charset="-78"/>
              </a:rPr>
              <a:t>ginseng</a:t>
            </a:r>
            <a:r>
              <a:rPr lang="fa-IR" dirty="0" smtClean="0">
                <a:cs typeface="B Koodak" pitchFamily="2" charset="-78"/>
              </a:rPr>
              <a:t> ) استفاده شده است. همچنين برخي از محققين از يک راهکار جديد به‌نام </a:t>
            </a:r>
            <a:r>
              <a:rPr lang="en-US" dirty="0" smtClean="0">
                <a:cs typeface="B Koodak" pitchFamily="2" charset="-78"/>
              </a:rPr>
              <a:t>DALP</a:t>
            </a:r>
            <a:r>
              <a:rPr lang="fa-IR" dirty="0" smtClean="0">
                <a:cs typeface="B Koodak" pitchFamily="2" charset="-78"/>
              </a:rPr>
              <a:t> ( </a:t>
            </a:r>
            <a:r>
              <a:rPr lang="en-US" dirty="0" smtClean="0">
                <a:cs typeface="B Koodak" pitchFamily="2" charset="-78"/>
              </a:rPr>
              <a:t>Direct Amplification of Length Polymorphism</a:t>
            </a:r>
            <a:r>
              <a:rPr lang="fa-IR" dirty="0" smtClean="0">
                <a:cs typeface="B Koodak" pitchFamily="2" charset="-78"/>
              </a:rPr>
              <a:t> ) براي شناسايي دقيق </a:t>
            </a:r>
            <a:r>
              <a:rPr lang="en-US" dirty="0" err="1" smtClean="0">
                <a:cs typeface="B Koodak" pitchFamily="2" charset="-78"/>
              </a:rPr>
              <a:t>Panax</a:t>
            </a:r>
            <a:r>
              <a:rPr lang="en-US" dirty="0" smtClean="0">
                <a:cs typeface="B Koodak" pitchFamily="2" charset="-78"/>
              </a:rPr>
              <a:t> ginseng</a:t>
            </a:r>
            <a:r>
              <a:rPr lang="fa-IR" dirty="0" smtClean="0">
                <a:cs typeface="B Koodak" pitchFamily="2" charset="-78"/>
              </a:rPr>
              <a:t> و </a:t>
            </a:r>
            <a:r>
              <a:rPr lang="en-US" dirty="0" err="1" smtClean="0">
                <a:cs typeface="B Koodak" pitchFamily="2" charset="-78"/>
              </a:rPr>
              <a:t>Panax</a:t>
            </a:r>
            <a:r>
              <a:rPr lang="en-US" dirty="0" smtClean="0">
                <a:cs typeface="B Koodak" pitchFamily="2" charset="-78"/>
              </a:rPr>
              <a:t> </a:t>
            </a:r>
            <a:r>
              <a:rPr lang="en-US" dirty="0" err="1" smtClean="0">
                <a:cs typeface="B Koodak" pitchFamily="2" charset="-78"/>
              </a:rPr>
              <a:t>quinquefolius</a:t>
            </a:r>
            <a:r>
              <a:rPr lang="fa-IR" dirty="0" smtClean="0">
                <a:cs typeface="B Koodak" pitchFamily="2" charset="-78"/>
              </a:rPr>
              <a:t> استفاده کرده‌اند.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5000"/>
                                  </p:stCondLst>
                                  <p:childTnLst>
                                    <p:anim calcmode="lin" valueType="num">
                                      <p:cBhvr additive="base">
                                        <p:cTn id="6" dur="2000"/>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7" dur="2000"/>
                                        <p:tgtEl>
                                          <p:spTgt spid="3">
                                            <p:txEl>
                                              <p:pRg st="0" end="0"/>
                                            </p:txEl>
                                          </p:spTgt>
                                        </p:tgtEl>
                                        <p:attrNameLst>
                                          <p:attrName>ppt_y</p:attrName>
                                        </p:attrNameLst>
                                      </p:cBhvr>
                                      <p:tavLst>
                                        <p:tav tm="0">
                                          <p:val>
                                            <p:strVal val="ppt_y"/>
                                          </p:val>
                                        </p:tav>
                                        <p:tav tm="100000">
                                          <p:val>
                                            <p:strVal val="0-ppt_h/2"/>
                                          </p:val>
                                        </p:tav>
                                      </p:tavLst>
                                    </p:anim>
                                    <p:set>
                                      <p:cBhvr>
                                        <p:cTn id="8"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108" y="500042"/>
            <a:ext cx="6248400" cy="1143000"/>
          </a:xfrm>
        </p:spPr>
        <p:txBody>
          <a:bodyPr>
            <a:noAutofit/>
          </a:bodyPr>
          <a:lstStyle/>
          <a:p>
            <a:r>
              <a:rPr lang="fa-IR" sz="3200" b="1" dirty="0" smtClean="0">
                <a:cs typeface="B Koodak" pitchFamily="2" charset="-78"/>
              </a:rPr>
              <a:t>انتخاب کيموتايپ‌هاي (</a:t>
            </a:r>
            <a:r>
              <a:rPr lang="en-US" sz="3200" b="1" dirty="0" err="1" smtClean="0">
                <a:cs typeface="B Koodak" pitchFamily="2" charset="-78"/>
              </a:rPr>
              <a:t>Chemotypes</a:t>
            </a:r>
            <a:r>
              <a:rPr lang="fa-IR" sz="3200" b="1" dirty="0" smtClean="0">
                <a:cs typeface="B Koodak" pitchFamily="2" charset="-78"/>
              </a:rPr>
              <a:t>) مناسب به‌کمک نشانگر</a:t>
            </a:r>
            <a:r>
              <a:rPr lang="en-US" sz="3200" dirty="0" smtClean="0">
                <a:cs typeface="B Koodak" pitchFamily="2" charset="-78"/>
              </a:rPr>
              <a:t/>
            </a:r>
            <a:br>
              <a:rPr lang="en-US" sz="3200" dirty="0" smtClean="0">
                <a:cs typeface="B Koodak" pitchFamily="2" charset="-78"/>
              </a:rPr>
            </a:br>
            <a:endParaRPr lang="fa-IR" sz="3200" dirty="0">
              <a:cs typeface="B Koodak" pitchFamily="2" charset="-78"/>
            </a:endParaRPr>
          </a:p>
        </p:txBody>
      </p:sp>
      <p:sp>
        <p:nvSpPr>
          <p:cNvPr id="3" name="Content Placeholder 2"/>
          <p:cNvSpPr>
            <a:spLocks noGrp="1"/>
          </p:cNvSpPr>
          <p:nvPr>
            <p:ph idx="1"/>
          </p:nvPr>
        </p:nvSpPr>
        <p:spPr/>
        <p:txBody>
          <a:bodyPr>
            <a:normAutofit fontScale="92500" lnSpcReduction="10000"/>
          </a:bodyPr>
          <a:lstStyle/>
          <a:p>
            <a:pPr algn="just"/>
            <a:r>
              <a:rPr lang="fa-IR" dirty="0" smtClean="0">
                <a:cs typeface="B Koodak" pitchFamily="2" charset="-78"/>
              </a:rPr>
              <a:t>علاوه بر شناسايي دقيق گونه‌ها، پيش‌بيني غلظت مادة شيميايي فعال گياهي (</a:t>
            </a:r>
            <a:r>
              <a:rPr lang="en-US" dirty="0" smtClean="0">
                <a:cs typeface="B Koodak" pitchFamily="2" charset="-78"/>
              </a:rPr>
              <a:t>Active </a:t>
            </a:r>
            <a:r>
              <a:rPr lang="en-US" dirty="0" err="1" smtClean="0">
                <a:cs typeface="B Koodak" pitchFamily="2" charset="-78"/>
              </a:rPr>
              <a:t>Phytochemical</a:t>
            </a:r>
            <a:r>
              <a:rPr lang="fa-IR" dirty="0" smtClean="0">
                <a:cs typeface="B Koodak" pitchFamily="2" charset="-78"/>
              </a:rPr>
              <a:t>) نيز براي کنترل کيفي يک گياه دارويي مهم است . شناسايي نشانگرهاي (</a:t>
            </a:r>
            <a:r>
              <a:rPr lang="en-US" dirty="0" smtClean="0">
                <a:cs typeface="B Koodak" pitchFamily="2" charset="-78"/>
              </a:rPr>
              <a:t>DNA QTL</a:t>
            </a:r>
            <a:r>
              <a:rPr lang="fa-IR" dirty="0" smtClean="0">
                <a:cs typeface="B Koodak" pitchFamily="2" charset="-78"/>
              </a:rPr>
              <a:t>) که با مقدار آن ترکيب دارويي خاص همبستگي دارند، مي‌تواند جهت کنترل کيفي و کمي مواد خام گياهي، مؤثر واقع شود. لازم به‌ذکر است که تنها تفاوت بين کيموتايپ‌هاي مختلف، مقدار مادة شيميايي فعال آنها است. همچنين، پروفيل‌هاي حاصل از نشانگرهاي </a:t>
            </a:r>
            <a:r>
              <a:rPr lang="en-US" dirty="0" smtClean="0">
                <a:cs typeface="B Koodak" pitchFamily="2" charset="-78"/>
              </a:rPr>
              <a:t>DNA</a:t>
            </a:r>
            <a:r>
              <a:rPr lang="fa-IR" dirty="0" smtClean="0">
                <a:cs typeface="B Koodak" pitchFamily="2" charset="-78"/>
              </a:rPr>
              <a:t> مي‌توانند جهت تعيين روابط فيلوژنتيکي (خويشاوندي) بين کيموتايپ‌هاي مختلف يک گونه گياه دارويي به‌کار روند. در سال‌هاي اخير مطالعات زيادي به‌منظور تعيين رابطة بين نشانگرهاي </a:t>
            </a:r>
            <a:r>
              <a:rPr lang="en-US" dirty="0" smtClean="0">
                <a:cs typeface="B Koodak" pitchFamily="2" charset="-78"/>
              </a:rPr>
              <a:t>DNA</a:t>
            </a:r>
            <a:r>
              <a:rPr lang="fa-IR" dirty="0" smtClean="0">
                <a:cs typeface="B Koodak" pitchFamily="2" charset="-78"/>
              </a:rPr>
              <a:t> و تنوعات کمي وکيفي ترکيبات فعال دارويي در بين گونه‌ها و خويشاوندان نزديک گياهان دارويي، صورت گرفته و يا در حال انجام است. </a:t>
            </a: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5" presetClass="path" presetSubtype="0" accel="50000" decel="50000" fill="hold" grpId="0" nodeType="clickEffect">
                                  <p:stCondLst>
                                    <p:cond delay="2000"/>
                                  </p:stCondLst>
                                  <p:childTnLst>
                                    <p:animMotion origin="layout" path="M -0.22517 -0.02106 L -0.93559 -0.03704 " pathEditMode="relative" rAng="0" ptsTypes="AA">
                                      <p:cBhvr>
                                        <p:cTn id="18" dur="1000" fill="hold"/>
                                        <p:tgtEl>
                                          <p:spTgt spid="3">
                                            <p:txEl>
                                              <p:pRg st="0" end="0"/>
                                            </p:txEl>
                                          </p:spTgt>
                                        </p:tgtEl>
                                        <p:attrNameLst>
                                          <p:attrName>ppt_x</p:attrName>
                                          <p:attrName>ppt_y</p:attrName>
                                        </p:attrNameLst>
                                      </p:cBhvr>
                                      <p:rCtr x="-35500" y="-8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dirty="0" smtClean="0">
                <a:cs typeface="B Koodak" pitchFamily="2" charset="-78"/>
              </a:rPr>
              <a:t>از طرفي، به‌کارگيري توأم تکنيک‌هاي مولکولي و تکنيک‌هاي آناليزي ديگر، چون </a:t>
            </a:r>
            <a:r>
              <a:rPr lang="en-US" dirty="0" smtClean="0">
                <a:cs typeface="B Koodak" pitchFamily="2" charset="-78"/>
              </a:rPr>
              <a:t>TLC</a:t>
            </a:r>
            <a:r>
              <a:rPr lang="fa-IR" dirty="0" smtClean="0">
                <a:cs typeface="B Koodak" pitchFamily="2" charset="-78"/>
              </a:rPr>
              <a:t> و </a:t>
            </a:r>
            <a:r>
              <a:rPr lang="en-US" dirty="0" smtClean="0">
                <a:cs typeface="B Koodak" pitchFamily="2" charset="-78"/>
              </a:rPr>
              <a:t>HPLC</a:t>
            </a:r>
            <a:r>
              <a:rPr lang="fa-IR" dirty="0" smtClean="0">
                <a:cs typeface="B Koodak" pitchFamily="2" charset="-78"/>
              </a:rPr>
              <a:t> ، مي‌تواند شناخت ما را نسبت به يک گونة دارويي خاص و به تبع آن کنترل کيفي و کمي ترکيب دارويي مورد نظر در سطح صنعتي، افزايش دهد. به‌عنوان مثال بررسي تنوع ژنتيکي </a:t>
            </a:r>
            <a:r>
              <a:rPr lang="en-US" dirty="0" smtClean="0">
                <a:cs typeface="B Koodak" pitchFamily="2" charset="-78"/>
              </a:rPr>
              <a:t>Artemisia </a:t>
            </a:r>
            <a:r>
              <a:rPr lang="en-US" dirty="0" err="1" smtClean="0">
                <a:cs typeface="B Koodak" pitchFamily="2" charset="-78"/>
              </a:rPr>
              <a:t>annua</a:t>
            </a:r>
            <a:r>
              <a:rPr lang="fa-IR" dirty="0" smtClean="0">
                <a:cs typeface="B Koodak" pitchFamily="2" charset="-78"/>
              </a:rPr>
              <a:t> ، به‌عنوان منبع ترکيب ضد ملارياي آرتميزينين (</a:t>
            </a:r>
            <a:r>
              <a:rPr lang="en-US" dirty="0" err="1" smtClean="0">
                <a:cs typeface="B Koodak" pitchFamily="2" charset="-78"/>
              </a:rPr>
              <a:t>artemisinin</a:t>
            </a:r>
            <a:r>
              <a:rPr lang="fa-IR" dirty="0" smtClean="0">
                <a:cs typeface="B Koodak" pitchFamily="2" charset="-78"/>
              </a:rPr>
              <a:t>)، نشان مي‌دهد که ژنوتيپ‌هاي اين گياه در سراسر هند، از لحاظ محتواي اين ترکيب (مقدار مادة مؤثرة آرتمزينين)، تنوع نشان مي‌دهند. اين بررسي با استفاده از نشانگر </a:t>
            </a:r>
            <a:r>
              <a:rPr lang="en-US" dirty="0" smtClean="0">
                <a:cs typeface="B Koodak" pitchFamily="2" charset="-78"/>
              </a:rPr>
              <a:t>RAPD</a:t>
            </a:r>
            <a:r>
              <a:rPr lang="fa-IR" dirty="0" smtClean="0">
                <a:cs typeface="B Koodak" pitchFamily="2" charset="-78"/>
              </a:rPr>
              <a:t> (يک نوع نشانگر </a:t>
            </a:r>
            <a:r>
              <a:rPr lang="en-US" dirty="0" smtClean="0">
                <a:cs typeface="B Koodak" pitchFamily="2" charset="-78"/>
              </a:rPr>
              <a:t>DNA</a:t>
            </a:r>
            <a:r>
              <a:rPr lang="fa-IR" dirty="0" smtClean="0">
                <a:cs typeface="B Koodak" pitchFamily="2" charset="-78"/>
              </a:rPr>
              <a:t> ) صورت گرفته است.</a:t>
            </a: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60" y="428604"/>
            <a:ext cx="6248400" cy="1143000"/>
          </a:xfrm>
        </p:spPr>
        <p:txBody>
          <a:bodyPr>
            <a:normAutofit fontScale="90000"/>
          </a:bodyPr>
          <a:lstStyle/>
          <a:p>
            <a:pPr algn="ctr"/>
            <a:r>
              <a:rPr lang="fa-IR" sz="3600" b="1" dirty="0" smtClean="0">
                <a:cs typeface="B Koodak" pitchFamily="2" charset="-78"/>
              </a:rPr>
              <a:t>گياهان تراريخته (</a:t>
            </a:r>
            <a:r>
              <a:rPr lang="en-US" sz="3600" b="1" dirty="0" smtClean="0">
                <a:cs typeface="B Koodak" pitchFamily="2" charset="-78"/>
              </a:rPr>
              <a:t>Transgenic Plants</a:t>
            </a:r>
            <a:r>
              <a:rPr lang="fa-IR" sz="3600" b="1" dirty="0" smtClean="0">
                <a:cs typeface="B Koodak" pitchFamily="2" charset="-78"/>
              </a:rPr>
              <a:t>) و اهميت اقتصادي آن‌ها:</a:t>
            </a:r>
            <a:r>
              <a:rPr lang="en-US" dirty="0" smtClean="0"/>
              <a:t/>
            </a:r>
            <a:br>
              <a:rPr lang="en-US" dirty="0" smtClean="0"/>
            </a:br>
            <a:endParaRPr lang="fa-IR" dirty="0"/>
          </a:p>
        </p:txBody>
      </p:sp>
      <p:sp>
        <p:nvSpPr>
          <p:cNvPr id="3" name="Content Placeholder 2"/>
          <p:cNvSpPr>
            <a:spLocks noGrp="1"/>
          </p:cNvSpPr>
          <p:nvPr>
            <p:ph idx="1"/>
          </p:nvPr>
        </p:nvSpPr>
        <p:spPr>
          <a:xfrm>
            <a:off x="2214546" y="2286000"/>
            <a:ext cx="6472254" cy="3857643"/>
          </a:xfrm>
        </p:spPr>
        <p:txBody>
          <a:bodyPr>
            <a:normAutofit fontScale="77500" lnSpcReduction="20000"/>
          </a:bodyPr>
          <a:lstStyle/>
          <a:p>
            <a:pPr algn="just"/>
            <a:r>
              <a:rPr lang="fa-IR" dirty="0" smtClean="0">
                <a:cs typeface="B Koodak" pitchFamily="2" charset="-78"/>
              </a:rPr>
              <a:t>فنون دست‌ورزي ژنتيكي گياهان در اوايل دهه 80 ميلادي ابداع گرديد و نتايج كاربردي آن از اوايل دهه 90 با ايجاد گياهان تراريخته مقاوم به آفات، بيماري‌ها و علف‌كش‌ها به ثمر نشست. اكنون حدود دو دهه از پيدايش فنون دي‌ان‌‌آي نوتركيب و مهندسي ژنتيك گياهي مي‌گذرد. در اين مدت سرمايه‌گذاري‌هاي هنگفت و تلاش فراواني در نقاط مختلف دنيا براي توسعه و بهبود اين فنون جهت دستيابي به اهداف موردنظر به‌عمل آمد. مهندسي ژنتيك، انقلاب سبزي را براي بهبود كمي و كيفي محصولات كشاورزي و غلبه بشر بر گرسنگي و فقر غذايي بنيان نهاده است.</a:t>
            </a:r>
          </a:p>
          <a:p>
            <a:r>
              <a:rPr lang="fa-IR" dirty="0" smtClean="0">
                <a:cs typeface="B Koodak" pitchFamily="2" charset="-78"/>
              </a:rPr>
              <a:t/>
            </a:r>
            <a:br>
              <a:rPr lang="fa-IR" dirty="0" smtClean="0">
                <a:cs typeface="B Koodak" pitchFamily="2" charset="-78"/>
              </a:rPr>
            </a:br>
            <a:r>
              <a:rPr lang="fa-IR" dirty="0" smtClean="0">
                <a:cs typeface="B Koodak" pitchFamily="2" charset="-78"/>
              </a:rPr>
              <a:t>دانشمندان با دست‌كاري ژن‌هاي يك گياه، جانور و ميكروارگانيسم، نژادهاي تراريخته‌اي از آن را به وجود مي‌آورند كه نسبت به نژاد طبيعي، به آفات و بيماري‌ها و يا سموم مقاوم بوده، ‌‌يا برخي عناصر غذايي و ويتامين‌ها را كه نوع طبيعي فاقد آن است، توليد مي‌نمايد. لذا اين قبيل گياهان يا جانوران، محصول بيشتر و با كيفيت بهتري توليد مي‌كند. در دهه آينده اميد مي‌رود با استفاده از گياهان زراعي تراريخته، افزايش عملكرد از 10 به 25 درصد برسد. </a:t>
            </a:r>
            <a:br>
              <a:rPr lang="fa-IR" dirty="0" smtClean="0">
                <a:cs typeface="B Koodak" pitchFamily="2" charset="-78"/>
              </a:rPr>
            </a:br>
            <a:endParaRPr lang="fa-IR" dirty="0" smtClean="0">
              <a:cs typeface="B Koodak" pitchFamily="2" charset="-78"/>
            </a:endParaRPr>
          </a:p>
          <a:p>
            <a:pPr algn="just"/>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ttp://bio.itan.ir/paper/220/4.jpg"/>
          <p:cNvPicPr>
            <a:picLocks noGrp="1"/>
          </p:cNvPicPr>
          <p:nvPr>
            <p:ph idx="1"/>
          </p:nvPr>
        </p:nvPicPr>
        <p:blipFill>
          <a:blip r:embed="rId2"/>
          <a:srcRect/>
          <a:stretch>
            <a:fillRect/>
          </a:stretch>
        </p:blipFill>
        <p:spPr bwMode="auto">
          <a:xfrm>
            <a:off x="2500298" y="2214554"/>
            <a:ext cx="5572164" cy="400052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71670" y="2286000"/>
            <a:ext cx="6615130" cy="4214834"/>
          </a:xfrm>
        </p:spPr>
        <p:txBody>
          <a:bodyPr>
            <a:normAutofit fontScale="92500" lnSpcReduction="10000"/>
          </a:bodyPr>
          <a:lstStyle/>
          <a:p>
            <a:pPr algn="just"/>
            <a:r>
              <a:rPr lang="fa-IR" dirty="0" smtClean="0">
                <a:cs typeface="B Koodak" pitchFamily="2" charset="-78"/>
              </a:rPr>
              <a:t>از سال‌هاي‌ 1982 و 1983 كه‌ اولين‌ انتقال موفقيت‌آميز ژن‌ها به سلول‌هاي گياهي انجام شد، سرعت پيشرفت ايجاد گياهان تراريخته افزايش يافت‌. اولين آزمايش مزرعه‌اي گياهان تراريخته در سال 1986 در كشور فرانسه انجام گرفت. اما استفاده عملي از گياهان تراريخته، زماني آغاز شد كه كشور چين تنباكو و گوجه‌فرنگي تراريخته مقاوم به ويروس را در پايان‌ سال‌ 1992 براي عرضه در بازار تصويب نمود و سپس گوجه‌فرنگي با قابليت انبارداري بيشتر توسط شركت كالگن آمريكا در سال 1994 معرفي شد. امروزه توليد گياهان تراريخته از عمده‌ترين كاربردهاي بيوتكنولوژي در كشاورزي مي‌باشد. در حال حاضر، انتقال ژن از طريق مهندسي ژنتيك و توليد گياهان تراريخته در مواردي همچون مقاومت به آفات، بيماري‌ها، علف‌كش‌ها، بهبود كيفيت پروتئين و روغن و غيره در بيش از 60 گياه زراعي، باغي و زينتي حاصل شده است و تعداد آن‌ها با سرعت زيادي روز به روز افزايش مي‌يابد. </a:t>
            </a:r>
            <a:br>
              <a:rPr lang="fa-IR" dirty="0" smtClean="0">
                <a:cs typeface="B Koodak" pitchFamily="2" charset="-78"/>
              </a:rPr>
            </a:br>
            <a:r>
              <a:rPr lang="fa-IR" dirty="0" smtClean="0">
                <a:cs typeface="B Koodak" pitchFamily="2" charset="-78"/>
              </a:rPr>
              <a:t/>
            </a:r>
            <a:br>
              <a:rPr lang="fa-IR" dirty="0" smtClean="0">
                <a:cs typeface="B Koodak" pitchFamily="2" charset="-78"/>
              </a:rPr>
            </a:b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grpId="0"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strVal val="ppt_h"/>
                                          </p:val>
                                        </p:tav>
                                      </p:tavLst>
                                    </p:anim>
                                    <p:set>
                                      <p:cBhvr>
                                        <p:cTn id="8"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lgn="just"/>
            <a:r>
              <a:rPr lang="fa-IR" dirty="0" smtClean="0">
                <a:cs typeface="B Koodak" pitchFamily="2" charset="-78"/>
              </a:rPr>
              <a:t>سطح زيركشت اين قبيل گياهان در جهان طي سال‌هاي اخير با روند تصاعدي افزايش يافته و از سال 96 تا 2001 حدود 30 برابر شده است (جدول 1). اكنون بيش از 25 درصد سطح‌كشت جهاني گياهان تراريخته در كشورهاي در حال توسعه قرار دارد. شمار كشورهايي كه گياهان زراعي تراريخته را كشت مي‌كنند، از يك كشور در سال 1992 به چهارده كشور در سال‌ 2002 افزايش يافته ‌است.</a:t>
            </a:r>
          </a:p>
          <a:p>
            <a:pPr algn="just"/>
            <a:r>
              <a:rPr lang="fa-IR" dirty="0" smtClean="0">
                <a:cs typeface="B Koodak" pitchFamily="2" charset="-78"/>
              </a:rPr>
              <a:t>ميزان فروش محصولات گياهان تراريخته طي سال‌هاي 1995 تا 2000 به‌سرعت افزايش يافت (جدول 2). بازار جهاني گياهان تراريخته در سال 2001 از مرز سه ميليارد دلار گذشت و پيش‌بيني مي‌‌شود كه در سال 2005 و 2010 به ترتيب تا حد 6 و 20 ميليارد دلار افزايش يابد. سود حاصل از گياهان تراريخته طي سال 1999 حدود 700 ميليون دلار بود كه بيش از دو ميليون كشاورز از آن بهره‌مند شده‌اند. در سال 2001 حدود پنج­و­نيم ميليون كشاورز از كشت اين قبيل گياهان بهره برده‌اند. لذا اكنون مقبوليت گونه‌هاي جديد زراعي، باغي و حتي دام‏هاي تراريخته نزد كشاورزان افزايش يافته است و اين خود موضوعي است كه دانشمندان را به سوي توليد فرآورده‏هاي نوين و با قابليت‏هاي بيشتر سوق مي‏دهد. </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ttp://bio.itan.ir/paper/220/5.jpg"/>
          <p:cNvPicPr>
            <a:picLocks noGrp="1"/>
          </p:cNvPicPr>
          <p:nvPr>
            <p:ph idx="1"/>
          </p:nvPr>
        </p:nvPicPr>
        <p:blipFill>
          <a:blip r:embed="rId2"/>
          <a:srcRect/>
          <a:stretch>
            <a:fillRect/>
          </a:stretch>
        </p:blipFill>
        <p:spPr bwMode="auto">
          <a:xfrm>
            <a:off x="2786050" y="2071678"/>
            <a:ext cx="5072098" cy="400052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mph" presetSubtype="0" fill="hold" nodeType="clickEffect">
                                  <p:stCondLst>
                                    <p:cond delay="0"/>
                                  </p:stCondLst>
                                  <p:childTnLst>
                                    <p:animClr clrSpc="rgb" dir="cw">
                                      <p:cBhvr override="childStyle">
                                        <p:cTn id="6" dur="1900" fill="hold">
                                          <p:stCondLst>
                                            <p:cond delay="100"/>
                                          </p:stCondLst>
                                        </p:cTn>
                                        <p:tgtEl>
                                          <p:spTgt spid="4"/>
                                        </p:tgtEl>
                                        <p:attrNameLst>
                                          <p:attrName>style.color</p:attrName>
                                        </p:attrNameLst>
                                      </p:cBhvr>
                                      <p:to>
                                        <a:schemeClr val="accent2"/>
                                      </p:to>
                                    </p:animClr>
                                    <p:animClr clrSpc="rgb" dir="cw">
                                      <p:cBhvr>
                                        <p:cTn id="7" dur="1900" fill="hold">
                                          <p:stCondLst>
                                            <p:cond delay="100"/>
                                          </p:stCondLst>
                                        </p:cTn>
                                        <p:tgtEl>
                                          <p:spTgt spid="4"/>
                                        </p:tgtEl>
                                        <p:attrNameLst>
                                          <p:attrName>fillColor</p:attrName>
                                        </p:attrNameLst>
                                      </p:cBhvr>
                                      <p:to>
                                        <a:schemeClr val="accent2"/>
                                      </p:to>
                                    </p:animClr>
                                    <p:set>
                                      <p:cBhvr>
                                        <p:cTn id="8" dur="1900" fill="hold">
                                          <p:stCondLst>
                                            <p:cond delay="100"/>
                                          </p:stCondLst>
                                        </p:cTn>
                                        <p:tgtEl>
                                          <p:spTgt spid="4"/>
                                        </p:tgtEl>
                                        <p:attrNameLst>
                                          <p:attrName>fill.type</p:attrName>
                                        </p:attrNameLst>
                                      </p:cBhvr>
                                      <p:to>
                                        <p:strVal val="solid"/>
                                      </p:to>
                                    </p:set>
                                    <p:set>
                                      <p:cBhvr>
                                        <p:cTn id="9" dur="1900" fill="hold">
                                          <p:stCondLst>
                                            <p:cond delay="100"/>
                                          </p:stCondLst>
                                        </p:cTn>
                                        <p:tgtEl>
                                          <p:spTgt spid="4"/>
                                        </p:tgtEl>
                                        <p:attrNameLst>
                                          <p:attrName>fill.on</p:attrName>
                                        </p:attrNameLst>
                                      </p:cBhvr>
                                      <p:to>
                                        <p:strVal val="true"/>
                                      </p:to>
                                    </p:set>
                                    <p:animScale>
                                      <p:cBhvr>
                                        <p:cTn id="10" dur="200" fill="hold">
                                          <p:stCondLst>
                                            <p:cond delay="0"/>
                                          </p:stCondLst>
                                        </p:cTn>
                                        <p:tgtEl>
                                          <p:spTgt spid="4"/>
                                        </p:tgtEl>
                                      </p:cBhvr>
                                      <p:from x="100000" y="100000"/>
                                      <p:to x="100000" y="5000"/>
                                    </p:animScale>
                                    <p:animScale>
                                      <p:cBhvr>
                                        <p:cTn id="11" dur="200" fill="hold">
                                          <p:stCondLst>
                                            <p:cond delay="200"/>
                                          </p:stCondLst>
                                        </p:cTn>
                                        <p:tgtEl>
                                          <p:spTgt spid="4"/>
                                        </p:tgtEl>
                                      </p:cBhvr>
                                      <p:from x="100000" y="5000"/>
                                      <p:to x="120000" y="150000"/>
                                    </p:animScale>
                                    <p:animScale>
                                      <p:cBhvr>
                                        <p:cTn id="12" dur="600" fill="hold">
                                          <p:stCondLst>
                                            <p:cond delay="1400"/>
                                          </p:stCondLst>
                                        </p:cTn>
                                        <p:tgtEl>
                                          <p:spTgt spid="4"/>
                                        </p:tgtEl>
                                      </p:cBhvr>
                                      <p:to x="12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7200" dirty="0" smtClean="0">
                <a:cs typeface="B Titr" pitchFamily="2" charset="-78"/>
              </a:rPr>
              <a:t>منابع</a:t>
            </a:r>
            <a:endParaRPr lang="fa-IR" sz="7200" dirty="0">
              <a:cs typeface="B Titr" pitchFamily="2" charset="-78"/>
            </a:endParaRPr>
          </a:p>
        </p:txBody>
      </p:sp>
      <p:sp>
        <p:nvSpPr>
          <p:cNvPr id="3" name="Content Placeholder 2"/>
          <p:cNvSpPr>
            <a:spLocks noGrp="1"/>
          </p:cNvSpPr>
          <p:nvPr>
            <p:ph idx="1"/>
          </p:nvPr>
        </p:nvSpPr>
        <p:spPr/>
        <p:txBody>
          <a:bodyPr>
            <a:normAutofit fontScale="70000" lnSpcReduction="20000"/>
          </a:bodyPr>
          <a:lstStyle/>
          <a:p>
            <a:pPr algn="ctr"/>
            <a:endParaRPr lang="en-US" sz="2300" b="1" dirty="0" smtClean="0">
              <a:cs typeface="B Koodak" pitchFamily="2" charset="-78"/>
            </a:endParaRPr>
          </a:p>
          <a:p>
            <a:pPr algn="l" rtl="0"/>
            <a:r>
              <a:rPr lang="en-US" sz="2300" dirty="0" smtClean="0">
                <a:cs typeface="B Koodak" pitchFamily="2" charset="-78"/>
              </a:rPr>
              <a:t>1 - FAO : Non wood forest production in the near east country Report Iran ( INT) </a:t>
            </a:r>
            <a:br>
              <a:rPr lang="en-US" sz="2300" dirty="0" smtClean="0">
                <a:cs typeface="B Koodak" pitchFamily="2" charset="-78"/>
              </a:rPr>
            </a:br>
            <a:r>
              <a:rPr lang="en-US" sz="2300" dirty="0" smtClean="0">
                <a:cs typeface="B Koodak" pitchFamily="2" charset="-78"/>
              </a:rPr>
              <a:t>2 - </a:t>
            </a:r>
            <a:r>
              <a:rPr lang="fa-IR" sz="2300" dirty="0" smtClean="0">
                <a:cs typeface="B Koodak" pitchFamily="2" charset="-78"/>
              </a:rPr>
              <a:t>مطالعات سازمان بهداشت جهانی</a:t>
            </a:r>
            <a:r>
              <a:rPr lang="en-US" sz="2300" dirty="0" smtClean="0">
                <a:cs typeface="B Koodak" pitchFamily="2" charset="-78"/>
              </a:rPr>
              <a:t> WHO </a:t>
            </a:r>
            <a:r>
              <a:rPr lang="fa-IR" sz="2300" dirty="0" smtClean="0">
                <a:cs typeface="B Koodak" pitchFamily="2" charset="-78"/>
              </a:rPr>
              <a:t>شامل هاسنا 1997 و طب سنتی </a:t>
            </a:r>
            <a:r>
              <a:rPr lang="en-US" sz="2300" dirty="0" smtClean="0">
                <a:cs typeface="B Koodak" pitchFamily="2" charset="-78"/>
              </a:rPr>
              <a:t/>
            </a:r>
            <a:br>
              <a:rPr lang="en-US" sz="2300" dirty="0" smtClean="0">
                <a:cs typeface="B Koodak" pitchFamily="2" charset="-78"/>
              </a:rPr>
            </a:br>
            <a:r>
              <a:rPr lang="en-US" sz="2300" dirty="0" smtClean="0">
                <a:cs typeface="B Koodak" pitchFamily="2" charset="-78"/>
              </a:rPr>
              <a:t>3 - </a:t>
            </a:r>
            <a:r>
              <a:rPr lang="fa-IR" sz="2300" dirty="0" smtClean="0">
                <a:cs typeface="B Koodak" pitchFamily="2" charset="-78"/>
              </a:rPr>
              <a:t>سازمان پژوهش های علمی صنعتی ( بخش بیوتكنولوژی ) خانم دكتر نسرین معظمی </a:t>
            </a:r>
            <a:r>
              <a:rPr lang="en-US" sz="2300" dirty="0" smtClean="0">
                <a:cs typeface="B Koodak" pitchFamily="2" charset="-78"/>
              </a:rPr>
              <a:t/>
            </a:r>
            <a:br>
              <a:rPr lang="en-US" sz="2300" dirty="0" smtClean="0">
                <a:cs typeface="B Koodak" pitchFamily="2" charset="-78"/>
              </a:rPr>
            </a:br>
            <a:r>
              <a:rPr lang="en-US" sz="2300" dirty="0" smtClean="0">
                <a:cs typeface="B Koodak" pitchFamily="2" charset="-78"/>
              </a:rPr>
              <a:t>4 - </a:t>
            </a:r>
            <a:r>
              <a:rPr lang="fa-IR" sz="2300" dirty="0" smtClean="0">
                <a:cs typeface="B Koodak" pitchFamily="2" charset="-78"/>
              </a:rPr>
              <a:t>جایگاه اقتصاد گیاهان دارویی در ایران و جهان ، علی ابراهیمی ، همایش بین المللی طب سنتی و مقررات پزشكی پزشكی سال 79 </a:t>
            </a:r>
            <a:r>
              <a:rPr lang="en-US" sz="2300" dirty="0" smtClean="0">
                <a:cs typeface="B Koodak" pitchFamily="2" charset="-78"/>
              </a:rPr>
              <a:t/>
            </a:r>
            <a:br>
              <a:rPr lang="en-US" sz="2300" dirty="0" smtClean="0">
                <a:cs typeface="B Koodak" pitchFamily="2" charset="-78"/>
              </a:rPr>
            </a:br>
            <a:r>
              <a:rPr lang="en-US" sz="2300" dirty="0" smtClean="0">
                <a:cs typeface="B Koodak" pitchFamily="2" charset="-78"/>
              </a:rPr>
              <a:t>5 - </a:t>
            </a:r>
            <a:r>
              <a:rPr lang="fa-IR" sz="2300" dirty="0" smtClean="0">
                <a:cs typeface="B Koodak" pitchFamily="2" charset="-78"/>
              </a:rPr>
              <a:t>ضرورت نگرش سیستمیك در مدیریت توسعه پایدار گیاهان دارویی ، علی ابراهیمی ، همایش ملی گیاهان دارویی 1380 </a:t>
            </a:r>
            <a:r>
              <a:rPr lang="en-US" sz="2300" dirty="0" smtClean="0">
                <a:cs typeface="B Koodak" pitchFamily="2" charset="-78"/>
              </a:rPr>
              <a:t/>
            </a:r>
            <a:br>
              <a:rPr lang="en-US" sz="2300" dirty="0" smtClean="0">
                <a:cs typeface="B Koodak" pitchFamily="2" charset="-78"/>
              </a:rPr>
            </a:br>
            <a:r>
              <a:rPr lang="en-US" sz="2300" dirty="0" smtClean="0">
                <a:cs typeface="B Koodak" pitchFamily="2" charset="-78"/>
              </a:rPr>
              <a:t>6 - </a:t>
            </a:r>
            <a:r>
              <a:rPr lang="fa-IR" sz="2300" dirty="0" smtClean="0">
                <a:cs typeface="B Koodak" pitchFamily="2" charset="-78"/>
              </a:rPr>
              <a:t>مطالعات میدانی و تحقیقاتی نگارنده به عنوان مجری طرح های تحقیقاتی گیاهان دارویی و خلاصه مذاكرات علمی با متخصصین ذیر بط در امور گیاهان دارویی و گزارش ساماندهی تحقیقات گیاهان دارویی به كمیسیون شورایعالی تحقیقات وزارت جهاد سازندگی ، علی ابراهیمی ، 1379 </a:t>
            </a:r>
            <a:r>
              <a:rPr lang="en-US" sz="2300" dirty="0" smtClean="0">
                <a:cs typeface="B Koodak" pitchFamily="2" charset="-78"/>
              </a:rPr>
              <a:t/>
            </a:r>
            <a:br>
              <a:rPr lang="en-US" sz="2300" dirty="0" smtClean="0">
                <a:cs typeface="B Koodak" pitchFamily="2" charset="-78"/>
              </a:rPr>
            </a:br>
            <a:r>
              <a:rPr lang="en-US" sz="2300" dirty="0" smtClean="0">
                <a:cs typeface="B Koodak" pitchFamily="2" charset="-78"/>
              </a:rPr>
              <a:t>7 - </a:t>
            </a:r>
            <a:r>
              <a:rPr lang="fa-IR" sz="2300" dirty="0" smtClean="0">
                <a:cs typeface="B Koodak" pitchFamily="2" charset="-78"/>
              </a:rPr>
              <a:t>گزارشات مركز توسعه صادرات </a:t>
            </a:r>
            <a:r>
              <a:rPr lang="en-US" sz="2300" dirty="0" smtClean="0">
                <a:cs typeface="B Koodak" pitchFamily="2" charset="-78"/>
              </a:rPr>
              <a:t/>
            </a:r>
            <a:br>
              <a:rPr lang="en-US" sz="2300" dirty="0" smtClean="0">
                <a:cs typeface="B Koodak" pitchFamily="2" charset="-78"/>
              </a:rPr>
            </a:br>
            <a:r>
              <a:rPr lang="en-US" sz="2300" dirty="0" smtClean="0">
                <a:cs typeface="B Koodak" pitchFamily="2" charset="-78"/>
              </a:rPr>
              <a:t>8 - </a:t>
            </a:r>
            <a:r>
              <a:rPr lang="fa-IR" sz="2300" dirty="0" smtClean="0">
                <a:cs typeface="B Koodak" pitchFamily="2" charset="-78"/>
              </a:rPr>
              <a:t>مركز اطلاعات و مدارك علمی كشور </a:t>
            </a:r>
            <a:r>
              <a:rPr lang="en-US" sz="2300" dirty="0" smtClean="0">
                <a:cs typeface="B Koodak" pitchFamily="2" charset="-78"/>
              </a:rPr>
              <a:t/>
            </a:r>
            <a:br>
              <a:rPr lang="en-US" sz="2300" dirty="0" smtClean="0">
                <a:cs typeface="B Koodak" pitchFamily="2" charset="-78"/>
              </a:rPr>
            </a:br>
            <a:r>
              <a:rPr lang="en-US" sz="2300" dirty="0" smtClean="0">
                <a:cs typeface="B Koodak" pitchFamily="2" charset="-78"/>
              </a:rPr>
              <a:t>9 - </a:t>
            </a:r>
            <a:r>
              <a:rPr lang="fa-IR" sz="2300" dirty="0" smtClean="0">
                <a:cs typeface="B Koodak" pitchFamily="2" charset="-78"/>
              </a:rPr>
              <a:t>سایر منابع اینترنتی ( شرح پیوست</a:t>
            </a:r>
            <a:r>
              <a:rPr lang="en-US" sz="2300" dirty="0" smtClean="0">
                <a:cs typeface="B Koodak" pitchFamily="2" charset="-78"/>
              </a:rPr>
              <a:t> ) </a:t>
            </a: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7" presetClass="exit" presetSubtype="10" fill="hold" grpId="0" nodeType="clickEffect">
                                  <p:stCondLst>
                                    <p:cond delay="0"/>
                                  </p:stCondLst>
                                  <p:childTnLst>
                                    <p:anim calcmode="lin" valueType="num">
                                      <p:cBhvr>
                                        <p:cTn id="18" dur="500"/>
                                        <p:tgtEl>
                                          <p:spTgt spid="3">
                                            <p:txEl>
                                              <p:pRg st="1" end="1"/>
                                            </p:txEl>
                                          </p:spTgt>
                                        </p:tgtEl>
                                        <p:attrNameLst>
                                          <p:attrName>ppt_w</p:attrName>
                                        </p:attrNameLst>
                                      </p:cBhvr>
                                      <p:tavLst>
                                        <p:tav tm="0">
                                          <p:val>
                                            <p:strVal val="ppt_w"/>
                                          </p:val>
                                        </p:tav>
                                        <p:tav tm="100000">
                                          <p:val>
                                            <p:fltVal val="0"/>
                                          </p:val>
                                        </p:tav>
                                      </p:tavLst>
                                    </p:anim>
                                    <p:anim calcmode="lin" valueType="num">
                                      <p:cBhvr>
                                        <p:cTn id="19" dur="500"/>
                                        <p:tgtEl>
                                          <p:spTgt spid="3">
                                            <p:txEl>
                                              <p:pRg st="1" end="1"/>
                                            </p:txEl>
                                          </p:spTgt>
                                        </p:tgtEl>
                                        <p:attrNameLst>
                                          <p:attrName>ppt_h</p:attrName>
                                        </p:attrNameLst>
                                      </p:cBhvr>
                                      <p:tavLst>
                                        <p:tav tm="0">
                                          <p:val>
                                            <p:strVal val="ppt_h"/>
                                          </p:val>
                                        </p:tav>
                                        <p:tav tm="100000">
                                          <p:val>
                                            <p:strVal val="ppt_h"/>
                                          </p:val>
                                        </p:tav>
                                      </p:tavLst>
                                    </p:anim>
                                    <p:set>
                                      <p:cBhvr>
                                        <p:cTn id="20"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Mod">
  <a:themeElements>
    <a:clrScheme name="Mod">
      <a:dk1>
        <a:sysClr val="windowText" lastClr="000000"/>
      </a:dk1>
      <a:lt1>
        <a:sysClr val="window" lastClr="FFFFFF"/>
      </a:lt1>
      <a:dk2>
        <a:srgbClr val="065218"/>
      </a:dk2>
      <a:lt2>
        <a:srgbClr val="EDF3AE"/>
      </a:lt2>
      <a:accent1>
        <a:srgbClr val="8FCB17"/>
      </a:accent1>
      <a:accent2>
        <a:srgbClr val="769F11"/>
      </a:accent2>
      <a:accent3>
        <a:srgbClr val="D4E336"/>
      </a:accent3>
      <a:accent4>
        <a:srgbClr val="0C8228"/>
      </a:accent4>
      <a:accent5>
        <a:srgbClr val="C0EDA8"/>
      </a:accent5>
      <a:accent6>
        <a:srgbClr val="3B4F18"/>
      </a:accent6>
      <a:hlink>
        <a:srgbClr val="0A6A21"/>
      </a:hlink>
      <a:folHlink>
        <a:srgbClr val="406EA5"/>
      </a:folHlink>
    </a:clrScheme>
    <a:fontScheme name="Mod">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od">
      <a:fillStyleLst>
        <a:solidFill>
          <a:schemeClr val="phClr"/>
        </a:solidFill>
        <a:solidFill>
          <a:schemeClr val="phClr">
            <a:tint val="80000"/>
          </a:schemeClr>
        </a:solidFill>
        <a:solidFill>
          <a:schemeClr val="phClr">
            <a:shade val="30000"/>
            <a:satMod val="150000"/>
          </a:schemeClr>
        </a:solidFill>
      </a:fillStyleLst>
      <a:lnStyleLst>
        <a:ln w="9525" cap="flat" cmpd="sng" algn="ctr">
          <a:solidFill>
            <a:schemeClr val="phClr">
              <a:tint val="90000"/>
              <a:satMod val="105000"/>
            </a:schemeClr>
          </a:solidFill>
          <a:prstDash val="solid"/>
        </a:ln>
        <a:ln w="50800" cap="flat" cmpd="sng" algn="ctr">
          <a:solidFill>
            <a:schemeClr val="phClr">
              <a:tint val="90000"/>
            </a:schemeClr>
          </a:solidFill>
          <a:prstDash val="solid"/>
        </a:ln>
        <a:ln w="76200" cap="flat" cmpd="dbl" algn="ctr">
          <a:solidFill>
            <a:schemeClr val="phClr">
              <a:tint val="90000"/>
            </a:schemeClr>
          </a:solidFill>
          <a:prstDash val="solid"/>
        </a:ln>
      </a:lnStyleLst>
      <a:effectStyleLst>
        <a:effectStyle>
          <a:effectLst/>
        </a:effectStyle>
        <a:effectStyle>
          <a:effectLst>
            <a:outerShdw blurRad="76200" dist="25400" dir="5400000" sx="101000" sy="101000" rotWithShape="0">
              <a:srgbClr val="000000">
                <a:alpha val="50000"/>
              </a:srgbClr>
            </a:outerShdw>
          </a:effectLst>
        </a:effectStyle>
        <a:effectStyle>
          <a:effectLst>
            <a:outerShdw blurRad="76200" dist="50800" dir="5400000" sx="101000" sy="101000" rotWithShape="0">
              <a:srgbClr val="000000">
                <a:alpha val="50000"/>
              </a:srgbClr>
            </a:outerShdw>
            <a:reflection blurRad="12700" stA="30000" endPos="30000" dist="50800" dir="5400000" sy="-100000" rotWithShape="0"/>
          </a:effectLst>
          <a:scene3d>
            <a:camera prst="orthographicFront">
              <a:rot lat="0" lon="0" rev="0"/>
            </a:camera>
            <a:lightRig rig="twoPt" dir="t">
              <a:rot lat="0" lon="0" rev="5400000"/>
            </a:lightRig>
          </a:scene3d>
          <a:sp3d prstMaterial="softmetal">
            <a:bevelT w="63500" h="25400" prst="coolSlant"/>
          </a:sp3d>
        </a:effectStyle>
      </a:effectStyleLst>
      <a:bgFillStyleLst>
        <a:solidFill>
          <a:schemeClr val="phClr">
            <a:satMod val="125000"/>
          </a:schemeClr>
        </a:solidFill>
        <a:solidFill>
          <a:schemeClr val="phClr">
            <a:shade val="30000"/>
            <a:satMod val="150000"/>
          </a:schemeClr>
        </a:solidFill>
        <a:gradFill>
          <a:gsLst>
            <a:gs pos="0">
              <a:schemeClr val="phClr">
                <a:tint val="100000"/>
                <a:shade val="80000"/>
                <a:satMod val="135000"/>
              </a:schemeClr>
            </a:gs>
            <a:gs pos="55000">
              <a:schemeClr val="phClr">
                <a:tint val="70000"/>
                <a:shade val="100000"/>
                <a:satMod val="150000"/>
              </a:schemeClr>
            </a:gs>
            <a:gs pos="100000">
              <a:schemeClr val="phClr">
                <a:tint val="70000"/>
                <a:shade val="100000"/>
                <a:satMod val="15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Template>
  <TotalTime>93</TotalTime>
  <Words>2450</Words>
  <Application>Microsoft Office PowerPoint</Application>
  <PresentationFormat>On-screen Show (4:3)</PresentationFormat>
  <Paragraphs>56</Paragraphs>
  <Slides>27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Arial</vt:lpstr>
      <vt:lpstr>B Koodak</vt:lpstr>
      <vt:lpstr>B Tit]</vt:lpstr>
      <vt:lpstr>B Titr</vt:lpstr>
      <vt:lpstr>Calibri</vt:lpstr>
      <vt:lpstr>Courier New</vt:lpstr>
      <vt:lpstr>Tahoma</vt:lpstr>
      <vt:lpstr>Trebuchet MS</vt:lpstr>
      <vt:lpstr>Wingdings</vt:lpstr>
      <vt:lpstr>Mod</vt:lpstr>
      <vt:lpstr>PowerPoint Presentation</vt:lpstr>
      <vt:lpstr>روشهای بیوتکنولوژی اصلاح گیاهان دارویی </vt:lpstr>
      <vt:lpstr>مقدمه</vt:lpstr>
      <vt:lpstr>کشت بافت</vt:lpstr>
      <vt:lpstr>يکي از بخش‌هاي مهم بيوتکنولوژي “کشت بافت” است که کاربردهاي مختلف آن در زمينه گياهان دارويي، از جنبه‌هاي مختلفي قابل بررسي است: </vt:lpstr>
      <vt:lpstr>باززايي در شرايط آزمايشگاهي  ( In-Vitro Regeneration ) </vt:lpstr>
      <vt:lpstr>باززايي از طريق جنين‌‌زايي سوماتيک (غيرجنسي) </vt:lpstr>
      <vt:lpstr>حفاظت گونه‌هاي گياهان دارويي از طريق نگهداري در سرما </vt:lpstr>
      <vt:lpstr>توليد متابوليت‌هاي ثانويه از گياهان دارويي </vt:lpstr>
      <vt:lpstr>راهکارهاي افزايش متابوليت‌هاي ثانويه گياهي از طريق کشت بافت </vt:lpstr>
      <vt:lpstr>استفاده از بيورآکتورها در توليد صنعتي متابوليت‌هاي ثانويه</vt:lpstr>
      <vt:lpstr>مزاياي استفاده از بيورآکتورها در کشت انبوه سلول‌هاي گياهي عبارتند از: </vt:lpstr>
      <vt:lpstr>PowerPoint Presentation</vt:lpstr>
      <vt:lpstr>نشانگرهاي مولکولي </vt:lpstr>
      <vt:lpstr>  دلايل استفاده از نشانگرهاي مولکولي در زمينة گياهان دارويي </vt:lpstr>
      <vt:lpstr>PowerPoint Presentation</vt:lpstr>
      <vt:lpstr>برخي موارد کاربرد نشانگرهاي DNA در زمينة گياهان دارويي </vt:lpstr>
      <vt:lpstr>شناسايي دقيق گياهان دارويي </vt:lpstr>
      <vt:lpstr>PowerPoint Presentation</vt:lpstr>
      <vt:lpstr>انتخاب کيموتايپ‌هاي (Chemotypes) مناسب به‌کمک نشانگر </vt:lpstr>
      <vt:lpstr>PowerPoint Presentation</vt:lpstr>
      <vt:lpstr>گياهان تراريخته (Transgenic Plants) و اهميت اقتصادي آن‌ها: </vt:lpstr>
      <vt:lpstr>PowerPoint Presentation</vt:lpstr>
      <vt:lpstr>PowerPoint Presentation</vt:lpstr>
      <vt:lpstr>PowerPoint Presentation</vt:lpstr>
      <vt:lpstr>PowerPoint Presentation</vt:lpstr>
      <vt:lpstr>منابع</vt:lpstr>
    </vt:vector>
  </TitlesOfParts>
  <Company>MRT www.Win2Farsi.com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روشهای بیوتکنولوژی اصلاح گیاهان دارویی </dc:title>
  <dc:creator>MRT</dc:creator>
  <cp:lastModifiedBy>MRT www.Win2Farsi.com</cp:lastModifiedBy>
  <cp:revision>29</cp:revision>
  <dcterms:created xsi:type="dcterms:W3CDTF">2009-11-17T23:54:23Z</dcterms:created>
  <dcterms:modified xsi:type="dcterms:W3CDTF">2023-07-25T17:11:54Z</dcterms:modified>
</cp:coreProperties>
</file>