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www.infraware.co.kr/2012/infrawarePen" Target="docProps/infrawarePe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56" r:id="rId3"/>
    <p:sldId id="257" r:id="rId4"/>
    <p:sldId id="258" r:id="rId5"/>
    <p:sldId id="259" r:id="rId6"/>
    <p:sldId id="260" r:id="rId7"/>
    <p:sldId id="261" r:id="rId8"/>
    <p:sldId id="262" r:id="rId9"/>
    <p:sldId id="263" r:id="rId10"/>
    <p:sldId id="264" r:id="rId11"/>
    <p:sldId id="265" r:id="rId12"/>
    <p:sldId id="26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9D4BAEBE-9BAD-4EA0-AB65-8BAA9B434B65}" type="datetimeFigureOut">
              <a:rPr lang="en-US" smtClean="0"/>
              <a:t>6/14/2020</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AAA278C-4CFF-43A8-BCD8-892CB402838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9D4BAEBE-9BAD-4EA0-AB65-8BAA9B434B65}" type="datetimeFigureOut">
              <a:rPr lang="en-US" smtClean="0"/>
              <a:t>6/14/2020</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AAA278C-4CFF-43A8-BCD8-892CB402838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729227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7224" y="357167"/>
            <a:ext cx="7772400" cy="285752"/>
          </a:xfrm>
        </p:spPr>
        <p:txBody>
          <a:bodyPr>
            <a:normAutofit fontScale="90000"/>
          </a:bodyPr>
          <a:lstStyle/>
          <a:p>
            <a:r>
              <a:rPr lang="fa-IR" dirty="0" smtClean="0"/>
              <a:t>مقدمه</a:t>
            </a:r>
            <a:endParaRPr lang="en-US" dirty="0"/>
          </a:p>
        </p:txBody>
      </p:sp>
      <p:sp>
        <p:nvSpPr>
          <p:cNvPr id="3" name="Subtitle 2"/>
          <p:cNvSpPr>
            <a:spLocks noGrp="1"/>
          </p:cNvSpPr>
          <p:nvPr>
            <p:ph type="subTitle" idx="1"/>
          </p:nvPr>
        </p:nvSpPr>
        <p:spPr>
          <a:xfrm>
            <a:off x="1371600" y="1071546"/>
            <a:ext cx="6400800" cy="4567254"/>
          </a:xfrm>
        </p:spPr>
        <p:txBody>
          <a:bodyPr>
            <a:noAutofit/>
          </a:bodyPr>
          <a:lstStyle/>
          <a:p>
            <a:pPr algn="just" rtl="1"/>
            <a:r>
              <a:rPr lang="fa-IR" sz="2000" dirty="0" smtClean="0">
                <a:solidFill>
                  <a:schemeClr val="tx1"/>
                </a:solidFill>
              </a:rPr>
              <a:t>روش تدريس از جمله مؤلّفه هاي اصلي برنامه ي درسي و از مراحل مهم طرّاحي آموزشي محسوب ميشود. تدريس خوب، به معناي كمك به خود يادگيري دانش آموزان است، به بيان ديگر روشهاي تدريس، ابزارهاي مفيدي براي ايجاد يادگيري با معنا هستند.</a:t>
            </a:r>
          </a:p>
          <a:p>
            <a:pPr algn="just" rtl="1"/>
            <a:r>
              <a:rPr lang="fa-IR" sz="2000" dirty="0" smtClean="0">
                <a:solidFill>
                  <a:schemeClr val="tx1"/>
                </a:solidFill>
              </a:rPr>
              <a:t>هر اندازه معلّمان با روشهاي متفاوتي آشنا باشند، ابزارهاي متعددي را در اختيار خواهند داشت كه بتوانند توسط اين ابزارها محتوا و مواد دلخواه را در اختيار دانش آموزان قرار دهند.</a:t>
            </a:r>
          </a:p>
          <a:p>
            <a:pPr algn="just" rtl="1"/>
            <a:endParaRPr lang="en-US" sz="20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8662" y="571481"/>
            <a:ext cx="7772400" cy="214313"/>
          </a:xfrm>
        </p:spPr>
        <p:txBody>
          <a:bodyPr>
            <a:normAutofit fontScale="90000"/>
          </a:bodyPr>
          <a:lstStyle/>
          <a:p>
            <a:r>
              <a:rPr lang="fa-IR" dirty="0" smtClean="0"/>
              <a:t>دریافت مفهوم</a:t>
            </a:r>
            <a:br>
              <a:rPr lang="fa-IR" dirty="0" smtClean="0"/>
            </a:br>
            <a:endParaRPr lang="en-US" dirty="0"/>
          </a:p>
        </p:txBody>
      </p:sp>
      <p:sp>
        <p:nvSpPr>
          <p:cNvPr id="3" name="Subtitle 2"/>
          <p:cNvSpPr>
            <a:spLocks noGrp="1"/>
          </p:cNvSpPr>
          <p:nvPr>
            <p:ph type="subTitle" idx="1"/>
          </p:nvPr>
        </p:nvSpPr>
        <p:spPr>
          <a:xfrm>
            <a:off x="214282" y="785794"/>
            <a:ext cx="7715304" cy="4786346"/>
          </a:xfrm>
        </p:spPr>
        <p:txBody>
          <a:bodyPr>
            <a:normAutofit/>
          </a:bodyPr>
          <a:lstStyle/>
          <a:p>
            <a:pPr algn="r" rtl="1"/>
            <a:r>
              <a:rPr lang="fa-IR" sz="2000" dirty="0" smtClean="0">
                <a:solidFill>
                  <a:srgbClr val="FF0000"/>
                </a:solidFill>
              </a:rPr>
              <a:t>تنیسون </a:t>
            </a:r>
            <a:r>
              <a:rPr lang="fa-IR" sz="2000" dirty="0">
                <a:solidFill>
                  <a:schemeClr val="tx1"/>
                </a:solidFill>
              </a:rPr>
              <a:t>و همکارانش (1986) تحقیقات مهمی درباره یادگیری مفاهیم انجام دادند. این محققان دو نوع آموزش را با با هم مقایسه کردند</a:t>
            </a:r>
            <a:r>
              <a:rPr lang="fa-IR" sz="2000" dirty="0" smtClean="0">
                <a:solidFill>
                  <a:schemeClr val="tx1"/>
                </a:solidFill>
              </a:rPr>
              <a:t>.</a:t>
            </a:r>
          </a:p>
          <a:p>
            <a:pPr algn="r" rtl="1"/>
            <a:r>
              <a:rPr lang="fa-IR" sz="2000" dirty="0" smtClean="0">
                <a:solidFill>
                  <a:schemeClr val="tx1"/>
                </a:solidFill>
              </a:rPr>
              <a:t> </a:t>
            </a:r>
            <a:r>
              <a:rPr lang="fa-IR" sz="2000" dirty="0">
                <a:solidFill>
                  <a:schemeClr val="tx1"/>
                </a:solidFill>
              </a:rPr>
              <a:t>در یک نوع آموزش به دانش آموزان ابتدا تعریف مفهوم و سپس نمونه ها و مثال ها ارائه می شود</a:t>
            </a:r>
            <a:r>
              <a:rPr lang="fa-IR" sz="2000" dirty="0" smtClean="0">
                <a:solidFill>
                  <a:schemeClr val="tx1"/>
                </a:solidFill>
              </a:rPr>
              <a:t>.</a:t>
            </a:r>
          </a:p>
          <a:p>
            <a:pPr algn="r" rtl="1"/>
            <a:r>
              <a:rPr lang="fa-IR" sz="2000" dirty="0" smtClean="0">
                <a:solidFill>
                  <a:schemeClr val="tx1"/>
                </a:solidFill>
              </a:rPr>
              <a:t>در </a:t>
            </a:r>
            <a:r>
              <a:rPr lang="fa-IR" sz="2000" dirty="0">
                <a:solidFill>
                  <a:schemeClr val="tx1"/>
                </a:solidFill>
              </a:rPr>
              <a:t>نوع دیگر آموزش ابتدا نمونه ها و مثال ها عرضه می شودو سپس دانش آموزان خودشان ویژگی های مفهوم و تعاریف را بدست می آورند. نتایج این تحقیق نشان داده است که روش دوم یعنی وقتی بررسی نمونه ها مقدم بر بحث درباره ویژگی ها و تعاریف مربوط به مفهوم مطرح می شود مطالب برای مدت طولانی تری در ذهن دانش آموزان باقی می ماند.الگوی دریافت مفهوم بر این اساس و به منظور کمک به دانش آموزان  در یادگیری موثرتر مفاهیم و براساس مطالعات </a:t>
            </a:r>
            <a:r>
              <a:rPr lang="fa-IR" sz="2000" dirty="0">
                <a:solidFill>
                  <a:srgbClr val="FF0000"/>
                </a:solidFill>
              </a:rPr>
              <a:t>برونر</a:t>
            </a:r>
            <a:r>
              <a:rPr lang="fa-IR" sz="2000" dirty="0">
                <a:solidFill>
                  <a:schemeClr val="tx1"/>
                </a:solidFill>
              </a:rPr>
              <a:t> پیرامون شیوه ی تفکر طراحی گردیدهاست. </a:t>
            </a:r>
            <a:endParaRPr lang="fa-IR" sz="2000" dirty="0" smtClean="0">
              <a:solidFill>
                <a:schemeClr val="tx1"/>
              </a:solidFill>
            </a:endParaRPr>
          </a:p>
          <a:p>
            <a:pPr algn="r" rtl="1"/>
            <a:r>
              <a:rPr lang="fa-IR" sz="2000" dirty="0" smtClean="0">
                <a:solidFill>
                  <a:schemeClr val="tx1"/>
                </a:solidFill>
              </a:rPr>
              <a:t>در </a:t>
            </a:r>
            <a:r>
              <a:rPr lang="fa-IR" sz="2000" dirty="0">
                <a:solidFill>
                  <a:schemeClr val="tx1"/>
                </a:solidFill>
              </a:rPr>
              <a:t>این الگو مفاهیم و تعاریف به طور مستقیم در اختیار دانش آموزان قرار نمی گیرد. ابتدا نمونه هایی که برخی از آنها ویژگی های مفهوم مورد نظر را دارا هستند و برخی دیگر فاقد آن ویژگی ها هستند </a:t>
            </a:r>
            <a:r>
              <a:rPr lang="fa-IR" sz="2000" dirty="0">
                <a:solidFill>
                  <a:srgbClr val="FF0000"/>
                </a:solidFill>
              </a:rPr>
              <a:t>( نمونه های مثبت و منفی) </a:t>
            </a:r>
            <a:r>
              <a:rPr lang="fa-IR" sz="2000" dirty="0">
                <a:solidFill>
                  <a:schemeClr val="tx1"/>
                </a:solidFill>
              </a:rPr>
              <a:t>در اختیار دانش آموزان قرار می گیرد و دانش آموزان با مقایسه این نمونه ها به مفاهیم دست می یابند.</a:t>
            </a:r>
          </a:p>
          <a:p>
            <a:pPr algn="r" rtl="1"/>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00100" y="285729"/>
            <a:ext cx="7772400" cy="642942"/>
          </a:xfrm>
        </p:spPr>
        <p:txBody>
          <a:bodyPr>
            <a:normAutofit fontScale="90000"/>
          </a:bodyPr>
          <a:lstStyle/>
          <a:p>
            <a:r>
              <a:rPr lang="fa-IR" sz="3600" dirty="0" smtClean="0"/>
              <a:t>الگو دریافت مفهوم</a:t>
            </a:r>
            <a:r>
              <a:rPr lang="fa-IR" dirty="0" smtClean="0"/>
              <a:t> </a:t>
            </a:r>
            <a:endParaRPr lang="en-US" dirty="0"/>
          </a:p>
        </p:txBody>
      </p:sp>
      <p:sp>
        <p:nvSpPr>
          <p:cNvPr id="3" name="Subtitle 2"/>
          <p:cNvSpPr>
            <a:spLocks noGrp="1"/>
          </p:cNvSpPr>
          <p:nvPr>
            <p:ph type="subTitle" idx="1"/>
          </p:nvPr>
        </p:nvSpPr>
        <p:spPr>
          <a:xfrm>
            <a:off x="142844" y="857232"/>
            <a:ext cx="7786742" cy="4929222"/>
          </a:xfrm>
        </p:spPr>
        <p:txBody>
          <a:bodyPr>
            <a:normAutofit/>
          </a:bodyPr>
          <a:lstStyle/>
          <a:p>
            <a:pPr algn="r" rtl="1"/>
            <a:r>
              <a:rPr lang="fa-IR" sz="2000" b="1" dirty="0">
                <a:solidFill>
                  <a:srgbClr val="FF0000"/>
                </a:solidFill>
              </a:rPr>
              <a:t>تعریف </a:t>
            </a:r>
            <a:r>
              <a:rPr lang="fa-IR" sz="2000" b="1" dirty="0" smtClean="0">
                <a:solidFill>
                  <a:srgbClr val="FF0000"/>
                </a:solidFill>
              </a:rPr>
              <a:t>مفهوم</a:t>
            </a:r>
            <a:endParaRPr lang="fa-IR" sz="2000" b="1" dirty="0">
              <a:solidFill>
                <a:srgbClr val="FF0000"/>
              </a:solidFill>
            </a:endParaRPr>
          </a:p>
          <a:p>
            <a:pPr algn="r" rtl="1"/>
            <a:r>
              <a:rPr lang="fa-IR" sz="2000" dirty="0">
                <a:solidFill>
                  <a:schemeClr val="tx1"/>
                </a:solidFill>
              </a:rPr>
              <a:t>مفهوم طبقه ای از محرک ها که ویژگی های مشترک دارند.</a:t>
            </a:r>
          </a:p>
          <a:p>
            <a:pPr algn="r" rtl="1"/>
            <a:r>
              <a:rPr lang="fa-IR" sz="2000" b="1" dirty="0">
                <a:solidFill>
                  <a:srgbClr val="FF0000"/>
                </a:solidFill>
              </a:rPr>
              <a:t>یادگیری </a:t>
            </a:r>
            <a:r>
              <a:rPr lang="fa-IR" sz="2000" b="1" dirty="0" smtClean="0">
                <a:solidFill>
                  <a:srgbClr val="FF0000"/>
                </a:solidFill>
              </a:rPr>
              <a:t>مفهوم</a:t>
            </a:r>
            <a:endParaRPr lang="fa-IR" sz="2000" b="1" dirty="0">
              <a:solidFill>
                <a:srgbClr val="FF0000"/>
              </a:solidFill>
            </a:endParaRPr>
          </a:p>
          <a:p>
            <a:pPr algn="r" rtl="1"/>
            <a:r>
              <a:rPr lang="fa-IR" sz="2000" dirty="0">
                <a:solidFill>
                  <a:schemeClr val="tx1"/>
                </a:solidFill>
              </a:rPr>
              <a:t>به معنی قرار دادن اشیا یا مقولات در یک طبقه </a:t>
            </a:r>
            <a:r>
              <a:rPr lang="fa-IR" sz="2000" dirty="0" smtClean="0">
                <a:solidFill>
                  <a:schemeClr val="tx1"/>
                </a:solidFill>
              </a:rPr>
              <a:t>است</a:t>
            </a:r>
          </a:p>
          <a:p>
            <a:pPr algn="r" rtl="1"/>
            <a:r>
              <a:rPr lang="fa-IR" sz="2000" b="1" i="1" dirty="0">
                <a:solidFill>
                  <a:srgbClr val="FF0000"/>
                </a:solidFill>
              </a:rPr>
              <a:t>دریافت مفهوم</a:t>
            </a:r>
            <a:endParaRPr lang="fa-IR" sz="2000" dirty="0">
              <a:solidFill>
                <a:srgbClr val="FF0000"/>
              </a:solidFill>
            </a:endParaRPr>
          </a:p>
          <a:p>
            <a:pPr algn="r" rtl="1"/>
            <a:r>
              <a:rPr lang="fa-IR" sz="2000" dirty="0">
                <a:solidFill>
                  <a:schemeClr val="tx1"/>
                </a:solidFill>
              </a:rPr>
              <a:t>دریافت مفهوم،  جستجو برای یافتن، فهرست کردن ویژگی ها یا خصیصه هایی که می توان از ان ها برای مشخص کردن نمونه های مربوط یا نمونه های نامربوط به </a:t>
            </a:r>
            <a:r>
              <a:rPr lang="fa-IR" sz="2000" dirty="0" smtClean="0">
                <a:solidFill>
                  <a:schemeClr val="tx1"/>
                </a:solidFill>
              </a:rPr>
              <a:t>یک طبقه</a:t>
            </a:r>
            <a:r>
              <a:rPr lang="fa-IR" sz="2000" dirty="0">
                <a:solidFill>
                  <a:schemeClr val="tx1"/>
                </a:solidFill>
              </a:rPr>
              <a:t>  اطلاعاتی استفاده کرد . (برونر )</a:t>
            </a:r>
            <a:r>
              <a:rPr lang="fa-IR" sz="2000" dirty="0" smtClean="0">
                <a:solidFill>
                  <a:schemeClr val="tx1"/>
                </a:solidFill>
              </a:rPr>
              <a:t>1967</a:t>
            </a:r>
          </a:p>
          <a:p>
            <a:pPr algn="just" rtl="1"/>
            <a:r>
              <a:rPr lang="fa-IR" sz="2000" dirty="0">
                <a:solidFill>
                  <a:schemeClr val="tx1"/>
                </a:solidFill>
              </a:rPr>
              <a:t>در این روش ابتدا نمونه هایی که برخی از آنها  ویژگیهای مفهوم مورد نظر را</a:t>
            </a:r>
          </a:p>
          <a:p>
            <a:pPr algn="just" rtl="1"/>
            <a:r>
              <a:rPr lang="fa-IR" sz="2000" dirty="0">
                <a:solidFill>
                  <a:schemeClr val="tx1"/>
                </a:solidFill>
              </a:rPr>
              <a:t>داراست ( نمونه مثبت) ونمونه هایی که ویژگیهای مفهوم مورد نظر را دارا نمی باشد</a:t>
            </a:r>
          </a:p>
          <a:p>
            <a:pPr algn="just" rtl="1"/>
            <a:r>
              <a:rPr lang="fa-IR" sz="2000" dirty="0">
                <a:solidFill>
                  <a:schemeClr val="tx1"/>
                </a:solidFill>
              </a:rPr>
              <a:t> ( نمونه منفی ) در اختیار دانش آموزان قرار می گیرد و دانش آموزان بامقایسه این</a:t>
            </a:r>
          </a:p>
          <a:p>
            <a:pPr algn="just" rtl="1"/>
            <a:r>
              <a:rPr lang="fa-IR" sz="2000" dirty="0">
                <a:solidFill>
                  <a:schemeClr val="tx1"/>
                </a:solidFill>
              </a:rPr>
              <a:t>نمونه ها به مفاهیم دست می یابند </a:t>
            </a:r>
          </a:p>
          <a:p>
            <a:pPr algn="r" rtl="1"/>
            <a:endParaRPr lang="fa-IR" sz="2000" dirty="0">
              <a:solidFill>
                <a:schemeClr val="tx1"/>
              </a:solidFill>
            </a:endParaRPr>
          </a:p>
          <a:p>
            <a:pPr algn="just" rtl="1"/>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7224" y="0"/>
            <a:ext cx="7772400" cy="857256"/>
          </a:xfrm>
        </p:spPr>
        <p:txBody>
          <a:bodyPr>
            <a:normAutofit/>
          </a:bodyPr>
          <a:lstStyle/>
          <a:p>
            <a:r>
              <a:rPr lang="fa-IR" sz="2800" b="1" dirty="0"/>
              <a:t>مراحل الگوی دریافت مفهوم</a:t>
            </a:r>
            <a:r>
              <a:rPr lang="fa-IR" b="1" dirty="0"/>
              <a:t>  </a:t>
            </a:r>
            <a:endParaRPr lang="en-US" dirty="0"/>
          </a:p>
        </p:txBody>
      </p:sp>
      <p:sp>
        <p:nvSpPr>
          <p:cNvPr id="3" name="Subtitle 2"/>
          <p:cNvSpPr>
            <a:spLocks noGrp="1"/>
          </p:cNvSpPr>
          <p:nvPr>
            <p:ph type="subTitle" idx="1"/>
          </p:nvPr>
        </p:nvSpPr>
        <p:spPr>
          <a:xfrm>
            <a:off x="214282" y="1071546"/>
            <a:ext cx="8072494" cy="4352940"/>
          </a:xfrm>
        </p:spPr>
        <p:txBody>
          <a:bodyPr>
            <a:normAutofit/>
          </a:bodyPr>
          <a:lstStyle/>
          <a:p>
            <a:pPr algn="just" rtl="1"/>
            <a:r>
              <a:rPr lang="fa-IR" sz="2000" b="1" dirty="0">
                <a:solidFill>
                  <a:srgbClr val="FF0000"/>
                </a:solidFill>
              </a:rPr>
              <a:t>مرحله اول:</a:t>
            </a:r>
            <a:r>
              <a:rPr lang="fa-IR" sz="2000" b="1" dirty="0">
                <a:solidFill>
                  <a:schemeClr val="tx1"/>
                </a:solidFill>
              </a:rPr>
              <a:t> عرضه نمونه </a:t>
            </a:r>
            <a:r>
              <a:rPr lang="fa-IR" sz="2000" b="1" dirty="0" smtClean="0">
                <a:solidFill>
                  <a:schemeClr val="tx1"/>
                </a:solidFill>
              </a:rPr>
              <a:t>ها</a:t>
            </a:r>
          </a:p>
          <a:p>
            <a:pPr algn="just" rtl="1"/>
            <a:r>
              <a:rPr lang="fa-IR" sz="2000" b="1" dirty="0">
                <a:solidFill>
                  <a:srgbClr val="FF0000"/>
                </a:solidFill>
              </a:rPr>
              <a:t>مرحله دوم</a:t>
            </a:r>
            <a:r>
              <a:rPr lang="fa-IR" sz="2000" b="1" dirty="0" smtClean="0">
                <a:solidFill>
                  <a:srgbClr val="FF0000"/>
                </a:solidFill>
              </a:rPr>
              <a:t>: </a:t>
            </a:r>
            <a:r>
              <a:rPr lang="fa-IR" sz="2000" b="1" dirty="0" smtClean="0">
                <a:solidFill>
                  <a:schemeClr val="tx1"/>
                </a:solidFill>
              </a:rPr>
              <a:t>دست </a:t>
            </a:r>
            <a:r>
              <a:rPr lang="fa-IR" sz="2000" b="1" dirty="0">
                <a:solidFill>
                  <a:schemeClr val="tx1"/>
                </a:solidFill>
              </a:rPr>
              <a:t>یابی به </a:t>
            </a:r>
            <a:r>
              <a:rPr lang="fa-IR" sz="2000" b="1" dirty="0" smtClean="0">
                <a:solidFill>
                  <a:schemeClr val="tx1"/>
                </a:solidFill>
              </a:rPr>
              <a:t>مفهوم</a:t>
            </a:r>
          </a:p>
          <a:p>
            <a:pPr algn="just" rtl="1"/>
            <a:r>
              <a:rPr lang="fa-IR" sz="2000" b="1" dirty="0">
                <a:solidFill>
                  <a:srgbClr val="FF0000"/>
                </a:solidFill>
              </a:rPr>
              <a:t>مرحله </a:t>
            </a:r>
            <a:r>
              <a:rPr lang="fa-IR" sz="2000" b="1" dirty="0" smtClean="0">
                <a:solidFill>
                  <a:srgbClr val="FF0000"/>
                </a:solidFill>
              </a:rPr>
              <a:t>سوم: </a:t>
            </a:r>
            <a:r>
              <a:rPr lang="fa-IR" sz="2000" b="1" dirty="0" smtClean="0">
                <a:solidFill>
                  <a:schemeClr val="tx1"/>
                </a:solidFill>
              </a:rPr>
              <a:t>بررسی </a:t>
            </a:r>
            <a:r>
              <a:rPr lang="fa-IR" sz="2000" b="1" dirty="0">
                <a:solidFill>
                  <a:schemeClr val="tx1"/>
                </a:solidFill>
              </a:rPr>
              <a:t>فرایند </a:t>
            </a:r>
            <a:r>
              <a:rPr lang="fa-IR" sz="2000" b="1" dirty="0" smtClean="0">
                <a:solidFill>
                  <a:schemeClr val="tx1"/>
                </a:solidFill>
              </a:rPr>
              <a:t>تفکر</a:t>
            </a:r>
          </a:p>
          <a:p>
            <a:pPr algn="just" rtl="1"/>
            <a:r>
              <a:rPr lang="fa-IR" sz="2200" b="1" dirty="0" smtClean="0">
                <a:solidFill>
                  <a:srgbClr val="FF0000"/>
                </a:solidFill>
              </a:rPr>
              <a:t>گام اول </a:t>
            </a:r>
          </a:p>
          <a:p>
            <a:pPr algn="just" rtl="1"/>
            <a:r>
              <a:rPr lang="fa-IR" sz="2200" dirty="0">
                <a:solidFill>
                  <a:schemeClr val="tx1"/>
                </a:solidFill>
              </a:rPr>
              <a:t> فعالیت معلم</a:t>
            </a:r>
          </a:p>
          <a:p>
            <a:pPr algn="just" rtl="1"/>
            <a:r>
              <a:rPr lang="fa-IR" sz="2000" dirty="0">
                <a:solidFill>
                  <a:schemeClr val="tx1"/>
                </a:solidFill>
              </a:rPr>
              <a:t>تعدادی نمونه ی مثبت و منفی برای  مفهومی  که می خواهد آموزش دهد تهیه می کند.  این نمونه ها می توانند به صورت نوشتاری (یک کلمه، یک عبارت، یک جمله ، یا ....) باشند و یا به صورت  تصویری طراحی شوند .نمونه ها را در اخیتار دانش آموزان قرار می دهد تا ان ها را با یک دیگر  مقایسه کنند .</a:t>
            </a:r>
          </a:p>
          <a:p>
            <a:pPr algn="just" rtl="1"/>
            <a:r>
              <a:rPr lang="fa-IR" sz="2000" dirty="0">
                <a:solidFill>
                  <a:schemeClr val="tx1"/>
                </a:solidFill>
              </a:rPr>
              <a:t>فعالیت دانش آموزان </a:t>
            </a:r>
          </a:p>
          <a:p>
            <a:pPr algn="just" rtl="1"/>
            <a:r>
              <a:rPr lang="fa-IR" sz="2000" b="1" dirty="0">
                <a:solidFill>
                  <a:schemeClr val="tx1"/>
                </a:solidFill>
              </a:rPr>
              <a:t> </a:t>
            </a:r>
            <a:r>
              <a:rPr lang="fa-IR" sz="2000" dirty="0">
                <a:solidFill>
                  <a:schemeClr val="tx1"/>
                </a:solidFill>
              </a:rPr>
              <a:t>نمونه های مثبت و منفی را با یکدیگر مقایسه می کنند .به عامل یا عوامل مشترکی که بین مثال های مثبت وجود دارد توجه می کنند  فرضیه سازی می کنند .</a:t>
            </a:r>
          </a:p>
          <a:p>
            <a:pPr algn="just" rtl="1"/>
            <a:endParaRPr lang="en-US" sz="2000" b="1" dirty="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4291"/>
            <a:ext cx="7772400" cy="500065"/>
          </a:xfrm>
        </p:spPr>
        <p:txBody>
          <a:bodyPr>
            <a:noAutofit/>
          </a:bodyPr>
          <a:lstStyle/>
          <a:p>
            <a:r>
              <a:rPr lang="fa-IR" sz="3200" b="1" dirty="0" smtClean="0"/>
              <a:t>مراحل الگوی</a:t>
            </a:r>
            <a:endParaRPr lang="en-US" sz="3200" b="1" dirty="0"/>
          </a:p>
        </p:txBody>
      </p:sp>
      <p:sp>
        <p:nvSpPr>
          <p:cNvPr id="3" name="Subtitle 2"/>
          <p:cNvSpPr>
            <a:spLocks noGrp="1"/>
          </p:cNvSpPr>
          <p:nvPr>
            <p:ph type="subTitle" idx="1"/>
          </p:nvPr>
        </p:nvSpPr>
        <p:spPr>
          <a:xfrm>
            <a:off x="214282" y="714356"/>
            <a:ext cx="7643866" cy="5357850"/>
          </a:xfrm>
        </p:spPr>
        <p:txBody>
          <a:bodyPr>
            <a:normAutofit lnSpcReduction="10000"/>
          </a:bodyPr>
          <a:lstStyle/>
          <a:p>
            <a:pPr algn="just" rtl="1"/>
            <a:r>
              <a:rPr lang="fa-IR" sz="2000" b="1" dirty="0" smtClean="0">
                <a:solidFill>
                  <a:srgbClr val="FF0000"/>
                </a:solidFill>
              </a:rPr>
              <a:t>گام دوم </a:t>
            </a:r>
          </a:p>
          <a:p>
            <a:pPr algn="just" rtl="1"/>
            <a:r>
              <a:rPr lang="fa-IR" sz="2000" b="1" dirty="0" smtClean="0">
                <a:solidFill>
                  <a:schemeClr val="tx1"/>
                </a:solidFill>
              </a:rPr>
              <a:t>فعالیت </a:t>
            </a:r>
            <a:r>
              <a:rPr lang="fa-IR" sz="2000" b="1" dirty="0">
                <a:solidFill>
                  <a:schemeClr val="tx1"/>
                </a:solidFill>
              </a:rPr>
              <a:t>معلم</a:t>
            </a:r>
            <a:endParaRPr lang="fa-IR" sz="2000" dirty="0">
              <a:solidFill>
                <a:schemeClr val="tx1"/>
              </a:solidFill>
            </a:endParaRPr>
          </a:p>
          <a:p>
            <a:pPr algn="just" rtl="1"/>
            <a:r>
              <a:rPr lang="fa-IR" sz="2000" dirty="0">
                <a:solidFill>
                  <a:schemeClr val="tx1"/>
                </a:solidFill>
              </a:rPr>
              <a:t>نمونه های مثبت و منفی جدیدی در اختیار دانش اموزان قرار می دهد تا بلی یا خیر بودن ان ها را مشخص کنند .  فرضیه های درست دانش اموزان را تایید می کند و در صورت لزوم مفهوم را نام گذاری و تعاریف را بیان می کند .</a:t>
            </a:r>
          </a:p>
          <a:p>
            <a:pPr algn="just" rtl="1"/>
            <a:r>
              <a:rPr lang="fa-IR" sz="2000" b="1" dirty="0">
                <a:solidFill>
                  <a:schemeClr val="tx1"/>
                </a:solidFill>
              </a:rPr>
              <a:t>فعالیت دانش اموزان</a:t>
            </a:r>
            <a:endParaRPr lang="fa-IR" sz="2000" dirty="0">
              <a:solidFill>
                <a:schemeClr val="tx1"/>
              </a:solidFill>
            </a:endParaRPr>
          </a:p>
          <a:p>
            <a:pPr algn="just" rtl="1"/>
            <a:r>
              <a:rPr lang="fa-IR" sz="2000" dirty="0">
                <a:solidFill>
                  <a:schemeClr val="tx1"/>
                </a:solidFill>
              </a:rPr>
              <a:t> *بلی یا خیر بودن نمونه های جدید را مشخص می کنند .</a:t>
            </a:r>
          </a:p>
          <a:p>
            <a:pPr algn="just" rtl="1"/>
            <a:r>
              <a:rPr lang="fa-IR" sz="2000" dirty="0">
                <a:solidFill>
                  <a:schemeClr val="tx1"/>
                </a:solidFill>
              </a:rPr>
              <a:t>*فرضیه ها و تعاریف خود را ارائه می دهند . </a:t>
            </a:r>
          </a:p>
          <a:p>
            <a:pPr algn="just" rtl="1"/>
            <a:r>
              <a:rPr lang="fa-IR" sz="2000" dirty="0">
                <a:solidFill>
                  <a:schemeClr val="tx1"/>
                </a:solidFill>
              </a:rPr>
              <a:t> * نمونه های جدیدی بیان می کنند </a:t>
            </a:r>
            <a:r>
              <a:rPr lang="fa-IR" sz="2000" dirty="0" smtClean="0">
                <a:solidFill>
                  <a:schemeClr val="tx1"/>
                </a:solidFill>
              </a:rPr>
              <a:t>.</a:t>
            </a:r>
          </a:p>
          <a:p>
            <a:pPr algn="just" rtl="1"/>
            <a:r>
              <a:rPr lang="fa-IR" sz="2000" b="1" dirty="0" smtClean="0">
                <a:solidFill>
                  <a:srgbClr val="FF0000"/>
                </a:solidFill>
              </a:rPr>
              <a:t>گام سوم</a:t>
            </a:r>
          </a:p>
          <a:p>
            <a:pPr algn="just" rtl="1"/>
            <a:r>
              <a:rPr lang="fa-IR" sz="2000" b="1" dirty="0" smtClean="0">
                <a:solidFill>
                  <a:schemeClr val="tx1"/>
                </a:solidFill>
              </a:rPr>
              <a:t>فعالیت </a:t>
            </a:r>
            <a:r>
              <a:rPr lang="fa-IR" sz="2000" b="1" dirty="0">
                <a:solidFill>
                  <a:schemeClr val="tx1"/>
                </a:solidFill>
              </a:rPr>
              <a:t>معلم</a:t>
            </a:r>
            <a:endParaRPr lang="fa-IR" sz="2000" dirty="0">
              <a:solidFill>
                <a:schemeClr val="tx1"/>
              </a:solidFill>
            </a:endParaRPr>
          </a:p>
          <a:p>
            <a:pPr algn="just" rtl="1"/>
            <a:r>
              <a:rPr lang="fa-IR" sz="2000" b="1" dirty="0">
                <a:solidFill>
                  <a:schemeClr val="tx1"/>
                </a:solidFill>
              </a:rPr>
              <a:t> </a:t>
            </a:r>
            <a:r>
              <a:rPr lang="fa-IR" sz="2000" dirty="0">
                <a:solidFill>
                  <a:schemeClr val="tx1"/>
                </a:solidFill>
              </a:rPr>
              <a:t>از دانش اموزان می خواهد جریان تفکر خود را برای دست یابی به مفهوم بیان کنند .</a:t>
            </a:r>
          </a:p>
          <a:p>
            <a:pPr algn="just" rtl="1"/>
            <a:r>
              <a:rPr lang="fa-IR" sz="2000" dirty="0">
                <a:solidFill>
                  <a:schemeClr val="tx1"/>
                </a:solidFill>
              </a:rPr>
              <a:t>*بحث گروهی دانش آموزان </a:t>
            </a:r>
            <a:r>
              <a:rPr lang="fa-IR" sz="2000" dirty="0" smtClean="0">
                <a:solidFill>
                  <a:schemeClr val="tx1"/>
                </a:solidFill>
              </a:rPr>
              <a:t>را </a:t>
            </a:r>
            <a:r>
              <a:rPr lang="fa-IR" sz="2000" dirty="0">
                <a:solidFill>
                  <a:schemeClr val="tx1"/>
                </a:solidFill>
              </a:rPr>
              <a:t>هدایت می کند .</a:t>
            </a:r>
          </a:p>
          <a:p>
            <a:pPr algn="just" rtl="1"/>
            <a:r>
              <a:rPr lang="fa-IR" sz="2000" dirty="0">
                <a:solidFill>
                  <a:schemeClr val="tx1"/>
                </a:solidFill>
              </a:rPr>
              <a:t>*درباره ی چگونگی شکل </a:t>
            </a:r>
            <a:r>
              <a:rPr lang="fa-IR" sz="2000" dirty="0" smtClean="0">
                <a:solidFill>
                  <a:schemeClr val="tx1"/>
                </a:solidFill>
              </a:rPr>
              <a:t>گیری </a:t>
            </a:r>
            <a:r>
              <a:rPr lang="fa-IR" sz="2000" dirty="0">
                <a:solidFill>
                  <a:schemeClr val="tx1"/>
                </a:solidFill>
              </a:rPr>
              <a:t>فرضیه ها در ذهنشان بحث می کنند .</a:t>
            </a:r>
          </a:p>
          <a:p>
            <a:pPr algn="just" rtl="1"/>
            <a:r>
              <a:rPr lang="fa-IR" sz="2000" dirty="0">
                <a:solidFill>
                  <a:schemeClr val="tx1"/>
                </a:solidFill>
              </a:rPr>
              <a:t>*راهی را که برای دست یابی  به مفهوم طی کرده اند بیان می نمایند </a:t>
            </a:r>
            <a:r>
              <a:rPr lang="fa-IR" sz="2000" dirty="0"/>
              <a:t>.</a:t>
            </a:r>
          </a:p>
          <a:p>
            <a:pPr algn="just" rtl="1"/>
            <a:endParaRPr lang="fa-IR" sz="2000" dirty="0">
              <a:solidFill>
                <a:schemeClr val="tx1"/>
              </a:solidFill>
            </a:endParaRPr>
          </a:p>
          <a:p>
            <a:pPr algn="just" rtl="1"/>
            <a:endParaRPr lang="fa-IR" sz="2000" dirty="0" smtClean="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4291"/>
            <a:ext cx="7772400" cy="714379"/>
          </a:xfrm>
        </p:spPr>
        <p:txBody>
          <a:bodyPr>
            <a:normAutofit/>
          </a:bodyPr>
          <a:lstStyle/>
          <a:p>
            <a:r>
              <a:rPr lang="fa-IR" sz="3200" b="1" dirty="0" smtClean="0"/>
              <a:t>مثال تدریس</a:t>
            </a:r>
            <a:endParaRPr lang="en-US" sz="3200" b="1" dirty="0"/>
          </a:p>
        </p:txBody>
      </p:sp>
      <p:sp>
        <p:nvSpPr>
          <p:cNvPr id="3" name="Subtitle 2"/>
          <p:cNvSpPr>
            <a:spLocks noGrp="1"/>
          </p:cNvSpPr>
          <p:nvPr>
            <p:ph type="subTitle" idx="1"/>
          </p:nvPr>
        </p:nvSpPr>
        <p:spPr>
          <a:xfrm>
            <a:off x="428596" y="785794"/>
            <a:ext cx="8501122" cy="5715040"/>
          </a:xfrm>
        </p:spPr>
        <p:txBody>
          <a:bodyPr>
            <a:normAutofit/>
          </a:bodyPr>
          <a:lstStyle/>
          <a:p>
            <a:pPr algn="just" rtl="1"/>
            <a:r>
              <a:rPr lang="fa-IR" sz="1800" b="1" dirty="0">
                <a:solidFill>
                  <a:schemeClr val="tx1"/>
                </a:solidFill>
              </a:rPr>
              <a:t/>
            </a:r>
            <a:br>
              <a:rPr lang="fa-IR" sz="1800" b="1" dirty="0">
                <a:solidFill>
                  <a:schemeClr val="tx1"/>
                </a:solidFill>
              </a:rPr>
            </a:br>
            <a:r>
              <a:rPr lang="fa-IR" sz="1800" b="1" dirty="0">
                <a:solidFill>
                  <a:schemeClr val="tx1"/>
                </a:solidFill>
              </a:rPr>
              <a:t>گام اول</a:t>
            </a:r>
            <a:endParaRPr lang="fa-IR" sz="1800" dirty="0">
              <a:solidFill>
                <a:schemeClr val="tx1"/>
              </a:solidFill>
            </a:endParaRPr>
          </a:p>
          <a:p>
            <a:pPr algn="just" rtl="1"/>
            <a:r>
              <a:rPr lang="fa-IR" sz="1800" dirty="0">
                <a:solidFill>
                  <a:schemeClr val="tx1"/>
                </a:solidFill>
              </a:rPr>
              <a:t>معلم: مفهومی در ذهن دارم. حدس بزنید چیست. به فهرستی از کلماتی که در دو ستون  </a:t>
            </a:r>
            <a:r>
              <a:rPr lang="fa-IR" sz="1800" dirty="0" smtClean="0">
                <a:solidFill>
                  <a:schemeClr val="tx1"/>
                </a:solidFill>
              </a:rPr>
              <a:t>مثبت و منفی می </a:t>
            </a:r>
            <a:r>
              <a:rPr lang="fa-IR" sz="1800" dirty="0">
                <a:solidFill>
                  <a:schemeClr val="tx1"/>
                </a:solidFill>
              </a:rPr>
              <a:t>نویسم، توجه کنید. هر کدام از موارد این فهرست، نشانه ای از مفهوم مورد نظر است. اگر کلمه را در ستون </a:t>
            </a:r>
            <a:r>
              <a:rPr lang="fa-IR" sz="1800" dirty="0" smtClean="0">
                <a:solidFill>
                  <a:schemeClr val="tx1"/>
                </a:solidFill>
              </a:rPr>
              <a:t>مثبت بنویسم</a:t>
            </a:r>
            <a:r>
              <a:rPr lang="fa-IR" sz="1800" dirty="0">
                <a:solidFill>
                  <a:schemeClr val="tx1"/>
                </a:solidFill>
              </a:rPr>
              <a:t>، مثالی از مفهومی است که در ذهن دارم. اما اگر کلمه را در ستون </a:t>
            </a:r>
            <a:r>
              <a:rPr lang="fa-IR" sz="1800" dirty="0" smtClean="0">
                <a:solidFill>
                  <a:schemeClr val="tx1"/>
                </a:solidFill>
              </a:rPr>
              <a:t>منفی بنویسم</a:t>
            </a:r>
            <a:r>
              <a:rPr lang="fa-IR" sz="1800" dirty="0">
                <a:solidFill>
                  <a:schemeClr val="tx1"/>
                </a:solidFill>
              </a:rPr>
              <a:t>، مثالی از مفهوم مورد نظر من نیست. خوب دقت کنید و آن مفهوم را حدس بزنید و در ذهن خود نگه دارید. در این مرحله معلم آن قدر کار ارائه ی </a:t>
            </a:r>
            <a:r>
              <a:rPr lang="fa-IR" sz="1800" dirty="0" smtClean="0">
                <a:solidFill>
                  <a:schemeClr val="tx1"/>
                </a:solidFill>
              </a:rPr>
              <a:t>مثال مثبت و منفی را </a:t>
            </a:r>
            <a:r>
              <a:rPr lang="fa-IR" sz="1800" dirty="0">
                <a:solidFill>
                  <a:schemeClr val="tx1"/>
                </a:solidFill>
              </a:rPr>
              <a:t>ادامه می دهد تا فراگیرندگان به مفهوم مورد نظر راهنمایی شوند (حداکثر حدود بیست جفت کلمه). در مراحل متفاوت این گام، معلم از فراگیر می پرسد که چند نفر مفهوم مورد نظر را حدس زده اند. چنان چه تعداد قابل ملاحظه باشد، گام بعدی را شروع می کند</a:t>
            </a:r>
            <a:r>
              <a:rPr lang="fa-IR" sz="1800" dirty="0" smtClean="0">
                <a:solidFill>
                  <a:schemeClr val="tx1"/>
                </a:solidFill>
              </a:rPr>
              <a:t>.</a:t>
            </a:r>
          </a:p>
          <a:p>
            <a:pPr algn="just" rtl="1"/>
            <a:endParaRPr lang="fa-IR" sz="1800" dirty="0">
              <a:solidFill>
                <a:schemeClr val="tx1"/>
              </a:solidFill>
            </a:endParaRPr>
          </a:p>
          <a:p>
            <a:pPr algn="just" rtl="1"/>
            <a:endParaRPr lang="en-US" sz="1800" dirty="0">
              <a:solidFill>
                <a:schemeClr val="tx1"/>
              </a:solidFill>
            </a:endParaRPr>
          </a:p>
        </p:txBody>
      </p:sp>
      <p:graphicFrame>
        <p:nvGraphicFramePr>
          <p:cNvPr id="4" name="Table 3"/>
          <p:cNvGraphicFramePr>
            <a:graphicFrameLocks noGrp="1"/>
          </p:cNvGraphicFramePr>
          <p:nvPr/>
        </p:nvGraphicFramePr>
        <p:xfrm>
          <a:off x="1500166" y="3643314"/>
          <a:ext cx="6143668" cy="1828800"/>
        </p:xfrm>
        <a:graphic>
          <a:graphicData uri="http://schemas.openxmlformats.org/drawingml/2006/table">
            <a:tbl>
              <a:tblPr firstRow="1" bandRow="1">
                <a:tableStyleId>{00A15C55-8517-42AA-B614-E9B94910E393}</a:tableStyleId>
              </a:tblPr>
              <a:tblGrid>
                <a:gridCol w="3143272"/>
                <a:gridCol w="3000396"/>
              </a:tblGrid>
              <a:tr h="300040">
                <a:tc>
                  <a:txBody>
                    <a:bodyPr/>
                    <a:lstStyle/>
                    <a:p>
                      <a:r>
                        <a:rPr lang="fa-IR" dirty="0" smtClean="0"/>
                        <a:t>مثبت </a:t>
                      </a:r>
                      <a:endParaRPr lang="en-US" dirty="0"/>
                    </a:p>
                  </a:txBody>
                  <a:tcPr/>
                </a:tc>
                <a:tc>
                  <a:txBody>
                    <a:bodyPr/>
                    <a:lstStyle/>
                    <a:p>
                      <a:r>
                        <a:rPr lang="fa-IR" dirty="0" smtClean="0"/>
                        <a:t>منفی </a:t>
                      </a:r>
                      <a:endParaRPr lang="en-US" dirty="0"/>
                    </a:p>
                  </a:txBody>
                  <a:tcPr/>
                </a:tc>
              </a:tr>
              <a:tr h="300040">
                <a:tc>
                  <a:txBody>
                    <a:bodyPr/>
                    <a:lstStyle/>
                    <a:p>
                      <a:pPr algn="r" rtl="1"/>
                      <a:r>
                        <a:rPr lang="fa-IR" baseline="0" dirty="0" smtClean="0"/>
                        <a:t>علم </a:t>
                      </a:r>
                      <a:endParaRPr lang="fa-IR" dirty="0" smtClean="0"/>
                    </a:p>
                  </a:txBody>
                  <a:tcPr/>
                </a:tc>
                <a:tc>
                  <a:txBody>
                    <a:bodyPr/>
                    <a:lstStyle/>
                    <a:p>
                      <a:pPr algn="r" rtl="1"/>
                      <a:r>
                        <a:rPr lang="fa-IR" dirty="0" smtClean="0"/>
                        <a:t>خواندن</a:t>
                      </a:r>
                      <a:endParaRPr lang="en-US" dirty="0"/>
                    </a:p>
                  </a:txBody>
                  <a:tcPr/>
                </a:tc>
              </a:tr>
              <a:tr h="300040">
                <a:tc>
                  <a:txBody>
                    <a:bodyPr/>
                    <a:lstStyle/>
                    <a:p>
                      <a:pPr algn="r"/>
                      <a:r>
                        <a:rPr lang="fa-IR" dirty="0" smtClean="0"/>
                        <a:t>عالم</a:t>
                      </a:r>
                      <a:r>
                        <a:rPr lang="fa-IR" baseline="0" dirty="0" smtClean="0"/>
                        <a:t> </a:t>
                      </a:r>
                      <a:endParaRPr lang="fa-IR" dirty="0" smtClean="0"/>
                    </a:p>
                  </a:txBody>
                  <a:tcPr/>
                </a:tc>
                <a:tc>
                  <a:txBody>
                    <a:bodyPr/>
                    <a:lstStyle/>
                    <a:p>
                      <a:pPr algn="r"/>
                      <a:r>
                        <a:rPr lang="fa-IR" dirty="0" smtClean="0"/>
                        <a:t>دویدن</a:t>
                      </a:r>
                      <a:endParaRPr lang="en-US" dirty="0"/>
                    </a:p>
                  </a:txBody>
                  <a:tcPr/>
                </a:tc>
              </a:tr>
              <a:tr h="300040">
                <a:tc>
                  <a:txBody>
                    <a:bodyPr/>
                    <a:lstStyle/>
                    <a:p>
                      <a:pPr algn="r"/>
                      <a:r>
                        <a:rPr lang="fa-IR" dirty="0" smtClean="0"/>
                        <a:t>معلم </a:t>
                      </a:r>
                      <a:endParaRPr lang="en-US" dirty="0"/>
                    </a:p>
                  </a:txBody>
                  <a:tcPr/>
                </a:tc>
                <a:tc>
                  <a:txBody>
                    <a:bodyPr/>
                    <a:lstStyle/>
                    <a:p>
                      <a:pPr algn="r"/>
                      <a:r>
                        <a:rPr lang="fa-IR" dirty="0" smtClean="0"/>
                        <a:t>غذا</a:t>
                      </a:r>
                      <a:endParaRPr lang="en-US" dirty="0"/>
                    </a:p>
                  </a:txBody>
                  <a:tcPr/>
                </a:tc>
              </a:tr>
              <a:tr h="300040">
                <a:tc>
                  <a:txBody>
                    <a:bodyPr/>
                    <a:lstStyle/>
                    <a:p>
                      <a:pPr algn="r"/>
                      <a:r>
                        <a:rPr lang="fa-IR" dirty="0" smtClean="0"/>
                        <a:t>علوم</a:t>
                      </a:r>
                      <a:endParaRPr lang="en-US" dirty="0"/>
                    </a:p>
                  </a:txBody>
                  <a:tcPr/>
                </a:tc>
                <a:tc>
                  <a:txBody>
                    <a:bodyPr/>
                    <a:lstStyle/>
                    <a:p>
                      <a:pPr algn="r" rtl="1"/>
                      <a:r>
                        <a:rPr lang="fa-IR" dirty="0" smtClean="0"/>
                        <a:t>شادی</a:t>
                      </a:r>
                      <a:endParaRPr lang="en-US" dirty="0"/>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42910" y="428604"/>
            <a:ext cx="8286808" cy="6429396"/>
          </a:xfrm>
        </p:spPr>
        <p:txBody>
          <a:bodyPr>
            <a:normAutofit/>
          </a:bodyPr>
          <a:lstStyle/>
          <a:p>
            <a:pPr algn="r" rtl="1"/>
            <a:r>
              <a:rPr lang="fa-IR" sz="1800" b="1" dirty="0">
                <a:solidFill>
                  <a:schemeClr val="tx1"/>
                </a:solidFill>
              </a:rPr>
              <a:t>گام دوم</a:t>
            </a:r>
            <a:endParaRPr lang="fa-IR" sz="1800" dirty="0">
              <a:solidFill>
                <a:schemeClr val="tx1"/>
              </a:solidFill>
            </a:endParaRPr>
          </a:p>
          <a:p>
            <a:pPr algn="r" rtl="1"/>
            <a:r>
              <a:rPr lang="fa-IR" sz="1800" dirty="0">
                <a:solidFill>
                  <a:schemeClr val="tx1"/>
                </a:solidFill>
              </a:rPr>
              <a:t>مرحله ی اول، معلم: می خواهیم درستی حدسیات شما را آزمایش کنیم. مثال هایی عنوان می شوند. شما بر اساس فرضیات خود بیان کنید هر یک را در کدام ستون </a:t>
            </a:r>
            <a:r>
              <a:rPr lang="fa-IR" sz="1800" dirty="0" smtClean="0">
                <a:solidFill>
                  <a:schemeClr val="tx1"/>
                </a:solidFill>
              </a:rPr>
              <a:t>مثبت و منفی باید </a:t>
            </a:r>
            <a:r>
              <a:rPr lang="fa-IR" sz="1800" dirty="0">
                <a:solidFill>
                  <a:schemeClr val="tx1"/>
                </a:solidFill>
              </a:rPr>
              <a:t>قرار دهم</a:t>
            </a:r>
            <a:r>
              <a:rPr lang="fa-IR" sz="1800" dirty="0" smtClean="0">
                <a:solidFill>
                  <a:schemeClr val="tx1"/>
                </a:solidFill>
              </a:rPr>
              <a:t>.</a:t>
            </a:r>
          </a:p>
          <a:p>
            <a:pPr algn="r" rtl="1"/>
            <a:endParaRPr lang="fa-IR" sz="1800" dirty="0" smtClean="0">
              <a:solidFill>
                <a:schemeClr val="tx1"/>
              </a:solidFill>
            </a:endParaRPr>
          </a:p>
          <a:p>
            <a:pPr algn="r" rtl="1"/>
            <a:endParaRPr lang="fa-IR" sz="1800" dirty="0">
              <a:solidFill>
                <a:schemeClr val="tx1"/>
              </a:solidFill>
            </a:endParaRPr>
          </a:p>
          <a:p>
            <a:pPr algn="r" rtl="1"/>
            <a:endParaRPr lang="en-US" sz="1800" dirty="0">
              <a:solidFill>
                <a:schemeClr val="tx1"/>
              </a:solidFill>
            </a:endParaRPr>
          </a:p>
        </p:txBody>
      </p:sp>
      <p:graphicFrame>
        <p:nvGraphicFramePr>
          <p:cNvPr id="6" name="Table 5"/>
          <p:cNvGraphicFramePr>
            <a:graphicFrameLocks noGrp="1"/>
          </p:cNvGraphicFramePr>
          <p:nvPr/>
        </p:nvGraphicFramePr>
        <p:xfrm>
          <a:off x="1643042" y="1571612"/>
          <a:ext cx="6096000" cy="1854200"/>
        </p:xfrm>
        <a:graphic>
          <a:graphicData uri="http://schemas.openxmlformats.org/drawingml/2006/table">
            <a:tbl>
              <a:tblPr firstRow="1" bandRow="1">
                <a:tableStyleId>{5C22544A-7EE6-4342-B048-85BDC9FD1C3A}</a:tableStyleId>
              </a:tblPr>
              <a:tblGrid>
                <a:gridCol w="3048000"/>
                <a:gridCol w="3048000"/>
              </a:tblGrid>
              <a:tr h="370840">
                <a:tc>
                  <a:txBody>
                    <a:bodyPr/>
                    <a:lstStyle/>
                    <a:p>
                      <a:pPr algn="r" rtl="1"/>
                      <a:r>
                        <a:rPr lang="fa-IR" dirty="0" smtClean="0">
                          <a:solidFill>
                            <a:schemeClr val="tx1"/>
                          </a:solidFill>
                        </a:rPr>
                        <a:t>مثبت</a:t>
                      </a:r>
                      <a:endParaRPr lang="en-US" dirty="0">
                        <a:solidFill>
                          <a:schemeClr val="tx1"/>
                        </a:solidFill>
                      </a:endParaRPr>
                    </a:p>
                  </a:txBody>
                  <a:tcPr/>
                </a:tc>
                <a:tc>
                  <a:txBody>
                    <a:bodyPr/>
                    <a:lstStyle/>
                    <a:p>
                      <a:pPr algn="r" rtl="1"/>
                      <a:r>
                        <a:rPr lang="fa-IR" dirty="0" smtClean="0">
                          <a:solidFill>
                            <a:schemeClr val="tx1"/>
                          </a:solidFill>
                        </a:rPr>
                        <a:t>منفی</a:t>
                      </a:r>
                      <a:endParaRPr lang="en-US" dirty="0">
                        <a:solidFill>
                          <a:schemeClr val="tx1"/>
                        </a:solidFill>
                      </a:endParaRPr>
                    </a:p>
                  </a:txBody>
                  <a:tcPr/>
                </a:tc>
              </a:tr>
              <a:tr h="370840">
                <a:tc>
                  <a:txBody>
                    <a:bodyPr/>
                    <a:lstStyle/>
                    <a:p>
                      <a:pPr algn="r" rtl="1"/>
                      <a:r>
                        <a:rPr lang="fa-IR" dirty="0" smtClean="0">
                          <a:solidFill>
                            <a:schemeClr val="tx1"/>
                          </a:solidFill>
                        </a:rPr>
                        <a:t>مقصود</a:t>
                      </a:r>
                      <a:endParaRPr lang="en-US" dirty="0">
                        <a:solidFill>
                          <a:schemeClr val="tx1"/>
                        </a:solidFill>
                      </a:endParaRPr>
                    </a:p>
                  </a:txBody>
                  <a:tcPr/>
                </a:tc>
                <a:tc>
                  <a:txBody>
                    <a:bodyPr/>
                    <a:lstStyle/>
                    <a:p>
                      <a:pPr algn="r" rtl="1"/>
                      <a:r>
                        <a:rPr lang="fa-IR" dirty="0" smtClean="0">
                          <a:solidFill>
                            <a:schemeClr val="tx1"/>
                          </a:solidFill>
                        </a:rPr>
                        <a:t>بازی</a:t>
                      </a:r>
                      <a:endParaRPr lang="en-US" dirty="0">
                        <a:solidFill>
                          <a:schemeClr val="tx1"/>
                        </a:solidFill>
                      </a:endParaRPr>
                    </a:p>
                  </a:txBody>
                  <a:tcPr/>
                </a:tc>
              </a:tr>
              <a:tr h="370840">
                <a:tc>
                  <a:txBody>
                    <a:bodyPr/>
                    <a:lstStyle/>
                    <a:p>
                      <a:pPr algn="r" rtl="1"/>
                      <a:endParaRPr lang="en-US">
                        <a:solidFill>
                          <a:schemeClr val="tx1"/>
                        </a:solidFill>
                      </a:endParaRPr>
                    </a:p>
                  </a:txBody>
                  <a:tcPr/>
                </a:tc>
                <a:tc>
                  <a:txBody>
                    <a:bodyPr/>
                    <a:lstStyle/>
                    <a:p>
                      <a:pPr algn="r" rtl="1"/>
                      <a:r>
                        <a:rPr lang="fa-IR" dirty="0" smtClean="0">
                          <a:solidFill>
                            <a:schemeClr val="tx1"/>
                          </a:solidFill>
                        </a:rPr>
                        <a:t>خوردن</a:t>
                      </a:r>
                      <a:endParaRPr lang="en-US" dirty="0">
                        <a:solidFill>
                          <a:schemeClr val="tx1"/>
                        </a:solidFill>
                      </a:endParaRPr>
                    </a:p>
                  </a:txBody>
                  <a:tcPr/>
                </a:tc>
              </a:tr>
              <a:tr h="370840">
                <a:tc>
                  <a:txBody>
                    <a:bodyPr/>
                    <a:lstStyle/>
                    <a:p>
                      <a:pPr algn="r" rtl="1"/>
                      <a:r>
                        <a:rPr lang="fa-IR" dirty="0" smtClean="0">
                          <a:solidFill>
                            <a:schemeClr val="tx1"/>
                          </a:solidFill>
                        </a:rPr>
                        <a:t>مقصد</a:t>
                      </a:r>
                      <a:endParaRPr lang="en-US" dirty="0">
                        <a:solidFill>
                          <a:schemeClr val="tx1"/>
                        </a:solidFill>
                      </a:endParaRPr>
                    </a:p>
                  </a:txBody>
                  <a:tcPr/>
                </a:tc>
                <a:tc>
                  <a:txBody>
                    <a:bodyPr/>
                    <a:lstStyle/>
                    <a:p>
                      <a:pPr algn="r" rtl="1"/>
                      <a:endParaRPr lang="en-US">
                        <a:solidFill>
                          <a:schemeClr val="tx1"/>
                        </a:solidFill>
                      </a:endParaRPr>
                    </a:p>
                  </a:txBody>
                  <a:tcPr/>
                </a:tc>
              </a:tr>
              <a:tr h="370840">
                <a:tc>
                  <a:txBody>
                    <a:bodyPr/>
                    <a:lstStyle/>
                    <a:p>
                      <a:pPr algn="r" rtl="1"/>
                      <a:endParaRPr lang="en-US" dirty="0">
                        <a:solidFill>
                          <a:schemeClr val="tx1"/>
                        </a:solidFill>
                      </a:endParaRPr>
                    </a:p>
                  </a:txBody>
                  <a:tcPr/>
                </a:tc>
                <a:tc>
                  <a:txBody>
                    <a:bodyPr/>
                    <a:lstStyle/>
                    <a:p>
                      <a:pPr algn="r" rtl="1"/>
                      <a:r>
                        <a:rPr lang="fa-IR" dirty="0" smtClean="0">
                          <a:solidFill>
                            <a:schemeClr val="tx1"/>
                          </a:solidFill>
                        </a:rPr>
                        <a:t>نقاشی</a:t>
                      </a:r>
                      <a:endParaRPr lang="en-US" dirty="0">
                        <a:solidFill>
                          <a:schemeClr val="tx1"/>
                        </a:solidFill>
                      </a:endParaRPr>
                    </a:p>
                  </a:txBody>
                  <a:tcPr/>
                </a:tc>
              </a:tr>
            </a:tbl>
          </a:graphicData>
        </a:graphic>
      </p:graphicFrame>
      <p:sp>
        <p:nvSpPr>
          <p:cNvPr id="7" name="Rectangle 6"/>
          <p:cNvSpPr/>
          <p:nvPr/>
        </p:nvSpPr>
        <p:spPr>
          <a:xfrm>
            <a:off x="928662" y="3714752"/>
            <a:ext cx="7858148" cy="646331"/>
          </a:xfrm>
          <a:prstGeom prst="rect">
            <a:avLst/>
          </a:prstGeom>
        </p:spPr>
        <p:txBody>
          <a:bodyPr wrap="square">
            <a:spAutoFit/>
          </a:bodyPr>
          <a:lstStyle/>
          <a:p>
            <a:pPr algn="r" rtl="1"/>
            <a:r>
              <a:rPr lang="fa-IR" dirty="0"/>
              <a:t>مرحله ی دوم، معلم: به نظر می رسد مفهوم را پیدا کرده اید. اکنون شما هم مثال بزنید و بگویید هر مثال را در کدام ستون </a:t>
            </a:r>
            <a:r>
              <a:rPr lang="fa-IR" dirty="0" smtClean="0"/>
              <a:t>مثبت و منفی باید </a:t>
            </a:r>
            <a:r>
              <a:rPr lang="fa-IR" dirty="0"/>
              <a:t>قرار داد.</a:t>
            </a:r>
            <a:endParaRPr lang="en-US" dirty="0"/>
          </a:p>
        </p:txBody>
      </p:sp>
      <p:graphicFrame>
        <p:nvGraphicFramePr>
          <p:cNvPr id="8" name="Table 7"/>
          <p:cNvGraphicFramePr>
            <a:graphicFrameLocks noGrp="1"/>
          </p:cNvGraphicFramePr>
          <p:nvPr/>
        </p:nvGraphicFramePr>
        <p:xfrm>
          <a:off x="1714480" y="4357694"/>
          <a:ext cx="6096000" cy="1854200"/>
        </p:xfrm>
        <a:graphic>
          <a:graphicData uri="http://schemas.openxmlformats.org/drawingml/2006/table">
            <a:tbl>
              <a:tblPr firstRow="1" bandRow="1">
                <a:tableStyleId>{5C22544A-7EE6-4342-B048-85BDC9FD1C3A}</a:tableStyleId>
              </a:tblPr>
              <a:tblGrid>
                <a:gridCol w="3048000"/>
                <a:gridCol w="3048000"/>
              </a:tblGrid>
              <a:tr h="370840">
                <a:tc>
                  <a:txBody>
                    <a:bodyPr/>
                    <a:lstStyle/>
                    <a:p>
                      <a:pPr algn="r" rtl="1"/>
                      <a:r>
                        <a:rPr lang="fa-IR" dirty="0" smtClean="0">
                          <a:solidFill>
                            <a:schemeClr val="tx1"/>
                          </a:solidFill>
                        </a:rPr>
                        <a:t>مثبت</a:t>
                      </a:r>
                      <a:endParaRPr lang="en-US" dirty="0">
                        <a:solidFill>
                          <a:schemeClr val="tx1"/>
                        </a:solidFill>
                      </a:endParaRPr>
                    </a:p>
                  </a:txBody>
                  <a:tcPr/>
                </a:tc>
                <a:tc>
                  <a:txBody>
                    <a:bodyPr/>
                    <a:lstStyle/>
                    <a:p>
                      <a:pPr algn="r" rtl="1"/>
                      <a:r>
                        <a:rPr lang="fa-IR" dirty="0" smtClean="0">
                          <a:solidFill>
                            <a:schemeClr val="tx1"/>
                          </a:solidFill>
                        </a:rPr>
                        <a:t>منفی </a:t>
                      </a:r>
                      <a:endParaRPr lang="en-US" dirty="0">
                        <a:solidFill>
                          <a:schemeClr val="tx1"/>
                        </a:solidFill>
                      </a:endParaRPr>
                    </a:p>
                  </a:txBody>
                  <a:tcPr/>
                </a:tc>
              </a:tr>
              <a:tr h="370840">
                <a:tc>
                  <a:txBody>
                    <a:bodyPr/>
                    <a:lstStyle/>
                    <a:p>
                      <a:pPr algn="r" rtl="1"/>
                      <a:r>
                        <a:rPr lang="fa-IR" dirty="0" smtClean="0">
                          <a:solidFill>
                            <a:schemeClr val="tx1"/>
                          </a:solidFill>
                        </a:rPr>
                        <a:t>شاعر</a:t>
                      </a:r>
                      <a:endParaRPr lang="en-US" dirty="0">
                        <a:solidFill>
                          <a:schemeClr val="tx1"/>
                        </a:solidFill>
                      </a:endParaRPr>
                    </a:p>
                  </a:txBody>
                  <a:tcPr/>
                </a:tc>
                <a:tc>
                  <a:txBody>
                    <a:bodyPr/>
                    <a:lstStyle/>
                    <a:p>
                      <a:pPr algn="r" rtl="1"/>
                      <a:r>
                        <a:rPr lang="fa-IR" dirty="0" smtClean="0">
                          <a:solidFill>
                            <a:schemeClr val="tx1"/>
                          </a:solidFill>
                        </a:rPr>
                        <a:t>عضو</a:t>
                      </a:r>
                      <a:endParaRPr lang="en-US" dirty="0">
                        <a:solidFill>
                          <a:schemeClr val="tx1"/>
                        </a:solidFill>
                      </a:endParaRPr>
                    </a:p>
                  </a:txBody>
                  <a:tcPr/>
                </a:tc>
              </a:tr>
              <a:tr h="370840">
                <a:tc>
                  <a:txBody>
                    <a:bodyPr/>
                    <a:lstStyle/>
                    <a:p>
                      <a:pPr algn="r" rtl="1"/>
                      <a:endParaRPr lang="en-US">
                        <a:solidFill>
                          <a:schemeClr val="tx1"/>
                        </a:solidFill>
                      </a:endParaRPr>
                    </a:p>
                  </a:txBody>
                  <a:tcPr/>
                </a:tc>
                <a:tc>
                  <a:txBody>
                    <a:bodyPr/>
                    <a:lstStyle/>
                    <a:p>
                      <a:pPr algn="r" rtl="1"/>
                      <a:endParaRPr lang="en-US">
                        <a:solidFill>
                          <a:schemeClr val="tx1"/>
                        </a:solidFill>
                      </a:endParaRPr>
                    </a:p>
                  </a:txBody>
                  <a:tcPr/>
                </a:tc>
              </a:tr>
              <a:tr h="370840">
                <a:tc>
                  <a:txBody>
                    <a:bodyPr/>
                    <a:lstStyle/>
                    <a:p>
                      <a:pPr algn="r" rtl="1"/>
                      <a:endParaRPr lang="en-US">
                        <a:solidFill>
                          <a:schemeClr val="tx1"/>
                        </a:solidFill>
                      </a:endParaRPr>
                    </a:p>
                  </a:txBody>
                  <a:tcPr/>
                </a:tc>
                <a:tc>
                  <a:txBody>
                    <a:bodyPr/>
                    <a:lstStyle/>
                    <a:p>
                      <a:pPr algn="r" rtl="1"/>
                      <a:r>
                        <a:rPr lang="fa-IR" dirty="0" smtClean="0">
                          <a:solidFill>
                            <a:schemeClr val="tx1"/>
                          </a:solidFill>
                        </a:rPr>
                        <a:t>کاشتن</a:t>
                      </a:r>
                      <a:endParaRPr lang="en-US" dirty="0">
                        <a:solidFill>
                          <a:schemeClr val="tx1"/>
                        </a:solidFill>
                      </a:endParaRPr>
                    </a:p>
                  </a:txBody>
                  <a:tcPr/>
                </a:tc>
              </a:tr>
              <a:tr h="370840">
                <a:tc>
                  <a:txBody>
                    <a:bodyPr/>
                    <a:lstStyle/>
                    <a:p>
                      <a:pPr algn="r" rtl="1"/>
                      <a:endParaRPr lang="en-US" dirty="0">
                        <a:solidFill>
                          <a:schemeClr val="tx1"/>
                        </a:solidFill>
                      </a:endParaRPr>
                    </a:p>
                  </a:txBody>
                  <a:tcPr/>
                </a:tc>
                <a:tc>
                  <a:txBody>
                    <a:bodyPr/>
                    <a:lstStyle/>
                    <a:p>
                      <a:pPr algn="r" rtl="1"/>
                      <a:endParaRPr lang="en-US" dirty="0">
                        <a:solidFill>
                          <a:schemeClr val="tx1"/>
                        </a:solidFill>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1371600" y="1214423"/>
            <a:ext cx="6915150" cy="4424378"/>
          </a:xfrm>
        </p:spPr>
        <p:txBody>
          <a:bodyPr>
            <a:normAutofit/>
          </a:bodyPr>
          <a:lstStyle/>
          <a:p>
            <a:pPr algn="r" rtl="1"/>
            <a:r>
              <a:rPr lang="fa-IR" sz="2000" b="1" dirty="0">
                <a:solidFill>
                  <a:schemeClr val="tx1"/>
                </a:solidFill>
              </a:rPr>
              <a:t>گام سوم</a:t>
            </a:r>
            <a:endParaRPr lang="fa-IR" sz="2000" dirty="0">
              <a:solidFill>
                <a:schemeClr val="tx1"/>
              </a:solidFill>
            </a:endParaRPr>
          </a:p>
          <a:p>
            <a:pPr algn="r" rtl="1"/>
            <a:r>
              <a:rPr lang="fa-IR" sz="2000" dirty="0">
                <a:solidFill>
                  <a:schemeClr val="tx1"/>
                </a:solidFill>
              </a:rPr>
              <a:t>معلم: حدس ها و نظرات خود را در مورد مفهومی که یافته اید، بیان کنید. از کدام مثال به مفهوم پی بردید؟ </a:t>
            </a:r>
          </a:p>
          <a:p>
            <a:pPr algn="r" rtl="1"/>
            <a:r>
              <a:rPr lang="fa-IR" sz="2000" dirty="0" smtClean="0">
                <a:solidFill>
                  <a:schemeClr val="tx1"/>
                </a:solidFill>
              </a:rPr>
              <a:t>و در اخر معلم توضیح میدهد که همان طور که فامیل شما و اعضای خانوادی شما یکسان است برخی کلمات هم هستند که باهم هم خانواده هستند </a:t>
            </a:r>
            <a:endParaRPr lang="en-US" sz="20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4291"/>
            <a:ext cx="7772400" cy="857255"/>
          </a:xfrm>
        </p:spPr>
        <p:txBody>
          <a:bodyPr>
            <a:normAutofit/>
          </a:bodyPr>
          <a:lstStyle/>
          <a:p>
            <a:r>
              <a:rPr lang="fa-IR" sz="3200" b="1" dirty="0" smtClean="0"/>
              <a:t>کارکرد های مثبت الگو </a:t>
            </a:r>
            <a:endParaRPr lang="en-US" sz="3200" b="1" dirty="0"/>
          </a:p>
        </p:txBody>
      </p:sp>
      <p:sp>
        <p:nvSpPr>
          <p:cNvPr id="3" name="Subtitle 2"/>
          <p:cNvSpPr>
            <a:spLocks noGrp="1"/>
          </p:cNvSpPr>
          <p:nvPr>
            <p:ph type="subTitle" idx="1"/>
          </p:nvPr>
        </p:nvSpPr>
        <p:spPr>
          <a:xfrm>
            <a:off x="714348" y="1428736"/>
            <a:ext cx="7643866" cy="5000660"/>
          </a:xfrm>
        </p:spPr>
        <p:txBody>
          <a:bodyPr>
            <a:normAutofit/>
          </a:bodyPr>
          <a:lstStyle/>
          <a:p>
            <a:pPr algn="just" rtl="1"/>
            <a:r>
              <a:rPr lang="fa-IR" sz="2000" b="1" dirty="0">
                <a:solidFill>
                  <a:srgbClr val="FF0000"/>
                </a:solidFill>
              </a:rPr>
              <a:t>کارکردهای مثبت استفاده از این الگو</a:t>
            </a:r>
          </a:p>
          <a:p>
            <a:pPr algn="just" rtl="1"/>
            <a:r>
              <a:rPr lang="fa-IR" sz="2000" dirty="0">
                <a:solidFill>
                  <a:schemeClr val="tx1"/>
                </a:solidFill>
              </a:rPr>
              <a:t>1.‏ بالا بردن سطح تحمل ابهام در فراگیرنده؛</a:t>
            </a:r>
          </a:p>
          <a:p>
            <a:pPr algn="just" rtl="1"/>
            <a:r>
              <a:rPr lang="fa-IR" sz="2000" dirty="0">
                <a:solidFill>
                  <a:schemeClr val="tx1"/>
                </a:solidFill>
              </a:rPr>
              <a:t>2. پایداری و عمق بیشتر مطالب یاد گرفته شده؛</a:t>
            </a:r>
          </a:p>
          <a:p>
            <a:pPr algn="just" rtl="1"/>
            <a:r>
              <a:rPr lang="fa-IR" sz="2000" dirty="0">
                <a:solidFill>
                  <a:schemeClr val="tx1"/>
                </a:solidFill>
              </a:rPr>
              <a:t>3. بهبود و تقویت قدرت تفکر و درک مفاهیم و اصول؛</a:t>
            </a:r>
          </a:p>
          <a:p>
            <a:pPr algn="just" rtl="1"/>
            <a:r>
              <a:rPr lang="fa-IR" sz="2000" dirty="0">
                <a:solidFill>
                  <a:schemeClr val="tx1"/>
                </a:solidFill>
              </a:rPr>
              <a:t>4. یادگیری تفکر استقرایی و دست یابی به نتیجه از جزء به کل.</a:t>
            </a:r>
          </a:p>
          <a:p>
            <a:pPr algn="just" rtl="1"/>
            <a:r>
              <a:rPr lang="fa-IR" sz="2000" dirty="0">
                <a:solidFill>
                  <a:schemeClr val="tx1"/>
                </a:solidFill>
              </a:rPr>
              <a:t>5. افزایش انگیزه ی یادگیری با ایجاد حالت بازی و معما در جریان تدریس</a:t>
            </a:r>
            <a:r>
              <a:rPr lang="fa-IR" sz="2000" dirty="0" smtClean="0">
                <a:solidFill>
                  <a:schemeClr val="tx1"/>
                </a:solidFill>
              </a:rPr>
              <a:t>.</a:t>
            </a:r>
          </a:p>
          <a:p>
            <a:pPr algn="just" rtl="1"/>
            <a:r>
              <a:rPr lang="fa-IR" sz="2000" dirty="0" smtClean="0">
                <a:solidFill>
                  <a:schemeClr val="tx1"/>
                </a:solidFill>
              </a:rPr>
              <a:t>6.از الگوي دريافت مفهوم ميتوان به عنوان روشي براي ارزشيابي استفاده كرد. </a:t>
            </a:r>
          </a:p>
          <a:p>
            <a:pPr algn="just" rtl="1"/>
            <a:r>
              <a:rPr lang="fa-IR" sz="2000" dirty="0" smtClean="0">
                <a:solidFill>
                  <a:schemeClr val="tx1"/>
                </a:solidFill>
              </a:rPr>
              <a:t> 7. این الگوي سبب تقويت مهارت فرضيه سازي در دانشآموزان ميشود. </a:t>
            </a:r>
          </a:p>
          <a:p>
            <a:pPr algn="just" rtl="1"/>
            <a:r>
              <a:rPr lang="fa-IR" sz="2000" dirty="0" smtClean="0">
                <a:solidFill>
                  <a:schemeClr val="tx1"/>
                </a:solidFill>
              </a:rPr>
              <a:t>8. الگوي دريافت مفهوم، فرصت تحليل جريان فكر را براي دانشآموزان فراهم ميآورد. </a:t>
            </a:r>
          </a:p>
          <a:p>
            <a:pPr algn="just" rtl="1"/>
            <a:r>
              <a:rPr lang="fa-IR" sz="2000" dirty="0" smtClean="0">
                <a:solidFill>
                  <a:schemeClr val="tx1"/>
                </a:solidFill>
              </a:rPr>
              <a:t>9. در الگوي دريافت مفهوم تلاش ميشود، با كنترل فرآيند تفكّر ميزان توجه دانشآموزان را افزايش داد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5729"/>
            <a:ext cx="7772400" cy="714379"/>
          </a:xfrm>
        </p:spPr>
        <p:txBody>
          <a:bodyPr>
            <a:normAutofit/>
          </a:bodyPr>
          <a:lstStyle/>
          <a:p>
            <a:r>
              <a:rPr lang="fa-IR" sz="3200" b="1" dirty="0" smtClean="0"/>
              <a:t>محدودیت های الگو </a:t>
            </a:r>
            <a:endParaRPr lang="en-US" sz="3200" b="1" dirty="0"/>
          </a:p>
        </p:txBody>
      </p:sp>
      <p:sp>
        <p:nvSpPr>
          <p:cNvPr id="3" name="Subtitle 2"/>
          <p:cNvSpPr>
            <a:spLocks noGrp="1"/>
          </p:cNvSpPr>
          <p:nvPr>
            <p:ph type="subTitle" idx="1"/>
          </p:nvPr>
        </p:nvSpPr>
        <p:spPr>
          <a:xfrm>
            <a:off x="357158" y="1500174"/>
            <a:ext cx="8215370" cy="5000660"/>
          </a:xfrm>
        </p:spPr>
        <p:txBody>
          <a:bodyPr>
            <a:normAutofit/>
          </a:bodyPr>
          <a:lstStyle/>
          <a:p>
            <a:pPr algn="just" rtl="1"/>
            <a:r>
              <a:rPr lang="fa-IR" sz="2000" b="1" dirty="0">
                <a:solidFill>
                  <a:srgbClr val="FF0000"/>
                </a:solidFill>
              </a:rPr>
              <a:t>محدودیت </a:t>
            </a:r>
            <a:r>
              <a:rPr lang="fa-IR" sz="2000" b="1" dirty="0" smtClean="0">
                <a:solidFill>
                  <a:srgbClr val="FF0000"/>
                </a:solidFill>
              </a:rPr>
              <a:t>ها</a:t>
            </a:r>
            <a:endParaRPr lang="fa-IR" sz="2000" b="1" dirty="0">
              <a:solidFill>
                <a:srgbClr val="FF0000"/>
              </a:solidFill>
            </a:endParaRPr>
          </a:p>
          <a:p>
            <a:pPr algn="just" rtl="1"/>
            <a:r>
              <a:rPr lang="fa-IR" sz="2000" dirty="0" smtClean="0">
                <a:solidFill>
                  <a:schemeClr val="tx1"/>
                </a:solidFill>
              </a:rPr>
              <a:t>1. تهیه </a:t>
            </a:r>
            <a:r>
              <a:rPr lang="fa-IR" sz="2000" dirty="0">
                <a:solidFill>
                  <a:schemeClr val="tx1"/>
                </a:solidFill>
              </a:rPr>
              <a:t>نمونه های مثبت و منفی برای بعضی از مفاهیم دشوار استو ممکن است سبب سردرگمی دانش آموز گردد </a:t>
            </a:r>
            <a:r>
              <a:rPr lang="fa-IR" sz="2000" dirty="0" smtClean="0">
                <a:solidFill>
                  <a:schemeClr val="tx1"/>
                </a:solidFill>
              </a:rPr>
              <a:t>ازاین رو </a:t>
            </a:r>
            <a:r>
              <a:rPr lang="fa-IR" sz="2000" dirty="0">
                <a:solidFill>
                  <a:schemeClr val="tx1"/>
                </a:solidFill>
              </a:rPr>
              <a:t>در انتخاب درس مفهوم در این الگو دقت کنید.</a:t>
            </a:r>
          </a:p>
          <a:p>
            <a:pPr algn="just" rtl="1"/>
            <a:r>
              <a:rPr lang="fa-IR" sz="2000" dirty="0" smtClean="0">
                <a:solidFill>
                  <a:schemeClr val="tx1"/>
                </a:solidFill>
              </a:rPr>
              <a:t>2. الگو </a:t>
            </a:r>
            <a:r>
              <a:rPr lang="fa-IR" sz="2000" dirty="0">
                <a:solidFill>
                  <a:schemeClr val="tx1"/>
                </a:solidFill>
              </a:rPr>
              <a:t>برای تدریس درس هایی که بخش عمده ی آن ها را مفاهیم و اصول تشکیل می دهند، مناسب تر است.</a:t>
            </a:r>
          </a:p>
          <a:p>
            <a:pPr algn="just" rtl="1"/>
            <a:r>
              <a:rPr lang="fa-IR" sz="2000" dirty="0" smtClean="0">
                <a:solidFill>
                  <a:schemeClr val="tx1"/>
                </a:solidFill>
              </a:rPr>
              <a:t>3. مدت </a:t>
            </a:r>
            <a:r>
              <a:rPr lang="fa-IR" sz="2000" dirty="0">
                <a:solidFill>
                  <a:schemeClr val="tx1"/>
                </a:solidFill>
              </a:rPr>
              <a:t>لازم برای اجرای این الگو حدود 30-20 دقیقه </a:t>
            </a:r>
            <a:r>
              <a:rPr lang="fa-IR" sz="2000" dirty="0" smtClean="0">
                <a:solidFill>
                  <a:schemeClr val="tx1"/>
                </a:solidFill>
              </a:rPr>
              <a:t>است</a:t>
            </a:r>
            <a:endParaRPr lang="fa-IR" sz="2000" dirty="0">
              <a:solidFill>
                <a:schemeClr val="tx1"/>
              </a:solidFill>
            </a:endParaRPr>
          </a:p>
          <a:p>
            <a:pPr algn="just" rtl="1"/>
            <a:r>
              <a:rPr lang="fa-IR" sz="2000" dirty="0" smtClean="0">
                <a:solidFill>
                  <a:schemeClr val="tx1"/>
                </a:solidFill>
              </a:rPr>
              <a:t>4. تفاوت‌های </a:t>
            </a:r>
            <a:r>
              <a:rPr lang="fa-IR" sz="2000" dirty="0">
                <a:solidFill>
                  <a:schemeClr val="tx1"/>
                </a:solidFill>
              </a:rPr>
              <a:t>زیاد در توانایی دانش‌آموزان</a:t>
            </a:r>
          </a:p>
          <a:p>
            <a:pPr algn="just" rtl="1"/>
            <a:r>
              <a:rPr lang="fa-IR" sz="2000" dirty="0" smtClean="0">
                <a:solidFill>
                  <a:schemeClr val="tx1"/>
                </a:solidFill>
              </a:rPr>
              <a:t>5. محدودیت </a:t>
            </a:r>
            <a:r>
              <a:rPr lang="fa-IR" sz="2000" dirty="0">
                <a:solidFill>
                  <a:schemeClr val="tx1"/>
                </a:solidFill>
              </a:rPr>
              <a:t>فضا برای جنبش گروهی</a:t>
            </a:r>
          </a:p>
          <a:p>
            <a:pPr algn="just" rtl="1"/>
            <a:r>
              <a:rPr lang="fa-IR" sz="2000" dirty="0" smtClean="0">
                <a:solidFill>
                  <a:schemeClr val="tx1"/>
                </a:solidFill>
              </a:rPr>
              <a:t>6. بخش‌های </a:t>
            </a:r>
            <a:r>
              <a:rPr lang="fa-IR" sz="2000" dirty="0">
                <a:solidFill>
                  <a:schemeClr val="tx1"/>
                </a:solidFill>
              </a:rPr>
              <a:t>مستقل و مساوی نمی‌توان تقسیم کرد</a:t>
            </a:r>
          </a:p>
          <a:p>
            <a:pPr algn="r" rtl="1"/>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857250"/>
          </a:xfrm>
        </p:spPr>
        <p:txBody>
          <a:bodyPr wrap="square" lIns="91440" tIns="45720" rIns="91440" bIns="45720" anchor="ctr">
            <a:normAutofit/>
          </a:bodyPr>
          <a:lstStyle/>
          <a:p>
            <a:pPr marL="0" indent="0" algn="ctr" defTabSz="914400">
              <a:lnSpc>
                <a:spcPct val="102000"/>
              </a:lnSpc>
              <a:spcBef>
                <a:spcPts val="0"/>
              </a:spcBef>
              <a:spcAft>
                <a:spcPts val="0"/>
              </a:spcAft>
              <a:buFontTx/>
              <a:buNone/>
            </a:pPr>
            <a:r>
              <a:rPr lang="ar-SA" altLang="ko-KR" sz="3200" b="1" dirty="0" smtClean="0">
                <a:solidFill>
                  <a:srgbClr val="000000"/>
                </a:solidFill>
                <a:latin typeface="Arial" charset="0"/>
              </a:rPr>
              <a:t>راهبردها</a:t>
            </a:r>
            <a:r>
              <a:rPr lang="en-US" altLang="ko-KR" sz="3200" b="1" dirty="0" smtClean="0">
                <a:solidFill>
                  <a:srgbClr val="000000"/>
                </a:solidFill>
                <a:latin typeface="Arial" charset="0"/>
              </a:rPr>
              <a:t> </a:t>
            </a:r>
            <a:r>
              <a:rPr lang="ar-SA" altLang="ko-KR" sz="3200" b="1" dirty="0" smtClean="0">
                <a:solidFill>
                  <a:srgbClr val="000000"/>
                </a:solidFill>
                <a:latin typeface="Arial" charset="0"/>
              </a:rPr>
              <a:t>و</a:t>
            </a:r>
            <a:r>
              <a:rPr lang="en-US" altLang="ko-KR" sz="3200" b="1" dirty="0" smtClean="0">
                <a:solidFill>
                  <a:srgbClr val="000000"/>
                </a:solidFill>
                <a:latin typeface="Arial" charset="0"/>
              </a:rPr>
              <a:t> </a:t>
            </a:r>
            <a:r>
              <a:rPr lang="ar-SA" altLang="ko-KR" sz="3200" b="1" dirty="0" smtClean="0">
                <a:solidFill>
                  <a:srgbClr val="000000"/>
                </a:solidFill>
                <a:latin typeface="Arial" charset="0"/>
              </a:rPr>
              <a:t>توصيها</a:t>
            </a:r>
            <a:r>
              <a:rPr lang="en-US" altLang="ko-KR" sz="3200" b="1" dirty="0" smtClean="0">
                <a:solidFill>
                  <a:srgbClr val="000000"/>
                </a:solidFill>
                <a:latin typeface="Arial" charset="0"/>
              </a:rPr>
              <a:t> </a:t>
            </a:r>
            <a:endParaRPr lang="ko-KR" altLang="en-US" sz="3200" b="1" dirty="0" smtClean="0">
              <a:latin typeface="Arial" charset="0"/>
            </a:endParaRPr>
          </a:p>
        </p:txBody>
      </p:sp>
      <p:sp>
        <p:nvSpPr>
          <p:cNvPr id="3" name="Subtitle 2"/>
          <p:cNvSpPr>
            <a:spLocks noGrp="1"/>
          </p:cNvSpPr>
          <p:nvPr>
            <p:ph type="subTitle" idx="1"/>
          </p:nvPr>
        </p:nvSpPr>
        <p:spPr>
          <a:xfrm>
            <a:off x="785786" y="714356"/>
            <a:ext cx="8072494" cy="5786478"/>
          </a:xfrm>
        </p:spPr>
        <p:txBody>
          <a:bodyPr>
            <a:normAutofit/>
          </a:bodyPr>
          <a:lstStyle/>
          <a:p>
            <a:pPr algn="r" rtl="1"/>
            <a:r>
              <a:rPr lang="fa-IR" sz="1800" b="1" dirty="0" smtClean="0">
                <a:solidFill>
                  <a:schemeClr val="tx1"/>
                </a:solidFill>
              </a:rPr>
              <a:t> تهيه ي نمونه هاي مثبت و منفي دقت و تمرين زيادي نياز دارد. نمونه هاي مبهم سبب سردرگمي دانش آموزان ميشود. </a:t>
            </a:r>
          </a:p>
          <a:p>
            <a:pPr algn="r" rtl="1"/>
            <a:r>
              <a:rPr lang="fa-IR" sz="1800" b="1" dirty="0" smtClean="0">
                <a:solidFill>
                  <a:schemeClr val="tx1"/>
                </a:solidFill>
              </a:rPr>
              <a:t>در ارائه ي نمونه ها، بايد بر ويژگي ها و صفات مهم، تأكيد بيشتري داشت . براي اين منظور بايد مفاهيمي را كـه ميخواهيد آموزش دهيد، تحليل نموده و صفات و ويژگي هاي آن را تعيين كنيد، سپس بـا ناديـده گـرفتن برخـي ويژگيهاي جزيي و كم اهميت، روي صفات مهم آن مفهوم تأكيد نماييد. </a:t>
            </a:r>
          </a:p>
          <a:p>
            <a:pPr algn="r" rtl="1"/>
            <a:r>
              <a:rPr lang="fa-IR" sz="1800" b="1" dirty="0" smtClean="0">
                <a:solidFill>
                  <a:schemeClr val="tx1"/>
                </a:solidFill>
              </a:rPr>
              <a:t> در ارائهي نمونه هاي مثبت و منفي يك مفهوم، از روشهايي؛ مانند: رسم شكل، كاريكاتور، عكس، مثالهاي واقعي از زندگي روزمره و ... استفاده نماييد. </a:t>
            </a:r>
          </a:p>
          <a:p>
            <a:pPr algn="r" rtl="1"/>
            <a:r>
              <a:rPr lang="fa-IR" sz="1800" b="1" dirty="0" smtClean="0">
                <a:solidFill>
                  <a:schemeClr val="tx1"/>
                </a:solidFill>
              </a:rPr>
              <a:t> توجه داشته باشيد كه وظيفه ي دانشآموزان در دريافت مفهوم، اختراع مفاهيم جديد نيست، بلكـه رسـيدن بـه مفاهيمي است كه قبلاً به وسيله ي معلّم انتخاب شده اند. </a:t>
            </a:r>
          </a:p>
          <a:p>
            <a:pPr algn="r" rtl="1"/>
            <a:r>
              <a:rPr lang="fa-IR" sz="1800" b="1" dirty="0" smtClean="0">
                <a:solidFill>
                  <a:schemeClr val="tx1"/>
                </a:solidFill>
              </a:rPr>
              <a:t> براي مراقبت از دانش آموزاني كه ميخواهند خيلي سريع جواب نهايي را بدهند، از عبارت هايي؛ مانند: «عجله نكن»، «فكرت را نگهدار»، «دقّت كن ببين درست فكر ميكني»، «اجازه بده بقيه ي دوستانت هم فكركنند» و ... استفاده كنيد.  </a:t>
            </a:r>
          </a:p>
          <a:p>
            <a:pPr algn="r" rtl="1"/>
            <a:r>
              <a:rPr lang="fa-IR" sz="1800" b="1" dirty="0" smtClean="0">
                <a:solidFill>
                  <a:schemeClr val="tx1"/>
                </a:solidFill>
              </a:rPr>
              <a:t>در جريان تدريس از فرضيه هاي دانشآموزان حمايت كنيد و مباحثاتي ترتيب دهيـد كـه دانـش آمـوزان در آن فرضيهه اي خود را، در برابر فرضيههاي ديگران بيازمايند.</a:t>
            </a:r>
          </a:p>
          <a:p>
            <a:pPr algn="r" rtl="1"/>
            <a:r>
              <a:rPr lang="fa-IR" sz="1800" b="1" dirty="0" smtClean="0">
                <a:solidFill>
                  <a:schemeClr val="tx1"/>
                </a:solidFill>
              </a:rPr>
              <a:t>  اگر «تحليل تفكّر» براي شما مهمتر از «دريافت مفهوم» است بر مرحله ي سوم تأكيد بيشتري داشته باشيد. </a:t>
            </a:r>
          </a:p>
          <a:p>
            <a:pPr algn="r" rtl="1"/>
            <a:r>
              <a:rPr lang="fa-IR" sz="1800" b="1" dirty="0" smtClean="0">
                <a:solidFill>
                  <a:schemeClr val="tx1"/>
                </a:solidFill>
              </a:rPr>
              <a:t> از الگوي دريافت مفهوم مي توانيد به عنوان روشي براي ارزشيابي استفاده كنيد . </a:t>
            </a:r>
          </a:p>
          <a:p>
            <a:pPr algn="r" rtl="1"/>
            <a:r>
              <a:rPr lang="fa-IR" sz="1800" b="1" dirty="0" smtClean="0">
                <a:solidFill>
                  <a:schemeClr val="tx1"/>
                </a:solidFill>
              </a:rPr>
              <a:t>اين روش زماني مناسـب اسـت كه بخواهيد تعيين كنيد مفاهيم ارائه شده قبلي به خوبي آموخته شدهاند. اين الگو به سرعت، عمق فهم دانش آمـوزان را آشكار ميسازد و دانش قبلي آنان را تقويت ميكند.</a:t>
            </a:r>
            <a:endParaRPr lang="en-US" sz="1800" b="1" dirty="0">
              <a:solidFill>
                <a:schemeClr val="tx1"/>
              </a:solidFill>
            </a:endParaRPr>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Pages>11</Pages>
  <Words>966</Words>
  <Characters>0</Characters>
  <Application>Microsoft Office PowerPoint</Application>
  <DocSecurity>0</DocSecurity>
  <PresentationFormat>On-screen Show (4:3)</PresentationFormat>
  <Lines>0</Lines>
  <Paragraphs>104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Diseño predeterminado</vt:lpstr>
      <vt:lpstr>بنام خدا</vt:lpstr>
      <vt:lpstr>مقدمه</vt:lpstr>
      <vt:lpstr>دریافت مفهوم </vt:lpstr>
      <vt:lpstr>الگو دریافت مفهوم </vt:lpstr>
      <vt:lpstr>مراحل الگوی دریافت مفهوم  </vt:lpstr>
      <vt:lpstr>مراحل الگوی</vt:lpstr>
      <vt:lpstr>مثال تدریس</vt:lpstr>
      <vt:lpstr>PowerPoint Presentation</vt:lpstr>
      <vt:lpstr>PowerPoint Presentation</vt:lpstr>
      <vt:lpstr>کارکرد های مثبت الگو </vt:lpstr>
      <vt:lpstr>محدودیت های الگو </vt:lpstr>
      <vt:lpstr>راهبردها و توصيها </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مقدمه</dc:title>
  <dc:creator>USER11</dc:creator>
  <cp:lastModifiedBy>Windows User</cp:lastModifiedBy>
  <cp:revision>4</cp:revision>
  <dcterms:modified xsi:type="dcterms:W3CDTF">2020-06-14T15:22:56Z</dcterms:modified>
</cp:coreProperties>
</file>

<file path=docProps/infrawarePen.xml><?xml version="1.0" encoding="utf-8"?>
<InfrawarePenDraw xmlns="http://www.infraware.co.kr/2012/penmode"/>
</file>