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90" r:id="rId2"/>
    <p:sldId id="256" r:id="rId3"/>
    <p:sldId id="257" r:id="rId4"/>
    <p:sldId id="258" r:id="rId5"/>
    <p:sldId id="259" r:id="rId6"/>
    <p:sldId id="262" r:id="rId7"/>
    <p:sldId id="261" r:id="rId8"/>
    <p:sldId id="263" r:id="rId9"/>
    <p:sldId id="265" r:id="rId10"/>
    <p:sldId id="266" r:id="rId11"/>
    <p:sldId id="267" r:id="rId12"/>
    <p:sldId id="268" r:id="rId13"/>
    <p:sldId id="269" r:id="rId14"/>
    <p:sldId id="270" r:id="rId15"/>
    <p:sldId id="271" r:id="rId16"/>
    <p:sldId id="272" r:id="rId17"/>
    <p:sldId id="288" r:id="rId18"/>
    <p:sldId id="273" r:id="rId19"/>
    <p:sldId id="289"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728" autoAdjust="0"/>
  </p:normalViewPr>
  <p:slideViewPr>
    <p:cSldViewPr>
      <p:cViewPr varScale="1">
        <p:scale>
          <a:sx n="70" d="100"/>
          <a:sy n="70" d="100"/>
        </p:scale>
        <p:origin x="-1386"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1D8BD707-D9CF-40AE-B4C6-C98DA3205C09}" type="datetimeFigureOut">
              <a:rPr lang="en-US" smtClean="0"/>
              <a:pPr/>
              <a:t>6/16/2020</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6F15528-21DE-4FAA-801E-634DDDAF4B2B}"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B6F15528-21DE-4FAA-801E-634DDDAF4B2B}"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6/16/2020</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6F15528-21DE-4FAA-801E-634DDDAF4B2B}"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1D8BD707-D9CF-40AE-B4C6-C98DA3205C09}" type="datetimeFigureOut">
              <a:rPr lang="en-US" smtClean="0"/>
              <a:pPr/>
              <a:t>6/16/2020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1D8BD707-D9CF-40AE-B4C6-C98DA3205C09}" type="datetimeFigureOut">
              <a:rPr lang="en-US" smtClean="0"/>
              <a:pPr/>
              <a:t>6/16/2020</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B6F15528-21DE-4FAA-801E-634DDDAF4B2B}"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6/16/2020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1D8BD707-D9CF-40AE-B4C6-C98DA3205C09}" type="datetimeFigureOut">
              <a:rPr lang="en-US" smtClean="0"/>
              <a:pPr/>
              <a:t>6/16/2020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B6F15528-21DE-4FAA-801E-634DDDAF4B2B}"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6/16/2020</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B6F15528-21DE-4FAA-801E-634DDDAF4B2B}"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1D8BD707-D9CF-40AE-B4C6-C98DA3205C09}" type="datetimeFigureOut">
              <a:rPr lang="en-US" smtClean="0"/>
              <a:pPr/>
              <a:t>6/16/2020</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B6F15528-21DE-4FAA-801E-634DDDAF4B2B}"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6/16/2020</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1D8BD707-D9CF-40AE-B4C6-C98DA3205C09}" type="datetimeFigureOut">
              <a:rPr lang="en-US" smtClean="0"/>
              <a:pPr/>
              <a:t>6/16/2020</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B6F15528-21DE-4FAA-801E-634DDDAF4B2B}"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758976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8600" y="2514600"/>
            <a:ext cx="8763000" cy="4114800"/>
          </a:xfrm>
        </p:spPr>
        <p:txBody>
          <a:bodyPr>
            <a:normAutofit/>
          </a:bodyPr>
          <a:lstStyle/>
          <a:p>
            <a:endParaRPr lang="fa-IR" sz="5400" dirty="0" smtClean="0">
              <a:solidFill>
                <a:schemeClr val="tx1"/>
              </a:solidFill>
              <a:cs typeface="B Titr" pitchFamily="2" charset="-78"/>
            </a:endParaRPr>
          </a:p>
          <a:p>
            <a:r>
              <a:rPr lang="fa-IR" sz="5400" dirty="0" smtClean="0">
                <a:solidFill>
                  <a:schemeClr val="tx1"/>
                </a:solidFill>
                <a:cs typeface="B Titr" pitchFamily="2" charset="-78"/>
              </a:rPr>
              <a:t>رشد پیش از تولد، تولد و </a:t>
            </a:r>
            <a:r>
              <a:rPr lang="fa-IR" sz="5400" dirty="0" smtClean="0">
                <a:solidFill>
                  <a:schemeClr val="tx1"/>
                </a:solidFill>
                <a:cs typeface="B Titr" pitchFamily="2" charset="-78"/>
              </a:rPr>
              <a:t>نوزاد</a:t>
            </a:r>
            <a:endParaRPr lang="fa-IR" sz="5400" dirty="0" smtClean="0">
              <a:solidFill>
                <a:schemeClr val="tx1"/>
              </a:solidFill>
              <a:cs typeface="B Titr" pitchFamily="2" charset="-78"/>
            </a:endParaRPr>
          </a:p>
        </p:txBody>
      </p:sp>
      <p:sp>
        <p:nvSpPr>
          <p:cNvPr id="2" name="Title 1"/>
          <p:cNvSpPr>
            <a:spLocks noGrp="1"/>
          </p:cNvSpPr>
          <p:nvPr>
            <p:ph type="ctrTitle"/>
          </p:nvPr>
        </p:nvSpPr>
        <p:spPr/>
        <p:txBody>
          <a:bodyPr/>
          <a:lstStyle/>
          <a:p>
            <a:r>
              <a:rPr lang="fa-IR" dirty="0" smtClean="0">
                <a:solidFill>
                  <a:schemeClr val="tx1"/>
                </a:solidFill>
                <a:cs typeface="B Titr" pitchFamily="2" charset="-78"/>
              </a:rPr>
              <a:t>روانشناسی رشد</a:t>
            </a:r>
            <a:endParaRPr lang="en-US" dirty="0">
              <a:solidFill>
                <a:schemeClr val="tx1"/>
              </a:solidFill>
              <a:cs typeface="B Titr" pitchFamily="2" charset="-78"/>
            </a:endParaRPr>
          </a:p>
        </p:txBody>
      </p:sp>
    </p:spTree>
    <p:extLst>
      <p:ext uri="{BB962C8B-B14F-4D97-AF65-F5344CB8AC3E}">
        <p14:creationId xmlns:p14="http://schemas.microsoft.com/office/powerpoint/2010/main" val="8936724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tx1"/>
                </a:solidFill>
                <a:cs typeface="B Titr" pitchFamily="2" charset="-78"/>
              </a:rPr>
              <a:t>رشد پیش از تولد</a:t>
            </a:r>
            <a:endParaRPr lang="en-US" dirty="0">
              <a:solidFill>
                <a:schemeClr val="tx1"/>
              </a:solidFill>
              <a:cs typeface="B Titr" pitchFamily="2" charset="-78"/>
            </a:endParaRPr>
          </a:p>
        </p:txBody>
      </p:sp>
      <p:sp>
        <p:nvSpPr>
          <p:cNvPr id="3" name="Content Placeholder 2"/>
          <p:cNvSpPr>
            <a:spLocks noGrp="1"/>
          </p:cNvSpPr>
          <p:nvPr>
            <p:ph sz="quarter" idx="1"/>
          </p:nvPr>
        </p:nvSpPr>
        <p:spPr/>
        <p:txBody>
          <a:bodyPr>
            <a:normAutofit/>
          </a:bodyPr>
          <a:lstStyle/>
          <a:p>
            <a:pPr marL="0" indent="0" algn="r">
              <a:lnSpc>
                <a:spcPct val="200000"/>
              </a:lnSpc>
              <a:buNone/>
            </a:pPr>
            <a:r>
              <a:rPr lang="fa-IR" dirty="0" smtClean="0">
                <a:cs typeface="B Titr" pitchFamily="2" charset="-78"/>
              </a:rPr>
              <a:t>داستان پیش از تولد با لقاح آغاز می شود. تغییرات گسترده ای در طول 38هفته  حاملگی رخ می دهد که معمولا به سه مرحله تقسیم می شود:</a:t>
            </a:r>
          </a:p>
          <a:p>
            <a:pPr marL="0" indent="0" algn="r">
              <a:lnSpc>
                <a:spcPct val="200000"/>
              </a:lnSpc>
              <a:buNone/>
            </a:pPr>
            <a:r>
              <a:rPr lang="fa-IR" dirty="0">
                <a:cs typeface="B Titr" pitchFamily="2" charset="-78"/>
              </a:rPr>
              <a:t> </a:t>
            </a:r>
            <a:r>
              <a:rPr lang="fa-IR" dirty="0" smtClean="0">
                <a:cs typeface="B Titr" pitchFamily="2" charset="-78"/>
              </a:rPr>
              <a:t>1)دوره تخمک بارور</a:t>
            </a:r>
          </a:p>
          <a:p>
            <a:pPr marL="0" indent="0" algn="r">
              <a:lnSpc>
                <a:spcPct val="200000"/>
              </a:lnSpc>
              <a:buNone/>
            </a:pPr>
            <a:r>
              <a:rPr lang="fa-IR" dirty="0">
                <a:cs typeface="B Titr" pitchFamily="2" charset="-78"/>
              </a:rPr>
              <a:t> </a:t>
            </a:r>
            <a:r>
              <a:rPr lang="fa-IR" dirty="0" smtClean="0">
                <a:cs typeface="B Titr" pitchFamily="2" charset="-78"/>
              </a:rPr>
              <a:t>2) دوره رویان</a:t>
            </a:r>
          </a:p>
          <a:p>
            <a:pPr marL="0" indent="0" algn="r">
              <a:lnSpc>
                <a:spcPct val="200000"/>
              </a:lnSpc>
              <a:buNone/>
            </a:pPr>
            <a:r>
              <a:rPr lang="fa-IR" dirty="0">
                <a:cs typeface="B Titr" pitchFamily="2" charset="-78"/>
              </a:rPr>
              <a:t> </a:t>
            </a:r>
            <a:r>
              <a:rPr lang="fa-IR" dirty="0" smtClean="0">
                <a:cs typeface="B Titr" pitchFamily="2" charset="-78"/>
              </a:rPr>
              <a:t>3)دوره جنین</a:t>
            </a:r>
            <a:endParaRPr lang="en-US" dirty="0">
              <a:cs typeface="B Titr" pitchFamily="2" charset="-78"/>
            </a:endParaRPr>
          </a:p>
        </p:txBody>
      </p:sp>
    </p:spTree>
    <p:extLst>
      <p:ext uri="{BB962C8B-B14F-4D97-AF65-F5344CB8AC3E}">
        <p14:creationId xmlns:p14="http://schemas.microsoft.com/office/powerpoint/2010/main" val="678979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tx1"/>
                </a:solidFill>
                <a:cs typeface="B Titr" pitchFamily="2" charset="-78"/>
              </a:rPr>
              <a:t>دوره تخمک بارور</a:t>
            </a:r>
            <a:endParaRPr lang="en-US" dirty="0">
              <a:solidFill>
                <a:schemeClr val="tx1"/>
              </a:solidFill>
              <a:cs typeface="B Titr" pitchFamily="2" charset="-78"/>
            </a:endParaRPr>
          </a:p>
        </p:txBody>
      </p:sp>
      <p:sp>
        <p:nvSpPr>
          <p:cNvPr id="3" name="Content Placeholder 2"/>
          <p:cNvSpPr>
            <a:spLocks noGrp="1"/>
          </p:cNvSpPr>
          <p:nvPr>
            <p:ph sz="quarter" idx="1"/>
          </p:nvPr>
        </p:nvSpPr>
        <p:spPr>
          <a:xfrm>
            <a:off x="301752" y="1752600"/>
            <a:ext cx="8503920" cy="4572000"/>
          </a:xfrm>
        </p:spPr>
        <p:txBody>
          <a:bodyPr>
            <a:normAutofit/>
          </a:bodyPr>
          <a:lstStyle/>
          <a:p>
            <a:pPr marL="0" indent="0" algn="r" rtl="1">
              <a:buNone/>
            </a:pPr>
            <a:r>
              <a:rPr lang="fa-IR" dirty="0" smtClean="0">
                <a:cs typeface="B Titr" pitchFamily="2" charset="-78"/>
              </a:rPr>
              <a:t>تقریبا دو هفته طول می کشد.</a:t>
            </a:r>
          </a:p>
          <a:p>
            <a:pPr marL="0" indent="0" algn="r" rtl="1">
              <a:buNone/>
            </a:pPr>
            <a:r>
              <a:rPr lang="fa-IR" dirty="0" smtClean="0">
                <a:cs typeface="B Titr" pitchFamily="2" charset="-78"/>
              </a:rPr>
              <a:t>اولین تکثیر سلولی حدود 30 ساعت بعد از لقاح طول میکشد.</a:t>
            </a:r>
          </a:p>
          <a:p>
            <a:pPr marL="0" indent="0" algn="r" rtl="1">
              <a:buNone/>
            </a:pPr>
            <a:r>
              <a:rPr lang="fa-IR" dirty="0" smtClean="0">
                <a:cs typeface="B Titr" pitchFamily="2" charset="-78"/>
              </a:rPr>
              <a:t> در روز چهارم 60 تا 70 سلول یک گوی پر از مایع به نام بلاستوکیست را تشکیل می دهد.</a:t>
            </a:r>
          </a:p>
          <a:p>
            <a:pPr marL="0" indent="0" algn="r" rtl="1">
              <a:buNone/>
            </a:pPr>
            <a:endParaRPr lang="fa-IR" dirty="0" smtClean="0">
              <a:cs typeface="B Titr" pitchFamily="2" charset="-78"/>
            </a:endParaRPr>
          </a:p>
          <a:p>
            <a:pPr marL="0" indent="0" algn="r">
              <a:buNone/>
            </a:pPr>
            <a:r>
              <a:rPr lang="fa-IR" dirty="0" smtClean="0">
                <a:cs typeface="B Titr" pitchFamily="2" charset="-78"/>
              </a:rPr>
              <a:t>لانه گزینی:  بین روز هفتم و نهم اتفاق می افتد.</a:t>
            </a:r>
          </a:p>
          <a:p>
            <a:pPr marL="0" indent="0" algn="r" rtl="1">
              <a:buNone/>
            </a:pPr>
            <a:endParaRPr lang="fa-IR" dirty="0" smtClean="0">
              <a:cs typeface="B Titr" pitchFamily="2" charset="-78"/>
            </a:endParaRPr>
          </a:p>
          <a:p>
            <a:pPr marL="0" indent="0" algn="r" rtl="1">
              <a:buNone/>
            </a:pPr>
            <a:r>
              <a:rPr lang="fa-IR" dirty="0" smtClean="0">
                <a:cs typeface="B Titr" pitchFamily="2" charset="-78"/>
              </a:rPr>
              <a:t>جفت و بند ناف:  در پایان هفته دوم جفت شروع به رشد می کند که امکان تغذیه و اکسیژن رسانی و دفع فضولات را ازطریق بند ناف فراهم می کند.</a:t>
            </a:r>
            <a:endParaRPr lang="en-US" dirty="0">
              <a:cs typeface="B Titr" pitchFamily="2" charset="-78"/>
            </a:endParaRPr>
          </a:p>
        </p:txBody>
      </p:sp>
    </p:spTree>
    <p:extLst>
      <p:ext uri="{BB962C8B-B14F-4D97-AF65-F5344CB8AC3E}">
        <p14:creationId xmlns:p14="http://schemas.microsoft.com/office/powerpoint/2010/main" val="132681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tx1"/>
                </a:solidFill>
                <a:cs typeface="B Titr" pitchFamily="2" charset="-78"/>
              </a:rPr>
              <a:t>دوره رویانی</a:t>
            </a:r>
            <a:endParaRPr lang="en-US" dirty="0">
              <a:solidFill>
                <a:schemeClr val="tx1"/>
              </a:solidFill>
              <a:cs typeface="B Titr" pitchFamily="2" charset="-78"/>
            </a:endParaRPr>
          </a:p>
        </p:txBody>
      </p:sp>
      <p:sp>
        <p:nvSpPr>
          <p:cNvPr id="3" name="Content Placeholder 2"/>
          <p:cNvSpPr>
            <a:spLocks noGrp="1"/>
          </p:cNvSpPr>
          <p:nvPr>
            <p:ph sz="quarter" idx="1"/>
          </p:nvPr>
        </p:nvSpPr>
        <p:spPr/>
        <p:txBody>
          <a:bodyPr>
            <a:normAutofit/>
          </a:bodyPr>
          <a:lstStyle/>
          <a:p>
            <a:pPr marL="0" indent="0" algn="r" rtl="1">
              <a:lnSpc>
                <a:spcPct val="200000"/>
              </a:lnSpc>
              <a:buNone/>
            </a:pPr>
            <a:r>
              <a:rPr lang="fa-IR" dirty="0" smtClean="0">
                <a:cs typeface="B Titr" pitchFamily="2" charset="-78"/>
              </a:rPr>
              <a:t>از هفته دوم تا هشتم حاملگی ادامه دارد ودر طول این 6 هفته سریعترین تغییرات پیش از تولد صورت می گیرد.</a:t>
            </a:r>
          </a:p>
          <a:p>
            <a:pPr marL="0" indent="0" algn="r" rtl="1">
              <a:lnSpc>
                <a:spcPct val="200000"/>
              </a:lnSpc>
              <a:buNone/>
            </a:pPr>
            <a:r>
              <a:rPr lang="fa-IR" dirty="0" smtClean="0">
                <a:cs typeface="B Titr" pitchFamily="2" charset="-78"/>
              </a:rPr>
              <a:t>نیمه دوم ماه اول:   دیسک رویانی سه لایه سلولها را تشکیل می دهند:</a:t>
            </a:r>
          </a:p>
          <a:p>
            <a:pPr marL="0" indent="0" algn="r" rtl="1">
              <a:lnSpc>
                <a:spcPct val="200000"/>
              </a:lnSpc>
              <a:buNone/>
            </a:pPr>
            <a:r>
              <a:rPr lang="fa-IR" dirty="0">
                <a:cs typeface="B Titr" pitchFamily="2" charset="-78"/>
              </a:rPr>
              <a:t> </a:t>
            </a:r>
            <a:r>
              <a:rPr lang="fa-IR" dirty="0" smtClean="0">
                <a:cs typeface="B Titr" pitchFamily="2" charset="-78"/>
              </a:rPr>
              <a:t>1)اکتودرم (لایه بیرونی):    </a:t>
            </a:r>
            <a:r>
              <a:rPr lang="fa-IR" sz="2300" dirty="0" smtClean="0">
                <a:cs typeface="B Titr" pitchFamily="2" charset="-78"/>
              </a:rPr>
              <a:t>دستگاه عصبی و پوست .</a:t>
            </a:r>
          </a:p>
          <a:p>
            <a:pPr marL="0" indent="0" algn="r" rtl="1">
              <a:lnSpc>
                <a:spcPct val="200000"/>
              </a:lnSpc>
              <a:buNone/>
            </a:pPr>
            <a:r>
              <a:rPr lang="fa-IR" dirty="0">
                <a:cs typeface="B Titr" pitchFamily="2" charset="-78"/>
              </a:rPr>
              <a:t> </a:t>
            </a:r>
            <a:r>
              <a:rPr lang="fa-IR" dirty="0" smtClean="0">
                <a:cs typeface="B Titr" pitchFamily="2" charset="-78"/>
              </a:rPr>
              <a:t>2) مزودرم(لایه درونی):  </a:t>
            </a:r>
            <a:r>
              <a:rPr lang="fa-IR" sz="2300" dirty="0" smtClean="0">
                <a:cs typeface="B Titr" pitchFamily="2" charset="-78"/>
              </a:rPr>
              <a:t>  عضلات،استخوان بندی،دستگاه گردش خون و سایر اندامهای درونی</a:t>
            </a:r>
          </a:p>
          <a:p>
            <a:pPr marL="0" indent="0" algn="r" rtl="1">
              <a:lnSpc>
                <a:spcPct val="200000"/>
              </a:lnSpc>
              <a:buNone/>
            </a:pPr>
            <a:r>
              <a:rPr lang="fa-IR" dirty="0">
                <a:cs typeface="B Titr" pitchFamily="2" charset="-78"/>
              </a:rPr>
              <a:t> </a:t>
            </a:r>
            <a:r>
              <a:rPr lang="fa-IR" dirty="0" smtClean="0">
                <a:cs typeface="B Titr" pitchFamily="2" charset="-78"/>
              </a:rPr>
              <a:t>3) اندودرم(لایه درونی):   </a:t>
            </a:r>
            <a:r>
              <a:rPr lang="fa-IR" sz="2300" dirty="0" smtClean="0">
                <a:cs typeface="B Titr" pitchFamily="2" charset="-78"/>
              </a:rPr>
              <a:t>دستگاه گوارش، ششها، دستگاه ادراری و ششها</a:t>
            </a:r>
            <a:endParaRPr lang="en-US" sz="2300" dirty="0">
              <a:cs typeface="B Titr" pitchFamily="2" charset="-78"/>
            </a:endParaRPr>
          </a:p>
        </p:txBody>
      </p:sp>
    </p:spTree>
    <p:extLst>
      <p:ext uri="{BB962C8B-B14F-4D97-AF65-F5344CB8AC3E}">
        <p14:creationId xmlns:p14="http://schemas.microsoft.com/office/powerpoint/2010/main" val="3433865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tx1"/>
                </a:solidFill>
                <a:cs typeface="B Titr" pitchFamily="2" charset="-78"/>
              </a:rPr>
              <a:t>دوره رویانی</a:t>
            </a:r>
            <a:endParaRPr lang="en-US" dirty="0">
              <a:solidFill>
                <a:schemeClr val="tx1"/>
              </a:solidFill>
              <a:cs typeface="B Titr" pitchFamily="2" charset="-78"/>
            </a:endParaRPr>
          </a:p>
        </p:txBody>
      </p:sp>
      <p:sp>
        <p:nvSpPr>
          <p:cNvPr id="3" name="Content Placeholder 2"/>
          <p:cNvSpPr>
            <a:spLocks noGrp="1"/>
          </p:cNvSpPr>
          <p:nvPr>
            <p:ph sz="quarter" idx="1"/>
          </p:nvPr>
        </p:nvSpPr>
        <p:spPr/>
        <p:txBody>
          <a:bodyPr>
            <a:normAutofit/>
          </a:bodyPr>
          <a:lstStyle/>
          <a:p>
            <a:pPr marL="0" indent="0" algn="r">
              <a:lnSpc>
                <a:spcPct val="200000"/>
              </a:lnSpc>
              <a:buNone/>
            </a:pPr>
            <a:r>
              <a:rPr lang="fa-IR" dirty="0" smtClean="0">
                <a:cs typeface="B Titr" pitchFamily="2" charset="-78"/>
              </a:rPr>
              <a:t>ماه دوم: چشمها، گوشها، بینی ،چانه و گردن شکل می گیرند.</a:t>
            </a:r>
          </a:p>
          <a:p>
            <a:pPr marL="0" indent="0" algn="r">
              <a:lnSpc>
                <a:spcPct val="200000"/>
              </a:lnSpc>
              <a:buNone/>
            </a:pPr>
            <a:r>
              <a:rPr lang="fa-IR" dirty="0" smtClean="0">
                <a:cs typeface="B Titr" pitchFamily="2" charset="-78"/>
              </a:rPr>
              <a:t>جوانه های ریز به دستها،پاها،انگشتان دست وپا تبدیل می شوند.</a:t>
            </a:r>
          </a:p>
          <a:p>
            <a:pPr marL="0" indent="0" algn="r">
              <a:lnSpc>
                <a:spcPct val="200000"/>
              </a:lnSpc>
              <a:buNone/>
            </a:pPr>
            <a:r>
              <a:rPr lang="fa-IR" dirty="0" smtClean="0">
                <a:cs typeface="B Titr" pitchFamily="2" charset="-78"/>
              </a:rPr>
              <a:t>کبد و طحال تولید سلولهای خون را به عهده میگیرند.</a:t>
            </a:r>
          </a:p>
          <a:p>
            <a:pPr marL="0" indent="0" algn="r" rtl="1">
              <a:lnSpc>
                <a:spcPct val="200000"/>
              </a:lnSpc>
              <a:buNone/>
            </a:pPr>
            <a:r>
              <a:rPr lang="fa-IR" dirty="0" smtClean="0">
                <a:cs typeface="B Titr" pitchFamily="2" charset="-78"/>
              </a:rPr>
              <a:t>رویان2/5 سانتی متر و 4 گرم وزن دارد.</a:t>
            </a:r>
            <a:endParaRPr lang="en-US" dirty="0">
              <a:cs typeface="B Titr" pitchFamily="2" charset="-78"/>
            </a:endParaRPr>
          </a:p>
        </p:txBody>
      </p:sp>
    </p:spTree>
    <p:extLst>
      <p:ext uri="{BB962C8B-B14F-4D97-AF65-F5344CB8AC3E}">
        <p14:creationId xmlns:p14="http://schemas.microsoft.com/office/powerpoint/2010/main" val="2402272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tx1"/>
                </a:solidFill>
                <a:cs typeface="B Titr" pitchFamily="2" charset="-78"/>
              </a:rPr>
              <a:t>دوره جنینی</a:t>
            </a:r>
            <a:endParaRPr lang="en-US" dirty="0">
              <a:solidFill>
                <a:schemeClr val="tx1"/>
              </a:solidFill>
              <a:cs typeface="B Titr" pitchFamily="2" charset="-78"/>
            </a:endParaRPr>
          </a:p>
        </p:txBody>
      </p:sp>
      <p:sp>
        <p:nvSpPr>
          <p:cNvPr id="3" name="Content Placeholder 2"/>
          <p:cNvSpPr>
            <a:spLocks noGrp="1"/>
          </p:cNvSpPr>
          <p:nvPr>
            <p:ph sz="quarter" idx="1"/>
          </p:nvPr>
        </p:nvSpPr>
        <p:spPr/>
        <p:txBody>
          <a:bodyPr>
            <a:normAutofit/>
          </a:bodyPr>
          <a:lstStyle/>
          <a:p>
            <a:pPr marL="0" indent="0" algn="r">
              <a:lnSpc>
                <a:spcPct val="150000"/>
              </a:lnSpc>
              <a:buNone/>
            </a:pPr>
            <a:r>
              <a:rPr lang="fa-IR" dirty="0" smtClean="0">
                <a:cs typeface="B Titr" pitchFamily="2" charset="-78"/>
              </a:rPr>
              <a:t>از هفته نهم تا پایان حاملگی به طول می انجامد. در این طولانی ترین دوره رشد پیش از تولد، اندازه ارگانیزم در حال رشد به سرعت افزایش می یابد.</a:t>
            </a:r>
          </a:p>
          <a:p>
            <a:pPr marL="0" indent="0" algn="r" rtl="1">
              <a:lnSpc>
                <a:spcPct val="150000"/>
              </a:lnSpc>
              <a:buNone/>
            </a:pPr>
            <a:r>
              <a:rPr lang="fa-IR" dirty="0" smtClean="0">
                <a:cs typeface="B Titr" pitchFamily="2" charset="-78"/>
              </a:rPr>
              <a:t>ماه سوم: جنین لگد می زند،دستهایش را خم می کند، مشت می کند ، انگشتهای پایش را خم می کند، دهانش باز می کند و حتی شست می مکد.اندامهای تناسلی بیرونی کاملا شکل می گیرند.</a:t>
            </a:r>
          </a:p>
          <a:p>
            <a:pPr marL="0" indent="0" algn="r" rtl="1">
              <a:lnSpc>
                <a:spcPct val="150000"/>
              </a:lnSpc>
              <a:buNone/>
            </a:pPr>
            <a:r>
              <a:rPr lang="fa-IR" dirty="0" smtClean="0">
                <a:cs typeface="B Titr" pitchFamily="2" charset="-78"/>
              </a:rPr>
              <a:t>اکنون می توان صدای ضربان قلب را شنید.</a:t>
            </a:r>
            <a:endParaRPr lang="en-US" dirty="0">
              <a:cs typeface="B Titr" pitchFamily="2" charset="-78"/>
            </a:endParaRPr>
          </a:p>
        </p:txBody>
      </p:sp>
    </p:spTree>
    <p:extLst>
      <p:ext uri="{BB962C8B-B14F-4D97-AF65-F5344CB8AC3E}">
        <p14:creationId xmlns:p14="http://schemas.microsoft.com/office/powerpoint/2010/main" val="2402272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tx1"/>
                </a:solidFill>
                <a:cs typeface="B Titr" pitchFamily="2" charset="-78"/>
              </a:rPr>
              <a:t>دوره</a:t>
            </a:r>
            <a:r>
              <a:rPr lang="fa-IR" dirty="0" smtClean="0">
                <a:cs typeface="B Titr" pitchFamily="2" charset="-78"/>
              </a:rPr>
              <a:t> </a:t>
            </a:r>
            <a:r>
              <a:rPr lang="fa-IR" dirty="0" smtClean="0">
                <a:solidFill>
                  <a:schemeClr val="tx1"/>
                </a:solidFill>
                <a:cs typeface="B Titr" pitchFamily="2" charset="-78"/>
              </a:rPr>
              <a:t>جنینی</a:t>
            </a:r>
            <a:endParaRPr lang="en-US" dirty="0">
              <a:solidFill>
                <a:schemeClr val="tx1"/>
              </a:solidFill>
              <a:cs typeface="B Titr" pitchFamily="2" charset="-78"/>
            </a:endParaRPr>
          </a:p>
        </p:txBody>
      </p:sp>
      <p:sp>
        <p:nvSpPr>
          <p:cNvPr id="3" name="Content Placeholder 2"/>
          <p:cNvSpPr>
            <a:spLocks noGrp="1"/>
          </p:cNvSpPr>
          <p:nvPr>
            <p:ph sz="quarter" idx="1"/>
          </p:nvPr>
        </p:nvSpPr>
        <p:spPr/>
        <p:txBody>
          <a:bodyPr>
            <a:normAutofit/>
          </a:bodyPr>
          <a:lstStyle/>
          <a:p>
            <a:pPr marL="0" indent="0" algn="r" rtl="1">
              <a:buNone/>
            </a:pPr>
            <a:r>
              <a:rPr lang="fa-IR" dirty="0" smtClean="0">
                <a:cs typeface="B Titr" pitchFamily="2" charset="-78"/>
              </a:rPr>
              <a:t>دوره سه ماهه دوم:</a:t>
            </a:r>
          </a:p>
          <a:p>
            <a:pPr marL="0" indent="0" algn="r" rtl="1">
              <a:buNone/>
            </a:pPr>
            <a:r>
              <a:rPr lang="fa-IR" dirty="0" smtClean="0">
                <a:cs typeface="B Titr" pitchFamily="2" charset="-78"/>
              </a:rPr>
              <a:t> بین هفته 17و 20 مادر حرکات جنین را احساس می کند.</a:t>
            </a:r>
          </a:p>
          <a:p>
            <a:pPr marL="0" indent="0" algn="r" rtl="1">
              <a:buNone/>
            </a:pPr>
            <a:r>
              <a:rPr lang="fa-IR" dirty="0" smtClean="0">
                <a:cs typeface="B Titr" pitchFamily="2" charset="-78"/>
              </a:rPr>
              <a:t>جنین 20 هفته ای را می توان با صوت تحریک و ناراحت کرد.</a:t>
            </a:r>
          </a:p>
          <a:p>
            <a:pPr marL="0" indent="0" algn="r" rtl="1">
              <a:buNone/>
            </a:pPr>
            <a:endParaRPr lang="fa-IR" dirty="0" smtClean="0">
              <a:cs typeface="B Titr" pitchFamily="2" charset="-78"/>
            </a:endParaRPr>
          </a:p>
          <a:p>
            <a:pPr marL="0" indent="0" algn="r" rtl="1">
              <a:buNone/>
            </a:pPr>
            <a:r>
              <a:rPr lang="fa-IR" dirty="0">
                <a:cs typeface="B Titr" pitchFamily="2" charset="-78"/>
              </a:rPr>
              <a:t>دوره سه ماهه سوم: </a:t>
            </a:r>
            <a:endParaRPr lang="fa-IR" dirty="0" smtClean="0">
              <a:cs typeface="B Titr" pitchFamily="2" charset="-78"/>
            </a:endParaRPr>
          </a:p>
          <a:p>
            <a:pPr marL="0" indent="0" algn="r" rtl="1">
              <a:buNone/>
            </a:pPr>
            <a:r>
              <a:rPr lang="fa-IR" dirty="0" smtClean="0">
                <a:cs typeface="B Titr" pitchFamily="2" charset="-78"/>
              </a:rPr>
              <a:t>جنینی </a:t>
            </a:r>
            <a:r>
              <a:rPr lang="fa-IR" dirty="0">
                <a:cs typeface="B Titr" pitchFamily="2" charset="-78"/>
              </a:rPr>
              <a:t>که در این موقع بدنیا می آید، شانس زنده ماندن در بیرون از رحم را دارد.</a:t>
            </a:r>
          </a:p>
          <a:p>
            <a:pPr marL="0" indent="0" algn="r" rtl="1">
              <a:buNone/>
            </a:pPr>
            <a:r>
              <a:rPr lang="fa-IR" dirty="0">
                <a:cs typeface="B Titr" pitchFamily="2" charset="-78"/>
              </a:rPr>
              <a:t>در حدود هفته 24 جنین می تواند درد را حس کند.</a:t>
            </a:r>
          </a:p>
          <a:p>
            <a:pPr marL="0" indent="0" algn="r" rtl="1">
              <a:buNone/>
            </a:pPr>
            <a:r>
              <a:rPr lang="fa-IR" dirty="0">
                <a:cs typeface="B Titr" pitchFamily="2" charset="-78"/>
              </a:rPr>
              <a:t>در هفته های آخر، جنین تن و ریتم صدای مادر را ترجیح می دهد.</a:t>
            </a:r>
          </a:p>
          <a:p>
            <a:pPr marL="0" indent="0" algn="r" rtl="1">
              <a:buNone/>
            </a:pPr>
            <a:endParaRPr lang="en-US" dirty="0">
              <a:cs typeface="B Titr" pitchFamily="2" charset="-78"/>
            </a:endParaRPr>
          </a:p>
        </p:txBody>
      </p:sp>
    </p:spTree>
    <p:extLst>
      <p:ext uri="{BB962C8B-B14F-4D97-AF65-F5344CB8AC3E}">
        <p14:creationId xmlns:p14="http://schemas.microsoft.com/office/powerpoint/2010/main" val="4150113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p:cTn id="35"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calcmode="lin" valueType="num">
                                      <p:cBhvr>
                                        <p:cTn id="42"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44" dur="500"/>
                                        <p:tgtEl>
                                          <p:spTgt spid="3">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p:cTn id="49"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51"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tx1"/>
                </a:solidFill>
                <a:cs typeface="B Titr" pitchFamily="2" charset="-78"/>
              </a:rPr>
              <a:t>تاثیرات محیطی پیش از تولد</a:t>
            </a:r>
            <a:endParaRPr lang="en-US" dirty="0">
              <a:solidFill>
                <a:schemeClr val="tx1"/>
              </a:solidFill>
              <a:cs typeface="B Titr" pitchFamily="2" charset="-78"/>
            </a:endParaRPr>
          </a:p>
        </p:txBody>
      </p:sp>
      <p:sp>
        <p:nvSpPr>
          <p:cNvPr id="3" name="Content Placeholder 2"/>
          <p:cNvSpPr>
            <a:spLocks noGrp="1"/>
          </p:cNvSpPr>
          <p:nvPr>
            <p:ph sz="quarter" idx="1"/>
          </p:nvPr>
        </p:nvSpPr>
        <p:spPr/>
        <p:txBody>
          <a:bodyPr>
            <a:normAutofit fontScale="92500"/>
          </a:bodyPr>
          <a:lstStyle/>
          <a:p>
            <a:pPr marL="0" indent="0" algn="r" rtl="1">
              <a:lnSpc>
                <a:spcPct val="200000"/>
              </a:lnSpc>
              <a:buNone/>
            </a:pPr>
            <a:r>
              <a:rPr lang="fa-IR" sz="2400" dirty="0" smtClean="0">
                <a:cs typeface="B Titr" pitchFamily="2" charset="-78"/>
              </a:rPr>
              <a:t>عوامل متعددی می توانند بر رویان و جنین رو به رشد تاثیر بگذارند:</a:t>
            </a:r>
          </a:p>
          <a:p>
            <a:pPr marL="0" indent="0" algn="r" rtl="1">
              <a:lnSpc>
                <a:spcPct val="200000"/>
              </a:lnSpc>
              <a:buNone/>
            </a:pPr>
            <a:r>
              <a:rPr lang="fa-IR" sz="2400" dirty="0" smtClean="0">
                <a:cs typeface="B Titr" pitchFamily="2" charset="-78"/>
              </a:rPr>
              <a:t>توتون: مشخص ترین اثر آن ، کم وزنی هنگام تولد است.</a:t>
            </a:r>
          </a:p>
          <a:p>
            <a:pPr marL="0" indent="0" algn="r" rtl="1">
              <a:lnSpc>
                <a:spcPct val="200000"/>
              </a:lnSpc>
              <a:buNone/>
            </a:pPr>
            <a:r>
              <a:rPr lang="fa-IR" sz="2400" dirty="0" smtClean="0">
                <a:cs typeface="B Titr" pitchFamily="2" charset="-78"/>
              </a:rPr>
              <a:t>الکل: نشانگان الکل جنینی که نشانه های آن ، عقب ماندگی ذهنی، هماهنگی حرکتی ، توجه، حافظه، و زبان معیوب و ... می باشد.</a:t>
            </a:r>
          </a:p>
          <a:p>
            <a:pPr marL="0" indent="0" algn="r" rtl="1">
              <a:lnSpc>
                <a:spcPct val="200000"/>
              </a:lnSpc>
              <a:buNone/>
            </a:pPr>
            <a:r>
              <a:rPr lang="fa-IR" sz="2400" dirty="0" smtClean="0">
                <a:cs typeface="B Titr" pitchFamily="2" charset="-78"/>
              </a:rPr>
              <a:t>تشعشع: سقط جنین،نوزادان با مغز رشد نیافته، نقایص جسمانی و...</a:t>
            </a:r>
          </a:p>
          <a:p>
            <a:pPr marL="0" indent="0" algn="r" rtl="1">
              <a:lnSpc>
                <a:spcPct val="200000"/>
              </a:lnSpc>
              <a:buNone/>
            </a:pPr>
            <a:r>
              <a:rPr lang="fa-IR" sz="2400" dirty="0" smtClean="0">
                <a:cs typeface="B Titr" pitchFamily="2" charset="-78"/>
              </a:rPr>
              <a:t>بیماری های عفونی: علل اصلی سقط و نارساییهای تولد</a:t>
            </a:r>
          </a:p>
          <a:p>
            <a:pPr marL="0" indent="0" algn="r" rtl="1">
              <a:lnSpc>
                <a:spcPct val="200000"/>
              </a:lnSpc>
              <a:buNone/>
            </a:pPr>
            <a:r>
              <a:rPr lang="fa-IR" sz="2400" dirty="0" smtClean="0">
                <a:cs typeface="B Titr" pitchFamily="2" charset="-78"/>
              </a:rPr>
              <a:t>سرخچه: نارسایی قلبی، آب مروارید، ناشنوایی، عقب ماندگی ذهنی و...</a:t>
            </a:r>
            <a:endParaRPr lang="en-US" sz="2400" dirty="0">
              <a:cs typeface="B Titr" pitchFamily="2" charset="-78"/>
            </a:endParaRPr>
          </a:p>
        </p:txBody>
      </p:sp>
    </p:spTree>
    <p:extLst>
      <p:ext uri="{BB962C8B-B14F-4D97-AF65-F5344CB8AC3E}">
        <p14:creationId xmlns:p14="http://schemas.microsoft.com/office/powerpoint/2010/main" val="2170019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tx1"/>
                </a:solidFill>
                <a:cs typeface="B Titr" pitchFamily="2" charset="-78"/>
              </a:rPr>
              <a:t>تاثیرات محیطی پیش از تولد</a:t>
            </a:r>
            <a:endParaRPr lang="en-US" dirty="0">
              <a:solidFill>
                <a:schemeClr val="tx1"/>
              </a:solidFill>
              <a:cs typeface="B Titr" pitchFamily="2" charset="-78"/>
            </a:endParaRPr>
          </a:p>
        </p:txBody>
      </p:sp>
      <p:sp>
        <p:nvSpPr>
          <p:cNvPr id="3" name="Content Placeholder 2"/>
          <p:cNvSpPr>
            <a:spLocks noGrp="1"/>
          </p:cNvSpPr>
          <p:nvPr>
            <p:ph sz="quarter" idx="1"/>
          </p:nvPr>
        </p:nvSpPr>
        <p:spPr/>
        <p:txBody>
          <a:bodyPr>
            <a:normAutofit/>
          </a:bodyPr>
          <a:lstStyle/>
          <a:p>
            <a:pPr marL="0" indent="0" algn="r" rtl="1">
              <a:lnSpc>
                <a:spcPct val="200000"/>
              </a:lnSpc>
              <a:buNone/>
            </a:pPr>
            <a:r>
              <a:rPr lang="fa-IR" dirty="0" smtClean="0">
                <a:cs typeface="B Titr" pitchFamily="2" charset="-78"/>
              </a:rPr>
              <a:t>سایر عوامل مربوط به مادر: </a:t>
            </a:r>
          </a:p>
          <a:p>
            <a:pPr marL="0" indent="0" algn="r" rtl="1">
              <a:lnSpc>
                <a:spcPct val="200000"/>
              </a:lnSpc>
              <a:buNone/>
            </a:pPr>
            <a:r>
              <a:rPr lang="fa-IR" dirty="0" smtClean="0">
                <a:cs typeface="B Titr" pitchFamily="2" charset="-78"/>
              </a:rPr>
              <a:t>مانند تغذیه، استرس هیجانی،مغایرت </a:t>
            </a:r>
            <a:r>
              <a:rPr lang="en-US" dirty="0" smtClean="0">
                <a:cs typeface="B Titr" pitchFamily="2" charset="-78"/>
              </a:rPr>
              <a:t>Rh</a:t>
            </a:r>
            <a:r>
              <a:rPr lang="fa-IR" dirty="0" smtClean="0">
                <a:cs typeface="B Titr" pitchFamily="2" charset="-78"/>
              </a:rPr>
              <a:t>خون و سن مادر و زایمانهای قبلی.</a:t>
            </a:r>
          </a:p>
          <a:p>
            <a:pPr marL="0" indent="0" algn="r" rtl="1">
              <a:lnSpc>
                <a:spcPct val="200000"/>
              </a:lnSpc>
              <a:buNone/>
            </a:pPr>
            <a:r>
              <a:rPr lang="fa-IR" dirty="0">
                <a:cs typeface="B Titr" pitchFamily="2" charset="-78"/>
              </a:rPr>
              <a:t> </a:t>
            </a:r>
            <a:r>
              <a:rPr lang="fa-IR" dirty="0" smtClean="0">
                <a:cs typeface="B Titr" pitchFamily="2" charset="-78"/>
              </a:rPr>
              <a:t>که هرکدام تاثیرات خاص خود را دارند.</a:t>
            </a:r>
            <a:endParaRPr lang="en-US" dirty="0">
              <a:cs typeface="B Titr" pitchFamily="2" charset="-78"/>
            </a:endParaRPr>
          </a:p>
        </p:txBody>
      </p:sp>
    </p:spTree>
    <p:extLst>
      <p:ext uri="{BB962C8B-B14F-4D97-AF65-F5344CB8AC3E}">
        <p14:creationId xmlns:p14="http://schemas.microsoft.com/office/powerpoint/2010/main" val="1827802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6965245" cy="1202485"/>
          </a:xfrm>
        </p:spPr>
        <p:txBody>
          <a:bodyPr>
            <a:normAutofit/>
          </a:bodyPr>
          <a:lstStyle/>
          <a:p>
            <a:pPr algn="r" rtl="1"/>
            <a:r>
              <a:rPr lang="fa-IR" dirty="0" smtClean="0">
                <a:solidFill>
                  <a:schemeClr val="tx1"/>
                </a:solidFill>
                <a:cs typeface="B Titr" pitchFamily="2" charset="-78"/>
              </a:rPr>
              <a:t>بچه های زودرس و کم وزن به هنگام تولد</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228600" y="1524000"/>
            <a:ext cx="8686800" cy="4953000"/>
          </a:xfrm>
        </p:spPr>
        <p:txBody>
          <a:bodyPr>
            <a:normAutofit lnSpcReduction="10000"/>
          </a:bodyPr>
          <a:lstStyle/>
          <a:p>
            <a:pPr marL="0" indent="0" algn="r" rtl="1">
              <a:lnSpc>
                <a:spcPct val="150000"/>
              </a:lnSpc>
              <a:buNone/>
            </a:pPr>
            <a:r>
              <a:rPr lang="fa-IR" dirty="0" smtClean="0">
                <a:cs typeface="B Titr" pitchFamily="2" charset="-78"/>
              </a:rPr>
              <a:t>بچه هایی که ٣ هفته یا بیشتر، قبل از پایان 38هفته کامل حاملگی متولد می شوند یا وزن آنها کمتر از 2500گرم است،</a:t>
            </a:r>
            <a:r>
              <a:rPr lang="fa-IR" dirty="0" smtClean="0">
                <a:solidFill>
                  <a:srgbClr val="00B050"/>
                </a:solidFill>
                <a:cs typeface="B Titr" pitchFamily="2" charset="-78"/>
              </a:rPr>
              <a:t>زودرس</a:t>
            </a:r>
            <a:r>
              <a:rPr lang="fa-IR" dirty="0" smtClean="0">
                <a:cs typeface="B Titr" pitchFamily="2" charset="-78"/>
              </a:rPr>
              <a:t> نامیده می شوند.  </a:t>
            </a:r>
            <a:endParaRPr lang="en-US" dirty="0" smtClean="0">
              <a:cs typeface="B Titr" pitchFamily="2" charset="-78"/>
            </a:endParaRPr>
          </a:p>
          <a:p>
            <a:pPr marL="0" indent="0" algn="r" rtl="1">
              <a:lnSpc>
                <a:spcPct val="150000"/>
              </a:lnSpc>
              <a:buNone/>
            </a:pPr>
            <a:r>
              <a:rPr lang="fa-IR" dirty="0" smtClean="0">
                <a:cs typeface="B Titr" pitchFamily="2" charset="-78"/>
              </a:rPr>
              <a:t>تحقیقات زیادی نشان می دهند که بچه های زودرس در معرض مشکلات متعددی قرار دارند.</a:t>
            </a:r>
          </a:p>
          <a:p>
            <a:pPr marL="0" indent="0" algn="r" rtl="1">
              <a:lnSpc>
                <a:spcPct val="150000"/>
              </a:lnSpc>
              <a:buNone/>
            </a:pPr>
            <a:r>
              <a:rPr lang="fa-IR" dirty="0" smtClean="0">
                <a:cs typeface="B Titr" pitchFamily="2" charset="-78"/>
              </a:rPr>
              <a:t>وزن هنگام تولدبهترین پیش بین برای بقا و رشد سالم بچه است . </a:t>
            </a:r>
          </a:p>
          <a:p>
            <a:pPr marL="0" indent="0" algn="r" rtl="1">
              <a:lnSpc>
                <a:spcPct val="150000"/>
              </a:lnSpc>
              <a:buNone/>
            </a:pPr>
            <a:r>
              <a:rPr lang="fa-IR" dirty="0" smtClean="0">
                <a:cs typeface="B Titr" pitchFamily="2" charset="-78"/>
              </a:rPr>
              <a:t>بسیاری از نوزادانی که وزن آنها از 1500</a:t>
            </a:r>
            <a:r>
              <a:rPr lang="en-US" dirty="0" smtClean="0">
                <a:cs typeface="B Titr" pitchFamily="2" charset="-78"/>
              </a:rPr>
              <a:t> </a:t>
            </a:r>
            <a:r>
              <a:rPr lang="fa-IR" dirty="0" smtClean="0">
                <a:cs typeface="B Titr" pitchFamily="2" charset="-78"/>
              </a:rPr>
              <a:t>گرم کمتر است دچار مشکلاتی می شوند که بر آنها غلبه نمی کنند ،این تأثیر در صورتی که وزن هنگام تولد کمتر باشد نیرومندتر است.</a:t>
            </a:r>
            <a:endParaRPr lang="en-US" dirty="0" smtClean="0">
              <a:cs typeface="B Titr" pitchFamily="2" charset="-78"/>
            </a:endParaRPr>
          </a:p>
        </p:txBody>
      </p:sp>
    </p:spTree>
    <p:extLst>
      <p:ext uri="{BB962C8B-B14F-4D97-AF65-F5344CB8AC3E}">
        <p14:creationId xmlns:p14="http://schemas.microsoft.com/office/powerpoint/2010/main" val="4239867544"/>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28600"/>
            <a:ext cx="8229600" cy="1143000"/>
          </a:xfrm>
        </p:spPr>
        <p:txBody>
          <a:bodyPr>
            <a:normAutofit/>
          </a:bodyPr>
          <a:lstStyle/>
          <a:p>
            <a:pPr algn="ctr" rtl="1"/>
            <a:r>
              <a:rPr lang="fa-IR" b="1" dirty="0" smtClean="0">
                <a:solidFill>
                  <a:schemeClr val="tx1"/>
                </a:solidFill>
                <a:cs typeface="B Titr" pitchFamily="2" charset="-78"/>
              </a:rPr>
              <a:t>زودرسی در برابر نارسی</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228600" y="1524000"/>
            <a:ext cx="8686800" cy="4876800"/>
          </a:xfrm>
        </p:spPr>
        <p:txBody>
          <a:bodyPr>
            <a:normAutofit fontScale="92500"/>
          </a:bodyPr>
          <a:lstStyle/>
          <a:p>
            <a:pPr marL="0" indent="0" algn="r" rtl="1">
              <a:lnSpc>
                <a:spcPct val="200000"/>
              </a:lnSpc>
              <a:buNone/>
            </a:pPr>
            <a:r>
              <a:rPr lang="fa-IR" dirty="0" smtClean="0">
                <a:cs typeface="B Titr" pitchFamily="2" charset="-78"/>
              </a:rPr>
              <a:t>گرچه بچه هایی که وزنشان به هنگام تولد کم است با موانعی بر سر راه رشد مواجه می شوند ولی اغلب آنها زندگی عادی دارند نیمی از آنها که هنگام تولد ۱ کیلوگرم بوده اند ، معلولیتی ندارند</a:t>
            </a:r>
            <a:endParaRPr lang="en-US" dirty="0" smtClean="0">
              <a:cs typeface="B Titr" pitchFamily="2" charset="-78"/>
            </a:endParaRPr>
          </a:p>
          <a:p>
            <a:pPr marL="0" indent="0" algn="r" rtl="1">
              <a:lnSpc>
                <a:spcPct val="200000"/>
              </a:lnSpc>
              <a:buNone/>
            </a:pPr>
            <a:r>
              <a:rPr lang="fa-IR" dirty="0" smtClean="0">
                <a:cs typeface="B Titr" pitchFamily="2" charset="-78"/>
              </a:rPr>
              <a:t>پژوهشگران برای اینکه بفهمند چرا برخی بچه ها بهتر از دیگران عمل           می کنند، آنها را به </a:t>
            </a:r>
            <a:r>
              <a:rPr lang="fa-IR" dirty="0" smtClean="0">
                <a:solidFill>
                  <a:srgbClr val="00B050"/>
                </a:solidFill>
                <a:cs typeface="B Titr" pitchFamily="2" charset="-78"/>
              </a:rPr>
              <a:t>دو گروه </a:t>
            </a:r>
            <a:r>
              <a:rPr lang="fa-IR" dirty="0" smtClean="0">
                <a:cs typeface="B Titr" pitchFamily="2" charset="-78"/>
              </a:rPr>
              <a:t>تقسیم می کنند.</a:t>
            </a:r>
          </a:p>
          <a:p>
            <a:pPr marL="0" indent="0" algn="r" rtl="1">
              <a:lnSpc>
                <a:spcPct val="200000"/>
              </a:lnSpc>
              <a:buNone/>
            </a:pPr>
            <a:r>
              <a:rPr lang="fa-IR" dirty="0" smtClean="0">
                <a:solidFill>
                  <a:srgbClr val="FF0000"/>
                </a:solidFill>
                <a:cs typeface="B Titr" pitchFamily="2" charset="-78"/>
              </a:rPr>
              <a:t> 1-زود رس      2 - نارس</a:t>
            </a:r>
            <a:endParaRPr lang="fa-IR" sz="500" dirty="0">
              <a:cs typeface="B Titr" pitchFamily="2" charset="-78"/>
            </a:endParaRPr>
          </a:p>
        </p:txBody>
      </p:sp>
    </p:spTree>
    <p:extLst>
      <p:ext uri="{BB962C8B-B14F-4D97-AF65-F5344CB8AC3E}">
        <p14:creationId xmlns:p14="http://schemas.microsoft.com/office/powerpoint/2010/main" val="59667667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52400"/>
            <a:ext cx="8229600" cy="1143000"/>
          </a:xfrm>
        </p:spPr>
        <p:txBody>
          <a:bodyPr>
            <a:normAutofit/>
          </a:bodyPr>
          <a:lstStyle/>
          <a:p>
            <a:pPr algn="ctr" rtl="1"/>
            <a:r>
              <a:rPr lang="fa-IR" b="1" dirty="0" smtClean="0">
                <a:solidFill>
                  <a:schemeClr val="tx1"/>
                </a:solidFill>
                <a:cs typeface="B Titr" pitchFamily="2" charset="-78"/>
              </a:rPr>
              <a:t>بچه های زودرس</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685800" y="1600200"/>
            <a:ext cx="8001000" cy="4724400"/>
          </a:xfrm>
        </p:spPr>
        <p:txBody>
          <a:bodyPr>
            <a:normAutofit/>
          </a:bodyPr>
          <a:lstStyle/>
          <a:p>
            <a:pPr marL="0" indent="0" algn="r" rtl="1">
              <a:lnSpc>
                <a:spcPct val="250000"/>
              </a:lnSpc>
              <a:buNone/>
            </a:pPr>
            <a:r>
              <a:rPr lang="fa-IR" sz="2800" dirty="0" smtClean="0">
                <a:cs typeface="B Titr" pitchFamily="2" charset="-78"/>
              </a:rPr>
              <a:t>بچه های زودرس  آنهایی هستند که چند هفته قبل از وقت مقرر متولد شده اند. </a:t>
            </a:r>
          </a:p>
          <a:p>
            <a:pPr marL="0" indent="0" algn="r" rtl="1">
              <a:lnSpc>
                <a:spcPct val="250000"/>
              </a:lnSpc>
              <a:buNone/>
            </a:pPr>
            <a:r>
              <a:rPr lang="fa-IR" sz="2800" dirty="0" smtClean="0">
                <a:cs typeface="B Titr" pitchFamily="2" charset="-78"/>
              </a:rPr>
              <a:t>با اینکه که کوچک هستند، بر اساس مدت زمانی که در رحم بوده اند ، وزنشان مناسب است .</a:t>
            </a:r>
            <a:endParaRPr lang="en-US" sz="2800" dirty="0" smtClean="0">
              <a:cs typeface="B Titr" pitchFamily="2" charset="-78"/>
            </a:endParaRPr>
          </a:p>
          <a:p>
            <a:pPr marL="0" indent="0" algn="r" rtl="1">
              <a:lnSpc>
                <a:spcPct val="250000"/>
              </a:lnSpc>
              <a:buNone/>
            </a:pPr>
            <a:endParaRPr lang="fa-IR" sz="700" dirty="0">
              <a:cs typeface="B Titr" pitchFamily="2" charset="-78"/>
            </a:endParaRPr>
          </a:p>
        </p:txBody>
      </p:sp>
    </p:spTree>
    <p:extLst>
      <p:ext uri="{BB962C8B-B14F-4D97-AF65-F5344CB8AC3E}">
        <p14:creationId xmlns:p14="http://schemas.microsoft.com/office/powerpoint/2010/main" val="3201348642"/>
      </p:ext>
    </p:extLst>
  </p:cSld>
  <p:clrMapOvr>
    <a:masterClrMapping/>
  </p:clrMapOvr>
  <p:transition>
    <p:pull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28600"/>
            <a:ext cx="8229600" cy="1143000"/>
          </a:xfrm>
        </p:spPr>
        <p:txBody>
          <a:bodyPr>
            <a:normAutofit/>
          </a:bodyPr>
          <a:lstStyle/>
          <a:p>
            <a:pPr algn="ctr" rtl="1"/>
            <a:r>
              <a:rPr lang="fa-IR" b="1" dirty="0" smtClean="0">
                <a:solidFill>
                  <a:schemeClr val="tx1"/>
                </a:solidFill>
                <a:cs typeface="B Titr" pitchFamily="2" charset="-78"/>
              </a:rPr>
              <a:t>بچه های نارس</a:t>
            </a:r>
            <a:endParaRPr lang="fa-IR" dirty="0">
              <a:solidFill>
                <a:schemeClr val="tx1"/>
              </a:solidFill>
              <a:cs typeface="B Titr" pitchFamily="2" charset="-78"/>
            </a:endParaRPr>
          </a:p>
        </p:txBody>
      </p:sp>
      <p:sp>
        <p:nvSpPr>
          <p:cNvPr id="3" name="Content Placeholder 2"/>
          <p:cNvSpPr>
            <a:spLocks noGrp="1"/>
          </p:cNvSpPr>
          <p:nvPr>
            <p:ph sz="quarter" idx="1"/>
          </p:nvPr>
        </p:nvSpPr>
        <p:spPr>
          <a:xfrm>
            <a:off x="228600" y="1447800"/>
            <a:ext cx="8686800" cy="5181600"/>
          </a:xfrm>
        </p:spPr>
        <p:txBody>
          <a:bodyPr>
            <a:normAutofit/>
          </a:bodyPr>
          <a:lstStyle/>
          <a:p>
            <a:pPr marL="0" indent="0" algn="r" rtl="1">
              <a:lnSpc>
                <a:spcPct val="200000"/>
              </a:lnSpc>
              <a:buNone/>
            </a:pPr>
            <a:r>
              <a:rPr lang="fa-IR" sz="2800" dirty="0" smtClean="0">
                <a:cs typeface="B Titr" pitchFamily="2" charset="-78"/>
              </a:rPr>
              <a:t>بچه های نارس یا سبکتر از حد انتظار، با در نظر داشتن طول مدت حاملگی، کمتر از وزن مورد انتظار هستند.</a:t>
            </a:r>
            <a:endParaRPr lang="en-US" sz="2800" dirty="0" smtClean="0">
              <a:cs typeface="B Titr" pitchFamily="2" charset="-78"/>
            </a:endParaRPr>
          </a:p>
          <a:p>
            <a:pPr marL="0" indent="0" algn="r" rtl="1">
              <a:lnSpc>
                <a:spcPct val="200000"/>
              </a:lnSpc>
              <a:buNone/>
            </a:pPr>
            <a:r>
              <a:rPr lang="fa-IR" sz="2800" dirty="0" smtClean="0">
                <a:cs typeface="B Titr" pitchFamily="2" charset="-78"/>
              </a:rPr>
              <a:t>برخی از بچه های نارس در واقع دوره حاملگی را طی کرده اند . دیگران بچه های زودرسی هستند که وزن خیلی کمی دارند.</a:t>
            </a:r>
            <a:endParaRPr lang="en-US" sz="2800" dirty="0" smtClean="0">
              <a:cs typeface="B Titr" pitchFamily="2" charset="-78"/>
            </a:endParaRPr>
          </a:p>
          <a:p>
            <a:pPr marL="0" indent="0" algn="r" rtl="1">
              <a:lnSpc>
                <a:spcPct val="200000"/>
              </a:lnSpc>
              <a:buNone/>
            </a:pPr>
            <a:endParaRPr lang="fa-IR" sz="900" dirty="0">
              <a:cs typeface="B Titr" pitchFamily="2" charset="-78"/>
            </a:endParaRPr>
          </a:p>
        </p:txBody>
      </p:sp>
    </p:spTree>
    <p:extLst>
      <p:ext uri="{BB962C8B-B14F-4D97-AF65-F5344CB8AC3E}">
        <p14:creationId xmlns:p14="http://schemas.microsoft.com/office/powerpoint/2010/main" val="3201348642"/>
      </p:ext>
    </p:extLst>
  </p:cSld>
  <p:clrMapOvr>
    <a:masterClrMapping/>
  </p:clrMapOvr>
  <p:transition>
    <p:pull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52400"/>
            <a:ext cx="8229600" cy="838200"/>
          </a:xfrm>
        </p:spPr>
        <p:txBody>
          <a:bodyPr>
            <a:normAutofit/>
          </a:bodyPr>
          <a:lstStyle/>
          <a:p>
            <a:pPr algn="ctr" rtl="1"/>
            <a:r>
              <a:rPr lang="fa-IR" dirty="0" smtClean="0">
                <a:solidFill>
                  <a:schemeClr val="tx1"/>
                </a:solidFill>
                <a:cs typeface="B Titr" pitchFamily="2" charset="-78"/>
              </a:rPr>
              <a:t>نارسی و زورسی</a:t>
            </a:r>
            <a:endParaRPr lang="fa-IR" dirty="0">
              <a:solidFill>
                <a:schemeClr val="tx1"/>
              </a:solidFill>
              <a:cs typeface="B Titr" pitchFamily="2" charset="-78"/>
            </a:endParaRPr>
          </a:p>
        </p:txBody>
      </p:sp>
      <p:sp>
        <p:nvSpPr>
          <p:cNvPr id="3" name="Content Placeholder 2"/>
          <p:cNvSpPr>
            <a:spLocks noGrp="1"/>
          </p:cNvSpPr>
          <p:nvPr>
            <p:ph sz="quarter" idx="1"/>
          </p:nvPr>
        </p:nvSpPr>
        <p:spPr>
          <a:xfrm>
            <a:off x="152400" y="1447800"/>
            <a:ext cx="8763000" cy="5181600"/>
          </a:xfrm>
        </p:spPr>
        <p:txBody>
          <a:bodyPr>
            <a:noAutofit/>
          </a:bodyPr>
          <a:lstStyle/>
          <a:p>
            <a:pPr marL="0" indent="0" algn="r" rtl="1">
              <a:lnSpc>
                <a:spcPct val="200000"/>
              </a:lnSpc>
              <a:buNone/>
            </a:pPr>
            <a:r>
              <a:rPr lang="fa-IR" sz="2800" dirty="0" smtClean="0">
                <a:cs typeface="B Titr" pitchFamily="2" charset="-78"/>
              </a:rPr>
              <a:t>از این دو نوع بچه ، بچه های نارس معمولاً مشکلات جدی تری دارند. آنها در طول سال اول ، به احتمال بیشتری میمیرند، دچار عفونت می شوند ، و شواهدی از آسیب مغزی را نشان می دهند.    </a:t>
            </a:r>
          </a:p>
          <a:p>
            <a:pPr marL="0" indent="0" algn="r" rtl="1">
              <a:lnSpc>
                <a:spcPct val="200000"/>
              </a:lnSpc>
              <a:buNone/>
            </a:pPr>
            <a:r>
              <a:rPr lang="fa-IR" sz="2800" dirty="0" smtClean="0">
                <a:cs typeface="B Titr" pitchFamily="2" charset="-78"/>
              </a:rPr>
              <a:t>در اواسط کودکی نمرات هوش کمتری دارند ، کم توجه هستند ، در مدرسه پیشرفت کمی دارند، و از لحاظ اجتماعی ناپخته هستند.</a:t>
            </a:r>
            <a:endParaRPr lang="en-US" sz="2800" dirty="0" smtClean="0">
              <a:cs typeface="B Titr" pitchFamily="2" charset="-78"/>
            </a:endParaRPr>
          </a:p>
          <a:p>
            <a:pPr marL="0" indent="0" algn="r" rtl="1">
              <a:lnSpc>
                <a:spcPct val="200000"/>
              </a:lnSpc>
              <a:buNone/>
            </a:pPr>
            <a:endParaRPr lang="fa-IR" sz="900" dirty="0">
              <a:cs typeface="B Titr" pitchFamily="2" charset="-78"/>
            </a:endParaRPr>
          </a:p>
        </p:txBody>
      </p:sp>
    </p:spTree>
    <p:extLst>
      <p:ext uri="{BB962C8B-B14F-4D97-AF65-F5344CB8AC3E}">
        <p14:creationId xmlns:p14="http://schemas.microsoft.com/office/powerpoint/2010/main" val="204366807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52400"/>
            <a:ext cx="8229600" cy="762000"/>
          </a:xfrm>
        </p:spPr>
        <p:txBody>
          <a:bodyPr/>
          <a:lstStyle/>
          <a:p>
            <a:pPr algn="ctr" rtl="1"/>
            <a:r>
              <a:rPr lang="fa-IR" dirty="0" smtClean="0">
                <a:solidFill>
                  <a:schemeClr val="tx1"/>
                </a:solidFill>
                <a:cs typeface="B Titr" pitchFamily="2" charset="-78"/>
              </a:rPr>
              <a:t>مداخله هایی برای بچه های زودرس</a:t>
            </a:r>
            <a:endParaRPr lang="fa-IR" dirty="0">
              <a:solidFill>
                <a:schemeClr val="tx1"/>
              </a:solidFill>
              <a:cs typeface="B Titr" pitchFamily="2" charset="-78"/>
            </a:endParaRPr>
          </a:p>
        </p:txBody>
      </p:sp>
      <p:sp>
        <p:nvSpPr>
          <p:cNvPr id="3" name="Content Placeholder 2"/>
          <p:cNvSpPr>
            <a:spLocks noGrp="1"/>
          </p:cNvSpPr>
          <p:nvPr>
            <p:ph sz="quarter" idx="1"/>
          </p:nvPr>
        </p:nvSpPr>
        <p:spPr>
          <a:xfrm>
            <a:off x="152400" y="1371600"/>
            <a:ext cx="8763000" cy="5334000"/>
          </a:xfrm>
        </p:spPr>
        <p:txBody>
          <a:bodyPr>
            <a:normAutofit/>
          </a:bodyPr>
          <a:lstStyle/>
          <a:p>
            <a:pPr marL="0" indent="0" algn="r" rtl="1">
              <a:lnSpc>
                <a:spcPct val="200000"/>
              </a:lnSpc>
              <a:buNone/>
            </a:pPr>
            <a:r>
              <a:rPr lang="fa-IR" sz="2400" dirty="0" smtClean="0">
                <a:cs typeface="B Titr" pitchFamily="2" charset="-78"/>
              </a:rPr>
              <a:t>از بچه زودرس در تخت مخصوصی که با پلکسی گلاس محصور شده و</a:t>
            </a:r>
            <a:r>
              <a:rPr lang="fa-IR" sz="2400" dirty="0" smtClean="0">
                <a:solidFill>
                  <a:srgbClr val="00B050"/>
                </a:solidFill>
                <a:cs typeface="B Titr" pitchFamily="2" charset="-78"/>
              </a:rPr>
              <a:t> ایزولت </a:t>
            </a:r>
            <a:r>
              <a:rPr lang="fa-IR" sz="2400" dirty="0" smtClean="0">
                <a:cs typeface="B Titr" pitchFamily="2" charset="-78"/>
              </a:rPr>
              <a:t>نامیده می شوند مراقبت می کنند.</a:t>
            </a:r>
          </a:p>
          <a:p>
            <a:pPr marL="0" indent="0" algn="r" rtl="1">
              <a:lnSpc>
                <a:spcPct val="200000"/>
              </a:lnSpc>
              <a:buNone/>
            </a:pPr>
            <a:r>
              <a:rPr lang="fa-IR" sz="2400" dirty="0" smtClean="0">
                <a:cs typeface="B Titr" pitchFamily="2" charset="-78"/>
              </a:rPr>
              <a:t> دما به دقت کنترل می شود زیرا این بچه ها هنوز نمی توانند دمای بدن خود را بطور مؤثر تنظیم کنند.برای محافظت از بچه در برابر عفونت ، هوا قبل از وارد شدن به ایزولت فیلتر می شود. </a:t>
            </a:r>
            <a:endParaRPr lang="fa-IR" dirty="0">
              <a:cs typeface="B Titr" pitchFamily="2" charset="-78"/>
            </a:endParaRPr>
          </a:p>
        </p:txBody>
      </p:sp>
    </p:spTree>
    <p:extLst>
      <p:ext uri="{BB962C8B-B14F-4D97-AF65-F5344CB8AC3E}">
        <p14:creationId xmlns:p14="http://schemas.microsoft.com/office/powerpoint/2010/main" val="1363848631"/>
      </p:ext>
    </p:extLst>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chemeClr val="tx1"/>
                </a:solidFill>
                <a:cs typeface="B Titr" pitchFamily="2" charset="-78"/>
              </a:rPr>
              <a:t>مداخله هایی برای بچه های زودرس</a:t>
            </a:r>
            <a:endParaRPr lang="en-US" dirty="0">
              <a:solidFill>
                <a:schemeClr val="tx1"/>
              </a:solidFill>
              <a:cs typeface="B Titr" pitchFamily="2" charset="-78"/>
            </a:endParaRPr>
          </a:p>
        </p:txBody>
      </p:sp>
      <p:sp>
        <p:nvSpPr>
          <p:cNvPr id="3" name="Content Placeholder 2"/>
          <p:cNvSpPr>
            <a:spLocks noGrp="1"/>
          </p:cNvSpPr>
          <p:nvPr>
            <p:ph sz="quarter" idx="1"/>
          </p:nvPr>
        </p:nvSpPr>
        <p:spPr/>
        <p:txBody>
          <a:bodyPr/>
          <a:lstStyle/>
          <a:p>
            <a:pPr marL="0" indent="0" algn="r" rtl="1">
              <a:lnSpc>
                <a:spcPct val="150000"/>
              </a:lnSpc>
              <a:buNone/>
            </a:pPr>
            <a:r>
              <a:rPr lang="fa-IR" dirty="0">
                <a:cs typeface="B Titr" pitchFamily="2" charset="-78"/>
              </a:rPr>
              <a:t>بچه هایی که بیش از ۶ هفته زودتر متولد می شوند معمولاً اختلالی دارند که نشانگان ناراحتی تنفسی نامیده می شود. ریه های کوچک آنها به قدری نامناسب رشد کرده اند که کیسه های </a:t>
            </a:r>
            <a:r>
              <a:rPr lang="fa-IR" dirty="0" smtClean="0">
                <a:cs typeface="B Titr" pitchFamily="2" charset="-78"/>
              </a:rPr>
              <a:t>هوا، متلاشی       </a:t>
            </a:r>
            <a:r>
              <a:rPr lang="fa-IR" dirty="0">
                <a:cs typeface="B Titr" pitchFamily="2" charset="-78"/>
              </a:rPr>
              <a:t>می شوندو مشکلات تنفسی جدی به بار می آورند. </a:t>
            </a:r>
            <a:endParaRPr lang="fa-IR" dirty="0" smtClean="0">
              <a:cs typeface="B Titr" pitchFamily="2" charset="-78"/>
            </a:endParaRPr>
          </a:p>
          <a:p>
            <a:pPr marL="0" indent="0" algn="r" rtl="1">
              <a:lnSpc>
                <a:spcPct val="150000"/>
              </a:lnSpc>
              <a:buNone/>
            </a:pPr>
            <a:r>
              <a:rPr lang="fa-IR" dirty="0" smtClean="0">
                <a:cs typeface="B Titr" pitchFamily="2" charset="-78"/>
              </a:rPr>
              <a:t>با </a:t>
            </a:r>
            <a:r>
              <a:rPr lang="fa-IR" dirty="0">
                <a:cs typeface="B Titr" pitchFamily="2" charset="-78"/>
              </a:rPr>
              <a:t>توجه به اینکه بچه زودرس به کمک ماسک اکسیژن تنفس می کند ، از طریق لوله </a:t>
            </a:r>
            <a:r>
              <a:rPr lang="fa-IR" dirty="0" smtClean="0">
                <a:cs typeface="B Titr" pitchFamily="2" charset="-78"/>
              </a:rPr>
              <a:t>معده، </a:t>
            </a:r>
            <a:r>
              <a:rPr lang="fa-IR" dirty="0">
                <a:cs typeface="B Titr" pitchFamily="2" charset="-78"/>
              </a:rPr>
              <a:t>تغذیه می شود و از طریق سوزن داخل </a:t>
            </a:r>
            <a:r>
              <a:rPr lang="fa-IR" dirty="0" smtClean="0">
                <a:cs typeface="B Titr" pitchFamily="2" charset="-78"/>
              </a:rPr>
              <a:t>وریدی،  </a:t>
            </a:r>
            <a:r>
              <a:rPr lang="fa-IR" dirty="0">
                <a:cs typeface="B Titr" pitchFamily="2" charset="-78"/>
              </a:rPr>
              <a:t>دارو دریافت می کند.</a:t>
            </a:r>
          </a:p>
          <a:p>
            <a:pPr marL="0" indent="0" algn="r" rtl="1">
              <a:lnSpc>
                <a:spcPct val="150000"/>
              </a:lnSpc>
              <a:buNone/>
            </a:pPr>
            <a:endParaRPr lang="en-US" dirty="0">
              <a:cs typeface="B Titr" pitchFamily="2" charset="-78"/>
            </a:endParaRPr>
          </a:p>
        </p:txBody>
      </p:sp>
    </p:spTree>
    <p:extLst>
      <p:ext uri="{BB962C8B-B14F-4D97-AF65-F5344CB8AC3E}">
        <p14:creationId xmlns:p14="http://schemas.microsoft.com/office/powerpoint/2010/main" val="4127428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762000"/>
            <a:ext cx="8534400" cy="533400"/>
          </a:xfrm>
        </p:spPr>
        <p:txBody>
          <a:bodyPr>
            <a:normAutofit fontScale="90000"/>
          </a:bodyPr>
          <a:lstStyle/>
          <a:p>
            <a:pPr rtl="1"/>
            <a:r>
              <a:rPr lang="fa-IR" dirty="0" smtClean="0">
                <a:solidFill>
                  <a:schemeClr val="tx1"/>
                </a:solidFill>
                <a:cs typeface="B Titr" pitchFamily="2" charset="-78"/>
              </a:rPr>
              <a:t>تحریک ویژه بچه های زودرس</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152400" y="1371600"/>
            <a:ext cx="8839200" cy="5334000"/>
          </a:xfrm>
        </p:spPr>
        <p:txBody>
          <a:bodyPr>
            <a:normAutofit/>
          </a:bodyPr>
          <a:lstStyle/>
          <a:p>
            <a:pPr marL="0" indent="0" algn="r" rtl="1">
              <a:lnSpc>
                <a:spcPct val="150000"/>
              </a:lnSpc>
              <a:buNone/>
            </a:pPr>
            <a:r>
              <a:rPr lang="fa-IR" sz="2400" dirty="0" smtClean="0">
                <a:cs typeface="B Titr" pitchFamily="2" charset="-78"/>
              </a:rPr>
              <a:t>زمانی دکتر ها تصور می کردند که تحریک کردن بچه ای این چنین شکننده،        می تواند زیان بخش باشد .</a:t>
            </a:r>
          </a:p>
          <a:p>
            <a:pPr marL="0" indent="0" algn="r" rtl="1">
              <a:lnSpc>
                <a:spcPct val="150000"/>
              </a:lnSpc>
              <a:buNone/>
            </a:pPr>
            <a:r>
              <a:rPr lang="fa-IR" sz="2400" dirty="0" smtClean="0">
                <a:cs typeface="B Titr" pitchFamily="2" charset="-78"/>
              </a:rPr>
              <a:t> اکنون می دانیم که برخی انواع تحریک در مقادیر مناسب ، می توانند به رشد بچه های زودرس کمک کنند. در برخی از مراکز مراقبت ویژه می توان بچه های زود رسی رامشاهده کرد که در ننوهای معلق تکان می خورندیا روی تخت های آبی دراز کشیده اند که جایگزین حرکت آرامی هستند  که وقتی در رحم مادر بودنداز آن بهره مند می شدند.</a:t>
            </a:r>
          </a:p>
          <a:p>
            <a:pPr marL="0" indent="0" algn="r" rtl="1">
              <a:lnSpc>
                <a:spcPct val="150000"/>
              </a:lnSpc>
              <a:buNone/>
            </a:pPr>
            <a:endParaRPr lang="en-US" sz="2400" dirty="0" smtClean="0">
              <a:cs typeface="B Titr" pitchFamily="2" charset="-78"/>
            </a:endParaRPr>
          </a:p>
          <a:p>
            <a:pPr marL="0" indent="0" algn="r" rtl="1">
              <a:lnSpc>
                <a:spcPct val="150000"/>
              </a:lnSpc>
              <a:buNone/>
            </a:pPr>
            <a:endParaRPr lang="fa-IR" dirty="0">
              <a:cs typeface="B Titr" pitchFamily="2" charset="-78"/>
            </a:endParaRPr>
          </a:p>
        </p:txBody>
      </p:sp>
    </p:spTree>
    <p:extLst>
      <p:ext uri="{BB962C8B-B14F-4D97-AF65-F5344CB8AC3E}">
        <p14:creationId xmlns:p14="http://schemas.microsoft.com/office/powerpoint/2010/main" val="2878499048"/>
      </p:ext>
    </p:extLst>
  </p:cSld>
  <p:clrMapOvr>
    <a:masterClrMapping/>
  </p:clrMapOvr>
  <p:transition>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762000"/>
            <a:ext cx="8534400" cy="533400"/>
          </a:xfrm>
        </p:spPr>
        <p:txBody>
          <a:bodyPr>
            <a:normAutofit fontScale="90000"/>
          </a:bodyPr>
          <a:lstStyle/>
          <a:p>
            <a:pPr rtl="1"/>
            <a:r>
              <a:rPr lang="fa-IR" dirty="0" smtClean="0">
                <a:solidFill>
                  <a:schemeClr val="tx1"/>
                </a:solidFill>
                <a:cs typeface="B Titr" pitchFamily="2" charset="-78"/>
              </a:rPr>
              <a:t>تحریک ویژه بچه های زودرس</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152400" y="1371600"/>
            <a:ext cx="8839200" cy="5334000"/>
          </a:xfrm>
        </p:spPr>
        <p:txBody>
          <a:bodyPr>
            <a:normAutofit/>
          </a:bodyPr>
          <a:lstStyle/>
          <a:p>
            <a:pPr marL="0" indent="0" algn="r" rtl="1">
              <a:lnSpc>
                <a:spcPct val="150000"/>
              </a:lnSpc>
              <a:buNone/>
            </a:pPr>
            <a:r>
              <a:rPr lang="fa-IR" sz="2400" dirty="0" smtClean="0">
                <a:cs typeface="B Titr" pitchFamily="2" charset="-78"/>
              </a:rPr>
              <a:t>تماس نوع بسیار مهم تحریک است.</a:t>
            </a:r>
          </a:p>
          <a:p>
            <a:pPr marL="0" indent="0" algn="r" rtl="1">
              <a:lnSpc>
                <a:spcPct val="150000"/>
              </a:lnSpc>
              <a:buNone/>
            </a:pPr>
            <a:r>
              <a:rPr lang="fa-IR" sz="2400" dirty="0" smtClean="0">
                <a:cs typeface="B Titr" pitchFamily="2" charset="-78"/>
              </a:rPr>
              <a:t>در بچه حیوانات ، لمس کردن پوست، مواد شیمیایی مغزی خاصی را آزاد می کند که به رشد جسمانی کمک می نماید-تصور می شود که این تأثیرات در انسانها نیز روی می دهند. </a:t>
            </a:r>
          </a:p>
          <a:p>
            <a:pPr marL="0" indent="0" algn="r" rtl="1">
              <a:lnSpc>
                <a:spcPct val="150000"/>
              </a:lnSpc>
              <a:buNone/>
            </a:pPr>
            <a:r>
              <a:rPr lang="fa-IR" sz="2400" dirty="0" smtClean="0">
                <a:cs typeface="B Titr" pitchFamily="2" charset="-78"/>
              </a:rPr>
              <a:t>وقتی که بچه های زودرس را روزی چند بار در بیمارستان ماساژ می دادند، سریعتر وزن کسب کردندو در پایان سال اول ، در مقایسه با بچه های زودرسی که مورد این تحریک قرار نگرفته بودند ، از نظر رشد ذهنی و حرکتی پیشرفت کردند.</a:t>
            </a:r>
            <a:endParaRPr lang="en-US" sz="2400" dirty="0" smtClean="0">
              <a:cs typeface="B Titr" pitchFamily="2" charset="-78"/>
            </a:endParaRPr>
          </a:p>
          <a:p>
            <a:pPr marL="0" indent="0" algn="r" rtl="1">
              <a:lnSpc>
                <a:spcPct val="150000"/>
              </a:lnSpc>
              <a:buNone/>
            </a:pPr>
            <a:endParaRPr lang="en-US" sz="2400" dirty="0" smtClean="0">
              <a:cs typeface="B Titr" pitchFamily="2" charset="-78"/>
            </a:endParaRPr>
          </a:p>
          <a:p>
            <a:pPr marL="0" indent="0" algn="r" rtl="1">
              <a:lnSpc>
                <a:spcPct val="150000"/>
              </a:lnSpc>
              <a:buNone/>
            </a:pPr>
            <a:endParaRPr lang="fa-IR" dirty="0">
              <a:cs typeface="B Titr" pitchFamily="2" charset="-78"/>
            </a:endParaRPr>
          </a:p>
        </p:txBody>
      </p:sp>
    </p:spTree>
    <p:extLst>
      <p:ext uri="{BB962C8B-B14F-4D97-AF65-F5344CB8AC3E}">
        <p14:creationId xmlns:p14="http://schemas.microsoft.com/office/powerpoint/2010/main" val="256889767"/>
      </p:ext>
    </p:extLst>
  </p:cSld>
  <p:clrMapOvr>
    <a:masterClrMapping/>
  </p:clrMapOvr>
  <p:transition>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371600"/>
            <a:ext cx="8763000" cy="5334000"/>
          </a:xfrm>
        </p:spPr>
        <p:txBody>
          <a:bodyPr>
            <a:normAutofit/>
          </a:bodyPr>
          <a:lstStyle/>
          <a:p>
            <a:pPr algn="r" rtl="1"/>
            <a:r>
              <a:rPr lang="fa-IR" sz="2400" dirty="0" smtClean="0">
                <a:cs typeface="B Nazanin" pitchFamily="2" charset="-78"/>
              </a:rPr>
              <a:t>در کشورهای در حال توسعه ، که بستری کردن همیشه امکان پذیر نیست «مراقبت کانگورویی»پوست به پوست ، مداخله ای است که به راحتی در دسترس قرار دارد و به بقا و بهبود بچه های زودرس کمک شایانی می کند. در این روش ، بچه را به طور افقی بین پستان های مادر یا کنار سینه پدر قرار می دهند.</a:t>
            </a:r>
            <a:endParaRPr lang="en-US" sz="2400" dirty="0" smtClean="0">
              <a:cs typeface="B Nazanin" pitchFamily="2" charset="-78"/>
            </a:endParaRPr>
          </a:p>
          <a:p>
            <a:pPr algn="r" rtl="1"/>
            <a:r>
              <a:rPr lang="fa-IR" sz="2400" dirty="0" smtClean="0">
                <a:cs typeface="B Nazanin" pitchFamily="2" charset="-78"/>
              </a:rPr>
              <a:t>مراقبت کانگورویی فرصت منحصر به فردی را به پدر ها می دهدتا خود را بیشتر درگیر پرستاری از نوزاد زودرس کنند. چون این روش فواید جسمانی و روانی زیادی دارد، در کشورهای غربی به عنوان مکملی برای مراقبت ویژه بیمارستان مورد استفاده قرار می گیرد.</a:t>
            </a:r>
            <a:endParaRPr lang="fa-IR" sz="2400" dirty="0">
              <a:cs typeface="B Nazanin" pitchFamily="2" charset="-78"/>
            </a:endParaRPr>
          </a:p>
        </p:txBody>
      </p:sp>
      <p:pic>
        <p:nvPicPr>
          <p:cNvPr id="1026" name="Picture 2" descr="C:\Users\mehdi\Desktop\kangaroo-care.jpg"/>
          <p:cNvPicPr>
            <a:picLocks noChangeAspect="1" noChangeArrowheads="1"/>
          </p:cNvPicPr>
          <p:nvPr/>
        </p:nvPicPr>
        <p:blipFill>
          <a:blip r:embed="rId2"/>
          <a:srcRect/>
          <a:stretch>
            <a:fillRect/>
          </a:stretch>
        </p:blipFill>
        <p:spPr bwMode="auto">
          <a:xfrm>
            <a:off x="2357422" y="4138594"/>
            <a:ext cx="4071966" cy="2643206"/>
          </a:xfrm>
          <a:prstGeom prst="rect">
            <a:avLst/>
          </a:prstGeom>
          <a:ln>
            <a:noFill/>
          </a:ln>
          <a:effectLst>
            <a:softEdge rad="112500"/>
          </a:effectLst>
        </p:spPr>
      </p:pic>
      <p:sp>
        <p:nvSpPr>
          <p:cNvPr id="2" name="Rectangle 1"/>
          <p:cNvSpPr/>
          <p:nvPr/>
        </p:nvSpPr>
        <p:spPr>
          <a:xfrm>
            <a:off x="228600" y="399871"/>
            <a:ext cx="8534400" cy="1200329"/>
          </a:xfrm>
          <a:prstGeom prst="rect">
            <a:avLst/>
          </a:prstGeom>
        </p:spPr>
        <p:txBody>
          <a:bodyPr wrap="square">
            <a:spAutoFit/>
          </a:bodyPr>
          <a:lstStyle/>
          <a:p>
            <a:pPr algn="ctr"/>
            <a:r>
              <a:rPr lang="fa-IR" sz="3600" dirty="0">
                <a:cs typeface="B Titr" pitchFamily="2" charset="-78"/>
              </a:rPr>
              <a:t>تحریک ویژه بچه های زودرس</a:t>
            </a:r>
            <a:br>
              <a:rPr lang="fa-IR" sz="3600" dirty="0">
                <a:cs typeface="B Titr" pitchFamily="2" charset="-78"/>
              </a:rPr>
            </a:br>
            <a:endParaRPr lang="en-US" sz="3600" dirty="0">
              <a:cs typeface="B Titr" pitchFamily="2" charset="-78"/>
            </a:endParaRPr>
          </a:p>
        </p:txBody>
      </p:sp>
    </p:spTree>
    <p:extLst>
      <p:ext uri="{BB962C8B-B14F-4D97-AF65-F5344CB8AC3E}">
        <p14:creationId xmlns:p14="http://schemas.microsoft.com/office/powerpoint/2010/main" val="3885421658"/>
      </p:ext>
    </p:extLst>
  </p:cSld>
  <p:clrMapOvr>
    <a:masterClrMapping/>
  </p:clrMapOvr>
  <p:transition>
    <p:push/>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536448"/>
            <a:ext cx="8534400" cy="758952"/>
          </a:xfrm>
        </p:spPr>
        <p:txBody>
          <a:bodyPr>
            <a:normAutofit fontScale="90000"/>
          </a:bodyPr>
          <a:lstStyle/>
          <a:p>
            <a:pPr rtl="1"/>
            <a:r>
              <a:rPr lang="fa-IR" dirty="0" smtClean="0">
                <a:solidFill>
                  <a:schemeClr val="tx1"/>
                </a:solidFill>
                <a:cs typeface="B Titr" pitchFamily="2" charset="-78"/>
              </a:rPr>
              <a:t>آموزش دادن مهارت های مراقبتی به والدین </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152400" y="1371600"/>
            <a:ext cx="8763000" cy="5257800"/>
          </a:xfrm>
        </p:spPr>
        <p:txBody>
          <a:bodyPr>
            <a:normAutofit/>
          </a:bodyPr>
          <a:lstStyle/>
          <a:p>
            <a:pPr marL="0" indent="0" algn="r" rtl="1">
              <a:lnSpc>
                <a:spcPct val="150000"/>
              </a:lnSpc>
              <a:buNone/>
            </a:pPr>
            <a:r>
              <a:rPr lang="fa-IR" sz="2000" dirty="0" smtClean="0">
                <a:cs typeface="B Titr" pitchFamily="2" charset="-78"/>
              </a:rPr>
              <a:t>مداخله هایی که به والدین بچه های زودرس کمک می کنند ، عموماً به آنها در مورد خصوصیات بچه آموزش می دهند و مهارت های پرستاری را تقویت می کنند.</a:t>
            </a:r>
            <a:endParaRPr lang="en-US" sz="2000" dirty="0" smtClean="0">
              <a:cs typeface="B Titr" pitchFamily="2" charset="-78"/>
            </a:endParaRPr>
          </a:p>
          <a:p>
            <a:pPr marL="0" indent="0" algn="r" rtl="1">
              <a:lnSpc>
                <a:spcPct val="150000"/>
              </a:lnSpc>
              <a:buNone/>
            </a:pPr>
            <a:r>
              <a:rPr lang="fa-IR" sz="2000" dirty="0" smtClean="0">
                <a:cs typeface="B Titr" pitchFamily="2" charset="-78"/>
              </a:rPr>
              <a:t>فرزند پروری گرم و صمیمانه که به بچه های زودرس کمک می کند تا توجه خود را حفظ کنند برای تقویت رشد شناختی و زبان اولیه بسیار مفید است.</a:t>
            </a:r>
            <a:endParaRPr lang="en-US" sz="2000" dirty="0" smtClean="0">
              <a:cs typeface="B Titr" pitchFamily="2" charset="-78"/>
            </a:endParaRPr>
          </a:p>
          <a:p>
            <a:pPr marL="0" indent="0" algn="r" rtl="1">
              <a:lnSpc>
                <a:spcPct val="150000"/>
              </a:lnSpc>
              <a:buNone/>
            </a:pPr>
            <a:r>
              <a:rPr lang="fa-IR" sz="2000" dirty="0" smtClean="0">
                <a:cs typeface="B Titr" pitchFamily="2" charset="-78"/>
              </a:rPr>
              <a:t>کودکانی که به طور منظم در برنامه مراقبت از کودک شرکت کرده بودند -بیش از ۳۵۰ روز ظرف مدت ۳ سال - در ۵ و ۸ سالگی کماکان عملکرد عقلانی بهتری داشتند .</a:t>
            </a:r>
            <a:endParaRPr lang="en-US" sz="2000" dirty="0" smtClean="0">
              <a:cs typeface="B Titr" pitchFamily="2" charset="-78"/>
            </a:endParaRPr>
          </a:p>
          <a:p>
            <a:pPr marL="0" indent="0" algn="r" rtl="1">
              <a:lnSpc>
                <a:spcPct val="150000"/>
              </a:lnSpc>
              <a:buNone/>
            </a:pPr>
            <a:r>
              <a:rPr lang="fa-IR" sz="2000" dirty="0" smtClean="0">
                <a:cs typeface="B Titr" pitchFamily="2" charset="-78"/>
              </a:rPr>
              <a:t>در مقابل ، کودکانی که هر از چند گاهی در این برنامه شرکت کرده بودند، پیشرفت ناچیزی کردند این یافته ها تأیید می کنند که بچه هایی که هم زودرس و هم از لحاظ اقتصادی محروم هستند، به مداخله فشرده و دراز مدت نیاز دارند.</a:t>
            </a:r>
            <a:endParaRPr lang="en-US" sz="2000" dirty="0" smtClean="0">
              <a:cs typeface="B Titr" pitchFamily="2" charset="-78"/>
            </a:endParaRPr>
          </a:p>
          <a:p>
            <a:pPr marL="0" indent="0" algn="r" rtl="1">
              <a:lnSpc>
                <a:spcPct val="150000"/>
              </a:lnSpc>
              <a:buNone/>
            </a:pPr>
            <a:endParaRPr lang="fa-IR" sz="2000" dirty="0">
              <a:cs typeface="B Titr" pitchFamily="2" charset="-78"/>
            </a:endParaRPr>
          </a:p>
        </p:txBody>
      </p:sp>
    </p:spTree>
    <p:extLst>
      <p:ext uri="{BB962C8B-B14F-4D97-AF65-F5344CB8AC3E}">
        <p14:creationId xmlns:p14="http://schemas.microsoft.com/office/powerpoint/2010/main" val="2577704654"/>
      </p:ext>
    </p:extLst>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612648"/>
            <a:ext cx="8534400" cy="758952"/>
          </a:xfrm>
        </p:spPr>
        <p:txBody>
          <a:bodyPr>
            <a:normAutofit fontScale="90000"/>
          </a:bodyPr>
          <a:lstStyle/>
          <a:p>
            <a:pPr algn="ctr" rtl="1"/>
            <a:r>
              <a:rPr lang="fa-IR" dirty="0" smtClean="0">
                <a:solidFill>
                  <a:schemeClr val="tx1"/>
                </a:solidFill>
                <a:cs typeface="B Titr" pitchFamily="2" charset="-78"/>
              </a:rPr>
              <a:t>توانایی های نوزاد </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152400" y="1371600"/>
            <a:ext cx="8839200" cy="5334000"/>
          </a:xfrm>
        </p:spPr>
        <p:txBody>
          <a:bodyPr/>
          <a:lstStyle/>
          <a:p>
            <a:pPr marL="0" indent="0" algn="r" rtl="1">
              <a:lnSpc>
                <a:spcPct val="150000"/>
              </a:lnSpc>
              <a:buNone/>
            </a:pPr>
            <a:r>
              <a:rPr lang="fa-IR" dirty="0" smtClean="0">
                <a:cs typeface="B Titr" pitchFamily="2" charset="-78"/>
              </a:rPr>
              <a:t>نوزادان مجموعه توانایی های چشمگیری دارند که برای بقای آنها و برانگیختن توجه و مراقبت والدین اهمیت دارند. بچه در برقرار کردن رابطه با دنیای مادی و ایجاد کردن اولین روابط اجتماعی ، از همان ابتدا فعال هستند.</a:t>
            </a:r>
            <a:endParaRPr lang="en-US" dirty="0" smtClean="0">
              <a:cs typeface="B Titr" pitchFamily="2" charset="-78"/>
            </a:endParaRPr>
          </a:p>
          <a:p>
            <a:pPr marL="0" indent="0" algn="r" rtl="1">
              <a:lnSpc>
                <a:spcPct val="150000"/>
              </a:lnSpc>
              <a:buNone/>
            </a:pPr>
            <a:r>
              <a:rPr lang="fa-IR" dirty="0" smtClean="0">
                <a:solidFill>
                  <a:srgbClr val="00B050"/>
                </a:solidFill>
                <a:cs typeface="B Titr" pitchFamily="2" charset="-78"/>
              </a:rPr>
              <a:t>بازتاب های نوزاد</a:t>
            </a:r>
            <a:endParaRPr lang="en-US" dirty="0" smtClean="0">
              <a:solidFill>
                <a:srgbClr val="00B050"/>
              </a:solidFill>
              <a:cs typeface="B Titr" pitchFamily="2" charset="-78"/>
            </a:endParaRPr>
          </a:p>
          <a:p>
            <a:pPr marL="0" indent="0" algn="r" rtl="1">
              <a:lnSpc>
                <a:spcPct val="150000"/>
              </a:lnSpc>
              <a:buNone/>
            </a:pPr>
            <a:r>
              <a:rPr lang="fa-IR" dirty="0" smtClean="0">
                <a:cs typeface="B Titr" pitchFamily="2" charset="-78"/>
              </a:rPr>
              <a:t>بازتاب ، پاسخ فطری و خودکار به نوع خاصی از تحریک است.بازتاب ها واضح ترین الگوهای رفتار سازمان یافته نوزاد هستند.</a:t>
            </a:r>
            <a:endParaRPr lang="en-US" dirty="0" smtClean="0">
              <a:cs typeface="B Titr" pitchFamily="2" charset="-78"/>
            </a:endParaRPr>
          </a:p>
          <a:p>
            <a:pPr marL="0" indent="0" algn="r" rtl="1">
              <a:lnSpc>
                <a:spcPct val="150000"/>
              </a:lnSpc>
              <a:buNone/>
            </a:pPr>
            <a:endParaRPr lang="fa-IR" dirty="0">
              <a:cs typeface="B Titr" pitchFamily="2" charset="-78"/>
            </a:endParaRPr>
          </a:p>
        </p:txBody>
      </p:sp>
    </p:spTree>
    <p:extLst>
      <p:ext uri="{BB962C8B-B14F-4D97-AF65-F5344CB8AC3E}">
        <p14:creationId xmlns:p14="http://schemas.microsoft.com/office/powerpoint/2010/main" val="708570670"/>
      </p:ext>
    </p:extLst>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612648"/>
            <a:ext cx="8534400" cy="758952"/>
          </a:xfrm>
        </p:spPr>
        <p:txBody>
          <a:bodyPr>
            <a:normAutofit fontScale="90000"/>
          </a:bodyPr>
          <a:lstStyle/>
          <a:p>
            <a:pPr algn="ctr"/>
            <a:r>
              <a:rPr lang="fa-IR" dirty="0" smtClean="0">
                <a:solidFill>
                  <a:schemeClr val="tx1"/>
                </a:solidFill>
                <a:cs typeface="B Titr" pitchFamily="2" charset="-78"/>
              </a:rPr>
              <a:t>حالت های نوزاد</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152400" y="1447800"/>
            <a:ext cx="8763000" cy="5257800"/>
          </a:xfrm>
        </p:spPr>
        <p:txBody>
          <a:bodyPr>
            <a:normAutofit/>
          </a:bodyPr>
          <a:lstStyle/>
          <a:p>
            <a:pPr marL="0" indent="0" algn="r" rtl="1">
              <a:lnSpc>
                <a:spcPct val="150000"/>
              </a:lnSpc>
              <a:buNone/>
            </a:pPr>
            <a:r>
              <a:rPr lang="fa-IR" dirty="0" smtClean="0">
                <a:cs typeface="B Titr" pitchFamily="2" charset="-78"/>
              </a:rPr>
              <a:t>نوزاد در طول روز وشب به پنج حالت برانگیختگی، یا درجه خواب و بیداری وارد و از آن خارج می شود.</a:t>
            </a:r>
          </a:p>
          <a:p>
            <a:pPr algn="r" rtl="1">
              <a:lnSpc>
                <a:spcPct val="150000"/>
              </a:lnSpc>
            </a:pPr>
            <a:r>
              <a:rPr lang="fa-IR" dirty="0" smtClean="0">
                <a:cs typeface="B Titr" pitchFamily="2" charset="-78"/>
              </a:rPr>
              <a:t>خواب منظم: 8 تا 9 ساعت</a:t>
            </a:r>
          </a:p>
          <a:p>
            <a:pPr algn="r" rtl="1">
              <a:lnSpc>
                <a:spcPct val="150000"/>
              </a:lnSpc>
            </a:pPr>
            <a:r>
              <a:rPr lang="fa-IR" dirty="0" smtClean="0">
                <a:cs typeface="B Titr" pitchFamily="2" charset="-78"/>
              </a:rPr>
              <a:t>خواب نامنظم: 8تا9ساعت</a:t>
            </a:r>
          </a:p>
          <a:p>
            <a:pPr algn="r" rtl="1">
              <a:lnSpc>
                <a:spcPct val="150000"/>
              </a:lnSpc>
            </a:pPr>
            <a:r>
              <a:rPr lang="fa-IR" dirty="0" smtClean="0">
                <a:cs typeface="B Titr" pitchFamily="2" charset="-78"/>
              </a:rPr>
              <a:t>خواب آلودگی: متغیر است</a:t>
            </a:r>
          </a:p>
          <a:p>
            <a:pPr algn="r" rtl="1">
              <a:lnSpc>
                <a:spcPct val="150000"/>
              </a:lnSpc>
            </a:pPr>
            <a:r>
              <a:rPr lang="fa-IR" dirty="0" smtClean="0">
                <a:cs typeface="B Titr" pitchFamily="2" charset="-78"/>
              </a:rPr>
              <a:t>هوشیاری کامل: 2تا3ساعت</a:t>
            </a:r>
          </a:p>
          <a:p>
            <a:pPr algn="r" rtl="1">
              <a:lnSpc>
                <a:spcPct val="150000"/>
              </a:lnSpc>
            </a:pPr>
            <a:r>
              <a:rPr lang="fa-IR" dirty="0" smtClean="0">
                <a:cs typeface="B Titr" pitchFamily="2" charset="-78"/>
              </a:rPr>
              <a:t>بیداری توام با فعالیت و گریه: 1تا4 ساعت</a:t>
            </a:r>
            <a:endParaRPr lang="en-US" dirty="0" smtClean="0">
              <a:cs typeface="B Titr" pitchFamily="2" charset="-78"/>
            </a:endParaRPr>
          </a:p>
        </p:txBody>
      </p:sp>
    </p:spTree>
    <p:extLst>
      <p:ext uri="{BB962C8B-B14F-4D97-AF65-F5344CB8AC3E}">
        <p14:creationId xmlns:p14="http://schemas.microsoft.com/office/powerpoint/2010/main" val="375097520"/>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612648"/>
            <a:ext cx="8534400" cy="758952"/>
          </a:xfrm>
        </p:spPr>
        <p:txBody>
          <a:bodyPr>
            <a:normAutofit fontScale="90000"/>
          </a:bodyPr>
          <a:lstStyle/>
          <a:p>
            <a:pPr algn="ctr" rtl="1"/>
            <a:r>
              <a:rPr lang="fa-IR" dirty="0" smtClean="0">
                <a:solidFill>
                  <a:schemeClr val="tx1"/>
                </a:solidFill>
                <a:cs typeface="B Titr" pitchFamily="2" charset="-78"/>
              </a:rPr>
              <a:t>گریه</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p:txBody>
          <a:bodyPr/>
          <a:lstStyle/>
          <a:p>
            <a:pPr algn="r" rtl="1">
              <a:lnSpc>
                <a:spcPct val="200000"/>
              </a:lnSpc>
            </a:pPr>
            <a:r>
              <a:rPr lang="fa-IR" dirty="0" smtClean="0">
                <a:cs typeface="B Titr" pitchFamily="2" charset="-78"/>
              </a:rPr>
              <a:t>گریه اولین روشی است که بچه ها بوسیله آن ارتباط  برقرار می کنند و والدین را آگاه می سازند که به غذا،آرامش یا تحریک نیاز دارند.</a:t>
            </a:r>
            <a:endParaRPr lang="en-US" dirty="0" smtClean="0">
              <a:cs typeface="B Titr" pitchFamily="2" charset="-78"/>
            </a:endParaRPr>
          </a:p>
          <a:p>
            <a:pPr algn="r" rtl="1">
              <a:lnSpc>
                <a:spcPct val="200000"/>
              </a:lnSpc>
            </a:pPr>
            <a:r>
              <a:rPr lang="fa-IR" dirty="0" smtClean="0">
                <a:cs typeface="B Titr" pitchFamily="2" charset="-78"/>
              </a:rPr>
              <a:t>نوزادان معمولاً به خاطر نیازهای جسمانی،عمدتاً گرسنگی گریه     می کنند؛ ولی بچه ها ممکن است در پاسخ به تغییر دما هنگامی که لخت هستند،صدای ناگهانی یا محرکی دردناک نیز گریه کنند.</a:t>
            </a:r>
            <a:endParaRPr lang="en-US" dirty="0" smtClean="0">
              <a:cs typeface="B Titr" pitchFamily="2" charset="-78"/>
            </a:endParaRPr>
          </a:p>
          <a:p>
            <a:pPr algn="r" rtl="1">
              <a:lnSpc>
                <a:spcPct val="200000"/>
              </a:lnSpc>
            </a:pPr>
            <a:endParaRPr lang="fa-IR" dirty="0">
              <a:cs typeface="B Titr" pitchFamily="2" charset="-78"/>
            </a:endParaRPr>
          </a:p>
        </p:txBody>
      </p:sp>
    </p:spTree>
    <p:extLst>
      <p:ext uri="{BB962C8B-B14F-4D97-AF65-F5344CB8AC3E}">
        <p14:creationId xmlns:p14="http://schemas.microsoft.com/office/powerpoint/2010/main" val="2838428717"/>
      </p:ext>
    </p:extLst>
  </p:cSld>
  <p:clrMapOvr>
    <a:masterClrMapping/>
  </p:clrMapOvr>
  <p:transition>
    <p:cover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612648"/>
            <a:ext cx="8534400" cy="758952"/>
          </a:xfrm>
        </p:spPr>
        <p:txBody>
          <a:bodyPr>
            <a:normAutofit fontScale="90000"/>
          </a:bodyPr>
          <a:lstStyle/>
          <a:p>
            <a:pPr rtl="1"/>
            <a:r>
              <a:rPr lang="fa-IR" dirty="0" smtClean="0">
                <a:solidFill>
                  <a:schemeClr val="tx1"/>
                </a:solidFill>
                <a:cs typeface="B Titr" pitchFamily="2" charset="-78"/>
              </a:rPr>
              <a:t>آرام کردن بچه گریان</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152400" y="1447800"/>
            <a:ext cx="8763000" cy="5257800"/>
          </a:xfrm>
        </p:spPr>
        <p:txBody>
          <a:bodyPr/>
          <a:lstStyle/>
          <a:p>
            <a:pPr algn="r" rtl="1"/>
            <a:r>
              <a:rPr lang="fa-IR" dirty="0" smtClean="0">
                <a:cs typeface="B Nazanin" pitchFamily="2" charset="-78"/>
              </a:rPr>
              <a:t>روشی که والدین معمولا ابتدا امتحان می کنند بلند کردن بچه وگذاشتن وی روی شانه وتکان دادن و راه رفتن موثرترین روش است </a:t>
            </a:r>
            <a:endParaRPr lang="en-US" dirty="0" smtClean="0">
              <a:cs typeface="B Nazanin" pitchFamily="2" charset="-78"/>
            </a:endParaRPr>
          </a:p>
          <a:p>
            <a:pPr algn="r" rtl="1"/>
            <a:r>
              <a:rPr lang="fa-IR" dirty="0" smtClean="0">
                <a:cs typeface="B Nazanin" pitchFamily="2" charset="-78"/>
              </a:rPr>
              <a:t>روش رایج دیگر قنداق کردن است -پیچیدن تنگ وچسبان بچه در پتو</a:t>
            </a:r>
            <a:endParaRPr lang="en-US" dirty="0" smtClean="0">
              <a:cs typeface="B Nazanin" pitchFamily="2" charset="-78"/>
            </a:endParaRPr>
          </a:p>
          <a:p>
            <a:pPr algn="r" rtl="1"/>
            <a:endParaRPr lang="fa-IR" dirty="0"/>
          </a:p>
        </p:txBody>
      </p:sp>
      <p:pic>
        <p:nvPicPr>
          <p:cNvPr id="2050" name="Picture 2" descr="K:\Download\News-635205343830483825.jpg"/>
          <p:cNvPicPr>
            <a:picLocks noChangeAspect="1" noChangeArrowheads="1"/>
          </p:cNvPicPr>
          <p:nvPr/>
        </p:nvPicPr>
        <p:blipFill>
          <a:blip r:embed="rId2"/>
          <a:srcRect/>
          <a:stretch>
            <a:fillRect/>
          </a:stretch>
        </p:blipFill>
        <p:spPr bwMode="auto">
          <a:xfrm>
            <a:off x="1219200" y="3105148"/>
            <a:ext cx="2786082" cy="3143252"/>
          </a:xfrm>
          <a:prstGeom prst="rect">
            <a:avLst/>
          </a:prstGeom>
          <a:ln>
            <a:noFill/>
          </a:ln>
          <a:effectLst>
            <a:softEdge rad="112500"/>
          </a:effectLst>
        </p:spPr>
      </p:pic>
      <p:pic>
        <p:nvPicPr>
          <p:cNvPr id="1026" name="Picture 2" descr="K:\Download\swaddle_baby_1.jpg"/>
          <p:cNvPicPr>
            <a:picLocks noChangeAspect="1" noChangeArrowheads="1"/>
          </p:cNvPicPr>
          <p:nvPr/>
        </p:nvPicPr>
        <p:blipFill>
          <a:blip r:embed="rId3"/>
          <a:srcRect/>
          <a:stretch>
            <a:fillRect/>
          </a:stretch>
        </p:blipFill>
        <p:spPr bwMode="auto">
          <a:xfrm>
            <a:off x="4500562" y="3309918"/>
            <a:ext cx="4071966" cy="2786082"/>
          </a:xfrm>
          <a:prstGeom prst="rect">
            <a:avLst/>
          </a:prstGeom>
          <a:ln>
            <a:noFill/>
          </a:ln>
          <a:effectLst>
            <a:softEdge rad="112500"/>
          </a:effectLst>
        </p:spPr>
      </p:pic>
    </p:spTree>
    <p:extLst>
      <p:ext uri="{BB962C8B-B14F-4D97-AF65-F5344CB8AC3E}">
        <p14:creationId xmlns:p14="http://schemas.microsoft.com/office/powerpoint/2010/main" val="1050209789"/>
      </p:ext>
    </p:extLst>
  </p:cSld>
  <p:clrMapOvr>
    <a:masterClrMapping/>
  </p:clrMapOvr>
  <p:transition>
    <p:pull di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tx1"/>
                </a:solidFill>
                <a:cs typeface="B Titr" pitchFamily="2" charset="-78"/>
              </a:rPr>
              <a:t>گریه غیر طبیعی</a:t>
            </a:r>
            <a:endParaRPr lang="fa-IR" dirty="0">
              <a:solidFill>
                <a:schemeClr val="tx1"/>
              </a:solidFill>
              <a:cs typeface="B Titr" pitchFamily="2" charset="-78"/>
            </a:endParaRPr>
          </a:p>
        </p:txBody>
      </p:sp>
      <p:sp>
        <p:nvSpPr>
          <p:cNvPr id="3" name="Content Placeholder 2"/>
          <p:cNvSpPr>
            <a:spLocks noGrp="1"/>
          </p:cNvSpPr>
          <p:nvPr>
            <p:ph sz="quarter" idx="1"/>
          </p:nvPr>
        </p:nvSpPr>
        <p:spPr>
          <a:xfrm>
            <a:off x="228600" y="1447800"/>
            <a:ext cx="8686800" cy="5257800"/>
          </a:xfrm>
        </p:spPr>
        <p:txBody>
          <a:bodyPr/>
          <a:lstStyle/>
          <a:p>
            <a:pPr algn="r" rtl="1">
              <a:lnSpc>
                <a:spcPct val="200000"/>
              </a:lnSpc>
            </a:pPr>
            <a:r>
              <a:rPr lang="fa-IR" dirty="0" smtClean="0">
                <a:cs typeface="B Titr" pitchFamily="2" charset="-78"/>
              </a:rPr>
              <a:t>گریه بچه مانند بازتاب ها و الگو های خواب ،نشانه ای از اختلال دستگاه عصبی مرکزی است .گریه های بچه هایی که صدمه مغزی دیده و آنهایی که دچار عوارض پیش از تولدو تولد شده اند اغلب گوش خراش و عمیق  هستند. </a:t>
            </a:r>
            <a:endParaRPr lang="fa-IR" dirty="0">
              <a:cs typeface="B Titr" pitchFamily="2" charset="-78"/>
            </a:endParaRPr>
          </a:p>
        </p:txBody>
      </p:sp>
    </p:spTree>
    <p:extLst>
      <p:ext uri="{BB962C8B-B14F-4D97-AF65-F5344CB8AC3E}">
        <p14:creationId xmlns:p14="http://schemas.microsoft.com/office/powerpoint/2010/main" val="1643315341"/>
      </p:ext>
    </p:extLst>
  </p:cSld>
  <p:clrMapOvr>
    <a:masterClrMapping/>
  </p:clrMapOvr>
  <p:transition>
    <p:zoom dir="in"/>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612648"/>
            <a:ext cx="8534400" cy="758952"/>
          </a:xfrm>
        </p:spPr>
        <p:txBody>
          <a:bodyPr>
            <a:normAutofit fontScale="90000"/>
          </a:bodyPr>
          <a:lstStyle/>
          <a:p>
            <a:pPr rtl="1"/>
            <a:r>
              <a:rPr lang="fa-IR" dirty="0" smtClean="0">
                <a:solidFill>
                  <a:schemeClr val="tx1"/>
                </a:solidFill>
                <a:cs typeface="B Titr" pitchFamily="2" charset="-78"/>
              </a:rPr>
              <a:t>توانایی های حسی</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152400" y="1371600"/>
            <a:ext cx="8763000" cy="5334000"/>
          </a:xfrm>
        </p:spPr>
        <p:txBody>
          <a:bodyPr>
            <a:normAutofit/>
          </a:bodyPr>
          <a:lstStyle/>
          <a:p>
            <a:pPr algn="r" rtl="1">
              <a:lnSpc>
                <a:spcPct val="150000"/>
              </a:lnSpc>
            </a:pPr>
            <a:r>
              <a:rPr lang="fa-IR" sz="2400" dirty="0" smtClean="0">
                <a:cs typeface="B Titr" pitchFamily="2" charset="-78"/>
              </a:rPr>
              <a:t>لامسه:</a:t>
            </a:r>
          </a:p>
          <a:p>
            <a:pPr marL="0" indent="0" algn="r" rtl="1">
              <a:lnSpc>
                <a:spcPct val="150000"/>
              </a:lnSpc>
              <a:buNone/>
            </a:pPr>
            <a:r>
              <a:rPr lang="fa-IR" sz="2400" dirty="0" smtClean="0">
                <a:cs typeface="B Titr" pitchFamily="2" charset="-78"/>
              </a:rPr>
              <a:t> در بحث مربوط به بچه های زودرس دیدیم که لمس کردن رشد جسمانی اولیه را تحریک میکند. لمس کردن برای رشد هیجانی نیز اهمیت دارد.بنابراین تعجب اور نیست که حساسیت به لمس هنگام تولد کاملا رشد یافته است. </a:t>
            </a:r>
          </a:p>
          <a:p>
            <a:pPr marL="0" indent="0" algn="r" rtl="1">
              <a:lnSpc>
                <a:spcPct val="150000"/>
              </a:lnSpc>
              <a:buNone/>
            </a:pPr>
            <a:r>
              <a:rPr lang="fa-IR" sz="2400" dirty="0" smtClean="0">
                <a:cs typeface="B Titr" pitchFamily="2" charset="-78"/>
              </a:rPr>
              <a:t>معمولا نوزاد به لمس مخصوصا در اطراف دهان و کف دستها وپاها پاسخ میدهد. در طول دوره پیش از تولد این نواحی و اندامهای تناسلی اولین  مناطقی هستند که نسبت به لمس کردن حساس میشوند.</a:t>
            </a:r>
            <a:endParaRPr lang="en-US" sz="2400" dirty="0" smtClean="0">
              <a:cs typeface="B Titr" pitchFamily="2" charset="-78"/>
            </a:endParaRPr>
          </a:p>
        </p:txBody>
      </p:sp>
    </p:spTree>
    <p:extLst>
      <p:ext uri="{BB962C8B-B14F-4D97-AF65-F5344CB8AC3E}">
        <p14:creationId xmlns:p14="http://schemas.microsoft.com/office/powerpoint/2010/main" val="428044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295400"/>
            <a:ext cx="8763000" cy="5410200"/>
          </a:xfrm>
        </p:spPr>
        <p:txBody>
          <a:bodyPr>
            <a:normAutofit/>
          </a:bodyPr>
          <a:lstStyle/>
          <a:p>
            <a:pPr algn="r" rtl="1"/>
            <a:r>
              <a:rPr lang="fa-IR" sz="3300" dirty="0" smtClean="0">
                <a:solidFill>
                  <a:srgbClr val="FF0000"/>
                </a:solidFill>
                <a:cs typeface="B Nazanin" pitchFamily="2" charset="-78"/>
              </a:rPr>
              <a:t>چشایی </a:t>
            </a:r>
            <a:r>
              <a:rPr lang="fa-IR" sz="3300" dirty="0" smtClean="0">
                <a:cs typeface="B Nazanin" pitchFamily="2" charset="-78"/>
              </a:rPr>
              <a:t>: </a:t>
            </a:r>
            <a:r>
              <a:rPr lang="fa-IR" dirty="0" smtClean="0">
                <a:cs typeface="B Nazanin" pitchFamily="2" charset="-78"/>
              </a:rPr>
              <a:t>جلوه های صورت نشان میدهند که نوزادان میتوانند چند مزه اصلی را تشخیص دهند. انها مانند بزرگسالان در مقابل به مزه شیرین  عضلات را شل میکنند وقتی مزه ترش است لبهای خود را جمع میکنند و وقتی تلخ است دهان خود را به صورت قوسی شکل باز میکنند. بچه ها تا 4 ماهگی مزه شور را به اب خالص ترجیح  نمیدهند و این تغییری است  که انها را برای پذیرفتن غذاهای جامد اماده میکند</a:t>
            </a:r>
            <a:endParaRPr lang="en-US" dirty="0" smtClean="0">
              <a:cs typeface="B Nazanin" pitchFamily="2" charset="-78"/>
            </a:endParaRPr>
          </a:p>
          <a:p>
            <a:pPr algn="r" rtl="1"/>
            <a:r>
              <a:rPr lang="fa-IR" dirty="0" smtClean="0">
                <a:cs typeface="B Nazanin" pitchFamily="2" charset="-78"/>
              </a:rPr>
              <a:t> نوزادان  میتوانند به راحتی مزه های را که در ابتدا پاسخی خنثی یا منفی در انها برانگیخته است دوست بدارند. برای مثال بچه ای که  به شیر خشک حساسیت نشان میدهد  وقتی به انان سویا یا غذاهای گیاهی دیگر داده شود(که معمولا تلخ وقوی مزه هستند)طولی نمیکشد که شیر خشک را ترجیح میدهند. </a:t>
            </a:r>
            <a:endParaRPr lang="en-US" dirty="0" smtClean="0">
              <a:cs typeface="B Nazanin" pitchFamily="2" charset="-78"/>
            </a:endParaRPr>
          </a:p>
          <a:p>
            <a:pPr algn="r"/>
            <a:endParaRPr lang="fa-IR" dirty="0"/>
          </a:p>
        </p:txBody>
      </p:sp>
      <p:sp>
        <p:nvSpPr>
          <p:cNvPr id="2" name="Rectangle 1"/>
          <p:cNvSpPr/>
          <p:nvPr/>
        </p:nvSpPr>
        <p:spPr>
          <a:xfrm>
            <a:off x="304800" y="381000"/>
            <a:ext cx="8534400" cy="1077218"/>
          </a:xfrm>
          <a:prstGeom prst="rect">
            <a:avLst/>
          </a:prstGeom>
        </p:spPr>
        <p:txBody>
          <a:bodyPr wrap="square">
            <a:spAutoFit/>
          </a:bodyPr>
          <a:lstStyle/>
          <a:p>
            <a:pPr algn="ctr"/>
            <a:r>
              <a:rPr lang="fa-IR" sz="3200" dirty="0">
                <a:cs typeface="B Titr" pitchFamily="2" charset="-78"/>
              </a:rPr>
              <a:t>توانایی های حسی</a:t>
            </a:r>
            <a:br>
              <a:rPr lang="fa-IR" sz="3200" dirty="0">
                <a:cs typeface="B Titr" pitchFamily="2" charset="-78"/>
              </a:rPr>
            </a:br>
            <a:endParaRPr lang="en-US" sz="3200" dirty="0">
              <a:cs typeface="B Titr" pitchFamily="2" charset="-78"/>
            </a:endParaRPr>
          </a:p>
        </p:txBody>
      </p:sp>
    </p:spTree>
    <p:extLst>
      <p:ext uri="{BB962C8B-B14F-4D97-AF65-F5344CB8AC3E}">
        <p14:creationId xmlns:p14="http://schemas.microsoft.com/office/powerpoint/2010/main" val="197199061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371600"/>
            <a:ext cx="8763000" cy="5257800"/>
          </a:xfrm>
        </p:spPr>
        <p:txBody>
          <a:bodyPr>
            <a:normAutofit/>
          </a:bodyPr>
          <a:lstStyle/>
          <a:p>
            <a:pPr marL="0" indent="0" algn="r" rtl="1">
              <a:buNone/>
            </a:pPr>
            <a:r>
              <a:rPr lang="fa-IR" sz="3000" dirty="0" smtClean="0"/>
              <a:t> بویایی:</a:t>
            </a:r>
          </a:p>
          <a:p>
            <a:pPr marL="0" indent="0" algn="r" rtl="1">
              <a:buNone/>
            </a:pPr>
            <a:r>
              <a:rPr lang="fa-IR" sz="3000" dirty="0" smtClean="0">
                <a:cs typeface="B Nazanin" pitchFamily="2" charset="-78"/>
              </a:rPr>
              <a:t>با اینکه حس بویایی در انسان کمتر از موجودات دیگر است ولی رد هایی از بقای ان باقی مانده اند به نوزادانی که حق انتخاب بین  بوی مایع امنیوتیک مادر خودشان و مایع امنیو تیک دیگر داده میشود , زمان بیشتری را صرف جهت گیری کردن به سمت این مایع اشنا میکنند. بوی مایع امنیوتیک مادر ارام بخش است بچه هایی که در معرض ان قرار میگیرند کمتر از بچه هایی که در معرض ان قرار نمیگیرند گریه میکنند</a:t>
            </a:r>
            <a:endParaRPr lang="en-US" sz="3000" dirty="0" smtClean="0">
              <a:cs typeface="B Nazanin" pitchFamily="2" charset="-78"/>
            </a:endParaRPr>
          </a:p>
          <a:p>
            <a:pPr marL="0" indent="0" algn="r" rtl="1">
              <a:buNone/>
            </a:pPr>
            <a:endParaRPr lang="fa-IR" dirty="0"/>
          </a:p>
        </p:txBody>
      </p:sp>
    </p:spTree>
    <p:extLst>
      <p:ext uri="{BB962C8B-B14F-4D97-AF65-F5344CB8AC3E}">
        <p14:creationId xmlns:p14="http://schemas.microsoft.com/office/powerpoint/2010/main" val="44423813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371600"/>
            <a:ext cx="8763000" cy="5257800"/>
          </a:xfrm>
        </p:spPr>
        <p:txBody>
          <a:bodyPr>
            <a:normAutofit fontScale="92500" lnSpcReduction="10000"/>
          </a:bodyPr>
          <a:lstStyle/>
          <a:p>
            <a:pPr algn="r" rtl="1">
              <a:buNone/>
            </a:pPr>
            <a:endParaRPr lang="en-US" dirty="0" smtClean="0">
              <a:cs typeface="B Nazanin" pitchFamily="2" charset="-78"/>
            </a:endParaRPr>
          </a:p>
          <a:p>
            <a:pPr algn="r" rtl="1"/>
            <a:r>
              <a:rPr lang="fa-IR" dirty="0" smtClean="0">
                <a:solidFill>
                  <a:srgbClr val="FF0000"/>
                </a:solidFill>
                <a:cs typeface="B Nazanin" pitchFamily="2" charset="-78"/>
              </a:rPr>
              <a:t>شنوایی </a:t>
            </a:r>
            <a:r>
              <a:rPr lang="fa-IR" dirty="0" smtClean="0">
                <a:cs typeface="B Nazanin" pitchFamily="2" charset="-78"/>
              </a:rPr>
              <a:t>: نوزادان میتوانند انواع صداها را بشنوند , اما حساسیت انها ظرف چند ماه اول خیلی بهتر میشود. نوزادان بعد از تولد , صداهای پیچیده مانند سرو صدا وصدای ادمها را به اصوات صاف ترجیح میدهند. نوزادان چندروزه میتوانند تفاوت بین چند الگوی صوتی را تشخیص دهندـ یک رشته صوتهایی که به صورت صعودی در برابر نزولی مرتب شده اند ,اظهارات دو هجایی در برابرسه هجایی ,والگو های تایید کلمات , مانندما,ما در برابر ما,ما وگفتار خوش نوا در برابر گفتاری که کیفیت منفی یا خنثی دارند.</a:t>
            </a:r>
            <a:endParaRPr lang="en-US" dirty="0" smtClean="0">
              <a:cs typeface="B Nazanin" pitchFamily="2" charset="-78"/>
            </a:endParaRPr>
          </a:p>
          <a:p>
            <a:pPr algn="r" rtl="1"/>
            <a:r>
              <a:rPr lang="fa-IR" dirty="0" smtClean="0">
                <a:cs typeface="B Nazanin" pitchFamily="2" charset="-78"/>
              </a:rPr>
              <a:t>نوزادان به گفتار انسان طولانی تر از صداهای غیر گفتاری  که از لحاظ ساختار شبیه هستند , گوش میدهند. نوزادان تعدادی از صداهای گفتاری را تشخیص میدهند  برای مثال وقتی که پستانکی در دهان نوزادان قرار داده میشود که ضبط صوتی با صدای {با} را روشن میکند قوی تر مک میزنند و بعد هنگامی که تازگی این صدا از بین میرود , اهسته مک میزنند. وقتی که این صدا( گا )تبدیل میشود  مکیدن تند تر میشود  و اینگونه مشخص  میشود که نوزاد این تفاوت ظریف را تشخیص میدهد</a:t>
            </a:r>
            <a:endParaRPr lang="en-US" dirty="0" smtClean="0">
              <a:cs typeface="B Nazanin" pitchFamily="2" charset="-78"/>
            </a:endParaRPr>
          </a:p>
          <a:p>
            <a:pPr algn="r" rtl="1"/>
            <a:endParaRPr lang="fa-IR" dirty="0"/>
          </a:p>
        </p:txBody>
      </p:sp>
    </p:spTree>
    <p:extLst>
      <p:ext uri="{BB962C8B-B14F-4D97-AF65-F5344CB8AC3E}">
        <p14:creationId xmlns:p14="http://schemas.microsoft.com/office/powerpoint/2010/main" val="128490502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371600"/>
            <a:ext cx="8839200" cy="5334000"/>
          </a:xfrm>
        </p:spPr>
        <p:txBody>
          <a:bodyPr>
            <a:normAutofit fontScale="92500" lnSpcReduction="10000"/>
          </a:bodyPr>
          <a:lstStyle/>
          <a:p>
            <a:pPr algn="r" rtl="1">
              <a:buNone/>
            </a:pPr>
            <a:r>
              <a:rPr lang="fa-IR" dirty="0" smtClean="0">
                <a:cs typeface="B Nazanin" pitchFamily="2" charset="-78"/>
              </a:rPr>
              <a:t> </a:t>
            </a:r>
            <a:endParaRPr lang="en-US" dirty="0" smtClean="0">
              <a:cs typeface="B Nazanin" pitchFamily="2" charset="-78"/>
            </a:endParaRPr>
          </a:p>
          <a:p>
            <a:pPr algn="r" rtl="1"/>
            <a:r>
              <a:rPr lang="fa-IR" dirty="0" smtClean="0">
                <a:solidFill>
                  <a:srgbClr val="00B050"/>
                </a:solidFill>
                <a:cs typeface="B Nazanin" pitchFamily="2" charset="-78"/>
              </a:rPr>
              <a:t>بینایی</a:t>
            </a:r>
            <a:r>
              <a:rPr lang="fa-IR" dirty="0" smtClean="0">
                <a:cs typeface="B Nazanin" pitchFamily="2" charset="-78"/>
              </a:rPr>
              <a:t>: بینایی کمتر از حواس دیگر نوزاد  رشد  کرده است.ساختارهای بینایی در چشم و مغز هنوز کاملا شکل نگرفته اند. برای مثال سلول های موجود در</a:t>
            </a:r>
            <a:r>
              <a:rPr lang="fa-IR" dirty="0" smtClean="0">
                <a:solidFill>
                  <a:srgbClr val="FF0000"/>
                </a:solidFill>
                <a:cs typeface="B Nazanin" pitchFamily="2" charset="-78"/>
              </a:rPr>
              <a:t> شبکیه</a:t>
            </a:r>
            <a:r>
              <a:rPr lang="fa-IR" dirty="0" smtClean="0">
                <a:cs typeface="B Nazanin" pitchFamily="2" charset="-78"/>
              </a:rPr>
              <a:t>, غشایی که داخل چشم را پوشانیده و نور را جذب  کرده و ان را به پیام هایی تبدیل میکند که به مغز فرستاده میشوند , هنوز به اندازه چند ماهگی رشد نکرده اند.  عصب بینایی و گذرگاههای دیگری که این پیام ها را ارسال میکنند, و مراکز بینایی در مغز که انها را دریافت میکنند , تا چند سال بعد به سطح بزرگسالی نخواهند رسید وعضلات عدسی , که به ما امکان میدهند تا تمرکز دیداری خود را با فواصل مختلف تنظیم کنیم ,ضعیف هستند.</a:t>
            </a:r>
            <a:endParaRPr lang="en-US" dirty="0" smtClean="0">
              <a:cs typeface="B Nazanin" pitchFamily="2" charset="-78"/>
            </a:endParaRPr>
          </a:p>
          <a:p>
            <a:pPr algn="r" rtl="1"/>
            <a:r>
              <a:rPr lang="fa-IR" dirty="0" smtClean="0">
                <a:cs typeface="B Nazanin" pitchFamily="2" charset="-78"/>
              </a:rPr>
              <a:t> در نتیجه نوزادان نمیتوانند چشمان خود را درست متمرکز کنند . نوزادان بعد از تولد,اشیا را درفاصله 6 متری تقریبا به همان وضوحی  درک میکنند که بزرگسالان در فاصله 183 متری درک میکنند بعلاوه, برخلاف بزرگسالان  که اشیا را واضح تر میبینند نوزادان فواصل مختلف را بصورت مبهم  میبینند در نتیجه تصاویری مانند چهره والدین حتی در فاصله نزدیک نیز تار دیده میشود.</a:t>
            </a:r>
            <a:endParaRPr lang="en-US" dirty="0" smtClean="0">
              <a:cs typeface="B Nazanin" pitchFamily="2" charset="-78"/>
            </a:endParaRPr>
          </a:p>
          <a:p>
            <a:endParaRPr lang="fa-IR" dirty="0"/>
          </a:p>
        </p:txBody>
      </p:sp>
    </p:spTree>
    <p:extLst>
      <p:ext uri="{BB962C8B-B14F-4D97-AF65-F5344CB8AC3E}">
        <p14:creationId xmlns:p14="http://schemas.microsoft.com/office/powerpoint/2010/main" val="27569779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28600"/>
            <a:ext cx="8229600" cy="1143000"/>
          </a:xfrm>
        </p:spPr>
        <p:txBody>
          <a:bodyPr>
            <a:normAutofit/>
          </a:bodyPr>
          <a:lstStyle/>
          <a:p>
            <a:pPr rtl="1"/>
            <a:r>
              <a:rPr lang="fa-IR" sz="2800" dirty="0" smtClean="0">
                <a:solidFill>
                  <a:schemeClr val="tx1"/>
                </a:solidFill>
                <a:cs typeface="B Titr" pitchFamily="2" charset="-78"/>
              </a:rPr>
              <a:t>ارزیابی رفتاری نوزاد</a:t>
            </a:r>
            <a:endParaRPr lang="fa-IR" sz="2800" dirty="0">
              <a:solidFill>
                <a:schemeClr val="tx1"/>
              </a:solidFill>
              <a:cs typeface="B Titr" pitchFamily="2" charset="-78"/>
            </a:endParaRPr>
          </a:p>
        </p:txBody>
      </p:sp>
      <p:sp>
        <p:nvSpPr>
          <p:cNvPr id="3" name="Content Placeholder 2"/>
          <p:cNvSpPr>
            <a:spLocks noGrp="1"/>
          </p:cNvSpPr>
          <p:nvPr>
            <p:ph sz="quarter" idx="1"/>
          </p:nvPr>
        </p:nvSpPr>
        <p:spPr>
          <a:xfrm>
            <a:off x="228600" y="1371600"/>
            <a:ext cx="8686800" cy="5334000"/>
          </a:xfrm>
        </p:spPr>
        <p:txBody>
          <a:bodyPr>
            <a:normAutofit/>
          </a:bodyPr>
          <a:lstStyle/>
          <a:p>
            <a:pPr algn="r" rtl="1"/>
            <a:r>
              <a:rPr lang="fa-IR" sz="2400" dirty="0" smtClean="0">
                <a:cs typeface="B Nazanin" pitchFamily="2" charset="-78"/>
              </a:rPr>
              <a:t>ابزارهای گوناگونی به دکترها،پرستاران،و پژوهشگران امکان می دهند تا رفتار نوزادان را ارزیابی کنند.پرمصرف ترین این آزمون ها ، مقیاس ارزیابی رفتار نوزاد(</a:t>
            </a:r>
            <a:r>
              <a:rPr lang="en-US" sz="2400" dirty="0" smtClean="0">
                <a:cs typeface="B Nazanin" pitchFamily="2" charset="-78"/>
              </a:rPr>
              <a:t>NBAS</a:t>
            </a:r>
            <a:r>
              <a:rPr lang="fa-IR" sz="2400" dirty="0" smtClean="0">
                <a:cs typeface="B Nazanin" pitchFamily="2" charset="-78"/>
              </a:rPr>
              <a:t>)  تی . بری برازلتون است که بازتاب ها ،تغییرات حالت ، پاسخ دهی به محرک های مادی و اجتماعی ، و واکنش های دیگر ارزیابی می کند. هدف اصلی آگاه شدن از توانایی هر بچه برای شروع کردن پرستاری و تنظیم کردن رفتار اجتناب از غرق شدن در تحریک است.</a:t>
            </a:r>
          </a:p>
          <a:p>
            <a:pPr algn="r" rtl="1"/>
            <a:r>
              <a:rPr lang="fa-IR" sz="2400" dirty="0" smtClean="0">
                <a:cs typeface="B Nazanin" pitchFamily="2" charset="-78"/>
              </a:rPr>
              <a:t>از مقیاس ارزیابی رفتاری نوزاد برای کمک کردن به والدین نیز استفاده شده است تا بچه های خود را بشناسند. در برخی بیمارستان ها ، متخصصان بهداشت درباره توانایی های نوزاد که توسط این مقیاس ارزیابی شده اند، با والدین بحث کنند . والدین نوزادان زودرس و آنهایی که دوره کامل حاملگی را گذرانده اند . با شرکت کردن در این برنامه ها با اطمینان بیشتر و به نحو موثرتری با بچه های خو تعامل می کنند</a:t>
            </a:r>
            <a:endParaRPr lang="fa-IR" sz="2400" dirty="0">
              <a:cs typeface="B Nazanin" pitchFamily="2" charset="-78"/>
            </a:endParaRPr>
          </a:p>
        </p:txBody>
      </p:sp>
    </p:spTree>
    <p:extLst>
      <p:ext uri="{BB962C8B-B14F-4D97-AF65-F5344CB8AC3E}">
        <p14:creationId xmlns:p14="http://schemas.microsoft.com/office/powerpoint/2010/main" val="13743568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536448"/>
            <a:ext cx="8534400" cy="758952"/>
          </a:xfrm>
        </p:spPr>
        <p:txBody>
          <a:bodyPr>
            <a:normAutofit fontScale="90000"/>
          </a:bodyPr>
          <a:lstStyle/>
          <a:p>
            <a:r>
              <a:rPr lang="fa-IR" dirty="0" smtClean="0">
                <a:solidFill>
                  <a:schemeClr val="tx1"/>
                </a:solidFill>
                <a:cs typeface="B Titr" pitchFamily="2" charset="-78"/>
              </a:rPr>
              <a:t>سازگار شدن با واحد خانواده جدید </a:t>
            </a:r>
            <a:r>
              <a:rPr lang="en-US" dirty="0" smtClean="0">
                <a:solidFill>
                  <a:schemeClr val="tx1"/>
                </a:solidFill>
                <a:cs typeface="B Titr" pitchFamily="2" charset="-78"/>
              </a:rPr>
              <a:t/>
            </a:r>
            <a:br>
              <a:rPr lang="en-US" dirty="0" smtClean="0">
                <a:solidFill>
                  <a:schemeClr val="tx1"/>
                </a:solidFill>
                <a:cs typeface="B Titr" pitchFamily="2" charset="-78"/>
              </a:rPr>
            </a:br>
            <a:endParaRPr lang="fa-IR" dirty="0">
              <a:solidFill>
                <a:schemeClr val="tx1"/>
              </a:solidFill>
              <a:cs typeface="B Titr" pitchFamily="2" charset="-78"/>
            </a:endParaRPr>
          </a:p>
        </p:txBody>
      </p:sp>
      <p:sp>
        <p:nvSpPr>
          <p:cNvPr id="3" name="Content Placeholder 2"/>
          <p:cNvSpPr>
            <a:spLocks noGrp="1"/>
          </p:cNvSpPr>
          <p:nvPr>
            <p:ph sz="quarter" idx="1"/>
          </p:nvPr>
        </p:nvSpPr>
        <p:spPr>
          <a:xfrm>
            <a:off x="152400" y="1371600"/>
            <a:ext cx="8763000" cy="5334000"/>
          </a:xfrm>
        </p:spPr>
        <p:txBody>
          <a:bodyPr>
            <a:normAutofit/>
          </a:bodyPr>
          <a:lstStyle/>
          <a:p>
            <a:pPr algn="r" rtl="1"/>
            <a:r>
              <a:rPr lang="fa-IR" dirty="0" smtClean="0">
                <a:cs typeface="B Nazanin" pitchFamily="2" charset="-78"/>
              </a:rPr>
              <a:t>چون فرزند پروری ثمربخش برای بقا و رشد مطلوب بچه حیاتی است ، طبیعت مادران باردار و پدران را برای این نقش آماده می سازد . در اواخر حاملگی ، مادران تولید هورمون اوکسی توسین را آغاز می کنند که انقباض های رحم را تحریک می کند ؛باعث می شود که پستانها شیر آزاد کنند ؛موجب خلق آرام می شود و پاسخ دهی به بچه را بوجود می آورد . </a:t>
            </a:r>
            <a:endParaRPr lang="en-US" dirty="0" smtClean="0">
              <a:cs typeface="B Nazanin" pitchFamily="2" charset="-78"/>
            </a:endParaRPr>
          </a:p>
          <a:p>
            <a:pPr algn="r" rtl="1"/>
            <a:r>
              <a:rPr lang="fa-IR" dirty="0" smtClean="0">
                <a:cs typeface="B Nazanin" pitchFamily="2" charset="-78"/>
              </a:rPr>
              <a:t>با این که هورمون های مرتبط با تولد بچه می توانند پرستاری را تسهیل کنند ، اما آزاد شدن و تأثیرات آنها به تجربیاتیچون رابطه مثبت زن و شوهر و تماس نزدیک پدر و مادر حامله بستگی دارد به علاوه انسان ها می توانند بدون تجربه کردن تغییرات هورمونی مرتبط با تولد بچه ، به نحو مؤثری پدر -مادری کنند که فرزند خواندگی موفقیت آمیز آن را نشان می دهد.</a:t>
            </a:r>
            <a:endParaRPr lang="en-US" dirty="0" smtClean="0">
              <a:cs typeface="B Nazanin" pitchFamily="2" charset="-78"/>
            </a:endParaRPr>
          </a:p>
          <a:p>
            <a:pPr algn="r"/>
            <a:endParaRPr lang="fa-IR" dirty="0">
              <a:cs typeface="B Nazanin" pitchFamily="2" charset="-78"/>
            </a:endParaRPr>
          </a:p>
        </p:txBody>
      </p:sp>
    </p:spTree>
    <p:extLst>
      <p:ext uri="{BB962C8B-B14F-4D97-AF65-F5344CB8AC3E}">
        <p14:creationId xmlns:p14="http://schemas.microsoft.com/office/powerpoint/2010/main" val="9568639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388</TotalTime>
  <Words>2586</Words>
  <Application>Microsoft Office PowerPoint</Application>
  <PresentationFormat>On-screen Show (4:3)</PresentationFormat>
  <Paragraphs>131</Paragraphs>
  <Slides>33</Slides>
  <Notes>0</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Civic</vt:lpstr>
      <vt:lpstr>بنام خدا</vt:lpstr>
      <vt:lpstr>روانشناسی رشد</vt:lpstr>
      <vt:lpstr>رشد پیش از تولد</vt:lpstr>
      <vt:lpstr>دوره تخمک بارور</vt:lpstr>
      <vt:lpstr>دوره رویانی</vt:lpstr>
      <vt:lpstr>دوره رویانی</vt:lpstr>
      <vt:lpstr>دوره جنینی</vt:lpstr>
      <vt:lpstr>دوره جنینی</vt:lpstr>
      <vt:lpstr>تاثیرات محیطی پیش از تولد</vt:lpstr>
      <vt:lpstr>تاثیرات محیطی پیش از تولد</vt:lpstr>
      <vt:lpstr>بچه های زودرس و کم وزن به هنگام تولد </vt:lpstr>
      <vt:lpstr>زودرسی در برابر نارسی </vt:lpstr>
      <vt:lpstr>بچه های زودرس </vt:lpstr>
      <vt:lpstr>بچه های نارس</vt:lpstr>
      <vt:lpstr>نارسی و زورسی</vt:lpstr>
      <vt:lpstr>مداخله هایی برای بچه های زودرس</vt:lpstr>
      <vt:lpstr>مداخله هایی برای بچه های زودرس</vt:lpstr>
      <vt:lpstr>تحریک ویژه بچه های زودرس </vt:lpstr>
      <vt:lpstr>تحریک ویژه بچه های زودرس </vt:lpstr>
      <vt:lpstr>PowerPoint Presentation</vt:lpstr>
      <vt:lpstr>آموزش دادن مهارت های مراقبتی به والدین  </vt:lpstr>
      <vt:lpstr>توانایی های نوزاد  </vt:lpstr>
      <vt:lpstr>حالت های نوزاد </vt:lpstr>
      <vt:lpstr>گریه </vt:lpstr>
      <vt:lpstr>آرام کردن بچه گریان </vt:lpstr>
      <vt:lpstr>گریه غیر طبیعی</vt:lpstr>
      <vt:lpstr>توانایی های حسی </vt:lpstr>
      <vt:lpstr>PowerPoint Presentation</vt:lpstr>
      <vt:lpstr>PowerPoint Presentation</vt:lpstr>
      <vt:lpstr>PowerPoint Presentation</vt:lpstr>
      <vt:lpstr>PowerPoint Presentation</vt:lpstr>
      <vt:lpstr>ارزیابی رفتاری نوزاد</vt:lpstr>
      <vt:lpstr>سازگار شدن با واحد خانواده جدید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Windows User</cp:lastModifiedBy>
  <cp:revision>40</cp:revision>
  <dcterms:created xsi:type="dcterms:W3CDTF">2006-08-16T00:00:00Z</dcterms:created>
  <dcterms:modified xsi:type="dcterms:W3CDTF">2020-06-16T14:06:48Z</dcterms:modified>
</cp:coreProperties>
</file>