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13"/>
  </p:notesMasterIdLst>
  <p:sldIdLst>
    <p:sldId id="256" r:id="rId2"/>
    <p:sldId id="258" r:id="rId3"/>
    <p:sldId id="257"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6A3E7DE-A1A9-4638-A826-430EAAA17D49}">
          <p14:sldIdLst>
            <p14:sldId id="256"/>
            <p14:sldId id="258"/>
            <p14:sldId id="257"/>
            <p14:sldId id="259"/>
            <p14:sldId id="260"/>
            <p14:sldId id="261"/>
            <p14:sldId id="262"/>
            <p14:sldId id="263"/>
            <p14:sldId id="264"/>
            <p14:sldId id="265"/>
            <p14:sldId id="26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B46D276-5169-48B4-85CC-4822633BD78E}" type="datetimeFigureOut">
              <a:rPr lang="fa-IR" smtClean="0"/>
              <a:t>06/10/1438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C460BAF-8288-4E2A-8688-7C32C8B9FD05}" type="slidenum">
              <a:rPr lang="fa-IR" smtClean="0"/>
              <a:t>‹#›</a:t>
            </a:fld>
            <a:endParaRPr lang="fa-IR"/>
          </a:p>
        </p:txBody>
      </p:sp>
    </p:spTree>
    <p:extLst>
      <p:ext uri="{BB962C8B-B14F-4D97-AF65-F5344CB8AC3E}">
        <p14:creationId xmlns:p14="http://schemas.microsoft.com/office/powerpoint/2010/main" val="23089187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3C460BAF-8288-4E2A-8688-7C32C8B9FD05}" type="slidenum">
              <a:rPr lang="fa-IR" smtClean="0"/>
              <a:t>3</a:t>
            </a:fld>
            <a:endParaRPr lang="fa-IR"/>
          </a:p>
        </p:txBody>
      </p:sp>
    </p:spTree>
    <p:extLst>
      <p:ext uri="{BB962C8B-B14F-4D97-AF65-F5344CB8AC3E}">
        <p14:creationId xmlns:p14="http://schemas.microsoft.com/office/powerpoint/2010/main" val="3035831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3C460BAF-8288-4E2A-8688-7C32C8B9FD05}" type="slidenum">
              <a:rPr lang="fa-IR" smtClean="0"/>
              <a:t>9</a:t>
            </a:fld>
            <a:endParaRPr lang="fa-IR"/>
          </a:p>
        </p:txBody>
      </p:sp>
    </p:spTree>
    <p:extLst>
      <p:ext uri="{BB962C8B-B14F-4D97-AF65-F5344CB8AC3E}">
        <p14:creationId xmlns:p14="http://schemas.microsoft.com/office/powerpoint/2010/main" val="3046553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6EBB092-452D-4E00-8FDB-316B125EE965}" type="datetimeFigureOut">
              <a:rPr lang="fa-IR" smtClean="0"/>
              <a:t>06/10/1438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EBB092-452D-4E00-8FDB-316B125EE965}" type="datetimeFigureOut">
              <a:rPr lang="fa-IR" smtClean="0"/>
              <a:t>06/10/1438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3EA6F9-0146-4B1C-8CD6-DFE08E27BB92}" type="slidenum">
              <a:rPr lang="fa-IR" smtClean="0"/>
              <a:t>‹#›</a:t>
            </a:fld>
            <a:endParaRPr lang="fa-IR"/>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EBB092-452D-4E00-8FDB-316B125EE965}" type="datetimeFigureOut">
              <a:rPr lang="fa-IR" smtClean="0"/>
              <a:t>06/10/1438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6EBB092-452D-4E00-8FDB-316B125EE965}" type="datetimeFigureOut">
              <a:rPr lang="fa-IR" smtClean="0"/>
              <a:t>06/10/1438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3EA6F9-0146-4B1C-8CD6-DFE08E27BB92}" type="slidenum">
              <a:rPr lang="fa-IR" smtClean="0"/>
              <a:t>‹#›</a:t>
            </a:fld>
            <a:endParaRPr lang="fa-IR"/>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6EBB092-452D-4E00-8FDB-316B125EE965}" type="datetimeFigureOut">
              <a:rPr lang="fa-IR" smtClean="0"/>
              <a:t>06/10/1438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EBB092-452D-4E00-8FDB-316B125EE965}" type="datetimeFigureOut">
              <a:rPr lang="fa-IR" smtClean="0"/>
              <a:t>06/10/1438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16EBB092-452D-4E00-8FDB-316B125EE965}" type="datetimeFigureOut">
              <a:rPr lang="fa-IR" smtClean="0"/>
              <a:t>06/10/1438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6EBB092-452D-4E00-8FDB-316B125EE965}" type="datetimeFigureOut">
              <a:rPr lang="fa-IR" smtClean="0"/>
              <a:t>06/10/1438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3EA6F9-0146-4B1C-8CD6-DFE08E27BB92}" type="slidenum">
              <a:rPr lang="fa-IR" smtClean="0"/>
              <a:t>‹#›</a:t>
            </a:fld>
            <a:endParaRPr lang="fa-I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B092-452D-4E00-8FDB-316B125EE965}" type="datetimeFigureOut">
              <a:rPr lang="fa-IR" smtClean="0"/>
              <a:t>06/10/1438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3EA6F9-0146-4B1C-8CD6-DFE08E27BB92}" type="slidenum">
              <a:rPr lang="fa-IR" smtClean="0"/>
              <a:t>‹#›</a:t>
            </a:fld>
            <a:endParaRPr lang="fa-I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EBB092-452D-4E00-8FDB-316B125EE965}" type="datetimeFigureOut">
              <a:rPr lang="fa-IR" smtClean="0"/>
              <a:t>06/10/1438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3EA6F9-0146-4B1C-8CD6-DFE08E27BB92}"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6EBB092-452D-4E00-8FDB-316B125EE965}" type="datetimeFigureOut">
              <a:rPr lang="fa-IR" smtClean="0"/>
              <a:t>06/10/1438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3EA6F9-0146-4B1C-8CD6-DFE08E27BB92}" type="slidenum">
              <a:rPr lang="fa-IR" smtClean="0"/>
              <a:t>‹#›</a:t>
            </a:fld>
            <a:endParaRPr lang="fa-I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16EBB092-452D-4E00-8FDB-316B125EE965}" type="datetimeFigureOut">
              <a:rPr lang="fa-IR" smtClean="0"/>
              <a:t>06/10/1438</a:t>
            </a:fld>
            <a:endParaRPr lang="fa-I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fa-I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F93EA6F9-0146-4B1C-8CD6-DFE08E27BB92}" type="slidenum">
              <a:rPr lang="fa-IR" smtClean="0"/>
              <a:t>‹#›</a:t>
            </a:fld>
            <a:endParaRPr lang="fa-I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32656"/>
            <a:ext cx="5832648" cy="1008112"/>
          </a:xfrm>
        </p:spPr>
        <p:txBody>
          <a:bodyPr>
            <a:noAutofit/>
          </a:bodyPr>
          <a:lstStyle/>
          <a:p>
            <a:pPr algn="r"/>
            <a:r>
              <a:rPr lang="fa-IR" sz="6000" dirty="0" smtClean="0"/>
              <a:t>بسم الله الرحمان الرحیم</a:t>
            </a:r>
            <a:endParaRPr lang="fa-IR" sz="6000" dirty="0"/>
          </a:p>
        </p:txBody>
      </p:sp>
      <p:sp>
        <p:nvSpPr>
          <p:cNvPr id="3" name="Subtitle 2"/>
          <p:cNvSpPr>
            <a:spLocks noGrp="1"/>
          </p:cNvSpPr>
          <p:nvPr>
            <p:ph type="subTitle" idx="1"/>
          </p:nvPr>
        </p:nvSpPr>
        <p:spPr>
          <a:xfrm>
            <a:off x="971600" y="2708920"/>
            <a:ext cx="6400800" cy="1473200"/>
          </a:xfrm>
        </p:spPr>
        <p:txBody>
          <a:bodyPr>
            <a:normAutofit/>
          </a:bodyPr>
          <a:lstStyle/>
          <a:p>
            <a:pPr algn="r"/>
            <a:r>
              <a:rPr lang="fa-IR" sz="3200" dirty="0" smtClean="0"/>
              <a:t>موضوع:بابک </a:t>
            </a:r>
            <a:r>
              <a:rPr lang="fa-IR" sz="3200" dirty="0" smtClean="0"/>
              <a:t>خرمدین</a:t>
            </a:r>
            <a:endParaRPr lang="fa-IR" sz="3200" dirty="0"/>
          </a:p>
        </p:txBody>
      </p:sp>
    </p:spTree>
    <p:extLst>
      <p:ext uri="{BB962C8B-B14F-4D97-AF65-F5344CB8AC3E}">
        <p14:creationId xmlns:p14="http://schemas.microsoft.com/office/powerpoint/2010/main" val="243442014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53" presetClass="entr" presetSubtype="16" fill="hold"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8840"/>
            <a:ext cx="7408333" cy="4137323"/>
          </a:xfrm>
        </p:spPr>
        <p:txBody>
          <a:bodyPr>
            <a:normAutofit/>
          </a:bodyPr>
          <a:lstStyle/>
          <a:p>
            <a:r>
              <a:rPr lang="fa-IR" sz="2800" dirty="0">
                <a:solidFill>
                  <a:schemeClr val="tx1"/>
                </a:solidFill>
              </a:rPr>
              <a:t>پس از مرگ جاويدان كه در جنگي زخمي شده بود و پيش از فوت به همسرش وصيت نموده بود كه روح او در بابك حلول خواهد كرد و او بايد بابك را بعنوان جا نشينش به مردم معرفي نمايد. لذا بنا به اين وصيت بابك پرچم مبارزه جاويدان را بدست گرفت و </a:t>
            </a:r>
            <a:r>
              <a:rPr lang="fa-IR" sz="2800" dirty="0" smtClean="0">
                <a:solidFill>
                  <a:schemeClr val="tx1"/>
                </a:solidFill>
              </a:rPr>
              <a:t>بيش </a:t>
            </a:r>
            <a:r>
              <a:rPr lang="fa-IR" sz="2800" dirty="0">
                <a:solidFill>
                  <a:schemeClr val="tx1"/>
                </a:solidFill>
              </a:rPr>
              <a:t>از </a:t>
            </a:r>
            <a:r>
              <a:rPr lang="fa-IR" sz="2800" dirty="0" smtClean="0">
                <a:solidFill>
                  <a:schemeClr val="tx1"/>
                </a:solidFill>
              </a:rPr>
              <a:t>چندسال </a:t>
            </a:r>
            <a:r>
              <a:rPr lang="fa-IR" sz="2800" dirty="0">
                <a:solidFill>
                  <a:schemeClr val="tx1"/>
                </a:solidFill>
              </a:rPr>
              <a:t>عليه </a:t>
            </a:r>
            <a:r>
              <a:rPr lang="fa-IR" sz="2800" dirty="0" smtClean="0">
                <a:solidFill>
                  <a:schemeClr val="tx1"/>
                </a:solidFill>
              </a:rPr>
              <a:t>خلیفه جنگهایی درگرفت. </a:t>
            </a:r>
            <a:endParaRPr lang="fa-IR" sz="2800" dirty="0">
              <a:solidFill>
                <a:schemeClr val="tx1"/>
              </a:solidFill>
            </a:endParaRPr>
          </a:p>
        </p:txBody>
      </p:sp>
    </p:spTree>
    <p:extLst>
      <p:ext uri="{BB962C8B-B14F-4D97-AF65-F5344CB8AC3E}">
        <p14:creationId xmlns:p14="http://schemas.microsoft.com/office/powerpoint/2010/main" val="3070430395"/>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71600" y="1484784"/>
            <a:ext cx="7408333" cy="4569371"/>
          </a:xfrm>
          <a:ln>
            <a:solidFill>
              <a:schemeClr val="tx1">
                <a:lumMod val="85000"/>
                <a:lumOff val="15000"/>
              </a:schemeClr>
            </a:solidFill>
          </a:ln>
        </p:spPr>
        <p:txBody>
          <a:bodyPr>
            <a:normAutofit fontScale="550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fa-IR" sz="5100" b="1" dirty="0" smtClean="0">
                <a:ln w="11430"/>
                <a:solidFill>
                  <a:schemeClr val="tx1"/>
                </a:solidFill>
                <a:effectLst>
                  <a:outerShdw blurRad="50800" dist="39000" dir="5460000" algn="tl">
                    <a:srgbClr val="000000">
                      <a:alpha val="38000"/>
                    </a:srgbClr>
                  </a:outerShdw>
                </a:effectLst>
              </a:rPr>
              <a:t>رهبري </a:t>
            </a:r>
            <a:r>
              <a:rPr lang="fa-IR" sz="5100" b="1" dirty="0">
                <a:ln w="11430"/>
                <a:solidFill>
                  <a:schemeClr val="tx1"/>
                </a:solidFill>
                <a:effectLst>
                  <a:outerShdw blurRad="50800" dist="39000" dir="5460000" algn="tl">
                    <a:srgbClr val="000000">
                      <a:alpha val="38000"/>
                    </a:srgbClr>
                  </a:outerShdw>
                </a:effectLst>
              </a:rPr>
              <a:t>بابک جنبش سرخ جامگان تقريبا شبيه جنبش سپيدجامگان بود، منتها با يك تفاوت كه بابك رهبر اين جنبش بر عكس المقنع، هيچ وقت خودش ادعاي پيامبري يا خدائي نكرد و براي جلب توجه پيروانش، نه ماه نخشب از چاه بيرون آورد و نه وسيله ي انعكاس نور خورشيد بعنوان تجلي نور خدا داشت و نه فرصت يافت كه خودرا به تنور آتش بيافكند كه پيروانش بيشتر به بازگشت او اعتقاد پيدا كنند، آنگونه كه حكيم هاشم مقنع انجام داد، بلكه اكثريت مردم زحمتكش اورا به خاطر مقاومتش درمبارزه، بي باكي و دليري و توانائي معجزه آسا و مردم داريش، بحد پرستش ستايش مي‌‌كردند وبفرمانش گوش فرا مي‌‌دادند. </a:t>
            </a:r>
            <a:r>
              <a:rPr lang="en-US" sz="4000" b="1" dirty="0">
                <a:ln w="11430"/>
                <a:solidFill>
                  <a:schemeClr val="tx1"/>
                </a:solidFill>
                <a:effectLst>
                  <a:outerShdw blurRad="50800" dist="39000" dir="5460000" algn="tl">
                    <a:srgbClr val="000000">
                      <a:alpha val="38000"/>
                    </a:srgbClr>
                  </a:outerShdw>
                </a:effectLst>
              </a:rPr>
              <a:t> </a:t>
            </a:r>
            <a:endParaRPr lang="fa-IR" sz="4000" b="1" dirty="0">
              <a:ln w="11430"/>
              <a:solidFill>
                <a:schemeClr val="tx1"/>
              </a:solidFill>
              <a:effectLst>
                <a:outerShdw blurRad="50800" dist="39000" dir="5460000" algn="tl">
                  <a:srgbClr val="000000">
                    <a:alpha val="38000"/>
                  </a:srgbClr>
                </a:outerShdw>
              </a:effectLst>
            </a:endParaRPr>
          </a:p>
        </p:txBody>
      </p:sp>
      <p:sp>
        <p:nvSpPr>
          <p:cNvPr id="3" name="Title 2"/>
          <p:cNvSpPr>
            <a:spLocks noGrp="1"/>
          </p:cNvSpPr>
          <p:nvPr>
            <p:ph type="title"/>
          </p:nvPr>
        </p:nvSpPr>
        <p:spPr/>
        <p:txBody>
          <a:bodyPr>
            <a:normAutofit fontScale="90000"/>
          </a:bodyPr>
          <a:lstStyle/>
          <a:p>
            <a:r>
              <a:rPr lang="fa-IR" dirty="0"/>
              <a:t>قيام بابک </a:t>
            </a:r>
            <a:r>
              <a:rPr lang="fa-IR" dirty="0" smtClean="0"/>
              <a:t>خرمدين</a:t>
            </a:r>
            <a:r>
              <a:rPr lang="fa-IR" dirty="0"/>
              <a:t/>
            </a:r>
            <a:br>
              <a:rPr lang="fa-IR" dirty="0"/>
            </a:br>
            <a:endParaRPr lang="fa-IR" dirty="0"/>
          </a:p>
        </p:txBody>
      </p:sp>
    </p:spTree>
    <p:extLst>
      <p:ext uri="{BB962C8B-B14F-4D97-AF65-F5344CB8AC3E}">
        <p14:creationId xmlns:p14="http://schemas.microsoft.com/office/powerpoint/2010/main" val="289488841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32"/>
            <a:ext cx="9143999" cy="6741368"/>
          </a:xfrm>
        </p:spPr>
        <p:txBody>
          <a:bodyPr>
            <a:normAutofit/>
          </a:bodyPr>
          <a:lstStyle/>
          <a:p>
            <a:r>
              <a:rPr lang="fa-IR" sz="2800" dirty="0">
                <a:solidFill>
                  <a:schemeClr val="tx1"/>
                </a:solidFill>
              </a:rPr>
              <a:t>سرانجام جنبش متاسفانه معتصم، خليفه اسلام، موفق شد با اهداء پول زياد و مقام به افشين، شاهزاده ايراني، بابك را با نيرنگ به دام بياندازد و اورا با فجيع ترين شكل در بغداد به قتل برساند. خواجه نظام الملك وزير سلجوقيان در كتاب سياستنامه خود آورده است:«چون چشم معتصم بر بابك افتاد، گفت:«اي سگ، چرا فتنه در جهان انگيختي و چرا چندين هزار مسلمان بكشتي؟» هيچ جواب نداد. فرمود تا هر چهار دست و پايش ببرند. چون يك دست ببريدند، دست ديگر در خون زد و در روي ماليد و همه روي را از خون سرخ كرد. معتصم گفت: «اي سگ، باز اين چه علم است؟» گفت: «در اين حكمتي است.» گفتند: «آخربگوي، چه حكمتي است؟» گفت: «شما هردو دست و پاي من بخواهيد بريدن، و گونه مردم از خون سرخ باشد، و چون خون از تن برود، روي زرد شود. ... من روي خويش به خون سرخ كردم تاچون خون از تنم بيرون شود، نگويند كه از بيم و ترس رويش زرد شد». خواجه نظام الملك در ادامه مي‌گويد؛ معتصم را سه فتح برآمد كه هر سه قوت اسلام بود؛ يكي فتح روم، دوم فتح بابك و سوم فتح مازيار در طبرستان، كه اگر از اين سه فتح يكي بر نيامده بودي اسلام شده </a:t>
            </a:r>
            <a:r>
              <a:rPr lang="fa-IR" sz="2800" dirty="0" smtClean="0">
                <a:solidFill>
                  <a:schemeClr val="tx1"/>
                </a:solidFill>
              </a:rPr>
              <a:t>رفته بود.</a:t>
            </a:r>
            <a:endParaRPr lang="fa-IR" sz="2800" dirty="0">
              <a:solidFill>
                <a:schemeClr val="tx1"/>
              </a:solidFill>
            </a:endParaRPr>
          </a:p>
        </p:txBody>
      </p:sp>
    </p:spTree>
    <p:extLst>
      <p:ext uri="{BB962C8B-B14F-4D97-AF65-F5344CB8AC3E}">
        <p14:creationId xmlns:p14="http://schemas.microsoft.com/office/powerpoint/2010/main" val="355097929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2136338"/>
            <a:ext cx="8496944" cy="3170099"/>
          </a:xfrm>
          <a:prstGeom prst="rect">
            <a:avLst/>
          </a:prstGeom>
        </p:spPr>
        <p:txBody>
          <a:bodyPr wrap="square">
            <a:spAutoFit/>
          </a:bodyPr>
          <a:lstStyle/>
          <a:p>
            <a:pPr rtl="0"/>
            <a:r>
              <a:rPr lang="en-US" sz="3200" dirty="0">
                <a:solidFill>
                  <a:schemeClr val="tx2"/>
                </a:solidFill>
              </a:rPr>
              <a:t> </a:t>
            </a:r>
            <a:r>
              <a:rPr lang="fa-IR" sz="3200" dirty="0"/>
              <a:t>آئين خرمدينان</a:t>
            </a:r>
            <a:r>
              <a:rPr lang="en-US" dirty="0"/>
              <a:t>:</a:t>
            </a:r>
            <a:endParaRPr lang="en-US" sz="2800" dirty="0"/>
          </a:p>
          <a:p>
            <a:pPr rtl="0"/>
            <a:r>
              <a:rPr lang="en-US" sz="2800" dirty="0"/>
              <a:t>    </a:t>
            </a:r>
            <a:r>
              <a:rPr lang="fa-IR" sz="2800" dirty="0"/>
              <a:t>خرم دينان مانند مزدكيان پيرو ثنويت بودند، يعني به دو مبدأ جهاني كه عبارت از "روشنايي" و "تاريكي" است معتقد بودند، اين آئين در بين طبقات فرودست رايج و مقبول </a:t>
            </a:r>
            <a:r>
              <a:rPr lang="fa-IR" sz="2800" dirty="0" smtClean="0"/>
              <a:t>بود چون </a:t>
            </a:r>
            <a:r>
              <a:rPr lang="fa-IR" sz="2800" dirty="0"/>
              <a:t>معتقد بودند سازمان اجتماعي كه بنيان آن بر عدم تساوي مالي و ظلم و اجحاف نهاده شده، آفريده مبدأ تاريكي است و خرميان پيروان آئين‌هاي ديگر را ناحق نمي‌دانستند و از ريختن خون پرهيز داشتند و اهل كشت و كشتار و يغماگري نبودند</a:t>
            </a:r>
            <a:r>
              <a:rPr lang="fa-IR" sz="2800" dirty="0">
                <a:solidFill>
                  <a:schemeClr val="tx2"/>
                </a:solidFill>
              </a:rPr>
              <a:t>.</a:t>
            </a:r>
            <a:endParaRPr lang="en-US" sz="2800" dirty="0">
              <a:solidFill>
                <a:schemeClr val="tx2"/>
              </a:solidFill>
            </a:endParaRPr>
          </a:p>
        </p:txBody>
      </p:sp>
    </p:spTree>
    <p:extLst>
      <p:ext uri="{BB962C8B-B14F-4D97-AF65-F5344CB8AC3E}">
        <p14:creationId xmlns:p14="http://schemas.microsoft.com/office/powerpoint/2010/main" val="2973132487"/>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1772816"/>
            <a:ext cx="7408333" cy="4281339"/>
          </a:xfrm>
        </p:spPr>
        <p:txBody>
          <a:bodyPr>
            <a:normAutofit/>
          </a:bodyPr>
          <a:lstStyle/>
          <a:p>
            <a:r>
              <a:rPr lang="fa-IR" sz="2800" dirty="0">
                <a:solidFill>
                  <a:schemeClr val="tx1"/>
                </a:solidFill>
              </a:rPr>
              <a:t>خرم دينان پس از كشته شدن ابومسلم به دست منصور عباسي سخت به خشم آمدند و اين ظاهراً براي آن بود كه ابومسلم را چونان كسي مي‌ديدند كه در برابر تازيان سر بركشيده است و از همين رو پس از كشته شدن او در پي تحقق آرزوهايشان بودند و مي‌خواستند </a:t>
            </a:r>
            <a:r>
              <a:rPr lang="fa-IR" sz="2800" b="1" dirty="0">
                <a:solidFill>
                  <a:schemeClr val="tx1"/>
                </a:solidFill>
              </a:rPr>
              <a:t>فرمانروايي به ايرانيان باز </a:t>
            </a:r>
            <a:r>
              <a:rPr lang="fa-IR" sz="2800" b="1" dirty="0" smtClean="0">
                <a:solidFill>
                  <a:schemeClr val="tx1"/>
                </a:solidFill>
              </a:rPr>
              <a:t>گردد.</a:t>
            </a:r>
            <a:endParaRPr lang="fa-IR" sz="2800" dirty="0">
              <a:solidFill>
                <a:schemeClr val="tx1"/>
              </a:solidFill>
            </a:endParaRPr>
          </a:p>
        </p:txBody>
      </p:sp>
      <p:sp>
        <p:nvSpPr>
          <p:cNvPr id="3" name="Title 2"/>
          <p:cNvSpPr>
            <a:spLocks noGrp="1"/>
          </p:cNvSpPr>
          <p:nvPr>
            <p:ph type="title"/>
          </p:nvPr>
        </p:nvSpPr>
        <p:spPr>
          <a:xfrm>
            <a:off x="3203848" y="338328"/>
            <a:ext cx="5482952" cy="1252728"/>
          </a:xfrm>
        </p:spPr>
        <p:txBody>
          <a:bodyPr>
            <a:normAutofit/>
          </a:bodyPr>
          <a:lstStyle/>
          <a:p>
            <a:r>
              <a:rPr lang="fa-IR" sz="3600" dirty="0">
                <a:solidFill>
                  <a:schemeClr val="tx1"/>
                </a:solidFill>
              </a:rPr>
              <a:t>چگونگي پيدايش شورش خرم دينان</a:t>
            </a:r>
          </a:p>
        </p:txBody>
      </p:sp>
    </p:spTree>
    <p:extLst>
      <p:ext uri="{BB962C8B-B14F-4D97-AF65-F5344CB8AC3E}">
        <p14:creationId xmlns:p14="http://schemas.microsoft.com/office/powerpoint/2010/main" val="26512015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836712"/>
            <a:ext cx="7408333" cy="5289451"/>
          </a:xfrm>
        </p:spPr>
        <p:txBody>
          <a:bodyPr>
            <a:normAutofit/>
          </a:bodyPr>
          <a:lstStyle/>
          <a:p>
            <a:r>
              <a:rPr lang="fa-IR" sz="2800" dirty="0">
                <a:solidFill>
                  <a:schemeClr val="tx1"/>
                </a:solidFill>
              </a:rPr>
              <a:t>در سال 198 هـ. ق بيشتر سرزمين‌هاي عراق و شام و يمن و آذربايجان و ارمنستان از پايتخت خلافت فرمان نمي‌بردند، در اين سرزمين‌ها برخي از سرداران تازي سر به شورش برداشته بودند، مأمون در يكي از سالهاي پر آشوب، "حاتم بن هرثمه بن </a:t>
            </a:r>
            <a:r>
              <a:rPr lang="fa-IR" sz="2800" dirty="0" smtClean="0">
                <a:solidFill>
                  <a:schemeClr val="tx1"/>
                </a:solidFill>
              </a:rPr>
              <a:t>عين</a:t>
            </a:r>
            <a:r>
              <a:rPr lang="fa-IR" sz="2800" dirty="0">
                <a:solidFill>
                  <a:schemeClr val="tx1"/>
                </a:solidFill>
              </a:rPr>
              <a:t>" را به فرمانروايي ارمنستان فرستاد ولي چند روز پس از اين گماشتگي به حاتم خبر رسيد كه پدرش هرثمه در زندان مأمون مرده است، بدينسان او با مأمون سر ناسازگاري گذاشت و با سران و زمين داران بزرگ ارمنستان و نيز با خرم دينان به نامه نگاري پرداخت و كار مسلمانان را در نگاه آنها خرد و ناچيز جلوه داد تا آنكه بابك و خرميان سر برآوردند و بابك بر آذربايجان چيره شد</a:t>
            </a:r>
            <a:r>
              <a:rPr lang="fa-IR" sz="2800" dirty="0" smtClean="0">
                <a:solidFill>
                  <a:schemeClr val="tx1"/>
                </a:solidFill>
              </a:rPr>
              <a:t>.</a:t>
            </a:r>
            <a:endParaRPr lang="fa-IR" sz="2800" dirty="0">
              <a:solidFill>
                <a:schemeClr val="tx1"/>
              </a:solidFill>
            </a:endParaRPr>
          </a:p>
        </p:txBody>
      </p:sp>
    </p:spTree>
    <p:extLst>
      <p:ext uri="{BB962C8B-B14F-4D97-AF65-F5344CB8AC3E}">
        <p14:creationId xmlns:p14="http://schemas.microsoft.com/office/powerpoint/2010/main" val="2337761364"/>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628800"/>
            <a:ext cx="7408333" cy="4497363"/>
          </a:xfrm>
        </p:spPr>
        <p:txBody>
          <a:bodyPr>
            <a:normAutofit/>
          </a:bodyPr>
          <a:lstStyle/>
          <a:p>
            <a:r>
              <a:rPr lang="fa-IR" sz="2800" dirty="0">
                <a:solidFill>
                  <a:schemeClr val="tx1"/>
                </a:solidFill>
              </a:rPr>
              <a:t>بابك براي نابودي عرب به سختي فعاليت مي‌كرد در اين زمان مأمون سرگرم گرفتاريهاي ناشي از مسأله ولايتعهدي امام رضا(ع) و نارضايتيهاي عباسيان و اعراب بود، به علاوه اقامت طولاني وي در خراسان و دور بودنش از بلاد آذربايجان و عراق فرصت مناسبي براي پيشرفت كار بابك فراهم كرده بود و همچنين گرفتاري‌هاي مأمون در سالهاي 216- 217 و 218 هـ. ق در جنگ با روم شرقي و مرگ او در سال 218 موجب شد كه خرميان در قسمتهاي ديگر ايران يعني در اصفهان، ري، ماسبندان و لرستان سر برآورند</a:t>
            </a:r>
            <a:r>
              <a:rPr lang="fa-IR" sz="2800" dirty="0" smtClean="0">
                <a:solidFill>
                  <a:schemeClr val="tx1"/>
                </a:solidFill>
              </a:rPr>
              <a:t>.</a:t>
            </a:r>
            <a:endParaRPr lang="fa-IR" sz="2800" dirty="0">
              <a:solidFill>
                <a:schemeClr val="tx1"/>
              </a:solidFill>
            </a:endParaRPr>
          </a:p>
        </p:txBody>
      </p:sp>
    </p:spTree>
    <p:extLst>
      <p:ext uri="{BB962C8B-B14F-4D97-AF65-F5344CB8AC3E}">
        <p14:creationId xmlns:p14="http://schemas.microsoft.com/office/powerpoint/2010/main" val="3931016932"/>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3" y="1412776"/>
            <a:ext cx="8856984" cy="5400600"/>
          </a:xfrm>
        </p:spPr>
        <p:txBody>
          <a:bodyPr>
            <a:normAutofit/>
          </a:bodyPr>
          <a:lstStyle/>
          <a:p>
            <a:pPr rtl="0"/>
            <a:r>
              <a:rPr lang="fa-IR" sz="2800" dirty="0">
                <a:solidFill>
                  <a:schemeClr val="tx1"/>
                </a:solidFill>
              </a:rPr>
              <a:t>شورش خرميان و قدرت روز افزون بابك در آذربايجان موجب شد تا معتصم، خطر بابك را بر خلاف مأمون بسيار جدي بگيرد و در اين راستا وي ابتدا ابوسعيد محمد بن يوسف را به اردبيل فرستاد تا دژهايي را كه بابك ويران ساخته بود از نو بسازد و بر سر راهها، سپاهيان و ديده بان بگمارد تا وصول آذوقه را از بغداد به اردبيل و از آنجا به ميدان جنگ تأمين كند، ابوسعيد ضمن اجراي اين مأموريت يكي از سرداران بابك را نيز شكست داد، پس از آن محمد بن البعيث كه در ابتدا با بابك هم پيمان </a:t>
            </a:r>
            <a:r>
              <a:rPr lang="fa-IR" sz="2800" dirty="0" smtClean="0">
                <a:solidFill>
                  <a:schemeClr val="tx1"/>
                </a:solidFill>
              </a:rPr>
              <a:t>بود روي </a:t>
            </a:r>
            <a:r>
              <a:rPr lang="fa-IR" sz="2800" dirty="0">
                <a:solidFill>
                  <a:schemeClr val="tx1"/>
                </a:solidFill>
              </a:rPr>
              <a:t>از او برگرداند و عصمت نامي از سرداران بابك را گرفت و نزد معتصم فرستاد و محمد بن البعيث اطلاعات زيادي درباره شهرها و دژهاي بابك و راههاي وصول به آنها </a:t>
            </a:r>
            <a:r>
              <a:rPr lang="fa-IR" sz="3000" dirty="0">
                <a:solidFill>
                  <a:schemeClr val="tx1"/>
                </a:solidFill>
              </a:rPr>
              <a:t>را به معتصم داد، به اين ترتيب معتصم يكي از سرداران خود را به نام </a:t>
            </a:r>
            <a:r>
              <a:rPr lang="fa-IR" sz="2800" dirty="0" smtClean="0">
                <a:solidFill>
                  <a:schemeClr val="tx1"/>
                </a:solidFill>
              </a:rPr>
              <a:t>افشين </a:t>
            </a:r>
            <a:r>
              <a:rPr lang="fa-IR" sz="2800" dirty="0">
                <a:solidFill>
                  <a:schemeClr val="tx1"/>
                </a:solidFill>
              </a:rPr>
              <a:t>با سپاه زياد براي دفع </a:t>
            </a:r>
            <a:r>
              <a:rPr lang="en-US" sz="2800" dirty="0" smtClean="0">
                <a:solidFill>
                  <a:schemeClr val="tx1"/>
                </a:solidFill>
              </a:rPr>
              <a:t>.</a:t>
            </a:r>
            <a:r>
              <a:rPr lang="fa-IR" sz="2800" dirty="0" smtClean="0">
                <a:solidFill>
                  <a:schemeClr val="tx1"/>
                </a:solidFill>
              </a:rPr>
              <a:t>بابك فرستاد</a:t>
            </a:r>
            <a:endParaRPr lang="en-US" sz="2800" dirty="0">
              <a:solidFill>
                <a:schemeClr val="tx1"/>
              </a:solidFill>
            </a:endParaRPr>
          </a:p>
        </p:txBody>
      </p:sp>
      <p:sp>
        <p:nvSpPr>
          <p:cNvPr id="3" name="Title 2"/>
          <p:cNvSpPr>
            <a:spLocks noGrp="1"/>
          </p:cNvSpPr>
          <p:nvPr>
            <p:ph type="title"/>
          </p:nvPr>
        </p:nvSpPr>
        <p:spPr>
          <a:xfrm>
            <a:off x="3707904" y="260648"/>
            <a:ext cx="5194920" cy="576064"/>
          </a:xfrm>
        </p:spPr>
        <p:txBody>
          <a:bodyPr>
            <a:normAutofit fontScale="90000"/>
          </a:bodyPr>
          <a:lstStyle/>
          <a:p>
            <a:pPr rtl="0"/>
            <a:r>
              <a:rPr lang="en-US" dirty="0"/>
              <a:t> </a:t>
            </a:r>
            <a:br>
              <a:rPr lang="en-US" dirty="0"/>
            </a:br>
            <a:r>
              <a:rPr lang="fa-IR" dirty="0">
                <a:solidFill>
                  <a:schemeClr val="tx1"/>
                </a:solidFill>
              </a:rPr>
              <a:t>جنگ با بابك خرم دين</a:t>
            </a:r>
          </a:p>
        </p:txBody>
      </p:sp>
    </p:spTree>
    <p:extLst>
      <p:ext uri="{BB962C8B-B14F-4D97-AF65-F5344CB8AC3E}">
        <p14:creationId xmlns:p14="http://schemas.microsoft.com/office/powerpoint/2010/main" val="736731394"/>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476672"/>
            <a:ext cx="8784976" cy="5649491"/>
          </a:xfrm>
        </p:spPr>
        <p:txBody>
          <a:bodyPr>
            <a:noAutofit/>
          </a:bodyPr>
          <a:lstStyle/>
          <a:p>
            <a:r>
              <a:rPr lang="fa-IR" sz="2800" dirty="0">
                <a:solidFill>
                  <a:schemeClr val="tx1"/>
                </a:solidFill>
              </a:rPr>
              <a:t>او به شهر برزند از شهرهاي آذربايجان كه نزديك دژهاي بابك بود رفت و آنجا را لشكرگاه خود ساخت و دژهاي ميان برزند و اردبيل را مرمت كرد و نظام آذوقه رساني و كمك رساني و جاسوسي منظمي را تأسيس كرد و در روستاي ارشق، بابك را شكست داد و عده  زيادي از ياران بابك را به قتل رسانيد، بابك ناچار به صحراي مغان فرار كرد و از آنجا به دژ محكم خود كه بز نام داشت رفت و معتصم نيروي كمكي فراواني به سركردگي جعفر خياط براي افشين فرستاد، سرانجام افشين با اين قواي بزرگ و تدابير زياد توانست خود را به تدريج به قلعه بز نزديك كند و آن را تصرف كند و دستور داد، همه كاخ‌ها و خانه‌هاي آن را ويران كنند و چون بابك توانست با چند تن از ياران خود به ارمنستان فرار كند افشين به تمام بطريقان و بزرگان ارمنستان پيغام داد كه بابك را راه ندهند و اگر او را يافتند پيش او </a:t>
            </a:r>
            <a:r>
              <a:rPr lang="fa-IR" sz="2800" dirty="0" smtClean="0">
                <a:solidFill>
                  <a:schemeClr val="tx1"/>
                </a:solidFill>
              </a:rPr>
              <a:t>بفرستند.</a:t>
            </a:r>
            <a:endParaRPr lang="fa-IR" sz="2800" dirty="0">
              <a:solidFill>
                <a:schemeClr val="tx1"/>
              </a:solidFill>
            </a:endParaRPr>
          </a:p>
        </p:txBody>
      </p:sp>
    </p:spTree>
    <p:extLst>
      <p:ext uri="{BB962C8B-B14F-4D97-AF65-F5344CB8AC3E}">
        <p14:creationId xmlns:p14="http://schemas.microsoft.com/office/powerpoint/2010/main" val="600477444"/>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772816"/>
            <a:ext cx="7408333" cy="4353347"/>
          </a:xfrm>
        </p:spPr>
        <p:txBody>
          <a:bodyPr>
            <a:normAutofit/>
          </a:bodyPr>
          <a:lstStyle/>
          <a:p>
            <a:r>
              <a:rPr lang="fa-IR" sz="2800" dirty="0">
                <a:solidFill>
                  <a:schemeClr val="tx1"/>
                </a:solidFill>
              </a:rPr>
              <a:t>يكي از كشاورزان ارمنستان بابك را شناخت و به سهل بن سنباط ارمني كه بطريق آن ناحيه بود گزارش داد، سهل بن سنباط او را به حيله به قلعه خود آورد و به افشين خبر داد و افشين او را به نزد معتصم فرستاد</a:t>
            </a:r>
            <a:r>
              <a:rPr lang="fa-IR" sz="2800" dirty="0" smtClean="0">
                <a:solidFill>
                  <a:schemeClr val="tx1"/>
                </a:solidFill>
              </a:rPr>
              <a:t>، خليفه </a:t>
            </a:r>
            <a:r>
              <a:rPr lang="fa-IR" sz="2800" dirty="0">
                <a:solidFill>
                  <a:schemeClr val="tx1"/>
                </a:solidFill>
              </a:rPr>
              <a:t>ابتدا فرمان داد كه بابك را با فيلي گرد شهر بگردانند پس او را با شكنجه و خفت تمام كشتند و پاره‌هاي جسدش را بر دور شهر گرداندند</a:t>
            </a:r>
            <a:r>
              <a:rPr lang="fa-IR" sz="2800" dirty="0" smtClean="0">
                <a:solidFill>
                  <a:schemeClr val="tx1"/>
                </a:solidFill>
              </a:rPr>
              <a:t>.</a:t>
            </a:r>
            <a:endParaRPr lang="fa-IR" sz="2800" dirty="0">
              <a:solidFill>
                <a:schemeClr val="tx1"/>
              </a:solidFill>
            </a:endParaRPr>
          </a:p>
        </p:txBody>
      </p:sp>
    </p:spTree>
    <p:extLst>
      <p:ext uri="{BB962C8B-B14F-4D97-AF65-F5344CB8AC3E}">
        <p14:creationId xmlns:p14="http://schemas.microsoft.com/office/powerpoint/2010/main" val="1744128440"/>
      </p:ext>
    </p:extLst>
  </p:cSld>
  <p:clrMapOvr>
    <a:masterClrMapping/>
  </p:clrMapOvr>
  <p:transition spd="slow">
    <p:cover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136</TotalTime>
  <Words>1208</Words>
  <Application>Microsoft Office PowerPoint</Application>
  <PresentationFormat>On-screen Show (4:3)</PresentationFormat>
  <Paragraphs>18</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Waveform</vt:lpstr>
      <vt:lpstr>بسم الله الرحمان الرحیم</vt:lpstr>
      <vt:lpstr>PowerPoint Presentation</vt:lpstr>
      <vt:lpstr>قيام بابک خرمدين </vt:lpstr>
      <vt:lpstr>PowerPoint Presentation</vt:lpstr>
      <vt:lpstr>PowerPoint Presentation</vt:lpstr>
      <vt:lpstr>چگونگي پيدايش شورش خرم دينان</vt:lpstr>
      <vt:lpstr>PowerPoint Presentation</vt:lpstr>
      <vt:lpstr>PowerPoint Presentation</vt:lpstr>
      <vt:lpstr>  جنگ با بابك خرم دين</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الرحمان الرحیم</dc:title>
  <dc:creator>user</dc:creator>
  <cp:lastModifiedBy>Morteza Abdollahi</cp:lastModifiedBy>
  <cp:revision>14</cp:revision>
  <dcterms:created xsi:type="dcterms:W3CDTF">2013-02-16T15:22:02Z</dcterms:created>
  <dcterms:modified xsi:type="dcterms:W3CDTF">2017-03-08T10:09:34Z</dcterms:modified>
</cp:coreProperties>
</file>