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handoutMasterIdLst>
    <p:handoutMasterId r:id="rId32"/>
  </p:handoutMasterIdLst>
  <p:sldIdLst>
    <p:sldId id="256" r:id="rId2"/>
    <p:sldId id="327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08" r:id="rId30"/>
  </p:sldIdLst>
  <p:sldSz cx="9144000" cy="6858000" type="screen4x3"/>
  <p:notesSz cx="6754813" cy="98599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accent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6">
          <p15:clr>
            <a:srgbClr val="A4A3A4"/>
          </p15:clr>
        </p15:guide>
        <p15:guide id="2" pos="212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66FF"/>
    <a:srgbClr val="33CC33"/>
    <a:srgbClr val="FF6600"/>
    <a:srgbClr val="FF3399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71864" autoAdjust="0"/>
  </p:normalViewPr>
  <p:slideViewPr>
    <p:cSldViewPr>
      <p:cViewPr>
        <p:scale>
          <a:sx n="72" d="100"/>
          <a:sy n="72" d="100"/>
        </p:scale>
        <p:origin x="400" y="-1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964" y="-108"/>
      </p:cViewPr>
      <p:guideLst>
        <p:guide orient="horz" pos="3106"/>
        <p:guide pos="2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735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5875" y="0"/>
            <a:ext cx="292735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 sz="1200" smtClean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C8CECA8-D661-4200-9D1A-DC95DE0166EF}" type="datetimeFigureOut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64663"/>
            <a:ext cx="292735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5875" y="9364663"/>
            <a:ext cx="2927350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1200"/>
            </a:lvl1pPr>
          </a:lstStyle>
          <a:p>
            <a:fld id="{CED55D12-47BC-4503-8457-A79B86F8AAE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735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5875" y="0"/>
            <a:ext cx="292735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2813" y="739775"/>
            <a:ext cx="4929187" cy="36972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683125"/>
            <a:ext cx="54038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27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>
                <a:solidFill>
                  <a:schemeClr val="tx1"/>
                </a:solidFill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5875" y="9364663"/>
            <a:ext cx="292735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</a:lstStyle>
          <a:p>
            <a:fld id="{F1B7F7EA-1504-45B2-923D-50F80C59FC9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572000" y="0"/>
            <a:ext cx="4572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048000" y="1143000"/>
            <a:ext cx="5181600" cy="1905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 rot="10800000">
            <a:off x="2362200" y="4876800"/>
            <a:ext cx="4876800" cy="319088"/>
            <a:chOff x="2288" y="3080"/>
            <a:chExt cx="3072" cy="201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flipH="1">
              <a:off x="2289" y="3079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8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</p:grpSp>
      <p:pic>
        <p:nvPicPr>
          <p:cNvPr id="9" name="Picture 19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36576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936625" y="1425575"/>
            <a:ext cx="7772400" cy="1143000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Rectangle 8"/>
          <p:cNvSpPr>
            <a:spLocks noGrp="1" noChangeArrowheads="1"/>
          </p:cNvSpPr>
          <p:nvPr>
            <p:ph type="dt" sz="quarter" idx="10"/>
          </p:nvPr>
        </p:nvSpPr>
        <p:spPr>
          <a:xfrm>
            <a:off x="2667000" y="6553200"/>
            <a:ext cx="1905000" cy="304800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fffff</a:t>
            </a:r>
            <a:fld id="{867612CB-BC38-4B8E-95D7-798D3321C773}" type="datetime1">
              <a:rPr lang="en-US"/>
              <a:pPr>
                <a:defRPr/>
              </a:pPr>
              <a:t>7/11/2023</a:t>
            </a:fld>
            <a:endParaRPr lang="en-US" dirty="0"/>
          </a:p>
        </p:txBody>
      </p:sp>
      <p:sp>
        <p:nvSpPr>
          <p:cNvPr id="11" name="Rectangle 9"/>
          <p:cNvSpPr>
            <a:spLocks noGrp="1" noChangeArrowheads="1"/>
          </p:cNvSpPr>
          <p:nvPr>
            <p:ph type="ftr" sz="quarter" idx="11"/>
          </p:nvPr>
        </p:nvSpPr>
        <p:spPr>
          <a:xfrm>
            <a:off x="5195888" y="6553200"/>
            <a:ext cx="3279775" cy="304800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392237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  <a:defRPr>
                <a:solidFill>
                  <a:schemeClr val="tx1"/>
                </a:solidFill>
                <a:cs typeface="B Titr" pitchFamily="2" charset="0"/>
              </a:defRPr>
            </a:lvl1pPr>
          </a:lstStyle>
          <a:p>
            <a:fld id="{30ABD71E-C023-432C-A85C-2D40AB495609}" type="slidenum">
              <a:rPr lang="en-US" altLang="en-US"/>
              <a:pPr/>
              <a:t>‹#›</a:t>
            </a:fld>
            <a:r>
              <a:rPr lang="fa-IR" altLang="en-US"/>
              <a:t>/29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5963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D7A3EDA-7595-48FB-8FFF-6E97DB42029C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6875" y="6604000"/>
            <a:ext cx="2895600" cy="230188"/>
          </a:xfrm>
        </p:spPr>
        <p:txBody>
          <a:bodyPr/>
          <a:lstStyle>
            <a:lvl1pPr>
              <a:defRPr sz="900" dirty="0" err="1"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3B71BAD-ED30-4FBC-992C-4CA777B116CB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538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362200"/>
            <a:ext cx="39243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2362200"/>
            <a:ext cx="3924300" cy="373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5C8E47-6559-4F5C-A7BD-D6269C7FD27E}" type="datetime1">
              <a:rPr lang="en-US"/>
              <a:pPr>
                <a:defRPr/>
              </a:pPr>
              <a:t>7/11/2023</a:t>
            </a:fld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36875" y="6604000"/>
            <a:ext cx="2895600" cy="230188"/>
          </a:xfrm>
        </p:spPr>
        <p:txBody>
          <a:bodyPr/>
          <a:lstStyle>
            <a:lvl1pPr>
              <a:defRPr sz="900" dirty="0" err="1"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16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91079B-DAE4-443D-8BCC-7B20A12B51D1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24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465044-5201-4EE9-B07F-CD30B1D64C07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936875" y="6604000"/>
            <a:ext cx="2895600" cy="230188"/>
          </a:xfrm>
        </p:spPr>
        <p:txBody>
          <a:bodyPr/>
          <a:lstStyle>
            <a:lvl1pPr>
              <a:defRPr sz="900" dirty="0" err="1"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7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FD68A4F-EDB6-4248-90F5-D79EDB4533AA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936875" y="6604000"/>
            <a:ext cx="2895600" cy="230188"/>
          </a:xfrm>
        </p:spPr>
        <p:txBody>
          <a:bodyPr/>
          <a:lstStyle>
            <a:lvl1pPr>
              <a:defRPr sz="900" dirty="0" err="1"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058862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26C8DE05-8BA8-49CA-B348-8D6B6AADC9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5230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92529C-357B-4FE1-8E74-DCB0979DCC84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36875" y="6604000"/>
            <a:ext cx="2895600" cy="230188"/>
          </a:xfrm>
        </p:spPr>
        <p:txBody>
          <a:bodyPr/>
          <a:lstStyle>
            <a:lvl1pPr>
              <a:defRPr sz="900" dirty="0" err="1"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058862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03EDE04D-51AC-4251-8294-5D31AF0ECD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8397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7B4FCCD-3596-4A0E-B051-4BD670EA4C9E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058862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185BBD45-B20A-4F62-A512-15A5DAA4EE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416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5BEED4-2279-4D13-8E7C-AD62F9EDC139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058862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CD8715B6-514F-40CD-876C-4C56A1F74F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2745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762000"/>
            <a:ext cx="20002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762000"/>
            <a:ext cx="5848350" cy="53340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B4367F5-5124-48AB-8A01-E44B2D0FA9A1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138" y="6340475"/>
            <a:ext cx="1058862" cy="492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6DEF1988-1141-4619-BF97-BC7B7BDF6E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9532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khorasan2.bmp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22338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001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2362200"/>
            <a:ext cx="3924300" cy="3733800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1100" y="2362200"/>
            <a:ext cx="3924300" cy="3733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BF0664D-96A3-4DA0-AC96-8D6102F535ED}" type="datetime1">
              <a:rPr lang="en-US"/>
              <a:pPr>
                <a:defRPr/>
              </a:pPr>
              <a:t>7/11/2023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38" y="6343650"/>
            <a:ext cx="587375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/>
            </a:lvl1pPr>
          </a:lstStyle>
          <a:p>
            <a:fld id="{580841E5-BA08-41E0-8DAF-748D83D974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7114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5867400" y="0"/>
            <a:ext cx="3276600" cy="6858000"/>
            <a:chOff x="3696" y="0"/>
            <a:chExt cx="2064" cy="4320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5280" y="0"/>
              <a:ext cx="480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3696" y="0"/>
              <a:ext cx="1584" cy="6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</p:grp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3276600" y="762000"/>
            <a:ext cx="5105400" cy="609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solidFill>
                <a:schemeClr val="tx1"/>
              </a:solidFill>
              <a:latin typeface="Times New Roman" charset="0"/>
              <a:cs typeface="+mn-cs"/>
            </a:endParaRP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762000"/>
            <a:ext cx="8001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205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362200"/>
            <a:ext cx="80010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 smtClean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326783A-1CD2-4183-8FD1-D632E1BDA201}" type="datetime1">
              <a:rPr lang="en-US"/>
              <a:pPr>
                <a:defRPr/>
              </a:pPr>
              <a:t>7/11/2023</a:t>
            </a:fld>
            <a:endParaRPr lang="en-US" dirty="0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36875" y="6529388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 smtClean="0">
                <a:solidFill>
                  <a:schemeClr val="tx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https://www.researchgate.net/profile/Mostafa_Eidiani</a:t>
            </a:r>
            <a:endParaRPr lang="en-US"/>
          </a:p>
        </p:txBody>
      </p:sp>
      <p:grpSp>
        <p:nvGrpSpPr>
          <p:cNvPr id="2056" name="Group 11"/>
          <p:cNvGrpSpPr>
            <a:grpSpLocks/>
          </p:cNvGrpSpPr>
          <p:nvPr/>
        </p:nvGrpSpPr>
        <p:grpSpPr bwMode="auto">
          <a:xfrm rot="10800000">
            <a:off x="1447800" y="1981200"/>
            <a:ext cx="7391400" cy="319088"/>
            <a:chOff x="144" y="1248"/>
            <a:chExt cx="4656" cy="201"/>
          </a:xfrm>
        </p:grpSpPr>
        <p:sp>
          <p:nvSpPr>
            <p:cNvPr id="3084" name="AutoShape 12"/>
            <p:cNvSpPr>
              <a:spLocks noChangeArrowheads="1"/>
            </p:cNvSpPr>
            <p:nvPr/>
          </p:nvSpPr>
          <p:spPr bwMode="auto">
            <a:xfrm>
              <a:off x="384" y="1247"/>
              <a:ext cx="4416" cy="200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3085" name="AutoShape 13"/>
            <p:cNvSpPr>
              <a:spLocks noChangeArrowheads="1"/>
            </p:cNvSpPr>
            <p:nvPr/>
          </p:nvSpPr>
          <p:spPr bwMode="auto">
            <a:xfrm flipH="1">
              <a:off x="144" y="1249"/>
              <a:ext cx="248" cy="201"/>
            </a:xfrm>
            <a:prstGeom prst="flowChartDelay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l"/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</p:grp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236538" y="6237288"/>
            <a:ext cx="1166812" cy="620712"/>
          </a:xfrm>
          <a:prstGeom prst="rect">
            <a:avLst/>
          </a:prstGeom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accent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buFont typeface="Wingdings" panose="05000000000000000000" pitchFamily="2" charset="2"/>
              <a:buNone/>
            </a:pPr>
            <a:fld id="{3EB9BF6A-F61C-42FE-BBE1-83C3B33F17CF}" type="slidenum">
              <a:rPr lang="fa-IR" altLang="en-US">
                <a:solidFill>
                  <a:schemeClr val="tx1"/>
                </a:solidFill>
                <a:cs typeface="B Titr" pitchFamily="2" charset="0"/>
              </a:rPr>
              <a:pPr algn="r" rtl="1" eaLnBrk="1" hangingPunct="1">
                <a:buFont typeface="Wingdings" panose="05000000000000000000" pitchFamily="2" charset="2"/>
                <a:buNone/>
              </a:pPr>
              <a:t>‹#›</a:t>
            </a:fld>
            <a:r>
              <a:rPr lang="fa-IR" altLang="en-US">
                <a:solidFill>
                  <a:schemeClr val="tx1"/>
                </a:solidFill>
                <a:cs typeface="B Titr" pitchFamily="2" charset="0"/>
              </a:rPr>
              <a:t>/29</a:t>
            </a:r>
            <a:endParaRPr lang="en-US" altLang="en-US">
              <a:solidFill>
                <a:schemeClr val="tx1"/>
              </a:solidFill>
              <a:cs typeface="B Titr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1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ctr" rtl="1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ctr" rtl="1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ctr" rtl="1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844675"/>
            <a:ext cx="7200900" cy="1143000"/>
          </a:xfrm>
        </p:spPr>
        <p:txBody>
          <a:bodyPr/>
          <a:lstStyle/>
          <a:p>
            <a:pPr eaLnBrk="1" hangingPunct="1"/>
            <a:r>
              <a:rPr lang="fa-IR" altLang="en-US" sz="4000" dirty="0" smtClean="0">
                <a:cs typeface="B Titr" pitchFamily="2" charset="0"/>
              </a:rPr>
              <a:t>دینامیک سیستم‌های قدرت 2</a:t>
            </a:r>
            <a:br>
              <a:rPr lang="fa-IR" altLang="en-US" sz="4000" dirty="0" smtClean="0">
                <a:cs typeface="B Titr" pitchFamily="2" charset="0"/>
              </a:rPr>
            </a:br>
            <a:r>
              <a:rPr lang="fa-IR" altLang="en-US" sz="4000" dirty="0" smtClean="0">
                <a:cs typeface="B Titr" pitchFamily="2" charset="0"/>
              </a:rPr>
              <a:t>فصل چهارم- روش‌های محاسبه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ATC</a:t>
            </a:r>
            <a:endParaRPr lang="en-US" altLang="en-US" sz="4000" dirty="0" smtClean="0">
              <a:cs typeface="B Tit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انواع روش محاسبه </a:t>
            </a:r>
            <a:r>
              <a:rPr lang="en-US" altLang="en-US" smtClean="0">
                <a:cs typeface="B Titr" pitchFamily="2" charset="0"/>
              </a:rPr>
              <a:t>ATC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1- روش‌های ایستا (استاتیک):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حذف تغییرات زمانی متغیرهای سیستم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ماشین محاسبه، معیارهای توقف، مزایا، معایب</a:t>
            </a:r>
          </a:p>
          <a:p>
            <a:pPr lvl="1" eaLnBrk="1" hangingPunct="1">
              <a:buFontTx/>
              <a:buNone/>
            </a:pPr>
            <a:endParaRPr lang="fa-IR" altLang="en-US" sz="12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2- روش‌های پویا (دینامیک)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استقاده از مدل‌های استاتیکی و دینامیکی به طور همزمان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ماشین محاسبه، معیارهای توقف، مزایا، معایب</a:t>
            </a:r>
          </a:p>
          <a:p>
            <a:pPr lvl="1" eaLnBrk="1" hangingPunct="1"/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جزئیات تعیین </a:t>
            </a:r>
            <a:r>
              <a:rPr lang="en-US" altLang="en-US" smtClean="0">
                <a:cs typeface="B Titr" pitchFamily="2" charset="0"/>
              </a:rPr>
              <a:t>ATC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95288" y="2276475"/>
            <a:ext cx="8064500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ماشین محاسبه: چگونگی تعیین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endParaRPr lang="fa-IR" altLang="en-US" sz="36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پخش بار متوالی، پخش بار بهینه، تحلیل حساسیت و ...</a:t>
            </a:r>
          </a:p>
          <a:p>
            <a:pPr lvl="1" eaLnBrk="1" hangingPunct="1">
              <a:buFontTx/>
              <a:buNone/>
            </a:pPr>
            <a:endParaRPr lang="fa-IR" altLang="en-US" sz="1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معیارهای توقف: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حد حرارتی خطوط، حد پایداری استاتیک، واگرایی پخش بار </a:t>
            </a:r>
            <a:r>
              <a:rPr lang="en-US" altLang="en-US" sz="3200" b="1" smtClean="0">
                <a:cs typeface="B Lotus" pitchFamily="2" charset="0"/>
              </a:rPr>
              <a:t>DC</a:t>
            </a:r>
            <a:r>
              <a:rPr lang="fa-IR" altLang="en-US" sz="3200" b="1" smtClean="0">
                <a:cs typeface="B Lotus" pitchFamily="2" charset="0"/>
              </a:rPr>
              <a:t>، واگرایی پخش بار </a:t>
            </a:r>
            <a:r>
              <a:rPr lang="en-US" altLang="en-US" sz="3200" b="1" smtClean="0">
                <a:cs typeface="B Lotus" pitchFamily="2" charset="0"/>
              </a:rPr>
              <a:t>AC</a:t>
            </a:r>
            <a:r>
              <a:rPr lang="fa-IR" altLang="en-US" sz="3200" b="1" smtClean="0">
                <a:cs typeface="B Lotus" pitchFamily="2" charset="0"/>
              </a:rPr>
              <a:t>، حد ولتاژ در باس، ناپایداری دینامیکی ولتاژ و حد ناپایداری گذرا</a:t>
            </a: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مراجع مربوط به مفاهیم </a:t>
            </a:r>
            <a:r>
              <a:rPr lang="en-US" altLang="en-US" smtClean="0">
                <a:cs typeface="B Titr" pitchFamily="2" charset="0"/>
              </a:rPr>
              <a:t>ATC</a:t>
            </a:r>
            <a:r>
              <a:rPr lang="fa-IR" altLang="en-US" smtClean="0">
                <a:cs typeface="B Titr" pitchFamily="2" charset="0"/>
              </a:rPr>
              <a:t>/1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1995، </a:t>
            </a:r>
            <a:r>
              <a:rPr lang="en-US" altLang="en-US" sz="3600" b="1" smtClean="0">
                <a:cs typeface="B Lotus" pitchFamily="2" charset="0"/>
              </a:rPr>
              <a:t>NERC</a:t>
            </a:r>
            <a:r>
              <a:rPr lang="fa-IR" altLang="en-US" sz="3600" b="1" smtClean="0">
                <a:cs typeface="B Lotus" pitchFamily="2" charset="0"/>
              </a:rPr>
              <a:t>، مفاهیم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 تعریف توانایی انتقال، مفاهیم مختلف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، روش‌های ابتدایی حل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1996، کاولی، چگونگی تعیین اطلاعات شبکه برای انتقال توان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</a:t>
            </a:r>
            <a:r>
              <a:rPr lang="en-US" altLang="en-US" sz="3600" b="1" smtClean="0">
                <a:cs typeface="B Lotus" pitchFamily="2" charset="0"/>
              </a:rPr>
              <a:t>Pserc </a:t>
            </a:r>
            <a:r>
              <a:rPr lang="fa-IR" altLang="en-US" sz="3600" b="1" smtClean="0">
                <a:cs typeface="B Lotus" pitchFamily="2" charset="0"/>
              </a:rPr>
              <a:t>، حدود و عوامل موثر در انتقال توان، در نظر گرفتن عدم قطعیت‌ها در بارها، ژنراتورها و اطلاعات شبکه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مراجع بهبود </a:t>
            </a:r>
            <a:r>
              <a:rPr lang="en-US" altLang="en-US" smtClean="0">
                <a:cs typeface="B Titr" pitchFamily="2" charset="0"/>
              </a:rPr>
              <a:t>ATC</a:t>
            </a:r>
            <a:r>
              <a:rPr lang="fa-IR" altLang="en-US" smtClean="0">
                <a:cs typeface="B Titr" pitchFamily="2" charset="0"/>
              </a:rPr>
              <a:t> ایستا/1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1991، الکساندروف، بهبود راندمان خطوط 20 تا 25 کیلوولت: پیشنهاد باندل کردن و کاهش فاصله فازها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1995، زان، پروژه کابل‌های زیرزمینی-زیردریایی برای بهبود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 طراحی یک کابل جدید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سائر، ارتباط بین جبران بارگذاری انتقال و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، کاهش اثر اطلاعات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و بهبود سودمندی سیستم انتقال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مراجع بهبود </a:t>
            </a:r>
            <a:r>
              <a:rPr lang="en-US" altLang="en-US" smtClean="0">
                <a:cs typeface="B Titr" pitchFamily="2" charset="0"/>
              </a:rPr>
              <a:t>ATC</a:t>
            </a:r>
            <a:r>
              <a:rPr lang="fa-IR" altLang="en-US" smtClean="0">
                <a:cs typeface="B Titr" pitchFamily="2" charset="0"/>
              </a:rPr>
              <a:t> ایستا /2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موریوکا، بهبود توانایی انتقال با استفاده از </a:t>
            </a:r>
            <a:r>
              <a:rPr lang="en-US" altLang="en-US" sz="3600" b="1" smtClean="0">
                <a:cs typeface="B Lotus" pitchFamily="2" charset="0"/>
              </a:rPr>
              <a:t>UPFC</a:t>
            </a:r>
            <a:r>
              <a:rPr lang="fa-IR" altLang="en-US" sz="3600" b="1" smtClean="0">
                <a:cs typeface="B Lotus" pitchFamily="2" charset="0"/>
              </a:rPr>
              <a:t>: ساده‌ترین و کاربردی‌ترین کنترل‌کننده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راجرمان، تعیین موقعیت خازن جبران‌ساز برای افزایش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 تعیین خطوط بحرانی و خازن سری بر روی یک مثال کوچک 6 باسه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وانگ، چگونگی توزیع دوباره تولید برای افزایش حاشیه ایمنی: بهبود ولتاژ و </a:t>
            </a:r>
            <a:r>
              <a:rPr lang="en-US" altLang="en-US" sz="3600" b="1" smtClean="0">
                <a:cs typeface="B Lotus" pitchFamily="2" charset="0"/>
              </a:rPr>
              <a:t>ATC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1- انواع ماشین محاسبه روش‌های ایستا/ </a:t>
            </a:r>
            <a:r>
              <a:rPr lang="en-US" altLang="en-US" smtClean="0">
                <a:cs typeface="B Titr" pitchFamily="2" charset="0"/>
              </a:rPr>
              <a:t>CPF1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از 1972، پخش بار متوالی، افزایش تولید و مصرف تا واگرا شدن پخش بار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1992، آجاراپو، پخش بار تداومی: استفاده از حل معادلات جبری غیرخطی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1997، الیک،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و مقدار آن در سیستم دسترسی آزاد: استفاده از تئوری شبکه‌های غیرخطی، تقسیم سیستم قدرت به دو نوع یکنواخت و غیر یکنواخت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2-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CPF2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اجیب،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 ارائه یک برنامه کامپیوتری برای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 در نظر گرفتن محدودیت‌های پخش بار </a:t>
            </a:r>
            <a:r>
              <a:rPr lang="en-US" altLang="en-US" sz="3600" b="1" smtClean="0">
                <a:cs typeface="B Lotus" pitchFamily="2" charset="0"/>
              </a:rPr>
              <a:t>AC</a:t>
            </a:r>
            <a:r>
              <a:rPr lang="fa-IR" altLang="en-US" sz="3600" b="1" smtClean="0">
                <a:cs typeface="B Lotus" pitchFamily="2" charset="0"/>
              </a:rPr>
              <a:t> و حدود ولتاژ و ...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2000، همود، تعیین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سیستم انتقال: ارائه نرم‌افزار جدید برای تعیین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باپخش بار </a:t>
            </a:r>
            <a:r>
              <a:rPr lang="en-US" altLang="en-US" sz="3600" b="1" smtClean="0">
                <a:cs typeface="B Lotus" pitchFamily="2" charset="0"/>
              </a:rPr>
              <a:t>DC</a:t>
            </a:r>
            <a:r>
              <a:rPr lang="fa-IR" altLang="en-US" sz="3600" b="1" smtClean="0">
                <a:cs typeface="B Lotus" pitchFamily="2" charset="0"/>
              </a:rPr>
              <a:t>، محدودیت‌های حرارتی، ولتاژ، پایداری ایستا و انواع محدودیت شبکه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3-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OPF1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از 1981، انتقال توان بین مصرف و تولید به صورت بهینه، توانایی بارگذاری بهینه و ...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1988، سائر، محاسبه حاشیه اطمینان انتقال: استفاده از </a:t>
            </a:r>
            <a:r>
              <a:rPr lang="en-US" altLang="en-US" sz="3600" b="1" smtClean="0">
                <a:cs typeface="B Lotus" pitchFamily="2" charset="0"/>
              </a:rPr>
              <a:t>OPF</a:t>
            </a:r>
            <a:r>
              <a:rPr lang="fa-IR" altLang="en-US" sz="3600" b="1" smtClean="0">
                <a:cs typeface="B Lotus" pitchFamily="2" charset="0"/>
              </a:rPr>
              <a:t> و عدم قطعیت در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1988، ملیاپالاس، تخمین احتمالی توانایی انتقال در محیط خصوصی شده: استفاده از </a:t>
            </a:r>
            <a:r>
              <a:rPr lang="en-US" altLang="en-US" sz="3600" b="1" smtClean="0">
                <a:cs typeface="B Lotus" pitchFamily="2" charset="0"/>
              </a:rPr>
              <a:t>OPF</a:t>
            </a:r>
            <a:r>
              <a:rPr lang="fa-IR" altLang="en-US" sz="3600" b="1" smtClean="0">
                <a:cs typeface="B Lotus" pitchFamily="2" charset="0"/>
              </a:rPr>
              <a:t>، توزیع احتمالی، مدل مارکو، مثال 24 باس و 2182 باس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7"/>
          <p:cNvSpPr>
            <a:spLocks noGrp="1"/>
          </p:cNvSpPr>
          <p:nvPr>
            <p:ph type="title"/>
          </p:nvPr>
        </p:nvSpPr>
        <p:spPr>
          <a:xfrm>
            <a:off x="684213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4-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OPF2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23850" y="2276475"/>
            <a:ext cx="792003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شبان،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در سیستم قدرت خصوصی شده، استفاده از </a:t>
            </a:r>
            <a:r>
              <a:rPr lang="en-US" altLang="en-US" sz="3600" b="1" smtClean="0">
                <a:cs typeface="B Lotus" pitchFamily="2" charset="0"/>
              </a:rPr>
              <a:t>OPF</a:t>
            </a:r>
            <a:r>
              <a:rPr lang="fa-IR" altLang="en-US" sz="3600" b="1" smtClean="0">
                <a:cs typeface="B Lotus" pitchFamily="2" charset="0"/>
              </a:rPr>
              <a:t>،  محدودیت پخش بار </a:t>
            </a:r>
            <a:r>
              <a:rPr lang="en-US" altLang="en-US" sz="3600" b="1" smtClean="0">
                <a:cs typeface="B Lotus" pitchFamily="2" charset="0"/>
              </a:rPr>
              <a:t>AC</a:t>
            </a:r>
            <a:r>
              <a:rPr lang="fa-IR" altLang="en-US" sz="3600" b="1" smtClean="0">
                <a:cs typeface="B Lotus" pitchFamily="2" charset="0"/>
              </a:rPr>
              <a:t> و محدودیت بهره‌برداری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گراوینر،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 بیشینه‌ کردن توان انتقالی بوسیله برنامه‌ریزی غیرخطی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سائر،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 در نظر گرفتن توان موهومی: خطی کردن توان موهومی و انتقال توان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5-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OPF3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2001، گان، توانایی انتقال </a:t>
            </a:r>
            <a:r>
              <a:rPr lang="en-US" altLang="en-US" sz="3600" b="1" smtClean="0">
                <a:cs typeface="B Lotus" pitchFamily="2" charset="0"/>
              </a:rPr>
              <a:t>min-max</a:t>
            </a:r>
            <a:r>
              <a:rPr lang="fa-IR" altLang="en-US" sz="3600" b="1" smtClean="0">
                <a:cs typeface="B Lotus" pitchFamily="2" charset="0"/>
              </a:rPr>
              <a:t>، یک مفهوم جدید: ارائه الگوریتم جدید ساده‌تر و موثرتر از روش‌های قبلی، شبکه 118 باس، توانایی انتقال در یک محدوده </a:t>
            </a:r>
            <a:r>
              <a:rPr lang="en-US" altLang="en-US" sz="3600" b="1" smtClean="0">
                <a:cs typeface="B Lotus" pitchFamily="2" charset="0"/>
              </a:rPr>
              <a:t>Pmax</a:t>
            </a:r>
            <a:r>
              <a:rPr lang="fa-IR" altLang="en-US" sz="3600" b="1" smtClean="0">
                <a:cs typeface="B Lotus" pitchFamily="2" charset="0"/>
              </a:rPr>
              <a:t> و </a:t>
            </a:r>
            <a:r>
              <a:rPr lang="en-US" altLang="en-US" sz="3600" b="1" smtClean="0">
                <a:cs typeface="B Lotus" pitchFamily="2" charset="0"/>
              </a:rPr>
              <a:t>Pmax_min</a:t>
            </a:r>
            <a:r>
              <a:rPr lang="fa-IR" altLang="en-US" sz="3600" b="1" smtClean="0">
                <a:cs typeface="B Lotus" pitchFamily="2" charset="0"/>
              </a:rPr>
              <a:t> به جای یک عدد </a:t>
            </a:r>
            <a:r>
              <a:rPr lang="en-US" altLang="en-US" sz="3600" b="1" smtClean="0">
                <a:cs typeface="B Lotus" pitchFamily="2" charset="0"/>
              </a:rPr>
              <a:t>Pmax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2003، سائر،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 در نظر گرفتن توان موهومی: آزمایش روش قبلی بر روی یک شبکه بزرگ</a:t>
            </a: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7"/>
          <p:cNvSpPr>
            <a:spLocks noGrp="1"/>
          </p:cNvSpPr>
          <p:nvPr>
            <p:ph type="title"/>
          </p:nvPr>
        </p:nvSpPr>
        <p:spPr>
          <a:xfrm>
            <a:off x="684213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6-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OPF4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2003، زان،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 محدودیت‌های حالت پایدار با استفاده از تجزیه انحنا: 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الگوریتم قدیمی تجزیه انحنا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محاسبه </a:t>
            </a:r>
            <a:r>
              <a:rPr lang="en-US" altLang="en-US" sz="3200" b="1" smtClean="0">
                <a:cs typeface="B Lotus" pitchFamily="2" charset="0"/>
              </a:rPr>
              <a:t>TTC</a:t>
            </a:r>
            <a:endParaRPr lang="fa-IR" altLang="en-US" sz="32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روشی با دقت بالا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اجرا بر روی سیستم‌های 4 و 30 باس </a:t>
            </a:r>
            <a:r>
              <a:rPr lang="en-US" altLang="en-US" sz="3200" b="1" smtClean="0">
                <a:cs typeface="B Lotus" pitchFamily="2" charset="0"/>
              </a:rPr>
              <a:t>IEEE</a:t>
            </a:r>
            <a:endParaRPr lang="fa-IR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7"/>
          <p:cNvSpPr>
            <a:spLocks noGrp="1"/>
          </p:cNvSpPr>
          <p:nvPr>
            <p:ph type="title"/>
          </p:nvPr>
        </p:nvSpPr>
        <p:spPr>
          <a:xfrm>
            <a:off x="684213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7-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</a:t>
            </a:r>
            <a:r>
              <a:rPr lang="fa-IR" altLang="en-US" smtClean="0">
                <a:cs typeface="B Titr" pitchFamily="2" charset="0"/>
              </a:rPr>
              <a:t>تحلیل حساسیت، خطی‌سازی/1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از 1996، محاسبه توانایی انتقال توان، تبادل توان بهینه، حداکثر بارگذاری و ... با استفاده از تحلیل حساسیت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1997، گرین،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تحلیل حساسیت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سیستم واقعی 3357 باس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پخش بار </a:t>
            </a:r>
            <a:r>
              <a:rPr lang="en-US" altLang="en-US" sz="3200" b="1" smtClean="0">
                <a:cs typeface="B Lotus" pitchFamily="2" charset="0"/>
              </a:rPr>
              <a:t>DC</a:t>
            </a:r>
            <a:endParaRPr lang="fa-IR" altLang="en-US" sz="32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سرعت و دقت بیشتر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8-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</a:t>
            </a:r>
            <a:r>
              <a:rPr lang="fa-IR" altLang="en-US" smtClean="0">
                <a:cs typeface="B Titr" pitchFamily="2" charset="0"/>
              </a:rPr>
              <a:t>تحلیل حساسیت، خطی‌سازی/2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گراونر،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و حساسیت درجه اول: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حساسیت درجه اول متغیرهای شبکه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پخش بار خطی و غیرخطی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پخش بار تداومی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حد ولتاژ و حد حرارتی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درنظرگرفتن عدم قطعیت‌های بار و اطلاعات </a:t>
            </a:r>
            <a:r>
              <a:rPr lang="en-US" altLang="en-US" sz="3200" b="1" smtClean="0">
                <a:cs typeface="B Lotus" pitchFamily="2" charset="0"/>
              </a:rPr>
              <a:t>ATC</a:t>
            </a:r>
            <a:endParaRPr lang="fa-IR" altLang="en-US" sz="32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شبکه بزرگ مورد مطالعه، شبکه </a:t>
            </a:r>
            <a:r>
              <a:rPr lang="en-US" altLang="en-US" sz="3200" b="1" smtClean="0">
                <a:cs typeface="B Lotus" pitchFamily="2" charset="0"/>
              </a:rPr>
              <a:t>PJM</a:t>
            </a:r>
            <a:endParaRPr lang="fa-IR" altLang="en-US" sz="3200" b="1" smtClean="0">
              <a:cs typeface="B Lotus" pitchFamily="2" charset="0"/>
            </a:endParaRP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9-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</a:t>
            </a:r>
            <a:r>
              <a:rPr lang="fa-IR" altLang="en-US" smtClean="0">
                <a:cs typeface="B Titr" pitchFamily="2" charset="0"/>
              </a:rPr>
              <a:t>تحلیل حساسیت، خطی‌سازی/3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2000، اجیب، محاسبه سریع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پخش بار خطی شده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حد حرارتی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تعداد زیاد پیشامد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2000، زیاوو، محاسبه </a:t>
            </a:r>
            <a:r>
              <a:rPr lang="en-US" altLang="en-US" sz="3600" b="1" smtClean="0">
                <a:cs typeface="B Lotus" pitchFamily="2" charset="0"/>
              </a:rPr>
              <a:t>ATC</a:t>
            </a:r>
            <a:r>
              <a:rPr lang="fa-IR" altLang="en-US" sz="3600" b="1" smtClean="0">
                <a:cs typeface="B Lotus" pitchFamily="2" charset="0"/>
              </a:rPr>
              <a:t> با برنامه‌نویسی تصادفی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مدل تصادفی، عدم قطعیت بار، ژنراتور و خط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شبکه‌های 29 و 69 باس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10- انواع ماشین محاسبه روش‌های ایستا/</a:t>
            </a:r>
            <a:r>
              <a:rPr lang="en-US" altLang="en-US" smtClean="0">
                <a:cs typeface="B Titr" pitchFamily="2" charset="0"/>
              </a:rPr>
              <a:t> </a:t>
            </a:r>
            <a:r>
              <a:rPr lang="fa-IR" altLang="en-US" smtClean="0">
                <a:cs typeface="B Titr" pitchFamily="2" charset="0"/>
              </a:rPr>
              <a:t>تحلیل حساسیت، خطی‌سازی/4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2000، دای، محاسبه بیشترین توانایی بارگذاری با استفاده از الگوریتم نقطه درونی: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سیستم 60 باس </a:t>
            </a:r>
            <a:r>
              <a:rPr lang="en-US" altLang="en-US" sz="3200" b="1" smtClean="0">
                <a:cs typeface="B Lotus" pitchFamily="2" charset="0"/>
              </a:rPr>
              <a:t>IEEE</a:t>
            </a:r>
            <a:endParaRPr lang="fa-IR" altLang="en-US" sz="32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روش برنامه‌ریزی نقطه درونی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توانایی برای انواع حل مساله بارگذاری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سرعت زیاد الگوریتم ارائه شده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7"/>
          <p:cNvSpPr>
            <a:spLocks noGrp="1"/>
          </p:cNvSpPr>
          <p:nvPr>
            <p:ph type="title"/>
          </p:nvPr>
        </p:nvSpPr>
        <p:spPr>
          <a:xfrm>
            <a:off x="755650" y="836613"/>
            <a:ext cx="7632700" cy="855662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معیار توقف روش‌های ایستا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حد حرارتی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حد پایداری ایستا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واگرایی پخش بار </a:t>
            </a:r>
            <a:r>
              <a:rPr lang="en-US" altLang="en-US" sz="3600" b="1" smtClean="0">
                <a:cs typeface="B Lotus" pitchFamily="2" charset="0"/>
              </a:rPr>
              <a:t>DC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واگرایی پخش بار </a:t>
            </a:r>
            <a:r>
              <a:rPr lang="en-US" altLang="en-US" sz="3600" b="1" smtClean="0">
                <a:cs typeface="B Lotus" pitchFamily="2" charset="0"/>
              </a:rPr>
              <a:t>AC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حد ولتاژ باس‌ها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مزایا و معایب روش‌های ایستا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مزایا: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سادگی مسئله (عدم استفاده از معادلات دیفرانسیل)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واضح بودن (تسلط بیشتر بر صورت مسئله)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انعطاف‌پذیری (در هنگام تغییر سیستم)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سرعت زیاد 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معایب: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جواب‌های غیردقیق و خوشبینانه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7"/>
          <p:cNvSpPr>
            <a:spLocks noGrp="1"/>
          </p:cNvSpPr>
          <p:nvPr>
            <p:ph type="title"/>
          </p:nvPr>
        </p:nvSpPr>
        <p:spPr>
          <a:xfrm>
            <a:off x="684213" y="836613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انواع ماشین محاسبه روش‌های پویا</a:t>
            </a:r>
            <a:br>
              <a:rPr lang="fa-IR" altLang="en-US" smtClean="0">
                <a:cs typeface="B Titr" pitchFamily="2" charset="0"/>
              </a:rPr>
            </a:br>
            <a:r>
              <a:rPr lang="en-US" altLang="en-US" smtClean="0">
                <a:cs typeface="B Titr" pitchFamily="2" charset="0"/>
              </a:rPr>
              <a:t>MAT</a:t>
            </a:r>
            <a:r>
              <a:rPr lang="fa-IR" altLang="en-US" smtClean="0">
                <a:cs typeface="B Titr" pitchFamily="2" charset="0"/>
              </a:rPr>
              <a:t>/1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1992، شلوتر، انتخاب تعداد زیادی اتفاق برای مطالعه توان انتقالی: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 در نظر گرفتن حد پایداری گذرا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دسته‌بندی و غربال تعداد زیادی پشامد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انتگرال‌گیری دقیق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مدل دقیق ژنراتورها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شبکه متوسط و بزرگ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7"/>
          <p:cNvSpPr>
            <a:spLocks noGrp="1"/>
          </p:cNvSpPr>
          <p:nvPr>
            <p:ph type="title"/>
          </p:nvPr>
        </p:nvSpPr>
        <p:spPr>
          <a:xfrm>
            <a:off x="755650" y="836613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انواع ماشین محاسبه روش‌های پویا</a:t>
            </a:r>
            <a:br>
              <a:rPr lang="fa-IR" altLang="en-US" smtClean="0">
                <a:cs typeface="B Titr" pitchFamily="2" charset="0"/>
              </a:rPr>
            </a:br>
            <a:r>
              <a:rPr lang="en-US" altLang="en-US" smtClean="0">
                <a:cs typeface="B Titr" pitchFamily="2" charset="0"/>
              </a:rPr>
              <a:t>MAT</a:t>
            </a:r>
            <a:r>
              <a:rPr lang="fa-IR" altLang="en-US" smtClean="0">
                <a:cs typeface="B Titr" pitchFamily="2" charset="0"/>
              </a:rPr>
              <a:t>/2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پاولا، ماکزیمم مقدار توان قابل انتقال با در نظر گرفتن حد پایداری گذرا: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بررسی تعداد زیاد پیشامد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خطرناک‌ترین پیشامدها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روش یک ژنراتور-باس بی‌نهایت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مزیت روش: سرعت بالا و در نظر گرفتن حد گذرا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عیب روش: در نظر نگرفتن اثر ولتاژ، حذف اثر بار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معیار توقف روش‌های پویا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ناپایداری گذرا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ناپایداری ولتاژ (پویا)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تمام شرایط توقف ایستا</a:t>
            </a:r>
          </a:p>
          <a:p>
            <a:pPr lvl="1" eaLnBrk="1" hangingPunct="1"/>
            <a:r>
              <a:rPr lang="fa-IR" altLang="en-US" b="1" smtClean="0">
                <a:cs typeface="B Lotus" pitchFamily="2" charset="0"/>
              </a:rPr>
              <a:t>حد حرارتی</a:t>
            </a:r>
          </a:p>
          <a:p>
            <a:pPr lvl="1" eaLnBrk="1" hangingPunct="1"/>
            <a:r>
              <a:rPr lang="fa-IR" altLang="en-US" b="1" smtClean="0">
                <a:cs typeface="B Lotus" pitchFamily="2" charset="0"/>
              </a:rPr>
              <a:t>حد پایداری ایستا</a:t>
            </a:r>
          </a:p>
          <a:p>
            <a:pPr lvl="1" eaLnBrk="1" hangingPunct="1"/>
            <a:r>
              <a:rPr lang="fa-IR" altLang="en-US" b="1" smtClean="0">
                <a:cs typeface="B Lotus" pitchFamily="2" charset="0"/>
              </a:rPr>
              <a:t>واگرایی پخش بار </a:t>
            </a:r>
            <a:r>
              <a:rPr lang="en-US" altLang="en-US" b="1" smtClean="0">
                <a:cs typeface="B Lotus" pitchFamily="2" charset="0"/>
              </a:rPr>
              <a:t>DC</a:t>
            </a:r>
            <a:endParaRPr lang="fa-IR" altLang="en-US" b="1" smtClean="0">
              <a:cs typeface="B Lotus" pitchFamily="2" charset="0"/>
            </a:endParaRPr>
          </a:p>
          <a:p>
            <a:pPr lvl="1" eaLnBrk="1" hangingPunct="1"/>
            <a:r>
              <a:rPr lang="fa-IR" altLang="en-US" b="1" smtClean="0">
                <a:cs typeface="B Lotus" pitchFamily="2" charset="0"/>
              </a:rPr>
              <a:t>واگرایی پخش بار </a:t>
            </a:r>
            <a:r>
              <a:rPr lang="en-US" altLang="en-US" b="1" smtClean="0">
                <a:cs typeface="B Lotus" pitchFamily="2" charset="0"/>
              </a:rPr>
              <a:t>AC</a:t>
            </a:r>
            <a:endParaRPr lang="fa-IR" altLang="en-US" b="1" smtClean="0">
              <a:cs typeface="B Lotus" pitchFamily="2" charset="0"/>
            </a:endParaRPr>
          </a:p>
          <a:p>
            <a:pPr lvl="1" eaLnBrk="1" hangingPunct="1"/>
            <a:r>
              <a:rPr lang="fa-IR" altLang="en-US" b="1" smtClean="0">
                <a:cs typeface="B Lotus" pitchFamily="2" charset="0"/>
              </a:rPr>
              <a:t>حد ولتاژ باس‌ها</a:t>
            </a:r>
          </a:p>
          <a:p>
            <a:pPr lvl="1" eaLnBrk="1" hangingPunct="1"/>
            <a:endParaRPr lang="fa-IR" altLang="en-US" sz="3200" b="1" smtClean="0">
              <a:cs typeface="B Lotus" pitchFamily="2" charset="0"/>
            </a:endParaRPr>
          </a:p>
          <a:p>
            <a:pPr lvl="1" eaLnBrk="1" hangingPunct="1"/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مزایا و معایب روش‌های پویا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مزایا: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در نظر گرفتن جزئیات بیشتر سیستم</a:t>
            </a:r>
            <a:endParaRPr lang="en-US" altLang="en-US" sz="3200" b="1" smtClean="0">
              <a:cs typeface="B Lotus" pitchFamily="2" charset="0"/>
            </a:endParaRP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در نظر گرفتن وابستگی بار به ولتاژ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در نظر گرفتن تغییرات بزرگ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دقت زیاد محاسبات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معایب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پاسخ کند و در نظر نگرفتن همزمان پایداری ولتاژ و گذرا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تعیین پایداری گذرا/1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1- شبیه‌سازی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حل دقیق معادله دیفرانسیل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نیاز به فرد خبره برای تشخیص پایداری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زمان زیاد محاسبات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شناسایی الگو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پایداری گذرا در حالت غیر همزمان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استفاده از یک تابع ایمنی برای حالت همزمان</a:t>
            </a:r>
            <a:endParaRPr lang="en-US" altLang="en-US" sz="32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تعیین پایداری گذرا/2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05038"/>
            <a:ext cx="8459788" cy="4319587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روش‌های مستقیم:</a:t>
            </a:r>
          </a:p>
          <a:p>
            <a:pPr lvl="1" eaLnBrk="1" hangingPunct="1"/>
            <a:r>
              <a:rPr lang="fa-IR" altLang="en-US" sz="2800" b="1" smtClean="0">
                <a:cs typeface="B Lotus" pitchFamily="2" charset="0"/>
              </a:rPr>
              <a:t>صفحه فاز</a:t>
            </a:r>
          </a:p>
          <a:p>
            <a:pPr lvl="1" eaLnBrk="1" hangingPunct="1"/>
            <a:r>
              <a:rPr lang="fa-IR" altLang="en-US" sz="2800" b="1" smtClean="0">
                <a:cs typeface="B Lotus" pitchFamily="2" charset="0"/>
              </a:rPr>
              <a:t>سطوح مساوی</a:t>
            </a:r>
          </a:p>
          <a:p>
            <a:pPr lvl="1" eaLnBrk="1" hangingPunct="1"/>
            <a:r>
              <a:rPr lang="fa-IR" altLang="en-US" sz="2800" b="1" smtClean="0">
                <a:cs typeface="B Lotus" pitchFamily="2" charset="0"/>
              </a:rPr>
              <a:t>معیار انتگرال انرژی</a:t>
            </a:r>
          </a:p>
          <a:p>
            <a:pPr lvl="1" eaLnBrk="1" hangingPunct="1"/>
            <a:r>
              <a:rPr lang="fa-IR" altLang="en-US" sz="2800" b="1" smtClean="0">
                <a:cs typeface="B Lotus" pitchFamily="2" charset="0"/>
              </a:rPr>
              <a:t>نقطه به نقطه</a:t>
            </a:r>
          </a:p>
          <a:p>
            <a:pPr lvl="1" eaLnBrk="1" hangingPunct="1"/>
            <a:r>
              <a:rPr lang="fa-IR" altLang="en-US" sz="2800" b="1" smtClean="0">
                <a:cs typeface="B Lotus" pitchFamily="2" charset="0"/>
              </a:rPr>
              <a:t>لیاپانوف:</a:t>
            </a:r>
          </a:p>
          <a:p>
            <a:pPr lvl="2" eaLnBrk="1" hangingPunct="1"/>
            <a:r>
              <a:rPr lang="fa-IR" altLang="en-US" sz="2400" b="1" smtClean="0">
                <a:cs typeface="B Lotus" pitchFamily="2" charset="0"/>
              </a:rPr>
              <a:t>روش‌های متعارف: استفاده از روش‌های انرژی و تقریب آن‌ها</a:t>
            </a:r>
          </a:p>
          <a:p>
            <a:pPr lvl="2" eaLnBrk="1" hangingPunct="1"/>
            <a:r>
              <a:rPr lang="fa-IR" altLang="en-US" sz="2400" b="1" smtClean="0">
                <a:cs typeface="B Lotus" pitchFamily="2" charset="0"/>
              </a:rPr>
              <a:t>روش‌های مختلط: شبیه‌سازی دقیق و استفاده از روش انرژی برای افزایش سرعت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مستقیم تعیین پایداری گذرا/3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نزدیک‌ترین نقطه تعادل ناپایدار (</a:t>
            </a:r>
            <a:r>
              <a:rPr lang="en-US" altLang="en-US" sz="3600" b="1" smtClean="0">
                <a:cs typeface="B Lotus" pitchFamily="2" charset="0"/>
              </a:rPr>
              <a:t>CL-UEP</a:t>
            </a:r>
            <a:r>
              <a:rPr lang="fa-IR" altLang="en-US" sz="3600" b="1" smtClean="0">
                <a:cs typeface="B Lotus" pitchFamily="2" charset="0"/>
              </a:rPr>
              <a:t>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محاسبه تمام نقاط تعادل ناپایدار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محاسبه انرژی در تمام نقاط تعادل ناپایدار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نقطه تعادل با کمترین انرژی (</a:t>
            </a:r>
            <a:r>
              <a:rPr lang="en-US" altLang="en-US" sz="3200" b="1" smtClean="0">
                <a:cs typeface="B Lotus" pitchFamily="2" charset="0"/>
              </a:rPr>
              <a:t>CL-UEP</a:t>
            </a:r>
            <a:r>
              <a:rPr lang="fa-IR" altLang="en-US" sz="3200" b="1" smtClean="0">
                <a:cs typeface="B Lotus" pitchFamily="2" charset="0"/>
              </a:rPr>
              <a:t>)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محاسبه اختلاف انرژی بین نقطه تعادل پایدار و (</a:t>
            </a:r>
            <a:r>
              <a:rPr lang="en-US" altLang="en-US" b="1" smtClean="0">
                <a:cs typeface="B Lotus" pitchFamily="2" charset="0"/>
              </a:rPr>
              <a:t>CLUEP</a:t>
            </a:r>
            <a:r>
              <a:rPr lang="fa-IR" altLang="en-US" sz="3200" b="1" smtClean="0">
                <a:cs typeface="B Lotus" pitchFamily="2" charset="0"/>
              </a:rPr>
              <a:t>) 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تعیین شاخص پایداری گذرا</a:t>
            </a:r>
          </a:p>
          <a:p>
            <a:pPr lvl="1" eaLnBrk="1" hangingPunct="1"/>
            <a:r>
              <a:rPr lang="fa-IR" altLang="en-US" sz="3200" b="1" smtClean="0">
                <a:cs typeface="B Lotus" pitchFamily="2" charset="0"/>
              </a:rPr>
              <a:t>عیب: این روش خیلی محافظه‌کارانه است</a:t>
            </a:r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مستقیم تعیین پایداری گذرا/4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1978، 1979، اتای، کاکی‌موتو، روش سطح مرزی انرژی پتانسیل (</a:t>
            </a:r>
            <a:r>
              <a:rPr lang="en-US" altLang="en-US" sz="3600" b="1" smtClean="0">
                <a:cs typeface="B Lotus" pitchFamily="2" charset="0"/>
              </a:rPr>
              <a:t>PEBS</a:t>
            </a:r>
            <a:r>
              <a:rPr lang="fa-IR" altLang="en-US" sz="3600" b="1" smtClean="0">
                <a:cs typeface="B Lotus" pitchFamily="2" charset="0"/>
              </a:rPr>
              <a:t>)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1990، ماریا، روش‌های مختلط پایدار گذرا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1994، چیانگ، نقطه تعادل ناپایدار کنترل‌کننده (</a:t>
            </a:r>
            <a:r>
              <a:rPr lang="en-US" altLang="en-US" sz="3600" b="1" smtClean="0">
                <a:cs typeface="B Lotus" pitchFamily="2" charset="0"/>
              </a:rPr>
              <a:t>CO-UEP</a:t>
            </a:r>
            <a:r>
              <a:rPr lang="fa-IR" altLang="en-US" sz="3600" b="1" smtClean="0">
                <a:cs typeface="B Lotus" pitchFamily="2" charset="0"/>
              </a:rPr>
              <a:t>)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1995، واحدی، روش ضربه دوم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1998، لیو، روش شبکه عصبی مصنوعی</a:t>
            </a:r>
          </a:p>
          <a:p>
            <a:pPr eaLnBrk="1" hangingPunct="1"/>
            <a:endParaRPr lang="fa-IR" altLang="en-US" sz="3600" b="1" smtClean="0">
              <a:cs typeface="B Lotus" pitchFamily="2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fa-IR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مستقیم تعیین پایداری گذرا/5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1999، باس، شاخص سختی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2002، عیدیانی، روش </a:t>
            </a:r>
            <a:r>
              <a:rPr lang="en-US" altLang="en-US" sz="3600" b="1" smtClean="0">
                <a:cs typeface="B Lotus" pitchFamily="2" charset="0"/>
              </a:rPr>
              <a:t>POMP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2002، عیدیانی، روش ترکیبی پایداری گذرا (</a:t>
            </a:r>
            <a:r>
              <a:rPr lang="en-US" altLang="en-US" sz="3600" b="1" smtClean="0">
                <a:cs typeface="B Lotus" pitchFamily="2" charset="0"/>
              </a:rPr>
              <a:t>CTSA</a:t>
            </a:r>
            <a:r>
              <a:rPr lang="fa-IR" altLang="en-US" sz="3600" b="1" smtClean="0">
                <a:cs typeface="B Lotus" pitchFamily="2" charset="0"/>
              </a:rPr>
              <a:t>)</a:t>
            </a:r>
          </a:p>
          <a:p>
            <a:pPr eaLnBrk="1" hangingPunct="1"/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  <a:p>
            <a:pPr eaLnBrk="1" hangingPunct="1"/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7"/>
          <p:cNvSpPr>
            <a:spLocks noGrp="1"/>
          </p:cNvSpPr>
          <p:nvPr>
            <p:ph type="title"/>
          </p:nvPr>
        </p:nvSpPr>
        <p:spPr>
          <a:xfrm>
            <a:off x="755650" y="476250"/>
            <a:ext cx="76327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روش‌های تعیین پایداری ولتاژ</a:t>
            </a:r>
            <a:endParaRPr lang="en-US" altLang="en-US" smtClean="0">
              <a:cs typeface="B Titr" pitchFamily="2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0" y="2276475"/>
            <a:ext cx="8459788" cy="4248150"/>
          </a:xfrm>
        </p:spPr>
        <p:txBody>
          <a:bodyPr/>
          <a:lstStyle/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1990، فلاتابو، تحلیل حساسیت </a:t>
            </a:r>
            <a:r>
              <a:rPr lang="en-US" altLang="en-US" sz="3600" b="1" smtClean="0">
                <a:cs typeface="B Lotus" pitchFamily="2" charset="0"/>
              </a:rPr>
              <a:t>V-Q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1992، گاوو، تحلیل مدال </a:t>
            </a:r>
            <a:r>
              <a:rPr lang="en-US" altLang="en-US" sz="3600" b="1" smtClean="0">
                <a:cs typeface="B Lotus" pitchFamily="2" charset="0"/>
              </a:rPr>
              <a:t>V-Q</a:t>
            </a:r>
            <a:endParaRPr lang="fa-IR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1992، آجاراپو، پخش بار تداومی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1993، کانیزارس، شاخص دترمینان</a:t>
            </a:r>
            <a:endParaRPr lang="en-US" altLang="en-US" sz="3600" b="1" smtClean="0">
              <a:cs typeface="B Lotus" pitchFamily="2" charset="0"/>
            </a:endParaRP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1994، اوربای، روش‌های انرژی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1995، اجیب، شاخص فاصله اقلیدسی بین نقاط تعادل</a:t>
            </a:r>
          </a:p>
          <a:p>
            <a:pPr eaLnBrk="1" hangingPunct="1"/>
            <a:r>
              <a:rPr lang="fa-IR" altLang="en-US" sz="3600" b="1" smtClean="0">
                <a:cs typeface="B Lotus" pitchFamily="2" charset="0"/>
              </a:rPr>
              <a:t>1995، چیانگ، شاخص تابع آزمایش</a:t>
            </a:r>
          </a:p>
          <a:p>
            <a:pPr eaLnBrk="1" hangingPunct="1"/>
            <a:endParaRPr lang="en-US" altLang="en-US" sz="3600" b="1" smtClean="0">
              <a:cs typeface="B Lotu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7"/>
          <p:cNvSpPr>
            <a:spLocks noGrp="1"/>
          </p:cNvSpPr>
          <p:nvPr>
            <p:ph type="title"/>
          </p:nvPr>
        </p:nvSpPr>
        <p:spPr>
          <a:xfrm>
            <a:off x="755650" y="765175"/>
            <a:ext cx="8001000" cy="1143000"/>
          </a:xfrm>
        </p:spPr>
        <p:txBody>
          <a:bodyPr/>
          <a:lstStyle/>
          <a:p>
            <a:pPr eaLnBrk="1" hangingPunct="1"/>
            <a:r>
              <a:rPr lang="fa-IR" altLang="en-US" smtClean="0">
                <a:cs typeface="B Titr" pitchFamily="2" charset="0"/>
              </a:rPr>
              <a:t>سوال؟</a:t>
            </a:r>
            <a:endParaRPr lang="en-US" altLang="en-US" smtClean="0">
              <a:cs typeface="B Titr" pitchFamily="2" charset="0"/>
            </a:endParaRPr>
          </a:p>
        </p:txBody>
      </p:sp>
      <p:graphicFrame>
        <p:nvGraphicFramePr>
          <p:cNvPr id="1026" name="Object 5"/>
          <p:cNvGraphicFramePr>
            <a:graphicFrameLocks noGrp="1"/>
          </p:cNvGraphicFramePr>
          <p:nvPr>
            <p:ph sz="half" idx="1"/>
          </p:nvPr>
        </p:nvGraphicFramePr>
        <p:xfrm>
          <a:off x="2051050" y="2362200"/>
          <a:ext cx="5113338" cy="373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Microsoft ClipArt Gallery" r:id="rId4" imgW="5157788" imgH="5624513" progId="">
                  <p:embed/>
                </p:oleObj>
              </mc:Choice>
              <mc:Fallback>
                <p:oleObj name="Microsoft ClipArt Gallery" r:id="rId4" imgW="5157788" imgH="5624513" progId="">
                  <p:embed/>
                  <p:pic>
                    <p:nvPicPr>
                      <p:cNvPr id="0" name="Object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2362200"/>
                        <a:ext cx="5113338" cy="373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psules">
  <a:themeElements>
    <a:clrScheme name="">
      <a:dk1>
        <a:srgbClr val="003366"/>
      </a:dk1>
      <a:lt1>
        <a:srgbClr val="FFFFFF"/>
      </a:lt1>
      <a:dk2>
        <a:srgbClr val="009C98"/>
      </a:dk2>
      <a:lt2>
        <a:srgbClr val="003366"/>
      </a:lt2>
      <a:accent1>
        <a:srgbClr val="99CC99"/>
      </a:accent1>
      <a:accent2>
        <a:srgbClr val="33CCCC"/>
      </a:accent2>
      <a:accent3>
        <a:srgbClr val="FFFFFF"/>
      </a:accent3>
      <a:accent4>
        <a:srgbClr val="002A56"/>
      </a:accent4>
      <a:accent5>
        <a:srgbClr val="CAE2CA"/>
      </a:accent5>
      <a:accent6>
        <a:srgbClr val="2DB9B9"/>
      </a:accent6>
      <a:hlink>
        <a:srgbClr val="666699"/>
      </a:hlink>
      <a:folHlink>
        <a:srgbClr val="CC99FF"/>
      </a:folHlink>
    </a:clrScheme>
    <a:fontScheme name="Capsu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1">
                <a:gamma/>
                <a:shade val="50196"/>
                <a:invGamma/>
              </a:schemeClr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Wingdings" pitchFamily="2" charset="2"/>
          <a:buChar char="l"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accent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1">
                <a:gamma/>
                <a:shade val="50196"/>
                <a:invGamma/>
              </a:schemeClr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Wingdings" pitchFamily="2" charset="2"/>
          <a:buChar char="l"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accent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apsules 1">
        <a:dk1>
          <a:srgbClr val="000066"/>
        </a:dk1>
        <a:lt1>
          <a:srgbClr val="FFFFEB"/>
        </a:lt1>
        <a:dk2>
          <a:srgbClr val="336699"/>
        </a:dk2>
        <a:lt2>
          <a:srgbClr val="FFFFEB"/>
        </a:lt2>
        <a:accent1>
          <a:srgbClr val="666699"/>
        </a:accent1>
        <a:accent2>
          <a:srgbClr val="99CCFF"/>
        </a:accent2>
        <a:accent3>
          <a:srgbClr val="ADB8CA"/>
        </a:accent3>
        <a:accent4>
          <a:srgbClr val="DADAC9"/>
        </a:accent4>
        <a:accent5>
          <a:srgbClr val="B8B8CA"/>
        </a:accent5>
        <a:accent6>
          <a:srgbClr val="8AB9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2">
        <a:dk1>
          <a:srgbClr val="003366"/>
        </a:dk1>
        <a:lt1>
          <a:srgbClr val="FFFFFF"/>
        </a:lt1>
        <a:dk2>
          <a:srgbClr val="006666"/>
        </a:dk2>
        <a:lt2>
          <a:srgbClr val="003366"/>
        </a:lt2>
        <a:accent1>
          <a:srgbClr val="99CC99"/>
        </a:accent1>
        <a:accent2>
          <a:srgbClr val="33CCCC"/>
        </a:accent2>
        <a:accent3>
          <a:srgbClr val="FFFFFF"/>
        </a:accent3>
        <a:accent4>
          <a:srgbClr val="002A56"/>
        </a:accent4>
        <a:accent5>
          <a:srgbClr val="CAE2CA"/>
        </a:accent5>
        <a:accent6>
          <a:srgbClr val="2DB9B9"/>
        </a:accent6>
        <a:hlink>
          <a:srgbClr val="666699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0C0C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33CC"/>
        </a:lt2>
        <a:accent1>
          <a:srgbClr val="FFCC66"/>
        </a:accent1>
        <a:accent2>
          <a:srgbClr val="33CC33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2DB92D"/>
        </a:accent6>
        <a:hlink>
          <a:srgbClr val="9900CC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PSD-II-CHP4-ver03</Template>
  <TotalTime>1</TotalTime>
  <Words>1391</Words>
  <Application>Microsoft Office PowerPoint</Application>
  <PresentationFormat>On-screen Show (4:3)</PresentationFormat>
  <Paragraphs>172</Paragraphs>
  <Slides>29</Slides>
  <Notes>29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Wingdings</vt:lpstr>
      <vt:lpstr>Times New Roman</vt:lpstr>
      <vt:lpstr>B Titr</vt:lpstr>
      <vt:lpstr>B Lotus</vt:lpstr>
      <vt:lpstr>Capsules</vt:lpstr>
      <vt:lpstr>Microsoft ClipArt Gallery</vt:lpstr>
      <vt:lpstr>دینامیک سیستم‌های قدرت 2 فصل چهارم- روش‌های محاسبه ATC</vt:lpstr>
      <vt:lpstr>انواع روش محاسبه ATC</vt:lpstr>
      <vt:lpstr>جزئیات تعیین ATC</vt:lpstr>
      <vt:lpstr>مراجع مربوط به مفاهیم ATC/1</vt:lpstr>
      <vt:lpstr>مراجع بهبود ATC ایستا/1</vt:lpstr>
      <vt:lpstr>مراجع بهبود ATC ایستا /2</vt:lpstr>
      <vt:lpstr>1- انواع ماشین محاسبه روش‌های ایستا/ CPF1</vt:lpstr>
      <vt:lpstr>2- انواع ماشین محاسبه روش‌های ایستا/ CPF2</vt:lpstr>
      <vt:lpstr>3- انواع ماشین محاسبه روش‌های ایستا/ OPF1</vt:lpstr>
      <vt:lpstr>4- انواع ماشین محاسبه روش‌های ایستا/ OPF2</vt:lpstr>
      <vt:lpstr>5- انواع ماشین محاسبه روش‌های ایستا/ OPF3</vt:lpstr>
      <vt:lpstr>6- انواع ماشین محاسبه روش‌های ایستا/ OPF4</vt:lpstr>
      <vt:lpstr>7- انواع ماشین محاسبه روش‌های ایستا/ تحلیل حساسیت، خطی‌سازی/1</vt:lpstr>
      <vt:lpstr>8- انواع ماشین محاسبه روش‌های ایستا/ تحلیل حساسیت، خطی‌سازی/2</vt:lpstr>
      <vt:lpstr>9- انواع ماشین محاسبه روش‌های ایستا/ تحلیل حساسیت، خطی‌سازی/3</vt:lpstr>
      <vt:lpstr>10- انواع ماشین محاسبه روش‌های ایستا/ تحلیل حساسیت، خطی‌سازی/4</vt:lpstr>
      <vt:lpstr>معیار توقف روش‌های ایستا</vt:lpstr>
      <vt:lpstr>مزایا و معایب روش‌های ایستا</vt:lpstr>
      <vt:lpstr>انواع ماشین محاسبه روش‌های پویا MAT/1</vt:lpstr>
      <vt:lpstr>انواع ماشین محاسبه روش‌های پویا MAT/2</vt:lpstr>
      <vt:lpstr>معیار توقف روش‌های پویا</vt:lpstr>
      <vt:lpstr>مزایا و معایب روش‌های پویا</vt:lpstr>
      <vt:lpstr>روش‌های تعیین پایداری گذرا/1</vt:lpstr>
      <vt:lpstr>روش‌های تعیین پایداری گذرا/2</vt:lpstr>
      <vt:lpstr>روش‌های مستقیم تعیین پایداری گذرا/3</vt:lpstr>
      <vt:lpstr>روش‌های مستقیم تعیین پایداری گذرا/4</vt:lpstr>
      <vt:lpstr>روش‌های مستقیم تعیین پایداری گذرا/5</vt:lpstr>
      <vt:lpstr>روش‌های تعیین پایداری ولتاژ</vt:lpstr>
      <vt:lpstr>سوال؟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دینامیک سیستم‌های قدرت 2 فصل چهارم- روش‌های محاسبه ATC</dc:title>
  <dc:subject>https://www.researchgate.net/profile/Mostafa_Eidiani</dc:subject>
  <dc:creator>ASUS</dc:creator>
  <cp:keywords>https:/www.researchgate.net/profile/Mostafa_Eidiani</cp:keywords>
  <dc:description>https://www.researchgate.net/profile/Mostafa_Eidiani</dc:description>
  <cp:lastModifiedBy>ASUS</cp:lastModifiedBy>
  <cp:revision>1</cp:revision>
  <dcterms:created xsi:type="dcterms:W3CDTF">2023-07-11T15:34:12Z</dcterms:created>
  <dcterms:modified xsi:type="dcterms:W3CDTF">2023-07-11T15:35:18Z</dcterms:modified>
  <cp:category>https://www.researchgate.net/profile/Mostafa_Eidiani</cp:category>
  <cp:contentStatus>https://www.researchgate.net/profile/Mostafa_Eidiani</cp:contentStatus>
</cp:coreProperties>
</file>