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E46F6E2-83B0-4961-BD87-D847EC88F5F7}" type="datetimeFigureOut">
              <a:rPr lang="fa-IR" smtClean="0"/>
              <a:t>16/10/1441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BA40FDC-1C34-4D08-87E4-F69BBC22DD52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74328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309917" cy="2376264"/>
          </a:xfrm>
        </p:spPr>
        <p:txBody>
          <a:bodyPr/>
          <a:lstStyle/>
          <a:p>
            <a:pPr algn="r"/>
            <a:r>
              <a:rPr lang="fa-IR" sz="9600" dirty="0" smtClean="0">
                <a:solidFill>
                  <a:schemeClr val="accent1">
                    <a:lumMod val="75000"/>
                  </a:schemeClr>
                </a:solidFill>
                <a:cs typeface="B Titr" panose="00000700000000000000" pitchFamily="2" charset="-78"/>
              </a:rPr>
              <a:t>دفاع در هندبال</a:t>
            </a:r>
            <a:endParaRPr lang="fa-IR" sz="9600" dirty="0">
              <a:solidFill>
                <a:schemeClr val="accent1">
                  <a:lumMod val="75000"/>
                </a:schemeClr>
              </a:solidFill>
              <a:cs typeface="B Titr" panose="00000700000000000000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636912"/>
            <a:ext cx="298132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27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7632847" cy="648072"/>
          </a:xfrm>
        </p:spPr>
        <p:txBody>
          <a:bodyPr/>
          <a:lstStyle/>
          <a:p>
            <a:r>
              <a:rPr lang="fa-IR" sz="4000" dirty="0" smtClean="0">
                <a:solidFill>
                  <a:srgbClr val="C00000"/>
                </a:solidFill>
                <a:cs typeface="Nazanin" pitchFamily="2" charset="-78"/>
              </a:rPr>
              <a:t>تعریف دفاع</a:t>
            </a:r>
            <a:endParaRPr lang="fa-IR" sz="4000" dirty="0">
              <a:solidFill>
                <a:srgbClr val="C00000"/>
              </a:solidFill>
              <a:cs typeface="Nazanin" pitchFamily="2" charset="-78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544" y="980728"/>
            <a:ext cx="8280920" cy="57606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fa-IR" sz="2200" dirty="0" smtClean="0">
                <a:cs typeface="Nazanin" pitchFamily="2" charset="-78"/>
              </a:rPr>
              <a:t>دفاع عبارت است از جلوگیری از به ثمر رسیدن حملات حریف و بر هم زدن نقشۀ تهاجمی آنها</a:t>
            </a:r>
            <a:endParaRPr lang="fa-IR" sz="2200" dirty="0">
              <a:cs typeface="Nazanin" pitchFamily="2" charset="-78"/>
            </a:endParaRP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2339752" y="1844824"/>
            <a:ext cx="4536504" cy="17281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1- عقب کشیدن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2- دفاع منطقه ای موقتی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3- سازماندهی دفاع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4- دفاع در یک سیستم : که به 3 گونه تقسیم میگردد </a:t>
            </a:r>
            <a:endParaRPr lang="fa-IR" dirty="0">
              <a:solidFill>
                <a:schemeClr val="accent1">
                  <a:lumMod val="75000"/>
                </a:schemeClr>
              </a:solidFill>
              <a:cs typeface="Nazanin" pitchFamily="2" charset="-78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7020272" y="2348880"/>
            <a:ext cx="1800200" cy="5040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b="1" dirty="0" smtClean="0">
                <a:solidFill>
                  <a:srgbClr val="00B050"/>
                </a:solidFill>
                <a:cs typeface="Nazanin" pitchFamily="2" charset="-78"/>
              </a:rPr>
              <a:t>مراحل 4 گانه دفاع</a:t>
            </a:r>
            <a:endParaRPr lang="fa-IR" b="1" dirty="0">
              <a:solidFill>
                <a:srgbClr val="00B050"/>
              </a:solidFill>
              <a:cs typeface="Nazanin" pitchFamily="2" charset="-78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6804248" y="3861048"/>
            <a:ext cx="1800200" cy="194421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a-IR" dirty="0">
              <a:cs typeface="Nazanin" pitchFamily="2" charset="-78"/>
            </a:endParaRPr>
          </a:p>
        </p:txBody>
      </p:sp>
      <p:sp>
        <p:nvSpPr>
          <p:cNvPr id="9" name="Right Brace 8"/>
          <p:cNvSpPr/>
          <p:nvPr/>
        </p:nvSpPr>
        <p:spPr>
          <a:xfrm>
            <a:off x="6804248" y="1844824"/>
            <a:ext cx="144016" cy="1512168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ight Brace 11"/>
          <p:cNvSpPr/>
          <p:nvPr/>
        </p:nvSpPr>
        <p:spPr>
          <a:xfrm>
            <a:off x="2339752" y="2708920"/>
            <a:ext cx="144016" cy="1152128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3" name="Text Placeholder 2"/>
          <p:cNvSpPr txBox="1">
            <a:spLocks/>
          </p:cNvSpPr>
          <p:nvPr/>
        </p:nvSpPr>
        <p:spPr>
          <a:xfrm>
            <a:off x="467544" y="2708920"/>
            <a:ext cx="1800200" cy="129614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accent5">
                    <a:lumMod val="75000"/>
                  </a:schemeClr>
                </a:solidFill>
                <a:cs typeface="Nazanin" pitchFamily="2" charset="-78"/>
              </a:rPr>
              <a:t>تمرکز بر روی توپ</a:t>
            </a:r>
          </a:p>
          <a:p>
            <a:r>
              <a:rPr lang="fa-IR" dirty="0" smtClean="0">
                <a:solidFill>
                  <a:schemeClr val="accent5">
                    <a:lumMod val="75000"/>
                  </a:schemeClr>
                </a:solidFill>
                <a:cs typeface="Nazanin" pitchFamily="2" charset="-78"/>
              </a:rPr>
              <a:t>دفاع یارگیری</a:t>
            </a:r>
          </a:p>
          <a:p>
            <a:r>
              <a:rPr lang="fa-IR" dirty="0" smtClean="0">
                <a:solidFill>
                  <a:schemeClr val="accent5">
                    <a:lumMod val="75000"/>
                  </a:schemeClr>
                </a:solidFill>
                <a:cs typeface="Nazanin" pitchFamily="2" charset="-78"/>
              </a:rPr>
              <a:t>دفاع ترکیبی</a:t>
            </a:r>
            <a:endParaRPr lang="fa-IR" dirty="0">
              <a:solidFill>
                <a:schemeClr val="accent5">
                  <a:lumMod val="75000"/>
                </a:schemeClr>
              </a:solidFill>
              <a:cs typeface="Nazanin" pitchFamily="2" charset="-78"/>
            </a:endParaRPr>
          </a:p>
        </p:txBody>
      </p:sp>
      <p:sp>
        <p:nvSpPr>
          <p:cNvPr id="14" name="Text Placeholder 2"/>
          <p:cNvSpPr txBox="1">
            <a:spLocks/>
          </p:cNvSpPr>
          <p:nvPr/>
        </p:nvSpPr>
        <p:spPr>
          <a:xfrm>
            <a:off x="2267744" y="4185084"/>
            <a:ext cx="4536504" cy="14761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جلوگیری از گل خوردن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ایجاد مزاحمت برای بازی تیم مقابل</a:t>
            </a:r>
          </a:p>
          <a:p>
            <a:r>
              <a:rPr lang="fa-IR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تلاش برای بدست آوردن توپ </a:t>
            </a:r>
            <a:endParaRPr lang="fa-IR" dirty="0">
              <a:solidFill>
                <a:schemeClr val="accent1">
                  <a:lumMod val="75000"/>
                </a:schemeClr>
              </a:solidFill>
              <a:cs typeface="Nazanin" pitchFamily="2" charset="-78"/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6804248" y="4185084"/>
            <a:ext cx="122802" cy="1188132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Text Placeholder 2"/>
          <p:cNvSpPr txBox="1">
            <a:spLocks/>
          </p:cNvSpPr>
          <p:nvPr/>
        </p:nvSpPr>
        <p:spPr>
          <a:xfrm>
            <a:off x="7020272" y="4509120"/>
            <a:ext cx="1656184" cy="5040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b="1" dirty="0" smtClean="0">
                <a:solidFill>
                  <a:srgbClr val="00B050"/>
                </a:solidFill>
                <a:cs typeface="Nazanin" pitchFamily="2" charset="-78"/>
              </a:rPr>
              <a:t>اهداف کار دفاعی</a:t>
            </a:r>
            <a:endParaRPr lang="fa-IR" b="1" dirty="0">
              <a:solidFill>
                <a:srgbClr val="00B050"/>
              </a:solidFill>
              <a:cs typeface="Nazanin" pitchFamily="2" charset="-78"/>
            </a:endParaRPr>
          </a:p>
        </p:txBody>
      </p:sp>
      <p:sp>
        <p:nvSpPr>
          <p:cNvPr id="17" name="Text Placeholder 2"/>
          <p:cNvSpPr txBox="1">
            <a:spLocks/>
          </p:cNvSpPr>
          <p:nvPr/>
        </p:nvSpPr>
        <p:spPr>
          <a:xfrm>
            <a:off x="3419872" y="5517232"/>
            <a:ext cx="3456384" cy="50405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b="1" dirty="0" smtClean="0">
                <a:solidFill>
                  <a:srgbClr val="7030A0"/>
                </a:solidFill>
                <a:cs typeface="Nazanin" pitchFamily="2" charset="-78"/>
              </a:rPr>
              <a:t>تاکتیکهای دفاع (فردی،گروهی،تیمی)</a:t>
            </a:r>
            <a:endParaRPr lang="fa-IR" b="1" dirty="0">
              <a:solidFill>
                <a:srgbClr val="7030A0"/>
              </a:solidFill>
              <a:cs typeface="Nazanin" pitchFamily="2" charset="-78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H="1">
            <a:off x="3563888" y="5517232"/>
            <a:ext cx="324036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041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7" grpId="0"/>
      <p:bldP spid="9" grpId="0" animBg="1"/>
      <p:bldP spid="12" grpId="0" animBg="1"/>
      <p:bldP spid="13" grpId="0"/>
      <p:bldP spid="14" grpId="0"/>
      <p:bldP spid="15" grpId="0" animBg="1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9512" y="116632"/>
            <a:ext cx="8640960" cy="6480720"/>
          </a:xfrm>
        </p:spPr>
        <p:txBody>
          <a:bodyPr>
            <a:normAutofit/>
          </a:bodyPr>
          <a:lstStyle/>
          <a:p>
            <a:pPr algn="ctr"/>
            <a:r>
              <a:rPr lang="fa-IR" sz="3600" b="1" dirty="0" smtClean="0">
                <a:solidFill>
                  <a:schemeClr val="accent5">
                    <a:lumMod val="75000"/>
                  </a:schemeClr>
                </a:solidFill>
                <a:cs typeface="Nazanin" pitchFamily="2" charset="-78"/>
              </a:rPr>
              <a:t>دفاع</a:t>
            </a:r>
            <a:endParaRPr lang="fa-IR" b="1" dirty="0" smtClean="0">
              <a:solidFill>
                <a:schemeClr val="accent5">
                  <a:lumMod val="75000"/>
                </a:schemeClr>
              </a:solidFill>
              <a:cs typeface="Nazanin" pitchFamily="2" charset="-78"/>
            </a:endParaRPr>
          </a:p>
          <a:p>
            <a:pPr>
              <a:lnSpc>
                <a:spcPct val="200000"/>
              </a:lnSpc>
            </a:pPr>
            <a:r>
              <a:rPr lang="fa-IR" sz="2400" b="1" dirty="0" smtClean="0">
                <a:cs typeface="Nazanin" pitchFamily="2" charset="-78"/>
              </a:rPr>
              <a:t>              </a:t>
            </a:r>
            <a:r>
              <a:rPr lang="fa-IR" sz="2400" b="1" dirty="0" smtClean="0">
                <a:solidFill>
                  <a:schemeClr val="accent3">
                    <a:lumMod val="50000"/>
                  </a:schemeClr>
                </a:solidFill>
                <a:cs typeface="Nazanin" pitchFamily="2" charset="-78"/>
              </a:rPr>
              <a:t>فردی                                    گروهی                                       تیمی</a:t>
            </a:r>
          </a:p>
          <a:p>
            <a:pPr>
              <a:lnSpc>
                <a:spcPct val="200000"/>
              </a:lnSpc>
            </a:pPr>
            <a:r>
              <a:rPr lang="fa-IR" b="1" dirty="0" smtClean="0">
                <a:cs typeface="Nazanin" pitchFamily="2" charset="-78"/>
              </a:rPr>
              <a:t>        </a:t>
            </a:r>
            <a:r>
              <a:rPr lang="fa-IR" b="1" dirty="0" smtClean="0">
                <a:solidFill>
                  <a:srgbClr val="0070C0"/>
                </a:solidFill>
                <a:cs typeface="Nazanin" pitchFamily="2" charset="-78"/>
              </a:rPr>
              <a:t>آمادگی برای دفاع                          به دست آوردن توپ                               دفاع یارگیری</a:t>
            </a:r>
          </a:p>
          <a:p>
            <a:pPr>
              <a:lnSpc>
                <a:spcPct val="200000"/>
              </a:lnSpc>
            </a:pPr>
            <a:r>
              <a:rPr lang="fa-IR" sz="1800" b="1" dirty="0" smtClean="0">
                <a:cs typeface="Nazanin" pitchFamily="2" charset="-78"/>
              </a:rPr>
              <a:t>  </a:t>
            </a:r>
            <a:r>
              <a:rPr lang="fa-IR" sz="1800" b="1" dirty="0" smtClean="0">
                <a:solidFill>
                  <a:schemeClr val="accent6">
                    <a:lumMod val="50000"/>
                  </a:schemeClr>
                </a:solidFill>
                <a:cs typeface="Nazanin" pitchFamily="2" charset="-78"/>
              </a:rPr>
              <a:t>تطابق با شکل و حالت دفاعی          </a:t>
            </a:r>
            <a:r>
              <a:rPr lang="fa-IR" sz="1800" b="1" dirty="0">
                <a:solidFill>
                  <a:schemeClr val="accent6">
                    <a:lumMod val="50000"/>
                  </a:schemeClr>
                </a:solidFill>
                <a:cs typeface="Nazanin" pitchFamily="2" charset="-78"/>
              </a:rPr>
              <a:t>تعویض </a:t>
            </a:r>
            <a:r>
              <a:rPr lang="fa-IR" sz="1800" b="1" dirty="0" smtClean="0">
                <a:solidFill>
                  <a:schemeClr val="accent6">
                    <a:lumMod val="50000"/>
                  </a:schemeClr>
                </a:solidFill>
                <a:cs typeface="Nazanin" pitchFamily="2" charset="-78"/>
              </a:rPr>
              <a:t>یار </a:t>
            </a:r>
            <a:r>
              <a:rPr lang="fa-IR" sz="1800" b="1" dirty="0">
                <a:solidFill>
                  <a:schemeClr val="accent6">
                    <a:lumMod val="50000"/>
                  </a:schemeClr>
                </a:solidFill>
                <a:cs typeface="Nazanin" pitchFamily="2" charset="-78"/>
              </a:rPr>
              <a:t>دفاعی محافظت از مهاجم</a:t>
            </a:r>
            <a:r>
              <a:rPr lang="fa-IR" sz="1800" b="1" dirty="0" smtClean="0">
                <a:solidFill>
                  <a:schemeClr val="accent6">
                    <a:lumMod val="50000"/>
                  </a:schemeClr>
                </a:solidFill>
                <a:cs typeface="Nazanin" pitchFamily="2" charset="-78"/>
              </a:rPr>
              <a:t>                      تمرکز بر روی توپ</a:t>
            </a:r>
          </a:p>
          <a:p>
            <a:pPr>
              <a:lnSpc>
                <a:spcPct val="200000"/>
              </a:lnSpc>
            </a:pPr>
            <a:r>
              <a:rPr lang="fa-IR" sz="1800" b="1" dirty="0" smtClean="0">
                <a:cs typeface="Nazanin" pitchFamily="2" charset="-78"/>
              </a:rPr>
              <a:t>    </a:t>
            </a:r>
            <a:r>
              <a:rPr lang="fa-IR" sz="1800" b="1" dirty="0" smtClean="0">
                <a:solidFill>
                  <a:schemeClr val="accent4">
                    <a:lumMod val="50000"/>
                  </a:schemeClr>
                </a:solidFill>
                <a:cs typeface="Nazanin" pitchFamily="2" charset="-78"/>
              </a:rPr>
              <a:t>رو در رو شدن با یار مقابل                      برگشت به عقب برای دفاع                                 دفاع ترکیبی</a:t>
            </a:r>
          </a:p>
          <a:p>
            <a:pPr>
              <a:lnSpc>
                <a:spcPct val="200000"/>
              </a:lnSpc>
            </a:pPr>
            <a:r>
              <a:rPr lang="fa-IR" sz="1800" b="1" dirty="0" smtClean="0">
                <a:solidFill>
                  <a:schemeClr val="accent5">
                    <a:lumMod val="50000"/>
                  </a:schemeClr>
                </a:solidFill>
                <a:cs typeface="Nazanin" pitchFamily="2" charset="-78"/>
              </a:rPr>
              <a:t>مزاحمت ایجاد کردن – سد کردن                    دفاع ضد حمله ها                                        شکلهای دفاعی</a:t>
            </a:r>
          </a:p>
          <a:p>
            <a:pPr>
              <a:lnSpc>
                <a:spcPct val="200000"/>
              </a:lnSpc>
            </a:pPr>
            <a:r>
              <a:rPr lang="fa-IR" sz="1800" b="1" dirty="0">
                <a:cs typeface="Nazanin" pitchFamily="2" charset="-78"/>
              </a:rPr>
              <a:t> </a:t>
            </a:r>
            <a:r>
              <a:rPr lang="fa-IR" sz="1800" b="1" dirty="0" smtClean="0">
                <a:cs typeface="Nazanin" pitchFamily="2" charset="-78"/>
              </a:rPr>
              <a:t> تلاش برای تصاحب توپ          </a:t>
            </a:r>
            <a:r>
              <a:rPr lang="fa-IR" sz="1600" b="1" dirty="0" smtClean="0">
                <a:cs typeface="Nazanin" pitchFamily="2" charset="-78"/>
              </a:rPr>
              <a:t>برابری تعداد مدافعان      کمبود مدافعان د مقابل مهاجمان        </a:t>
            </a:r>
            <a:r>
              <a:rPr lang="fa-IR" sz="1800" b="1" dirty="0" smtClean="0">
                <a:solidFill>
                  <a:schemeClr val="accent6">
                    <a:lumMod val="75000"/>
                  </a:schemeClr>
                </a:solidFill>
                <a:cs typeface="Nazanin" pitchFamily="2" charset="-78"/>
              </a:rPr>
              <a:t>(2:3) (4:2) (5:1) (6:0)</a:t>
            </a:r>
          </a:p>
          <a:p>
            <a:pPr>
              <a:lnSpc>
                <a:spcPct val="200000"/>
              </a:lnSpc>
            </a:pPr>
            <a:r>
              <a:rPr lang="fa-IR" sz="1800" b="1" dirty="0">
                <a:cs typeface="Nazanin" pitchFamily="2" charset="-78"/>
              </a:rPr>
              <a:t> </a:t>
            </a:r>
            <a:endParaRPr lang="fa-IR" sz="1800" b="1" dirty="0" smtClean="0">
              <a:cs typeface="Nazanin" pitchFamily="2" charset="-78"/>
            </a:endParaRPr>
          </a:p>
          <a:p>
            <a:pPr algn="ctr">
              <a:lnSpc>
                <a:spcPct val="150000"/>
              </a:lnSpc>
            </a:pPr>
            <a:endParaRPr lang="fa-IR" b="1" dirty="0">
              <a:cs typeface="Nazanin" pitchFamily="2" charset="-78"/>
            </a:endParaRPr>
          </a:p>
          <a:p>
            <a:pPr algn="ctr">
              <a:lnSpc>
                <a:spcPct val="200000"/>
              </a:lnSpc>
            </a:pPr>
            <a:endParaRPr lang="fa-IR" b="1" dirty="0">
              <a:cs typeface="Nazanin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572000" y="656692"/>
            <a:ext cx="2664296" cy="3960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585447" y="69269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1907704" y="656692"/>
            <a:ext cx="2664296" cy="4680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585447" y="14847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585447" y="220486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4572000" y="285293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4572000" y="342900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7609366" y="220486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596336" y="14847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609366" y="285293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7621144" y="342900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1416678" y="220486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403648" y="148478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416678" y="285293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1428456" y="3501008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598894" y="407707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7648038" y="407707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 Placeholder 2"/>
          <p:cNvSpPr txBox="1">
            <a:spLocks/>
          </p:cNvSpPr>
          <p:nvPr/>
        </p:nvSpPr>
        <p:spPr>
          <a:xfrm>
            <a:off x="3419872" y="4797152"/>
            <a:ext cx="2232248" cy="169218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Nazanin" pitchFamily="2" charset="-78"/>
              </a:rPr>
              <a:t>2:2                    1:2</a:t>
            </a:r>
          </a:p>
          <a:p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Nazanin" pitchFamily="2" charset="-78"/>
              </a:rPr>
              <a:t>3:3                    2:3</a:t>
            </a:r>
          </a:p>
          <a:p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Nazanin" pitchFamily="2" charset="-78"/>
              </a:rPr>
              <a:t>4:4                    3:4</a:t>
            </a:r>
          </a:p>
          <a:p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Nazanin" pitchFamily="2" charset="-78"/>
              </a:rPr>
              <a:t>5:5                    4:5</a:t>
            </a:r>
            <a:endParaRPr lang="fa-IR" dirty="0">
              <a:solidFill>
                <a:schemeClr val="accent6">
                  <a:lumMod val="75000"/>
                </a:schemeClr>
              </a:solidFill>
              <a:cs typeface="Nazanin" pitchFamily="2" charset="-78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251520" y="5049180"/>
            <a:ext cx="2232248" cy="84609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a-IR" sz="1600" b="1" dirty="0">
                <a:cs typeface="Nazanin" pitchFamily="2" charset="-78"/>
              </a:rPr>
              <a:t>همکاری با دروازه بان در حین مسابقه در حین پرتابهای آزاد</a:t>
            </a:r>
          </a:p>
          <a:p>
            <a:endParaRPr lang="fa-IR" dirty="0">
              <a:solidFill>
                <a:schemeClr val="accent1">
                  <a:lumMod val="75000"/>
                </a:schemeClr>
              </a:solidFill>
              <a:cs typeface="Nazanin" pitchFamily="2" charset="-78"/>
            </a:endParaRPr>
          </a:p>
        </p:txBody>
      </p:sp>
      <p:cxnSp>
        <p:nvCxnSpPr>
          <p:cNvPr id="63" name="Straight Connector 62"/>
          <p:cNvCxnSpPr/>
          <p:nvPr/>
        </p:nvCxnSpPr>
        <p:spPr>
          <a:xfrm>
            <a:off x="1403648" y="4689140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936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9" grpId="0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/>
        </p:nvSpPr>
        <p:spPr>
          <a:xfrm>
            <a:off x="179512" y="1772816"/>
            <a:ext cx="5760640" cy="187220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a-IR" b="1" dirty="0" smtClean="0">
                <a:solidFill>
                  <a:srgbClr val="7030A0"/>
                </a:solidFill>
                <a:cs typeface="Nazanin" pitchFamily="2" charset="-78"/>
              </a:rPr>
              <a:t>توانایی</a:t>
            </a: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          شرایط جسمانی (قد،وزن)</a:t>
            </a:r>
          </a:p>
          <a:p>
            <a:pPr algn="just"/>
            <a:r>
              <a:rPr lang="fa-IR" b="1" dirty="0" smtClean="0">
                <a:solidFill>
                  <a:srgbClr val="7030A0"/>
                </a:solidFill>
                <a:cs typeface="Nazanin" pitchFamily="2" charset="-78"/>
              </a:rPr>
              <a:t>دانش </a:t>
            </a: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          آگاهی دربارۀ کلیه وظایف دفاعی – دانستن راههای تطبیق و همکاری با هم تیمیها برای دفاع</a:t>
            </a:r>
          </a:p>
          <a:p>
            <a:pPr algn="just"/>
            <a:r>
              <a:rPr lang="fa-IR" b="1" dirty="0" smtClean="0">
                <a:solidFill>
                  <a:srgbClr val="7030A0"/>
                </a:solidFill>
                <a:cs typeface="Nazanin" pitchFamily="2" charset="-78"/>
              </a:rPr>
              <a:t>علاقه و رضایت          </a:t>
            </a:r>
            <a:r>
              <a:rPr lang="fa-IR" b="1" dirty="0" smtClean="0">
                <a:solidFill>
                  <a:schemeClr val="accent1">
                    <a:lumMod val="75000"/>
                  </a:schemeClr>
                </a:solidFill>
                <a:cs typeface="Nazanin" pitchFamily="2" charset="-78"/>
              </a:rPr>
              <a:t>انگیزه برای موفقیت – علاقه به تیم و هم تیمی ها – آمادگی برای اجرای وظایفی که به فرد محول شده است</a:t>
            </a:r>
            <a:endParaRPr lang="fa-IR" b="1" dirty="0">
              <a:solidFill>
                <a:schemeClr val="accent1">
                  <a:lumMod val="75000"/>
                </a:schemeClr>
              </a:solidFill>
              <a:cs typeface="Nazanin" pitchFamily="2" charset="-78"/>
            </a:endParaRPr>
          </a:p>
        </p:txBody>
      </p:sp>
      <p:sp>
        <p:nvSpPr>
          <p:cNvPr id="5" name="Text Placeholder 2"/>
          <p:cNvSpPr txBox="1">
            <a:spLocks/>
          </p:cNvSpPr>
          <p:nvPr/>
        </p:nvSpPr>
        <p:spPr>
          <a:xfrm>
            <a:off x="5220072" y="332656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800" b="1" dirty="0" smtClean="0">
                <a:solidFill>
                  <a:srgbClr val="C00000"/>
                </a:solidFill>
                <a:cs typeface="Nazanin" pitchFamily="2" charset="-78"/>
              </a:rPr>
              <a:t>شرایط موفقیت در کار دفاعی</a:t>
            </a:r>
            <a:endParaRPr lang="fa-IR" sz="2800" b="1" dirty="0">
              <a:solidFill>
                <a:srgbClr val="C00000"/>
              </a:solidFill>
              <a:cs typeface="Nazanin" pitchFamily="2" charset="-78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868144" y="1700808"/>
            <a:ext cx="144016" cy="1944216"/>
          </a:xfrm>
          <a:prstGeom prst="rightBrac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5969022" y="2456892"/>
            <a:ext cx="3067473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1800" b="1" dirty="0" smtClean="0">
                <a:solidFill>
                  <a:srgbClr val="00B050"/>
                </a:solidFill>
                <a:cs typeface="Nazanin" pitchFamily="2" charset="-78"/>
              </a:rPr>
              <a:t>سه عامل مهم در موفقیت کار دفاعی</a:t>
            </a:r>
            <a:endParaRPr lang="fa-IR" sz="1800" b="1" dirty="0">
              <a:solidFill>
                <a:srgbClr val="00B050"/>
              </a:solidFill>
              <a:cs typeface="Nazanin" pitchFamily="2" charset="-78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716016" y="1988840"/>
            <a:ext cx="43204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4788024" y="2420888"/>
            <a:ext cx="43204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>
            <a:off x="3995936" y="3140968"/>
            <a:ext cx="43204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2400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70" y="116632"/>
            <a:ext cx="2736304" cy="2448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844824"/>
            <a:ext cx="2736304" cy="24482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49080"/>
            <a:ext cx="2736304" cy="2448272"/>
          </a:xfrm>
          <a:prstGeom prst="rect">
            <a:avLst/>
          </a:prstGeom>
        </p:spPr>
      </p:pic>
      <p:sp>
        <p:nvSpPr>
          <p:cNvPr id="7" name="Text Placeholder 2"/>
          <p:cNvSpPr txBox="1">
            <a:spLocks/>
          </p:cNvSpPr>
          <p:nvPr/>
        </p:nvSpPr>
        <p:spPr>
          <a:xfrm>
            <a:off x="2483768" y="260648"/>
            <a:ext cx="3600400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800" b="1" dirty="0" smtClean="0">
                <a:solidFill>
                  <a:srgbClr val="C00000"/>
                </a:solidFill>
                <a:cs typeface="Nazanin" pitchFamily="2" charset="-78"/>
              </a:rPr>
              <a:t>توصیف شکل دفاعی 6:0</a:t>
            </a:r>
            <a:endParaRPr lang="fa-IR" sz="2800" b="1" dirty="0">
              <a:solidFill>
                <a:srgbClr val="C00000"/>
              </a:solidFill>
              <a:cs typeface="Nazanin" pitchFamily="2" charset="-78"/>
            </a:endParaRPr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2699792" y="5121188"/>
            <a:ext cx="3600400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800" b="1" dirty="0" smtClean="0">
                <a:solidFill>
                  <a:srgbClr val="C00000"/>
                </a:solidFill>
                <a:cs typeface="Nazanin" pitchFamily="2" charset="-78"/>
              </a:rPr>
              <a:t>توصیف شکل دفاعی 3:2:1</a:t>
            </a:r>
            <a:endParaRPr lang="fa-IR" sz="2800" b="1" dirty="0">
              <a:solidFill>
                <a:srgbClr val="C00000"/>
              </a:solidFill>
              <a:cs typeface="Nazanin" pitchFamily="2" charset="-78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2603511" y="2852936"/>
            <a:ext cx="3600400" cy="50405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r" defTabSz="914400" rtl="1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2800" b="1" dirty="0" smtClean="0">
                <a:solidFill>
                  <a:srgbClr val="C00000"/>
                </a:solidFill>
                <a:cs typeface="Nazanin" pitchFamily="2" charset="-78"/>
              </a:rPr>
              <a:t>آرایش دفاعی 5:1</a:t>
            </a:r>
            <a:endParaRPr lang="fa-IR" sz="2800" b="1" dirty="0">
              <a:solidFill>
                <a:srgbClr val="C00000"/>
              </a:solidFill>
              <a:cs typeface="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626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 rot="19382066">
            <a:off x="-51944" y="111564"/>
            <a:ext cx="2535113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a-IR" sz="115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cs typeface="B Ferdosi" panose="00000400000000000000" pitchFamily="2" charset="-78"/>
              </a:rPr>
              <a:t>پایان</a:t>
            </a:r>
            <a:endParaRPr lang="en-US" sz="115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dist="38100" dir="2640000" algn="bl" rotWithShape="0">
                  <a:schemeClr val="accent1"/>
                </a:outerShdw>
              </a:effectLst>
              <a:cs typeface="B Ferdosi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67101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250</TotalTime>
  <Words>259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Slipstream</vt:lpstr>
      <vt:lpstr>بنام خدا</vt:lpstr>
      <vt:lpstr>دفاع در هندبال</vt:lpstr>
      <vt:lpstr>تعریف دفاع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دفاع در هندبال</dc:title>
  <dc:creator>mehdi</dc:creator>
  <cp:lastModifiedBy>Windows User</cp:lastModifiedBy>
  <cp:revision>35</cp:revision>
  <dcterms:created xsi:type="dcterms:W3CDTF">2013-12-03T15:04:08Z</dcterms:created>
  <dcterms:modified xsi:type="dcterms:W3CDTF">2020-06-07T10:39:29Z</dcterms:modified>
</cp:coreProperties>
</file>