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sldIdLst>
    <p:sldId id="308" r:id="rId2"/>
    <p:sldId id="256" r:id="rId3"/>
    <p:sldId id="307" r:id="rId4"/>
    <p:sldId id="257" r:id="rId5"/>
    <p:sldId id="258" r:id="rId6"/>
    <p:sldId id="259" r:id="rId7"/>
    <p:sldId id="260" r:id="rId8"/>
    <p:sldId id="261" r:id="rId9"/>
    <p:sldId id="262" r:id="rId10"/>
    <p:sldId id="265" r:id="rId11"/>
    <p:sldId id="266" r:id="rId12"/>
    <p:sldId id="267" r:id="rId13"/>
    <p:sldId id="268" r:id="rId14"/>
    <p:sldId id="269" r:id="rId15"/>
    <p:sldId id="270" r:id="rId16"/>
    <p:sldId id="271" r:id="rId17"/>
    <p:sldId id="274" r:id="rId18"/>
    <p:sldId id="281" r:id="rId19"/>
    <p:sldId id="282" r:id="rId20"/>
    <p:sldId id="283" r:id="rId21"/>
    <p:sldId id="285" r:id="rId22"/>
    <p:sldId id="288" r:id="rId23"/>
    <p:sldId id="289" r:id="rId24"/>
    <p:sldId id="290" r:id="rId25"/>
    <p:sldId id="291" r:id="rId26"/>
    <p:sldId id="293" r:id="rId27"/>
    <p:sldId id="309" r:id="rId28"/>
    <p:sldId id="310" r:id="rId29"/>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p>
            <a:fld id="{D84DF90C-DE08-4189-AB43-61767703BC5E}" type="datetimeFigureOut">
              <a:rPr lang="fa-IR" smtClean="0"/>
              <a:t>25/08/1439</a:t>
            </a:fld>
            <a:endParaRPr lang="fa-IR"/>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33F4F67-15FC-419A-947F-CCDE2A250089}" type="slidenum">
              <a:rPr lang="fa-IR" smtClean="0"/>
              <a:t>‹#›</a:t>
            </a:fld>
            <a:endParaRPr lang="fa-IR"/>
          </a:p>
        </p:txBody>
      </p:sp>
      <p:sp>
        <p:nvSpPr>
          <p:cNvPr id="12" name="Footer Placeholder 11"/>
          <p:cNvSpPr>
            <a:spLocks noGrp="1"/>
          </p:cNvSpPr>
          <p:nvPr>
            <p:ph type="ftr" sz="quarter" idx="12"/>
          </p:nvPr>
        </p:nvSpPr>
        <p:spPr>
          <a:xfrm>
            <a:off x="1600200" y="6509004"/>
            <a:ext cx="3907464" cy="274320"/>
          </a:xfrm>
        </p:spPr>
        <p:txBody>
          <a:bodyPr vert="horz" rtlCol="0"/>
          <a:lstStyle/>
          <a:p>
            <a:endParaRPr lang="fa-IR"/>
          </a:p>
        </p:txBody>
      </p:sp>
    </p:spTree>
  </p:cSld>
  <p:clrMapOvr>
    <a:masterClrMapping/>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84DF90C-DE08-4189-AB43-61767703BC5E}" type="datetimeFigureOut">
              <a:rPr lang="fa-IR" smtClean="0"/>
              <a:t>25/08/1439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33F4F67-15FC-419A-947F-CCDE2A250089}" type="slidenum">
              <a:rPr lang="fa-IR" smtClean="0"/>
              <a:t>‹#›</a:t>
            </a:fld>
            <a:endParaRPr lang="fa-IR"/>
          </a:p>
        </p:txBody>
      </p:sp>
    </p:spTree>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p>
            <a:fld id="{D84DF90C-DE08-4189-AB43-61767703BC5E}" type="datetimeFigureOut">
              <a:rPr lang="fa-IR" smtClean="0"/>
              <a:t>25/08/1439</a:t>
            </a:fld>
            <a:endParaRPr lang="fa-IR"/>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33F4F67-15FC-419A-947F-CCDE2A250089}" type="slidenum">
              <a:rPr lang="fa-IR" smtClean="0"/>
              <a:t>‹#›</a:t>
            </a:fld>
            <a:endParaRPr lang="fa-IR"/>
          </a:p>
        </p:txBody>
      </p:sp>
      <p:sp>
        <p:nvSpPr>
          <p:cNvPr id="10" name="Footer Placeholder 9"/>
          <p:cNvSpPr>
            <a:spLocks noGrp="1"/>
          </p:cNvSpPr>
          <p:nvPr>
            <p:ph type="ftr" sz="quarter" idx="12"/>
          </p:nvPr>
        </p:nvSpPr>
        <p:spPr>
          <a:xfrm>
            <a:off x="1600200" y="6513670"/>
            <a:ext cx="3907464" cy="274320"/>
          </a:xfrm>
        </p:spPr>
        <p:txBody>
          <a:bodyPr vert="horz" rtlCol="0"/>
          <a:lstStyle/>
          <a:p>
            <a:endParaRPr lang="fa-IR"/>
          </a:p>
        </p:txBody>
      </p:sp>
    </p:spTree>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D84DF90C-DE08-4189-AB43-61767703BC5E}" type="datetimeFigureOut">
              <a:rPr lang="fa-IR" smtClean="0"/>
              <a:t>25/08/1439</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641080" y="6514568"/>
            <a:ext cx="464288" cy="274320"/>
          </a:xfrm>
        </p:spPr>
        <p:txBody>
          <a:bodyPr/>
          <a:lstStyle/>
          <a:p>
            <a:fld id="{333F4F67-15FC-419A-947F-CCDE2A250089}" type="slidenum">
              <a:rPr lang="fa-IR" smtClean="0"/>
              <a:t>‹#›</a:t>
            </a:fld>
            <a:endParaRPr lang="fa-IR"/>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D84DF90C-DE08-4189-AB43-61767703BC5E}" type="datetimeFigureOut">
              <a:rPr lang="fa-IR" smtClean="0"/>
              <a:t>25/08/1439</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a:xfrm>
            <a:off x="8641080" y="6514568"/>
            <a:ext cx="464288" cy="274320"/>
          </a:xfrm>
        </p:spPr>
        <p:txBody>
          <a:bodyPr/>
          <a:lstStyle/>
          <a:p>
            <a:fld id="{333F4F67-15FC-419A-947F-CCDE2A250089}" type="slidenum">
              <a:rPr lang="fa-IR" smtClean="0"/>
              <a:t>‹#›</a:t>
            </a:fld>
            <a:endParaRPr lang="fa-IR"/>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D84DF90C-DE08-4189-AB43-61767703BC5E}" type="datetimeFigureOut">
              <a:rPr lang="fa-IR" smtClean="0"/>
              <a:t>25/08/1439</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333F4F67-15FC-419A-947F-CCDE2A250089}" type="slidenum">
              <a:rPr lang="fa-IR" smtClean="0"/>
              <a:t>‹#›</a:t>
            </a:fld>
            <a:endParaRPr lang="fa-IR"/>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4DF90C-DE08-4189-AB43-61767703BC5E}" type="datetimeFigureOut">
              <a:rPr lang="fa-IR" smtClean="0"/>
              <a:t>25/08/1439</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333F4F67-15FC-419A-947F-CCDE2A250089}" type="slidenum">
              <a:rPr lang="fa-IR" smtClean="0"/>
              <a:t>‹#›</a:t>
            </a:fld>
            <a:endParaRPr lang="fa-IR"/>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p>
            <a:fld id="{D84DF90C-DE08-4189-AB43-61767703BC5E}" type="datetimeFigureOut">
              <a:rPr lang="fa-IR" smtClean="0"/>
              <a:t>25/08/1439</a:t>
            </a:fld>
            <a:endParaRPr lang="fa-IR"/>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333F4F67-15FC-419A-947F-CCDE2A250089}" type="slidenum">
              <a:rPr lang="fa-IR" smtClean="0"/>
              <a:t>‹#›</a:t>
            </a:fld>
            <a:endParaRPr lang="fa-IR"/>
          </a:p>
        </p:txBody>
      </p:sp>
      <p:sp>
        <p:nvSpPr>
          <p:cNvPr id="11" name="Footer Placeholder 10"/>
          <p:cNvSpPr>
            <a:spLocks noGrp="1"/>
          </p:cNvSpPr>
          <p:nvPr>
            <p:ph type="ftr" sz="quarter" idx="12"/>
          </p:nvPr>
        </p:nvSpPr>
        <p:spPr>
          <a:xfrm>
            <a:off x="1600200" y="6513670"/>
            <a:ext cx="3907464" cy="274320"/>
          </a:xfrm>
        </p:spPr>
        <p:txBody>
          <a:bodyPr vert="horz" rtlCol="0"/>
          <a:lstStyle/>
          <a:p>
            <a:endParaRPr lang="fa-IR"/>
          </a:p>
        </p:txBody>
      </p:sp>
    </p:spTree>
  </p:cSld>
  <p:clrMapOvr>
    <a:overrideClrMapping bg1="dk1" tx1="lt1" bg2="dk2" tx2="lt2" accent1="accent1" accent2="accent2" accent3="accent3" accent4="accent4" accent5="accent5" accent6="accent6" hlink="hlink" folHlink="folHlink"/>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p>
            <a:fld id="{D84DF90C-DE08-4189-AB43-61767703BC5E}" type="datetimeFigureOut">
              <a:rPr lang="fa-IR" smtClean="0"/>
              <a:t>25/08/1439</a:t>
            </a:fld>
            <a:endParaRPr lang="fa-IR"/>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333F4F67-15FC-419A-947F-CCDE2A250089}" type="slidenum">
              <a:rPr lang="fa-IR" smtClean="0"/>
              <a:t>‹#›</a:t>
            </a:fld>
            <a:endParaRPr lang="fa-IR"/>
          </a:p>
        </p:txBody>
      </p:sp>
      <p:sp>
        <p:nvSpPr>
          <p:cNvPr id="10" name="Footer Placeholder 9"/>
          <p:cNvSpPr>
            <a:spLocks noGrp="1"/>
          </p:cNvSpPr>
          <p:nvPr>
            <p:ph type="ftr" sz="quarter" idx="12"/>
          </p:nvPr>
        </p:nvSpPr>
        <p:spPr>
          <a:xfrm>
            <a:off x="1600200" y="6509004"/>
            <a:ext cx="3907464" cy="274320"/>
          </a:xfrm>
        </p:spPr>
        <p:txBody>
          <a:bodyPr vert="horz" rtlCol="0"/>
          <a:lstStyle/>
          <a:p>
            <a:endParaRPr lang="fa-IR"/>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84DF90C-DE08-4189-AB43-61767703BC5E}" type="datetimeFigureOut">
              <a:rPr lang="fa-IR" smtClean="0"/>
              <a:t>25/08/1439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33F4F67-15FC-419A-947F-CCDE2A250089}" type="slidenum">
              <a:rPr lang="fa-IR" smtClean="0"/>
              <a:t>‹#›</a:t>
            </a:fld>
            <a:endParaRPr lang="fa-IR"/>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84DF90C-DE08-4189-AB43-61767703BC5E}" type="datetimeFigureOut">
              <a:rPr lang="fa-IR" smtClean="0"/>
              <a:t>25/08/1439</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333F4F67-15FC-419A-947F-CCDE2A250089}" type="slidenum">
              <a:rPr lang="fa-IR" smtClean="0"/>
              <a:t>‹#›</a:t>
            </a:fld>
            <a:endParaRPr lang="fa-IR"/>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fa-IR"/>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D84DF90C-DE08-4189-AB43-61767703BC5E}" type="datetimeFigureOut">
              <a:rPr lang="fa-IR" smtClean="0"/>
              <a:t>25/08/1439</a:t>
            </a:fld>
            <a:endParaRPr lang="fa-IR"/>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333F4F67-15FC-419A-947F-CCDE2A250089}" type="slidenum">
              <a:rPr lang="fa-IR" smtClean="0"/>
              <a:t>‹#›</a:t>
            </a:fld>
            <a:endParaRPr lang="fa-IR"/>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newsflash/>
  </p:transition>
  <p:txStyles>
    <p:titleStyle>
      <a:lvl1pPr marL="54864" algn="r" rtl="1"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r" rtl="1"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r" rtl="1"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r" rtl="1"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r" rtl="1"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r" rtl="1"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r" rtl="1"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r" rtl="1"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tebyan.net/Nutrition_Health/nutrients/vitamins/2002/12/22/1147.html" TargetMode="External"/><Relationship Id="rId2" Type="http://schemas.openxmlformats.org/officeDocument/2006/relationships/hyperlink" Target="http://www.tebyan.net/Nutrition_Health/nutrients/vitamins/2002/12/7/786.html" TargetMode="External"/><Relationship Id="rId1" Type="http://schemas.openxmlformats.org/officeDocument/2006/relationships/slideLayout" Target="../slideLayouts/slideLayout2.xml"/><Relationship Id="rId6" Type="http://schemas.openxmlformats.org/officeDocument/2006/relationships/hyperlink" Target="http://www.tebyan.net/Nutrition_Health/dites/disease_dites/other_disease/2006/1/16/14968.html" TargetMode="External"/><Relationship Id="rId5" Type="http://schemas.openxmlformats.org/officeDocument/2006/relationships/hyperlink" Target="http://www.tebyan.net/Nutrition_Health/dites/gain_weight/2004/11/30/9508.html" TargetMode="External"/><Relationship Id="rId4" Type="http://schemas.openxmlformats.org/officeDocument/2006/relationships/hyperlink" Target="http://www.tebyan.net/Nutrition_Health/Food_plans/all_age_nutrition/pregnancy_lactation/2003/10/17/3947.html" TargetMode="External"/></Relationships>
</file>

<file path=ppt/slides/_rels/slide6.xml.rels><?xml version="1.0" encoding="UTF-8" standalone="yes"?>
<Relationships xmlns="http://schemas.openxmlformats.org/package/2006/relationships"><Relationship Id="rId2" Type="http://schemas.openxmlformats.org/officeDocument/2006/relationships/hyperlink" Target="http://www.tebyan.net/Nutrition_Health/diseases/nerves/2006/12/31/30983.html"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tebyan.net/Nutrition_Health/dites/gain_weight/2006/9/12/23903.html" TargetMode="External"/><Relationship Id="rId2" Type="http://schemas.openxmlformats.org/officeDocument/2006/relationships/hyperlink" Target="http://www.tebyan.net/Nutrition_Health/diseases/blood/2007/12/3/54902.html" TargetMode="External"/><Relationship Id="rId1" Type="http://schemas.openxmlformats.org/officeDocument/2006/relationships/slideLayout" Target="../slideLayouts/slideLayout2.xml"/><Relationship Id="rId6" Type="http://schemas.openxmlformats.org/officeDocument/2006/relationships/hyperlink" Target="http://www.tebyan.net/Nutrition_Health/Spiritual_MentalHealth/AlzheimerStressAnxiety/2005/4/17/11048.html" TargetMode="External"/><Relationship Id="rId5" Type="http://schemas.openxmlformats.org/officeDocument/2006/relationships/hyperlink" Target="http://www.tebyan.net/Nutrition_Health/diseases/nerves/2006/11/21/29569.html" TargetMode="External"/><Relationship Id="rId4" Type="http://schemas.openxmlformats.org/officeDocument/2006/relationships/hyperlink" Target="http://www.tebyan.net/Nutrition_Health/diseases/digestive/2007/2/19/32805.html"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http://www.tebyan.net/Nutrition_Health/diseases/nerves/2007/10/24/50375.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tebyan.net/Nutrition_Health/diseases/nerves/2006/12/31/30983.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www.tebyan.net/index.aspx?pid=178" TargetMode="External"/><Relationship Id="rId3" Type="http://schemas.openxmlformats.org/officeDocument/2006/relationships/hyperlink" Target="http://www.tebyan.net/nutrition_health/dites/disease_dites/heart/2007/3/25/38246.html" TargetMode="External"/><Relationship Id="rId7" Type="http://schemas.openxmlformats.org/officeDocument/2006/relationships/hyperlink" Target="http://www.tebyan.net/Nutrition_Health/dites/disease_dites/other_disease/2004/11/6/9131.html" TargetMode="External"/><Relationship Id="rId2" Type="http://schemas.openxmlformats.org/officeDocument/2006/relationships/hyperlink" Target="http://www.tebyan.net/Nutrition_Health/dites/disease_dites/heart/2006/9/9/23630.html" TargetMode="External"/><Relationship Id="rId1" Type="http://schemas.openxmlformats.org/officeDocument/2006/relationships/slideLayout" Target="../slideLayouts/slideLayout2.xml"/><Relationship Id="rId6" Type="http://schemas.openxmlformats.org/officeDocument/2006/relationships/hyperlink" Target="http://www.tebyan.net/index.aspx?pid=181" TargetMode="External"/><Relationship Id="rId5" Type="http://schemas.openxmlformats.org/officeDocument/2006/relationships/hyperlink" Target="http://www.tebyan.net/index.aspx?pid=234" TargetMode="External"/><Relationship Id="rId10" Type="http://schemas.openxmlformats.org/officeDocument/2006/relationships/hyperlink" Target="http://www.tebyan.net/Nutrition_Health/nutrients/vitamins/2002/12/1/750.html" TargetMode="External"/><Relationship Id="rId4" Type="http://schemas.openxmlformats.org/officeDocument/2006/relationships/hyperlink" Target="http://www.tebyan.net/Nutrition_Health/dites/disease_dites/heart/2004/1/13/5080.html" TargetMode="External"/><Relationship Id="rId9" Type="http://schemas.openxmlformats.org/officeDocument/2006/relationships/hyperlink" Target="http://www.tebyan.net/Nutrition_Health/dites/disease_dites/heart/2006/7/19/18741.htm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tebyan.net/Nutrition_Health/diseases/cancer/2003/1/12/1317.html" TargetMode="External"/><Relationship Id="rId2" Type="http://schemas.openxmlformats.org/officeDocument/2006/relationships/hyperlink" Target="http://www.tebyan.net/index.aspx?pid=182" TargetMode="External"/><Relationship Id="rId1" Type="http://schemas.openxmlformats.org/officeDocument/2006/relationships/slideLayout" Target="../slideLayouts/slideLayout2.xml"/><Relationship Id="rId4" Type="http://schemas.openxmlformats.org/officeDocument/2006/relationships/hyperlink" Target="http://www.tebyan.net/Nutrition_Health/diseases/Gland/2006/9/6/23127.htm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tebyan.net/bigimage.aspx?img=http://img.tebyan.net/big/1386/09/2212466513122222018024653362421961225567249.jpg" TargetMode="External"/><Relationship Id="rId3" Type="http://schemas.openxmlformats.org/officeDocument/2006/relationships/hyperlink" Target="http://www.tebyan.net/nutrition_health/dites/gain_weight/2006/9/12/23903.html" TargetMode="External"/><Relationship Id="rId7" Type="http://schemas.openxmlformats.org/officeDocument/2006/relationships/hyperlink" Target="http://www.tebyan.net/Nutrition_Health/diseases/digestive/2007/1/4/31287.html" TargetMode="External"/><Relationship Id="rId2" Type="http://schemas.openxmlformats.org/officeDocument/2006/relationships/hyperlink" Target="http://www.tebyan.net/Nutrition_Health/diseases/blood/2007/12/3/54902.html" TargetMode="External"/><Relationship Id="rId1" Type="http://schemas.openxmlformats.org/officeDocument/2006/relationships/slideLayout" Target="../slideLayouts/slideLayout2.xml"/><Relationship Id="rId6" Type="http://schemas.openxmlformats.org/officeDocument/2006/relationships/hyperlink" Target="http://www.tebyan.net/Nutrition_Health/Spiritual_MentalHealth/AlzheimerStressAnxiety/2005/4/17/11048.html" TargetMode="External"/><Relationship Id="rId5" Type="http://schemas.openxmlformats.org/officeDocument/2006/relationships/hyperlink" Target="http://www.tebyan.net/Nutrition_Health/diseases/nerves/2006/11/21/29569.html" TargetMode="External"/><Relationship Id="rId4" Type="http://schemas.openxmlformats.org/officeDocument/2006/relationships/hyperlink" Target="http://www.tebyan.net/Nutrition_Health/diseases/digestive/2007/2/19/32805.html" TargetMode="External"/><Relationship Id="rId9"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hyperlink" Target="http://www.tebyan.net/Nutrition_Health/diseases/heart/2007/1/27/32039.html" TargetMode="External"/><Relationship Id="rId2" Type="http://schemas.openxmlformats.org/officeDocument/2006/relationships/hyperlink" Target="http://www.tebyan.net/nutrition_health/food_plans/all_age_nutrition/pregnancy_lactation/2003/12/11/10195.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hyperlink" Target="http://www.tebyan.net/Nutrition_Health/(Foods)/fruits/other_fuits/2004/10/27/9001.html" TargetMode="External"/><Relationship Id="rId13" Type="http://schemas.openxmlformats.org/officeDocument/2006/relationships/hyperlink" Target="http://www.tebyan.net/Nutrition_Health/(Foods)/OtherFoods/2004/6/7/6943.html" TargetMode="External"/><Relationship Id="rId3" Type="http://schemas.openxmlformats.org/officeDocument/2006/relationships/hyperlink" Target="http://www.tebyan.net/Nutrition_Health/(Foods)/vegetables/2006/8/15/19278.html" TargetMode="External"/><Relationship Id="rId7" Type="http://schemas.openxmlformats.org/officeDocument/2006/relationships/hyperlink" Target="http://www.tebyan.net/Nutrition_Health/society_health/drugs/2007/6/14/42348.html" TargetMode="External"/><Relationship Id="rId12" Type="http://schemas.openxmlformats.org/officeDocument/2006/relationships/hyperlink" Target="http://www.tebyan.net/nutrition_health/(foods)/fruits/winter_fruits/2004/1/19/5177.html" TargetMode="External"/><Relationship Id="rId2" Type="http://schemas.openxmlformats.org/officeDocument/2006/relationships/hyperlink" Target="http://www.tebyan.net/Nutrition_Health/diseases/nerves/2007/10/24/50375.html" TargetMode="External"/><Relationship Id="rId1" Type="http://schemas.openxmlformats.org/officeDocument/2006/relationships/slideLayout" Target="../slideLayouts/slideLayout2.xml"/><Relationship Id="rId6" Type="http://schemas.openxmlformats.org/officeDocument/2006/relationships/hyperlink" Target="http://www.tebyan.net/Nutrition_Health/(Foods)/cereals_legumes/2005/8/8/12336.html" TargetMode="External"/><Relationship Id="rId11" Type="http://schemas.openxmlformats.org/officeDocument/2006/relationships/hyperlink" Target="http://www.tebyan.net/Nutrition_Health/(Foods)/vegetables/2006/7/1/18340.html" TargetMode="External"/><Relationship Id="rId5" Type="http://schemas.openxmlformats.org/officeDocument/2006/relationships/hyperlink" Target="http://www.tebyan.net/Nutrition_Health/(Foods)/vegetables/2005/7/11/12072.html" TargetMode="External"/><Relationship Id="rId10" Type="http://schemas.openxmlformats.org/officeDocument/2006/relationships/hyperlink" Target="http://www.tebyan.net/Nutrition_Health/(Foods)/vegetables/2003/11/10/4273.html" TargetMode="External"/><Relationship Id="rId4" Type="http://schemas.openxmlformats.org/officeDocument/2006/relationships/hyperlink" Target="http://www.tebyan.net/nutrition_health/(foods)/vegetables/2005/3/31/10940.html" TargetMode="External"/><Relationship Id="rId9" Type="http://schemas.openxmlformats.org/officeDocument/2006/relationships/hyperlink" Target="http://www.tebyan.net/index.aspx?pid=246" TargetMode="External"/><Relationship Id="rId14" Type="http://schemas.openxmlformats.org/officeDocument/2006/relationships/hyperlink" Target="http://www.tebyan.net/nutrition_health/(foods)/fruits/other_fuits/2005/2/24/10562.html"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G:\بسم الله الرحمن الرحيم\015.jpg"/>
          <p:cNvPicPr>
            <a:picLocks noChangeAspect="1" noChangeArrowheads="1"/>
          </p:cNvPicPr>
          <p:nvPr/>
        </p:nvPicPr>
        <p:blipFill>
          <a:blip r:embed="rId2"/>
          <a:srcRect/>
          <a:stretch>
            <a:fillRect/>
          </a:stretch>
        </p:blipFill>
        <p:spPr bwMode="auto">
          <a:xfrm>
            <a:off x="1" y="0"/>
            <a:ext cx="9144000" cy="6858000"/>
          </a:xfrm>
          <a:prstGeom prst="rect">
            <a:avLst/>
          </a:prstGeom>
          <a:noFill/>
        </p:spPr>
      </p:pic>
    </p:spTree>
  </p:cSld>
  <p:clrMapOvr>
    <a:masterClrMapping/>
  </p:clrMapOvr>
  <p:transition spd="slow">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2060848"/>
            <a:ext cx="8229600" cy="1404925"/>
          </a:xfrm>
        </p:spPr>
        <p:txBody>
          <a:bodyPr>
            <a:normAutofit fontScale="90000"/>
          </a:bodyPr>
          <a:lstStyle/>
          <a:p>
            <a:pPr algn="ctr"/>
            <a:r>
              <a:rPr lang="fa-IR" sz="4000" dirty="0" smtClean="0">
                <a:solidFill>
                  <a:schemeClr val="tx1"/>
                </a:solidFill>
                <a:effectLst/>
              </a:rPr>
              <a:t>عنوان</a:t>
            </a:r>
            <a:r>
              <a:rPr lang="fa-IR" dirty="0" smtClean="0">
                <a:solidFill>
                  <a:schemeClr val="tx1"/>
                </a:solidFill>
                <a:effectLst/>
              </a:rPr>
              <a:t/>
            </a:r>
            <a:br>
              <a:rPr lang="fa-IR" dirty="0" smtClean="0">
                <a:solidFill>
                  <a:schemeClr val="tx1"/>
                </a:solidFill>
                <a:effectLst/>
              </a:rPr>
            </a:br>
            <a:r>
              <a:rPr lang="fa-IR" sz="7300" dirty="0" smtClean="0">
                <a:solidFill>
                  <a:schemeClr val="tx1"/>
                </a:solidFill>
                <a:effectLst/>
              </a:rPr>
              <a:t>اسيد فوليك </a:t>
            </a:r>
            <a:br>
              <a:rPr lang="fa-IR" sz="7300" dirty="0" smtClean="0">
                <a:solidFill>
                  <a:schemeClr val="tx1"/>
                </a:solidFill>
                <a:effectLst/>
              </a:rPr>
            </a:br>
            <a:r>
              <a:rPr lang="fa-IR" sz="2000" dirty="0" smtClean="0">
                <a:solidFill>
                  <a:schemeClr val="tx1"/>
                </a:solidFill>
                <a:effectLst/>
              </a:rPr>
              <a:t/>
            </a:r>
            <a:br>
              <a:rPr lang="fa-IR" sz="2000" dirty="0" smtClean="0">
                <a:solidFill>
                  <a:schemeClr val="tx1"/>
                </a:solidFill>
                <a:effectLst/>
              </a:rPr>
            </a:br>
            <a:endParaRPr lang="fa-IR" dirty="0">
              <a:solidFill>
                <a:schemeClr val="tx1"/>
              </a:solidFill>
              <a:effectLst/>
            </a:endParaRPr>
          </a:p>
        </p:txBody>
      </p:sp>
    </p:spTree>
  </p:cSld>
  <p:clrMapOvr>
    <a:masterClrMapping/>
  </p:clrMapOvr>
  <p:transition spd="slow">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2918"/>
            <a:ext cx="8229600" cy="6026478"/>
          </a:xfrm>
        </p:spPr>
        <p:txBody>
          <a:bodyPr>
            <a:normAutofit fontScale="77500" lnSpcReduction="20000"/>
          </a:bodyPr>
          <a:lstStyle/>
          <a:p>
            <a:pPr rtl="0">
              <a:lnSpc>
                <a:spcPct val="160000"/>
              </a:lnSpc>
              <a:buNone/>
            </a:pPr>
            <a:r>
              <a:rPr lang="fa-IR" b="1" dirty="0"/>
              <a:t>اسید فولیک </a:t>
            </a:r>
            <a:endParaRPr lang="en-US" dirty="0"/>
          </a:p>
          <a:p>
            <a:pPr algn="just">
              <a:lnSpc>
                <a:spcPct val="160000"/>
              </a:lnSpc>
            </a:pPr>
            <a:r>
              <a:rPr lang="fa-IR" dirty="0"/>
              <a:t>اسید فولیک یکی از ویتامین های ضروری از خانواده ویتامینهای گروه </a:t>
            </a:r>
            <a:r>
              <a:rPr lang="en-US" dirty="0"/>
              <a:t>B </a:t>
            </a:r>
            <a:r>
              <a:rPr lang="fa-IR" dirty="0"/>
              <a:t>می باشد که بدن انسان قادر به ساخت این ویتامین نبوده و تأمین این ویتامین در بدن وابسته به جذب کافی و مداوم  آن از طریق مکملهای غذایی روزانه می باشد. خصوصاً افراد مسن، ورزشکاران و خانمها در دوران بارداری و شیردهی، نیاز بیشتری به مصرف اسید فولیک دارند. اسید فولیک در واکنشهای متابولیکی زیادی در بدن انسان نقش داشته و برای عملکرد آن ضروری می باشد. مصرف اسید فولیک، بویژه  در شروع بارداری بسیاراساسی است، زیرا اسید فولیک در تکامل جنین نقش ایفا می کند. کپسولهای اسید فولیک یوروویتال مقادیر مورد نیاز اسید فولیک در بدن را تامین می کنند. </a:t>
            </a:r>
            <a:endParaRPr lang="en-US" dirty="0"/>
          </a:p>
          <a:p>
            <a:pPr>
              <a:lnSpc>
                <a:spcPct val="160000"/>
              </a:lnSpc>
            </a:pPr>
            <a:endParaRPr lang="en-US" dirty="0"/>
          </a:p>
          <a:p>
            <a:pPr>
              <a:lnSpc>
                <a:spcPct val="160000"/>
              </a:lnSpc>
            </a:pPr>
            <a:endParaRPr lang="fa-IR" dirty="0"/>
          </a:p>
        </p:txBody>
      </p:sp>
    </p:spTree>
  </p:cSld>
  <p:clrMapOvr>
    <a:masterClrMapping/>
  </p:clrMapOvr>
  <p:transition spd="slow">
    <p:newsfla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5736"/>
            <a:ext cx="8229600" cy="642934"/>
          </a:xfrm>
        </p:spPr>
        <p:txBody>
          <a:bodyPr>
            <a:normAutofit fontScale="90000"/>
          </a:bodyPr>
          <a:lstStyle/>
          <a:p>
            <a:pPr algn="ctr"/>
            <a:r>
              <a:rPr lang="ar-SA" sz="4000" b="1" dirty="0" smtClean="0"/>
              <a:t>اسید فولیک </a:t>
            </a:r>
            <a:endParaRPr lang="fa-IR" sz="4000" dirty="0"/>
          </a:p>
        </p:txBody>
      </p:sp>
      <p:sp>
        <p:nvSpPr>
          <p:cNvPr id="3" name="Content Placeholder 2"/>
          <p:cNvSpPr>
            <a:spLocks noGrp="1"/>
          </p:cNvSpPr>
          <p:nvPr>
            <p:ph idx="1"/>
          </p:nvPr>
        </p:nvSpPr>
        <p:spPr>
          <a:xfrm>
            <a:off x="457200" y="857232"/>
            <a:ext cx="8229600" cy="5715039"/>
          </a:xfrm>
        </p:spPr>
        <p:txBody>
          <a:bodyPr>
            <a:normAutofit fontScale="62500" lnSpcReduction="20000"/>
          </a:bodyPr>
          <a:lstStyle/>
          <a:p>
            <a:pPr marL="0" indent="0" algn="just">
              <a:lnSpc>
                <a:spcPct val="170000"/>
              </a:lnSpc>
              <a:buNone/>
            </a:pPr>
            <a:r>
              <a:rPr lang="ar-SA" dirty="0" smtClean="0"/>
              <a:t>این </a:t>
            </a:r>
            <a:r>
              <a:rPr lang="ar-SA" dirty="0"/>
              <a:t>ویتامین </a:t>
            </a:r>
            <a:r>
              <a:rPr lang="en-US" dirty="0"/>
              <a:t>B</a:t>
            </a:r>
            <a:r>
              <a:rPr lang="ar-SA" dirty="0"/>
              <a:t> یکی از بهترین پیشگیرنده های سکته است. درسطح کم، جریان خون بدن را روان نگه می دارد و اجازه ی توقف به آن نمی دهد. اما چطور؟ فولیک اسید، هومو سیستئین که ترکیبی مرتبط با بیماری های قلبی و آلزایمر است را حل می کند. تحقیقات نشان می دهد که مردانی که از دوز بالای اسید فولیک استفاده می کنند، نسبت به کسانی که فقط مقدار کمی از این ماده را مصرف میکنند، تا %30 کمتر به سکته مبتلا می شوند. </a:t>
            </a:r>
            <a:endParaRPr lang="en-US" dirty="0"/>
          </a:p>
          <a:p>
            <a:pPr marL="0" indent="0" algn="just">
              <a:lnSpc>
                <a:spcPct val="170000"/>
              </a:lnSpc>
              <a:buNone/>
            </a:pPr>
            <a:r>
              <a:rPr lang="ar-SA" dirty="0"/>
              <a:t>اما این همه ی فواید اسید فولیک نیست. تحقیقات جدید آلمانی ها نشان داده است که اسید فولیک می تواند باعث افزایش عملکرد شناخت شود، حتی در افراد میانسال. همچنین به بدن برای هضم، استفاده، و سنتز پروتئین هایی که باعث رشد ماهیچه ها می شود کمک میکند. اسید فولیک در تولید گلبول های قرمز خون نیز لازم است و همچنین در بالا بردن سطح انرژی و عملکرد سیستم قلبی-عروقی نیز تاثیرگذار است. و بالاخره اسید فولیک از سوزش قلب جلوگیری میکند و جایگزین مواد مغذی از دست رفته بدن می شود که همه ی اینها باعث می شود سیستم گوارش بهتر کار کند. </a:t>
            </a:r>
            <a:endParaRPr lang="en-US" dirty="0"/>
          </a:p>
          <a:p>
            <a:pPr marL="0" indent="0">
              <a:lnSpc>
                <a:spcPct val="170000"/>
              </a:lnSpc>
              <a:buNone/>
            </a:pPr>
            <a:endParaRPr lang="fa-IR" dirty="0"/>
          </a:p>
        </p:txBody>
      </p:sp>
    </p:spTree>
  </p:cSld>
  <p:clrMapOvr>
    <a:masterClrMapping/>
  </p:clrMapOvr>
  <p:transition spd="slow">
    <p:newsfla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72230"/>
          </a:xfrm>
        </p:spPr>
        <p:txBody>
          <a:bodyPr>
            <a:normAutofit fontScale="62500" lnSpcReduction="20000"/>
          </a:bodyPr>
          <a:lstStyle/>
          <a:p>
            <a:pPr marL="0" indent="0">
              <a:lnSpc>
                <a:spcPct val="170000"/>
              </a:lnSpc>
              <a:buNone/>
            </a:pPr>
            <a:r>
              <a:rPr lang="ar-SA" dirty="0"/>
              <a:t>اسید فولیک به همراه </a:t>
            </a:r>
            <a:r>
              <a:rPr lang="ar-SA" dirty="0">
                <a:hlinkClick r:id="rId2"/>
              </a:rPr>
              <a:t>ویتامین </a:t>
            </a:r>
            <a:r>
              <a:rPr lang="en-US" dirty="0">
                <a:hlinkClick r:id="rId2"/>
              </a:rPr>
              <a:t>B12 </a:t>
            </a:r>
            <a:r>
              <a:rPr lang="ar-SA" dirty="0"/>
              <a:t>و </a:t>
            </a:r>
            <a:r>
              <a:rPr lang="ar-SA" dirty="0">
                <a:hlinkClick r:id="rId3"/>
              </a:rPr>
              <a:t>ویتامین </a:t>
            </a:r>
            <a:r>
              <a:rPr lang="en-US" dirty="0">
                <a:hlinkClick r:id="rId3"/>
              </a:rPr>
              <a:t>C</a:t>
            </a:r>
            <a:r>
              <a:rPr lang="ar-SA" dirty="0"/>
              <a:t> به هضم غذا و استفاده ی بدن از پروتئین و ساخت پروتئین در زمان لازم کمک می کند. اسید فولیک برای ساخت گلبول های قرمز خون و </a:t>
            </a:r>
            <a:r>
              <a:rPr lang="en-US" dirty="0"/>
              <a:t>DNA</a:t>
            </a:r>
            <a:r>
              <a:rPr lang="ar-SA" dirty="0"/>
              <a:t> (که عمل کنترل وراثت را انجام می دهد و راهنمایی برای فعالیت های سلول ها می باشد)نیز لازم است. </a:t>
            </a:r>
            <a:endParaRPr lang="en-US" dirty="0"/>
          </a:p>
          <a:p>
            <a:pPr marL="0" indent="0">
              <a:lnSpc>
                <a:spcPct val="170000"/>
              </a:lnSpc>
              <a:buNone/>
            </a:pPr>
            <a:r>
              <a:rPr lang="ar-SA" dirty="0"/>
              <a:t>این ویتامین عمل ساخت و نگه داری سلول ها را بر عهده دارد. این وظیفه در هنگام تقسیم سلولی و رشد بسیار مهم است، پس مصرف آن برای </a:t>
            </a:r>
            <a:r>
              <a:rPr lang="ar-SA" dirty="0">
                <a:hlinkClick r:id="rId4"/>
              </a:rPr>
              <a:t>زنان باردار</a:t>
            </a:r>
            <a:r>
              <a:rPr lang="ar-SA" dirty="0"/>
              <a:t> و نوزادان ضروری است. </a:t>
            </a:r>
            <a:endParaRPr lang="en-US" dirty="0"/>
          </a:p>
          <a:p>
            <a:pPr marL="0" indent="0">
              <a:lnSpc>
                <a:spcPct val="170000"/>
              </a:lnSpc>
              <a:buNone/>
            </a:pPr>
            <a:r>
              <a:rPr lang="ar-SA" dirty="0"/>
              <a:t>اسید فولیک همچنین در رشد بافت ها کمک می کند و باعث درست عمل کردن سلول ها می شود. این ویتامین در زمانی که بدن احتیاج به غذا خوردن دارد، موجب </a:t>
            </a:r>
            <a:r>
              <a:rPr lang="ar-SA" dirty="0">
                <a:hlinkClick r:id="rId5"/>
              </a:rPr>
              <a:t>افزایش اشتها </a:t>
            </a:r>
            <a:r>
              <a:rPr lang="ar-SA" dirty="0"/>
              <a:t>می شود و به همین ترتیب اسیدهای هضم کننده غذا را می سازد. </a:t>
            </a:r>
            <a:endParaRPr lang="en-US" dirty="0"/>
          </a:p>
          <a:p>
            <a:pPr marL="0" indent="0">
              <a:lnSpc>
                <a:spcPct val="170000"/>
              </a:lnSpc>
              <a:buNone/>
            </a:pPr>
            <a:r>
              <a:rPr lang="ar-SA" dirty="0"/>
              <a:t>مکمل(قرص) اسید فولیک در درمان بی نظمی های وابسته به کمبود اسید فولیک استفاده می شود. اسید فولیک برای درمان زخم های پا و </a:t>
            </a:r>
            <a:r>
              <a:rPr lang="ar-SA" dirty="0">
                <a:hlinkClick r:id="rId6"/>
              </a:rPr>
              <a:t>مشکلات قاعدگی </a:t>
            </a:r>
            <a:r>
              <a:rPr lang="ar-SA" dirty="0"/>
              <a:t>نیز تجویز می شود. </a:t>
            </a:r>
            <a:endParaRPr lang="en-US" dirty="0"/>
          </a:p>
          <a:p>
            <a:pPr marL="0" indent="0">
              <a:lnSpc>
                <a:spcPct val="170000"/>
              </a:lnSpc>
              <a:buNone/>
            </a:pPr>
            <a:r>
              <a:rPr lang="ar-SA" dirty="0"/>
              <a:t>اسید فولیک در تکامل رشد جنین بسیار با اهمیت می باشد. رشد طناب نخاعی و مغز جنین در گرو مصرف اسید فولیک توسط مادر می باشد. </a:t>
            </a:r>
            <a:endParaRPr lang="en-US" dirty="0"/>
          </a:p>
          <a:p>
            <a:pPr marL="0" indent="0">
              <a:lnSpc>
                <a:spcPct val="170000"/>
              </a:lnSpc>
              <a:buNone/>
            </a:pPr>
            <a:endParaRPr lang="fa-IR" dirty="0"/>
          </a:p>
        </p:txBody>
      </p:sp>
    </p:spTree>
  </p:cSld>
  <p:clrMapOvr>
    <a:masterClrMapping/>
  </p:clrMapOvr>
  <p:transition spd="slow">
    <p:newsfla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r>
              <a:rPr lang="ar-SA" b="1" dirty="0"/>
              <a:t>اغلب زنانی که می خواهند باردار شوند و زنان باردار، باید مکمل اسید فولیک مصرف کنند. دادن این ویتامین به زنان باردار بسیار مفید است، چرا که از ناهنجاری های عصبی زمان تولد، مانند نقص لوله عصبی نوزادان(اسپینا بیفیدا) جلوگیری می کند. </a:t>
            </a:r>
            <a:endParaRPr lang="en-US" dirty="0"/>
          </a:p>
          <a:p>
            <a:r>
              <a:rPr lang="ar-SA" dirty="0"/>
              <a:t>زنان باید مکمل اسید فولیک را 2 تا 3 ماه قبل از بارداری و در 3 ماهه اول بارداری مصرف کنند، مخصوصا زنانی که سابقه ناهنجاری های عصبی در اقوامشان وجود دارد و زنانی که داروهای خاصی را مصرف می کنند، مثل برخی از داروهای ضد </a:t>
            </a:r>
            <a:r>
              <a:rPr lang="ar-SA" dirty="0">
                <a:hlinkClick r:id="rId2"/>
              </a:rPr>
              <a:t>صرع </a:t>
            </a:r>
            <a:r>
              <a:rPr lang="ar-SA" dirty="0"/>
              <a:t>. </a:t>
            </a:r>
            <a:endParaRPr lang="en-US" dirty="0"/>
          </a:p>
          <a:p>
            <a:endParaRPr lang="fa-IR" dirty="0"/>
          </a:p>
        </p:txBody>
      </p:sp>
    </p:spTree>
  </p:cSld>
  <p:clrMapOvr>
    <a:masterClrMapping/>
  </p:clrMapOvr>
  <p:transition spd="slow">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ar-SA" b="1" dirty="0"/>
              <a:t>اسید فولیک و ویتامین </a:t>
            </a:r>
            <a:r>
              <a:rPr lang="en-US" b="1" dirty="0"/>
              <a:t>B12 </a:t>
            </a:r>
            <a:endParaRPr lang="en-US" dirty="0"/>
          </a:p>
          <a:p>
            <a:r>
              <a:rPr lang="ar-SA" dirty="0"/>
              <a:t>مکمل اسید فولیک برای کم خونی ناشی از کمبود ویتامین </a:t>
            </a:r>
            <a:r>
              <a:rPr lang="en-US" dirty="0"/>
              <a:t>B12</a:t>
            </a:r>
            <a:r>
              <a:rPr lang="ar-SA" dirty="0"/>
              <a:t> مفید است. </a:t>
            </a:r>
            <a:endParaRPr lang="en-US" dirty="0"/>
          </a:p>
          <a:p>
            <a:r>
              <a:rPr lang="ar-SA" dirty="0"/>
              <a:t>اما این مکمل بر روی تغییرات و ناهنجاری های عصبی ناشی از کمبود ویتامین </a:t>
            </a:r>
            <a:r>
              <a:rPr lang="en-US" dirty="0"/>
              <a:t>B12</a:t>
            </a:r>
            <a:r>
              <a:rPr lang="ar-SA" dirty="0"/>
              <a:t> اثری ندارد. برای درمان این ناراحتی های عصبی تنها مصرف ویتامین </a:t>
            </a:r>
            <a:r>
              <a:rPr lang="en-US" dirty="0"/>
              <a:t>B12</a:t>
            </a:r>
            <a:r>
              <a:rPr lang="ar-SA" dirty="0"/>
              <a:t> مفید است. </a:t>
            </a:r>
            <a:endParaRPr lang="en-US" dirty="0"/>
          </a:p>
          <a:p>
            <a:endParaRPr lang="fa-IR" dirty="0"/>
          </a:p>
        </p:txBody>
      </p:sp>
    </p:spTree>
  </p:cSld>
  <p:clrMapOvr>
    <a:masterClrMapping/>
  </p:clrMapOvr>
  <p:transition spd="slow">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ar-SA" b="1" dirty="0" smtClean="0"/>
              <a:t>کمبود اسید فولیک </a:t>
            </a:r>
            <a:endParaRPr lang="fa-IR" dirty="0"/>
          </a:p>
        </p:txBody>
      </p:sp>
      <p:sp>
        <p:nvSpPr>
          <p:cNvPr id="3" name="Content Placeholder 2"/>
          <p:cNvSpPr>
            <a:spLocks noGrp="1"/>
          </p:cNvSpPr>
          <p:nvPr>
            <p:ph idx="1"/>
          </p:nvPr>
        </p:nvSpPr>
        <p:spPr/>
        <p:txBody>
          <a:bodyPr>
            <a:normAutofit lnSpcReduction="10000"/>
          </a:bodyPr>
          <a:lstStyle/>
          <a:p>
            <a:r>
              <a:rPr lang="ar-SA" dirty="0" smtClean="0"/>
              <a:t>کمبود اسید فولیک وقتی پیدا می شود که مصرف منابع غذایی این ویتامین جوابگوی نیاز بدن نباشد و یا فولات دفع شده از بدن زیاد باشد. </a:t>
            </a:r>
            <a:endParaRPr lang="en-US" dirty="0" smtClean="0"/>
          </a:p>
          <a:p>
            <a:r>
              <a:rPr lang="ar-SA" dirty="0" smtClean="0"/>
              <a:t>کمبود فولات در زنان باردار، منجر به کاهش وزن تولد، نوزادان نارس و دچار نقص لوله ی عصبی جنین می گردد.  </a:t>
            </a:r>
            <a:endParaRPr lang="en-US" dirty="0" smtClean="0"/>
          </a:p>
          <a:p>
            <a:r>
              <a:rPr lang="ar-SA" dirty="0" smtClean="0"/>
              <a:t>در نوجوانان، کمبود فولات منجر به آنمی </a:t>
            </a:r>
            <a:r>
              <a:rPr lang="ar-SA" dirty="0" smtClean="0">
                <a:hlinkClick r:id="rId2"/>
              </a:rPr>
              <a:t>(کم خونی)</a:t>
            </a:r>
            <a:r>
              <a:rPr lang="ar-SA" dirty="0" smtClean="0"/>
              <a:t> می شود. </a:t>
            </a:r>
            <a:endParaRPr lang="en-US" dirty="0" smtClean="0"/>
          </a:p>
          <a:p>
            <a:r>
              <a:rPr lang="ar-SA" dirty="0" smtClean="0"/>
              <a:t>از دیگر علایم کمبود این ویتامین در بدن می توان </a:t>
            </a:r>
            <a:r>
              <a:rPr lang="ar-SA" dirty="0" smtClean="0">
                <a:hlinkClick r:id="rId3"/>
              </a:rPr>
              <a:t>کمبود اشتها</a:t>
            </a:r>
            <a:r>
              <a:rPr lang="ar-SA" dirty="0" smtClean="0"/>
              <a:t> ، </a:t>
            </a:r>
            <a:r>
              <a:rPr lang="ar-SA" dirty="0" smtClean="0">
                <a:hlinkClick r:id="rId4"/>
              </a:rPr>
              <a:t>اسهال</a:t>
            </a:r>
            <a:r>
              <a:rPr lang="ar-SA" dirty="0" smtClean="0"/>
              <a:t>، کمبود وزن، ضعف، </a:t>
            </a:r>
            <a:r>
              <a:rPr lang="ar-SA" dirty="0" smtClean="0">
                <a:hlinkClick r:id="rId5"/>
              </a:rPr>
              <a:t>سردرد،</a:t>
            </a:r>
            <a:r>
              <a:rPr lang="ar-SA" dirty="0" smtClean="0"/>
              <a:t> زود رنجی، </a:t>
            </a:r>
            <a:r>
              <a:rPr lang="ar-SA" dirty="0" smtClean="0">
                <a:hlinkClick r:id="rId6"/>
              </a:rPr>
              <a:t>فراموشی</a:t>
            </a:r>
            <a:r>
              <a:rPr lang="ar-SA" dirty="0" smtClean="0"/>
              <a:t> و ..... را نام برد. </a:t>
            </a:r>
            <a:endParaRPr lang="en-US" dirty="0" smtClean="0"/>
          </a:p>
          <a:p>
            <a:endParaRPr lang="fa-IR" dirty="0"/>
          </a:p>
        </p:txBody>
      </p:sp>
    </p:spTree>
  </p:cSld>
  <p:clrMapOvr>
    <a:masterClrMapping/>
  </p:clrMapOvr>
  <p:transition spd="slow">
    <p:newsfla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72475"/>
          </a:xfrm>
        </p:spPr>
        <p:txBody>
          <a:bodyPr>
            <a:normAutofit/>
          </a:bodyPr>
          <a:lstStyle/>
          <a:p>
            <a:r>
              <a:rPr lang="ar-SA" b="1" dirty="0"/>
              <a:t>دریافت زیاد اسید فولیک </a:t>
            </a:r>
            <a:endParaRPr lang="en-US" dirty="0"/>
          </a:p>
          <a:p>
            <a:r>
              <a:rPr lang="ar-SA" dirty="0"/>
              <a:t>زیادی اسید فولیک هیچ گونه ضرری برای بدن ندارد، زیرا که اضافی آن از طریق ادرار دفع می شود. </a:t>
            </a:r>
            <a:endParaRPr lang="en-US" dirty="0"/>
          </a:p>
          <a:p>
            <a:r>
              <a:rPr lang="ar-SA" dirty="0"/>
              <a:t>اما بعضی از شواهد نشان می دهد که </a:t>
            </a:r>
            <a:r>
              <a:rPr lang="ar-SA" b="1" dirty="0"/>
              <a:t>زیادی اسید فولیک می تواند موجب </a:t>
            </a:r>
            <a:r>
              <a:rPr lang="ar-SA" b="1" dirty="0">
                <a:hlinkClick r:id="rId2"/>
              </a:rPr>
              <a:t>تشنج</a:t>
            </a:r>
            <a:r>
              <a:rPr lang="ar-SA" b="1" dirty="0"/>
              <a:t> در افرادی شود که از داروهای ضد تشنج استفاده می کنند.  لذا کسانی که دارو مصرف می کنند، باید با پزشک خود در مورد مصرف قرص اسید فولیک مشورت کنند. </a:t>
            </a:r>
            <a:endParaRPr lang="en-US" dirty="0"/>
          </a:p>
          <a:p>
            <a:r>
              <a:rPr lang="ar-SA" b="1" dirty="0"/>
              <a:t>دوز مصرفی: روزانه 400 میکروگرم</a:t>
            </a:r>
            <a:endParaRPr lang="en-US" dirty="0"/>
          </a:p>
          <a:p>
            <a:endParaRPr lang="fa-IR" dirty="0"/>
          </a:p>
        </p:txBody>
      </p:sp>
    </p:spTree>
  </p:cSld>
  <p:clrMapOvr>
    <a:masterClrMapping/>
  </p:clrMapOvr>
  <p:transition spd="slow">
    <p:newsfla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85000" lnSpcReduction="20000"/>
          </a:bodyPr>
          <a:lstStyle/>
          <a:p>
            <a:pPr>
              <a:lnSpc>
                <a:spcPct val="160000"/>
              </a:lnSpc>
            </a:pPr>
            <a:r>
              <a:rPr lang="fa-IR" dirty="0"/>
              <a:t>اسید فولیک در تکامل رشد جنین بسیار با اهمیت می باشد. رشد طناب نخاعی و مغز جنین در گرو مصرف اسید فولیک توسط مادر می باشد</a:t>
            </a:r>
            <a:r>
              <a:rPr lang="en-US" dirty="0"/>
              <a:t>.</a:t>
            </a:r>
          </a:p>
          <a:p>
            <a:pPr>
              <a:lnSpc>
                <a:spcPct val="160000"/>
              </a:lnSpc>
            </a:pPr>
            <a:r>
              <a:rPr lang="fa-IR" dirty="0"/>
              <a:t>اغلب زنانی که می خواهند باردار شوند و زنان باردار، باید مکمل اسید فولیک مصرف کنند. دادن این ویتامین به زنان باردار بسیار مفید است، چرا که از ناهنجاری های عصبی زمان تولد، مانند نقص لوله عصبی نوزادان(اسپینا بیفیدا) جلوگیری می کند</a:t>
            </a:r>
            <a:r>
              <a:rPr lang="en-US" dirty="0"/>
              <a:t>. </a:t>
            </a:r>
          </a:p>
          <a:p>
            <a:pPr>
              <a:lnSpc>
                <a:spcPct val="160000"/>
              </a:lnSpc>
            </a:pPr>
            <a:r>
              <a:rPr lang="fa-IR" dirty="0"/>
              <a:t>زنان باید مکمل اسید فولیک را 2 تا 3 ماه قبل از بارداری و در 3 ماهه اول بارداری مصرف کنند، مخصوصا زنانی که سابقه ناهنجاری های عصبی در اقوامشان وجود دارد و زنانی که داروهای خاصی را مصرف می کنند، مثل برخی از داروهای ضد </a:t>
            </a:r>
            <a:r>
              <a:rPr lang="fa-IR" dirty="0">
                <a:hlinkClick r:id="rId2"/>
              </a:rPr>
              <a:t>صرع </a:t>
            </a:r>
            <a:r>
              <a:rPr lang="en-US" dirty="0"/>
              <a:t>.</a:t>
            </a:r>
          </a:p>
          <a:p>
            <a:pPr>
              <a:lnSpc>
                <a:spcPct val="160000"/>
              </a:lnSpc>
            </a:pPr>
            <a:endParaRPr lang="fa-IR" dirty="0"/>
          </a:p>
        </p:txBody>
      </p:sp>
    </p:spTree>
  </p:cSld>
  <p:clrMapOvr>
    <a:masterClrMapping/>
  </p:clrMapOvr>
  <p:transition spd="slow">
    <p:newsfla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77500" lnSpcReduction="20000"/>
          </a:bodyPr>
          <a:lstStyle/>
          <a:p>
            <a:r>
              <a:rPr lang="fa-IR" b="1" dirty="0"/>
              <a:t>اسید فولیک و بیماری قلبی</a:t>
            </a:r>
            <a:endParaRPr lang="en-US" dirty="0"/>
          </a:p>
          <a:p>
            <a:r>
              <a:rPr lang="fa-IR" dirty="0"/>
              <a:t>اگر غذاهای دارای اسید فولیک ( فولات) را مصرف کنید، احتمال خطر بیماری قلبی را کم کرده اید. اسید فولیک مقدار اسید آمینه هموسیستئین را نیز کم می کند</a:t>
            </a:r>
            <a:r>
              <a:rPr lang="en-US" dirty="0"/>
              <a:t>. </a:t>
            </a:r>
          </a:p>
          <a:p>
            <a:r>
              <a:rPr lang="fa-IR" dirty="0"/>
              <a:t>انستیتوی سلامتی بسیاری از عوامل خطر بیماری قلبی را مشخص کرده است، نظیر</a:t>
            </a:r>
            <a:r>
              <a:rPr lang="en-US" dirty="0"/>
              <a:t>: </a:t>
            </a:r>
            <a:r>
              <a:rPr lang="fa-IR" dirty="0"/>
              <a:t>افزایش </a:t>
            </a:r>
            <a:r>
              <a:rPr lang="en-US" dirty="0">
                <a:hlinkClick r:id="rId2"/>
              </a:rPr>
              <a:t>LDL </a:t>
            </a:r>
            <a:r>
              <a:rPr lang="en-US" dirty="0"/>
              <a:t>(</a:t>
            </a:r>
            <a:r>
              <a:rPr lang="fa-IR" dirty="0"/>
              <a:t>کلسترول بد</a:t>
            </a:r>
            <a:r>
              <a:rPr lang="en-US" dirty="0"/>
              <a:t>)</a:t>
            </a:r>
            <a:r>
              <a:rPr lang="fa-IR" dirty="0"/>
              <a:t>، </a:t>
            </a:r>
            <a:r>
              <a:rPr lang="fa-IR" dirty="0">
                <a:hlinkClick r:id="rId3"/>
              </a:rPr>
              <a:t>افزایش فشار خون، </a:t>
            </a:r>
            <a:r>
              <a:rPr lang="fa-IR" dirty="0"/>
              <a:t>کاهش </a:t>
            </a:r>
            <a:r>
              <a:rPr lang="en-US" dirty="0">
                <a:hlinkClick r:id="rId4"/>
              </a:rPr>
              <a:t>HDL</a:t>
            </a:r>
            <a:r>
              <a:rPr lang="en-US" dirty="0"/>
              <a:t> (</a:t>
            </a:r>
            <a:r>
              <a:rPr lang="fa-IR" dirty="0"/>
              <a:t>کلسترول خوب</a:t>
            </a:r>
            <a:r>
              <a:rPr lang="en-US" dirty="0"/>
              <a:t>)</a:t>
            </a:r>
            <a:r>
              <a:rPr lang="fa-IR" dirty="0"/>
              <a:t>، </a:t>
            </a:r>
            <a:r>
              <a:rPr lang="fa-IR" dirty="0">
                <a:hlinkClick r:id="rId5"/>
              </a:rPr>
              <a:t>چاقی</a:t>
            </a:r>
            <a:r>
              <a:rPr lang="en-US" dirty="0"/>
              <a:t> </a:t>
            </a:r>
            <a:r>
              <a:rPr lang="fa-IR" dirty="0"/>
              <a:t>و </a:t>
            </a:r>
            <a:r>
              <a:rPr lang="fa-IR" dirty="0">
                <a:hlinkClick r:id="rId6"/>
              </a:rPr>
              <a:t>دیابت</a:t>
            </a:r>
            <a:r>
              <a:rPr lang="en-US" dirty="0"/>
              <a:t>. </a:t>
            </a:r>
          </a:p>
          <a:p>
            <a:r>
              <a:rPr lang="fa-IR" dirty="0"/>
              <a:t>در سال های اخیر یکی دیگر از عوامل خطر برای بیماری قلبی شناخته شد و آن افزایش هموسیستئین است</a:t>
            </a:r>
            <a:r>
              <a:rPr lang="en-US" dirty="0"/>
              <a:t>.</a:t>
            </a:r>
          </a:p>
          <a:p>
            <a:r>
              <a:rPr lang="fa-IR" dirty="0">
                <a:hlinkClick r:id="rId7"/>
              </a:rPr>
              <a:t>هموسیستئین</a:t>
            </a:r>
            <a:r>
              <a:rPr lang="fa-IR" dirty="0"/>
              <a:t>، یک اسید آمینه می باشد که در خون وجود دارد و افزایش مقدار آن باعث </a:t>
            </a:r>
            <a:r>
              <a:rPr lang="fa-IR" dirty="0">
                <a:hlinkClick r:id="rId8"/>
              </a:rPr>
              <a:t>سکته و بیماری قلبی</a:t>
            </a:r>
            <a:r>
              <a:rPr lang="en-US" dirty="0"/>
              <a:t> </a:t>
            </a:r>
            <a:r>
              <a:rPr lang="fa-IR" dirty="0"/>
              <a:t>می شود</a:t>
            </a:r>
            <a:r>
              <a:rPr lang="en-US" dirty="0"/>
              <a:t>. </a:t>
            </a:r>
          </a:p>
          <a:p>
            <a:r>
              <a:rPr lang="fa-IR" dirty="0"/>
              <a:t>افزایش هموسیستئین باعث تنگ و گشاد شدن دریچه قلب می شود. همچنین، باعث تخریب رگ قلب و </a:t>
            </a:r>
            <a:r>
              <a:rPr lang="fa-IR" dirty="0">
                <a:hlinkClick r:id="rId9"/>
              </a:rPr>
              <a:t>منعقد شدن خون </a:t>
            </a:r>
            <a:r>
              <a:rPr lang="fa-IR" dirty="0"/>
              <a:t>در قلب و سکته قلبی شود</a:t>
            </a:r>
            <a:r>
              <a:rPr lang="en-US" dirty="0"/>
              <a:t>.</a:t>
            </a:r>
          </a:p>
          <a:p>
            <a:r>
              <a:rPr lang="fa-IR" dirty="0"/>
              <a:t>کمبود فولات، ویتامین</a:t>
            </a:r>
            <a:r>
              <a:rPr lang="en-US" dirty="0"/>
              <a:t> B12 </a:t>
            </a:r>
            <a:r>
              <a:rPr lang="fa-IR" dirty="0"/>
              <a:t>و </a:t>
            </a:r>
            <a:r>
              <a:rPr lang="fa-IR" dirty="0">
                <a:hlinkClick r:id="rId10"/>
              </a:rPr>
              <a:t>ویتامین </a:t>
            </a:r>
            <a:r>
              <a:rPr lang="en-US" dirty="0">
                <a:hlinkClick r:id="rId10"/>
              </a:rPr>
              <a:t>B6 </a:t>
            </a:r>
            <a:r>
              <a:rPr lang="fa-IR" dirty="0"/>
              <a:t>مقدار همموسیستئین خون را زیاد می کنند و به همین سبب بیماری قلبی را باعث می شوند. مصرف مکمل های فولات باعث کاهش مقدار هموسیستئین می شود و علاوه بر آن تنگ و گشاد شدن دریچه قلب را بهبود می دهد</a:t>
            </a:r>
            <a:r>
              <a:rPr lang="en-US" dirty="0" smtClean="0"/>
              <a:t>.</a:t>
            </a:r>
            <a:endParaRPr lang="en-US" dirty="0"/>
          </a:p>
        </p:txBody>
      </p:sp>
    </p:spTree>
  </p:cSld>
  <p:clrMapOvr>
    <a:masterClrMapping/>
  </p:clrMapOvr>
  <p:transition spd="slow">
    <p:newsfla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77500" lnSpcReduction="20000"/>
          </a:bodyPr>
          <a:lstStyle/>
          <a:p>
            <a:pPr>
              <a:lnSpc>
                <a:spcPct val="170000"/>
              </a:lnSpc>
            </a:pPr>
            <a:r>
              <a:rPr lang="fa-IR" b="1" dirty="0"/>
              <a:t>اسید فولیک و سرطان</a:t>
            </a:r>
            <a:endParaRPr lang="en-US" dirty="0"/>
          </a:p>
          <a:p>
            <a:pPr>
              <a:lnSpc>
                <a:spcPct val="170000"/>
              </a:lnSpc>
            </a:pPr>
            <a:r>
              <a:rPr lang="fa-IR" dirty="0"/>
              <a:t>فولات کم در خون، احتمال بروز </a:t>
            </a:r>
            <a:r>
              <a:rPr lang="fa-IR" dirty="0">
                <a:hlinkClick r:id="rId2"/>
              </a:rPr>
              <a:t>سرطان</a:t>
            </a:r>
            <a:r>
              <a:rPr lang="en-US" dirty="0"/>
              <a:t> </a:t>
            </a:r>
            <a:r>
              <a:rPr lang="fa-IR" dirty="0"/>
              <a:t>را زیاد می کند. فولات برای ساخت، تعمیر و عملکرد</a:t>
            </a:r>
            <a:r>
              <a:rPr lang="en-US" dirty="0"/>
              <a:t> DNA </a:t>
            </a:r>
            <a:r>
              <a:rPr lang="fa-IR" dirty="0"/>
              <a:t>لازم است. شواهدی در دست است که نشان می دهد، کمبود فولات موجب تخریب</a:t>
            </a:r>
            <a:r>
              <a:rPr lang="en-US" dirty="0"/>
              <a:t> DNA </a:t>
            </a:r>
            <a:r>
              <a:rPr lang="fa-IR" dirty="0"/>
              <a:t>می گردد و این تخریب ممکن است باعث سرطان شود</a:t>
            </a:r>
            <a:r>
              <a:rPr lang="en-US" dirty="0"/>
              <a:t>. </a:t>
            </a:r>
          </a:p>
          <a:p>
            <a:pPr>
              <a:lnSpc>
                <a:spcPct val="170000"/>
              </a:lnSpc>
            </a:pPr>
            <a:r>
              <a:rPr lang="fa-IR" dirty="0"/>
              <a:t>تحقیقات نشان داده است که کمبود فولات غذایی موجب افزایش </a:t>
            </a:r>
            <a:r>
              <a:rPr lang="fa-IR" dirty="0">
                <a:hlinkClick r:id="rId3"/>
              </a:rPr>
              <a:t>سرطان روده بزرگ</a:t>
            </a:r>
            <a:r>
              <a:rPr lang="en-US" dirty="0"/>
              <a:t> </a:t>
            </a:r>
            <a:r>
              <a:rPr lang="fa-IR" dirty="0"/>
              <a:t>و </a:t>
            </a:r>
            <a:r>
              <a:rPr lang="fa-IR" dirty="0">
                <a:hlinkClick r:id="rId4"/>
              </a:rPr>
              <a:t>بیماری کبدی</a:t>
            </a:r>
            <a:r>
              <a:rPr lang="en-US" dirty="0"/>
              <a:t> </a:t>
            </a:r>
            <a:r>
              <a:rPr lang="fa-IR" dirty="0"/>
              <a:t>میشود</a:t>
            </a:r>
            <a:r>
              <a:rPr lang="en-US" dirty="0"/>
              <a:t>.</a:t>
            </a:r>
          </a:p>
          <a:p>
            <a:pPr>
              <a:lnSpc>
                <a:spcPct val="170000"/>
              </a:lnSpc>
            </a:pPr>
            <a:r>
              <a:rPr lang="fa-IR" dirty="0"/>
              <a:t>سلول های سرطانی به سرعت تکثیر می شوند. فولات، برای سلول ها و بافت های تکثیر یافته بسیار مفید است. برای سرطانی ها، مصرف مکمل فولات بسیار خوب است</a:t>
            </a:r>
            <a:r>
              <a:rPr lang="en-US" dirty="0"/>
              <a:t>.</a:t>
            </a:r>
          </a:p>
          <a:p>
            <a:pPr>
              <a:lnSpc>
                <a:spcPct val="170000"/>
              </a:lnSpc>
            </a:pPr>
            <a:endParaRPr lang="fa-IR" dirty="0"/>
          </a:p>
        </p:txBody>
      </p:sp>
    </p:spTree>
  </p:cSld>
  <p:clrMapOvr>
    <a:masterClrMapping/>
  </p:clrMapOvr>
  <p:transition spd="slow">
    <p:newsfla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4526280"/>
          </a:xfrm>
        </p:spPr>
        <p:txBody>
          <a:bodyPr/>
          <a:lstStyle/>
          <a:p>
            <a:pPr>
              <a:lnSpc>
                <a:spcPct val="150000"/>
              </a:lnSpc>
            </a:pPr>
            <a:r>
              <a:rPr lang="fa-IR" b="1" dirty="0"/>
              <a:t>اسید فولیک و ویتامین</a:t>
            </a:r>
            <a:r>
              <a:rPr lang="en-US" b="1" dirty="0"/>
              <a:t> B12 </a:t>
            </a:r>
            <a:endParaRPr lang="en-US" dirty="0"/>
          </a:p>
          <a:p>
            <a:pPr>
              <a:lnSpc>
                <a:spcPct val="150000"/>
              </a:lnSpc>
            </a:pPr>
            <a:r>
              <a:rPr lang="fa-IR" dirty="0"/>
              <a:t>مکمل اسید فولیک برای کم خونی ناشی از کمبود ویتامین</a:t>
            </a:r>
            <a:r>
              <a:rPr lang="en-US" dirty="0"/>
              <a:t> B12 </a:t>
            </a:r>
            <a:r>
              <a:rPr lang="fa-IR" dirty="0"/>
              <a:t>مفید است</a:t>
            </a:r>
            <a:r>
              <a:rPr lang="en-US" dirty="0"/>
              <a:t>.</a:t>
            </a:r>
          </a:p>
          <a:p>
            <a:pPr>
              <a:lnSpc>
                <a:spcPct val="150000"/>
              </a:lnSpc>
            </a:pPr>
            <a:r>
              <a:rPr lang="fa-IR" dirty="0"/>
              <a:t>اما این مکمل بر روی تغییرات و ناهنجاری های عصبی ناشی از کمبود ویتامین</a:t>
            </a:r>
            <a:r>
              <a:rPr lang="en-US" dirty="0"/>
              <a:t> B12 </a:t>
            </a:r>
            <a:r>
              <a:rPr lang="fa-IR" dirty="0"/>
              <a:t>اثری ندارد. برای درمان این ناراحتی های عصبی تنها مصرف ویتامین</a:t>
            </a:r>
            <a:r>
              <a:rPr lang="en-US" dirty="0"/>
              <a:t> B12 </a:t>
            </a:r>
            <a:r>
              <a:rPr lang="fa-IR" dirty="0"/>
              <a:t>مفید است</a:t>
            </a:r>
            <a:r>
              <a:rPr lang="en-US" dirty="0"/>
              <a:t>.</a:t>
            </a:r>
          </a:p>
          <a:p>
            <a:pPr>
              <a:lnSpc>
                <a:spcPct val="150000"/>
              </a:lnSpc>
            </a:pPr>
            <a:endParaRPr lang="fa-IR" dirty="0"/>
          </a:p>
        </p:txBody>
      </p:sp>
    </p:spTree>
  </p:cSld>
  <p:clrMapOvr>
    <a:masterClrMapping/>
  </p:clrMapOvr>
  <p:transition spd="slow">
    <p:newsfla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5"/>
            <a:ext cx="8229600" cy="4071966"/>
          </a:xfrm>
        </p:spPr>
        <p:txBody>
          <a:bodyPr>
            <a:noAutofit/>
          </a:bodyPr>
          <a:lstStyle/>
          <a:p>
            <a:r>
              <a:rPr lang="fa-IR" sz="2000" b="1" dirty="0"/>
              <a:t>کمبود اسید فولیک</a:t>
            </a:r>
            <a:endParaRPr lang="en-US" sz="2000" dirty="0"/>
          </a:p>
          <a:p>
            <a:r>
              <a:rPr lang="fa-IR" sz="2000" dirty="0"/>
              <a:t>کمبود اسید فولیک وقتی پیدا می شود که مصرف منابع غذایی این ویتامین جوابگوی نیاز بدن نباشد و یا فولات دفع شده از بدن زیاد باشد</a:t>
            </a:r>
            <a:r>
              <a:rPr lang="en-US" sz="2000" dirty="0"/>
              <a:t>.</a:t>
            </a:r>
          </a:p>
          <a:p>
            <a:r>
              <a:rPr lang="fa-IR" sz="2000" dirty="0"/>
              <a:t>کمبود فولات در زنان باردار، منجر به کاهش وزن تولد، نوزادان نارس و دچار نقص لوله ی عصبی جنین می گردد</a:t>
            </a:r>
            <a:r>
              <a:rPr lang="en-US" sz="2000" dirty="0"/>
              <a:t>.  </a:t>
            </a:r>
          </a:p>
          <a:p>
            <a:r>
              <a:rPr lang="fa-IR" sz="2000" dirty="0"/>
              <a:t>در نوجوانان، کمبود فولات منجر به آنمی </a:t>
            </a:r>
            <a:r>
              <a:rPr lang="en-US" sz="2000" dirty="0">
                <a:hlinkClick r:id="rId2"/>
              </a:rPr>
              <a:t>(</a:t>
            </a:r>
            <a:r>
              <a:rPr lang="fa-IR" sz="2000" dirty="0">
                <a:hlinkClick r:id="rId2"/>
              </a:rPr>
              <a:t>کم خونی</a:t>
            </a:r>
            <a:r>
              <a:rPr lang="en-US" sz="2000" dirty="0">
                <a:hlinkClick r:id="rId2"/>
              </a:rPr>
              <a:t>)</a:t>
            </a:r>
            <a:r>
              <a:rPr lang="en-US" sz="2000" dirty="0"/>
              <a:t> </a:t>
            </a:r>
            <a:r>
              <a:rPr lang="fa-IR" sz="2000" dirty="0"/>
              <a:t>می شود</a:t>
            </a:r>
            <a:r>
              <a:rPr lang="en-US" sz="2000" dirty="0"/>
              <a:t>.</a:t>
            </a:r>
          </a:p>
          <a:p>
            <a:r>
              <a:rPr lang="fa-IR" sz="2000" dirty="0"/>
              <a:t>از دیگر علایم کمبود این ویتامین در بدن می توان </a:t>
            </a:r>
            <a:r>
              <a:rPr lang="fa-IR" sz="2000" dirty="0">
                <a:hlinkClick r:id="rId3"/>
              </a:rPr>
              <a:t>کمبود اشتها</a:t>
            </a:r>
            <a:r>
              <a:rPr lang="en-US" sz="2000" dirty="0"/>
              <a:t> </a:t>
            </a:r>
            <a:r>
              <a:rPr lang="fa-IR" sz="2000" dirty="0"/>
              <a:t>، </a:t>
            </a:r>
            <a:r>
              <a:rPr lang="fa-IR" sz="2000" dirty="0">
                <a:hlinkClick r:id="rId4"/>
              </a:rPr>
              <a:t>اسهال</a:t>
            </a:r>
            <a:r>
              <a:rPr lang="fa-IR" sz="2000" dirty="0"/>
              <a:t>، کمبود وزن، ضعف، </a:t>
            </a:r>
            <a:r>
              <a:rPr lang="fa-IR" sz="2000" dirty="0">
                <a:hlinkClick r:id="rId5"/>
              </a:rPr>
              <a:t>سردرد،</a:t>
            </a:r>
            <a:r>
              <a:rPr lang="en-US" sz="2000" dirty="0"/>
              <a:t> </a:t>
            </a:r>
            <a:r>
              <a:rPr lang="fa-IR" sz="2000" dirty="0"/>
              <a:t>زود رنجی، </a:t>
            </a:r>
            <a:r>
              <a:rPr lang="fa-IR" sz="2000" dirty="0">
                <a:hlinkClick r:id="rId6"/>
              </a:rPr>
              <a:t>فراموشی</a:t>
            </a:r>
            <a:r>
              <a:rPr lang="en-US" sz="2000" dirty="0"/>
              <a:t> </a:t>
            </a:r>
            <a:r>
              <a:rPr lang="fa-IR" sz="2000" dirty="0"/>
              <a:t>و ..... را نام برد</a:t>
            </a:r>
            <a:r>
              <a:rPr lang="en-US" sz="2000" dirty="0"/>
              <a:t>.</a:t>
            </a:r>
          </a:p>
          <a:p>
            <a:r>
              <a:rPr lang="fa-IR" sz="2000" dirty="0"/>
              <a:t>به طور کلی، علائم زیر در کمبود این ویتامین ایجاد می شود</a:t>
            </a:r>
            <a:r>
              <a:rPr lang="en-US" sz="2000" dirty="0"/>
              <a:t>:</a:t>
            </a:r>
          </a:p>
          <a:p>
            <a:r>
              <a:rPr lang="fa-IR" sz="2000" dirty="0"/>
              <a:t>خاکستری شدن موها، کم خونی، ضعف، آشفتگی در خواب، رنگ پریدگی، سرخی و بادکردگی و زخم های زبانی (گلوسیت</a:t>
            </a:r>
            <a:r>
              <a:rPr lang="en-US" sz="2000" dirty="0"/>
              <a:t>)</a:t>
            </a:r>
            <a:r>
              <a:rPr lang="fa-IR" sz="2000" dirty="0"/>
              <a:t>، </a:t>
            </a:r>
            <a:r>
              <a:rPr lang="fa-IR" sz="2000" dirty="0">
                <a:hlinkClick r:id="rId7"/>
              </a:rPr>
              <a:t>زخم معده </a:t>
            </a:r>
            <a:r>
              <a:rPr lang="fa-IR" sz="2000" dirty="0"/>
              <a:t>و اسهال</a:t>
            </a:r>
            <a:r>
              <a:rPr lang="en-US" sz="2000" dirty="0"/>
              <a:t>.</a:t>
            </a:r>
          </a:p>
          <a:p>
            <a:endParaRPr lang="fa-IR" sz="2000" dirty="0"/>
          </a:p>
        </p:txBody>
      </p:sp>
      <p:pic>
        <p:nvPicPr>
          <p:cNvPr id="4" name="Picture 3" descr="منابع غذایی اسید فولیک">
            <a:hlinkClick r:id="rId8"/>
          </p:cNvPr>
          <p:cNvPicPr/>
          <p:nvPr/>
        </p:nvPicPr>
        <p:blipFill>
          <a:blip r:embed="rId9"/>
          <a:srcRect/>
          <a:stretch>
            <a:fillRect/>
          </a:stretch>
        </p:blipFill>
        <p:spPr bwMode="auto">
          <a:xfrm>
            <a:off x="1142976" y="4214818"/>
            <a:ext cx="3214710" cy="2286016"/>
          </a:xfrm>
          <a:prstGeom prst="rect">
            <a:avLst/>
          </a:prstGeom>
          <a:noFill/>
          <a:ln w="9525">
            <a:noFill/>
            <a:miter lim="800000"/>
            <a:headEnd/>
            <a:tailEnd/>
          </a:ln>
        </p:spPr>
      </p:pic>
    </p:spTree>
  </p:cSld>
  <p:clrMapOvr>
    <a:masterClrMapping/>
  </p:clrMapOvr>
  <p:transition spd="slow">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lnSpcReduction="10000"/>
          </a:bodyPr>
          <a:lstStyle/>
          <a:p>
            <a:r>
              <a:rPr lang="fa-IR" b="1" dirty="0"/>
              <a:t>مقدار نیاز به اسید فولیک</a:t>
            </a:r>
            <a:endParaRPr lang="en-US" dirty="0"/>
          </a:p>
          <a:p>
            <a:r>
              <a:rPr lang="fa-IR" dirty="0"/>
              <a:t>زنان و مردان 19-14 ساله،  روزانه 400 میکروگرم نیاز دارند. خانم های باردار </a:t>
            </a:r>
            <a:r>
              <a:rPr lang="en-US" dirty="0"/>
              <a:t>19-14 </a:t>
            </a:r>
            <a:r>
              <a:rPr lang="fa-IR" dirty="0"/>
              <a:t>ساله ، روزانه 600 میکروگرم و خانم های شیرده در همین محدوده سنی روزانه به </a:t>
            </a:r>
            <a:r>
              <a:rPr lang="en-US" dirty="0"/>
              <a:t>500 </a:t>
            </a:r>
            <a:r>
              <a:rPr lang="fa-IR" dirty="0"/>
              <a:t>میکروگرم اسید فولیک  نیاز دارند</a:t>
            </a:r>
            <a:r>
              <a:rPr lang="en-US" dirty="0"/>
              <a:t>.</a:t>
            </a:r>
          </a:p>
          <a:p>
            <a:r>
              <a:rPr lang="fa-IR" dirty="0"/>
              <a:t>انجمن دارویی برای برخی افراد، تجویز مکمل این ویتامین را ضروری می داند، از جمله</a:t>
            </a:r>
            <a:r>
              <a:rPr lang="en-US" dirty="0"/>
              <a:t>:</a:t>
            </a:r>
          </a:p>
          <a:p>
            <a:r>
              <a:rPr lang="en-US" dirty="0"/>
              <a:t>• </a:t>
            </a:r>
            <a:r>
              <a:rPr lang="fa-IR" dirty="0"/>
              <a:t>زنان باردار و</a:t>
            </a:r>
            <a:r>
              <a:rPr lang="en-US" dirty="0">
                <a:hlinkClick r:id="rId2"/>
              </a:rPr>
              <a:t> </a:t>
            </a:r>
            <a:r>
              <a:rPr lang="fa-IR" dirty="0">
                <a:hlinkClick r:id="rId2"/>
              </a:rPr>
              <a:t>شیرده</a:t>
            </a:r>
            <a:endParaRPr lang="en-US" dirty="0"/>
          </a:p>
          <a:p>
            <a:r>
              <a:rPr lang="en-US" dirty="0"/>
              <a:t>• </a:t>
            </a:r>
            <a:r>
              <a:rPr lang="fa-IR" dirty="0"/>
              <a:t>بیماران سوء هضمی</a:t>
            </a:r>
            <a:endParaRPr lang="en-US" dirty="0"/>
          </a:p>
          <a:p>
            <a:r>
              <a:rPr lang="en-US" dirty="0"/>
              <a:t>• </a:t>
            </a:r>
            <a:r>
              <a:rPr lang="fa-IR" dirty="0"/>
              <a:t>بیماران دیالیزی</a:t>
            </a:r>
            <a:endParaRPr lang="en-US" dirty="0"/>
          </a:p>
          <a:p>
            <a:r>
              <a:rPr lang="en-US" dirty="0"/>
              <a:t>• </a:t>
            </a:r>
            <a:r>
              <a:rPr lang="fa-IR" dirty="0"/>
              <a:t>بیماران کبدی</a:t>
            </a:r>
            <a:endParaRPr lang="en-US" dirty="0"/>
          </a:p>
          <a:p>
            <a:r>
              <a:rPr lang="en-US" dirty="0"/>
              <a:t>• </a:t>
            </a:r>
            <a:r>
              <a:rPr lang="fa-IR" dirty="0"/>
              <a:t>بیماران کم خون </a:t>
            </a:r>
            <a:endParaRPr lang="en-US" dirty="0"/>
          </a:p>
          <a:p>
            <a:r>
              <a:rPr lang="en-US" dirty="0"/>
              <a:t>• </a:t>
            </a:r>
            <a:r>
              <a:rPr lang="fa-IR" dirty="0"/>
              <a:t>کسانی که </a:t>
            </a:r>
            <a:r>
              <a:rPr lang="fa-IR" dirty="0">
                <a:hlinkClick r:id="rId3"/>
              </a:rPr>
              <a:t>مشروبات الکلی</a:t>
            </a:r>
            <a:r>
              <a:rPr lang="en-US" dirty="0"/>
              <a:t> </a:t>
            </a:r>
            <a:r>
              <a:rPr lang="fa-IR" dirty="0"/>
              <a:t>مصرف می کنند</a:t>
            </a:r>
            <a:r>
              <a:rPr lang="en-US" dirty="0"/>
              <a:t>.</a:t>
            </a:r>
          </a:p>
          <a:p>
            <a:endParaRPr lang="fa-IR" dirty="0"/>
          </a:p>
        </p:txBody>
      </p:sp>
    </p:spTree>
  </p:cSld>
  <p:clrMapOvr>
    <a:masterClrMapping/>
  </p:clrMapOvr>
  <p:transition spd="slow">
    <p:newsfla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20000"/>
          </a:bodyPr>
          <a:lstStyle/>
          <a:p>
            <a:r>
              <a:rPr lang="fa-IR" b="1" dirty="0"/>
              <a:t>دریافت زیاد اسید فولیک</a:t>
            </a:r>
            <a:endParaRPr lang="en-US" dirty="0"/>
          </a:p>
          <a:p>
            <a:r>
              <a:rPr lang="fa-IR" dirty="0"/>
              <a:t>زیادی اسید فولیک هیچ گونه ضرری برای بدن ندارد، زیرا که اضافی آن از طریق ادرار دفع می شود</a:t>
            </a:r>
            <a:r>
              <a:rPr lang="en-US" dirty="0"/>
              <a:t>.</a:t>
            </a:r>
          </a:p>
          <a:p>
            <a:r>
              <a:rPr lang="fa-IR" dirty="0"/>
              <a:t>اما بعضی از شواهد نشان می دهد که زیادی اسید فولیک می تواند موجب </a:t>
            </a:r>
            <a:r>
              <a:rPr lang="fa-IR" dirty="0">
                <a:hlinkClick r:id="rId2"/>
              </a:rPr>
              <a:t>تشنج</a:t>
            </a:r>
            <a:r>
              <a:rPr lang="en-US" dirty="0"/>
              <a:t> </a:t>
            </a:r>
            <a:r>
              <a:rPr lang="fa-IR" dirty="0"/>
              <a:t>در افرادی شود که از داروهای ضد تشنج استفاده می کنند.  لذا کسانی که دارو مصرف می کنند، باید با پزشک خود در مورد مصرف قرص اسید فولیک مشورت کنند</a:t>
            </a:r>
            <a:r>
              <a:rPr lang="en-US" dirty="0"/>
              <a:t>.</a:t>
            </a:r>
          </a:p>
          <a:p>
            <a:r>
              <a:rPr lang="fa-IR" b="1" dirty="0"/>
              <a:t>منابع غذایی اسید فولیک</a:t>
            </a:r>
            <a:endParaRPr lang="en-US" dirty="0"/>
          </a:p>
          <a:p>
            <a:r>
              <a:rPr lang="fa-IR" b="1" dirty="0"/>
              <a:t>لوبیا چیتی، </a:t>
            </a:r>
            <a:r>
              <a:rPr lang="fa-IR" b="1" dirty="0">
                <a:hlinkClick r:id="rId3"/>
              </a:rPr>
              <a:t>اسفناج،</a:t>
            </a:r>
            <a:r>
              <a:rPr lang="en-US" b="1" dirty="0"/>
              <a:t> </a:t>
            </a:r>
            <a:r>
              <a:rPr lang="fa-IR" b="1" dirty="0"/>
              <a:t>مارچوبه، </a:t>
            </a:r>
            <a:r>
              <a:rPr lang="fa-IR" b="1" dirty="0">
                <a:hlinkClick r:id="rId4"/>
              </a:rPr>
              <a:t>بروکلی،</a:t>
            </a:r>
            <a:r>
              <a:rPr lang="en-US" b="1" dirty="0"/>
              <a:t> </a:t>
            </a:r>
            <a:r>
              <a:rPr lang="fa-IR" b="1" dirty="0"/>
              <a:t>بامیه،</a:t>
            </a:r>
            <a:r>
              <a:rPr lang="en-US" b="1" dirty="0">
                <a:hlinkClick r:id="rId5"/>
              </a:rPr>
              <a:t> </a:t>
            </a:r>
            <a:r>
              <a:rPr lang="fa-IR" b="1" dirty="0">
                <a:hlinkClick r:id="rId5"/>
              </a:rPr>
              <a:t>کلم، </a:t>
            </a:r>
            <a:r>
              <a:rPr lang="fa-IR" b="1" dirty="0"/>
              <a:t>گوشت گاو و مرغ، جگر، نان و غلات </a:t>
            </a:r>
            <a:r>
              <a:rPr lang="fa-IR" b="1" dirty="0">
                <a:hlinkClick r:id="rId6"/>
              </a:rPr>
              <a:t>سبوس</a:t>
            </a:r>
            <a:r>
              <a:rPr lang="en-US" b="1" dirty="0"/>
              <a:t> </a:t>
            </a:r>
            <a:r>
              <a:rPr lang="fa-IR" b="1" dirty="0"/>
              <a:t>دار، </a:t>
            </a:r>
            <a:r>
              <a:rPr lang="fa-IR" b="1" dirty="0">
                <a:hlinkClick r:id="rId7"/>
              </a:rPr>
              <a:t>مخمر آبجو</a:t>
            </a:r>
            <a:r>
              <a:rPr lang="en-US" b="1" dirty="0"/>
              <a:t>(</a:t>
            </a:r>
            <a:r>
              <a:rPr lang="fa-IR" b="1" dirty="0"/>
              <a:t>مثل ماءالشعیر)، پنیر، </a:t>
            </a:r>
            <a:r>
              <a:rPr lang="fa-IR" b="1" dirty="0">
                <a:hlinkClick r:id="rId8"/>
              </a:rPr>
              <a:t>خرما</a:t>
            </a:r>
            <a:r>
              <a:rPr lang="fa-IR" b="1" dirty="0"/>
              <a:t>، سبزیجات برگی شکل، </a:t>
            </a:r>
            <a:r>
              <a:rPr lang="fa-IR" b="1" dirty="0">
                <a:hlinkClick r:id="rId9"/>
              </a:rPr>
              <a:t>حبوبات،</a:t>
            </a:r>
            <a:r>
              <a:rPr lang="en-US" b="1" dirty="0"/>
              <a:t> </a:t>
            </a:r>
            <a:r>
              <a:rPr lang="fa-IR" b="1" dirty="0"/>
              <a:t>شیر، </a:t>
            </a:r>
            <a:r>
              <a:rPr lang="fa-IR" b="1" dirty="0">
                <a:hlinkClick r:id="rId10"/>
              </a:rPr>
              <a:t>قارچ،</a:t>
            </a:r>
            <a:r>
              <a:rPr lang="en-US" b="1" dirty="0"/>
              <a:t> </a:t>
            </a:r>
            <a:r>
              <a:rPr lang="fa-IR" b="1" dirty="0"/>
              <a:t>ماهی تن، جوانه گندم خام، </a:t>
            </a:r>
            <a:r>
              <a:rPr lang="fa-IR" b="1" dirty="0">
                <a:hlinkClick r:id="rId11"/>
              </a:rPr>
              <a:t>کاهو، </a:t>
            </a:r>
            <a:r>
              <a:rPr lang="fa-IR" b="1" dirty="0"/>
              <a:t>آب </a:t>
            </a:r>
            <a:r>
              <a:rPr lang="fa-IR" b="1" dirty="0">
                <a:hlinkClick r:id="rId12"/>
              </a:rPr>
              <a:t>پرتقال،</a:t>
            </a:r>
            <a:r>
              <a:rPr lang="en-US" b="1" dirty="0"/>
              <a:t> </a:t>
            </a:r>
            <a:r>
              <a:rPr lang="fa-IR" b="1" dirty="0"/>
              <a:t>زرده </a:t>
            </a:r>
            <a:r>
              <a:rPr lang="fa-IR" b="1" dirty="0">
                <a:hlinkClick r:id="rId13"/>
              </a:rPr>
              <a:t>تخم مرغ</a:t>
            </a:r>
            <a:r>
              <a:rPr lang="en-US" b="1" dirty="0"/>
              <a:t> </a:t>
            </a:r>
            <a:r>
              <a:rPr lang="fa-IR" b="1" dirty="0"/>
              <a:t>و </a:t>
            </a:r>
            <a:r>
              <a:rPr lang="fa-IR" b="1" dirty="0">
                <a:hlinkClick r:id="rId14"/>
              </a:rPr>
              <a:t>موز</a:t>
            </a:r>
            <a:r>
              <a:rPr lang="en-US" b="1" dirty="0"/>
              <a:t>.</a:t>
            </a:r>
            <a:endParaRPr lang="en-US" dirty="0"/>
          </a:p>
          <a:p>
            <a:r>
              <a:rPr lang="fa-IR" dirty="0"/>
              <a:t>چه خوب است که خداوند متعال این همه نعمت به ما داده و می توانیم با استفاده از آنها با بیماری ها مبارزه کنیم</a:t>
            </a:r>
            <a:r>
              <a:rPr lang="en-US" dirty="0"/>
              <a:t>.</a:t>
            </a:r>
          </a:p>
          <a:p>
            <a:endParaRPr lang="fa-IR" dirty="0"/>
          </a:p>
        </p:txBody>
      </p:sp>
    </p:spTree>
  </p:cSld>
  <p:clrMapOvr>
    <a:masterClrMapping/>
  </p:clrMapOvr>
  <p:transition spd="slow">
    <p:newsfla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کمبود اسید فولیک</a:t>
            </a:r>
            <a:endParaRPr lang="fa-IR" dirty="0"/>
          </a:p>
        </p:txBody>
      </p:sp>
      <p:sp>
        <p:nvSpPr>
          <p:cNvPr id="3" name="Content Placeholder 2"/>
          <p:cNvSpPr>
            <a:spLocks noGrp="1"/>
          </p:cNvSpPr>
          <p:nvPr>
            <p:ph idx="1"/>
          </p:nvPr>
        </p:nvSpPr>
        <p:spPr/>
        <p:txBody>
          <a:bodyPr>
            <a:normAutofit fontScale="70000" lnSpcReduction="20000"/>
          </a:bodyPr>
          <a:lstStyle/>
          <a:p>
            <a:r>
              <a:rPr lang="fa-IR" dirty="0" smtClean="0"/>
              <a:t>عوارض </a:t>
            </a:r>
            <a:r>
              <a:rPr lang="fa-IR" dirty="0"/>
              <a:t>کمبود طولانی مدت آن در یک فرد بالغ ، کم خونی ، متورم و قرمز شدن زبان، اختلالات گوارشی مانند اسهال و اختلالات روحی چون افسردگی است و تأثیر کمبود آن  در کودکان نیز کاهش رشد در آنهاست ، تقریباً ۱۰ درصد افراد جامعه مبتلا به درجاتی از کمبود اسید فولیک هستند البته در حدی که علائم بالینی آن بروز نکرده باشد</a:t>
            </a:r>
            <a:r>
              <a:rPr lang="en-US" dirty="0"/>
              <a:t> .</a:t>
            </a:r>
          </a:p>
          <a:p>
            <a:r>
              <a:rPr lang="fa-IR" dirty="0"/>
              <a:t>مصرف اسید فولیک در خانمهایی که قصد باردارشدن دارند و یا مادران باردار در ماههای اول و دوم بارداری بسیار ضروری است</a:t>
            </a:r>
            <a:r>
              <a:rPr lang="en-US" dirty="0"/>
              <a:t> .</a:t>
            </a:r>
          </a:p>
          <a:p>
            <a:r>
              <a:rPr lang="fa-IR" dirty="0"/>
              <a:t>کمبود اسید فولیک موجب ایجاد نقصهای مادرزادی در دستگاه عصبی کودک می شود</a:t>
            </a:r>
            <a:r>
              <a:rPr lang="en-US" dirty="0"/>
              <a:t> . </a:t>
            </a:r>
            <a:r>
              <a:rPr lang="fa-IR" dirty="0"/>
              <a:t>خانمهایی که قصد بارداری دارند بهتر است از مکمل اسید فولیک با تجویز پزشک و مواد غذایی غنی از اسید فولیک مصرف کنند</a:t>
            </a:r>
            <a:r>
              <a:rPr lang="en-US" dirty="0"/>
              <a:t> .</a:t>
            </a:r>
          </a:p>
          <a:p>
            <a:r>
              <a:rPr lang="fa-IR" dirty="0"/>
              <a:t>میزان مورد نیاز یک فرد بزرگسال ۴۰۰ میکروگرم اسید فولیک در روز است . در سالهای اخیر به دلیل تحقیقاتی که انجام شده استاندارد نیاز روزانه افراد را افزایش داده اند که نشان از اهمیت دریافت این ویتامین دارد . نیاز به اسید فولیک در بارداری و شیر دهی دو برابر می شود</a:t>
            </a:r>
            <a:r>
              <a:rPr lang="en-US" dirty="0"/>
              <a:t> .</a:t>
            </a:r>
          </a:p>
          <a:p>
            <a:r>
              <a:rPr lang="fa-IR" dirty="0"/>
              <a:t>افرادی که سوخت و ساز بدن آنها بالاست و یا مبتلا به بیماری خاصی چون سلولهای خونی داسی شکل یا سرطان خون هستند ، نیازمند اسید فولیک بیشتری می باشند</a:t>
            </a:r>
            <a:r>
              <a:rPr lang="en-US" dirty="0"/>
              <a:t> .</a:t>
            </a:r>
          </a:p>
          <a:p>
            <a:endParaRPr lang="fa-IR" dirty="0"/>
          </a:p>
        </p:txBody>
      </p:sp>
    </p:spTree>
  </p:cSld>
  <p:clrMapOvr>
    <a:masterClrMapping/>
  </p:clrMapOvr>
  <p:transition spd="slow">
    <p:newsfla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lnSpcReduction="10000"/>
          </a:bodyPr>
          <a:lstStyle/>
          <a:p>
            <a:r>
              <a:rPr lang="fa-IR" b="1" dirty="0"/>
              <a:t>2: بدن ما به چه میزان اسید فولیک، روزانه نیازمند است:</a:t>
            </a:r>
            <a:endParaRPr lang="en-US" dirty="0"/>
          </a:p>
          <a:p>
            <a:r>
              <a:rPr lang="fa-IR" dirty="0"/>
              <a:t> میزان توصیه شده روزانه اسید فولیک </a:t>
            </a:r>
            <a:r>
              <a:rPr lang="en-US" dirty="0"/>
              <a:t>(RDA)</a:t>
            </a:r>
            <a:r>
              <a:rPr lang="fa-IR" dirty="0"/>
              <a:t>:</a:t>
            </a:r>
            <a:endParaRPr lang="en-US" dirty="0"/>
          </a:p>
          <a:p>
            <a:r>
              <a:rPr lang="fa-IR" b="1" dirty="0"/>
              <a:t>اطفال:</a:t>
            </a:r>
            <a:endParaRPr lang="en-US" dirty="0"/>
          </a:p>
          <a:p>
            <a:r>
              <a:rPr lang="fa-IR" dirty="0"/>
              <a:t>0-6 ماهه:   روزانه 65 میکروگرم</a:t>
            </a:r>
            <a:endParaRPr lang="en-US" dirty="0"/>
          </a:p>
          <a:p>
            <a:r>
              <a:rPr lang="fa-IR" dirty="0"/>
              <a:t>7-12 ماهه: روزانه 80 میکروگرم</a:t>
            </a:r>
            <a:endParaRPr lang="en-US" dirty="0"/>
          </a:p>
          <a:p>
            <a:r>
              <a:rPr lang="fa-IR" dirty="0"/>
              <a:t> </a:t>
            </a:r>
            <a:r>
              <a:rPr lang="fa-IR" b="1" dirty="0"/>
              <a:t>کودکان</a:t>
            </a:r>
            <a:endParaRPr lang="en-US" dirty="0"/>
          </a:p>
          <a:p>
            <a:r>
              <a:rPr lang="fa-IR" dirty="0"/>
              <a:t>1-13 سال:  روزانه 150 میکرو گرم</a:t>
            </a:r>
            <a:endParaRPr lang="en-US" dirty="0"/>
          </a:p>
          <a:p>
            <a:r>
              <a:rPr lang="fa-IR" dirty="0"/>
              <a:t>8-4 سال:    روزانه 200 میکروگرم</a:t>
            </a:r>
            <a:endParaRPr lang="en-US" dirty="0"/>
          </a:p>
          <a:p>
            <a:r>
              <a:rPr lang="fa-IR" dirty="0"/>
              <a:t>13-9 سال:  روزانه 300 میکروگرم</a:t>
            </a:r>
            <a:endParaRPr lang="en-US" dirty="0"/>
          </a:p>
          <a:p>
            <a:r>
              <a:rPr lang="fa-IR" dirty="0"/>
              <a:t> </a:t>
            </a:r>
            <a:r>
              <a:rPr lang="fa-IR" b="1" dirty="0"/>
              <a:t>نوجوانان و بالغین:</a:t>
            </a:r>
            <a:endParaRPr lang="en-US" dirty="0"/>
          </a:p>
          <a:p>
            <a:r>
              <a:rPr lang="fa-IR" dirty="0"/>
              <a:t>آقایان سن 14 سال به بالا: روزانه 400 میکروگرم</a:t>
            </a:r>
            <a:endParaRPr lang="en-US" dirty="0"/>
          </a:p>
          <a:p>
            <a:r>
              <a:rPr lang="fa-IR" dirty="0"/>
              <a:t>خانمها سن 50-14 سال: روزانه 400 میکروگرم</a:t>
            </a:r>
            <a:endParaRPr lang="en-US" dirty="0"/>
          </a:p>
          <a:p>
            <a:r>
              <a:rPr lang="fa-IR" dirty="0"/>
              <a:t>خانمها سن 50 سال به بالا: روزانه 400 میکروگرم</a:t>
            </a:r>
            <a:endParaRPr lang="en-US" dirty="0"/>
          </a:p>
          <a:p>
            <a:endParaRPr lang="fa-IR" dirty="0"/>
          </a:p>
        </p:txBody>
      </p:sp>
    </p:spTree>
  </p:cSld>
  <p:clrMapOvr>
    <a:masterClrMapping/>
  </p:clrMapOvr>
  <p:transition spd="slow">
    <p:newsfla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000792"/>
          </a:xfrm>
        </p:spPr>
        <p:txBody>
          <a:bodyPr>
            <a:normAutofit fontScale="77500" lnSpcReduction="20000"/>
          </a:bodyPr>
          <a:lstStyle/>
          <a:p>
            <a:pPr marL="0" indent="0">
              <a:buNone/>
            </a:pPr>
            <a:r>
              <a:rPr lang="fa-IR" b="1" dirty="0"/>
              <a:t>3: </a:t>
            </a:r>
            <a:r>
              <a:rPr lang="fa-IR" dirty="0"/>
              <a:t> </a:t>
            </a:r>
            <a:r>
              <a:rPr lang="fa-IR" b="1" dirty="0"/>
              <a:t>نقش اسید فولیک در سلامتی:</a:t>
            </a:r>
            <a:endParaRPr lang="en-US" dirty="0"/>
          </a:p>
          <a:p>
            <a:pPr marL="0" indent="0">
              <a:buNone/>
            </a:pPr>
            <a:r>
              <a:rPr lang="fa-IR" dirty="0"/>
              <a:t> </a:t>
            </a:r>
            <a:r>
              <a:rPr lang="fa-IR" b="1" dirty="0"/>
              <a:t>-         درتشکیل گلبولهای قرمز خون:</a:t>
            </a:r>
            <a:endParaRPr lang="en-US" dirty="0"/>
          </a:p>
          <a:p>
            <a:pPr marL="0" indent="0">
              <a:buNone/>
            </a:pPr>
            <a:r>
              <a:rPr lang="fa-IR" dirty="0"/>
              <a:t>اسید فولیک بصورت ترکیب با ویتامین </a:t>
            </a:r>
            <a:r>
              <a:rPr lang="en-US" dirty="0"/>
              <a:t>B12</a:t>
            </a:r>
            <a:r>
              <a:rPr lang="fa-IR" dirty="0"/>
              <a:t>، جهت تشکیل، بلوغ و تکثیر گلبولهای قرمز مورد نیاز است.</a:t>
            </a:r>
            <a:endParaRPr lang="en-US" dirty="0"/>
          </a:p>
          <a:p>
            <a:pPr marL="0" indent="0">
              <a:buNone/>
            </a:pPr>
            <a:r>
              <a:rPr lang="fa-IR" b="1" dirty="0"/>
              <a:t>-         دررشد و تکامل:</a:t>
            </a:r>
            <a:endParaRPr lang="en-US" dirty="0"/>
          </a:p>
          <a:p>
            <a:pPr marL="0" indent="0">
              <a:buNone/>
            </a:pPr>
            <a:r>
              <a:rPr lang="fa-IR" dirty="0"/>
              <a:t>اسید فولیک جهت رشد و تقسیم سلولهای بدن، خصوصاً سلولهای عصبی و جهت تولید تعدادی از واسطه های عصبی (نورو ترانسمیتر) ضروری است. همچنین درتولید اسید های نوکلئیک شامل </a:t>
            </a:r>
            <a:r>
              <a:rPr lang="en-US" dirty="0"/>
              <a:t>DNA</a:t>
            </a:r>
            <a:r>
              <a:rPr lang="fa-IR" dirty="0"/>
              <a:t> و</a:t>
            </a:r>
            <a:r>
              <a:rPr lang="en-US" dirty="0"/>
              <a:t>RNA </a:t>
            </a:r>
            <a:r>
              <a:rPr lang="fa-IR" dirty="0"/>
              <a:t>که مسئوول انتقال صفات وراثتی  می باشند مورد نیاز است.</a:t>
            </a:r>
            <a:endParaRPr lang="en-US" dirty="0"/>
          </a:p>
          <a:p>
            <a:pPr marL="0" indent="0">
              <a:buNone/>
            </a:pPr>
            <a:r>
              <a:rPr lang="fa-IR" b="1" dirty="0"/>
              <a:t>-         متابولیسم پروتئین:</a:t>
            </a:r>
            <a:endParaRPr lang="en-US" dirty="0"/>
          </a:p>
          <a:p>
            <a:pPr marL="0" indent="0">
              <a:buNone/>
            </a:pPr>
            <a:r>
              <a:rPr lang="fa-IR" dirty="0"/>
              <a:t>اسید فولیک در متابولیسم پروتئین نقش فعالی دارد و باعث تقویت  رشد طبیعی  در بدن می گردد. متابولیسم تعدادی از اسیدهای آمینه ضروری نیازمند کوآنزیم های فولات می باشد. سنتز متیونین از هموسیستئین به کوآنزیم فولات وآنزیم وابسته به ویتامین </a:t>
            </a:r>
            <a:r>
              <a:rPr lang="en-US" dirty="0"/>
              <a:t>B12</a:t>
            </a:r>
            <a:r>
              <a:rPr lang="fa-IR" dirty="0"/>
              <a:t> نیازمند است. بنابراین کمبود فولات می تواند باعث کاهش سنتز متیونین و افزایش تولید هموسیستئین گردد. افزایش میزان هموسیستئین می تواند به عنوان یک فاکتور خطر جهت ایجاد بیماری های  قلبی و سایر بیماری های مزمن گردد.</a:t>
            </a:r>
            <a:endParaRPr lang="en-US" dirty="0"/>
          </a:p>
          <a:p>
            <a:endParaRPr lang="fa-IR" dirty="0"/>
          </a:p>
        </p:txBody>
      </p:sp>
    </p:spTree>
  </p:cSld>
  <p:clrMapOvr>
    <a:masterClrMapping/>
  </p:clrMapOvr>
  <p:transition spd="slow">
    <p:newsfla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85000" lnSpcReduction="20000"/>
          </a:bodyPr>
          <a:lstStyle/>
          <a:p>
            <a:pPr marL="0" indent="0">
              <a:buNone/>
              <a:tabLst>
                <a:tab pos="365125" algn="l"/>
              </a:tabLst>
            </a:pPr>
            <a:r>
              <a:rPr lang="fa-IR" dirty="0"/>
              <a:t> </a:t>
            </a:r>
            <a:r>
              <a:rPr lang="fa-IR" b="1" dirty="0"/>
              <a:t>- </a:t>
            </a:r>
            <a:r>
              <a:rPr lang="fa-IR" b="1" dirty="0" smtClean="0"/>
              <a:t>تقویت </a:t>
            </a:r>
            <a:r>
              <a:rPr lang="fa-IR" b="1" dirty="0"/>
              <a:t>سیستم ایمنی:</a:t>
            </a:r>
            <a:endParaRPr lang="en-US" dirty="0"/>
          </a:p>
          <a:p>
            <a:pPr marL="0" indent="0">
              <a:buNone/>
              <a:tabLst>
                <a:tab pos="365125" algn="l"/>
              </a:tabLst>
            </a:pPr>
            <a:r>
              <a:rPr lang="fa-IR" dirty="0"/>
              <a:t>اسید فولیک در ایجاد آنتی بادیهایی که در پیشگیری و درمان عفونتها نقش دارند تأثیر دارد.</a:t>
            </a:r>
            <a:endParaRPr lang="en-US" dirty="0"/>
          </a:p>
          <a:p>
            <a:pPr marL="0" indent="0">
              <a:buNone/>
              <a:tabLst>
                <a:tab pos="365125" algn="l"/>
              </a:tabLst>
            </a:pPr>
            <a:r>
              <a:rPr lang="fa-IR" dirty="0"/>
              <a:t> </a:t>
            </a:r>
            <a:r>
              <a:rPr lang="fa-IR" b="1" dirty="0"/>
              <a:t>- </a:t>
            </a:r>
            <a:r>
              <a:rPr lang="fa-IR" b="1" dirty="0" smtClean="0"/>
              <a:t>سلامت </a:t>
            </a:r>
            <a:r>
              <a:rPr lang="fa-IR" b="1" dirty="0"/>
              <a:t>پوست و مو:</a:t>
            </a:r>
            <a:endParaRPr lang="en-US" dirty="0"/>
          </a:p>
          <a:p>
            <a:pPr marL="0" indent="0">
              <a:buNone/>
              <a:tabLst>
                <a:tab pos="365125" algn="l"/>
              </a:tabLst>
            </a:pPr>
            <a:r>
              <a:rPr lang="fa-IR" dirty="0"/>
              <a:t>اسید فولیک در حفظ سلامت پوست و ناخن و کمک به پیشگیری از سفید شدن زودرس مو موثر شناخته شده است.</a:t>
            </a:r>
            <a:endParaRPr lang="en-US" dirty="0"/>
          </a:p>
          <a:p>
            <a:pPr marL="0" indent="0">
              <a:buNone/>
              <a:tabLst>
                <a:tab pos="365125" algn="l"/>
              </a:tabLst>
            </a:pPr>
            <a:r>
              <a:rPr lang="fa-IR" dirty="0"/>
              <a:t> </a:t>
            </a:r>
            <a:r>
              <a:rPr lang="fa-IR" b="1" dirty="0"/>
              <a:t>- </a:t>
            </a:r>
            <a:r>
              <a:rPr lang="fa-IR" b="1" dirty="0" smtClean="0"/>
              <a:t>سلامتی </a:t>
            </a:r>
            <a:r>
              <a:rPr lang="fa-IR" b="1" dirty="0"/>
              <a:t>دردوران بارداری:</a:t>
            </a:r>
            <a:endParaRPr lang="en-US" dirty="0"/>
          </a:p>
          <a:p>
            <a:pPr marL="0" indent="0">
              <a:buNone/>
              <a:tabLst>
                <a:tab pos="365125" algn="l"/>
              </a:tabLst>
            </a:pPr>
            <a:r>
              <a:rPr lang="fa-IR" dirty="0"/>
              <a:t>اسید فولیک، تنها ماده غذایی ضروری برای خانمهای باردار و تکامل جنین در آنها می باشد. در حقیقت مصرف میوه جات تازه و سبزیجاتی که غنی از فولات می باشند، از زمان لقاح تخم و شروع رشد جنین تا پایان دوران باردرای، بهترین راه جهت اطمینان از حفظ سلامت دوران بارداری می باشد. هم چنین اسید فولیک باعث بهبود شیردهی در زنان می گردد. مکملهای غذایی حاوی اسید فولیک می توانند در درمان کمبود اسید فولیک، خصوصاً مشکلات دوران قاعدگی و زخم های پا مورد استفاده قرار گیرند.</a:t>
            </a:r>
            <a:endParaRPr lang="en-US" dirty="0"/>
          </a:p>
          <a:p>
            <a:endParaRPr lang="fa-IR" dirty="0"/>
          </a:p>
        </p:txBody>
      </p:sp>
    </p:spTree>
  </p:cSld>
  <p:clrMapOvr>
    <a:masterClrMapping/>
  </p:clrMapOvr>
  <p:transition spd="slow">
    <p:newsfla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r>
              <a:rPr lang="fa-IR" b="1" dirty="0"/>
              <a:t>5: منابع غذایی برای اسید فولیک:</a:t>
            </a:r>
            <a:endParaRPr lang="en-US" dirty="0"/>
          </a:p>
          <a:p>
            <a:r>
              <a:rPr lang="fa-IR" dirty="0" smtClean="0"/>
              <a:t>فولات </a:t>
            </a:r>
            <a:r>
              <a:rPr lang="fa-IR" dirty="0"/>
              <a:t>به طور طبیعی  در منابع غذائی زیر یافت می شود:</a:t>
            </a:r>
            <a:endParaRPr lang="en-US" dirty="0"/>
          </a:p>
          <a:p>
            <a:r>
              <a:rPr lang="fa-IR" dirty="0"/>
              <a:t>- </a:t>
            </a:r>
            <a:r>
              <a:rPr lang="fa-IR" dirty="0" smtClean="0"/>
              <a:t> </a:t>
            </a:r>
            <a:r>
              <a:rPr lang="fa-IR" dirty="0"/>
              <a:t>لوبیا و سبزیجات</a:t>
            </a:r>
            <a:endParaRPr lang="en-US" dirty="0"/>
          </a:p>
          <a:p>
            <a:r>
              <a:rPr lang="fa-IR" dirty="0"/>
              <a:t>-  </a:t>
            </a:r>
            <a:r>
              <a:rPr lang="fa-IR" dirty="0" smtClean="0"/>
              <a:t>مرکبات</a:t>
            </a:r>
            <a:endParaRPr lang="en-US" dirty="0"/>
          </a:p>
          <a:p>
            <a:r>
              <a:rPr lang="fa-IR" dirty="0"/>
              <a:t>-  </a:t>
            </a:r>
            <a:r>
              <a:rPr lang="fa-IR" dirty="0" smtClean="0"/>
              <a:t>سبوس </a:t>
            </a:r>
            <a:r>
              <a:rPr lang="fa-IR" dirty="0"/>
              <a:t>گندم و سایر حبوبات</a:t>
            </a:r>
            <a:endParaRPr lang="en-US" dirty="0"/>
          </a:p>
          <a:p>
            <a:r>
              <a:rPr lang="fa-IR" dirty="0" smtClean="0"/>
              <a:t>-  </a:t>
            </a:r>
            <a:r>
              <a:rPr lang="fa-IR" dirty="0"/>
              <a:t>سبزیجات با برگ سبز و تیره</a:t>
            </a:r>
            <a:endParaRPr lang="en-US" dirty="0"/>
          </a:p>
          <a:p>
            <a:r>
              <a:rPr lang="fa-IR" dirty="0"/>
              <a:t>- </a:t>
            </a:r>
            <a:r>
              <a:rPr lang="fa-IR" dirty="0" smtClean="0"/>
              <a:t> </a:t>
            </a:r>
            <a:r>
              <a:rPr lang="fa-IR" dirty="0"/>
              <a:t>گوشت مرغ، خوک و صدف</a:t>
            </a:r>
            <a:endParaRPr lang="en-US" dirty="0"/>
          </a:p>
          <a:p>
            <a:r>
              <a:rPr lang="fa-IR" dirty="0" smtClean="0"/>
              <a:t>-  </a:t>
            </a:r>
            <a:r>
              <a:rPr lang="fa-IR" dirty="0"/>
              <a:t>جگر</a:t>
            </a:r>
            <a:endParaRPr lang="en-US" dirty="0"/>
          </a:p>
          <a:p>
            <a:endParaRPr lang="fa-IR" dirty="0"/>
          </a:p>
        </p:txBody>
      </p:sp>
    </p:spTree>
  </p:cSld>
  <p:clrMapOvr>
    <a:masterClrMapping/>
  </p:clrMapOvr>
  <p:transition spd="slow">
    <p:newsfla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اشكال دارویی </a:t>
            </a:r>
            <a:endParaRPr lang="fa-IR" dirty="0"/>
          </a:p>
        </p:txBody>
      </p:sp>
      <p:sp>
        <p:nvSpPr>
          <p:cNvPr id="3" name="Content Placeholder 2"/>
          <p:cNvSpPr>
            <a:spLocks noGrp="1"/>
          </p:cNvSpPr>
          <p:nvPr>
            <p:ph idx="1"/>
          </p:nvPr>
        </p:nvSpPr>
        <p:spPr/>
        <p:txBody>
          <a:bodyPr/>
          <a:lstStyle/>
          <a:p>
            <a:pPr>
              <a:buNone/>
            </a:pPr>
            <a:r>
              <a:rPr lang="fa-IR" dirty="0" smtClean="0"/>
              <a:t>	این </a:t>
            </a:r>
            <a:r>
              <a:rPr lang="fa-IR" dirty="0"/>
              <a:t>دارو به شكل قرص‌های یك میلی‌گرمی یا محلول‌های تزریقی موجود است. مقدار و روش مصرف این دارو به عنوان درمان در بالغین و كودكان روزانه یك میلی‌گرم یا كمتر از راه خوراكی یا آمپول آن به صورت عضلانی یا داخل رگ است. در نوزادان ، روزانه ۱/۰ میلی‌گرم یا كمتر از راه خوراكی و یا تزریق عضلانی یا وریدی تجویز و توصیه می‌شود. </a:t>
            </a:r>
            <a:br>
              <a:rPr lang="fa-IR" dirty="0"/>
            </a:br>
            <a:endParaRPr lang="fa-IR" dirty="0"/>
          </a:p>
        </p:txBody>
      </p:sp>
    </p:spTree>
  </p:cSld>
  <p:clrMapOvr>
    <a:masterClrMapping/>
  </p:clrMapOvr>
  <p:transition spd="slow">
    <p:newsfla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داروشناسی </a:t>
            </a:r>
            <a:endParaRPr lang="fa-IR" dirty="0"/>
          </a:p>
        </p:txBody>
      </p:sp>
      <p:sp>
        <p:nvSpPr>
          <p:cNvPr id="3" name="Content Placeholder 2"/>
          <p:cNvSpPr>
            <a:spLocks noGrp="1"/>
          </p:cNvSpPr>
          <p:nvPr>
            <p:ph idx="1"/>
          </p:nvPr>
        </p:nvSpPr>
        <p:spPr/>
        <p:txBody>
          <a:bodyPr>
            <a:normAutofit/>
          </a:bodyPr>
          <a:lstStyle/>
          <a:p>
            <a:pPr>
              <a:buNone/>
            </a:pPr>
            <a:r>
              <a:rPr lang="fa-IR" dirty="0" smtClean="0"/>
              <a:t>	این </a:t>
            </a:r>
            <a:r>
              <a:rPr lang="fa-IR" dirty="0"/>
              <a:t>دارو به‌راحتی از ابتدای روده باریك جذب می‌شود و حتی در زمان بیماری سوءجذب هم تقریبا به طور كامل از مجرای گوارش جذب می‌شود. سوخت‌وساز این دارو در كبد انجام می‌شود. پس از ۶۰ ـ۳۰ دقیقه از خوردن دارو، غلظت آن در خون به حداكثر مقدارش می‌رسد. اسید فولیك از راه كلیه و ادرار دفع می‌شود. </a:t>
            </a:r>
            <a:br>
              <a:rPr lang="fa-IR" dirty="0"/>
            </a:br>
            <a:endParaRPr lang="en-US" dirty="0"/>
          </a:p>
          <a:p>
            <a:endParaRPr lang="fa-IR" dirty="0"/>
          </a:p>
        </p:txBody>
      </p:sp>
    </p:spTree>
  </p:cSld>
  <p:clrMapOvr>
    <a:masterClrMapping/>
  </p:clrMapOvr>
  <p:transition spd="slow">
    <p:newsfla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موارد منع مصرف </a:t>
            </a:r>
            <a:endParaRPr lang="fa-IR" dirty="0"/>
          </a:p>
        </p:txBody>
      </p:sp>
      <p:sp>
        <p:nvSpPr>
          <p:cNvPr id="3" name="Content Placeholder 2"/>
          <p:cNvSpPr>
            <a:spLocks noGrp="1"/>
          </p:cNvSpPr>
          <p:nvPr>
            <p:ph idx="1"/>
          </p:nvPr>
        </p:nvSpPr>
        <p:spPr/>
        <p:txBody>
          <a:bodyPr>
            <a:normAutofit fontScale="85000" lnSpcReduction="20000"/>
          </a:bodyPr>
          <a:lstStyle/>
          <a:p>
            <a:pPr>
              <a:buNone/>
            </a:pPr>
            <a:r>
              <a:rPr lang="fa-IR" dirty="0" smtClean="0"/>
              <a:t>	۱</a:t>
            </a:r>
            <a:r>
              <a:rPr lang="fa-IR" dirty="0"/>
              <a:t>) این دارو در بیماری‌هایی بدخیم نباید مصرف شود مگر در مواردی كه كم‌خونی ناشی از كمبود ویتامین </a:t>
            </a:r>
            <a:r>
              <a:rPr lang="en-US" dirty="0"/>
              <a:t>B</a:t>
            </a:r>
            <a:r>
              <a:rPr lang="fa-IR" dirty="0"/>
              <a:t>۱۲ به علت كمبود اسیدفولیك مشكل عمده بیمار باشد. </a:t>
            </a:r>
            <a:br>
              <a:rPr lang="fa-IR" dirty="0"/>
            </a:br>
            <a:r>
              <a:rPr lang="fa-IR" dirty="0"/>
              <a:t>۲) این دارو در درمان كم‌خونی ناشی از كمبود ویتامین </a:t>
            </a:r>
            <a:r>
              <a:rPr lang="en-US" dirty="0"/>
              <a:t>B</a:t>
            </a:r>
            <a:r>
              <a:rPr lang="fa-IR" dirty="0"/>
              <a:t>۱۲ به تنهایی نباید مصرف شود. </a:t>
            </a:r>
            <a:br>
              <a:rPr lang="fa-IR" dirty="0"/>
            </a:br>
            <a:r>
              <a:rPr lang="fa-IR" dirty="0"/>
              <a:t>نكات قابل توصیه </a:t>
            </a:r>
            <a:br>
              <a:rPr lang="fa-IR" dirty="0"/>
            </a:br>
            <a:r>
              <a:rPr lang="fa-IR" dirty="0"/>
              <a:t>بهتر است این دارو فقط زمانی از راه تزریق مصرف شود كه مصرف خوراكی آن به دلیل مشكلاتی مانع تهوع، استفراغ، شرایط پیش از عمل یا بعد از عمل، بیماری شدید سوءجذب یا برداشت قسمتی از معده امكان‌پذیر نباشد. </a:t>
            </a:r>
            <a:br>
              <a:rPr lang="fa-IR" dirty="0"/>
            </a:br>
            <a:r>
              <a:rPr lang="fa-IR" dirty="0"/>
              <a:t>این دارو را در دمای ۳۰ـ۱۵ درجه سانتیگراد در ظروف در بسته، دور از نور نگهداری كنید. </a:t>
            </a:r>
            <a:br>
              <a:rPr lang="fa-IR" dirty="0"/>
            </a:br>
            <a:endParaRPr lang="fa-IR" dirty="0"/>
          </a:p>
        </p:txBody>
      </p:sp>
    </p:spTree>
  </p:cSld>
  <p:clrMapOvr>
    <a:masterClrMapping/>
  </p:clrMapOvr>
  <p:transition spd="slow">
    <p:newsfla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بررسی بیمار و اثرات دارو </a:t>
            </a:r>
            <a:endParaRPr lang="fa-IR" dirty="0"/>
          </a:p>
        </p:txBody>
      </p:sp>
      <p:sp>
        <p:nvSpPr>
          <p:cNvPr id="3" name="Content Placeholder 2"/>
          <p:cNvSpPr>
            <a:spLocks noGrp="1"/>
          </p:cNvSpPr>
          <p:nvPr>
            <p:ph idx="1"/>
          </p:nvPr>
        </p:nvSpPr>
        <p:spPr/>
        <p:txBody>
          <a:bodyPr>
            <a:normAutofit fontScale="92500" lnSpcReduction="20000"/>
          </a:bodyPr>
          <a:lstStyle/>
          <a:p>
            <a:pPr>
              <a:buNone/>
            </a:pPr>
            <a:r>
              <a:rPr lang="fa-IR" dirty="0" smtClean="0"/>
              <a:t>	قبل </a:t>
            </a:r>
            <a:r>
              <a:rPr lang="fa-IR" dirty="0"/>
              <a:t>از شروع درمان با این دارو، باید سابقه‌ای دقیق از رژیم غذایی و مصرف دارو و الكل از بیمار گرفته شود. داروهایی كه باعث كمبود اسیدفولیك می‌شوند عبارتند از: داروهای ضدبارداری خوراكی، الكل و متوتروكسات. همچنین كمبود اسیدفولیك ممكن است ناشی از دیالیز كلیه نیز باشد. </a:t>
            </a:r>
            <a:br>
              <a:rPr lang="fa-IR" dirty="0"/>
            </a:br>
            <a:r>
              <a:rPr lang="fa-IR" dirty="0"/>
              <a:t>از علائم مهم كمبود اسیدفولیك می‌توان التهاب زبان، اسهال یا یبوست و كاهش وزن را نام برد. همچنین در بعضی موارد ضعف، بی‌خوابی، فراموشی و رنگ پریدگی هم‌ممكن است دیده شود. پزشك با برطرف شدن این علائم، از اثر بخش بودن درمان آگاه می‌شود. </a:t>
            </a:r>
            <a:br>
              <a:rPr lang="fa-IR" dirty="0"/>
            </a:br>
            <a:endParaRPr lang="fa-IR" dirty="0"/>
          </a:p>
        </p:txBody>
      </p:sp>
    </p:spTree>
  </p:cSld>
  <p:clrMapOvr>
    <a:masterClrMapping/>
  </p:clrMapOvr>
  <p:transition spd="slow">
    <p:newsfla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منابع</a:t>
            </a:r>
            <a:r>
              <a:rPr lang="en-US" dirty="0" smtClean="0"/>
              <a:t>: </a:t>
            </a:r>
            <a:endParaRPr lang="fa-IR" dirty="0"/>
          </a:p>
        </p:txBody>
      </p:sp>
      <p:sp>
        <p:nvSpPr>
          <p:cNvPr id="3" name="Content Placeholder 2"/>
          <p:cNvSpPr>
            <a:spLocks noGrp="1"/>
          </p:cNvSpPr>
          <p:nvPr>
            <p:ph idx="1"/>
          </p:nvPr>
        </p:nvSpPr>
        <p:spPr/>
        <p:txBody>
          <a:bodyPr>
            <a:normAutofit/>
          </a:bodyPr>
          <a:lstStyle/>
          <a:p>
            <a:r>
              <a:rPr lang="en-US" dirty="0" smtClean="0"/>
              <a:t>1- </a:t>
            </a:r>
            <a:r>
              <a:rPr lang="fa-IR" dirty="0"/>
              <a:t>مجموعه مقالات همایش فن آوری در اشتغال- جهاد دانشگاهی تهران </a:t>
            </a:r>
            <a:endParaRPr lang="en-US" dirty="0"/>
          </a:p>
          <a:p>
            <a:r>
              <a:rPr lang="en-US" dirty="0"/>
              <a:t>2- </a:t>
            </a:r>
            <a:r>
              <a:rPr lang="fa-IR" dirty="0"/>
              <a:t>موج سوم نویسنده اروین تافلر- ترجمه شهین دخت خوارزمی </a:t>
            </a:r>
            <a:endParaRPr lang="en-US" dirty="0"/>
          </a:p>
          <a:p>
            <a:r>
              <a:rPr lang="en-US" dirty="0"/>
              <a:t>3- </a:t>
            </a:r>
            <a:r>
              <a:rPr lang="fa-IR" dirty="0"/>
              <a:t>تجارت الکترونیکی: مترجم خسرومعصومی پور عطایی </a:t>
            </a:r>
            <a:endParaRPr lang="en-US" dirty="0"/>
          </a:p>
          <a:p>
            <a:r>
              <a:rPr lang="en-US" dirty="0"/>
              <a:t>4- </a:t>
            </a:r>
            <a:r>
              <a:rPr lang="fa-IR" dirty="0"/>
              <a:t>کنکاشی در تجارت الکترونیک: وزارت بازرگانی، معاونت برنامه ریزی و بررسیهای اقتصادی </a:t>
            </a:r>
            <a:endParaRPr lang="en-US" dirty="0"/>
          </a:p>
          <a:p>
            <a:r>
              <a:rPr lang="fa-IR" dirty="0"/>
              <a:t>رضا ابراهیمی نژاد</a:t>
            </a:r>
            <a:endParaRPr lang="en-US" dirty="0"/>
          </a:p>
          <a:p>
            <a:r>
              <a:rPr lang="fa-IR" dirty="0"/>
              <a:t>پایگاه اطلاع رسانی</a:t>
            </a:r>
            <a:r>
              <a:rPr lang="en-US" dirty="0"/>
              <a:t> </a:t>
            </a:r>
            <a:r>
              <a:rPr lang="en-US" dirty="0" err="1"/>
              <a:t>ITanalyze</a:t>
            </a:r>
            <a:r>
              <a:rPr lang="en-US" dirty="0"/>
              <a:t> </a:t>
            </a:r>
          </a:p>
          <a:p>
            <a:endParaRPr lang="fa-IR" dirty="0"/>
          </a:p>
        </p:txBody>
      </p:sp>
    </p:spTree>
  </p:cSld>
  <p:clrMapOvr>
    <a:masterClrMapping/>
  </p:clrMapOvr>
  <p:transition spd="slow">
    <p:newsfla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143512"/>
            <a:ext cx="8229600" cy="1143000"/>
          </a:xfrm>
        </p:spPr>
        <p:txBody>
          <a:bodyPr>
            <a:normAutofit fontScale="90000"/>
          </a:bodyPr>
          <a:lstStyle/>
          <a:p>
            <a:pPr algn="ctr"/>
            <a:r>
              <a:rPr lang="fa-IR" dirty="0" smtClean="0"/>
              <a:t>با تشكر از توجه و حوصله اي كه به خرج داديد.</a:t>
            </a:r>
            <a:br>
              <a:rPr lang="fa-IR" dirty="0" smtClean="0"/>
            </a:br>
            <a:r>
              <a:rPr lang="fa-IR" sz="38200" dirty="0" smtClean="0"/>
              <a:t>؟</a:t>
            </a:r>
            <a:endParaRPr lang="fa-IR" dirty="0"/>
          </a:p>
        </p:txBody>
      </p:sp>
    </p:spTree>
  </p:cSld>
  <p:clrMapOvr>
    <a:masterClrMapping/>
  </p:clrMapOvr>
  <p:transition spd="slow">
    <p:newsfla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3806638336"/>
      </p:ext>
    </p:extLst>
  </p:cSld>
  <p:clrMapOvr>
    <a:masterClrMapping/>
  </p:clrMapOvr>
  <p:transition spd="slow">
    <p:newsfla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57</TotalTime>
  <Words>1447</Words>
  <Application>Microsoft Office PowerPoint</Application>
  <PresentationFormat>On-screen Show (4:3)</PresentationFormat>
  <Paragraphs>121</Paragraphs>
  <Slides>28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Rockwell</vt:lpstr>
      <vt:lpstr>Times New Roman</vt:lpstr>
      <vt:lpstr>Wingdings 2</vt:lpstr>
      <vt:lpstr>Foundry</vt:lpstr>
      <vt:lpstr>PowerPoint Presentation</vt:lpstr>
      <vt:lpstr>عنوان اسيد فوليك   </vt:lpstr>
      <vt:lpstr>PowerPoint Presentation</vt:lpstr>
      <vt:lpstr>اسید فولیک </vt:lpstr>
      <vt:lpstr>PowerPoint Presentation</vt:lpstr>
      <vt:lpstr>PowerPoint Presentation</vt:lpstr>
      <vt:lpstr>PowerPoint Presentation</vt:lpstr>
      <vt:lpstr>کمبود اسید فولیک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کمبود اسید فولیک</vt:lpstr>
      <vt:lpstr>PowerPoint Presentation</vt:lpstr>
      <vt:lpstr>PowerPoint Presentation</vt:lpstr>
      <vt:lpstr>PowerPoint Presentation</vt:lpstr>
      <vt:lpstr>PowerPoint Presentation</vt:lpstr>
      <vt:lpstr>اشكال دارویی </vt:lpstr>
      <vt:lpstr>● داروشناسی </vt:lpstr>
      <vt:lpstr>● موارد منع مصرف </vt:lpstr>
      <vt:lpstr>● بررسی بیمار و اثرات دارو </vt:lpstr>
      <vt:lpstr>منابع: </vt:lpstr>
      <vt:lpstr>با تشكر از توجه و حوصله اي كه به خرج داديد. ؟</vt:lpstr>
      <vt:lpstr>پایان</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amin</dc:creator>
  <cp:lastModifiedBy>Windows User</cp:lastModifiedBy>
  <cp:revision>9</cp:revision>
  <dcterms:created xsi:type="dcterms:W3CDTF">2011-04-24T01:36:55Z</dcterms:created>
  <dcterms:modified xsi:type="dcterms:W3CDTF">2018-05-10T11:14:39Z</dcterms:modified>
</cp:coreProperties>
</file>