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70" r:id="rId1"/>
  </p:sldMasterIdLst>
  <p:sldIdLst>
    <p:sldId id="256" r:id="rId2"/>
    <p:sldId id="260" r:id="rId3"/>
    <p:sldId id="262" r:id="rId4"/>
    <p:sldId id="261" r:id="rId5"/>
    <p:sldId id="257" r:id="rId6"/>
    <p:sldId id="258" r:id="rId7"/>
    <p:sldId id="259" r:id="rId8"/>
    <p:sldId id="264" r:id="rId9"/>
    <p:sldId id="263" r:id="rId10"/>
    <p:sldId id="265" r:id="rId11"/>
    <p:sldId id="266" r:id="rId12"/>
    <p:sldId id="267" r:id="rId13"/>
    <p:sldId id="269" r:id="rId14"/>
    <p:sldId id="268" r:id="rId15"/>
    <p:sldId id="270" r:id="rId16"/>
    <p:sldId id="272" r:id="rId17"/>
    <p:sldId id="271" r:id="rId18"/>
    <p:sldId id="273"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74" r:id="rId3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306799F8-075E-4A3A-A7F6-7FBC6576F1A4}" styleName="Themed Style 2 - Accent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44" autoAdjust="0"/>
    <p:restoredTop sz="94660"/>
  </p:normalViewPr>
  <p:slideViewPr>
    <p:cSldViewPr snapToGrid="0">
      <p:cViewPr varScale="1">
        <p:scale>
          <a:sx n="74" d="100"/>
          <a:sy n="74" d="100"/>
        </p:scale>
        <p:origin x="-576"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rot="10800000">
              <a:off x="0" y="0"/>
              <a:ext cx="842596" cy="5666154"/>
            </a:xfrm>
            <a:prstGeom prst="triangle">
              <a:avLst>
                <a:gd name="adj" fmla="val 10000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lumMod val="7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4/21/2020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2904477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4/21/2020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4748333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4/21/2020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5558734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smtClean="0"/>
              <a:t>4/21/2020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smtClean="0"/>
              <a:t>‹#›</a:t>
            </a:fld>
            <a:endParaRPr lang="en-US" dirty="0"/>
          </a:p>
        </p:txBody>
      </p:sp>
    </p:spTree>
    <p:extLst>
      <p:ext uri="{BB962C8B-B14F-4D97-AF65-F5344CB8AC3E}">
        <p14:creationId xmlns:p14="http://schemas.microsoft.com/office/powerpoint/2010/main" val="16104564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4/21/2020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1852473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4/21/2020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2879328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4/21/2020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1642468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smtClean="0"/>
              <a:t>4/21/2020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smtClean="0"/>
              <a:t>‹#›</a:t>
            </a:fld>
            <a:endParaRPr lang="en-US" dirty="0"/>
          </a:p>
        </p:txBody>
      </p:sp>
    </p:spTree>
    <p:extLst>
      <p:ext uri="{BB962C8B-B14F-4D97-AF65-F5344CB8AC3E}">
        <p14:creationId xmlns:p14="http://schemas.microsoft.com/office/powerpoint/2010/main" val="11575361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4/21/2020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0261153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4/21/2020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4031116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4/21/2020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5551170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4/21/2020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765580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4/21/2020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72627769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4/21/2020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21835773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smtClean="0"/>
              <a:t>4/21/2020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smtClean="0"/>
              <a:t>‹#›</a:t>
            </a:fld>
            <a:endParaRPr lang="en-US" dirty="0"/>
          </a:p>
        </p:txBody>
      </p:sp>
    </p:spTree>
    <p:extLst>
      <p:ext uri="{BB962C8B-B14F-4D97-AF65-F5344CB8AC3E}">
        <p14:creationId xmlns:p14="http://schemas.microsoft.com/office/powerpoint/2010/main" val="171715090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4/21/2020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8788959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9" name="Group 28"/>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0" y="4013200"/>
              <a:ext cx="448733" cy="2844800"/>
            </a:xfrm>
            <a:prstGeom prst="triangle">
              <a:avLst>
                <a:gd name="adj" fmla="val 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smtClean="0"/>
              <a:pPr/>
              <a:t>4/21/2020</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040264993"/>
      </p:ext>
    </p:extLst>
  </p:cSld>
  <p:clrMap bg1="lt1" tx1="dk1" bg2="lt2" tx2="dk2" accent1="accent1" accent2="accent2" accent3="accent3" accent4="accent4" accent5="accent5" accent6="accent6" hlink="hlink" folHlink="folHlink"/>
  <p:sldLayoutIdLst>
    <p:sldLayoutId id="2147483771" r:id="rId1"/>
    <p:sldLayoutId id="2147483772" r:id="rId2"/>
    <p:sldLayoutId id="2147483773" r:id="rId3"/>
    <p:sldLayoutId id="2147483774" r:id="rId4"/>
    <p:sldLayoutId id="2147483775" r:id="rId5"/>
    <p:sldLayoutId id="2147483776" r:id="rId6"/>
    <p:sldLayoutId id="2147483777" r:id="rId7"/>
    <p:sldLayoutId id="2147483778" r:id="rId8"/>
    <p:sldLayoutId id="2147483779" r:id="rId9"/>
    <p:sldLayoutId id="2147483780" r:id="rId10"/>
    <p:sldLayoutId id="2147483781" r:id="rId11"/>
    <p:sldLayoutId id="2147483782" r:id="rId12"/>
    <p:sldLayoutId id="2147483783" r:id="rId13"/>
    <p:sldLayoutId id="2147483784" r:id="rId14"/>
    <p:sldLayoutId id="2147483785" r:id="rId15"/>
    <p:sldLayoutId id="2147483786" r:id="rId16"/>
  </p:sldLayoutIdLst>
  <p:txStyles>
    <p:titleStyle>
      <a:lvl1pPr algn="l" defTabSz="457200" rtl="1" eaLnBrk="1" latinLnBrk="0" hangingPunct="1">
        <a:spcBef>
          <a:spcPct val="0"/>
        </a:spcBef>
        <a:buNone/>
        <a:defRPr sz="3600" kern="1200">
          <a:solidFill>
            <a:schemeClr val="accent1">
              <a:lumMod val="75000"/>
            </a:schemeClr>
          </a:solidFill>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p:titleStyle>
    <p:bodyStyle>
      <a:lvl1pPr marL="342900" indent="-342900" algn="r" defTabSz="457200" rtl="1"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r" defTabSz="457200" rtl="1"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r" defTabSz="457200" rtl="1"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r" defTabSz="457200" rtl="1"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r" defTabSz="457200" rtl="1"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r" defTabSz="457200" rtl="1"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r" defTabSz="457200" rtl="1"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r" defTabSz="457200" rtl="1"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r" defTabSz="457200" rtl="1"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r" defTabSz="457200" rtl="1" eaLnBrk="1" latinLnBrk="0" hangingPunct="1">
        <a:defRPr sz="1800" kern="1200">
          <a:solidFill>
            <a:schemeClr val="tx1"/>
          </a:solidFill>
          <a:latin typeface="+mn-lt"/>
          <a:ea typeface="+mn-ea"/>
          <a:cs typeface="+mn-cs"/>
        </a:defRPr>
      </a:lvl1pPr>
      <a:lvl2pPr marL="457200" algn="r" defTabSz="457200" rtl="1" eaLnBrk="1" latinLnBrk="0" hangingPunct="1">
        <a:defRPr sz="1800" kern="1200">
          <a:solidFill>
            <a:schemeClr val="tx1"/>
          </a:solidFill>
          <a:latin typeface="+mn-lt"/>
          <a:ea typeface="+mn-ea"/>
          <a:cs typeface="+mn-cs"/>
        </a:defRPr>
      </a:lvl2pPr>
      <a:lvl3pPr marL="914400" algn="r" defTabSz="457200" rtl="1" eaLnBrk="1" latinLnBrk="0" hangingPunct="1">
        <a:defRPr sz="1800" kern="1200">
          <a:solidFill>
            <a:schemeClr val="tx1"/>
          </a:solidFill>
          <a:latin typeface="+mn-lt"/>
          <a:ea typeface="+mn-ea"/>
          <a:cs typeface="+mn-cs"/>
        </a:defRPr>
      </a:lvl3pPr>
      <a:lvl4pPr marL="1371600" algn="r" defTabSz="457200" rtl="1" eaLnBrk="1" latinLnBrk="0" hangingPunct="1">
        <a:defRPr sz="1800" kern="1200">
          <a:solidFill>
            <a:schemeClr val="tx1"/>
          </a:solidFill>
          <a:latin typeface="+mn-lt"/>
          <a:ea typeface="+mn-ea"/>
          <a:cs typeface="+mn-cs"/>
        </a:defRPr>
      </a:lvl4pPr>
      <a:lvl5pPr marL="1828800" algn="r" defTabSz="457200" rtl="1" eaLnBrk="1" latinLnBrk="0" hangingPunct="1">
        <a:defRPr sz="1800" kern="1200">
          <a:solidFill>
            <a:schemeClr val="tx1"/>
          </a:solidFill>
          <a:latin typeface="+mn-lt"/>
          <a:ea typeface="+mn-ea"/>
          <a:cs typeface="+mn-cs"/>
        </a:defRPr>
      </a:lvl5pPr>
      <a:lvl6pPr marL="2286000" algn="r" defTabSz="457200" rtl="1" eaLnBrk="1" latinLnBrk="0" hangingPunct="1">
        <a:defRPr sz="1800" kern="1200">
          <a:solidFill>
            <a:schemeClr val="tx1"/>
          </a:solidFill>
          <a:latin typeface="+mn-lt"/>
          <a:ea typeface="+mn-ea"/>
          <a:cs typeface="+mn-cs"/>
        </a:defRPr>
      </a:lvl6pPr>
      <a:lvl7pPr marL="2743200" algn="r" defTabSz="457200" rtl="1" eaLnBrk="1" latinLnBrk="0" hangingPunct="1">
        <a:defRPr sz="1800" kern="1200">
          <a:solidFill>
            <a:schemeClr val="tx1"/>
          </a:solidFill>
          <a:latin typeface="+mn-lt"/>
          <a:ea typeface="+mn-ea"/>
          <a:cs typeface="+mn-cs"/>
        </a:defRPr>
      </a:lvl7pPr>
      <a:lvl8pPr marL="3200400" algn="r" defTabSz="457200" rtl="1" eaLnBrk="1" latinLnBrk="0" hangingPunct="1">
        <a:defRPr sz="1800" kern="1200">
          <a:solidFill>
            <a:schemeClr val="tx1"/>
          </a:solidFill>
          <a:latin typeface="+mn-lt"/>
          <a:ea typeface="+mn-ea"/>
          <a:cs typeface="+mn-cs"/>
        </a:defRPr>
      </a:lvl8pPr>
      <a:lvl9pPr marL="3657600" algn="r" defTabSz="4572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07067" y="557561"/>
            <a:ext cx="7766936" cy="4590171"/>
          </a:xfrm>
        </p:spPr>
        <p:txBody>
          <a:bodyPr>
            <a:normAutofit/>
          </a:bodyPr>
          <a:lstStyle/>
          <a:p>
            <a:pPr algn="ctr"/>
            <a:r>
              <a:rPr lang="fa-IR" sz="5400" b="1" dirty="0" smtClean="0">
                <a:latin typeface="Algerian" panose="04020705040A02060702" pitchFamily="82" charset="0"/>
                <a:cs typeface="Andalus" panose="02020603050405020304" pitchFamily="18" charset="-78"/>
              </a:rPr>
              <a:t>((بسمه تعالی))</a:t>
            </a:r>
          </a:p>
          <a:p>
            <a:pPr algn="ctr"/>
            <a:r>
              <a:rPr lang="fa-IR" sz="5400" b="1" dirty="0" smtClean="0">
                <a:latin typeface="Algerian" panose="04020705040A02060702" pitchFamily="82" charset="0"/>
                <a:cs typeface="Andalus" panose="02020603050405020304" pitchFamily="18" charset="-78"/>
              </a:rPr>
              <a:t>**دستمزد ایام مرخصی **</a:t>
            </a:r>
          </a:p>
          <a:p>
            <a:pPr algn="ctr"/>
            <a:r>
              <a:rPr lang="fa-IR" sz="5400" b="1" dirty="0" smtClean="0">
                <a:latin typeface="Algerian" panose="04020705040A02060702" pitchFamily="82" charset="0"/>
                <a:cs typeface="Andalus" panose="02020603050405020304" pitchFamily="18" charset="-78"/>
              </a:rPr>
              <a:t>(قسمت دوم)</a:t>
            </a:r>
            <a:endParaRPr lang="fa-IR" sz="5400" b="1" dirty="0">
              <a:latin typeface="Algerian" panose="04020705040A02060702" pitchFamily="82" charset="0"/>
              <a:cs typeface="Andalus" panose="02020603050405020304" pitchFamily="18" charset="-78"/>
            </a:endParaRPr>
          </a:p>
        </p:txBody>
      </p:sp>
    </p:spTree>
    <p:extLst>
      <p:ext uri="{BB962C8B-B14F-4D97-AF65-F5344CB8AC3E}">
        <p14:creationId xmlns:p14="http://schemas.microsoft.com/office/powerpoint/2010/main" val="67365786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1998712" cy="6858000"/>
          </a:xfrm>
        </p:spPr>
        <p:txBody>
          <a:bodyPr>
            <a:normAutofit/>
          </a:bodyPr>
          <a:lstStyle/>
          <a:p>
            <a:pPr algn="r"/>
            <a:r>
              <a:rPr lang="fa-IR" sz="4800" b="1" dirty="0" smtClean="0">
                <a:solidFill>
                  <a:schemeClr val="tx1">
                    <a:lumMod val="50000"/>
                    <a:lumOff val="50000"/>
                  </a:schemeClr>
                </a:solidFill>
                <a:latin typeface="Arial" panose="020B0604020202020204" pitchFamily="34" charset="0"/>
                <a:cs typeface="Arial" panose="020B0604020202020204" pitchFamily="34" charset="0"/>
              </a:rPr>
              <a:t>روش های ثبت </a:t>
            </a:r>
            <a:r>
              <a:rPr lang="fa-IR" sz="6000" b="1" dirty="0" smtClean="0">
                <a:solidFill>
                  <a:schemeClr val="tx1">
                    <a:lumMod val="50000"/>
                    <a:lumOff val="50000"/>
                  </a:schemeClr>
                </a:solidFill>
                <a:latin typeface="Arial" panose="020B0604020202020204" pitchFamily="34" charset="0"/>
                <a:cs typeface="Arial" panose="020B0604020202020204" pitchFamily="34" charset="0"/>
              </a:rPr>
              <a:t>دستمزد</a:t>
            </a:r>
            <a:r>
              <a:rPr lang="fa-IR" sz="4800" b="1" dirty="0" smtClean="0">
                <a:solidFill>
                  <a:schemeClr val="tx1">
                    <a:lumMod val="50000"/>
                    <a:lumOff val="50000"/>
                  </a:schemeClr>
                </a:solidFill>
                <a:latin typeface="Arial" panose="020B0604020202020204" pitchFamily="34" charset="0"/>
                <a:cs typeface="Arial" panose="020B0604020202020204" pitchFamily="34" charset="0"/>
              </a:rPr>
              <a:t> ایام مرخصی:</a:t>
            </a:r>
            <a:br>
              <a:rPr lang="fa-IR" sz="4800" b="1" dirty="0" smtClean="0">
                <a:solidFill>
                  <a:schemeClr val="tx1">
                    <a:lumMod val="50000"/>
                    <a:lumOff val="50000"/>
                  </a:schemeClr>
                </a:solidFill>
                <a:latin typeface="Arial" panose="020B0604020202020204" pitchFamily="34" charset="0"/>
                <a:cs typeface="Arial" panose="020B0604020202020204" pitchFamily="34" charset="0"/>
              </a:rPr>
            </a:br>
            <a:r>
              <a:rPr lang="fa-IR" sz="4800" b="1" dirty="0">
                <a:solidFill>
                  <a:schemeClr val="tx1">
                    <a:lumMod val="50000"/>
                    <a:lumOff val="50000"/>
                  </a:schemeClr>
                </a:solidFill>
                <a:latin typeface="Arial" panose="020B0604020202020204" pitchFamily="34" charset="0"/>
                <a:cs typeface="Arial" panose="020B0604020202020204" pitchFamily="34" charset="0"/>
              </a:rPr>
              <a:t/>
            </a:r>
            <a:br>
              <a:rPr lang="fa-IR" sz="4800" b="1" dirty="0">
                <a:solidFill>
                  <a:schemeClr val="tx1">
                    <a:lumMod val="50000"/>
                    <a:lumOff val="50000"/>
                  </a:schemeClr>
                </a:solidFill>
                <a:latin typeface="Arial" panose="020B0604020202020204" pitchFamily="34" charset="0"/>
                <a:cs typeface="Arial" panose="020B0604020202020204" pitchFamily="34" charset="0"/>
              </a:rPr>
            </a:br>
            <a:r>
              <a:rPr lang="fa-IR" sz="4800" b="1" dirty="0" smtClean="0">
                <a:solidFill>
                  <a:schemeClr val="tx1">
                    <a:lumMod val="50000"/>
                    <a:lumOff val="50000"/>
                  </a:schemeClr>
                </a:solidFill>
                <a:latin typeface="Arial" panose="020B0604020202020204" pitchFamily="34" charset="0"/>
                <a:cs typeface="Arial" panose="020B0604020202020204" pitchFamily="34" charset="0"/>
              </a:rPr>
              <a:t>الف)روش ثبت دستمزد ایام مرخصی پس از استفاده کارگران از مرخصی استحقاقی: </a:t>
            </a:r>
            <a:br>
              <a:rPr lang="fa-IR" sz="4800" b="1" dirty="0" smtClean="0">
                <a:solidFill>
                  <a:schemeClr val="tx1">
                    <a:lumMod val="50000"/>
                    <a:lumOff val="50000"/>
                  </a:schemeClr>
                </a:solidFill>
                <a:latin typeface="Arial" panose="020B0604020202020204" pitchFamily="34" charset="0"/>
                <a:cs typeface="Arial" panose="020B0604020202020204" pitchFamily="34" charset="0"/>
              </a:rPr>
            </a:br>
            <a:r>
              <a:rPr lang="fa-IR" sz="4800" b="1" dirty="0" smtClean="0">
                <a:solidFill>
                  <a:schemeClr val="tx1">
                    <a:lumMod val="50000"/>
                    <a:lumOff val="50000"/>
                  </a:schemeClr>
                </a:solidFill>
                <a:latin typeface="Arial" panose="020B0604020202020204" pitchFamily="34" charset="0"/>
                <a:cs typeface="Arial" panose="020B0604020202020204" pitchFamily="34" charset="0"/>
              </a:rPr>
              <a:t>در این روش دستمزد ایام مرخصی کارکنان مربوط به مدت زمان استفاده نشده از مرخصی (مرخصی باقیمانده)محاسبه وبه حساب هزینه دوره منظور خواهد شد. نحوه محاسبه وثبت دراین روش به این صورت خواهد بود.</a:t>
            </a:r>
            <a:endParaRPr lang="fa-IR" sz="4800" b="1" dirty="0">
              <a:solidFill>
                <a:schemeClr val="tx1">
                  <a:lumMod val="50000"/>
                  <a:lumOff val="50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0048838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6858000"/>
          </a:xfrm>
        </p:spPr>
        <p:txBody>
          <a:bodyPr>
            <a:normAutofit/>
          </a:bodyPr>
          <a:lstStyle/>
          <a:p>
            <a:r>
              <a:rPr lang="fa-IR" sz="2000" dirty="0" smtClean="0">
                <a:solidFill>
                  <a:schemeClr val="tx1"/>
                </a:solidFill>
              </a:rPr>
              <a:t/>
            </a:r>
            <a:br>
              <a:rPr lang="fa-IR" sz="2000" dirty="0" smtClean="0">
                <a:solidFill>
                  <a:schemeClr val="tx1"/>
                </a:solidFill>
              </a:rPr>
            </a:br>
            <a:r>
              <a:rPr lang="fa-IR" sz="2000" dirty="0">
                <a:solidFill>
                  <a:schemeClr val="tx1"/>
                </a:solidFill>
              </a:rPr>
              <a:t/>
            </a:r>
            <a:br>
              <a:rPr lang="fa-IR" sz="2000" dirty="0">
                <a:solidFill>
                  <a:schemeClr val="tx1"/>
                </a:solidFill>
              </a:rPr>
            </a:br>
            <a:r>
              <a:rPr lang="fa-IR" sz="2000" dirty="0" smtClean="0">
                <a:solidFill>
                  <a:schemeClr val="tx1"/>
                </a:solidFill>
              </a:rPr>
              <a:t/>
            </a:r>
            <a:br>
              <a:rPr lang="fa-IR" sz="2000" dirty="0" smtClean="0">
                <a:solidFill>
                  <a:schemeClr val="tx1"/>
                </a:solidFill>
              </a:rPr>
            </a:br>
            <a:r>
              <a:rPr lang="fa-IR" sz="2000" dirty="0">
                <a:solidFill>
                  <a:schemeClr val="tx1"/>
                </a:solidFill>
              </a:rPr>
              <a:t/>
            </a:r>
            <a:br>
              <a:rPr lang="fa-IR" sz="2000" dirty="0">
                <a:solidFill>
                  <a:schemeClr val="tx1"/>
                </a:solidFill>
              </a:rPr>
            </a:br>
            <a:r>
              <a:rPr lang="fa-IR" sz="2000" dirty="0" smtClean="0">
                <a:solidFill>
                  <a:schemeClr val="tx1"/>
                </a:solidFill>
              </a:rPr>
              <a:t/>
            </a:r>
            <a:br>
              <a:rPr lang="fa-IR" sz="2000" dirty="0" smtClean="0">
                <a:solidFill>
                  <a:schemeClr val="tx1"/>
                </a:solidFill>
              </a:rPr>
            </a:br>
            <a:r>
              <a:rPr lang="fa-IR" sz="2000" dirty="0">
                <a:solidFill>
                  <a:schemeClr val="tx1"/>
                </a:solidFill>
              </a:rPr>
              <a:t/>
            </a:r>
            <a:br>
              <a:rPr lang="fa-IR" sz="2000" dirty="0">
                <a:solidFill>
                  <a:schemeClr val="tx1"/>
                </a:solidFill>
              </a:rPr>
            </a:br>
            <a:r>
              <a:rPr lang="fa-IR" sz="2000" dirty="0" smtClean="0">
                <a:solidFill>
                  <a:schemeClr val="tx1"/>
                </a:solidFill>
              </a:rPr>
              <a:t/>
            </a:r>
            <a:br>
              <a:rPr lang="fa-IR" sz="2000" dirty="0" smtClean="0">
                <a:solidFill>
                  <a:schemeClr val="tx1"/>
                </a:solidFill>
              </a:rPr>
            </a:br>
            <a:r>
              <a:rPr lang="fa-IR" sz="2000" dirty="0">
                <a:solidFill>
                  <a:schemeClr val="tx1"/>
                </a:solidFill>
              </a:rPr>
              <a:t/>
            </a:r>
            <a:br>
              <a:rPr lang="fa-IR" sz="2000" dirty="0">
                <a:solidFill>
                  <a:schemeClr val="tx1"/>
                </a:solidFill>
              </a:rPr>
            </a:br>
            <a:r>
              <a:rPr lang="fa-IR" sz="2800" b="1" dirty="0" smtClean="0">
                <a:solidFill>
                  <a:schemeClr val="tx1"/>
                </a:solidFill>
                <a:latin typeface="Arial" panose="020B0604020202020204" pitchFamily="34" charset="0"/>
                <a:cs typeface="Arial" panose="020B0604020202020204" pitchFamily="34" charset="0"/>
              </a:rPr>
              <a:t>حقوق </a:t>
            </a:r>
            <a:r>
              <a:rPr lang="fa-IR" sz="2800" b="1" dirty="0">
                <a:solidFill>
                  <a:schemeClr val="tx1"/>
                </a:solidFill>
                <a:latin typeface="Arial" panose="020B0604020202020204" pitchFamily="34" charset="0"/>
                <a:cs typeface="Arial" panose="020B0604020202020204" pitchFamily="34" charset="0"/>
              </a:rPr>
              <a:t>پایه و مزایای مستمر </a:t>
            </a:r>
            <a:r>
              <a:rPr lang="fa-IR" sz="2800" b="1" dirty="0" smtClean="0">
                <a:solidFill>
                  <a:schemeClr val="tx1"/>
                </a:solidFill>
                <a:latin typeface="Arial" panose="020B0604020202020204" pitchFamily="34" charset="0"/>
                <a:cs typeface="Arial" panose="020B0604020202020204" pitchFamily="34" charset="0"/>
              </a:rPr>
              <a:t>روزانه *مدت </a:t>
            </a:r>
            <a:r>
              <a:rPr lang="fa-IR" sz="2800" b="1" dirty="0">
                <a:solidFill>
                  <a:schemeClr val="tx1"/>
                </a:solidFill>
                <a:latin typeface="Arial" panose="020B0604020202020204" pitchFamily="34" charset="0"/>
                <a:cs typeface="Arial" panose="020B0604020202020204" pitchFamily="34" charset="0"/>
              </a:rPr>
              <a:t>باقیمانده مرخصی </a:t>
            </a:r>
            <a:r>
              <a:rPr lang="fa-IR" sz="2800" b="1" dirty="0" smtClean="0">
                <a:solidFill>
                  <a:schemeClr val="tx1"/>
                </a:solidFill>
                <a:latin typeface="Arial" panose="020B0604020202020204" pitchFamily="34" charset="0"/>
                <a:cs typeface="Arial" panose="020B0604020202020204" pitchFamily="34" charset="0"/>
              </a:rPr>
              <a:t>استحقاقی (روز)= </a:t>
            </a:r>
            <a:r>
              <a:rPr lang="fa-IR" sz="2800" b="1" dirty="0">
                <a:solidFill>
                  <a:schemeClr val="tx1"/>
                </a:solidFill>
                <a:latin typeface="Arial" panose="020B0604020202020204" pitchFamily="34" charset="0"/>
                <a:cs typeface="Arial" panose="020B0604020202020204" pitchFamily="34" charset="0"/>
              </a:rPr>
              <a:t>مبلغ بازخرید مرخصی</a:t>
            </a:r>
          </a:p>
        </p:txBody>
      </p:sp>
    </p:spTree>
    <p:extLst>
      <p:ext uri="{BB962C8B-B14F-4D97-AF65-F5344CB8AC3E}">
        <p14:creationId xmlns:p14="http://schemas.microsoft.com/office/powerpoint/2010/main" val="1386004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6858000"/>
          </a:xfrm>
        </p:spPr>
        <p:txBody>
          <a:bodyPr/>
          <a:lstStyle/>
          <a:p>
            <a:endParaRPr lang="fa-IR" dirty="0"/>
          </a:p>
        </p:txBody>
      </p:sp>
      <p:graphicFrame>
        <p:nvGraphicFramePr>
          <p:cNvPr id="3" name="Table 2"/>
          <p:cNvGraphicFramePr>
            <a:graphicFrameLocks noGrp="1"/>
          </p:cNvGraphicFramePr>
          <p:nvPr>
            <p:extLst>
              <p:ext uri="{D42A27DB-BD31-4B8C-83A1-F6EECF244321}">
                <p14:modId xmlns:p14="http://schemas.microsoft.com/office/powerpoint/2010/main" val="1488651837"/>
              </p:ext>
            </p:extLst>
          </p:nvPr>
        </p:nvGraphicFramePr>
        <p:xfrm>
          <a:off x="44605" y="2"/>
          <a:ext cx="12147395" cy="6857998"/>
        </p:xfrm>
        <a:graphic>
          <a:graphicData uri="http://schemas.openxmlformats.org/drawingml/2006/table">
            <a:tbl>
              <a:tblPr rtl="1" firstRow="1" bandRow="1">
                <a:tableStyleId>{0505E3EF-67EA-436B-97B2-0124C06EBD24}</a:tableStyleId>
              </a:tblPr>
              <a:tblGrid>
                <a:gridCol w="824415"/>
                <a:gridCol w="1403004"/>
                <a:gridCol w="2997112"/>
                <a:gridCol w="1258045"/>
                <a:gridCol w="2408663"/>
                <a:gridCol w="3256156"/>
              </a:tblGrid>
              <a:tr h="1306227">
                <a:tc gridSpan="6">
                  <a:txBody>
                    <a:bodyPr/>
                    <a:lstStyle/>
                    <a:p>
                      <a:pPr rtl="1"/>
                      <a:r>
                        <a:rPr lang="fa-IR" b="1" dirty="0" smtClean="0"/>
                        <a:t>شماره سند:                               شرکت:.......               </a:t>
                      </a:r>
                      <a:r>
                        <a:rPr lang="fa-IR" sz="1050" b="1" dirty="0" smtClean="0"/>
                        <a:t>شماره صفحه دفتر روزنامه:</a:t>
                      </a:r>
                    </a:p>
                    <a:p>
                      <a:pPr rtl="1"/>
                      <a:endParaRPr lang="fa-IR" b="1" dirty="0" smtClean="0"/>
                    </a:p>
                    <a:p>
                      <a:pPr rtl="1"/>
                      <a:r>
                        <a:rPr lang="fa-IR" b="1" dirty="0" smtClean="0"/>
                        <a:t>تاریخ سند:                              سند حسابداری                 تعداد ضمائم:</a:t>
                      </a:r>
                      <a:endParaRPr lang="fa-IR" b="1" dirty="0"/>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r>
              <a:tr h="809862">
                <a:tc>
                  <a:txBody>
                    <a:bodyPr/>
                    <a:lstStyle/>
                    <a:p>
                      <a:pPr rtl="1"/>
                      <a:r>
                        <a:rPr lang="fa-IR" b="1" smtClean="0"/>
                        <a:t>ردیف</a:t>
                      </a:r>
                      <a:endParaRPr lang="fa-IR" b="1" dirty="0"/>
                    </a:p>
                  </a:txBody>
                  <a:tcPr/>
                </a:tc>
                <a:tc>
                  <a:txBody>
                    <a:bodyPr/>
                    <a:lstStyle/>
                    <a:p>
                      <a:pPr rtl="1"/>
                      <a:r>
                        <a:rPr lang="fa-IR" b="1" dirty="0" smtClean="0"/>
                        <a:t>کد حساب</a:t>
                      </a:r>
                      <a:endParaRPr lang="fa-IR" b="1" dirty="0"/>
                    </a:p>
                  </a:txBody>
                  <a:tcPr/>
                </a:tc>
                <a:tc>
                  <a:txBody>
                    <a:bodyPr/>
                    <a:lstStyle/>
                    <a:p>
                      <a:pPr rtl="1"/>
                      <a:r>
                        <a:rPr lang="fa-IR" b="1" dirty="0" smtClean="0"/>
                        <a:t>شرح</a:t>
                      </a:r>
                      <a:endParaRPr lang="fa-IR" b="1" dirty="0"/>
                    </a:p>
                  </a:txBody>
                  <a:tcPr>
                    <a:lnR w="12700" cap="flat" cmpd="sng" algn="ctr">
                      <a:solidFill>
                        <a:schemeClr val="tx1"/>
                      </a:solidFill>
                      <a:prstDash val="solid"/>
                      <a:round/>
                      <a:headEnd type="none" w="med" len="med"/>
                      <a:tailEnd type="none" w="med" len="med"/>
                    </a:lnR>
                  </a:tcPr>
                </a:tc>
                <a:tc>
                  <a:txBody>
                    <a:bodyPr/>
                    <a:lstStyle/>
                    <a:p>
                      <a:pPr rtl="1"/>
                      <a:r>
                        <a:rPr lang="fa-IR" b="1" dirty="0" smtClean="0"/>
                        <a:t>مبلغ جزء</a:t>
                      </a:r>
                      <a:endParaRPr lang="fa-IR" b="1" dirty="0"/>
                    </a:p>
                  </a:txBody>
                  <a:tcPr>
                    <a:lnL w="12700" cap="flat" cmpd="sng" algn="ctr">
                      <a:solidFill>
                        <a:schemeClr val="tx1"/>
                      </a:solidFill>
                      <a:prstDash val="solid"/>
                      <a:round/>
                      <a:headEnd type="none" w="med" len="med"/>
                      <a:tailEnd type="none" w="med" len="med"/>
                    </a:lnL>
                  </a:tcPr>
                </a:tc>
                <a:tc>
                  <a:txBody>
                    <a:bodyPr/>
                    <a:lstStyle/>
                    <a:p>
                      <a:pPr rtl="1"/>
                      <a:r>
                        <a:rPr lang="fa-IR" b="1" dirty="0" smtClean="0"/>
                        <a:t>بدهکار(ریال)</a:t>
                      </a:r>
                      <a:endParaRPr lang="fa-IR" b="1" dirty="0"/>
                    </a:p>
                  </a:txBody>
                  <a:tcPr/>
                </a:tc>
                <a:tc>
                  <a:txBody>
                    <a:bodyPr/>
                    <a:lstStyle/>
                    <a:p>
                      <a:pPr rtl="1"/>
                      <a:r>
                        <a:rPr lang="fa-IR" b="1" dirty="0" smtClean="0"/>
                        <a:t>بستانکار(ریال)</a:t>
                      </a:r>
                      <a:endParaRPr lang="fa-IR" b="1" dirty="0"/>
                    </a:p>
                  </a:txBody>
                  <a:tcPr/>
                </a:tc>
              </a:tr>
              <a:tr h="749775">
                <a:tc>
                  <a:txBody>
                    <a:bodyPr/>
                    <a:lstStyle/>
                    <a:p>
                      <a:pPr rtl="1"/>
                      <a:endParaRPr lang="fa-IR" b="1" dirty="0"/>
                    </a:p>
                  </a:txBody>
                  <a:tcPr>
                    <a:lnB w="12700" cap="flat" cmpd="sng" algn="ctr">
                      <a:solidFill>
                        <a:schemeClr val="tx1"/>
                      </a:solidFill>
                      <a:prstDash val="solid"/>
                      <a:round/>
                      <a:headEnd type="none" w="med" len="med"/>
                      <a:tailEnd type="none" w="med" len="med"/>
                    </a:lnB>
                  </a:tcPr>
                </a:tc>
                <a:tc>
                  <a:txBody>
                    <a:bodyPr/>
                    <a:lstStyle/>
                    <a:p>
                      <a:pPr rtl="1"/>
                      <a:endParaRPr lang="fa-IR" b="1" dirty="0"/>
                    </a:p>
                  </a:txBody>
                  <a:tcPr>
                    <a:lnB w="12700" cap="flat" cmpd="sng" algn="ctr">
                      <a:solidFill>
                        <a:schemeClr val="tx1"/>
                      </a:solidFill>
                      <a:prstDash val="solid"/>
                      <a:round/>
                      <a:headEnd type="none" w="med" len="med"/>
                      <a:tailEnd type="none" w="med" len="med"/>
                    </a:lnB>
                  </a:tcPr>
                </a:tc>
                <a:tc>
                  <a:txBody>
                    <a:bodyPr/>
                    <a:lstStyle/>
                    <a:p>
                      <a:pPr rtl="1"/>
                      <a:r>
                        <a:rPr lang="fa-IR" b="1" dirty="0" smtClean="0"/>
                        <a:t>هزینه حقوق ودستمزد </a:t>
                      </a:r>
                    </a:p>
                    <a:p>
                      <a:pPr rtl="1"/>
                      <a:endParaRPr lang="fa-IR" b="1" dirty="0"/>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rtl="1"/>
                      <a:endParaRPr lang="fa-IR" b="1"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a:txBody>
                    <a:bodyPr/>
                    <a:lstStyle/>
                    <a:p>
                      <a:pPr rtl="1"/>
                      <a:r>
                        <a:rPr lang="fa-IR" b="1" dirty="0" smtClean="0"/>
                        <a:t>***</a:t>
                      </a:r>
                      <a:endParaRPr lang="fa-IR" b="1" dirty="0"/>
                    </a:p>
                  </a:txBody>
                  <a:tcPr>
                    <a:lnB w="12700" cap="flat" cmpd="sng" algn="ctr">
                      <a:solidFill>
                        <a:schemeClr val="tx1"/>
                      </a:solidFill>
                      <a:prstDash val="solid"/>
                      <a:round/>
                      <a:headEnd type="none" w="med" len="med"/>
                      <a:tailEnd type="none" w="med" len="med"/>
                    </a:lnB>
                  </a:tcPr>
                </a:tc>
                <a:tc>
                  <a:txBody>
                    <a:bodyPr/>
                    <a:lstStyle/>
                    <a:p>
                      <a:pPr rtl="1"/>
                      <a:endParaRPr lang="fa-IR" b="1"/>
                    </a:p>
                  </a:txBody>
                  <a:tcPr>
                    <a:lnB w="12700" cap="flat" cmpd="sng" algn="ctr">
                      <a:solidFill>
                        <a:schemeClr val="tx1"/>
                      </a:solidFill>
                      <a:prstDash val="solid"/>
                      <a:round/>
                      <a:headEnd type="none" w="med" len="med"/>
                      <a:tailEnd type="none" w="med" len="med"/>
                    </a:lnB>
                  </a:tcPr>
                </a:tc>
              </a:tr>
              <a:tr h="677789">
                <a:tc>
                  <a:txBody>
                    <a:bodyPr/>
                    <a:lstStyle/>
                    <a:p>
                      <a:pPr rtl="1"/>
                      <a:endParaRPr lang="fa-IR" b="1" dirty="0"/>
                    </a:p>
                  </a:txBody>
                  <a:tcPr>
                    <a:lnT w="12700" cap="flat" cmpd="sng" algn="ctr">
                      <a:solidFill>
                        <a:schemeClr val="tx1"/>
                      </a:solidFill>
                      <a:prstDash val="solid"/>
                      <a:round/>
                      <a:headEnd type="none" w="med" len="med"/>
                      <a:tailEnd type="none" w="med" len="med"/>
                    </a:lnT>
                  </a:tcPr>
                </a:tc>
                <a:tc>
                  <a:txBody>
                    <a:bodyPr/>
                    <a:lstStyle/>
                    <a:p>
                      <a:pPr rtl="1"/>
                      <a:endParaRPr lang="fa-IR" b="1" dirty="0"/>
                    </a:p>
                  </a:txBody>
                  <a:tcPr>
                    <a:lnT w="12700" cap="flat" cmpd="sng" algn="ctr">
                      <a:solidFill>
                        <a:schemeClr val="tx1"/>
                      </a:solidFill>
                      <a:prstDash val="solid"/>
                      <a:round/>
                      <a:headEnd type="none" w="med" len="med"/>
                      <a:tailEnd type="none" w="med" len="med"/>
                    </a:lnT>
                  </a:tcPr>
                </a:tc>
                <a:tc>
                  <a:txBody>
                    <a:bodyPr/>
                    <a:lstStyle/>
                    <a:p>
                      <a:pPr rtl="1"/>
                      <a:r>
                        <a:rPr lang="fa-IR" b="1" dirty="0" smtClean="0"/>
                        <a:t>دستمزد ایام مرخصی</a:t>
                      </a:r>
                      <a:endParaRPr lang="fa-IR" b="1"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rtl="1"/>
                      <a:r>
                        <a:rPr lang="fa-IR" b="1" dirty="0" smtClean="0"/>
                        <a:t>***</a:t>
                      </a:r>
                      <a:endParaRPr lang="fa-IR" b="1"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a:txBody>
                    <a:bodyPr/>
                    <a:lstStyle/>
                    <a:p>
                      <a:pPr rtl="1"/>
                      <a:endParaRPr lang="fa-IR" b="1" dirty="0"/>
                    </a:p>
                  </a:txBody>
                  <a:tcPr>
                    <a:lnT w="12700" cap="flat" cmpd="sng" algn="ctr">
                      <a:solidFill>
                        <a:schemeClr val="tx1"/>
                      </a:solidFill>
                      <a:prstDash val="solid"/>
                      <a:round/>
                      <a:headEnd type="none" w="med" len="med"/>
                      <a:tailEnd type="none" w="med" len="med"/>
                    </a:lnT>
                  </a:tcPr>
                </a:tc>
                <a:tc>
                  <a:txBody>
                    <a:bodyPr/>
                    <a:lstStyle/>
                    <a:p>
                      <a:pPr rtl="1"/>
                      <a:endParaRPr lang="fa-IR" b="1"/>
                    </a:p>
                  </a:txBody>
                  <a:tcPr>
                    <a:lnT w="12700" cap="flat" cmpd="sng" algn="ctr">
                      <a:solidFill>
                        <a:schemeClr val="tx1"/>
                      </a:solidFill>
                      <a:prstDash val="solid"/>
                      <a:round/>
                      <a:headEnd type="none" w="med" len="med"/>
                      <a:tailEnd type="none" w="med" len="med"/>
                    </a:lnT>
                  </a:tcPr>
                </a:tc>
              </a:tr>
              <a:tr h="621307">
                <a:tc>
                  <a:txBody>
                    <a:bodyPr/>
                    <a:lstStyle/>
                    <a:p>
                      <a:pPr rtl="1"/>
                      <a:endParaRPr lang="fa-IR" b="1" dirty="0"/>
                    </a:p>
                  </a:txBody>
                  <a:tcPr>
                    <a:lnB w="12700" cap="flat" cmpd="sng" algn="ctr">
                      <a:solidFill>
                        <a:schemeClr val="tx1"/>
                      </a:solidFill>
                      <a:prstDash val="solid"/>
                      <a:round/>
                      <a:headEnd type="none" w="med" len="med"/>
                      <a:tailEnd type="none" w="med" len="med"/>
                    </a:lnB>
                  </a:tcPr>
                </a:tc>
                <a:tc>
                  <a:txBody>
                    <a:bodyPr/>
                    <a:lstStyle/>
                    <a:p>
                      <a:pPr rtl="1"/>
                      <a:endParaRPr lang="fa-IR" b="1" dirty="0"/>
                    </a:p>
                  </a:txBody>
                  <a:tcPr>
                    <a:lnB w="12700" cap="flat" cmpd="sng" algn="ctr">
                      <a:solidFill>
                        <a:schemeClr val="tx1"/>
                      </a:solidFill>
                      <a:prstDash val="solid"/>
                      <a:round/>
                      <a:headEnd type="none" w="med" len="med"/>
                      <a:tailEnd type="none" w="med" len="med"/>
                    </a:lnB>
                  </a:tcPr>
                </a:tc>
                <a:tc>
                  <a:txBody>
                    <a:bodyPr/>
                    <a:lstStyle/>
                    <a:p>
                      <a:pPr rtl="1"/>
                      <a:r>
                        <a:rPr lang="fa-IR" b="1" dirty="0" smtClean="0"/>
                        <a:t>               موجودی نقد</a:t>
                      </a:r>
                      <a:endParaRPr lang="fa-IR" b="1" dirty="0"/>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rtl="1"/>
                      <a:endParaRPr lang="fa-IR" b="1"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a:txBody>
                    <a:bodyPr/>
                    <a:lstStyle/>
                    <a:p>
                      <a:pPr rtl="1"/>
                      <a:endParaRPr lang="fa-IR" b="1" dirty="0"/>
                    </a:p>
                  </a:txBody>
                  <a:tcPr>
                    <a:lnB w="12700" cap="flat" cmpd="sng" algn="ctr">
                      <a:solidFill>
                        <a:schemeClr val="tx1"/>
                      </a:solidFill>
                      <a:prstDash val="solid"/>
                      <a:round/>
                      <a:headEnd type="none" w="med" len="med"/>
                      <a:tailEnd type="none" w="med" len="med"/>
                    </a:lnB>
                  </a:tcPr>
                </a:tc>
                <a:tc>
                  <a:txBody>
                    <a:bodyPr/>
                    <a:lstStyle/>
                    <a:p>
                      <a:pPr rtl="1"/>
                      <a:r>
                        <a:rPr lang="fa-IR" b="1" dirty="0" smtClean="0"/>
                        <a:t>***</a:t>
                      </a:r>
                      <a:endParaRPr lang="fa-IR" b="1" dirty="0"/>
                    </a:p>
                  </a:txBody>
                  <a:tcPr>
                    <a:lnB w="12700" cap="flat" cmpd="sng" algn="ctr">
                      <a:solidFill>
                        <a:schemeClr val="tx1"/>
                      </a:solidFill>
                      <a:prstDash val="solid"/>
                      <a:round/>
                      <a:headEnd type="none" w="med" len="med"/>
                      <a:tailEnd type="none" w="med" len="med"/>
                    </a:lnB>
                  </a:tcPr>
                </a:tc>
              </a:tr>
              <a:tr h="657914">
                <a:tc>
                  <a:txBody>
                    <a:bodyPr/>
                    <a:lstStyle/>
                    <a:p>
                      <a:pPr rtl="1"/>
                      <a:endParaRPr lang="fa-IR" b="1"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endParaRPr lang="fa-IR" b="1"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r>
                        <a:rPr lang="fa-IR" b="1" dirty="0" smtClean="0"/>
                        <a:t>                بانک</a:t>
                      </a:r>
                      <a:endParaRPr lang="fa-IR" b="1"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r>
                        <a:rPr lang="fa-IR" b="1" dirty="0" smtClean="0"/>
                        <a:t>***</a:t>
                      </a:r>
                      <a:endParaRPr lang="fa-IR" b="1"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endParaRPr lang="fa-IR" b="1"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endParaRPr lang="fa-IR" b="1" dirty="0" smtClean="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017562">
                <a:tc gridSpan="3">
                  <a:txBody>
                    <a:bodyPr/>
                    <a:lstStyle/>
                    <a:p>
                      <a:pPr rtl="1"/>
                      <a:r>
                        <a:rPr lang="fa-IR" b="1" dirty="0" smtClean="0"/>
                        <a:t>جمع</a:t>
                      </a:r>
                      <a:endParaRPr lang="fa-IR" b="1"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rtl="1"/>
                      <a:endParaRPr lang="fa-IR"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rtl="1"/>
                      <a:endParaRPr lang="fa-IR"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endParaRPr lang="fa-IR" b="1"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r>
                        <a:rPr lang="fa-IR" b="1" dirty="0" smtClean="0"/>
                        <a:t>***</a:t>
                      </a:r>
                      <a:endParaRPr lang="fa-IR" b="1"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r>
                        <a:rPr lang="fa-IR" b="1" dirty="0" smtClean="0"/>
                        <a:t>***</a:t>
                      </a:r>
                      <a:endParaRPr lang="fa-IR" b="1"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08781">
                <a:tc gridSpan="6">
                  <a:txBody>
                    <a:bodyPr/>
                    <a:lstStyle/>
                    <a:p>
                      <a:pPr rtl="1"/>
                      <a:r>
                        <a:rPr lang="fa-IR" dirty="0" smtClean="0"/>
                        <a:t>شرح سند:بابت پرداخت دستمزد</a:t>
                      </a:r>
                      <a:r>
                        <a:rPr lang="fa-IR" baseline="0" dirty="0" smtClean="0"/>
                        <a:t> ایام مرخصی (بازخرید ایام مرخصی)</a:t>
                      </a:r>
                      <a:endParaRPr lang="fa-IR"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rtl="1"/>
                      <a:endParaRPr lang="fa-IR"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rtl="1"/>
                      <a:endParaRPr lang="fa-IR"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rtl="1"/>
                      <a:endParaRPr lang="fa-IR"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rtl="1"/>
                      <a:endParaRPr lang="fa-IR"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rtl="1"/>
                      <a:endParaRPr lang="fa-IR"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08781">
                <a:tc gridSpan="6">
                  <a:txBody>
                    <a:bodyPr/>
                    <a:lstStyle/>
                    <a:p>
                      <a:pPr rtl="1"/>
                      <a:r>
                        <a:rPr lang="fa-IR" dirty="0" smtClean="0"/>
                        <a:t>تنظیم کننده:                                          تاییدکننده:                                      تصویب کننده:</a:t>
                      </a:r>
                      <a:endParaRPr lang="fa-IR" dirty="0"/>
                    </a:p>
                  </a:txBody>
                  <a:tcPr>
                    <a:lnT w="12700" cap="flat" cmpd="sng" algn="ctr">
                      <a:solidFill>
                        <a:schemeClr val="tx1"/>
                      </a:solidFill>
                      <a:prstDash val="solid"/>
                      <a:round/>
                      <a:headEnd type="none" w="med" len="med"/>
                      <a:tailEnd type="none" w="med" len="med"/>
                    </a:lnT>
                  </a:tcPr>
                </a:tc>
                <a:tc hMerge="1">
                  <a:txBody>
                    <a:bodyPr/>
                    <a:lstStyle/>
                    <a:p>
                      <a:pPr rtl="1"/>
                      <a:endParaRPr lang="fa-IR" dirty="0"/>
                    </a:p>
                  </a:txBody>
                  <a:tcPr>
                    <a:lnT w="12700" cap="flat" cmpd="sng" algn="ctr">
                      <a:solidFill>
                        <a:schemeClr val="tx1"/>
                      </a:solidFill>
                      <a:prstDash val="solid"/>
                      <a:round/>
                      <a:headEnd type="none" w="med" len="med"/>
                      <a:tailEnd type="none" w="med" len="med"/>
                    </a:lnT>
                  </a:tcPr>
                </a:tc>
                <a:tc hMerge="1">
                  <a:txBody>
                    <a:bodyPr/>
                    <a:lstStyle/>
                    <a:p>
                      <a:pPr rtl="1"/>
                      <a:endParaRPr lang="fa-IR"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hMerge="1">
                  <a:txBody>
                    <a:bodyPr/>
                    <a:lstStyle/>
                    <a:p>
                      <a:pPr rtl="1"/>
                      <a:endParaRPr lang="fa-IR"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pPr rtl="1"/>
                      <a:endParaRPr lang="fa-IR" dirty="0"/>
                    </a:p>
                  </a:txBody>
                  <a:tcPr>
                    <a:lnT w="12700" cap="flat" cmpd="sng" algn="ctr">
                      <a:solidFill>
                        <a:schemeClr val="tx1"/>
                      </a:solidFill>
                      <a:prstDash val="solid"/>
                      <a:round/>
                      <a:headEnd type="none" w="med" len="med"/>
                      <a:tailEnd type="none" w="med" len="med"/>
                    </a:lnT>
                  </a:tcPr>
                </a:tc>
                <a:tc hMerge="1">
                  <a:txBody>
                    <a:bodyPr/>
                    <a:lstStyle/>
                    <a:p>
                      <a:pPr rtl="1"/>
                      <a:endParaRPr lang="fa-IR" dirty="0"/>
                    </a:p>
                  </a:txBody>
                  <a:tcPr>
                    <a:lnT w="12700" cap="flat" cmpd="sng" algn="ctr">
                      <a:solidFill>
                        <a:schemeClr val="tx1"/>
                      </a:solidFill>
                      <a:prstDash val="solid"/>
                      <a:round/>
                      <a:headEnd type="none" w="med" len="med"/>
                      <a:tailEnd type="none" w="med" len="med"/>
                    </a:lnT>
                  </a:tcPr>
                </a:tc>
              </a:tr>
            </a:tbl>
          </a:graphicData>
        </a:graphic>
      </p:graphicFrame>
    </p:spTree>
    <p:extLst>
      <p:ext uri="{BB962C8B-B14F-4D97-AF65-F5344CB8AC3E}">
        <p14:creationId xmlns:p14="http://schemas.microsoft.com/office/powerpoint/2010/main" val="353070239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0"/>
            <a:ext cx="12192000" cy="6858000"/>
          </a:xfrm>
        </p:spPr>
        <p:txBody>
          <a:bodyPr/>
          <a:lstStyle/>
          <a:p>
            <a:endParaRPr lang="fa-IR" dirty="0"/>
          </a:p>
        </p:txBody>
      </p:sp>
      <p:sp>
        <p:nvSpPr>
          <p:cNvPr id="3" name="Subtitle 2"/>
          <p:cNvSpPr>
            <a:spLocks noGrp="1"/>
          </p:cNvSpPr>
          <p:nvPr>
            <p:ph type="subTitle" idx="1"/>
          </p:nvPr>
        </p:nvSpPr>
        <p:spPr>
          <a:xfrm>
            <a:off x="1507067" y="1"/>
            <a:ext cx="7766936" cy="5147732"/>
          </a:xfrm>
        </p:spPr>
        <p:txBody>
          <a:bodyPr>
            <a:normAutofit/>
          </a:bodyPr>
          <a:lstStyle/>
          <a:p>
            <a:pPr algn="ctr"/>
            <a:endParaRPr lang="fa-IR" sz="4800" dirty="0" smtClean="0">
              <a:latin typeface="Andalus" panose="02020603050405020304" pitchFamily="18" charset="-78"/>
              <a:cs typeface="Andalus" panose="02020603050405020304" pitchFamily="18" charset="-78"/>
            </a:endParaRPr>
          </a:p>
          <a:p>
            <a:pPr algn="ctr"/>
            <a:r>
              <a:rPr lang="fa-IR" sz="8800" dirty="0" smtClean="0">
                <a:latin typeface="Andalus" panose="02020603050405020304" pitchFamily="18" charset="-78"/>
                <a:cs typeface="Andalus" panose="02020603050405020304" pitchFamily="18" charset="-78"/>
              </a:rPr>
              <a:t>حساب هزینه دستمزد ایام مرخصی وذخیره دستمزد ایام مرخصی</a:t>
            </a:r>
            <a:endParaRPr lang="fa-IR" sz="8800" dirty="0">
              <a:latin typeface="Andalus" panose="02020603050405020304" pitchFamily="18" charset="-78"/>
              <a:cs typeface="Andalus" panose="02020603050405020304" pitchFamily="18" charset="-78"/>
            </a:endParaRPr>
          </a:p>
        </p:txBody>
      </p:sp>
    </p:spTree>
    <p:extLst>
      <p:ext uri="{BB962C8B-B14F-4D97-AF65-F5344CB8AC3E}">
        <p14:creationId xmlns:p14="http://schemas.microsoft.com/office/powerpoint/2010/main" val="1261129929"/>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7067" y="156117"/>
            <a:ext cx="7766936" cy="4991615"/>
          </a:xfrm>
        </p:spPr>
        <p:txBody>
          <a:bodyPr/>
          <a:lstStyle/>
          <a:p>
            <a:endParaRPr lang="fa-IR" dirty="0"/>
          </a:p>
        </p:txBody>
      </p:sp>
      <p:sp>
        <p:nvSpPr>
          <p:cNvPr id="3" name="Subtitle 2"/>
          <p:cNvSpPr>
            <a:spLocks noGrp="1"/>
          </p:cNvSpPr>
          <p:nvPr>
            <p:ph type="subTitle" idx="1"/>
          </p:nvPr>
        </p:nvSpPr>
        <p:spPr>
          <a:xfrm>
            <a:off x="0" y="156116"/>
            <a:ext cx="12192000" cy="6701883"/>
          </a:xfrm>
        </p:spPr>
        <p:txBody>
          <a:bodyPr>
            <a:normAutofit/>
          </a:bodyPr>
          <a:lstStyle/>
          <a:p>
            <a:r>
              <a:rPr lang="fa-IR" sz="4400" b="1" dirty="0" smtClean="0">
                <a:latin typeface="Arial" panose="020B0604020202020204" pitchFamily="34" charset="0"/>
                <a:cs typeface="Arial" panose="020B0604020202020204" pitchFamily="34" charset="0"/>
              </a:rPr>
              <a:t>ب)روش ایجاد ذخیره:در ابتدای هر دوره مالی برای سرشکن کردن هزینه دستمزد ایام مرخصی کارگران مبلغ مربوط به مرخصی به اندازه 9 روز(حداکثر مدت زمانی که میتوان ذخیره نمود)به نحوی که بیان خواهد شد برآورد می شود وپس از برآورد مبلغ ثبت لازم انجام خواهد شد.</a:t>
            </a:r>
          </a:p>
          <a:p>
            <a:endParaRPr lang="fa-IR" sz="4400" b="1" dirty="0">
              <a:latin typeface="Arial" panose="020B0604020202020204" pitchFamily="34" charset="0"/>
              <a:cs typeface="Arial" panose="020B0604020202020204" pitchFamily="34" charset="0"/>
            </a:endParaRPr>
          </a:p>
          <a:p>
            <a:r>
              <a:rPr lang="fa-IR" sz="4400" b="1" dirty="0" smtClean="0">
                <a:latin typeface="Arial" panose="020B0604020202020204" pitchFamily="34" charset="0"/>
                <a:cs typeface="Arial" panose="020B0604020202020204" pitchFamily="34" charset="0"/>
              </a:rPr>
              <a:t>نکته مهم:محاسبه ذخیره دستمزد ایام مرخصی در قرار دادهای بیش از یکسال مورد توجه قرار می گیرد.</a:t>
            </a:r>
            <a:endParaRPr lang="fa-IR" sz="44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76927427"/>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racture"/>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itle 1"/>
              <p:cNvSpPr>
                <a:spLocks noGrp="1"/>
              </p:cNvSpPr>
              <p:nvPr>
                <p:ph type="title"/>
              </p:nvPr>
            </p:nvSpPr>
            <p:spPr>
              <a:xfrm>
                <a:off x="0" y="1"/>
                <a:ext cx="12192000" cy="6534614"/>
              </a:xfrm>
            </p:spPr>
            <p:txBody>
              <a:bodyPr/>
              <a:lstStyle/>
              <a:p>
                <a:pPr algn="r"/>
                <a:r>
                  <a:rPr lang="fa-IR" dirty="0" smtClean="0"/>
                  <a:t/>
                </a:r>
                <a:br>
                  <a:rPr lang="fa-IR" dirty="0" smtClean="0"/>
                </a:br>
                <a:r>
                  <a:rPr lang="fa-IR" sz="3200" dirty="0">
                    <a:solidFill>
                      <a:schemeClr val="tx1"/>
                    </a:solidFill>
                  </a:rPr>
                  <a:t/>
                </a:r>
                <a:br>
                  <a:rPr lang="fa-IR" sz="3200" dirty="0">
                    <a:solidFill>
                      <a:schemeClr val="tx1"/>
                    </a:solidFill>
                  </a:rPr>
                </a:br>
                <a:r>
                  <a:rPr lang="fa-IR" sz="3200" b="1" dirty="0" smtClean="0">
                    <a:solidFill>
                      <a:schemeClr val="tx1"/>
                    </a:solidFill>
                    <a:latin typeface="Arial" panose="020B0604020202020204" pitchFamily="34" charset="0"/>
                    <a:cs typeface="Arial" panose="020B0604020202020204" pitchFamily="34" charset="0"/>
                  </a:rPr>
                  <a:t>نحوه محاسبه ذخیره دستمزد ایام مرخصی:</a:t>
                </a:r>
                <a:br>
                  <a:rPr lang="fa-IR" sz="3200" b="1" dirty="0" smtClean="0">
                    <a:solidFill>
                      <a:schemeClr val="tx1"/>
                    </a:solidFill>
                    <a:latin typeface="Arial" panose="020B0604020202020204" pitchFamily="34" charset="0"/>
                    <a:cs typeface="Arial" panose="020B0604020202020204" pitchFamily="34" charset="0"/>
                  </a:rPr>
                </a:br>
                <a:r>
                  <a:rPr lang="fa-IR" sz="3200" b="1" dirty="0" smtClean="0">
                    <a:solidFill>
                      <a:schemeClr val="tx1"/>
                    </a:solidFill>
                    <a:latin typeface="Arial" panose="020B0604020202020204" pitchFamily="34" charset="0"/>
                    <a:cs typeface="Arial" panose="020B0604020202020204" pitchFamily="34" charset="0"/>
                  </a:rPr>
                  <a:t>ذخیره دستمزد ایام مرخصی در ابتدای هر دوره مالی به صورت ماهانه به ترتیب زیر محاسبه می شود.</a:t>
                </a:r>
                <a:br>
                  <a:rPr lang="fa-IR" sz="3200" b="1" dirty="0" smtClean="0">
                    <a:solidFill>
                      <a:schemeClr val="tx1"/>
                    </a:solidFill>
                    <a:latin typeface="Arial" panose="020B0604020202020204" pitchFamily="34" charset="0"/>
                    <a:cs typeface="Arial" panose="020B0604020202020204" pitchFamily="34" charset="0"/>
                  </a:rPr>
                </a:br>
                <a:r>
                  <a:rPr lang="fa-IR" sz="2800" b="1" dirty="0">
                    <a:solidFill>
                      <a:schemeClr val="tx1"/>
                    </a:solidFill>
                    <a:latin typeface="Arial" panose="020B0604020202020204" pitchFamily="34" charset="0"/>
                    <a:cs typeface="Arial" panose="020B0604020202020204" pitchFamily="34" charset="0"/>
                  </a:rPr>
                  <a:t/>
                </a:r>
                <a:br>
                  <a:rPr lang="fa-IR" sz="2800" b="1" dirty="0">
                    <a:solidFill>
                      <a:schemeClr val="tx1"/>
                    </a:solidFill>
                    <a:latin typeface="Arial" panose="020B0604020202020204" pitchFamily="34" charset="0"/>
                    <a:cs typeface="Arial" panose="020B0604020202020204" pitchFamily="34" charset="0"/>
                  </a:rPr>
                </a:br>
                <a:r>
                  <a:rPr lang="fa-IR" sz="2800" b="1" dirty="0" smtClean="0">
                    <a:solidFill>
                      <a:schemeClr val="tx1"/>
                    </a:solidFill>
                    <a:latin typeface="Arial" panose="020B0604020202020204" pitchFamily="34" charset="0"/>
                    <a:cs typeface="Arial" panose="020B0604020202020204" pitchFamily="34" charset="0"/>
                  </a:rPr>
                  <a:t>                  </a:t>
                </a:r>
                <a14:m>
                  <m:oMath xmlns:m="http://schemas.openxmlformats.org/officeDocument/2006/math">
                    <m:f>
                      <m:fPr>
                        <m:ctrlPr>
                          <a:rPr lang="fa-IR" sz="2800" b="1" i="1">
                            <a:solidFill>
                              <a:schemeClr val="tx1"/>
                            </a:solidFill>
                            <a:latin typeface="Cambria Math"/>
                          </a:rPr>
                        </m:ctrlPr>
                      </m:fPr>
                      <m:num>
                        <m:r>
                          <a:rPr lang="fa-IR" sz="2800" b="1" i="1">
                            <a:solidFill>
                              <a:schemeClr val="tx1"/>
                            </a:solidFill>
                            <a:latin typeface="Cambria Math" panose="02040503050406030204" pitchFamily="18" charset="0"/>
                          </a:rPr>
                          <m:t>𝟏</m:t>
                        </m:r>
                      </m:num>
                      <m:den>
                        <m:r>
                          <a:rPr lang="fa-IR" sz="2800" b="1" i="1">
                            <a:solidFill>
                              <a:schemeClr val="tx1"/>
                            </a:solidFill>
                            <a:latin typeface="Cambria Math" panose="02040503050406030204" pitchFamily="18" charset="0"/>
                          </a:rPr>
                          <m:t>𝟏𝟐</m:t>
                        </m:r>
                      </m:den>
                    </m:f>
                  </m:oMath>
                </a14:m>
                <a:r>
                  <a:rPr lang="fa-IR" sz="2800" b="1" dirty="0" smtClean="0">
                    <a:solidFill>
                      <a:schemeClr val="tx1"/>
                    </a:solidFill>
                    <a:latin typeface="Arial" panose="020B0604020202020204" pitchFamily="34" charset="0"/>
                    <a:cs typeface="Arial" panose="020B0604020202020204" pitchFamily="34" charset="0"/>
                  </a:rPr>
                  <a:t>*</a:t>
                </a:r>
                <a:r>
                  <a:rPr lang="fa-IR" sz="3200" b="1" dirty="0" smtClean="0">
                    <a:solidFill>
                      <a:schemeClr val="tx1"/>
                    </a:solidFill>
                    <a:latin typeface="Arial" panose="020B0604020202020204" pitchFamily="34" charset="0"/>
                    <a:cs typeface="Arial" panose="020B0604020202020204" pitchFamily="34" charset="0"/>
                  </a:rPr>
                  <a:t>(</a:t>
                </a:r>
                <a14:m>
                  <m:oMath xmlns:m="http://schemas.openxmlformats.org/officeDocument/2006/math">
                    <m:f>
                      <m:fPr>
                        <m:ctrlPr>
                          <a:rPr lang="fa-IR" sz="3200" b="1" i="1">
                            <a:solidFill>
                              <a:schemeClr val="tx1"/>
                            </a:solidFill>
                            <a:latin typeface="Cambria Math"/>
                          </a:rPr>
                        </m:ctrlPr>
                      </m:fPr>
                      <m:num>
                        <m:r>
                          <a:rPr lang="fa-IR" sz="3200" b="1" i="1">
                            <a:solidFill>
                              <a:schemeClr val="tx1"/>
                            </a:solidFill>
                            <a:latin typeface="Cambria Math" panose="02040503050406030204" pitchFamily="18" charset="0"/>
                          </a:rPr>
                          <m:t>𝟗</m:t>
                        </m:r>
                      </m:num>
                      <m:den>
                        <m:r>
                          <a:rPr lang="fa-IR" sz="3200" b="1" i="1">
                            <a:solidFill>
                              <a:schemeClr val="tx1"/>
                            </a:solidFill>
                            <a:latin typeface="Cambria Math" panose="02040503050406030204" pitchFamily="18" charset="0"/>
                          </a:rPr>
                          <m:t>𝟑𝟎</m:t>
                        </m:r>
                      </m:den>
                    </m:f>
                  </m:oMath>
                </a14:m>
                <a:r>
                  <a:rPr lang="fa-IR" sz="3200" b="1" dirty="0">
                    <a:solidFill>
                      <a:schemeClr val="tx1"/>
                    </a:solidFill>
                    <a:latin typeface="Arial" panose="020B0604020202020204" pitchFamily="34" charset="0"/>
                    <a:cs typeface="Arial" panose="020B0604020202020204" pitchFamily="34" charset="0"/>
                  </a:rPr>
                  <a:t>*</a:t>
                </a:r>
                <a:r>
                  <a:rPr lang="fa-IR" sz="3200" b="1" dirty="0" smtClean="0">
                    <a:solidFill>
                      <a:schemeClr val="tx1"/>
                    </a:solidFill>
                    <a:latin typeface="Arial" panose="020B0604020202020204" pitchFamily="34" charset="0"/>
                    <a:cs typeface="Arial" panose="020B0604020202020204" pitchFamily="34" charset="0"/>
                  </a:rPr>
                  <a:t>حقوق پایه ومزایای مستمر ماهانه حکمی کارکنان)</a:t>
                </a:r>
                <a:br>
                  <a:rPr lang="fa-IR" sz="3200" b="1" dirty="0" smtClean="0">
                    <a:solidFill>
                      <a:schemeClr val="tx1"/>
                    </a:solidFill>
                    <a:latin typeface="Arial" panose="020B0604020202020204" pitchFamily="34" charset="0"/>
                    <a:cs typeface="Arial" panose="020B0604020202020204" pitchFamily="34" charset="0"/>
                  </a:rPr>
                </a:br>
                <a:r>
                  <a:rPr lang="fa-IR" sz="3200" b="1" dirty="0">
                    <a:solidFill>
                      <a:schemeClr val="tx1"/>
                    </a:solidFill>
                    <a:latin typeface="Arial" panose="020B0604020202020204" pitchFamily="34" charset="0"/>
                    <a:cs typeface="Arial" panose="020B0604020202020204" pitchFamily="34" charset="0"/>
                  </a:rPr>
                  <a:t/>
                </a:r>
                <a:br>
                  <a:rPr lang="fa-IR" sz="3200" b="1" dirty="0">
                    <a:solidFill>
                      <a:schemeClr val="tx1"/>
                    </a:solidFill>
                    <a:latin typeface="Arial" panose="020B0604020202020204" pitchFamily="34" charset="0"/>
                    <a:cs typeface="Arial" panose="020B0604020202020204" pitchFamily="34" charset="0"/>
                  </a:rPr>
                </a:br>
                <a:endParaRPr lang="fa-IR" sz="3200" b="1" dirty="0">
                  <a:solidFill>
                    <a:schemeClr val="tx1"/>
                  </a:solidFill>
                  <a:latin typeface="Arial" panose="020B0604020202020204" pitchFamily="34" charset="0"/>
                  <a:cs typeface="Arial" panose="020B0604020202020204" pitchFamily="34" charset="0"/>
                </a:endParaRPr>
              </a:p>
            </p:txBody>
          </p:sp>
        </mc:Choice>
        <mc:Fallback xmlns="">
          <p:sp>
            <p:nvSpPr>
              <p:cNvPr id="2" name="Title 1"/>
              <p:cNvSpPr>
                <a:spLocks noGrp="1" noRot="1" noChangeAspect="1" noMove="1" noResize="1" noEditPoints="1" noAdjustHandles="1" noChangeArrowheads="1" noChangeShapeType="1" noTextEdit="1"/>
              </p:cNvSpPr>
              <p:nvPr>
                <p:ph type="title"/>
              </p:nvPr>
            </p:nvSpPr>
            <p:spPr>
              <a:xfrm>
                <a:off x="0" y="1"/>
                <a:ext cx="12192000" cy="6534614"/>
              </a:xfrm>
              <a:blipFill rotWithShape="0">
                <a:blip r:embed="rId2"/>
                <a:stretch>
                  <a:fillRect r="-1250"/>
                </a:stretch>
              </a:blipFill>
            </p:spPr>
            <p:txBody>
              <a:bodyPr/>
              <a:lstStyle/>
              <a:p>
                <a:r>
                  <a:rPr lang="fa-IR">
                    <a:noFill/>
                  </a:rPr>
                  <a:t> </a:t>
                </a:r>
              </a:p>
            </p:txBody>
          </p:sp>
        </mc:Fallback>
      </mc:AlternateContent>
    </p:spTree>
    <p:extLst>
      <p:ext uri="{BB962C8B-B14F-4D97-AF65-F5344CB8AC3E}">
        <p14:creationId xmlns:p14="http://schemas.microsoft.com/office/powerpoint/2010/main" val="4188244274"/>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6858000"/>
          </a:xfrm>
        </p:spPr>
        <p:txBody>
          <a:bodyPr/>
          <a:lstStyle/>
          <a:p>
            <a:endParaRPr lang="fa-IR" dirty="0"/>
          </a:p>
        </p:txBody>
      </p:sp>
      <p:graphicFrame>
        <p:nvGraphicFramePr>
          <p:cNvPr id="3" name="Table 2"/>
          <p:cNvGraphicFramePr>
            <a:graphicFrameLocks noGrp="1"/>
          </p:cNvGraphicFramePr>
          <p:nvPr>
            <p:extLst>
              <p:ext uri="{D42A27DB-BD31-4B8C-83A1-F6EECF244321}">
                <p14:modId xmlns:p14="http://schemas.microsoft.com/office/powerpoint/2010/main" val="1334943033"/>
              </p:ext>
            </p:extLst>
          </p:nvPr>
        </p:nvGraphicFramePr>
        <p:xfrm>
          <a:off x="44605" y="2"/>
          <a:ext cx="12147395" cy="6857998"/>
        </p:xfrm>
        <a:graphic>
          <a:graphicData uri="http://schemas.openxmlformats.org/drawingml/2006/table">
            <a:tbl>
              <a:tblPr rtl="1" firstRow="1" bandRow="1">
                <a:tableStyleId>{0505E3EF-67EA-436B-97B2-0124C06EBD24}</a:tableStyleId>
              </a:tblPr>
              <a:tblGrid>
                <a:gridCol w="824415"/>
                <a:gridCol w="1403004"/>
                <a:gridCol w="4143644"/>
                <a:gridCol w="691376"/>
                <a:gridCol w="1828800"/>
                <a:gridCol w="3256156"/>
              </a:tblGrid>
              <a:tr h="1306227">
                <a:tc gridSpan="6">
                  <a:txBody>
                    <a:bodyPr/>
                    <a:lstStyle/>
                    <a:p>
                      <a:pPr rtl="1"/>
                      <a:r>
                        <a:rPr lang="fa-IR" b="1" dirty="0" smtClean="0"/>
                        <a:t>شماره سند:                               شرکت:.......               </a:t>
                      </a:r>
                      <a:r>
                        <a:rPr lang="fa-IR" sz="1050" b="1" dirty="0" smtClean="0"/>
                        <a:t>شماره صفحه دفتر روزنامه:</a:t>
                      </a:r>
                    </a:p>
                    <a:p>
                      <a:pPr rtl="1"/>
                      <a:endParaRPr lang="fa-IR" b="1" dirty="0" smtClean="0"/>
                    </a:p>
                    <a:p>
                      <a:pPr rtl="1"/>
                      <a:r>
                        <a:rPr lang="fa-IR" b="1" dirty="0" smtClean="0"/>
                        <a:t>تاریخ سند:                              سند حسابداری                 تعداد ضمائم:</a:t>
                      </a:r>
                      <a:endParaRPr lang="fa-IR" b="1" dirty="0"/>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r>
              <a:tr h="809862">
                <a:tc>
                  <a:txBody>
                    <a:bodyPr/>
                    <a:lstStyle/>
                    <a:p>
                      <a:pPr rtl="1"/>
                      <a:r>
                        <a:rPr lang="fa-IR" smtClean="0"/>
                        <a:t>ردیف</a:t>
                      </a:r>
                      <a:endParaRPr lang="fa-IR" dirty="0"/>
                    </a:p>
                  </a:txBody>
                  <a:tcPr/>
                </a:tc>
                <a:tc>
                  <a:txBody>
                    <a:bodyPr/>
                    <a:lstStyle/>
                    <a:p>
                      <a:pPr rtl="1"/>
                      <a:r>
                        <a:rPr lang="fa-IR" b="1" dirty="0" smtClean="0"/>
                        <a:t>کد حساب</a:t>
                      </a:r>
                      <a:endParaRPr lang="fa-IR" b="1" dirty="0"/>
                    </a:p>
                  </a:txBody>
                  <a:tcPr/>
                </a:tc>
                <a:tc>
                  <a:txBody>
                    <a:bodyPr/>
                    <a:lstStyle/>
                    <a:p>
                      <a:pPr rtl="1"/>
                      <a:r>
                        <a:rPr lang="fa-IR" b="1" dirty="0" smtClean="0"/>
                        <a:t>شرح</a:t>
                      </a:r>
                      <a:endParaRPr lang="fa-IR" b="1" dirty="0"/>
                    </a:p>
                  </a:txBody>
                  <a:tcPr>
                    <a:lnR w="12700" cap="flat" cmpd="sng" algn="ctr">
                      <a:solidFill>
                        <a:schemeClr val="tx1"/>
                      </a:solidFill>
                      <a:prstDash val="solid"/>
                      <a:round/>
                      <a:headEnd type="none" w="med" len="med"/>
                      <a:tailEnd type="none" w="med" len="med"/>
                    </a:lnR>
                  </a:tcPr>
                </a:tc>
                <a:tc>
                  <a:txBody>
                    <a:bodyPr/>
                    <a:lstStyle/>
                    <a:p>
                      <a:pPr rtl="1"/>
                      <a:r>
                        <a:rPr lang="fa-IR" b="1" dirty="0" smtClean="0"/>
                        <a:t>مبلغ جزء</a:t>
                      </a:r>
                      <a:endParaRPr lang="fa-IR" b="1" dirty="0"/>
                    </a:p>
                  </a:txBody>
                  <a:tcPr>
                    <a:lnL w="12700" cap="flat" cmpd="sng" algn="ctr">
                      <a:solidFill>
                        <a:schemeClr val="tx1"/>
                      </a:solidFill>
                      <a:prstDash val="solid"/>
                      <a:round/>
                      <a:headEnd type="none" w="med" len="med"/>
                      <a:tailEnd type="none" w="med" len="med"/>
                    </a:lnL>
                  </a:tcPr>
                </a:tc>
                <a:tc>
                  <a:txBody>
                    <a:bodyPr/>
                    <a:lstStyle/>
                    <a:p>
                      <a:pPr rtl="1"/>
                      <a:r>
                        <a:rPr lang="fa-IR" b="1" dirty="0" smtClean="0"/>
                        <a:t>بدهکار(ریال)</a:t>
                      </a:r>
                      <a:endParaRPr lang="fa-IR" b="1" dirty="0"/>
                    </a:p>
                  </a:txBody>
                  <a:tcPr/>
                </a:tc>
                <a:tc>
                  <a:txBody>
                    <a:bodyPr/>
                    <a:lstStyle/>
                    <a:p>
                      <a:pPr rtl="1"/>
                      <a:r>
                        <a:rPr lang="fa-IR" b="1" dirty="0" smtClean="0"/>
                        <a:t>بستانکار(ریال)</a:t>
                      </a:r>
                      <a:endParaRPr lang="fa-IR" b="1" dirty="0"/>
                    </a:p>
                  </a:txBody>
                  <a:tcPr/>
                </a:tc>
              </a:tr>
              <a:tr h="749775">
                <a:tc>
                  <a:txBody>
                    <a:bodyPr/>
                    <a:lstStyle/>
                    <a:p>
                      <a:pPr rtl="1"/>
                      <a:endParaRPr lang="fa-IR" dirty="0"/>
                    </a:p>
                  </a:txBody>
                  <a:tcPr>
                    <a:lnB w="12700" cap="flat" cmpd="sng" algn="ctr">
                      <a:solidFill>
                        <a:schemeClr val="tx1"/>
                      </a:solidFill>
                      <a:prstDash val="solid"/>
                      <a:round/>
                      <a:headEnd type="none" w="med" len="med"/>
                      <a:tailEnd type="none" w="med" len="med"/>
                    </a:lnB>
                  </a:tcPr>
                </a:tc>
                <a:tc>
                  <a:txBody>
                    <a:bodyPr/>
                    <a:lstStyle/>
                    <a:p>
                      <a:pPr rtl="1"/>
                      <a:endParaRPr lang="fa-IR" b="1" dirty="0"/>
                    </a:p>
                  </a:txBody>
                  <a:tcPr>
                    <a:lnB w="12700" cap="flat" cmpd="sng" algn="ctr">
                      <a:solidFill>
                        <a:schemeClr val="tx1"/>
                      </a:solidFill>
                      <a:prstDash val="solid"/>
                      <a:round/>
                      <a:headEnd type="none" w="med" len="med"/>
                      <a:tailEnd type="none" w="med" len="med"/>
                    </a:lnB>
                  </a:tcPr>
                </a:tc>
                <a:tc>
                  <a:txBody>
                    <a:bodyPr/>
                    <a:lstStyle/>
                    <a:p>
                      <a:pPr rtl="1"/>
                      <a:r>
                        <a:rPr lang="fa-IR" b="1" dirty="0" smtClean="0"/>
                        <a:t>هزینه حقوق ودستمزد </a:t>
                      </a:r>
                    </a:p>
                    <a:p>
                      <a:pPr rtl="1"/>
                      <a:endParaRPr lang="fa-IR" b="1" dirty="0"/>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rtl="1"/>
                      <a:endParaRPr lang="fa-IR" b="1"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a:txBody>
                    <a:bodyPr/>
                    <a:lstStyle/>
                    <a:p>
                      <a:pPr rtl="1"/>
                      <a:r>
                        <a:rPr lang="fa-IR" b="1" dirty="0" smtClean="0"/>
                        <a:t>***</a:t>
                      </a:r>
                      <a:endParaRPr lang="fa-IR" b="1" dirty="0"/>
                    </a:p>
                  </a:txBody>
                  <a:tcPr>
                    <a:lnB w="12700" cap="flat" cmpd="sng" algn="ctr">
                      <a:solidFill>
                        <a:schemeClr val="tx1"/>
                      </a:solidFill>
                      <a:prstDash val="solid"/>
                      <a:round/>
                      <a:headEnd type="none" w="med" len="med"/>
                      <a:tailEnd type="none" w="med" len="med"/>
                    </a:lnB>
                  </a:tcPr>
                </a:tc>
                <a:tc>
                  <a:txBody>
                    <a:bodyPr/>
                    <a:lstStyle/>
                    <a:p>
                      <a:pPr rtl="1"/>
                      <a:endParaRPr lang="fa-IR" b="1"/>
                    </a:p>
                  </a:txBody>
                  <a:tcPr>
                    <a:lnB w="12700" cap="flat" cmpd="sng" algn="ctr">
                      <a:solidFill>
                        <a:schemeClr val="tx1"/>
                      </a:solidFill>
                      <a:prstDash val="solid"/>
                      <a:round/>
                      <a:headEnd type="none" w="med" len="med"/>
                      <a:tailEnd type="none" w="med" len="med"/>
                    </a:lnB>
                  </a:tcPr>
                </a:tc>
              </a:tr>
              <a:tr h="677789">
                <a:tc>
                  <a:txBody>
                    <a:bodyPr/>
                    <a:lstStyle/>
                    <a:p>
                      <a:pPr rtl="1"/>
                      <a:endParaRPr lang="fa-IR" dirty="0"/>
                    </a:p>
                  </a:txBody>
                  <a:tcPr>
                    <a:lnT w="12700" cap="flat" cmpd="sng" algn="ctr">
                      <a:solidFill>
                        <a:schemeClr val="tx1"/>
                      </a:solidFill>
                      <a:prstDash val="solid"/>
                      <a:round/>
                      <a:headEnd type="none" w="med" len="med"/>
                      <a:tailEnd type="none" w="med" len="med"/>
                    </a:lnT>
                  </a:tcPr>
                </a:tc>
                <a:tc>
                  <a:txBody>
                    <a:bodyPr/>
                    <a:lstStyle/>
                    <a:p>
                      <a:pPr rtl="1"/>
                      <a:endParaRPr lang="fa-IR" b="1" dirty="0"/>
                    </a:p>
                  </a:txBody>
                  <a:tcPr>
                    <a:lnT w="12700" cap="flat" cmpd="sng" algn="ctr">
                      <a:solidFill>
                        <a:schemeClr val="tx1"/>
                      </a:solidFill>
                      <a:prstDash val="solid"/>
                      <a:round/>
                      <a:headEnd type="none" w="med" len="med"/>
                      <a:tailEnd type="none" w="med" len="med"/>
                    </a:lnT>
                  </a:tcPr>
                </a:tc>
                <a:tc>
                  <a:txBody>
                    <a:bodyPr/>
                    <a:lstStyle/>
                    <a:p>
                      <a:pPr rtl="1"/>
                      <a:r>
                        <a:rPr lang="fa-IR" b="1" dirty="0" smtClean="0"/>
                        <a:t>دستمزد ایام مرخصی</a:t>
                      </a:r>
                      <a:endParaRPr lang="fa-IR" b="1"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rtl="1"/>
                      <a:r>
                        <a:rPr lang="fa-IR" b="1" dirty="0" smtClean="0"/>
                        <a:t>***</a:t>
                      </a:r>
                      <a:endParaRPr lang="fa-IR" b="1"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a:txBody>
                    <a:bodyPr/>
                    <a:lstStyle/>
                    <a:p>
                      <a:pPr rtl="1"/>
                      <a:endParaRPr lang="fa-IR" b="1" dirty="0"/>
                    </a:p>
                  </a:txBody>
                  <a:tcPr>
                    <a:lnT w="12700" cap="flat" cmpd="sng" algn="ctr">
                      <a:solidFill>
                        <a:schemeClr val="tx1"/>
                      </a:solidFill>
                      <a:prstDash val="solid"/>
                      <a:round/>
                      <a:headEnd type="none" w="med" len="med"/>
                      <a:tailEnd type="none" w="med" len="med"/>
                    </a:lnT>
                  </a:tcPr>
                </a:tc>
                <a:tc>
                  <a:txBody>
                    <a:bodyPr/>
                    <a:lstStyle/>
                    <a:p>
                      <a:pPr rtl="1"/>
                      <a:endParaRPr lang="fa-IR" b="1"/>
                    </a:p>
                  </a:txBody>
                  <a:tcPr>
                    <a:lnT w="12700" cap="flat" cmpd="sng" algn="ctr">
                      <a:solidFill>
                        <a:schemeClr val="tx1"/>
                      </a:solidFill>
                      <a:prstDash val="solid"/>
                      <a:round/>
                      <a:headEnd type="none" w="med" len="med"/>
                      <a:tailEnd type="none" w="med" len="med"/>
                    </a:lnT>
                  </a:tcPr>
                </a:tc>
              </a:tr>
              <a:tr h="621307">
                <a:tc>
                  <a:txBody>
                    <a:bodyPr/>
                    <a:lstStyle/>
                    <a:p>
                      <a:pPr rtl="1"/>
                      <a:endParaRPr lang="fa-IR" dirty="0"/>
                    </a:p>
                  </a:txBody>
                  <a:tcPr>
                    <a:lnB w="12700" cap="flat" cmpd="sng" algn="ctr">
                      <a:solidFill>
                        <a:schemeClr val="tx1"/>
                      </a:solidFill>
                      <a:prstDash val="solid"/>
                      <a:round/>
                      <a:headEnd type="none" w="med" len="med"/>
                      <a:tailEnd type="none" w="med" len="med"/>
                    </a:lnB>
                  </a:tcPr>
                </a:tc>
                <a:tc>
                  <a:txBody>
                    <a:bodyPr/>
                    <a:lstStyle/>
                    <a:p>
                      <a:pPr rtl="1"/>
                      <a:endParaRPr lang="fa-IR" b="1" dirty="0"/>
                    </a:p>
                  </a:txBody>
                  <a:tcPr>
                    <a:lnB w="12700" cap="flat" cmpd="sng" algn="ctr">
                      <a:solidFill>
                        <a:schemeClr val="tx1"/>
                      </a:solidFill>
                      <a:prstDash val="solid"/>
                      <a:round/>
                      <a:headEnd type="none" w="med" len="med"/>
                      <a:tailEnd type="none" w="med" len="med"/>
                    </a:lnB>
                  </a:tcPr>
                </a:tc>
                <a:tc>
                  <a:txBody>
                    <a:bodyPr/>
                    <a:lstStyle/>
                    <a:p>
                      <a:pPr rtl="1"/>
                      <a:r>
                        <a:rPr lang="fa-IR" b="1" dirty="0" smtClean="0"/>
                        <a:t>       سایر حسابهای پرداختنی</a:t>
                      </a:r>
                      <a:endParaRPr lang="fa-IR" b="1" dirty="0"/>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rtl="1"/>
                      <a:endParaRPr lang="fa-IR" b="1"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a:txBody>
                    <a:bodyPr/>
                    <a:lstStyle/>
                    <a:p>
                      <a:pPr rtl="1"/>
                      <a:endParaRPr lang="fa-IR" b="1" dirty="0"/>
                    </a:p>
                  </a:txBody>
                  <a:tcPr>
                    <a:lnB w="12700" cap="flat" cmpd="sng" algn="ctr">
                      <a:solidFill>
                        <a:schemeClr val="tx1"/>
                      </a:solidFill>
                      <a:prstDash val="solid"/>
                      <a:round/>
                      <a:headEnd type="none" w="med" len="med"/>
                      <a:tailEnd type="none" w="med" len="med"/>
                    </a:lnB>
                  </a:tcPr>
                </a:tc>
                <a:tc>
                  <a:txBody>
                    <a:bodyPr/>
                    <a:lstStyle/>
                    <a:p>
                      <a:pPr rtl="1"/>
                      <a:r>
                        <a:rPr lang="fa-IR" b="1" dirty="0" smtClean="0"/>
                        <a:t>***</a:t>
                      </a:r>
                      <a:endParaRPr lang="fa-IR" b="1" dirty="0"/>
                    </a:p>
                  </a:txBody>
                  <a:tcPr>
                    <a:lnB w="12700" cap="flat" cmpd="sng" algn="ctr">
                      <a:solidFill>
                        <a:schemeClr val="tx1"/>
                      </a:solidFill>
                      <a:prstDash val="solid"/>
                      <a:round/>
                      <a:headEnd type="none" w="med" len="med"/>
                      <a:tailEnd type="none" w="med" len="med"/>
                    </a:lnB>
                  </a:tcPr>
                </a:tc>
              </a:tr>
              <a:tr h="657914">
                <a:tc>
                  <a:txBody>
                    <a:bodyPr/>
                    <a:lstStyle/>
                    <a:p>
                      <a:pPr rtl="1"/>
                      <a:endParaRPr lang="fa-IR"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endParaRPr lang="fa-IR" b="1"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r>
                        <a:rPr lang="fa-IR" b="1" smtClean="0"/>
                        <a:t>           ذخیره دستمزد </a:t>
                      </a:r>
                      <a:r>
                        <a:rPr lang="fa-IR" b="1" dirty="0" smtClean="0"/>
                        <a:t>ایام مرخصی</a:t>
                      </a:r>
                      <a:endParaRPr lang="fa-IR" b="1"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r>
                        <a:rPr lang="fa-IR" b="1" dirty="0" smtClean="0"/>
                        <a:t>***</a:t>
                      </a:r>
                      <a:endParaRPr lang="fa-IR" b="1"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endParaRPr lang="fa-IR" b="1"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endParaRPr lang="fa-IR" b="1" dirty="0" smtClean="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017562">
                <a:tc gridSpan="3">
                  <a:txBody>
                    <a:bodyPr/>
                    <a:lstStyle/>
                    <a:p>
                      <a:pPr rtl="1"/>
                      <a:r>
                        <a:rPr lang="fa-IR" b="1" dirty="0" smtClean="0"/>
                        <a:t>جمع</a:t>
                      </a:r>
                      <a:endParaRPr lang="fa-IR" b="1"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rtl="1"/>
                      <a:endParaRPr lang="fa-IR"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rtl="1"/>
                      <a:endParaRPr lang="fa-IR"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endParaRPr lang="fa-IR" b="1"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r>
                        <a:rPr lang="fa-IR" b="1" dirty="0" smtClean="0"/>
                        <a:t>***</a:t>
                      </a:r>
                      <a:endParaRPr lang="fa-IR" b="1"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r>
                        <a:rPr lang="fa-IR" b="1" dirty="0" smtClean="0"/>
                        <a:t>***</a:t>
                      </a:r>
                      <a:endParaRPr lang="fa-IR" b="1"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08781">
                <a:tc gridSpan="6">
                  <a:txBody>
                    <a:bodyPr/>
                    <a:lstStyle/>
                    <a:p>
                      <a:pPr rtl="1"/>
                      <a:r>
                        <a:rPr lang="fa-IR" b="1" dirty="0" smtClean="0"/>
                        <a:t>شرح سند:بابت ذخیره</a:t>
                      </a:r>
                      <a:r>
                        <a:rPr lang="fa-IR" b="1" baseline="0" dirty="0" smtClean="0"/>
                        <a:t> دستمزد ایام مرخصی ماه .....................</a:t>
                      </a:r>
                      <a:endParaRPr lang="fa-IR" b="1"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rtl="1"/>
                      <a:endParaRPr lang="fa-IR"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rtl="1"/>
                      <a:endParaRPr lang="fa-IR"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rtl="1"/>
                      <a:endParaRPr lang="fa-IR"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rtl="1"/>
                      <a:endParaRPr lang="fa-IR"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rtl="1"/>
                      <a:endParaRPr lang="fa-IR"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08781">
                <a:tc gridSpan="6">
                  <a:txBody>
                    <a:bodyPr/>
                    <a:lstStyle/>
                    <a:p>
                      <a:pPr rtl="1"/>
                      <a:r>
                        <a:rPr lang="fa-IR" b="1" dirty="0" smtClean="0"/>
                        <a:t>تنظیم کننده:                                          تایید کننده:                                      تصویب کننده:</a:t>
                      </a:r>
                      <a:endParaRPr lang="fa-IR" b="1" dirty="0"/>
                    </a:p>
                  </a:txBody>
                  <a:tcPr>
                    <a:lnT w="12700" cap="flat" cmpd="sng" algn="ctr">
                      <a:solidFill>
                        <a:schemeClr val="tx1"/>
                      </a:solidFill>
                      <a:prstDash val="solid"/>
                      <a:round/>
                      <a:headEnd type="none" w="med" len="med"/>
                      <a:tailEnd type="none" w="med" len="med"/>
                    </a:lnT>
                  </a:tcPr>
                </a:tc>
                <a:tc hMerge="1">
                  <a:txBody>
                    <a:bodyPr/>
                    <a:lstStyle/>
                    <a:p>
                      <a:pPr rtl="1"/>
                      <a:endParaRPr lang="fa-IR" dirty="0"/>
                    </a:p>
                  </a:txBody>
                  <a:tcPr>
                    <a:lnT w="12700" cap="flat" cmpd="sng" algn="ctr">
                      <a:solidFill>
                        <a:schemeClr val="tx1"/>
                      </a:solidFill>
                      <a:prstDash val="solid"/>
                      <a:round/>
                      <a:headEnd type="none" w="med" len="med"/>
                      <a:tailEnd type="none" w="med" len="med"/>
                    </a:lnT>
                  </a:tcPr>
                </a:tc>
                <a:tc hMerge="1">
                  <a:txBody>
                    <a:bodyPr/>
                    <a:lstStyle/>
                    <a:p>
                      <a:pPr rtl="1"/>
                      <a:endParaRPr lang="fa-IR"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hMerge="1">
                  <a:txBody>
                    <a:bodyPr/>
                    <a:lstStyle/>
                    <a:p>
                      <a:pPr rtl="1"/>
                      <a:endParaRPr lang="fa-IR"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pPr rtl="1"/>
                      <a:endParaRPr lang="fa-IR" dirty="0"/>
                    </a:p>
                  </a:txBody>
                  <a:tcPr>
                    <a:lnT w="12700" cap="flat" cmpd="sng" algn="ctr">
                      <a:solidFill>
                        <a:schemeClr val="tx1"/>
                      </a:solidFill>
                      <a:prstDash val="solid"/>
                      <a:round/>
                      <a:headEnd type="none" w="med" len="med"/>
                      <a:tailEnd type="none" w="med" len="med"/>
                    </a:lnT>
                  </a:tcPr>
                </a:tc>
                <a:tc hMerge="1">
                  <a:txBody>
                    <a:bodyPr/>
                    <a:lstStyle/>
                    <a:p>
                      <a:pPr rtl="1"/>
                      <a:endParaRPr lang="fa-IR" dirty="0"/>
                    </a:p>
                  </a:txBody>
                  <a:tcPr>
                    <a:lnT w="12700" cap="flat" cmpd="sng" algn="ctr">
                      <a:solidFill>
                        <a:schemeClr val="tx1"/>
                      </a:solidFill>
                      <a:prstDash val="solid"/>
                      <a:round/>
                      <a:headEnd type="none" w="med" len="med"/>
                      <a:tailEnd type="none" w="med" len="med"/>
                    </a:lnT>
                  </a:tcPr>
                </a:tc>
              </a:tr>
            </a:tbl>
          </a:graphicData>
        </a:graphic>
      </p:graphicFrame>
    </p:spTree>
    <p:extLst>
      <p:ext uri="{BB962C8B-B14F-4D97-AF65-F5344CB8AC3E}">
        <p14:creationId xmlns:p14="http://schemas.microsoft.com/office/powerpoint/2010/main" val="30441953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6858000"/>
          </a:xfrm>
        </p:spPr>
        <p:txBody>
          <a:bodyPr/>
          <a:lstStyle/>
          <a:p>
            <a:pPr algn="r"/>
            <a:r>
              <a:rPr lang="fa-IR" b="1" dirty="0" smtClean="0">
                <a:solidFill>
                  <a:schemeClr val="tx1"/>
                </a:solidFill>
                <a:latin typeface="Arial" panose="020B0604020202020204" pitchFamily="34" charset="0"/>
                <a:cs typeface="Arial" panose="020B0604020202020204" pitchFamily="34" charset="0"/>
              </a:rPr>
              <a:t>همان طور که گفته شد در قراردادهای کار بیش از یکسال برای سرشکن کردن هزینه ها در ابتدای دوره مالی معادل 9 روز از مرخصی که میتوان استفاده نکرد یا ذخیره نمود طبق فرمول محاسبه وهر ماه ثبت لازم صورت می گیرد. </a:t>
            </a:r>
            <a:br>
              <a:rPr lang="fa-IR" b="1" dirty="0" smtClean="0">
                <a:solidFill>
                  <a:schemeClr val="tx1"/>
                </a:solidFill>
                <a:latin typeface="Arial" panose="020B0604020202020204" pitchFamily="34" charset="0"/>
                <a:cs typeface="Arial" panose="020B0604020202020204" pitchFamily="34" charset="0"/>
              </a:rPr>
            </a:br>
            <a:r>
              <a:rPr lang="fa-IR" b="1" dirty="0">
                <a:solidFill>
                  <a:schemeClr val="tx1"/>
                </a:solidFill>
                <a:latin typeface="Arial" panose="020B0604020202020204" pitchFamily="34" charset="0"/>
                <a:cs typeface="Arial" panose="020B0604020202020204" pitchFamily="34" charset="0"/>
              </a:rPr>
              <a:t/>
            </a:r>
            <a:br>
              <a:rPr lang="fa-IR" b="1" dirty="0">
                <a:solidFill>
                  <a:schemeClr val="tx1"/>
                </a:solidFill>
                <a:latin typeface="Arial" panose="020B0604020202020204" pitchFamily="34" charset="0"/>
                <a:cs typeface="Arial" panose="020B0604020202020204" pitchFamily="34" charset="0"/>
              </a:rPr>
            </a:br>
            <a:r>
              <a:rPr lang="fa-IR" b="1" dirty="0" smtClean="0">
                <a:solidFill>
                  <a:schemeClr val="tx1"/>
                </a:solidFill>
                <a:latin typeface="Arial" panose="020B0604020202020204" pitchFamily="34" charset="0"/>
                <a:cs typeface="Arial" panose="020B0604020202020204" pitchFamily="34" charset="0"/>
              </a:rPr>
              <a:t>در پایان دوره مالی با توجه به این که کارگر مورد نظر از چه مقدار مرخصی استفاده کرده وچقدر باقی مانده حالتهای متفاوتی اتفاق خواهد افتاد.</a:t>
            </a:r>
            <a:endParaRPr lang="fa-IR" b="1"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70383421"/>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6858000"/>
          </a:xfrm>
        </p:spPr>
        <p:txBody>
          <a:bodyPr/>
          <a:lstStyle/>
          <a:p>
            <a:pPr algn="r"/>
            <a:r>
              <a:rPr lang="fa-IR" dirty="0" smtClean="0">
                <a:solidFill>
                  <a:schemeClr val="tx1"/>
                </a:solidFill>
              </a:rPr>
              <a:t/>
            </a:r>
            <a:br>
              <a:rPr lang="fa-IR" dirty="0" smtClean="0">
                <a:solidFill>
                  <a:schemeClr val="tx1"/>
                </a:solidFill>
              </a:rPr>
            </a:br>
            <a:r>
              <a:rPr lang="fa-IR" b="1" dirty="0" smtClean="0">
                <a:solidFill>
                  <a:schemeClr val="tx1"/>
                </a:solidFill>
                <a:latin typeface="Arial" panose="020B0604020202020204" pitchFamily="34" charset="0"/>
                <a:cs typeface="Arial" panose="020B0604020202020204" pitchFamily="34" charset="0"/>
              </a:rPr>
              <a:t>صدور سند مربوط به تعدیل ذخیره دستمزد ایام مرخصی:</a:t>
            </a:r>
            <a:r>
              <a:rPr lang="fa-IR" b="1" dirty="0">
                <a:solidFill>
                  <a:schemeClr val="tx1"/>
                </a:solidFill>
                <a:latin typeface="Arial" panose="020B0604020202020204" pitchFamily="34" charset="0"/>
                <a:cs typeface="Arial" panose="020B0604020202020204" pitchFamily="34" charset="0"/>
              </a:rPr>
              <a:t/>
            </a:r>
            <a:br>
              <a:rPr lang="fa-IR" b="1" dirty="0">
                <a:solidFill>
                  <a:schemeClr val="tx1"/>
                </a:solidFill>
                <a:latin typeface="Arial" panose="020B0604020202020204" pitchFamily="34" charset="0"/>
                <a:cs typeface="Arial" panose="020B0604020202020204" pitchFamily="34" charset="0"/>
              </a:rPr>
            </a:br>
            <a:r>
              <a:rPr lang="fa-IR" b="1" dirty="0" smtClean="0">
                <a:solidFill>
                  <a:schemeClr val="tx1"/>
                </a:solidFill>
                <a:latin typeface="Arial" panose="020B0604020202020204" pitchFamily="34" charset="0"/>
                <a:cs typeface="Arial" panose="020B0604020202020204" pitchFamily="34" charset="0"/>
              </a:rPr>
              <a:t>حالت اول:فقط 9 روز از مرخصی کارگر باقی مانده باشد.</a:t>
            </a:r>
            <a:br>
              <a:rPr lang="fa-IR" b="1" dirty="0" smtClean="0">
                <a:solidFill>
                  <a:schemeClr val="tx1"/>
                </a:solidFill>
                <a:latin typeface="Arial" panose="020B0604020202020204" pitchFamily="34" charset="0"/>
                <a:cs typeface="Arial" panose="020B0604020202020204" pitchFamily="34" charset="0"/>
              </a:rPr>
            </a:br>
            <a:r>
              <a:rPr lang="fa-IR" b="1" dirty="0" smtClean="0">
                <a:solidFill>
                  <a:schemeClr val="tx1"/>
                </a:solidFill>
                <a:latin typeface="Arial" panose="020B0604020202020204" pitchFamily="34" charset="0"/>
                <a:cs typeface="Arial" panose="020B0604020202020204" pitchFamily="34" charset="0"/>
              </a:rPr>
              <a:t>در این حالت میزان مرخصی باقیمانده یا استفاده نشده کارگر در پایان دوره مالی معادل میزان ذخیره در نظر گرفته شده طی سال(یعنی همان 9 روز) می باشد در این صورت چون میزان مرخصی باقی مانده برابر با ذخیره برآورد شده است وفرض برآن است که کارگر به کار خود ادامه می دهد لذا ثبتی از این بابت انجام نمی شود.</a:t>
            </a:r>
            <a:endParaRPr lang="fa-IR" b="1"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33769927"/>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3250">
        <p15:prstTrans prst="origami"/>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6857999"/>
          </a:xfrm>
        </p:spPr>
        <p:txBody>
          <a:bodyPr/>
          <a:lstStyle/>
          <a:p>
            <a:pPr algn="r"/>
            <a:r>
              <a:rPr lang="fa-IR" b="1" dirty="0" smtClean="0">
                <a:solidFill>
                  <a:schemeClr val="tx1"/>
                </a:solidFill>
                <a:latin typeface="Arial" panose="020B0604020202020204" pitchFamily="34" charset="0"/>
                <a:cs typeface="Arial" panose="020B0604020202020204" pitchFamily="34" charset="0"/>
              </a:rPr>
              <a:t>حالت دوم:بیش از 9 روز از مرخصی کارگر باقی مانده باشد.</a:t>
            </a:r>
            <a:br>
              <a:rPr lang="fa-IR" b="1" dirty="0" smtClean="0">
                <a:solidFill>
                  <a:schemeClr val="tx1"/>
                </a:solidFill>
                <a:latin typeface="Arial" panose="020B0604020202020204" pitchFamily="34" charset="0"/>
                <a:cs typeface="Arial" panose="020B0604020202020204" pitchFamily="34" charset="0"/>
              </a:rPr>
            </a:br>
            <a:r>
              <a:rPr lang="fa-IR" b="1" dirty="0">
                <a:solidFill>
                  <a:schemeClr val="tx1"/>
                </a:solidFill>
                <a:latin typeface="Arial" panose="020B0604020202020204" pitchFamily="34" charset="0"/>
                <a:cs typeface="Arial" panose="020B0604020202020204" pitchFamily="34" charset="0"/>
              </a:rPr>
              <a:t/>
            </a:r>
            <a:br>
              <a:rPr lang="fa-IR" b="1" dirty="0">
                <a:solidFill>
                  <a:schemeClr val="tx1"/>
                </a:solidFill>
                <a:latin typeface="Arial" panose="020B0604020202020204" pitchFamily="34" charset="0"/>
                <a:cs typeface="Arial" panose="020B0604020202020204" pitchFamily="34" charset="0"/>
              </a:rPr>
            </a:br>
            <a:r>
              <a:rPr lang="fa-IR" b="1" dirty="0" smtClean="0">
                <a:solidFill>
                  <a:schemeClr val="tx1"/>
                </a:solidFill>
                <a:latin typeface="Arial" panose="020B0604020202020204" pitchFamily="34" charset="0"/>
                <a:cs typeface="Arial" panose="020B0604020202020204" pitchFamily="34" charset="0"/>
              </a:rPr>
              <a:t>در این حالت چون فقط کارگر می تواند 9 روز از مرخصی خود را ذخیره وبه سال بعد منتقل کند لذا میزان ومبلغ بیشتر از 9 روز مرخصی باقیمانده کارگرطبق فرمول محاسبه وبه وی پرداخت خواهد شد.</a:t>
            </a:r>
            <a:endParaRPr lang="fa-IR" b="1"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51214818"/>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6858000"/>
          </a:xfrm>
        </p:spPr>
        <p:txBody>
          <a:bodyPr/>
          <a:lstStyle/>
          <a:p>
            <a:pPr algn="r"/>
            <a:r>
              <a:rPr lang="fa-IR" b="1" dirty="0" smtClean="0">
                <a:solidFill>
                  <a:schemeClr val="tx1"/>
                </a:solidFill>
                <a:latin typeface="Arial" panose="020B0604020202020204" pitchFamily="34" charset="0"/>
                <a:cs typeface="Arial" panose="020B0604020202020204" pitchFamily="34" charset="0"/>
              </a:rPr>
              <a:t>حالت سوم:</a:t>
            </a:r>
            <a:br>
              <a:rPr lang="fa-IR" b="1" dirty="0" smtClean="0">
                <a:solidFill>
                  <a:schemeClr val="tx1"/>
                </a:solidFill>
                <a:latin typeface="Arial" panose="020B0604020202020204" pitchFamily="34" charset="0"/>
                <a:cs typeface="Arial" panose="020B0604020202020204" pitchFamily="34" charset="0"/>
              </a:rPr>
            </a:br>
            <a:r>
              <a:rPr lang="fa-IR" b="1" dirty="0" smtClean="0">
                <a:solidFill>
                  <a:schemeClr val="tx1"/>
                </a:solidFill>
                <a:latin typeface="Arial" panose="020B0604020202020204" pitchFamily="34" charset="0"/>
                <a:cs typeface="Arial" panose="020B0604020202020204" pitchFamily="34" charset="0"/>
              </a:rPr>
              <a:t>در این حالت میزان مرخصی باقیمانده کارگر کمتر از میزان ذخیره در نظر گرفته شده (9روز) می باشد.</a:t>
            </a:r>
            <a:br>
              <a:rPr lang="fa-IR" b="1" dirty="0" smtClean="0">
                <a:solidFill>
                  <a:schemeClr val="tx1"/>
                </a:solidFill>
                <a:latin typeface="Arial" panose="020B0604020202020204" pitchFamily="34" charset="0"/>
                <a:cs typeface="Arial" panose="020B0604020202020204" pitchFamily="34" charset="0"/>
              </a:rPr>
            </a:br>
            <a:r>
              <a:rPr lang="fa-IR" b="1" dirty="0" smtClean="0">
                <a:solidFill>
                  <a:schemeClr val="tx1"/>
                </a:solidFill>
                <a:latin typeface="Arial" panose="020B0604020202020204" pitchFamily="34" charset="0"/>
                <a:cs typeface="Arial" panose="020B0604020202020204" pitchFamily="34" charset="0"/>
              </a:rPr>
              <a:t>در این صورت نیاز به ثبت اصلاحی خواهیم داشت.وحساب ذخیره دستمزد ایام مرخصی به میزان مرخصی باقیمانده تعدیل خواهد شد.</a:t>
            </a:r>
            <a:endParaRPr lang="fa-IR" b="1"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18000470"/>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6858000"/>
          </a:xfrm>
        </p:spPr>
        <p:txBody>
          <a:bodyPr/>
          <a:lstStyle/>
          <a:p>
            <a:endParaRPr lang="fa-IR" dirty="0"/>
          </a:p>
        </p:txBody>
      </p:sp>
      <p:graphicFrame>
        <p:nvGraphicFramePr>
          <p:cNvPr id="3" name="Table 2"/>
          <p:cNvGraphicFramePr>
            <a:graphicFrameLocks noGrp="1"/>
          </p:cNvGraphicFramePr>
          <p:nvPr>
            <p:extLst>
              <p:ext uri="{D42A27DB-BD31-4B8C-83A1-F6EECF244321}">
                <p14:modId xmlns:p14="http://schemas.microsoft.com/office/powerpoint/2010/main" val="1630118138"/>
              </p:ext>
            </p:extLst>
          </p:nvPr>
        </p:nvGraphicFramePr>
        <p:xfrm>
          <a:off x="44605" y="2"/>
          <a:ext cx="12147395" cy="6857998"/>
        </p:xfrm>
        <a:graphic>
          <a:graphicData uri="http://schemas.openxmlformats.org/drawingml/2006/table">
            <a:tbl>
              <a:tblPr rtl="1" firstRow="1" bandRow="1">
                <a:tableStyleId>{0505E3EF-67EA-436B-97B2-0124C06EBD24}</a:tableStyleId>
              </a:tblPr>
              <a:tblGrid>
                <a:gridCol w="824415"/>
                <a:gridCol w="1403004"/>
                <a:gridCol w="3675293"/>
                <a:gridCol w="1092820"/>
                <a:gridCol w="1895707"/>
                <a:gridCol w="3256156"/>
              </a:tblGrid>
              <a:tr h="1306227">
                <a:tc gridSpan="6">
                  <a:txBody>
                    <a:bodyPr/>
                    <a:lstStyle/>
                    <a:p>
                      <a:pPr rtl="1"/>
                      <a:r>
                        <a:rPr lang="fa-IR" b="1" dirty="0" smtClean="0"/>
                        <a:t>شماره سند:                               شرکت:.......               </a:t>
                      </a:r>
                      <a:r>
                        <a:rPr lang="fa-IR" sz="1050" b="1" dirty="0" smtClean="0"/>
                        <a:t>شماره صفحه دفتر روزنامه:</a:t>
                      </a:r>
                    </a:p>
                    <a:p>
                      <a:pPr rtl="1"/>
                      <a:endParaRPr lang="fa-IR" b="1" dirty="0" smtClean="0"/>
                    </a:p>
                    <a:p>
                      <a:pPr rtl="1"/>
                      <a:r>
                        <a:rPr lang="fa-IR" b="1" dirty="0" smtClean="0"/>
                        <a:t>تاریخ سند:                              سند حسابداری                 تعداد ضمائم:</a:t>
                      </a:r>
                      <a:endParaRPr lang="fa-IR" b="1" dirty="0"/>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r>
              <a:tr h="809862">
                <a:tc>
                  <a:txBody>
                    <a:bodyPr/>
                    <a:lstStyle/>
                    <a:p>
                      <a:pPr rtl="1"/>
                      <a:r>
                        <a:rPr lang="fa-IR" b="1" smtClean="0"/>
                        <a:t>ردیف</a:t>
                      </a:r>
                      <a:endParaRPr lang="fa-IR" b="1" dirty="0"/>
                    </a:p>
                  </a:txBody>
                  <a:tcPr/>
                </a:tc>
                <a:tc>
                  <a:txBody>
                    <a:bodyPr/>
                    <a:lstStyle/>
                    <a:p>
                      <a:pPr rtl="1"/>
                      <a:r>
                        <a:rPr lang="fa-IR" b="1" dirty="0" smtClean="0"/>
                        <a:t>کد حساب</a:t>
                      </a:r>
                      <a:endParaRPr lang="fa-IR" b="1" dirty="0"/>
                    </a:p>
                  </a:txBody>
                  <a:tcPr/>
                </a:tc>
                <a:tc>
                  <a:txBody>
                    <a:bodyPr/>
                    <a:lstStyle/>
                    <a:p>
                      <a:pPr rtl="1"/>
                      <a:r>
                        <a:rPr lang="fa-IR" b="1" dirty="0" smtClean="0"/>
                        <a:t>شرح</a:t>
                      </a:r>
                      <a:endParaRPr lang="fa-IR" b="1" dirty="0"/>
                    </a:p>
                  </a:txBody>
                  <a:tcPr>
                    <a:lnR w="12700" cap="flat" cmpd="sng" algn="ctr">
                      <a:solidFill>
                        <a:schemeClr val="tx1"/>
                      </a:solidFill>
                      <a:prstDash val="solid"/>
                      <a:round/>
                      <a:headEnd type="none" w="med" len="med"/>
                      <a:tailEnd type="none" w="med" len="med"/>
                    </a:lnR>
                  </a:tcPr>
                </a:tc>
                <a:tc>
                  <a:txBody>
                    <a:bodyPr/>
                    <a:lstStyle/>
                    <a:p>
                      <a:pPr rtl="1"/>
                      <a:r>
                        <a:rPr lang="fa-IR" b="1" dirty="0" smtClean="0"/>
                        <a:t>مبلغ جزء</a:t>
                      </a:r>
                      <a:endParaRPr lang="fa-IR" b="1" dirty="0"/>
                    </a:p>
                  </a:txBody>
                  <a:tcPr>
                    <a:lnL w="12700" cap="flat" cmpd="sng" algn="ctr">
                      <a:solidFill>
                        <a:schemeClr val="tx1"/>
                      </a:solidFill>
                      <a:prstDash val="solid"/>
                      <a:round/>
                      <a:headEnd type="none" w="med" len="med"/>
                      <a:tailEnd type="none" w="med" len="med"/>
                    </a:lnL>
                  </a:tcPr>
                </a:tc>
                <a:tc>
                  <a:txBody>
                    <a:bodyPr/>
                    <a:lstStyle/>
                    <a:p>
                      <a:pPr rtl="1"/>
                      <a:r>
                        <a:rPr lang="fa-IR" b="1" dirty="0" smtClean="0"/>
                        <a:t>بدهکار(ریال)</a:t>
                      </a:r>
                      <a:endParaRPr lang="fa-IR" b="1" dirty="0"/>
                    </a:p>
                  </a:txBody>
                  <a:tcPr/>
                </a:tc>
                <a:tc>
                  <a:txBody>
                    <a:bodyPr/>
                    <a:lstStyle/>
                    <a:p>
                      <a:pPr rtl="1"/>
                      <a:r>
                        <a:rPr lang="fa-IR" b="1" dirty="0" smtClean="0"/>
                        <a:t>بستانکار(ریال)</a:t>
                      </a:r>
                      <a:endParaRPr lang="fa-IR" b="1" dirty="0"/>
                    </a:p>
                  </a:txBody>
                  <a:tcPr/>
                </a:tc>
              </a:tr>
              <a:tr h="749775">
                <a:tc>
                  <a:txBody>
                    <a:bodyPr/>
                    <a:lstStyle/>
                    <a:p>
                      <a:pPr rtl="1"/>
                      <a:endParaRPr lang="fa-IR" b="1" dirty="0"/>
                    </a:p>
                  </a:txBody>
                  <a:tcPr>
                    <a:lnB w="12700" cap="flat" cmpd="sng" algn="ctr">
                      <a:solidFill>
                        <a:schemeClr val="tx1"/>
                      </a:solidFill>
                      <a:prstDash val="solid"/>
                      <a:round/>
                      <a:headEnd type="none" w="med" len="med"/>
                      <a:tailEnd type="none" w="med" len="med"/>
                    </a:lnB>
                  </a:tcPr>
                </a:tc>
                <a:tc>
                  <a:txBody>
                    <a:bodyPr/>
                    <a:lstStyle/>
                    <a:p>
                      <a:pPr rtl="1"/>
                      <a:endParaRPr lang="fa-IR" b="1" dirty="0"/>
                    </a:p>
                  </a:txBody>
                  <a:tcPr>
                    <a:lnB w="12700" cap="flat" cmpd="sng" algn="ctr">
                      <a:solidFill>
                        <a:schemeClr val="tx1"/>
                      </a:solidFill>
                      <a:prstDash val="solid"/>
                      <a:round/>
                      <a:headEnd type="none" w="med" len="med"/>
                      <a:tailEnd type="none" w="med" len="med"/>
                    </a:lnB>
                  </a:tcPr>
                </a:tc>
                <a:tc>
                  <a:txBody>
                    <a:bodyPr/>
                    <a:lstStyle/>
                    <a:p>
                      <a:pPr rtl="1"/>
                      <a:r>
                        <a:rPr lang="fa-IR" b="1" dirty="0" smtClean="0"/>
                        <a:t>سایر حسابهای پرداختنی</a:t>
                      </a:r>
                      <a:endParaRPr lang="fa-IR" b="1" dirty="0"/>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rtl="1"/>
                      <a:endParaRPr lang="fa-IR" b="1"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a:txBody>
                    <a:bodyPr/>
                    <a:lstStyle/>
                    <a:p>
                      <a:pPr rtl="1"/>
                      <a:r>
                        <a:rPr lang="fa-IR" b="1" dirty="0" smtClean="0"/>
                        <a:t>***</a:t>
                      </a:r>
                      <a:endParaRPr lang="fa-IR" b="1" dirty="0"/>
                    </a:p>
                  </a:txBody>
                  <a:tcPr>
                    <a:lnB w="12700" cap="flat" cmpd="sng" algn="ctr">
                      <a:solidFill>
                        <a:schemeClr val="tx1"/>
                      </a:solidFill>
                      <a:prstDash val="solid"/>
                      <a:round/>
                      <a:headEnd type="none" w="med" len="med"/>
                      <a:tailEnd type="none" w="med" len="med"/>
                    </a:lnB>
                  </a:tcPr>
                </a:tc>
                <a:tc>
                  <a:txBody>
                    <a:bodyPr/>
                    <a:lstStyle/>
                    <a:p>
                      <a:pPr rtl="1"/>
                      <a:endParaRPr lang="fa-IR" b="1"/>
                    </a:p>
                  </a:txBody>
                  <a:tcPr>
                    <a:lnB w="12700" cap="flat" cmpd="sng" algn="ctr">
                      <a:solidFill>
                        <a:schemeClr val="tx1"/>
                      </a:solidFill>
                      <a:prstDash val="solid"/>
                      <a:round/>
                      <a:headEnd type="none" w="med" len="med"/>
                      <a:tailEnd type="none" w="med" len="med"/>
                    </a:lnB>
                  </a:tcPr>
                </a:tc>
              </a:tr>
              <a:tr h="677789">
                <a:tc>
                  <a:txBody>
                    <a:bodyPr/>
                    <a:lstStyle/>
                    <a:p>
                      <a:pPr rtl="1"/>
                      <a:endParaRPr lang="fa-IR" b="1" dirty="0"/>
                    </a:p>
                  </a:txBody>
                  <a:tcPr>
                    <a:lnT w="12700" cap="flat" cmpd="sng" algn="ctr">
                      <a:solidFill>
                        <a:schemeClr val="tx1"/>
                      </a:solidFill>
                      <a:prstDash val="solid"/>
                      <a:round/>
                      <a:headEnd type="none" w="med" len="med"/>
                      <a:tailEnd type="none" w="med" len="med"/>
                    </a:lnT>
                  </a:tcPr>
                </a:tc>
                <a:tc>
                  <a:txBody>
                    <a:bodyPr/>
                    <a:lstStyle/>
                    <a:p>
                      <a:pPr rtl="1"/>
                      <a:endParaRPr lang="fa-IR" b="1" dirty="0"/>
                    </a:p>
                  </a:txBody>
                  <a:tcPr>
                    <a:lnT w="12700" cap="flat" cmpd="sng" algn="ctr">
                      <a:solidFill>
                        <a:schemeClr val="tx1"/>
                      </a:solidFill>
                      <a:prstDash val="solid"/>
                      <a:round/>
                      <a:headEnd type="none" w="med" len="med"/>
                      <a:tailEnd type="none" w="med" len="med"/>
                    </a:lnT>
                  </a:tcPr>
                </a:tc>
                <a:tc>
                  <a:txBody>
                    <a:bodyPr/>
                    <a:lstStyle/>
                    <a:p>
                      <a:pPr rtl="1"/>
                      <a:r>
                        <a:rPr lang="fa-IR" b="1" dirty="0" smtClean="0"/>
                        <a:t>ذخیره دستمزد ایام مرخصی</a:t>
                      </a:r>
                      <a:endParaRPr lang="fa-IR" b="1"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rtl="1"/>
                      <a:r>
                        <a:rPr lang="fa-IR" b="1" dirty="0" smtClean="0"/>
                        <a:t>***</a:t>
                      </a:r>
                      <a:endParaRPr lang="fa-IR" b="1"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a:txBody>
                    <a:bodyPr/>
                    <a:lstStyle/>
                    <a:p>
                      <a:pPr rtl="1"/>
                      <a:endParaRPr lang="fa-IR" b="1" dirty="0"/>
                    </a:p>
                  </a:txBody>
                  <a:tcPr>
                    <a:lnT w="12700" cap="flat" cmpd="sng" algn="ctr">
                      <a:solidFill>
                        <a:schemeClr val="tx1"/>
                      </a:solidFill>
                      <a:prstDash val="solid"/>
                      <a:round/>
                      <a:headEnd type="none" w="med" len="med"/>
                      <a:tailEnd type="none" w="med" len="med"/>
                    </a:lnT>
                  </a:tcPr>
                </a:tc>
                <a:tc>
                  <a:txBody>
                    <a:bodyPr/>
                    <a:lstStyle/>
                    <a:p>
                      <a:pPr rtl="1"/>
                      <a:endParaRPr lang="fa-IR" b="1"/>
                    </a:p>
                  </a:txBody>
                  <a:tcPr>
                    <a:lnT w="12700" cap="flat" cmpd="sng" algn="ctr">
                      <a:solidFill>
                        <a:schemeClr val="tx1"/>
                      </a:solidFill>
                      <a:prstDash val="solid"/>
                      <a:round/>
                      <a:headEnd type="none" w="med" len="med"/>
                      <a:tailEnd type="none" w="med" len="med"/>
                    </a:lnT>
                  </a:tcPr>
                </a:tc>
              </a:tr>
              <a:tr h="621307">
                <a:tc>
                  <a:txBody>
                    <a:bodyPr/>
                    <a:lstStyle/>
                    <a:p>
                      <a:pPr rtl="1"/>
                      <a:endParaRPr lang="fa-IR" b="1" dirty="0"/>
                    </a:p>
                  </a:txBody>
                  <a:tcPr>
                    <a:lnB w="12700" cap="flat" cmpd="sng" algn="ctr">
                      <a:solidFill>
                        <a:schemeClr val="tx1"/>
                      </a:solidFill>
                      <a:prstDash val="solid"/>
                      <a:round/>
                      <a:headEnd type="none" w="med" len="med"/>
                      <a:tailEnd type="none" w="med" len="med"/>
                    </a:lnB>
                  </a:tcPr>
                </a:tc>
                <a:tc>
                  <a:txBody>
                    <a:bodyPr/>
                    <a:lstStyle/>
                    <a:p>
                      <a:pPr rtl="1"/>
                      <a:endParaRPr lang="fa-IR" b="1" dirty="0"/>
                    </a:p>
                  </a:txBody>
                  <a:tcPr>
                    <a:lnB w="12700" cap="flat" cmpd="sng" algn="ctr">
                      <a:solidFill>
                        <a:schemeClr val="tx1"/>
                      </a:solidFill>
                      <a:prstDash val="solid"/>
                      <a:round/>
                      <a:headEnd type="none" w="med" len="med"/>
                      <a:tailEnd type="none" w="med" len="med"/>
                    </a:lnB>
                  </a:tcPr>
                </a:tc>
                <a:tc>
                  <a:txBody>
                    <a:bodyPr/>
                    <a:lstStyle/>
                    <a:p>
                      <a:r>
                        <a:rPr lang="fa-IR" b="1" dirty="0" smtClean="0"/>
                        <a:t>         هزینه حقوق ودستمزد</a:t>
                      </a:r>
                      <a:endParaRPr lang="fa-IR" b="1" dirty="0"/>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rtl="1"/>
                      <a:endParaRPr lang="fa-IR" b="1"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a:txBody>
                    <a:bodyPr/>
                    <a:lstStyle/>
                    <a:p>
                      <a:pPr rtl="1"/>
                      <a:endParaRPr lang="fa-IR" b="1" dirty="0"/>
                    </a:p>
                  </a:txBody>
                  <a:tcPr>
                    <a:lnB w="12700" cap="flat" cmpd="sng" algn="ctr">
                      <a:solidFill>
                        <a:schemeClr val="tx1"/>
                      </a:solidFill>
                      <a:prstDash val="solid"/>
                      <a:round/>
                      <a:headEnd type="none" w="med" len="med"/>
                      <a:tailEnd type="none" w="med" len="med"/>
                    </a:lnB>
                  </a:tcPr>
                </a:tc>
                <a:tc>
                  <a:txBody>
                    <a:bodyPr/>
                    <a:lstStyle/>
                    <a:p>
                      <a:pPr rtl="1"/>
                      <a:r>
                        <a:rPr lang="fa-IR" b="1" dirty="0" smtClean="0"/>
                        <a:t>***</a:t>
                      </a:r>
                      <a:endParaRPr lang="fa-IR" b="1" dirty="0"/>
                    </a:p>
                  </a:txBody>
                  <a:tcPr>
                    <a:lnB w="12700" cap="flat" cmpd="sng" algn="ctr">
                      <a:solidFill>
                        <a:schemeClr val="tx1"/>
                      </a:solidFill>
                      <a:prstDash val="solid"/>
                      <a:round/>
                      <a:headEnd type="none" w="med" len="med"/>
                      <a:tailEnd type="none" w="med" len="med"/>
                    </a:lnB>
                  </a:tcPr>
                </a:tc>
              </a:tr>
              <a:tr h="657914">
                <a:tc>
                  <a:txBody>
                    <a:bodyPr/>
                    <a:lstStyle/>
                    <a:p>
                      <a:pPr rtl="1"/>
                      <a:endParaRPr lang="fa-IR" b="1"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endParaRPr lang="fa-IR" b="1"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fa-IR" b="1" dirty="0" smtClean="0"/>
                        <a:t>           دستمزد ایام مرخصی</a:t>
                      </a:r>
                      <a:endParaRPr lang="fa-IR" b="1"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r>
                        <a:rPr lang="fa-IR" b="1" dirty="0" smtClean="0"/>
                        <a:t>***</a:t>
                      </a:r>
                      <a:endParaRPr lang="fa-IR" b="1"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endParaRPr lang="fa-IR" b="1"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endParaRPr lang="fa-IR" b="1" dirty="0" smtClean="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017562">
                <a:tc gridSpan="3">
                  <a:txBody>
                    <a:bodyPr/>
                    <a:lstStyle/>
                    <a:p>
                      <a:pPr rtl="1"/>
                      <a:r>
                        <a:rPr lang="fa-IR" b="1" dirty="0" smtClean="0"/>
                        <a:t>جمع</a:t>
                      </a:r>
                      <a:endParaRPr lang="fa-IR" b="1"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rtl="1"/>
                      <a:endParaRPr lang="fa-IR"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rtl="1"/>
                      <a:endParaRPr lang="fa-IR"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endParaRPr lang="fa-IR" b="1"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r>
                        <a:rPr lang="fa-IR" b="1" dirty="0" smtClean="0"/>
                        <a:t>***</a:t>
                      </a:r>
                      <a:endParaRPr lang="fa-IR" b="1"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r>
                        <a:rPr lang="fa-IR" b="1" dirty="0" smtClean="0"/>
                        <a:t>***</a:t>
                      </a:r>
                      <a:endParaRPr lang="fa-IR" b="1"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08781">
                <a:tc gridSpan="6">
                  <a:txBody>
                    <a:bodyPr/>
                    <a:lstStyle/>
                    <a:p>
                      <a:pPr rtl="1"/>
                      <a:r>
                        <a:rPr lang="fa-IR" b="1" dirty="0" smtClean="0"/>
                        <a:t>شرح سند:بابت تعدیل هزینه وذخیره</a:t>
                      </a:r>
                      <a:r>
                        <a:rPr lang="fa-IR" b="1" baseline="0" dirty="0" smtClean="0"/>
                        <a:t> دستمزد ایام مرخصی .</a:t>
                      </a:r>
                      <a:endParaRPr lang="fa-IR" b="1"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rtl="1"/>
                      <a:endParaRPr lang="fa-IR"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rtl="1"/>
                      <a:endParaRPr lang="fa-IR"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rtl="1"/>
                      <a:endParaRPr lang="fa-IR"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rtl="1"/>
                      <a:endParaRPr lang="fa-IR"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rtl="1"/>
                      <a:endParaRPr lang="fa-IR"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08781">
                <a:tc gridSpan="6">
                  <a:txBody>
                    <a:bodyPr/>
                    <a:lstStyle/>
                    <a:p>
                      <a:pPr rtl="1"/>
                      <a:r>
                        <a:rPr lang="fa-IR" dirty="0" smtClean="0"/>
                        <a:t>تنظیم کننده:                                          تایید کننده:                                      تصویب کننده:</a:t>
                      </a:r>
                      <a:endParaRPr lang="fa-IR" dirty="0"/>
                    </a:p>
                  </a:txBody>
                  <a:tcPr>
                    <a:lnT w="12700" cap="flat" cmpd="sng" algn="ctr">
                      <a:solidFill>
                        <a:schemeClr val="tx1"/>
                      </a:solidFill>
                      <a:prstDash val="solid"/>
                      <a:round/>
                      <a:headEnd type="none" w="med" len="med"/>
                      <a:tailEnd type="none" w="med" len="med"/>
                    </a:lnT>
                  </a:tcPr>
                </a:tc>
                <a:tc hMerge="1">
                  <a:txBody>
                    <a:bodyPr/>
                    <a:lstStyle/>
                    <a:p>
                      <a:pPr rtl="1"/>
                      <a:endParaRPr lang="fa-IR" dirty="0"/>
                    </a:p>
                  </a:txBody>
                  <a:tcPr>
                    <a:lnT w="12700" cap="flat" cmpd="sng" algn="ctr">
                      <a:solidFill>
                        <a:schemeClr val="tx1"/>
                      </a:solidFill>
                      <a:prstDash val="solid"/>
                      <a:round/>
                      <a:headEnd type="none" w="med" len="med"/>
                      <a:tailEnd type="none" w="med" len="med"/>
                    </a:lnT>
                  </a:tcPr>
                </a:tc>
                <a:tc hMerge="1">
                  <a:txBody>
                    <a:bodyPr/>
                    <a:lstStyle/>
                    <a:p>
                      <a:pPr rtl="1"/>
                      <a:endParaRPr lang="fa-IR"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hMerge="1">
                  <a:txBody>
                    <a:bodyPr/>
                    <a:lstStyle/>
                    <a:p>
                      <a:pPr rtl="1"/>
                      <a:endParaRPr lang="fa-IR"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pPr rtl="1"/>
                      <a:endParaRPr lang="fa-IR" dirty="0"/>
                    </a:p>
                  </a:txBody>
                  <a:tcPr>
                    <a:lnT w="12700" cap="flat" cmpd="sng" algn="ctr">
                      <a:solidFill>
                        <a:schemeClr val="tx1"/>
                      </a:solidFill>
                      <a:prstDash val="solid"/>
                      <a:round/>
                      <a:headEnd type="none" w="med" len="med"/>
                      <a:tailEnd type="none" w="med" len="med"/>
                    </a:lnT>
                  </a:tcPr>
                </a:tc>
                <a:tc hMerge="1">
                  <a:txBody>
                    <a:bodyPr/>
                    <a:lstStyle/>
                    <a:p>
                      <a:pPr rtl="1"/>
                      <a:endParaRPr lang="fa-IR" dirty="0"/>
                    </a:p>
                  </a:txBody>
                  <a:tcPr>
                    <a:lnT w="12700" cap="flat" cmpd="sng" algn="ctr">
                      <a:solidFill>
                        <a:schemeClr val="tx1"/>
                      </a:solidFill>
                      <a:prstDash val="solid"/>
                      <a:round/>
                      <a:headEnd type="none" w="med" len="med"/>
                      <a:tailEnd type="none" w="med" len="med"/>
                    </a:lnT>
                  </a:tcPr>
                </a:tc>
              </a:tr>
            </a:tbl>
          </a:graphicData>
        </a:graphic>
      </p:graphicFrame>
    </p:spTree>
    <p:extLst>
      <p:ext uri="{BB962C8B-B14F-4D97-AF65-F5344CB8AC3E}">
        <p14:creationId xmlns:p14="http://schemas.microsoft.com/office/powerpoint/2010/main" val="263511821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1999" cy="6858000"/>
          </a:xfrm>
        </p:spPr>
        <p:txBody>
          <a:bodyPr>
            <a:normAutofit/>
          </a:bodyPr>
          <a:lstStyle/>
          <a:p>
            <a:pPr algn="r"/>
            <a:r>
              <a:rPr lang="fa-IR" sz="4000" dirty="0" smtClean="0">
                <a:solidFill>
                  <a:schemeClr val="tx1"/>
                </a:solidFill>
                <a:latin typeface="Arial" panose="020B0604020202020204" pitchFamily="34" charset="0"/>
                <a:cs typeface="Arial" panose="020B0604020202020204" pitchFamily="34" charset="0"/>
              </a:rPr>
              <a:t>مثال: یک </a:t>
            </a:r>
            <a:br>
              <a:rPr lang="fa-IR" sz="4000" dirty="0" smtClean="0">
                <a:solidFill>
                  <a:schemeClr val="tx1"/>
                </a:solidFill>
                <a:latin typeface="Arial" panose="020B0604020202020204" pitchFamily="34" charset="0"/>
                <a:cs typeface="Arial" panose="020B0604020202020204" pitchFamily="34" charset="0"/>
              </a:rPr>
            </a:br>
            <a:r>
              <a:rPr lang="fa-IR" sz="4000" dirty="0" smtClean="0">
                <a:solidFill>
                  <a:schemeClr val="tx1"/>
                </a:solidFill>
                <a:latin typeface="Arial" panose="020B0604020202020204" pitchFamily="34" charset="0"/>
                <a:cs typeface="Arial" panose="020B0604020202020204" pitchFamily="34" charset="0"/>
              </a:rPr>
              <a:t>میزان مرخصی باقیمانده یکی از کارکنان شرکت تلاونگ در پایان سال 1398 تعداد 10 روز می باشد با فرض آنکه این کارگر قرارداد کار موقت باشد ودر پایان سال با وی تسویه حساب شود .مبلغ مرخصی وثبت مربوط به بازخرید وتسویه ایام مرخصی را صادر نمایید.</a:t>
            </a:r>
            <a:endParaRPr lang="fa-IR" sz="40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18812319"/>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airplane"/>
      </p:transition>
    </mc:Choice>
    <mc:Fallback>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2192000" cy="6858000"/>
          </a:xfrm>
        </p:spPr>
        <p:txBody>
          <a:bodyPr/>
          <a:lstStyle/>
          <a:p>
            <a:pPr algn="r"/>
            <a:r>
              <a:rPr lang="fa-IR" b="1" dirty="0" smtClean="0">
                <a:solidFill>
                  <a:schemeClr val="tx1"/>
                </a:solidFill>
                <a:latin typeface="Arial" panose="020B0604020202020204" pitchFamily="34" charset="0"/>
                <a:cs typeface="Arial" panose="020B0604020202020204" pitchFamily="34" charset="0"/>
              </a:rPr>
              <a:t>حل تمرین:</a:t>
            </a:r>
            <a:br>
              <a:rPr lang="fa-IR" b="1" dirty="0" smtClean="0">
                <a:solidFill>
                  <a:schemeClr val="tx1"/>
                </a:solidFill>
                <a:latin typeface="Arial" panose="020B0604020202020204" pitchFamily="34" charset="0"/>
                <a:cs typeface="Arial" panose="020B0604020202020204" pitchFamily="34" charset="0"/>
              </a:rPr>
            </a:br>
            <a:endParaRPr lang="fa-IR" b="1" dirty="0">
              <a:solidFill>
                <a:schemeClr val="tx1"/>
              </a:solidFill>
              <a:latin typeface="Arial" panose="020B0604020202020204" pitchFamily="34" charset="0"/>
              <a:cs typeface="Arial" panose="020B0604020202020204" pitchFamily="34" charset="0"/>
            </a:endParaRPr>
          </a:p>
        </p:txBody>
      </p:sp>
      <p:sp>
        <p:nvSpPr>
          <p:cNvPr id="3" name="Rectangle 2"/>
          <p:cNvSpPr/>
          <p:nvPr/>
        </p:nvSpPr>
        <p:spPr>
          <a:xfrm>
            <a:off x="1" y="981307"/>
            <a:ext cx="11998712" cy="5755422"/>
          </a:xfrm>
          <a:prstGeom prst="rect">
            <a:avLst/>
          </a:prstGeom>
        </p:spPr>
        <p:txBody>
          <a:bodyPr wrap="square">
            <a:spAutoFit/>
          </a:bodyPr>
          <a:lstStyle/>
          <a:p>
            <a:r>
              <a:rPr lang="fa-IR" sz="2000" b="1" dirty="0" smtClean="0">
                <a:latin typeface="Arial" panose="020B0604020202020204" pitchFamily="34" charset="0"/>
                <a:cs typeface="Arial" panose="020B0604020202020204" pitchFamily="34" charset="0"/>
              </a:rPr>
              <a:t>حقوق </a:t>
            </a:r>
            <a:r>
              <a:rPr lang="fa-IR" sz="2000" b="1" dirty="0">
                <a:latin typeface="Arial" panose="020B0604020202020204" pitchFamily="34" charset="0"/>
                <a:cs typeface="Arial" panose="020B0604020202020204" pitchFamily="34" charset="0"/>
              </a:rPr>
              <a:t>پایه و مزایای مستمر روزانه *مدت باقیمانده مرخصی استحقاقی (روز)= مبلغ بازخرید </a:t>
            </a:r>
            <a:r>
              <a:rPr lang="fa-IR" sz="2000" b="1" dirty="0" smtClean="0">
                <a:latin typeface="Arial" panose="020B0604020202020204" pitchFamily="34" charset="0"/>
                <a:cs typeface="Arial" panose="020B0604020202020204" pitchFamily="34" charset="0"/>
              </a:rPr>
              <a:t>مرخصی</a:t>
            </a:r>
          </a:p>
          <a:p>
            <a:pPr algn="r"/>
            <a:endParaRPr lang="fa-IR" sz="3200" b="1" dirty="0">
              <a:latin typeface="Arial" panose="020B0604020202020204" pitchFamily="34" charset="0"/>
              <a:cs typeface="Arial" panose="020B0604020202020204" pitchFamily="34" charset="0"/>
            </a:endParaRPr>
          </a:p>
          <a:p>
            <a:pPr algn="r"/>
            <a:r>
              <a:rPr lang="fa-IR" sz="3200" dirty="0" smtClean="0">
                <a:latin typeface="Arial" panose="020B0604020202020204" pitchFamily="34" charset="0"/>
                <a:cs typeface="Arial" panose="020B0604020202020204" pitchFamily="34" charset="0"/>
              </a:rPr>
              <a:t>نکته:</a:t>
            </a:r>
            <a:endParaRPr lang="en-US" sz="3200" dirty="0" smtClean="0">
              <a:latin typeface="Arial" panose="020B0604020202020204" pitchFamily="34" charset="0"/>
              <a:cs typeface="Arial" panose="020B0604020202020204" pitchFamily="34" charset="0"/>
            </a:endParaRPr>
          </a:p>
          <a:p>
            <a:pPr algn="r"/>
            <a:r>
              <a:rPr lang="fa-IR" sz="3200" dirty="0" smtClean="0">
                <a:latin typeface="Arial" panose="020B0604020202020204" pitchFamily="34" charset="0"/>
                <a:cs typeface="Arial" panose="020B0604020202020204" pitchFamily="34" charset="0"/>
              </a:rPr>
              <a:t>چون کارگر قرارداد کار موقت است پس درابتدای سال جاری استخدام شده وپایه سنوات ندارد.</a:t>
            </a:r>
            <a:r>
              <a:rPr lang="en-US" sz="3200" dirty="0" smtClean="0">
                <a:latin typeface="Arial" panose="020B0604020202020204" pitchFamily="34" charset="0"/>
                <a:cs typeface="Arial" panose="020B0604020202020204" pitchFamily="34" charset="0"/>
              </a:rPr>
              <a:t>  </a:t>
            </a:r>
            <a:endParaRPr lang="fa-IR" sz="3200" dirty="0">
              <a:latin typeface="Arial" panose="020B0604020202020204" pitchFamily="34" charset="0"/>
              <a:cs typeface="Arial" panose="020B0604020202020204" pitchFamily="34" charset="0"/>
            </a:endParaRPr>
          </a:p>
          <a:p>
            <a:endParaRPr lang="fa-IR" sz="2000" dirty="0" smtClean="0">
              <a:latin typeface="Arial" panose="020B0604020202020204" pitchFamily="34" charset="0"/>
              <a:cs typeface="Arial" panose="020B0604020202020204" pitchFamily="34" charset="0"/>
            </a:endParaRPr>
          </a:p>
          <a:p>
            <a:endParaRPr lang="fa-IR" sz="2000" b="1" dirty="0">
              <a:latin typeface="Arial" panose="020B0604020202020204" pitchFamily="34" charset="0"/>
              <a:cs typeface="Arial" panose="020B0604020202020204" pitchFamily="34" charset="0"/>
            </a:endParaRPr>
          </a:p>
          <a:p>
            <a:r>
              <a:rPr lang="fa-IR" sz="2000" b="1" dirty="0" smtClean="0">
                <a:latin typeface="Arial" panose="020B0604020202020204" pitchFamily="34" charset="0"/>
                <a:cs typeface="Arial" panose="020B0604020202020204" pitchFamily="34" charset="0"/>
              </a:rPr>
              <a:t>مزد مبنای روزانه +مزایای مستمر روزانه </a:t>
            </a:r>
          </a:p>
          <a:p>
            <a:r>
              <a:rPr lang="fa-IR" sz="2000" b="1" dirty="0" smtClean="0">
                <a:latin typeface="Arial" panose="020B0604020202020204" pitchFamily="34" charset="0"/>
                <a:cs typeface="Arial" panose="020B0604020202020204" pitchFamily="34" charset="0"/>
              </a:rPr>
              <a:t>)</a:t>
            </a:r>
            <a:r>
              <a:rPr lang="en-US" sz="2000" b="1" dirty="0" smtClean="0">
                <a:latin typeface="Arial" panose="020B0604020202020204" pitchFamily="34" charset="0"/>
                <a:cs typeface="Arial" panose="020B0604020202020204" pitchFamily="34" charset="0"/>
              </a:rPr>
              <a:t>1/900/000+1/000/000)÷30=96/667+505/627=602/294 </a:t>
            </a:r>
            <a:r>
              <a:rPr lang="fa-IR" sz="2000" b="1" dirty="0" smtClean="0">
                <a:latin typeface="Arial" panose="020B0604020202020204" pitchFamily="34" charset="0"/>
                <a:cs typeface="Arial" panose="020B0604020202020204" pitchFamily="34" charset="0"/>
              </a:rPr>
              <a:t>مبلغ یک روز مرخصی       </a:t>
            </a:r>
            <a:endParaRPr lang="fa-IR" sz="2000" b="1" dirty="0">
              <a:latin typeface="Arial" panose="020B0604020202020204" pitchFamily="34" charset="0"/>
              <a:cs typeface="Arial" panose="020B0604020202020204" pitchFamily="34" charset="0"/>
            </a:endParaRPr>
          </a:p>
          <a:p>
            <a:endParaRPr lang="fa-IR" sz="2000" b="1" dirty="0" smtClean="0">
              <a:latin typeface="Arial" panose="020B0604020202020204" pitchFamily="34" charset="0"/>
              <a:cs typeface="Arial" panose="020B0604020202020204" pitchFamily="34" charset="0"/>
            </a:endParaRPr>
          </a:p>
          <a:p>
            <a:r>
              <a:rPr lang="en-US" sz="2000" b="1" dirty="0" smtClean="0">
                <a:latin typeface="Arial" panose="020B0604020202020204" pitchFamily="34" charset="0"/>
                <a:cs typeface="Arial" panose="020B0604020202020204" pitchFamily="34" charset="0"/>
              </a:rPr>
              <a:t>602/294*10=6/022/940     </a:t>
            </a:r>
            <a:r>
              <a:rPr lang="fa-IR" sz="2000" b="1" dirty="0" smtClean="0">
                <a:latin typeface="Arial" panose="020B0604020202020204" pitchFamily="34" charset="0"/>
                <a:cs typeface="Arial" panose="020B0604020202020204" pitchFamily="34" charset="0"/>
              </a:rPr>
              <a:t>مبلغ بازخرید مرخصی</a:t>
            </a:r>
            <a:endParaRPr lang="fa-IR" sz="2000" b="1" dirty="0">
              <a:latin typeface="Arial" panose="020B0604020202020204" pitchFamily="34" charset="0"/>
              <a:cs typeface="Arial" panose="020B0604020202020204" pitchFamily="34" charset="0"/>
            </a:endParaRPr>
          </a:p>
          <a:p>
            <a:endParaRPr lang="fa-IR" sz="2000" b="1" dirty="0" smtClean="0">
              <a:latin typeface="Arial" panose="020B0604020202020204" pitchFamily="34" charset="0"/>
              <a:cs typeface="Arial" panose="020B0604020202020204" pitchFamily="34" charset="0"/>
            </a:endParaRPr>
          </a:p>
          <a:p>
            <a:endParaRPr lang="fa-IR" sz="2000" b="1" dirty="0">
              <a:latin typeface="Arial" panose="020B0604020202020204" pitchFamily="34" charset="0"/>
              <a:cs typeface="Arial" panose="020B0604020202020204" pitchFamily="34" charset="0"/>
            </a:endParaRPr>
          </a:p>
          <a:p>
            <a:endParaRPr lang="fa-IR" sz="2000" b="1" dirty="0" smtClean="0">
              <a:latin typeface="Arial" panose="020B0604020202020204" pitchFamily="34" charset="0"/>
              <a:cs typeface="Arial" panose="020B0604020202020204" pitchFamily="34" charset="0"/>
            </a:endParaRPr>
          </a:p>
          <a:p>
            <a:endParaRPr lang="fa-IR" sz="2000" b="1" dirty="0">
              <a:latin typeface="Arial" panose="020B0604020202020204" pitchFamily="34" charset="0"/>
              <a:cs typeface="Arial" panose="020B0604020202020204" pitchFamily="34" charset="0"/>
            </a:endParaRPr>
          </a:p>
          <a:p>
            <a:endParaRPr lang="fa-IR" sz="2000" dirty="0"/>
          </a:p>
        </p:txBody>
      </p:sp>
    </p:spTree>
    <p:extLst>
      <p:ext uri="{BB962C8B-B14F-4D97-AF65-F5344CB8AC3E}">
        <p14:creationId xmlns:p14="http://schemas.microsoft.com/office/powerpoint/2010/main" val="1722829721"/>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6000">
        <p15:prstTrans prst="curtains"/>
      </p:transition>
    </mc:Choice>
    <mc:Fallback>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6858000"/>
          </a:xfrm>
        </p:spPr>
        <p:txBody>
          <a:bodyPr/>
          <a:lstStyle/>
          <a:p>
            <a:endParaRPr lang="fa-IR" dirty="0"/>
          </a:p>
        </p:txBody>
      </p:sp>
      <p:graphicFrame>
        <p:nvGraphicFramePr>
          <p:cNvPr id="3" name="Table 2"/>
          <p:cNvGraphicFramePr>
            <a:graphicFrameLocks noGrp="1"/>
          </p:cNvGraphicFramePr>
          <p:nvPr>
            <p:extLst>
              <p:ext uri="{D42A27DB-BD31-4B8C-83A1-F6EECF244321}">
                <p14:modId xmlns:p14="http://schemas.microsoft.com/office/powerpoint/2010/main" val="2314923736"/>
              </p:ext>
            </p:extLst>
          </p:nvPr>
        </p:nvGraphicFramePr>
        <p:xfrm>
          <a:off x="44605" y="2"/>
          <a:ext cx="12147395" cy="6857998"/>
        </p:xfrm>
        <a:graphic>
          <a:graphicData uri="http://schemas.openxmlformats.org/drawingml/2006/table">
            <a:tbl>
              <a:tblPr rtl="1" firstRow="1" bandRow="1">
                <a:tableStyleId>{0505E3EF-67EA-436B-97B2-0124C06EBD24}</a:tableStyleId>
              </a:tblPr>
              <a:tblGrid>
                <a:gridCol w="824415"/>
                <a:gridCol w="1403004"/>
                <a:gridCol w="2997112"/>
                <a:gridCol w="1458767"/>
                <a:gridCol w="2207941"/>
                <a:gridCol w="3256156"/>
              </a:tblGrid>
              <a:tr h="1306227">
                <a:tc gridSpan="6">
                  <a:txBody>
                    <a:bodyPr/>
                    <a:lstStyle/>
                    <a:p>
                      <a:pPr rtl="1"/>
                      <a:r>
                        <a:rPr lang="fa-IR" b="1" dirty="0" smtClean="0"/>
                        <a:t>شماره سند:                               شرکت:.......               </a:t>
                      </a:r>
                      <a:r>
                        <a:rPr lang="fa-IR" sz="1050" b="1" dirty="0" smtClean="0"/>
                        <a:t>شماره صفحه دفتر روزنامه:</a:t>
                      </a:r>
                    </a:p>
                    <a:p>
                      <a:pPr rtl="1"/>
                      <a:endParaRPr lang="fa-IR" b="1" dirty="0" smtClean="0"/>
                    </a:p>
                    <a:p>
                      <a:pPr rtl="1"/>
                      <a:r>
                        <a:rPr lang="fa-IR" b="1" dirty="0" smtClean="0"/>
                        <a:t>تاریخ سند:                              سند حسابداری                 تعداد ضمائم:</a:t>
                      </a:r>
                      <a:endParaRPr lang="fa-IR" b="1" dirty="0"/>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r>
              <a:tr h="809862">
                <a:tc>
                  <a:txBody>
                    <a:bodyPr/>
                    <a:lstStyle/>
                    <a:p>
                      <a:pPr rtl="1"/>
                      <a:r>
                        <a:rPr lang="fa-IR" b="1" smtClean="0"/>
                        <a:t>ردیف</a:t>
                      </a:r>
                      <a:endParaRPr lang="fa-IR" b="1" dirty="0"/>
                    </a:p>
                  </a:txBody>
                  <a:tcPr/>
                </a:tc>
                <a:tc>
                  <a:txBody>
                    <a:bodyPr/>
                    <a:lstStyle/>
                    <a:p>
                      <a:pPr rtl="1"/>
                      <a:r>
                        <a:rPr lang="fa-IR" b="1" dirty="0" smtClean="0"/>
                        <a:t>کد حساب</a:t>
                      </a:r>
                      <a:endParaRPr lang="fa-IR" b="1" dirty="0"/>
                    </a:p>
                  </a:txBody>
                  <a:tcPr/>
                </a:tc>
                <a:tc>
                  <a:txBody>
                    <a:bodyPr/>
                    <a:lstStyle/>
                    <a:p>
                      <a:pPr rtl="1"/>
                      <a:r>
                        <a:rPr lang="fa-IR" b="1" dirty="0" smtClean="0"/>
                        <a:t>شرح</a:t>
                      </a:r>
                      <a:endParaRPr lang="fa-IR" b="1" dirty="0"/>
                    </a:p>
                  </a:txBody>
                  <a:tcPr>
                    <a:lnR w="12700" cap="flat" cmpd="sng" algn="ctr">
                      <a:solidFill>
                        <a:schemeClr val="tx1"/>
                      </a:solidFill>
                      <a:prstDash val="solid"/>
                      <a:round/>
                      <a:headEnd type="none" w="med" len="med"/>
                      <a:tailEnd type="none" w="med" len="med"/>
                    </a:lnR>
                  </a:tcPr>
                </a:tc>
                <a:tc>
                  <a:txBody>
                    <a:bodyPr/>
                    <a:lstStyle/>
                    <a:p>
                      <a:pPr rtl="1"/>
                      <a:r>
                        <a:rPr lang="fa-IR" b="1" dirty="0" smtClean="0"/>
                        <a:t>مبلغ جزء</a:t>
                      </a:r>
                      <a:endParaRPr lang="fa-IR" b="1" dirty="0"/>
                    </a:p>
                  </a:txBody>
                  <a:tcPr>
                    <a:lnL w="12700" cap="flat" cmpd="sng" algn="ctr">
                      <a:solidFill>
                        <a:schemeClr val="tx1"/>
                      </a:solidFill>
                      <a:prstDash val="solid"/>
                      <a:round/>
                      <a:headEnd type="none" w="med" len="med"/>
                      <a:tailEnd type="none" w="med" len="med"/>
                    </a:lnL>
                  </a:tcPr>
                </a:tc>
                <a:tc>
                  <a:txBody>
                    <a:bodyPr/>
                    <a:lstStyle/>
                    <a:p>
                      <a:pPr rtl="1"/>
                      <a:r>
                        <a:rPr lang="fa-IR" b="1" dirty="0" smtClean="0"/>
                        <a:t>بدهکار(ریال)</a:t>
                      </a:r>
                      <a:endParaRPr lang="fa-IR" b="1" dirty="0"/>
                    </a:p>
                  </a:txBody>
                  <a:tcPr/>
                </a:tc>
                <a:tc>
                  <a:txBody>
                    <a:bodyPr/>
                    <a:lstStyle/>
                    <a:p>
                      <a:pPr rtl="1"/>
                      <a:r>
                        <a:rPr lang="fa-IR" b="1" dirty="0" smtClean="0"/>
                        <a:t>بستانکار(ریال)</a:t>
                      </a:r>
                      <a:endParaRPr lang="fa-IR" b="1" dirty="0"/>
                    </a:p>
                  </a:txBody>
                  <a:tcPr/>
                </a:tc>
              </a:tr>
              <a:tr h="749775">
                <a:tc>
                  <a:txBody>
                    <a:bodyPr/>
                    <a:lstStyle/>
                    <a:p>
                      <a:pPr rtl="1"/>
                      <a:endParaRPr lang="fa-IR" b="1" dirty="0"/>
                    </a:p>
                  </a:txBody>
                  <a:tcPr>
                    <a:lnB w="12700" cap="flat" cmpd="sng" algn="ctr">
                      <a:solidFill>
                        <a:schemeClr val="tx1"/>
                      </a:solidFill>
                      <a:prstDash val="solid"/>
                      <a:round/>
                      <a:headEnd type="none" w="med" len="med"/>
                      <a:tailEnd type="none" w="med" len="med"/>
                    </a:lnB>
                  </a:tcPr>
                </a:tc>
                <a:tc>
                  <a:txBody>
                    <a:bodyPr/>
                    <a:lstStyle/>
                    <a:p>
                      <a:pPr rtl="1"/>
                      <a:endParaRPr lang="fa-IR" b="1" dirty="0"/>
                    </a:p>
                  </a:txBody>
                  <a:tcPr>
                    <a:lnB w="12700" cap="flat" cmpd="sng" algn="ctr">
                      <a:solidFill>
                        <a:schemeClr val="tx1"/>
                      </a:solidFill>
                      <a:prstDash val="solid"/>
                      <a:round/>
                      <a:headEnd type="none" w="med" len="med"/>
                      <a:tailEnd type="none" w="med" len="med"/>
                    </a:lnB>
                  </a:tcPr>
                </a:tc>
                <a:tc>
                  <a:txBody>
                    <a:bodyPr/>
                    <a:lstStyle/>
                    <a:p>
                      <a:pPr rtl="1"/>
                      <a:r>
                        <a:rPr lang="fa-IR" b="1" dirty="0" smtClean="0"/>
                        <a:t>هزینه حقوق ودستمزد </a:t>
                      </a:r>
                    </a:p>
                    <a:p>
                      <a:pPr rtl="1"/>
                      <a:endParaRPr lang="fa-IR" b="1" dirty="0"/>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rtl="1"/>
                      <a:endParaRPr lang="fa-IR" b="1"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a:txBody>
                    <a:bodyPr/>
                    <a:lstStyle/>
                    <a:p>
                      <a:pPr rtl="1"/>
                      <a:r>
                        <a:rPr lang="fa-IR" b="1" dirty="0" smtClean="0"/>
                        <a:t>6/022/940</a:t>
                      </a:r>
                      <a:endParaRPr lang="fa-IR" b="1" dirty="0"/>
                    </a:p>
                  </a:txBody>
                  <a:tcPr>
                    <a:lnB w="12700" cap="flat" cmpd="sng" algn="ctr">
                      <a:solidFill>
                        <a:schemeClr val="tx1"/>
                      </a:solidFill>
                      <a:prstDash val="solid"/>
                      <a:round/>
                      <a:headEnd type="none" w="med" len="med"/>
                      <a:tailEnd type="none" w="med" len="med"/>
                    </a:lnB>
                  </a:tcPr>
                </a:tc>
                <a:tc>
                  <a:txBody>
                    <a:bodyPr/>
                    <a:lstStyle/>
                    <a:p>
                      <a:pPr rtl="1"/>
                      <a:endParaRPr lang="fa-IR" b="1"/>
                    </a:p>
                  </a:txBody>
                  <a:tcPr>
                    <a:lnB w="12700" cap="flat" cmpd="sng" algn="ctr">
                      <a:solidFill>
                        <a:schemeClr val="tx1"/>
                      </a:solidFill>
                      <a:prstDash val="solid"/>
                      <a:round/>
                      <a:headEnd type="none" w="med" len="med"/>
                      <a:tailEnd type="none" w="med" len="med"/>
                    </a:lnB>
                  </a:tcPr>
                </a:tc>
              </a:tr>
              <a:tr h="677789">
                <a:tc>
                  <a:txBody>
                    <a:bodyPr/>
                    <a:lstStyle/>
                    <a:p>
                      <a:pPr rtl="1"/>
                      <a:endParaRPr lang="fa-IR" b="1" dirty="0"/>
                    </a:p>
                  </a:txBody>
                  <a:tcPr>
                    <a:lnT w="12700" cap="flat" cmpd="sng" algn="ctr">
                      <a:solidFill>
                        <a:schemeClr val="tx1"/>
                      </a:solidFill>
                      <a:prstDash val="solid"/>
                      <a:round/>
                      <a:headEnd type="none" w="med" len="med"/>
                      <a:tailEnd type="none" w="med" len="med"/>
                    </a:lnT>
                  </a:tcPr>
                </a:tc>
                <a:tc>
                  <a:txBody>
                    <a:bodyPr/>
                    <a:lstStyle/>
                    <a:p>
                      <a:pPr rtl="1"/>
                      <a:endParaRPr lang="fa-IR" b="1" dirty="0"/>
                    </a:p>
                  </a:txBody>
                  <a:tcPr>
                    <a:lnT w="12700" cap="flat" cmpd="sng" algn="ctr">
                      <a:solidFill>
                        <a:schemeClr val="tx1"/>
                      </a:solidFill>
                      <a:prstDash val="solid"/>
                      <a:round/>
                      <a:headEnd type="none" w="med" len="med"/>
                      <a:tailEnd type="none" w="med" len="med"/>
                    </a:lnT>
                  </a:tcPr>
                </a:tc>
                <a:tc>
                  <a:txBody>
                    <a:bodyPr/>
                    <a:lstStyle/>
                    <a:p>
                      <a:pPr rtl="1"/>
                      <a:r>
                        <a:rPr lang="fa-IR" b="1" dirty="0" smtClean="0"/>
                        <a:t>دستمزد ایام مرخصی</a:t>
                      </a:r>
                      <a:endParaRPr lang="fa-IR" b="1"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rtl="1"/>
                      <a:r>
                        <a:rPr lang="fa-IR" b="1" dirty="0" smtClean="0"/>
                        <a:t>6/022/940</a:t>
                      </a:r>
                      <a:endParaRPr lang="fa-IR" b="1"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a:txBody>
                    <a:bodyPr/>
                    <a:lstStyle/>
                    <a:p>
                      <a:pPr rtl="1"/>
                      <a:endParaRPr lang="fa-IR" b="1" dirty="0"/>
                    </a:p>
                  </a:txBody>
                  <a:tcPr>
                    <a:lnT w="12700" cap="flat" cmpd="sng" algn="ctr">
                      <a:solidFill>
                        <a:schemeClr val="tx1"/>
                      </a:solidFill>
                      <a:prstDash val="solid"/>
                      <a:round/>
                      <a:headEnd type="none" w="med" len="med"/>
                      <a:tailEnd type="none" w="med" len="med"/>
                    </a:lnT>
                  </a:tcPr>
                </a:tc>
                <a:tc>
                  <a:txBody>
                    <a:bodyPr/>
                    <a:lstStyle/>
                    <a:p>
                      <a:pPr rtl="1"/>
                      <a:endParaRPr lang="fa-IR" b="1"/>
                    </a:p>
                  </a:txBody>
                  <a:tcPr>
                    <a:lnT w="12700" cap="flat" cmpd="sng" algn="ctr">
                      <a:solidFill>
                        <a:schemeClr val="tx1"/>
                      </a:solidFill>
                      <a:prstDash val="solid"/>
                      <a:round/>
                      <a:headEnd type="none" w="med" len="med"/>
                      <a:tailEnd type="none" w="med" len="med"/>
                    </a:lnT>
                  </a:tcPr>
                </a:tc>
              </a:tr>
              <a:tr h="621307">
                <a:tc>
                  <a:txBody>
                    <a:bodyPr/>
                    <a:lstStyle/>
                    <a:p>
                      <a:pPr rtl="1"/>
                      <a:endParaRPr lang="fa-IR" b="1" dirty="0"/>
                    </a:p>
                  </a:txBody>
                  <a:tcPr>
                    <a:lnB w="12700" cap="flat" cmpd="sng" algn="ctr">
                      <a:solidFill>
                        <a:schemeClr val="tx1"/>
                      </a:solidFill>
                      <a:prstDash val="solid"/>
                      <a:round/>
                      <a:headEnd type="none" w="med" len="med"/>
                      <a:tailEnd type="none" w="med" len="med"/>
                    </a:lnB>
                  </a:tcPr>
                </a:tc>
                <a:tc>
                  <a:txBody>
                    <a:bodyPr/>
                    <a:lstStyle/>
                    <a:p>
                      <a:pPr rtl="1"/>
                      <a:endParaRPr lang="fa-IR" b="1" dirty="0"/>
                    </a:p>
                  </a:txBody>
                  <a:tcPr>
                    <a:lnB w="12700" cap="flat" cmpd="sng" algn="ctr">
                      <a:solidFill>
                        <a:schemeClr val="tx1"/>
                      </a:solidFill>
                      <a:prstDash val="solid"/>
                      <a:round/>
                      <a:headEnd type="none" w="med" len="med"/>
                      <a:tailEnd type="none" w="med" len="med"/>
                    </a:lnB>
                  </a:tcPr>
                </a:tc>
                <a:tc>
                  <a:txBody>
                    <a:bodyPr/>
                    <a:lstStyle/>
                    <a:p>
                      <a:pPr rtl="1"/>
                      <a:r>
                        <a:rPr lang="fa-IR" b="1" dirty="0" smtClean="0"/>
                        <a:t>               موجودی نقد</a:t>
                      </a:r>
                      <a:endParaRPr lang="fa-IR" b="1" dirty="0"/>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rtl="1"/>
                      <a:endParaRPr lang="fa-IR" b="1"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a:txBody>
                    <a:bodyPr/>
                    <a:lstStyle/>
                    <a:p>
                      <a:pPr rtl="1"/>
                      <a:endParaRPr lang="fa-IR" b="1" dirty="0"/>
                    </a:p>
                  </a:txBody>
                  <a:tcPr>
                    <a:lnB w="12700" cap="flat" cmpd="sng" algn="ctr">
                      <a:solidFill>
                        <a:schemeClr val="tx1"/>
                      </a:solidFill>
                      <a:prstDash val="solid"/>
                      <a:round/>
                      <a:headEnd type="none" w="med" len="med"/>
                      <a:tailEnd type="none" w="med" len="med"/>
                    </a:lnB>
                  </a:tcPr>
                </a:tc>
                <a:tc>
                  <a:txBody>
                    <a:bodyPr/>
                    <a:lstStyle/>
                    <a:p>
                      <a:pPr rtl="1"/>
                      <a:r>
                        <a:rPr lang="fa-IR" b="1" dirty="0" smtClean="0"/>
                        <a:t>6/022/940</a:t>
                      </a:r>
                      <a:endParaRPr lang="fa-IR" b="1" dirty="0"/>
                    </a:p>
                  </a:txBody>
                  <a:tcPr>
                    <a:lnB w="12700" cap="flat" cmpd="sng" algn="ctr">
                      <a:solidFill>
                        <a:schemeClr val="tx1"/>
                      </a:solidFill>
                      <a:prstDash val="solid"/>
                      <a:round/>
                      <a:headEnd type="none" w="med" len="med"/>
                      <a:tailEnd type="none" w="med" len="med"/>
                    </a:lnB>
                  </a:tcPr>
                </a:tc>
              </a:tr>
              <a:tr h="657914">
                <a:tc>
                  <a:txBody>
                    <a:bodyPr/>
                    <a:lstStyle/>
                    <a:p>
                      <a:pPr rtl="1"/>
                      <a:endParaRPr lang="fa-IR" b="1"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endParaRPr lang="fa-IR" b="1"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r>
                        <a:rPr lang="fa-IR" b="1" dirty="0" smtClean="0"/>
                        <a:t>                بانک</a:t>
                      </a:r>
                      <a:endParaRPr lang="fa-IR" b="1"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r>
                        <a:rPr lang="fa-IR" b="1" dirty="0" smtClean="0"/>
                        <a:t>6/022/940</a:t>
                      </a:r>
                      <a:endParaRPr lang="fa-IR" b="1"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endParaRPr lang="fa-IR" b="1"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endParaRPr lang="fa-IR" b="1" dirty="0" smtClean="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017562">
                <a:tc gridSpan="3">
                  <a:txBody>
                    <a:bodyPr/>
                    <a:lstStyle/>
                    <a:p>
                      <a:pPr rtl="1"/>
                      <a:r>
                        <a:rPr lang="fa-IR" b="1" dirty="0" smtClean="0"/>
                        <a:t>جمع</a:t>
                      </a:r>
                      <a:endParaRPr lang="fa-IR" b="1"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rtl="1"/>
                      <a:endParaRPr lang="fa-IR"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rtl="1"/>
                      <a:endParaRPr lang="fa-IR"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endParaRPr lang="fa-IR" b="1"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r>
                        <a:rPr lang="fa-IR" b="1" dirty="0" smtClean="0"/>
                        <a:t>6/022/940</a:t>
                      </a:r>
                      <a:endParaRPr lang="fa-IR" b="1"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r>
                        <a:rPr lang="fa-IR" b="1" dirty="0" smtClean="0"/>
                        <a:t>6/022/940</a:t>
                      </a:r>
                      <a:endParaRPr lang="fa-IR" b="1"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08781">
                <a:tc gridSpan="6">
                  <a:txBody>
                    <a:bodyPr/>
                    <a:lstStyle/>
                    <a:p>
                      <a:pPr rtl="1"/>
                      <a:r>
                        <a:rPr lang="fa-IR" dirty="0" smtClean="0"/>
                        <a:t>شرح سند:بابت پرداخت دستمزد</a:t>
                      </a:r>
                      <a:r>
                        <a:rPr lang="fa-IR" baseline="0" dirty="0" smtClean="0"/>
                        <a:t> ایام مرخصی (بازخرید ایام مرخصی)</a:t>
                      </a:r>
                      <a:endParaRPr lang="fa-IR"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rtl="1"/>
                      <a:endParaRPr lang="fa-IR"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rtl="1"/>
                      <a:endParaRPr lang="fa-IR"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rtl="1"/>
                      <a:endParaRPr lang="fa-IR"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rtl="1"/>
                      <a:endParaRPr lang="fa-IR"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rtl="1"/>
                      <a:endParaRPr lang="fa-IR"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08781">
                <a:tc gridSpan="6">
                  <a:txBody>
                    <a:bodyPr/>
                    <a:lstStyle/>
                    <a:p>
                      <a:pPr rtl="1"/>
                      <a:r>
                        <a:rPr lang="fa-IR" dirty="0" smtClean="0"/>
                        <a:t>تنظیم کننده:                                          تاییدکننده:                                      تصویب کننده:</a:t>
                      </a:r>
                      <a:endParaRPr lang="fa-IR" dirty="0"/>
                    </a:p>
                  </a:txBody>
                  <a:tcPr>
                    <a:lnT w="12700" cap="flat" cmpd="sng" algn="ctr">
                      <a:solidFill>
                        <a:schemeClr val="tx1"/>
                      </a:solidFill>
                      <a:prstDash val="solid"/>
                      <a:round/>
                      <a:headEnd type="none" w="med" len="med"/>
                      <a:tailEnd type="none" w="med" len="med"/>
                    </a:lnT>
                  </a:tcPr>
                </a:tc>
                <a:tc hMerge="1">
                  <a:txBody>
                    <a:bodyPr/>
                    <a:lstStyle/>
                    <a:p>
                      <a:pPr rtl="1"/>
                      <a:endParaRPr lang="fa-IR" dirty="0"/>
                    </a:p>
                  </a:txBody>
                  <a:tcPr>
                    <a:lnT w="12700" cap="flat" cmpd="sng" algn="ctr">
                      <a:solidFill>
                        <a:schemeClr val="tx1"/>
                      </a:solidFill>
                      <a:prstDash val="solid"/>
                      <a:round/>
                      <a:headEnd type="none" w="med" len="med"/>
                      <a:tailEnd type="none" w="med" len="med"/>
                    </a:lnT>
                  </a:tcPr>
                </a:tc>
                <a:tc hMerge="1">
                  <a:txBody>
                    <a:bodyPr/>
                    <a:lstStyle/>
                    <a:p>
                      <a:pPr rtl="1"/>
                      <a:endParaRPr lang="fa-IR"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hMerge="1">
                  <a:txBody>
                    <a:bodyPr/>
                    <a:lstStyle/>
                    <a:p>
                      <a:pPr rtl="1"/>
                      <a:endParaRPr lang="fa-IR"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pPr rtl="1"/>
                      <a:endParaRPr lang="fa-IR" dirty="0"/>
                    </a:p>
                  </a:txBody>
                  <a:tcPr>
                    <a:lnT w="12700" cap="flat" cmpd="sng" algn="ctr">
                      <a:solidFill>
                        <a:schemeClr val="tx1"/>
                      </a:solidFill>
                      <a:prstDash val="solid"/>
                      <a:round/>
                      <a:headEnd type="none" w="med" len="med"/>
                      <a:tailEnd type="none" w="med" len="med"/>
                    </a:lnT>
                  </a:tcPr>
                </a:tc>
                <a:tc hMerge="1">
                  <a:txBody>
                    <a:bodyPr/>
                    <a:lstStyle/>
                    <a:p>
                      <a:pPr rtl="1"/>
                      <a:endParaRPr lang="fa-IR" dirty="0"/>
                    </a:p>
                  </a:txBody>
                  <a:tcPr>
                    <a:lnT w="12700" cap="flat" cmpd="sng" algn="ctr">
                      <a:solidFill>
                        <a:schemeClr val="tx1"/>
                      </a:solidFill>
                      <a:prstDash val="solid"/>
                      <a:round/>
                      <a:headEnd type="none" w="med" len="med"/>
                      <a:tailEnd type="none" w="med" len="med"/>
                    </a:lnT>
                  </a:tcPr>
                </a:tc>
              </a:tr>
            </a:tbl>
          </a:graphicData>
        </a:graphic>
      </p:graphicFrame>
    </p:spTree>
    <p:extLst>
      <p:ext uri="{BB962C8B-B14F-4D97-AF65-F5344CB8AC3E}">
        <p14:creationId xmlns:p14="http://schemas.microsoft.com/office/powerpoint/2010/main" val="479078752"/>
      </p:ext>
    </p:extLst>
  </p:cSld>
  <p:clrMapOvr>
    <a:masterClrMapping/>
  </p:clrMapOvr>
  <p:transition spd="slow">
    <p:comb/>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6858000"/>
          </a:xfrm>
        </p:spPr>
        <p:txBody>
          <a:bodyPr/>
          <a:lstStyle/>
          <a:p>
            <a:pPr algn="r"/>
            <a:r>
              <a:rPr lang="fa-IR" b="1" dirty="0" smtClean="0">
                <a:solidFill>
                  <a:schemeClr val="tx1"/>
                </a:solidFill>
                <a:latin typeface="Arial" panose="020B0604020202020204" pitchFamily="34" charset="0"/>
                <a:cs typeface="Arial" panose="020B0604020202020204" pitchFamily="34" charset="0"/>
              </a:rPr>
              <a:t>مثال :دو</a:t>
            </a:r>
            <a:br>
              <a:rPr lang="fa-IR" b="1" dirty="0" smtClean="0">
                <a:solidFill>
                  <a:schemeClr val="tx1"/>
                </a:solidFill>
                <a:latin typeface="Arial" panose="020B0604020202020204" pitchFamily="34" charset="0"/>
                <a:cs typeface="Arial" panose="020B0604020202020204" pitchFamily="34" charset="0"/>
              </a:rPr>
            </a:br>
            <a:r>
              <a:rPr lang="fa-IR" b="1" dirty="0" smtClean="0">
                <a:solidFill>
                  <a:schemeClr val="tx1"/>
                </a:solidFill>
                <a:latin typeface="Arial" panose="020B0604020202020204" pitchFamily="34" charset="0"/>
                <a:cs typeface="Arial" panose="020B0604020202020204" pitchFamily="34" charset="0"/>
              </a:rPr>
              <a:t>متوسط حقوق پایه ومزایای مستمر کارکنان شرکت کاشمر در ابتدای سال 1397 مبلغ 420/000/000 ریال برآورد گردید.</a:t>
            </a:r>
            <a:br>
              <a:rPr lang="fa-IR" b="1" dirty="0" smtClean="0">
                <a:solidFill>
                  <a:schemeClr val="tx1"/>
                </a:solidFill>
                <a:latin typeface="Arial" panose="020B0604020202020204" pitchFamily="34" charset="0"/>
                <a:cs typeface="Arial" panose="020B0604020202020204" pitchFamily="34" charset="0"/>
              </a:rPr>
            </a:br>
            <a:r>
              <a:rPr lang="fa-IR" b="1" dirty="0" smtClean="0">
                <a:solidFill>
                  <a:schemeClr val="tx1"/>
                </a:solidFill>
                <a:latin typeface="Arial" panose="020B0604020202020204" pitchFamily="34" charset="0"/>
                <a:cs typeface="Arial" panose="020B0604020202020204" pitchFamily="34" charset="0"/>
              </a:rPr>
              <a:t>مطلوب است:</a:t>
            </a:r>
            <a:br>
              <a:rPr lang="fa-IR" b="1" dirty="0" smtClean="0">
                <a:solidFill>
                  <a:schemeClr val="tx1"/>
                </a:solidFill>
                <a:latin typeface="Arial" panose="020B0604020202020204" pitchFamily="34" charset="0"/>
                <a:cs typeface="Arial" panose="020B0604020202020204" pitchFamily="34" charset="0"/>
              </a:rPr>
            </a:br>
            <a:r>
              <a:rPr lang="fa-IR" b="1" dirty="0" smtClean="0">
                <a:solidFill>
                  <a:schemeClr val="tx1"/>
                </a:solidFill>
                <a:latin typeface="Arial" panose="020B0604020202020204" pitchFamily="34" charset="0"/>
                <a:cs typeface="Arial" panose="020B0604020202020204" pitchFamily="34" charset="0"/>
              </a:rPr>
              <a:t>الف)محاسبه ذخیره دستمزد ایام مرخصی ماهانه کارکنان.</a:t>
            </a:r>
            <a:br>
              <a:rPr lang="fa-IR" b="1" dirty="0" smtClean="0">
                <a:solidFill>
                  <a:schemeClr val="tx1"/>
                </a:solidFill>
                <a:latin typeface="Arial" panose="020B0604020202020204" pitchFamily="34" charset="0"/>
                <a:cs typeface="Arial" panose="020B0604020202020204" pitchFamily="34" charset="0"/>
              </a:rPr>
            </a:br>
            <a:r>
              <a:rPr lang="fa-IR" b="1" dirty="0" smtClean="0">
                <a:solidFill>
                  <a:schemeClr val="tx1"/>
                </a:solidFill>
                <a:latin typeface="Arial" panose="020B0604020202020204" pitchFamily="34" charset="0"/>
                <a:cs typeface="Arial" panose="020B0604020202020204" pitchFamily="34" charset="0"/>
              </a:rPr>
              <a:t>ب)صدرو سند مربوط به ذخیره دستمزد ایام مرخصی کارکنان در فروردین ماه.</a:t>
            </a:r>
            <a:endParaRPr lang="fa-IR" b="1"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064363"/>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racture"/>
      </p:transition>
    </mc:Choice>
    <mc:Fallback>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itle 1"/>
              <p:cNvSpPr>
                <a:spLocks noGrp="1"/>
              </p:cNvSpPr>
              <p:nvPr>
                <p:ph type="title"/>
              </p:nvPr>
            </p:nvSpPr>
            <p:spPr>
              <a:xfrm>
                <a:off x="0" y="0"/>
                <a:ext cx="12192000" cy="6858000"/>
              </a:xfrm>
            </p:spPr>
            <p:txBody>
              <a:bodyPr>
                <a:normAutofit/>
              </a:bodyPr>
              <a:lstStyle/>
              <a:p>
                <a:pPr algn="r"/>
                <a:r>
                  <a:rPr lang="fa-IR" dirty="0" smtClean="0">
                    <a:solidFill>
                      <a:schemeClr val="tx1"/>
                    </a:solidFill>
                    <a:latin typeface="Arial" panose="020B0604020202020204" pitchFamily="34" charset="0"/>
                    <a:cs typeface="Arial" panose="020B0604020202020204" pitchFamily="34" charset="0"/>
                  </a:rPr>
                  <a:t>حل تمرین:</a:t>
                </a:r>
                <a:br>
                  <a:rPr lang="fa-IR" dirty="0" smtClean="0">
                    <a:solidFill>
                      <a:schemeClr val="tx1"/>
                    </a:solidFill>
                    <a:latin typeface="Arial" panose="020B0604020202020204" pitchFamily="34" charset="0"/>
                    <a:cs typeface="Arial" panose="020B0604020202020204" pitchFamily="34" charset="0"/>
                  </a:rPr>
                </a:br>
                <a:r>
                  <a:rPr lang="fa-IR" dirty="0">
                    <a:solidFill>
                      <a:schemeClr val="tx1"/>
                    </a:solidFill>
                    <a:latin typeface="Arial" panose="020B0604020202020204" pitchFamily="34" charset="0"/>
                    <a:cs typeface="Arial" panose="020B0604020202020204" pitchFamily="34" charset="0"/>
                  </a:rPr>
                  <a:t/>
                </a:r>
                <a:br>
                  <a:rPr lang="fa-IR" dirty="0">
                    <a:solidFill>
                      <a:schemeClr val="tx1"/>
                    </a:solidFill>
                    <a:latin typeface="Arial" panose="020B0604020202020204" pitchFamily="34" charset="0"/>
                    <a:cs typeface="Arial" panose="020B0604020202020204" pitchFamily="34" charset="0"/>
                  </a:rPr>
                </a:br>
                <a:r>
                  <a:rPr lang="fa-IR" dirty="0" smtClean="0">
                    <a:solidFill>
                      <a:schemeClr val="tx1"/>
                    </a:solidFill>
                    <a:latin typeface="Arial" panose="020B0604020202020204" pitchFamily="34" charset="0"/>
                    <a:cs typeface="Arial" panose="020B0604020202020204" pitchFamily="34" charset="0"/>
                  </a:rPr>
                  <a:t/>
                </a:r>
                <a:br>
                  <a:rPr lang="fa-IR" dirty="0" smtClean="0">
                    <a:solidFill>
                      <a:schemeClr val="tx1"/>
                    </a:solidFill>
                    <a:latin typeface="Arial" panose="020B0604020202020204" pitchFamily="34" charset="0"/>
                    <a:cs typeface="Arial" panose="020B0604020202020204" pitchFamily="34" charset="0"/>
                  </a:rPr>
                </a:br>
                <a:r>
                  <a:rPr lang="fa-IR" dirty="0">
                    <a:solidFill>
                      <a:schemeClr val="tx1"/>
                    </a:solidFill>
                    <a:latin typeface="Arial" panose="020B0604020202020204" pitchFamily="34" charset="0"/>
                    <a:cs typeface="Arial" panose="020B0604020202020204" pitchFamily="34" charset="0"/>
                  </a:rPr>
                  <a:t/>
                </a:r>
                <a:br>
                  <a:rPr lang="fa-IR" dirty="0">
                    <a:solidFill>
                      <a:schemeClr val="tx1"/>
                    </a:solidFill>
                    <a:latin typeface="Arial" panose="020B0604020202020204" pitchFamily="34" charset="0"/>
                    <a:cs typeface="Arial" panose="020B0604020202020204" pitchFamily="34" charset="0"/>
                  </a:rPr>
                </a:br>
                <a:r>
                  <a:rPr lang="fa-IR" dirty="0" smtClean="0">
                    <a:solidFill>
                      <a:schemeClr val="tx1"/>
                    </a:solidFill>
                  </a:rPr>
                  <a:t/>
                </a:r>
                <a:br>
                  <a:rPr lang="fa-IR" dirty="0" smtClean="0">
                    <a:solidFill>
                      <a:schemeClr val="tx1"/>
                    </a:solidFill>
                  </a:rPr>
                </a:br>
                <a:r>
                  <a:rPr lang="fa-IR" dirty="0" smtClean="0">
                    <a:solidFill>
                      <a:schemeClr val="tx1"/>
                    </a:solidFill>
                  </a:rPr>
                  <a:t>                                </a:t>
                </a:r>
                <a:r>
                  <a:rPr lang="fa-IR" dirty="0" smtClean="0">
                    <a:solidFill>
                      <a:schemeClr val="tx1"/>
                    </a:solidFill>
                    <a:latin typeface="Arial" panose="020B0604020202020204" pitchFamily="34" charset="0"/>
                    <a:cs typeface="Arial" panose="020B0604020202020204" pitchFamily="34" charset="0"/>
                  </a:rPr>
                  <a:t>10/500/000 =</a:t>
                </a:r>
                <a14:m>
                  <m:oMath xmlns:m="http://schemas.openxmlformats.org/officeDocument/2006/math">
                    <m:f>
                      <m:fPr>
                        <m:ctrlPr>
                          <a:rPr lang="fa-IR" i="1" dirty="0">
                            <a:solidFill>
                              <a:schemeClr val="tx1"/>
                            </a:solidFill>
                            <a:latin typeface="Cambria Math"/>
                          </a:rPr>
                        </m:ctrlPr>
                      </m:fPr>
                      <m:num>
                        <m:r>
                          <a:rPr lang="fa-IR" i="1" dirty="0">
                            <a:solidFill>
                              <a:schemeClr val="tx1"/>
                            </a:solidFill>
                            <a:latin typeface="Cambria Math" panose="02040503050406030204" pitchFamily="18" charset="0"/>
                          </a:rPr>
                          <m:t>1</m:t>
                        </m:r>
                      </m:num>
                      <m:den>
                        <m:r>
                          <a:rPr lang="fa-IR" i="1" dirty="0">
                            <a:solidFill>
                              <a:schemeClr val="tx1"/>
                            </a:solidFill>
                            <a:latin typeface="Cambria Math" panose="02040503050406030204" pitchFamily="18" charset="0"/>
                          </a:rPr>
                          <m:t>12</m:t>
                        </m:r>
                      </m:den>
                    </m:f>
                  </m:oMath>
                </a14:m>
                <a:r>
                  <a:rPr lang="fa-IR" dirty="0" smtClean="0">
                    <a:solidFill>
                      <a:schemeClr val="tx1"/>
                    </a:solidFill>
                    <a:latin typeface="Arial" panose="020B0604020202020204" pitchFamily="34" charset="0"/>
                    <a:cs typeface="Arial" panose="020B0604020202020204" pitchFamily="34" charset="0"/>
                  </a:rPr>
                  <a:t>*</a:t>
                </a:r>
                <a14:m>
                  <m:oMath xmlns:m="http://schemas.openxmlformats.org/officeDocument/2006/math">
                    <m:f>
                      <m:fPr>
                        <m:ctrlPr>
                          <a:rPr lang="fa-IR" i="1">
                            <a:solidFill>
                              <a:schemeClr val="tx1"/>
                            </a:solidFill>
                            <a:latin typeface="Cambria Math"/>
                          </a:rPr>
                        </m:ctrlPr>
                      </m:fPr>
                      <m:num>
                        <m:r>
                          <a:rPr lang="fa-IR" i="1">
                            <a:solidFill>
                              <a:schemeClr val="tx1"/>
                            </a:solidFill>
                            <a:latin typeface="Cambria Math" panose="02040503050406030204" pitchFamily="18" charset="0"/>
                          </a:rPr>
                          <m:t>9</m:t>
                        </m:r>
                      </m:num>
                      <m:den>
                        <m:r>
                          <a:rPr lang="fa-IR" i="1">
                            <a:solidFill>
                              <a:schemeClr val="tx1"/>
                            </a:solidFill>
                            <a:latin typeface="Cambria Math" panose="02040503050406030204" pitchFamily="18" charset="0"/>
                          </a:rPr>
                          <m:t>30</m:t>
                        </m:r>
                      </m:den>
                    </m:f>
                  </m:oMath>
                </a14:m>
                <a:r>
                  <a:rPr lang="fa-IR" dirty="0" smtClean="0">
                    <a:solidFill>
                      <a:schemeClr val="tx1"/>
                    </a:solidFill>
                  </a:rPr>
                  <a:t>*</a:t>
                </a:r>
                <a:r>
                  <a:rPr lang="fa-IR" dirty="0" smtClean="0">
                    <a:solidFill>
                      <a:schemeClr val="tx1"/>
                    </a:solidFill>
                    <a:latin typeface="Arial" panose="020B0604020202020204" pitchFamily="34" charset="0"/>
                    <a:cs typeface="Arial" panose="020B0604020202020204" pitchFamily="34" charset="0"/>
                  </a:rPr>
                  <a:t>420/000/000</a:t>
                </a:r>
                <a:r>
                  <a:rPr lang="fa-IR" dirty="0">
                    <a:solidFill>
                      <a:schemeClr val="tx1"/>
                    </a:solidFill>
                  </a:rPr>
                  <a:t/>
                </a:r>
                <a:br>
                  <a:rPr lang="fa-IR" dirty="0">
                    <a:solidFill>
                      <a:schemeClr val="tx1"/>
                    </a:solidFill>
                  </a:rPr>
                </a:br>
                <a:r>
                  <a:rPr lang="fa-IR" dirty="0">
                    <a:solidFill>
                      <a:schemeClr val="tx1"/>
                    </a:solidFill>
                  </a:rPr>
                  <a:t> </a:t>
                </a:r>
              </a:p>
            </p:txBody>
          </p:sp>
        </mc:Choice>
        <mc:Fallback xmlns="">
          <p:sp>
            <p:nvSpPr>
              <p:cNvPr id="2" name="Title 1"/>
              <p:cNvSpPr>
                <a:spLocks noGrp="1" noRot="1" noChangeAspect="1" noMove="1" noResize="1" noEditPoints="1" noAdjustHandles="1" noChangeArrowheads="1" noChangeShapeType="1" noTextEdit="1"/>
              </p:cNvSpPr>
              <p:nvPr>
                <p:ph type="title"/>
              </p:nvPr>
            </p:nvSpPr>
            <p:spPr>
              <a:xfrm>
                <a:off x="0" y="0"/>
                <a:ext cx="12192000" cy="6858000"/>
              </a:xfrm>
              <a:blipFill rotWithShape="0">
                <a:blip r:embed="rId2"/>
                <a:stretch>
                  <a:fillRect t="-1333" r="-1500"/>
                </a:stretch>
              </a:blipFill>
            </p:spPr>
            <p:txBody>
              <a:bodyPr/>
              <a:lstStyle/>
              <a:p>
                <a:r>
                  <a:rPr lang="fa-IR">
                    <a:noFill/>
                  </a:rPr>
                  <a:t> </a:t>
                </a:r>
              </a:p>
            </p:txBody>
          </p:sp>
        </mc:Fallback>
      </mc:AlternateContent>
    </p:spTree>
    <p:extLst>
      <p:ext uri="{BB962C8B-B14F-4D97-AF65-F5344CB8AC3E}">
        <p14:creationId xmlns:p14="http://schemas.microsoft.com/office/powerpoint/2010/main" val="11603652"/>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prestige"/>
      </p:transition>
    </mc:Choice>
    <mc:Fallback>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6858000"/>
          </a:xfrm>
        </p:spPr>
        <p:txBody>
          <a:bodyPr/>
          <a:lstStyle/>
          <a:p>
            <a:endParaRPr lang="fa-IR" dirty="0"/>
          </a:p>
        </p:txBody>
      </p:sp>
      <p:graphicFrame>
        <p:nvGraphicFramePr>
          <p:cNvPr id="3" name="Table 2"/>
          <p:cNvGraphicFramePr>
            <a:graphicFrameLocks noGrp="1"/>
          </p:cNvGraphicFramePr>
          <p:nvPr>
            <p:extLst>
              <p:ext uri="{D42A27DB-BD31-4B8C-83A1-F6EECF244321}">
                <p14:modId xmlns:p14="http://schemas.microsoft.com/office/powerpoint/2010/main" val="655651079"/>
              </p:ext>
            </p:extLst>
          </p:nvPr>
        </p:nvGraphicFramePr>
        <p:xfrm>
          <a:off x="44605" y="2"/>
          <a:ext cx="12147395" cy="7261875"/>
        </p:xfrm>
        <a:graphic>
          <a:graphicData uri="http://schemas.openxmlformats.org/drawingml/2006/table">
            <a:tbl>
              <a:tblPr rtl="1" firstRow="1" bandRow="1">
                <a:tableStyleId>{0505E3EF-67EA-436B-97B2-0124C06EBD24}</a:tableStyleId>
              </a:tblPr>
              <a:tblGrid>
                <a:gridCol w="824415"/>
                <a:gridCol w="1403004"/>
                <a:gridCol w="4165947"/>
                <a:gridCol w="1784195"/>
                <a:gridCol w="1717288"/>
                <a:gridCol w="2252546"/>
              </a:tblGrid>
              <a:tr h="1306227">
                <a:tc gridSpan="6">
                  <a:txBody>
                    <a:bodyPr/>
                    <a:lstStyle/>
                    <a:p>
                      <a:pPr rtl="1"/>
                      <a:r>
                        <a:rPr lang="fa-IR" b="1" dirty="0" smtClean="0"/>
                        <a:t>شماره سند:                               شرکت:.......               </a:t>
                      </a:r>
                      <a:r>
                        <a:rPr lang="fa-IR" sz="1050" b="1" dirty="0" smtClean="0"/>
                        <a:t>شماره صفحه دفتر روزنامه:</a:t>
                      </a:r>
                    </a:p>
                    <a:p>
                      <a:pPr rtl="1"/>
                      <a:endParaRPr lang="fa-IR" b="1" dirty="0" smtClean="0"/>
                    </a:p>
                    <a:p>
                      <a:pPr rtl="1"/>
                      <a:r>
                        <a:rPr lang="fa-IR" b="1" dirty="0" smtClean="0"/>
                        <a:t>تاریخ سند:                              سند حسابداری                 تعداد ضمائم:</a:t>
                      </a:r>
                      <a:endParaRPr lang="fa-IR" b="1" dirty="0"/>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r>
              <a:tr h="968620">
                <a:tc>
                  <a:txBody>
                    <a:bodyPr/>
                    <a:lstStyle/>
                    <a:p>
                      <a:pPr rtl="1"/>
                      <a:r>
                        <a:rPr lang="fa-IR" smtClean="0"/>
                        <a:t>ردیف</a:t>
                      </a:r>
                      <a:endParaRPr lang="fa-IR" dirty="0"/>
                    </a:p>
                  </a:txBody>
                  <a:tcPr/>
                </a:tc>
                <a:tc>
                  <a:txBody>
                    <a:bodyPr/>
                    <a:lstStyle/>
                    <a:p>
                      <a:pPr rtl="1"/>
                      <a:r>
                        <a:rPr lang="fa-IR" b="1" dirty="0" smtClean="0"/>
                        <a:t>کد حساب</a:t>
                      </a:r>
                      <a:endParaRPr lang="fa-IR" b="1" dirty="0"/>
                    </a:p>
                  </a:txBody>
                  <a:tcPr/>
                </a:tc>
                <a:tc>
                  <a:txBody>
                    <a:bodyPr/>
                    <a:lstStyle/>
                    <a:p>
                      <a:pPr rtl="1"/>
                      <a:r>
                        <a:rPr lang="fa-IR" b="1" dirty="0" smtClean="0"/>
                        <a:t>شرح</a:t>
                      </a:r>
                      <a:endParaRPr lang="fa-IR" b="1" dirty="0"/>
                    </a:p>
                  </a:txBody>
                  <a:tcPr>
                    <a:lnR w="12700" cap="flat" cmpd="sng" algn="ctr">
                      <a:solidFill>
                        <a:schemeClr val="tx1"/>
                      </a:solidFill>
                      <a:prstDash val="solid"/>
                      <a:round/>
                      <a:headEnd type="none" w="med" len="med"/>
                      <a:tailEnd type="none" w="med" len="med"/>
                    </a:lnR>
                  </a:tcPr>
                </a:tc>
                <a:tc>
                  <a:txBody>
                    <a:bodyPr/>
                    <a:lstStyle/>
                    <a:p>
                      <a:pPr rtl="1"/>
                      <a:r>
                        <a:rPr lang="fa-IR" b="1" dirty="0" smtClean="0"/>
                        <a:t>مبلغ جزء</a:t>
                      </a:r>
                      <a:endParaRPr lang="fa-IR" b="1" dirty="0"/>
                    </a:p>
                  </a:txBody>
                  <a:tcPr>
                    <a:lnL w="12700" cap="flat" cmpd="sng" algn="ctr">
                      <a:solidFill>
                        <a:schemeClr val="tx1"/>
                      </a:solidFill>
                      <a:prstDash val="solid"/>
                      <a:round/>
                      <a:headEnd type="none" w="med" len="med"/>
                      <a:tailEnd type="none" w="med" len="med"/>
                    </a:lnL>
                  </a:tcPr>
                </a:tc>
                <a:tc>
                  <a:txBody>
                    <a:bodyPr/>
                    <a:lstStyle/>
                    <a:p>
                      <a:pPr rtl="1"/>
                      <a:r>
                        <a:rPr lang="fa-IR" b="1" dirty="0" smtClean="0"/>
                        <a:t>بدهکار(ریال)</a:t>
                      </a:r>
                      <a:endParaRPr lang="fa-IR" b="1" dirty="0"/>
                    </a:p>
                  </a:txBody>
                  <a:tcPr/>
                </a:tc>
                <a:tc>
                  <a:txBody>
                    <a:bodyPr/>
                    <a:lstStyle/>
                    <a:p>
                      <a:pPr rtl="1"/>
                      <a:r>
                        <a:rPr lang="fa-IR" b="1" dirty="0" smtClean="0"/>
                        <a:t>بستانکار(ریال)</a:t>
                      </a:r>
                      <a:endParaRPr lang="fa-IR" b="1" dirty="0"/>
                    </a:p>
                  </a:txBody>
                  <a:tcPr/>
                </a:tc>
              </a:tr>
              <a:tr h="749775">
                <a:tc>
                  <a:txBody>
                    <a:bodyPr/>
                    <a:lstStyle/>
                    <a:p>
                      <a:pPr rtl="1"/>
                      <a:endParaRPr lang="fa-IR" dirty="0"/>
                    </a:p>
                  </a:txBody>
                  <a:tcPr>
                    <a:lnB w="12700" cap="flat" cmpd="sng" algn="ctr">
                      <a:solidFill>
                        <a:schemeClr val="tx1"/>
                      </a:solidFill>
                      <a:prstDash val="solid"/>
                      <a:round/>
                      <a:headEnd type="none" w="med" len="med"/>
                      <a:tailEnd type="none" w="med" len="med"/>
                    </a:lnB>
                  </a:tcPr>
                </a:tc>
                <a:tc>
                  <a:txBody>
                    <a:bodyPr/>
                    <a:lstStyle/>
                    <a:p>
                      <a:pPr rtl="1"/>
                      <a:endParaRPr lang="fa-IR" b="1" dirty="0"/>
                    </a:p>
                  </a:txBody>
                  <a:tcPr>
                    <a:lnB w="12700" cap="flat" cmpd="sng" algn="ctr">
                      <a:solidFill>
                        <a:schemeClr val="tx1"/>
                      </a:solidFill>
                      <a:prstDash val="solid"/>
                      <a:round/>
                      <a:headEnd type="none" w="med" len="med"/>
                      <a:tailEnd type="none" w="med" len="med"/>
                    </a:lnB>
                  </a:tcPr>
                </a:tc>
                <a:tc>
                  <a:txBody>
                    <a:bodyPr/>
                    <a:lstStyle/>
                    <a:p>
                      <a:pPr rtl="1"/>
                      <a:r>
                        <a:rPr lang="fa-IR" b="1" dirty="0" smtClean="0"/>
                        <a:t>هزینه حقوق ودستمزد </a:t>
                      </a:r>
                    </a:p>
                    <a:p>
                      <a:pPr rtl="1"/>
                      <a:endParaRPr lang="fa-IR" b="1" dirty="0"/>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rtl="1"/>
                      <a:endParaRPr lang="fa-IR" b="1"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a:txBody>
                    <a:bodyPr/>
                    <a:lstStyle/>
                    <a:p>
                      <a:pPr rtl="1"/>
                      <a:r>
                        <a:rPr lang="fa-IR" b="1" dirty="0" smtClean="0"/>
                        <a:t>10/500/000</a:t>
                      </a:r>
                      <a:endParaRPr lang="fa-IR" b="1" dirty="0"/>
                    </a:p>
                  </a:txBody>
                  <a:tcPr>
                    <a:lnB w="12700" cap="flat" cmpd="sng" algn="ctr">
                      <a:solidFill>
                        <a:schemeClr val="tx1"/>
                      </a:solidFill>
                      <a:prstDash val="solid"/>
                      <a:round/>
                      <a:headEnd type="none" w="med" len="med"/>
                      <a:tailEnd type="none" w="med" len="med"/>
                    </a:lnB>
                  </a:tcPr>
                </a:tc>
                <a:tc>
                  <a:txBody>
                    <a:bodyPr/>
                    <a:lstStyle/>
                    <a:p>
                      <a:pPr rtl="1"/>
                      <a:endParaRPr lang="fa-IR" b="1"/>
                    </a:p>
                  </a:txBody>
                  <a:tcPr>
                    <a:lnB w="12700" cap="flat" cmpd="sng" algn="ctr">
                      <a:solidFill>
                        <a:schemeClr val="tx1"/>
                      </a:solidFill>
                      <a:prstDash val="solid"/>
                      <a:round/>
                      <a:headEnd type="none" w="med" len="med"/>
                      <a:tailEnd type="none" w="med" len="med"/>
                    </a:lnB>
                  </a:tcPr>
                </a:tc>
              </a:tr>
              <a:tr h="922908">
                <a:tc>
                  <a:txBody>
                    <a:bodyPr/>
                    <a:lstStyle/>
                    <a:p>
                      <a:pPr rtl="1"/>
                      <a:endParaRPr lang="fa-IR" dirty="0"/>
                    </a:p>
                  </a:txBody>
                  <a:tcPr>
                    <a:lnT w="12700" cap="flat" cmpd="sng" algn="ctr">
                      <a:solidFill>
                        <a:schemeClr val="tx1"/>
                      </a:solidFill>
                      <a:prstDash val="solid"/>
                      <a:round/>
                      <a:headEnd type="none" w="med" len="med"/>
                      <a:tailEnd type="none" w="med" len="med"/>
                    </a:lnT>
                  </a:tcPr>
                </a:tc>
                <a:tc>
                  <a:txBody>
                    <a:bodyPr/>
                    <a:lstStyle/>
                    <a:p>
                      <a:pPr rtl="1"/>
                      <a:endParaRPr lang="fa-IR" b="1" dirty="0"/>
                    </a:p>
                  </a:txBody>
                  <a:tcPr>
                    <a:lnT w="12700" cap="flat" cmpd="sng" algn="ctr">
                      <a:solidFill>
                        <a:schemeClr val="tx1"/>
                      </a:solidFill>
                      <a:prstDash val="solid"/>
                      <a:round/>
                      <a:headEnd type="none" w="med" len="med"/>
                      <a:tailEnd type="none" w="med" len="med"/>
                    </a:lnT>
                  </a:tcPr>
                </a:tc>
                <a:tc>
                  <a:txBody>
                    <a:bodyPr/>
                    <a:lstStyle/>
                    <a:p>
                      <a:pPr rtl="1"/>
                      <a:r>
                        <a:rPr lang="fa-IR" b="1" dirty="0" smtClean="0"/>
                        <a:t>دستمزد ایام مرخصی</a:t>
                      </a:r>
                      <a:endParaRPr lang="fa-IR" b="1"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rtl="1"/>
                      <a:r>
                        <a:rPr lang="fa-IR" b="1" dirty="0" smtClean="0"/>
                        <a:t>10/500/000</a:t>
                      </a:r>
                      <a:endParaRPr lang="fa-IR" b="1"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a:txBody>
                    <a:bodyPr/>
                    <a:lstStyle/>
                    <a:p>
                      <a:pPr rtl="1"/>
                      <a:endParaRPr lang="fa-IR" b="1" dirty="0"/>
                    </a:p>
                  </a:txBody>
                  <a:tcPr>
                    <a:lnT w="12700" cap="flat" cmpd="sng" algn="ctr">
                      <a:solidFill>
                        <a:schemeClr val="tx1"/>
                      </a:solidFill>
                      <a:prstDash val="solid"/>
                      <a:round/>
                      <a:headEnd type="none" w="med" len="med"/>
                      <a:tailEnd type="none" w="med" len="med"/>
                    </a:lnT>
                  </a:tcPr>
                </a:tc>
                <a:tc>
                  <a:txBody>
                    <a:bodyPr/>
                    <a:lstStyle/>
                    <a:p>
                      <a:pPr rtl="1"/>
                      <a:endParaRPr lang="fa-IR" b="1"/>
                    </a:p>
                  </a:txBody>
                  <a:tcPr>
                    <a:lnT w="12700" cap="flat" cmpd="sng" algn="ctr">
                      <a:solidFill>
                        <a:schemeClr val="tx1"/>
                      </a:solidFill>
                      <a:prstDash val="solid"/>
                      <a:round/>
                      <a:headEnd type="none" w="med" len="med"/>
                      <a:tailEnd type="none" w="med" len="med"/>
                    </a:lnT>
                  </a:tcPr>
                </a:tc>
              </a:tr>
              <a:tr h="621307">
                <a:tc>
                  <a:txBody>
                    <a:bodyPr/>
                    <a:lstStyle/>
                    <a:p>
                      <a:pPr rtl="1"/>
                      <a:endParaRPr lang="fa-IR" dirty="0"/>
                    </a:p>
                  </a:txBody>
                  <a:tcPr>
                    <a:lnB w="12700" cap="flat" cmpd="sng" algn="ctr">
                      <a:solidFill>
                        <a:schemeClr val="tx1"/>
                      </a:solidFill>
                      <a:prstDash val="solid"/>
                      <a:round/>
                      <a:headEnd type="none" w="med" len="med"/>
                      <a:tailEnd type="none" w="med" len="med"/>
                    </a:lnB>
                  </a:tcPr>
                </a:tc>
                <a:tc>
                  <a:txBody>
                    <a:bodyPr/>
                    <a:lstStyle/>
                    <a:p>
                      <a:pPr rtl="1"/>
                      <a:endParaRPr lang="fa-IR" b="1" dirty="0"/>
                    </a:p>
                  </a:txBody>
                  <a:tcPr>
                    <a:lnB w="12700" cap="flat" cmpd="sng" algn="ctr">
                      <a:solidFill>
                        <a:schemeClr val="tx1"/>
                      </a:solidFill>
                      <a:prstDash val="solid"/>
                      <a:round/>
                      <a:headEnd type="none" w="med" len="med"/>
                      <a:tailEnd type="none" w="med" len="med"/>
                    </a:lnB>
                  </a:tcPr>
                </a:tc>
                <a:tc>
                  <a:txBody>
                    <a:bodyPr/>
                    <a:lstStyle/>
                    <a:p>
                      <a:pPr rtl="1"/>
                      <a:r>
                        <a:rPr lang="fa-IR" b="1" dirty="0" smtClean="0"/>
                        <a:t>       سایر حسابهای پرداختنی</a:t>
                      </a:r>
                      <a:endParaRPr lang="fa-IR" b="1" dirty="0"/>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rtl="1"/>
                      <a:endParaRPr lang="fa-IR" b="1"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a:txBody>
                    <a:bodyPr/>
                    <a:lstStyle/>
                    <a:p>
                      <a:pPr rtl="1"/>
                      <a:endParaRPr lang="fa-IR" b="1" dirty="0"/>
                    </a:p>
                  </a:txBody>
                  <a:tcPr>
                    <a:lnB w="12700" cap="flat" cmpd="sng" algn="ctr">
                      <a:solidFill>
                        <a:schemeClr val="tx1"/>
                      </a:solidFill>
                      <a:prstDash val="solid"/>
                      <a:round/>
                      <a:headEnd type="none" w="med" len="med"/>
                      <a:tailEnd type="none" w="med" len="med"/>
                    </a:lnB>
                  </a:tcPr>
                </a:tc>
                <a:tc>
                  <a:txBody>
                    <a:bodyPr/>
                    <a:lstStyle/>
                    <a:p>
                      <a:pPr rtl="1"/>
                      <a:r>
                        <a:rPr lang="fa-IR" b="1" dirty="0" smtClean="0"/>
                        <a:t>10/500/000</a:t>
                      </a:r>
                      <a:endParaRPr lang="fa-IR" b="1" dirty="0"/>
                    </a:p>
                  </a:txBody>
                  <a:tcPr>
                    <a:lnB w="12700" cap="flat" cmpd="sng" algn="ctr">
                      <a:solidFill>
                        <a:schemeClr val="tx1"/>
                      </a:solidFill>
                      <a:prstDash val="solid"/>
                      <a:round/>
                      <a:headEnd type="none" w="med" len="med"/>
                      <a:tailEnd type="none" w="med" len="med"/>
                    </a:lnB>
                  </a:tcPr>
                </a:tc>
              </a:tr>
              <a:tr h="657914">
                <a:tc>
                  <a:txBody>
                    <a:bodyPr/>
                    <a:lstStyle/>
                    <a:p>
                      <a:pPr rtl="1"/>
                      <a:endParaRPr lang="fa-IR"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endParaRPr lang="fa-IR" b="1"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r>
                        <a:rPr lang="fa-IR" b="1" dirty="0" smtClean="0"/>
                        <a:t>          ذخیره دستمزد ایام مرخصی</a:t>
                      </a:r>
                      <a:endParaRPr lang="fa-IR" b="1"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r>
                        <a:rPr lang="fa-IR" b="1" dirty="0" smtClean="0"/>
                        <a:t>10/500/000</a:t>
                      </a:r>
                      <a:endParaRPr lang="fa-IR" b="1"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endParaRPr lang="fa-IR" b="1"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endParaRPr lang="fa-IR" b="1" dirty="0" smtClean="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017562">
                <a:tc gridSpan="3">
                  <a:txBody>
                    <a:bodyPr/>
                    <a:lstStyle/>
                    <a:p>
                      <a:pPr rtl="1"/>
                      <a:r>
                        <a:rPr lang="fa-IR" b="1" dirty="0" smtClean="0"/>
                        <a:t>جمع</a:t>
                      </a:r>
                      <a:endParaRPr lang="fa-IR" b="1"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rtl="1"/>
                      <a:endParaRPr lang="fa-IR"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rtl="1"/>
                      <a:endParaRPr lang="fa-IR"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endParaRPr lang="fa-IR" b="1"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r>
                        <a:rPr lang="fa-IR" b="1" dirty="0" smtClean="0"/>
                        <a:t>10/500/000</a:t>
                      </a:r>
                      <a:endParaRPr lang="fa-IR" b="1"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r>
                        <a:rPr lang="fa-IR" b="1" dirty="0" smtClean="0"/>
                        <a:t>10/500/000</a:t>
                      </a:r>
                      <a:endParaRPr lang="fa-IR" b="1"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08781">
                <a:tc gridSpan="6">
                  <a:txBody>
                    <a:bodyPr/>
                    <a:lstStyle/>
                    <a:p>
                      <a:pPr rtl="1"/>
                      <a:r>
                        <a:rPr lang="fa-IR" b="1" dirty="0" smtClean="0"/>
                        <a:t>شرح سند:بابت ذخیره</a:t>
                      </a:r>
                      <a:r>
                        <a:rPr lang="fa-IR" b="1" baseline="0" dirty="0" smtClean="0"/>
                        <a:t> دستمزد ایام مرخصی ماه .....................</a:t>
                      </a:r>
                      <a:endParaRPr lang="fa-IR" b="1"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rtl="1"/>
                      <a:endParaRPr lang="fa-IR"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rtl="1"/>
                      <a:endParaRPr lang="fa-IR"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rtl="1"/>
                      <a:endParaRPr lang="fa-IR"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rtl="1"/>
                      <a:endParaRPr lang="fa-IR"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rtl="1"/>
                      <a:endParaRPr lang="fa-IR"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08781">
                <a:tc gridSpan="6">
                  <a:txBody>
                    <a:bodyPr/>
                    <a:lstStyle/>
                    <a:p>
                      <a:pPr rtl="1"/>
                      <a:r>
                        <a:rPr lang="fa-IR" b="1" dirty="0" smtClean="0"/>
                        <a:t>تنظیم کننده:                                          تایید کننده:                                      تصویب کننده:</a:t>
                      </a:r>
                      <a:endParaRPr lang="fa-IR" b="1" dirty="0"/>
                    </a:p>
                  </a:txBody>
                  <a:tcPr>
                    <a:lnT w="12700" cap="flat" cmpd="sng" algn="ctr">
                      <a:solidFill>
                        <a:schemeClr val="tx1"/>
                      </a:solidFill>
                      <a:prstDash val="solid"/>
                      <a:round/>
                      <a:headEnd type="none" w="med" len="med"/>
                      <a:tailEnd type="none" w="med" len="med"/>
                    </a:lnT>
                  </a:tcPr>
                </a:tc>
                <a:tc hMerge="1">
                  <a:txBody>
                    <a:bodyPr/>
                    <a:lstStyle/>
                    <a:p>
                      <a:pPr rtl="1"/>
                      <a:endParaRPr lang="fa-IR" dirty="0"/>
                    </a:p>
                  </a:txBody>
                  <a:tcPr>
                    <a:lnT w="12700" cap="flat" cmpd="sng" algn="ctr">
                      <a:solidFill>
                        <a:schemeClr val="tx1"/>
                      </a:solidFill>
                      <a:prstDash val="solid"/>
                      <a:round/>
                      <a:headEnd type="none" w="med" len="med"/>
                      <a:tailEnd type="none" w="med" len="med"/>
                    </a:lnT>
                  </a:tcPr>
                </a:tc>
                <a:tc hMerge="1">
                  <a:txBody>
                    <a:bodyPr/>
                    <a:lstStyle/>
                    <a:p>
                      <a:pPr rtl="1"/>
                      <a:endParaRPr lang="fa-IR"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hMerge="1">
                  <a:txBody>
                    <a:bodyPr/>
                    <a:lstStyle/>
                    <a:p>
                      <a:pPr rtl="1"/>
                      <a:endParaRPr lang="fa-IR"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pPr rtl="1"/>
                      <a:endParaRPr lang="fa-IR" dirty="0"/>
                    </a:p>
                  </a:txBody>
                  <a:tcPr>
                    <a:lnT w="12700" cap="flat" cmpd="sng" algn="ctr">
                      <a:solidFill>
                        <a:schemeClr val="tx1"/>
                      </a:solidFill>
                      <a:prstDash val="solid"/>
                      <a:round/>
                      <a:headEnd type="none" w="med" len="med"/>
                      <a:tailEnd type="none" w="med" len="med"/>
                    </a:lnT>
                  </a:tcPr>
                </a:tc>
                <a:tc hMerge="1">
                  <a:txBody>
                    <a:bodyPr/>
                    <a:lstStyle/>
                    <a:p>
                      <a:pPr rtl="1"/>
                      <a:endParaRPr lang="fa-IR" dirty="0"/>
                    </a:p>
                  </a:txBody>
                  <a:tcPr>
                    <a:lnT w="12700" cap="flat" cmpd="sng" algn="ctr">
                      <a:solidFill>
                        <a:schemeClr val="tx1"/>
                      </a:solidFill>
                      <a:prstDash val="solid"/>
                      <a:round/>
                      <a:headEnd type="none" w="med" len="med"/>
                      <a:tailEnd type="none" w="med" len="med"/>
                    </a:lnT>
                  </a:tcPr>
                </a:tc>
              </a:tr>
            </a:tbl>
          </a:graphicData>
        </a:graphic>
      </p:graphicFrame>
    </p:spTree>
    <p:extLst>
      <p:ext uri="{BB962C8B-B14F-4D97-AF65-F5344CB8AC3E}">
        <p14:creationId xmlns:p14="http://schemas.microsoft.com/office/powerpoint/2010/main" val="3940733005"/>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6117" y="0"/>
            <a:ext cx="12035883" cy="6858000"/>
          </a:xfrm>
        </p:spPr>
        <p:txBody>
          <a:bodyPr>
            <a:normAutofit fontScale="90000"/>
          </a:bodyPr>
          <a:lstStyle/>
          <a:p>
            <a:pPr algn="r"/>
            <a:r>
              <a:rPr lang="fa-IR" dirty="0" smtClean="0">
                <a:solidFill>
                  <a:schemeClr val="tx1"/>
                </a:solidFill>
                <a:latin typeface="Arial" panose="020B0604020202020204" pitchFamily="34" charset="0"/>
                <a:cs typeface="Arial" panose="020B0604020202020204" pitchFamily="34" charset="0"/>
              </a:rPr>
              <a:t>مثال 3:</a:t>
            </a:r>
            <a:br>
              <a:rPr lang="fa-IR" dirty="0" smtClean="0">
                <a:solidFill>
                  <a:schemeClr val="tx1"/>
                </a:solidFill>
                <a:latin typeface="Arial" panose="020B0604020202020204" pitchFamily="34" charset="0"/>
                <a:cs typeface="Arial" panose="020B0604020202020204" pitchFamily="34" charset="0"/>
              </a:rPr>
            </a:br>
            <a:r>
              <a:rPr lang="fa-IR" dirty="0" smtClean="0">
                <a:solidFill>
                  <a:schemeClr val="tx1"/>
                </a:solidFill>
                <a:latin typeface="Arial" panose="020B0604020202020204" pitchFamily="34" charset="0"/>
                <a:cs typeface="Arial" panose="020B0604020202020204" pitchFamily="34" charset="0"/>
              </a:rPr>
              <a:t>اطلاعات زیر مربوط به سه نفر از کارکنان شرکت تیهو می باشد. </a:t>
            </a:r>
            <a:br>
              <a:rPr lang="fa-IR" dirty="0" smtClean="0">
                <a:solidFill>
                  <a:schemeClr val="tx1"/>
                </a:solidFill>
                <a:latin typeface="Arial" panose="020B0604020202020204" pitchFamily="34" charset="0"/>
                <a:cs typeface="Arial" panose="020B0604020202020204" pitchFamily="34" charset="0"/>
              </a:rPr>
            </a:br>
            <a:r>
              <a:rPr lang="fa-IR" dirty="0">
                <a:solidFill>
                  <a:schemeClr val="tx1"/>
                </a:solidFill>
                <a:latin typeface="Arial" panose="020B0604020202020204" pitchFamily="34" charset="0"/>
                <a:cs typeface="Arial" panose="020B0604020202020204" pitchFamily="34" charset="0"/>
              </a:rPr>
              <a:t/>
            </a:r>
            <a:br>
              <a:rPr lang="fa-IR" dirty="0">
                <a:solidFill>
                  <a:schemeClr val="tx1"/>
                </a:solidFill>
                <a:latin typeface="Arial" panose="020B0604020202020204" pitchFamily="34" charset="0"/>
                <a:cs typeface="Arial" panose="020B0604020202020204" pitchFamily="34" charset="0"/>
              </a:rPr>
            </a:br>
            <a:r>
              <a:rPr lang="fa-IR" dirty="0" smtClean="0">
                <a:solidFill>
                  <a:schemeClr val="tx1"/>
                </a:solidFill>
                <a:latin typeface="Arial" panose="020B0604020202020204" pitchFamily="34" charset="0"/>
                <a:cs typeface="Arial" panose="020B0604020202020204" pitchFamily="34" charset="0"/>
              </a:rPr>
              <a:t/>
            </a:r>
            <a:br>
              <a:rPr lang="fa-IR" dirty="0" smtClean="0">
                <a:solidFill>
                  <a:schemeClr val="tx1"/>
                </a:solidFill>
                <a:latin typeface="Arial" panose="020B0604020202020204" pitchFamily="34" charset="0"/>
                <a:cs typeface="Arial" panose="020B0604020202020204" pitchFamily="34" charset="0"/>
              </a:rPr>
            </a:br>
            <a:r>
              <a:rPr lang="fa-IR" dirty="0">
                <a:solidFill>
                  <a:schemeClr val="tx1"/>
                </a:solidFill>
                <a:latin typeface="Arial" panose="020B0604020202020204" pitchFamily="34" charset="0"/>
                <a:cs typeface="Arial" panose="020B0604020202020204" pitchFamily="34" charset="0"/>
              </a:rPr>
              <a:t/>
            </a:r>
            <a:br>
              <a:rPr lang="fa-IR" dirty="0">
                <a:solidFill>
                  <a:schemeClr val="tx1"/>
                </a:solidFill>
                <a:latin typeface="Arial" panose="020B0604020202020204" pitchFamily="34" charset="0"/>
                <a:cs typeface="Arial" panose="020B0604020202020204" pitchFamily="34" charset="0"/>
              </a:rPr>
            </a:br>
            <a:r>
              <a:rPr lang="fa-IR" dirty="0" smtClean="0">
                <a:solidFill>
                  <a:schemeClr val="tx1"/>
                </a:solidFill>
                <a:latin typeface="Arial" panose="020B0604020202020204" pitchFamily="34" charset="0"/>
                <a:cs typeface="Arial" panose="020B0604020202020204" pitchFamily="34" charset="0"/>
              </a:rPr>
              <a:t/>
            </a:r>
            <a:br>
              <a:rPr lang="fa-IR" dirty="0" smtClean="0">
                <a:solidFill>
                  <a:schemeClr val="tx1"/>
                </a:solidFill>
                <a:latin typeface="Arial" panose="020B0604020202020204" pitchFamily="34" charset="0"/>
                <a:cs typeface="Arial" panose="020B0604020202020204" pitchFamily="34" charset="0"/>
              </a:rPr>
            </a:br>
            <a:r>
              <a:rPr lang="fa-IR" dirty="0">
                <a:solidFill>
                  <a:schemeClr val="tx1"/>
                </a:solidFill>
                <a:latin typeface="Arial" panose="020B0604020202020204" pitchFamily="34" charset="0"/>
                <a:cs typeface="Arial" panose="020B0604020202020204" pitchFamily="34" charset="0"/>
              </a:rPr>
              <a:t/>
            </a:r>
            <a:br>
              <a:rPr lang="fa-IR" dirty="0">
                <a:solidFill>
                  <a:schemeClr val="tx1"/>
                </a:solidFill>
                <a:latin typeface="Arial" panose="020B0604020202020204" pitchFamily="34" charset="0"/>
                <a:cs typeface="Arial" panose="020B0604020202020204" pitchFamily="34" charset="0"/>
              </a:rPr>
            </a:br>
            <a:r>
              <a:rPr lang="fa-IR" dirty="0" smtClean="0">
                <a:solidFill>
                  <a:schemeClr val="tx1"/>
                </a:solidFill>
                <a:latin typeface="Arial" panose="020B0604020202020204" pitchFamily="34" charset="0"/>
                <a:cs typeface="Arial" panose="020B0604020202020204" pitchFamily="34" charset="0"/>
              </a:rPr>
              <a:t/>
            </a:r>
            <a:br>
              <a:rPr lang="fa-IR" dirty="0" smtClean="0">
                <a:solidFill>
                  <a:schemeClr val="tx1"/>
                </a:solidFill>
                <a:latin typeface="Arial" panose="020B0604020202020204" pitchFamily="34" charset="0"/>
                <a:cs typeface="Arial" panose="020B0604020202020204" pitchFamily="34" charset="0"/>
              </a:rPr>
            </a:br>
            <a:r>
              <a:rPr lang="fa-IR" dirty="0" smtClean="0">
                <a:solidFill>
                  <a:schemeClr val="tx1"/>
                </a:solidFill>
                <a:latin typeface="Arial" panose="020B0604020202020204" pitchFamily="34" charset="0"/>
                <a:cs typeface="Arial" panose="020B0604020202020204" pitchFamily="34" charset="0"/>
              </a:rPr>
              <a:t>با توجه به این اطلاعات وبا فرض اینکه در این شرکت از حساب ذخیره دستمزد ایام مرخصی استفاده می شود:</a:t>
            </a:r>
            <a:br>
              <a:rPr lang="fa-IR" dirty="0" smtClean="0">
                <a:solidFill>
                  <a:schemeClr val="tx1"/>
                </a:solidFill>
                <a:latin typeface="Arial" panose="020B0604020202020204" pitchFamily="34" charset="0"/>
                <a:cs typeface="Arial" panose="020B0604020202020204" pitchFamily="34" charset="0"/>
              </a:rPr>
            </a:br>
            <a:r>
              <a:rPr lang="fa-IR" dirty="0" smtClean="0">
                <a:solidFill>
                  <a:schemeClr val="tx1"/>
                </a:solidFill>
                <a:latin typeface="Arial" panose="020B0604020202020204" pitchFamily="34" charset="0"/>
                <a:cs typeface="Arial" panose="020B0604020202020204" pitchFamily="34" charset="0"/>
              </a:rPr>
              <a:t>نکته:طبق توافق مگرر گردید میزان مرخصی به نرخ حقوق پایه ومزایای مستمر سال 1398 محاسبه شود.</a:t>
            </a:r>
            <a:br>
              <a:rPr lang="fa-IR" dirty="0" smtClean="0">
                <a:solidFill>
                  <a:schemeClr val="tx1"/>
                </a:solidFill>
                <a:latin typeface="Arial" panose="020B0604020202020204" pitchFamily="34" charset="0"/>
                <a:cs typeface="Arial" panose="020B0604020202020204" pitchFamily="34" charset="0"/>
              </a:rPr>
            </a:br>
            <a:r>
              <a:rPr lang="fa-IR" dirty="0" smtClean="0">
                <a:solidFill>
                  <a:schemeClr val="tx1"/>
                </a:solidFill>
                <a:latin typeface="Arial" panose="020B0604020202020204" pitchFamily="34" charset="0"/>
                <a:cs typeface="Arial" panose="020B0604020202020204" pitchFamily="34" charset="0"/>
              </a:rPr>
              <a:t>الف)محاسبه مبلغ مرخصی باقیمانده.</a:t>
            </a:r>
            <a:br>
              <a:rPr lang="fa-IR" dirty="0" smtClean="0">
                <a:solidFill>
                  <a:schemeClr val="tx1"/>
                </a:solidFill>
                <a:latin typeface="Arial" panose="020B0604020202020204" pitchFamily="34" charset="0"/>
                <a:cs typeface="Arial" panose="020B0604020202020204" pitchFamily="34" charset="0"/>
              </a:rPr>
            </a:br>
            <a:r>
              <a:rPr lang="fa-IR" dirty="0" smtClean="0">
                <a:solidFill>
                  <a:schemeClr val="tx1"/>
                </a:solidFill>
                <a:latin typeface="Arial" panose="020B0604020202020204" pitchFamily="34" charset="0"/>
                <a:cs typeface="Arial" panose="020B0604020202020204" pitchFamily="34" charset="0"/>
              </a:rPr>
              <a:t>ب)صدور سند مربوط به تعدیل ذخیره دستمزد ایام مرخصی در صورت نیاز.</a:t>
            </a:r>
            <a:br>
              <a:rPr lang="fa-IR" dirty="0" smtClean="0">
                <a:solidFill>
                  <a:schemeClr val="tx1"/>
                </a:solidFill>
                <a:latin typeface="Arial" panose="020B0604020202020204" pitchFamily="34" charset="0"/>
                <a:cs typeface="Arial" panose="020B0604020202020204" pitchFamily="34" charset="0"/>
              </a:rPr>
            </a:br>
            <a:r>
              <a:rPr lang="fa-IR" dirty="0" smtClean="0">
                <a:solidFill>
                  <a:schemeClr val="tx1"/>
                </a:solidFill>
                <a:latin typeface="Arial" panose="020B0604020202020204" pitchFamily="34" charset="0"/>
                <a:cs typeface="Arial" panose="020B0604020202020204" pitchFamily="34" charset="0"/>
              </a:rPr>
              <a:t>ج)صدور سند پرداخت مبلغ مازاد بر ذخیره در صورت لزوم.</a:t>
            </a:r>
            <a:endParaRPr lang="fa-IR" dirty="0">
              <a:solidFill>
                <a:schemeClr val="tx1"/>
              </a:solidFill>
              <a:latin typeface="Arial" panose="020B0604020202020204" pitchFamily="34" charset="0"/>
              <a:cs typeface="Arial" panose="020B0604020202020204" pitchFamily="34" charset="0"/>
            </a:endParaRPr>
          </a:p>
        </p:txBody>
      </p:sp>
      <p:graphicFrame>
        <p:nvGraphicFramePr>
          <p:cNvPr id="3" name="Table 2"/>
          <p:cNvGraphicFramePr>
            <a:graphicFrameLocks noGrp="1"/>
          </p:cNvGraphicFramePr>
          <p:nvPr>
            <p:extLst/>
          </p:nvPr>
        </p:nvGraphicFramePr>
        <p:xfrm>
          <a:off x="735982" y="1788201"/>
          <a:ext cx="10972799" cy="1983596"/>
        </p:xfrm>
        <a:graphic>
          <a:graphicData uri="http://schemas.openxmlformats.org/drawingml/2006/table">
            <a:tbl>
              <a:tblPr rtl="1" firstRow="1" bandRow="1">
                <a:tableStyleId>{C4B1156A-380E-4F78-BDF5-A606A8083BF9}</a:tableStyleId>
              </a:tblPr>
              <a:tblGrid>
                <a:gridCol w="1999092"/>
                <a:gridCol w="2176791"/>
                <a:gridCol w="3287397"/>
                <a:gridCol w="1390789"/>
                <a:gridCol w="2118730"/>
              </a:tblGrid>
              <a:tr h="665067">
                <a:tc>
                  <a:txBody>
                    <a:bodyPr/>
                    <a:lstStyle/>
                    <a:p>
                      <a:pPr rtl="1"/>
                      <a:r>
                        <a:rPr lang="fa-IR" dirty="0" smtClean="0"/>
                        <a:t>نام پرسنل</a:t>
                      </a:r>
                      <a:endParaRPr lang="fa-IR" dirty="0"/>
                    </a:p>
                  </a:txBody>
                  <a:tcPr/>
                </a:tc>
                <a:tc>
                  <a:txBody>
                    <a:bodyPr/>
                    <a:lstStyle/>
                    <a:p>
                      <a:pPr rtl="1"/>
                      <a:r>
                        <a:rPr lang="fa-IR" dirty="0" smtClean="0"/>
                        <a:t>تاریخ استخدام</a:t>
                      </a:r>
                      <a:endParaRPr lang="fa-IR" dirty="0"/>
                    </a:p>
                  </a:txBody>
                  <a:tcPr/>
                </a:tc>
                <a:tc>
                  <a:txBody>
                    <a:bodyPr/>
                    <a:lstStyle/>
                    <a:p>
                      <a:pPr rtl="1"/>
                      <a:r>
                        <a:rPr lang="fa-IR" dirty="0" smtClean="0"/>
                        <a:t>سابقه بیمه</a:t>
                      </a:r>
                    </a:p>
                    <a:p>
                      <a:pPr rtl="1"/>
                      <a:r>
                        <a:rPr lang="fa-IR" dirty="0" smtClean="0"/>
                        <a:t>(قبل از استخدام در شرکت)</a:t>
                      </a:r>
                      <a:endParaRPr lang="fa-IR" dirty="0"/>
                    </a:p>
                  </a:txBody>
                  <a:tcPr/>
                </a:tc>
                <a:tc>
                  <a:txBody>
                    <a:bodyPr/>
                    <a:lstStyle/>
                    <a:p>
                      <a:pPr rtl="1"/>
                      <a:r>
                        <a:rPr lang="fa-IR" dirty="0" smtClean="0"/>
                        <a:t>تعداد اولاد</a:t>
                      </a:r>
                      <a:endParaRPr lang="fa-IR" dirty="0"/>
                    </a:p>
                  </a:txBody>
                  <a:tcPr>
                    <a:lnR w="12700" cap="flat" cmpd="sng" algn="ctr">
                      <a:solidFill>
                        <a:schemeClr val="tx1"/>
                      </a:solidFill>
                      <a:prstDash val="solid"/>
                      <a:round/>
                      <a:headEnd type="none" w="med" len="med"/>
                      <a:tailEnd type="none" w="med" len="med"/>
                    </a:lnR>
                  </a:tcPr>
                </a:tc>
                <a:tc>
                  <a:txBody>
                    <a:bodyPr/>
                    <a:lstStyle/>
                    <a:p>
                      <a:pPr rtl="1"/>
                      <a:r>
                        <a:rPr lang="fa-IR" dirty="0" smtClean="0"/>
                        <a:t>مرخصی</a:t>
                      </a:r>
                      <a:r>
                        <a:rPr lang="fa-IR" baseline="0" dirty="0" smtClean="0"/>
                        <a:t> باقیمانده</a:t>
                      </a:r>
                      <a:endParaRPr lang="fa-IR" dirty="0"/>
                    </a:p>
                  </a:txBody>
                  <a:tcPr>
                    <a:lnL w="12700" cap="flat" cmpd="sng" algn="ctr">
                      <a:solidFill>
                        <a:schemeClr val="tx1"/>
                      </a:solidFill>
                      <a:prstDash val="solid"/>
                      <a:round/>
                      <a:headEnd type="none" w="med" len="med"/>
                      <a:tailEnd type="none" w="med" len="med"/>
                    </a:lnL>
                  </a:tcPr>
                </a:tc>
              </a:tr>
              <a:tr h="0">
                <a:tc>
                  <a:txBody>
                    <a:bodyPr/>
                    <a:lstStyle/>
                    <a:p>
                      <a:pPr rtl="1"/>
                      <a:r>
                        <a:rPr lang="fa-IR" dirty="0" smtClean="0"/>
                        <a:t>آقای اکبری</a:t>
                      </a:r>
                      <a:endParaRPr lang="fa-IR" dirty="0"/>
                    </a:p>
                  </a:txBody>
                  <a:tcPr/>
                </a:tc>
                <a:tc>
                  <a:txBody>
                    <a:bodyPr/>
                    <a:lstStyle/>
                    <a:p>
                      <a:pPr rtl="1"/>
                      <a:r>
                        <a:rPr lang="fa-IR" dirty="0" smtClean="0"/>
                        <a:t>1397/1/1</a:t>
                      </a:r>
                      <a:endParaRPr lang="fa-IR" dirty="0"/>
                    </a:p>
                  </a:txBody>
                  <a:tcPr/>
                </a:tc>
                <a:tc>
                  <a:txBody>
                    <a:bodyPr/>
                    <a:lstStyle/>
                    <a:p>
                      <a:pPr rtl="1"/>
                      <a:r>
                        <a:rPr lang="fa-IR" dirty="0" smtClean="0"/>
                        <a:t>100 روز</a:t>
                      </a:r>
                      <a:endParaRPr lang="fa-IR" dirty="0"/>
                    </a:p>
                  </a:txBody>
                  <a:tcPr/>
                </a:tc>
                <a:tc>
                  <a:txBody>
                    <a:bodyPr/>
                    <a:lstStyle/>
                    <a:p>
                      <a:pPr rtl="1"/>
                      <a:r>
                        <a:rPr lang="fa-IR" dirty="0" smtClean="0"/>
                        <a:t>2</a:t>
                      </a:r>
                      <a:endParaRPr lang="fa-IR" dirty="0"/>
                    </a:p>
                  </a:txBody>
                  <a:tcPr>
                    <a:lnR w="12700" cap="flat" cmpd="sng" algn="ctr">
                      <a:solidFill>
                        <a:schemeClr val="tx1"/>
                      </a:solidFill>
                      <a:prstDash val="solid"/>
                      <a:round/>
                      <a:headEnd type="none" w="med" len="med"/>
                      <a:tailEnd type="none" w="med" len="med"/>
                    </a:lnR>
                  </a:tcPr>
                </a:tc>
                <a:tc>
                  <a:txBody>
                    <a:bodyPr/>
                    <a:lstStyle/>
                    <a:p>
                      <a:pPr rtl="1"/>
                      <a:r>
                        <a:rPr lang="fa-IR" dirty="0" smtClean="0"/>
                        <a:t>13روز</a:t>
                      </a:r>
                      <a:endParaRPr lang="fa-IR" dirty="0"/>
                    </a:p>
                  </a:txBody>
                  <a:tcPr>
                    <a:lnL w="12700" cap="flat" cmpd="sng" algn="ctr">
                      <a:solidFill>
                        <a:schemeClr val="tx1"/>
                      </a:solidFill>
                      <a:prstDash val="solid"/>
                      <a:round/>
                      <a:headEnd type="none" w="med" len="med"/>
                      <a:tailEnd type="none" w="med" len="med"/>
                    </a:lnL>
                  </a:tcPr>
                </a:tc>
              </a:tr>
              <a:tr h="0">
                <a:tc>
                  <a:txBody>
                    <a:bodyPr/>
                    <a:lstStyle/>
                    <a:p>
                      <a:pPr rtl="1"/>
                      <a:r>
                        <a:rPr lang="fa-IR" dirty="0" smtClean="0"/>
                        <a:t>آقای جهرمی</a:t>
                      </a:r>
                      <a:endParaRPr lang="fa-IR" dirty="0"/>
                    </a:p>
                  </a:txBody>
                  <a:tcPr/>
                </a:tc>
                <a:tc>
                  <a:txBody>
                    <a:bodyPr/>
                    <a:lstStyle/>
                    <a:p>
                      <a:pPr rtl="1"/>
                      <a:r>
                        <a:rPr lang="fa-IR" dirty="0" smtClean="0"/>
                        <a:t>1398/1/1</a:t>
                      </a:r>
                      <a:endParaRPr lang="fa-IR" dirty="0"/>
                    </a:p>
                  </a:txBody>
                  <a:tcPr/>
                </a:tc>
                <a:tc>
                  <a:txBody>
                    <a:bodyPr/>
                    <a:lstStyle/>
                    <a:p>
                      <a:pPr rtl="1"/>
                      <a:r>
                        <a:rPr lang="fa-IR" dirty="0" smtClean="0"/>
                        <a:t>220 روز</a:t>
                      </a:r>
                      <a:endParaRPr lang="fa-IR" dirty="0"/>
                    </a:p>
                  </a:txBody>
                  <a:tcPr/>
                </a:tc>
                <a:tc>
                  <a:txBody>
                    <a:bodyPr/>
                    <a:lstStyle/>
                    <a:p>
                      <a:pPr rtl="1"/>
                      <a:r>
                        <a:rPr lang="fa-IR" dirty="0" smtClean="0"/>
                        <a:t>1</a:t>
                      </a:r>
                      <a:endParaRPr lang="fa-IR" dirty="0"/>
                    </a:p>
                  </a:txBody>
                  <a:tcPr>
                    <a:lnR w="12700" cap="flat" cmpd="sng" algn="ctr">
                      <a:solidFill>
                        <a:schemeClr val="tx1"/>
                      </a:solidFill>
                      <a:prstDash val="solid"/>
                      <a:round/>
                      <a:headEnd type="none" w="med" len="med"/>
                      <a:tailEnd type="none" w="med" len="med"/>
                    </a:lnR>
                  </a:tcPr>
                </a:tc>
                <a:tc>
                  <a:txBody>
                    <a:bodyPr/>
                    <a:lstStyle/>
                    <a:p>
                      <a:pPr rtl="1"/>
                      <a:r>
                        <a:rPr lang="fa-IR" dirty="0" smtClean="0"/>
                        <a:t>9 روز</a:t>
                      </a:r>
                      <a:endParaRPr lang="fa-IR" dirty="0"/>
                    </a:p>
                  </a:txBody>
                  <a:tcPr>
                    <a:lnL w="12700" cap="flat" cmpd="sng" algn="ctr">
                      <a:solidFill>
                        <a:schemeClr val="tx1"/>
                      </a:solidFill>
                      <a:prstDash val="solid"/>
                      <a:round/>
                      <a:headEnd type="none" w="med" len="med"/>
                      <a:tailEnd type="none" w="med" len="med"/>
                    </a:lnL>
                  </a:tcPr>
                </a:tc>
              </a:tr>
              <a:tr h="587009">
                <a:tc>
                  <a:txBody>
                    <a:bodyPr/>
                    <a:lstStyle/>
                    <a:p>
                      <a:pPr rtl="1"/>
                      <a:r>
                        <a:rPr lang="fa-IR" dirty="0" smtClean="0"/>
                        <a:t>خانم یوسفی</a:t>
                      </a:r>
                      <a:endParaRPr lang="fa-IR" dirty="0"/>
                    </a:p>
                  </a:txBody>
                  <a:tcPr/>
                </a:tc>
                <a:tc>
                  <a:txBody>
                    <a:bodyPr/>
                    <a:lstStyle/>
                    <a:p>
                      <a:pPr rtl="1"/>
                      <a:r>
                        <a:rPr lang="fa-IR" dirty="0" smtClean="0"/>
                        <a:t>1397/1/1</a:t>
                      </a:r>
                      <a:endParaRPr lang="fa-IR" dirty="0"/>
                    </a:p>
                  </a:txBody>
                  <a:tcPr/>
                </a:tc>
                <a:tc>
                  <a:txBody>
                    <a:bodyPr/>
                    <a:lstStyle/>
                    <a:p>
                      <a:pPr rtl="1"/>
                      <a:r>
                        <a:rPr lang="fa-IR" dirty="0" smtClean="0"/>
                        <a:t>300</a:t>
                      </a:r>
                      <a:endParaRPr lang="fa-IR" dirty="0"/>
                    </a:p>
                  </a:txBody>
                  <a:tcPr/>
                </a:tc>
                <a:tc>
                  <a:txBody>
                    <a:bodyPr/>
                    <a:lstStyle/>
                    <a:p>
                      <a:pPr rtl="1"/>
                      <a:r>
                        <a:rPr lang="fa-IR" dirty="0" smtClean="0"/>
                        <a:t>1</a:t>
                      </a:r>
                      <a:endParaRPr lang="fa-IR" dirty="0"/>
                    </a:p>
                  </a:txBody>
                  <a:tcPr>
                    <a:lnR w="12700" cap="flat" cmpd="sng" algn="ctr">
                      <a:solidFill>
                        <a:schemeClr val="tx1"/>
                      </a:solidFill>
                      <a:prstDash val="solid"/>
                      <a:round/>
                      <a:headEnd type="none" w="med" len="med"/>
                      <a:tailEnd type="none" w="med" len="med"/>
                    </a:lnR>
                  </a:tcPr>
                </a:tc>
                <a:tc>
                  <a:txBody>
                    <a:bodyPr/>
                    <a:lstStyle/>
                    <a:p>
                      <a:pPr rtl="1"/>
                      <a:r>
                        <a:rPr lang="fa-IR" dirty="0" smtClean="0"/>
                        <a:t> 6روز</a:t>
                      </a:r>
                      <a:endParaRPr lang="fa-IR" dirty="0"/>
                    </a:p>
                  </a:txBody>
                  <a:tcPr>
                    <a:lnL w="12700" cap="flat" cmpd="sng" algn="ctr">
                      <a:solidFill>
                        <a:schemeClr val="tx1"/>
                      </a:solidFill>
                      <a:prstDash val="solid"/>
                      <a:round/>
                      <a:headEnd type="none" w="med" len="med"/>
                      <a:tailEnd type="none" w="med" len="med"/>
                    </a:lnL>
                  </a:tcPr>
                </a:tc>
              </a:tr>
            </a:tbl>
          </a:graphicData>
        </a:graphic>
      </p:graphicFrame>
    </p:spTree>
    <p:extLst>
      <p:ext uri="{BB962C8B-B14F-4D97-AF65-F5344CB8AC3E}">
        <p14:creationId xmlns:p14="http://schemas.microsoft.com/office/powerpoint/2010/main" val="72895877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6858000"/>
          </a:xfrm>
        </p:spPr>
        <p:txBody>
          <a:bodyPr>
            <a:normAutofit/>
          </a:bodyPr>
          <a:lstStyle/>
          <a:p>
            <a:pPr algn="r"/>
            <a:r>
              <a:rPr lang="fa-IR" dirty="0" smtClean="0">
                <a:solidFill>
                  <a:schemeClr val="tx1"/>
                </a:solidFill>
                <a:latin typeface="Arial" panose="020B0604020202020204" pitchFamily="34" charset="0"/>
                <a:cs typeface="Arial" panose="020B0604020202020204" pitchFamily="34" charset="0"/>
              </a:rPr>
              <a:t>حل تمرین:</a:t>
            </a:r>
            <a:br>
              <a:rPr lang="fa-IR" dirty="0" smtClean="0">
                <a:solidFill>
                  <a:schemeClr val="tx1"/>
                </a:solidFill>
                <a:latin typeface="Arial" panose="020B0604020202020204" pitchFamily="34" charset="0"/>
                <a:cs typeface="Arial" panose="020B0604020202020204" pitchFamily="34" charset="0"/>
              </a:rPr>
            </a:br>
            <a:r>
              <a:rPr lang="fa-IR" dirty="0" smtClean="0">
                <a:solidFill>
                  <a:schemeClr val="tx1"/>
                </a:solidFill>
                <a:latin typeface="Arial" panose="020B0604020202020204" pitchFamily="34" charset="0"/>
                <a:cs typeface="Arial" panose="020B0604020202020204" pitchFamily="34" charset="0"/>
              </a:rPr>
              <a:t>کارگر اول:آقای اکبری </a:t>
            </a:r>
            <a:br>
              <a:rPr lang="fa-IR" dirty="0" smtClean="0">
                <a:solidFill>
                  <a:schemeClr val="tx1"/>
                </a:solidFill>
                <a:latin typeface="Arial" panose="020B0604020202020204" pitchFamily="34" charset="0"/>
                <a:cs typeface="Arial" panose="020B0604020202020204" pitchFamily="34" charset="0"/>
              </a:rPr>
            </a:br>
            <a:r>
              <a:rPr lang="fa-IR" dirty="0" smtClean="0">
                <a:solidFill>
                  <a:schemeClr val="tx1"/>
                </a:solidFill>
                <a:latin typeface="Arial" panose="020B0604020202020204" pitchFamily="34" charset="0"/>
                <a:cs typeface="Arial" panose="020B0604020202020204" pitchFamily="34" charset="0"/>
              </a:rPr>
              <a:t> </a:t>
            </a:r>
            <a:r>
              <a:rPr lang="fa-IR" sz="2000" b="1" dirty="0" smtClean="0">
                <a:solidFill>
                  <a:schemeClr val="tx1"/>
                </a:solidFill>
                <a:latin typeface="Arial" panose="020B0604020202020204" pitchFamily="34" charset="0"/>
                <a:cs typeface="Arial" panose="020B0604020202020204" pitchFamily="34" charset="0"/>
              </a:rPr>
              <a:t>نکته اول:چون آقای اکبری در سال 1397 استخدام شده در سال 1398 سابقه او یکسال می شود در نتیجه پایه سنوات به وی تعلق می گیرد.</a:t>
            </a:r>
            <a:br>
              <a:rPr lang="fa-IR" sz="2000" b="1" dirty="0" smtClean="0">
                <a:solidFill>
                  <a:schemeClr val="tx1"/>
                </a:solidFill>
                <a:latin typeface="Arial" panose="020B0604020202020204" pitchFamily="34" charset="0"/>
                <a:cs typeface="Arial" panose="020B0604020202020204" pitchFamily="34" charset="0"/>
              </a:rPr>
            </a:br>
            <a:r>
              <a:rPr lang="fa-IR" sz="2000" b="1" dirty="0" smtClean="0">
                <a:solidFill>
                  <a:schemeClr val="tx1"/>
                </a:solidFill>
                <a:latin typeface="Arial" panose="020B0604020202020204" pitchFamily="34" charset="0"/>
                <a:cs typeface="Arial" panose="020B0604020202020204" pitchFamily="34" charset="0"/>
              </a:rPr>
              <a:t>نکته دوم:چون دارای بیش از 720 روز سابقه تا پایان سال 98 می باشد به وی حق اولاد نیز تعلق می گیرد.</a:t>
            </a:r>
            <a:br>
              <a:rPr lang="fa-IR" sz="2000" b="1" dirty="0" smtClean="0">
                <a:solidFill>
                  <a:schemeClr val="tx1"/>
                </a:solidFill>
                <a:latin typeface="Arial" panose="020B0604020202020204" pitchFamily="34" charset="0"/>
                <a:cs typeface="Arial" panose="020B0604020202020204" pitchFamily="34" charset="0"/>
              </a:rPr>
            </a:br>
            <a:r>
              <a:rPr lang="fa-IR" sz="4000" b="1" dirty="0" smtClean="0">
                <a:solidFill>
                  <a:schemeClr val="tx1"/>
                </a:solidFill>
                <a:latin typeface="Arial" panose="020B0604020202020204" pitchFamily="34" charset="0"/>
                <a:cs typeface="Arial" panose="020B0604020202020204" pitchFamily="34" charset="0"/>
              </a:rPr>
              <a:t>محاسبات:</a:t>
            </a:r>
            <a:r>
              <a:rPr lang="fa-IR" sz="2000" b="1" dirty="0" smtClean="0">
                <a:solidFill>
                  <a:schemeClr val="tx1"/>
                </a:solidFill>
                <a:latin typeface="Arial" panose="020B0604020202020204" pitchFamily="34" charset="0"/>
                <a:cs typeface="Arial" panose="020B0604020202020204" pitchFamily="34" charset="0"/>
              </a:rPr>
              <a:t/>
            </a:r>
            <a:br>
              <a:rPr lang="fa-IR" sz="2000" b="1" dirty="0" smtClean="0">
                <a:solidFill>
                  <a:schemeClr val="tx1"/>
                </a:solidFill>
                <a:latin typeface="Arial" panose="020B0604020202020204" pitchFamily="34" charset="0"/>
                <a:cs typeface="Arial" panose="020B0604020202020204" pitchFamily="34" charset="0"/>
              </a:rPr>
            </a:br>
            <a:r>
              <a:rPr lang="fa-IR" sz="2000" b="1" dirty="0" smtClean="0">
                <a:solidFill>
                  <a:schemeClr val="tx1"/>
                </a:solidFill>
                <a:latin typeface="Arial" panose="020B0604020202020204" pitchFamily="34" charset="0"/>
                <a:cs typeface="Arial" panose="020B0604020202020204" pitchFamily="34" charset="0"/>
              </a:rPr>
              <a:t>حقوق </a:t>
            </a:r>
            <a:r>
              <a:rPr lang="fa-IR" sz="2000" b="1" dirty="0">
                <a:solidFill>
                  <a:schemeClr val="tx1"/>
                </a:solidFill>
                <a:latin typeface="Arial" panose="020B0604020202020204" pitchFamily="34" charset="0"/>
                <a:cs typeface="Arial" panose="020B0604020202020204" pitchFamily="34" charset="0"/>
              </a:rPr>
              <a:t>پایه روزانه</a:t>
            </a:r>
            <a:r>
              <a:rPr lang="en-US" sz="2000" b="1" dirty="0" smtClean="0">
                <a:solidFill>
                  <a:schemeClr val="tx1"/>
                </a:solidFill>
                <a:latin typeface="Arial" panose="020B0604020202020204" pitchFamily="34" charset="0"/>
                <a:cs typeface="Arial" panose="020B0604020202020204" pitchFamily="34" charset="0"/>
              </a:rPr>
              <a:t> </a:t>
            </a:r>
            <a:r>
              <a:rPr lang="en-US" sz="2000" b="1" dirty="0">
                <a:solidFill>
                  <a:schemeClr val="tx1"/>
                </a:solidFill>
                <a:latin typeface="Arial" panose="020B0604020202020204" pitchFamily="34" charset="0"/>
                <a:cs typeface="Arial" panose="020B0604020202020204" pitchFamily="34" charset="0"/>
              </a:rPr>
              <a:t>505/627+23/333)=528/960</a:t>
            </a:r>
            <a:r>
              <a:rPr lang="en-US" sz="2000" b="1" dirty="0" smtClean="0">
                <a:solidFill>
                  <a:schemeClr val="tx1"/>
                </a:solidFill>
                <a:latin typeface="Arial" panose="020B0604020202020204" pitchFamily="34" charset="0"/>
                <a:cs typeface="Arial" panose="020B0604020202020204" pitchFamily="34" charset="0"/>
              </a:rPr>
              <a:t>                                   </a:t>
            </a:r>
            <a:r>
              <a:rPr lang="fa-IR" sz="2000" b="1" dirty="0" smtClean="0">
                <a:solidFill>
                  <a:schemeClr val="tx1"/>
                </a:solidFill>
                <a:latin typeface="Arial" panose="020B0604020202020204" pitchFamily="34" charset="0"/>
                <a:cs typeface="Arial" panose="020B0604020202020204" pitchFamily="34" charset="0"/>
              </a:rPr>
              <a:t>)</a:t>
            </a:r>
            <a:r>
              <a:rPr lang="en-US" sz="2000" b="1" dirty="0" smtClean="0">
                <a:solidFill>
                  <a:schemeClr val="tx1"/>
                </a:solidFill>
                <a:latin typeface="Arial" panose="020B0604020202020204" pitchFamily="34" charset="0"/>
                <a:cs typeface="Arial" panose="020B0604020202020204" pitchFamily="34" charset="0"/>
              </a:rPr>
              <a:t/>
            </a:r>
            <a:br>
              <a:rPr lang="en-US" sz="2000" b="1" dirty="0" smtClean="0">
                <a:solidFill>
                  <a:schemeClr val="tx1"/>
                </a:solidFill>
                <a:latin typeface="Arial" panose="020B0604020202020204" pitchFamily="34" charset="0"/>
                <a:cs typeface="Arial" panose="020B0604020202020204" pitchFamily="34" charset="0"/>
              </a:rPr>
            </a:br>
            <a:r>
              <a:rPr lang="fa-IR" sz="2000" b="1" dirty="0" smtClean="0">
                <a:solidFill>
                  <a:schemeClr val="tx1"/>
                </a:solidFill>
                <a:latin typeface="Arial" panose="020B0604020202020204" pitchFamily="34" charset="0"/>
                <a:cs typeface="Arial" panose="020B0604020202020204" pitchFamily="34" charset="0"/>
              </a:rPr>
              <a:t>پایه سنوات وبن کارگری حکمی                </a:t>
            </a:r>
            <a:r>
              <a:rPr lang="en-US" sz="2000" b="1" dirty="0">
                <a:solidFill>
                  <a:schemeClr val="tx1"/>
                </a:solidFill>
                <a:latin typeface="Arial" panose="020B0604020202020204" pitchFamily="34" charset="0"/>
                <a:cs typeface="Arial" panose="020B0604020202020204" pitchFamily="34" charset="0"/>
              </a:rPr>
              <a:t>(1/900/000+1/000/000)=</a:t>
            </a:r>
            <a:r>
              <a:rPr lang="en-US" sz="2000" b="1" dirty="0" smtClean="0">
                <a:solidFill>
                  <a:schemeClr val="tx1"/>
                </a:solidFill>
                <a:latin typeface="Arial" panose="020B0604020202020204" pitchFamily="34" charset="0"/>
                <a:cs typeface="Arial" panose="020B0604020202020204" pitchFamily="34" charset="0"/>
              </a:rPr>
              <a:t>2/900/000</a:t>
            </a:r>
            <a:r>
              <a:rPr lang="fa-IR" sz="2000" b="1" dirty="0" smtClean="0">
                <a:solidFill>
                  <a:schemeClr val="tx1"/>
                </a:solidFill>
                <a:latin typeface="Arial" panose="020B0604020202020204" pitchFamily="34" charset="0"/>
                <a:cs typeface="Arial" panose="020B0604020202020204" pitchFamily="34" charset="0"/>
              </a:rPr>
              <a:t>     </a:t>
            </a:r>
            <a:br>
              <a:rPr lang="fa-IR" sz="2000" b="1" dirty="0" smtClean="0">
                <a:solidFill>
                  <a:schemeClr val="tx1"/>
                </a:solidFill>
                <a:latin typeface="Arial" panose="020B0604020202020204" pitchFamily="34" charset="0"/>
                <a:cs typeface="Arial" panose="020B0604020202020204" pitchFamily="34" charset="0"/>
              </a:rPr>
            </a:br>
            <a:r>
              <a:rPr lang="fa-IR" sz="2000" b="1" dirty="0">
                <a:solidFill>
                  <a:schemeClr val="tx1"/>
                </a:solidFill>
                <a:latin typeface="Arial" panose="020B0604020202020204" pitchFamily="34" charset="0"/>
                <a:cs typeface="Arial" panose="020B0604020202020204" pitchFamily="34" charset="0"/>
              </a:rPr>
              <a:t> </a:t>
            </a:r>
            <a:r>
              <a:rPr lang="fa-IR" sz="2000" b="1" dirty="0" smtClean="0">
                <a:solidFill>
                  <a:schemeClr val="tx1"/>
                </a:solidFill>
                <a:latin typeface="Arial" panose="020B0604020202020204" pitchFamily="34" charset="0"/>
                <a:cs typeface="Arial" panose="020B0604020202020204" pitchFamily="34" charset="0"/>
              </a:rPr>
              <a:t>ح ق اولاد  حکمی                                           </a:t>
            </a:r>
            <a:r>
              <a:rPr lang="en-US" sz="2000" b="1" dirty="0" smtClean="0">
                <a:solidFill>
                  <a:schemeClr val="tx1"/>
                </a:solidFill>
                <a:latin typeface="Arial" panose="020B0604020202020204" pitchFamily="34" charset="0"/>
                <a:cs typeface="Arial" panose="020B0604020202020204" pitchFamily="34" charset="0"/>
              </a:rPr>
              <a:t>3/033/762</a:t>
            </a:r>
            <a:r>
              <a:rPr lang="fa-IR" sz="2000" b="1" dirty="0" smtClean="0">
                <a:solidFill>
                  <a:schemeClr val="tx1"/>
                </a:solidFill>
                <a:latin typeface="Arial" panose="020B0604020202020204" pitchFamily="34" charset="0"/>
                <a:cs typeface="Arial" panose="020B0604020202020204" pitchFamily="34" charset="0"/>
              </a:rPr>
              <a:t>=</a:t>
            </a:r>
            <a:r>
              <a:rPr lang="en-US" sz="2000" b="1" dirty="0" smtClean="0">
                <a:solidFill>
                  <a:schemeClr val="tx1"/>
                </a:solidFill>
                <a:latin typeface="Arial" panose="020B0604020202020204" pitchFamily="34" charset="0"/>
                <a:cs typeface="Arial" panose="020B0604020202020204" pitchFamily="34" charset="0"/>
              </a:rPr>
              <a:t>(505/627*3)*2</a:t>
            </a:r>
            <a:r>
              <a:rPr lang="fa-IR" sz="2000" b="1" dirty="0" smtClean="0">
                <a:solidFill>
                  <a:schemeClr val="tx1"/>
                </a:solidFill>
                <a:latin typeface="Arial" panose="020B0604020202020204" pitchFamily="34" charset="0"/>
                <a:cs typeface="Arial" panose="020B0604020202020204" pitchFamily="34" charset="0"/>
              </a:rPr>
              <a:t>      </a:t>
            </a:r>
            <a:br>
              <a:rPr lang="fa-IR" sz="2000" b="1" dirty="0" smtClean="0">
                <a:solidFill>
                  <a:schemeClr val="tx1"/>
                </a:solidFill>
                <a:latin typeface="Arial" panose="020B0604020202020204" pitchFamily="34" charset="0"/>
                <a:cs typeface="Arial" panose="020B0604020202020204" pitchFamily="34" charset="0"/>
              </a:rPr>
            </a:br>
            <a:r>
              <a:rPr lang="fa-IR" sz="2000" b="1" dirty="0" smtClean="0">
                <a:solidFill>
                  <a:schemeClr val="tx1"/>
                </a:solidFill>
                <a:latin typeface="Arial" panose="020B0604020202020204" pitchFamily="34" charset="0"/>
                <a:cs typeface="Arial" panose="020B0604020202020204" pitchFamily="34" charset="0"/>
              </a:rPr>
              <a:t>مزایا ی مستمر روزانه </a:t>
            </a:r>
            <a:r>
              <a:rPr lang="en-US" sz="2000" b="1" dirty="0" smtClean="0">
                <a:solidFill>
                  <a:schemeClr val="tx1"/>
                </a:solidFill>
                <a:latin typeface="Arial" panose="020B0604020202020204" pitchFamily="34" charset="0"/>
                <a:cs typeface="Arial" panose="020B0604020202020204" pitchFamily="34" charset="0"/>
              </a:rPr>
              <a:t>(2/900/000+3/033/762)÷30=</a:t>
            </a:r>
            <a:r>
              <a:rPr lang="en-US" sz="2000" b="1" dirty="0">
                <a:solidFill>
                  <a:schemeClr val="tx1"/>
                </a:solidFill>
                <a:latin typeface="Arial" panose="020B0604020202020204" pitchFamily="34" charset="0"/>
                <a:cs typeface="Arial" panose="020B0604020202020204" pitchFamily="34" charset="0"/>
              </a:rPr>
              <a:t> </a:t>
            </a:r>
            <a:r>
              <a:rPr lang="en-US" sz="2000" b="1" dirty="0" smtClean="0">
                <a:solidFill>
                  <a:schemeClr val="tx1"/>
                </a:solidFill>
                <a:latin typeface="Arial" panose="020B0604020202020204" pitchFamily="34" charset="0"/>
                <a:cs typeface="Arial" panose="020B0604020202020204" pitchFamily="34" charset="0"/>
              </a:rPr>
              <a:t>197/792                                </a:t>
            </a:r>
            <a:r>
              <a:rPr lang="fa-IR" sz="2000" b="1" dirty="0" smtClean="0">
                <a:solidFill>
                  <a:schemeClr val="tx1"/>
                </a:solidFill>
                <a:latin typeface="Arial" panose="020B0604020202020204" pitchFamily="34" charset="0"/>
                <a:cs typeface="Arial" panose="020B0604020202020204" pitchFamily="34" charset="0"/>
              </a:rPr>
              <a:t>          </a:t>
            </a:r>
            <a:br>
              <a:rPr lang="fa-IR" sz="2000" b="1" dirty="0" smtClean="0">
                <a:solidFill>
                  <a:schemeClr val="tx1"/>
                </a:solidFill>
                <a:latin typeface="Arial" panose="020B0604020202020204" pitchFamily="34" charset="0"/>
                <a:cs typeface="Arial" panose="020B0604020202020204" pitchFamily="34" charset="0"/>
              </a:rPr>
            </a:br>
            <a:r>
              <a:rPr lang="fa-IR" sz="2000" b="1" dirty="0" smtClean="0">
                <a:solidFill>
                  <a:schemeClr val="tx1"/>
                </a:solidFill>
                <a:latin typeface="Arial" panose="020B0604020202020204" pitchFamily="34" charset="0"/>
                <a:cs typeface="Arial" panose="020B0604020202020204" pitchFamily="34" charset="0"/>
              </a:rPr>
              <a:t>  حقوق پایه ومزایا مستمر روزانه                    </a:t>
            </a:r>
            <a:r>
              <a:rPr lang="en-US" sz="2000" b="1" dirty="0" smtClean="0">
                <a:solidFill>
                  <a:schemeClr val="tx1"/>
                </a:solidFill>
                <a:latin typeface="Arial" panose="020B0604020202020204" pitchFamily="34" charset="0"/>
                <a:cs typeface="Arial" panose="020B0604020202020204" pitchFamily="34" charset="0"/>
              </a:rPr>
              <a:t>726/752</a:t>
            </a:r>
            <a:r>
              <a:rPr lang="fa-IR" sz="2000" b="1" dirty="0" smtClean="0">
                <a:solidFill>
                  <a:schemeClr val="tx1"/>
                </a:solidFill>
                <a:latin typeface="Arial" panose="020B0604020202020204" pitchFamily="34" charset="0"/>
                <a:cs typeface="Arial" panose="020B0604020202020204" pitchFamily="34" charset="0"/>
              </a:rPr>
              <a:t> </a:t>
            </a:r>
            <a:r>
              <a:rPr lang="en-US" sz="2000" b="1" dirty="0" smtClean="0">
                <a:solidFill>
                  <a:schemeClr val="tx1"/>
                </a:solidFill>
                <a:latin typeface="Arial" panose="020B0604020202020204" pitchFamily="34" charset="0"/>
                <a:cs typeface="Arial" panose="020B0604020202020204" pitchFamily="34" charset="0"/>
              </a:rPr>
              <a:t>(528/960+197/792)=</a:t>
            </a:r>
            <a:r>
              <a:rPr lang="fa-IR" sz="2000" b="1" dirty="0" smtClean="0">
                <a:solidFill>
                  <a:schemeClr val="tx1"/>
                </a:solidFill>
                <a:latin typeface="Arial" panose="020B0604020202020204" pitchFamily="34" charset="0"/>
                <a:cs typeface="Arial" panose="020B0604020202020204" pitchFamily="34" charset="0"/>
              </a:rPr>
              <a:t>    </a:t>
            </a:r>
            <a:r>
              <a:rPr lang="fa-IR" sz="2000" b="1" dirty="0">
                <a:solidFill>
                  <a:schemeClr val="tx1"/>
                </a:solidFill>
                <a:latin typeface="Arial" panose="020B0604020202020204" pitchFamily="34" charset="0"/>
                <a:cs typeface="Arial" panose="020B0604020202020204" pitchFamily="34" charset="0"/>
              </a:rPr>
              <a:t/>
            </a:r>
            <a:br>
              <a:rPr lang="fa-IR" sz="2000" b="1" dirty="0">
                <a:solidFill>
                  <a:schemeClr val="tx1"/>
                </a:solidFill>
                <a:latin typeface="Arial" panose="020B0604020202020204" pitchFamily="34" charset="0"/>
                <a:cs typeface="Arial" panose="020B0604020202020204" pitchFamily="34" charset="0"/>
              </a:rPr>
            </a:br>
            <a:r>
              <a:rPr lang="fa-IR" sz="2000" b="1" dirty="0" smtClean="0">
                <a:solidFill>
                  <a:schemeClr val="tx1"/>
                </a:solidFill>
                <a:latin typeface="Arial" panose="020B0604020202020204" pitchFamily="34" charset="0"/>
                <a:cs typeface="Arial" panose="020B0604020202020204" pitchFamily="34" charset="0"/>
              </a:rPr>
              <a:t>نکته: چون این کارگر 13 روز مرخصی باقیمانده در پایان سال دارد وقرارداد او دائم است وقصد تسویه حساب با وی نداریم اذا 9روز از مرخصی وی ذخیره میشود که ثبت آن طی دوره مالی انجام شده است.پس باقیمانده ایام مرخصی یعنی 4 روز باقیمانده را که نمیتواند ذخیره کند </a:t>
            </a:r>
            <a:br>
              <a:rPr lang="fa-IR" sz="2000" b="1" dirty="0" smtClean="0">
                <a:solidFill>
                  <a:schemeClr val="tx1"/>
                </a:solidFill>
                <a:latin typeface="Arial" panose="020B0604020202020204" pitchFamily="34" charset="0"/>
                <a:cs typeface="Arial" panose="020B0604020202020204" pitchFamily="34" charset="0"/>
              </a:rPr>
            </a:br>
            <a:r>
              <a:rPr lang="fa-IR" sz="2000" b="1" dirty="0" smtClean="0">
                <a:solidFill>
                  <a:schemeClr val="tx1"/>
                </a:solidFill>
                <a:latin typeface="Arial" panose="020B0604020202020204" pitchFamily="34" charset="0"/>
                <a:cs typeface="Arial" panose="020B0604020202020204" pitchFamily="34" charset="0"/>
              </a:rPr>
              <a:t>مزد آن رامحاسبه وبه وی پرداخت خواهیم نمود .پس                                         </a:t>
            </a:r>
            <a:r>
              <a:rPr lang="en-US" sz="2000" b="1" dirty="0" smtClean="0">
                <a:solidFill>
                  <a:schemeClr val="tx1"/>
                </a:solidFill>
                <a:latin typeface="Arial" panose="020B0604020202020204" pitchFamily="34" charset="0"/>
                <a:cs typeface="Arial" panose="020B0604020202020204" pitchFamily="34" charset="0"/>
              </a:rPr>
              <a:t>13-9=4        </a:t>
            </a:r>
            <a:r>
              <a:rPr lang="fa-IR" sz="2000" b="1" dirty="0" smtClean="0">
                <a:solidFill>
                  <a:schemeClr val="tx1"/>
                </a:solidFill>
                <a:latin typeface="Arial" panose="020B0604020202020204" pitchFamily="34" charset="0"/>
                <a:cs typeface="Arial" panose="020B0604020202020204" pitchFamily="34" charset="0"/>
              </a:rPr>
              <a:t/>
            </a:r>
            <a:br>
              <a:rPr lang="fa-IR" sz="2000" b="1" dirty="0" smtClean="0">
                <a:solidFill>
                  <a:schemeClr val="tx1"/>
                </a:solidFill>
                <a:latin typeface="Arial" panose="020B0604020202020204" pitchFamily="34" charset="0"/>
                <a:cs typeface="Arial" panose="020B0604020202020204" pitchFamily="34" charset="0"/>
              </a:rPr>
            </a:br>
            <a:r>
              <a:rPr lang="fa-IR" sz="2000" b="1" dirty="0" smtClean="0">
                <a:solidFill>
                  <a:schemeClr val="tx1"/>
                </a:solidFill>
                <a:latin typeface="Arial" panose="020B0604020202020204" pitchFamily="34" charset="0"/>
                <a:cs typeface="Arial" panose="020B0604020202020204" pitchFamily="34" charset="0"/>
              </a:rPr>
              <a:t>                                      </a:t>
            </a:r>
            <a:r>
              <a:rPr lang="en-US" sz="2000" b="1" dirty="0" smtClean="0">
                <a:solidFill>
                  <a:schemeClr val="tx1"/>
                </a:solidFill>
                <a:latin typeface="Arial" panose="020B0604020202020204" pitchFamily="34" charset="0"/>
                <a:cs typeface="Arial" panose="020B0604020202020204" pitchFamily="34" charset="0"/>
              </a:rPr>
              <a:t>726/752*4=2/907/008                                                           </a:t>
            </a:r>
            <a:br>
              <a:rPr lang="en-US" sz="2000" b="1" dirty="0" smtClean="0">
                <a:solidFill>
                  <a:schemeClr val="tx1"/>
                </a:solidFill>
                <a:latin typeface="Arial" panose="020B0604020202020204" pitchFamily="34" charset="0"/>
                <a:cs typeface="Arial" panose="020B0604020202020204" pitchFamily="34" charset="0"/>
              </a:rPr>
            </a:br>
            <a:r>
              <a:rPr lang="fa-IR" sz="2000" b="1" dirty="0" smtClean="0">
                <a:solidFill>
                  <a:schemeClr val="tx1"/>
                </a:solidFill>
                <a:latin typeface="Arial" panose="020B0604020202020204" pitchFamily="34" charset="0"/>
                <a:cs typeface="Arial" panose="020B0604020202020204" pitchFamily="34" charset="0"/>
              </a:rPr>
              <a:t>وثبت لازم را انجام خواهیم داد.</a:t>
            </a:r>
            <a:endParaRPr lang="fa-IR" sz="2000" b="1"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3625891"/>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6858000"/>
          </a:xfrm>
        </p:spPr>
        <p:txBody>
          <a:bodyPr/>
          <a:lstStyle/>
          <a:p>
            <a:endParaRPr lang="fa-IR" dirty="0"/>
          </a:p>
        </p:txBody>
      </p:sp>
      <p:graphicFrame>
        <p:nvGraphicFramePr>
          <p:cNvPr id="3" name="Table 2"/>
          <p:cNvGraphicFramePr>
            <a:graphicFrameLocks noGrp="1"/>
          </p:cNvGraphicFramePr>
          <p:nvPr>
            <p:extLst/>
          </p:nvPr>
        </p:nvGraphicFramePr>
        <p:xfrm>
          <a:off x="44605" y="2"/>
          <a:ext cx="12147395" cy="6919356"/>
        </p:xfrm>
        <a:graphic>
          <a:graphicData uri="http://schemas.openxmlformats.org/drawingml/2006/table">
            <a:tbl>
              <a:tblPr rtl="1" firstRow="1" bandRow="1">
                <a:tableStyleId>{0505E3EF-67EA-436B-97B2-0124C06EBD24}</a:tableStyleId>
              </a:tblPr>
              <a:tblGrid>
                <a:gridCol w="824415"/>
                <a:gridCol w="1403004"/>
                <a:gridCol w="2997112"/>
                <a:gridCol w="1458767"/>
                <a:gridCol w="2207941"/>
                <a:gridCol w="3256156"/>
              </a:tblGrid>
              <a:tr h="1306227">
                <a:tc gridSpan="6">
                  <a:txBody>
                    <a:bodyPr/>
                    <a:lstStyle/>
                    <a:p>
                      <a:pPr rtl="1"/>
                      <a:r>
                        <a:rPr lang="fa-IR" b="1" dirty="0" smtClean="0"/>
                        <a:t>شماره سند:                               شرکت:.......               </a:t>
                      </a:r>
                      <a:r>
                        <a:rPr lang="fa-IR" sz="1050" b="1" dirty="0" smtClean="0"/>
                        <a:t>شماره صفحه دفتر روزنامه:</a:t>
                      </a:r>
                    </a:p>
                    <a:p>
                      <a:pPr rtl="1"/>
                      <a:endParaRPr lang="fa-IR" b="1" dirty="0" smtClean="0"/>
                    </a:p>
                    <a:p>
                      <a:pPr rtl="1"/>
                      <a:r>
                        <a:rPr lang="fa-IR" b="1" dirty="0" smtClean="0"/>
                        <a:t>تاریخ سند:                              سند حسابداری                 تعداد ضمائم:</a:t>
                      </a:r>
                      <a:endParaRPr lang="fa-IR" b="1" dirty="0"/>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r>
              <a:tr h="809862">
                <a:tc>
                  <a:txBody>
                    <a:bodyPr/>
                    <a:lstStyle/>
                    <a:p>
                      <a:pPr rtl="1"/>
                      <a:r>
                        <a:rPr lang="fa-IR" b="1" smtClean="0"/>
                        <a:t>ردیف</a:t>
                      </a:r>
                      <a:endParaRPr lang="fa-IR" b="1" dirty="0"/>
                    </a:p>
                  </a:txBody>
                  <a:tcPr/>
                </a:tc>
                <a:tc>
                  <a:txBody>
                    <a:bodyPr/>
                    <a:lstStyle/>
                    <a:p>
                      <a:pPr rtl="1"/>
                      <a:r>
                        <a:rPr lang="fa-IR" b="1" dirty="0" smtClean="0"/>
                        <a:t>کد حساب</a:t>
                      </a:r>
                      <a:endParaRPr lang="fa-IR" b="1" dirty="0"/>
                    </a:p>
                  </a:txBody>
                  <a:tcPr/>
                </a:tc>
                <a:tc>
                  <a:txBody>
                    <a:bodyPr/>
                    <a:lstStyle/>
                    <a:p>
                      <a:pPr rtl="1"/>
                      <a:r>
                        <a:rPr lang="fa-IR" b="1" dirty="0" smtClean="0"/>
                        <a:t>شرح</a:t>
                      </a:r>
                      <a:endParaRPr lang="fa-IR" b="1" dirty="0"/>
                    </a:p>
                  </a:txBody>
                  <a:tcPr>
                    <a:lnR w="12700" cap="flat" cmpd="sng" algn="ctr">
                      <a:solidFill>
                        <a:schemeClr val="tx1"/>
                      </a:solidFill>
                      <a:prstDash val="solid"/>
                      <a:round/>
                      <a:headEnd type="none" w="med" len="med"/>
                      <a:tailEnd type="none" w="med" len="med"/>
                    </a:lnR>
                  </a:tcPr>
                </a:tc>
                <a:tc>
                  <a:txBody>
                    <a:bodyPr/>
                    <a:lstStyle/>
                    <a:p>
                      <a:pPr rtl="1"/>
                      <a:r>
                        <a:rPr lang="fa-IR" b="1" dirty="0" smtClean="0"/>
                        <a:t>مبلغ جزء</a:t>
                      </a:r>
                      <a:endParaRPr lang="fa-IR" b="1" dirty="0"/>
                    </a:p>
                  </a:txBody>
                  <a:tcPr>
                    <a:lnL w="12700" cap="flat" cmpd="sng" algn="ctr">
                      <a:solidFill>
                        <a:schemeClr val="tx1"/>
                      </a:solidFill>
                      <a:prstDash val="solid"/>
                      <a:round/>
                      <a:headEnd type="none" w="med" len="med"/>
                      <a:tailEnd type="none" w="med" len="med"/>
                    </a:lnL>
                  </a:tcPr>
                </a:tc>
                <a:tc>
                  <a:txBody>
                    <a:bodyPr/>
                    <a:lstStyle/>
                    <a:p>
                      <a:pPr rtl="1"/>
                      <a:r>
                        <a:rPr lang="fa-IR" b="1" dirty="0" smtClean="0"/>
                        <a:t>بدهکار(ریال)</a:t>
                      </a:r>
                      <a:endParaRPr lang="fa-IR" b="1" dirty="0"/>
                    </a:p>
                  </a:txBody>
                  <a:tcPr/>
                </a:tc>
                <a:tc>
                  <a:txBody>
                    <a:bodyPr/>
                    <a:lstStyle/>
                    <a:p>
                      <a:pPr rtl="1"/>
                      <a:r>
                        <a:rPr lang="fa-IR" b="1" dirty="0" smtClean="0"/>
                        <a:t>بستانکار(ریال)</a:t>
                      </a:r>
                      <a:endParaRPr lang="fa-IR" b="1" dirty="0"/>
                    </a:p>
                  </a:txBody>
                  <a:tcPr/>
                </a:tc>
              </a:tr>
              <a:tr h="749775">
                <a:tc>
                  <a:txBody>
                    <a:bodyPr/>
                    <a:lstStyle/>
                    <a:p>
                      <a:pPr rtl="1"/>
                      <a:endParaRPr lang="fa-IR" b="1" dirty="0"/>
                    </a:p>
                  </a:txBody>
                  <a:tcPr>
                    <a:lnB w="12700" cap="flat" cmpd="sng" algn="ctr">
                      <a:solidFill>
                        <a:schemeClr val="tx1"/>
                      </a:solidFill>
                      <a:prstDash val="solid"/>
                      <a:round/>
                      <a:headEnd type="none" w="med" len="med"/>
                      <a:tailEnd type="none" w="med" len="med"/>
                    </a:lnB>
                  </a:tcPr>
                </a:tc>
                <a:tc>
                  <a:txBody>
                    <a:bodyPr/>
                    <a:lstStyle/>
                    <a:p>
                      <a:pPr rtl="1"/>
                      <a:endParaRPr lang="fa-IR" b="1" dirty="0"/>
                    </a:p>
                  </a:txBody>
                  <a:tcPr>
                    <a:lnB w="12700" cap="flat" cmpd="sng" algn="ctr">
                      <a:solidFill>
                        <a:schemeClr val="tx1"/>
                      </a:solidFill>
                      <a:prstDash val="solid"/>
                      <a:round/>
                      <a:headEnd type="none" w="med" len="med"/>
                      <a:tailEnd type="none" w="med" len="med"/>
                    </a:lnB>
                  </a:tcPr>
                </a:tc>
                <a:tc>
                  <a:txBody>
                    <a:bodyPr/>
                    <a:lstStyle/>
                    <a:p>
                      <a:pPr rtl="1"/>
                      <a:r>
                        <a:rPr lang="fa-IR" b="1" dirty="0" smtClean="0"/>
                        <a:t>هزینه حقوق ودستمزد </a:t>
                      </a:r>
                    </a:p>
                    <a:p>
                      <a:pPr rtl="1"/>
                      <a:endParaRPr lang="fa-IR" b="1" dirty="0"/>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rtl="1"/>
                      <a:endParaRPr lang="fa-IR" b="1"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a:txBody>
                    <a:bodyPr/>
                    <a:lstStyle/>
                    <a:p>
                      <a:pPr rtl="1"/>
                      <a:r>
                        <a:rPr lang="en-US" b="1" dirty="0" smtClean="0"/>
                        <a:t>2/907/008</a:t>
                      </a:r>
                      <a:endParaRPr lang="fa-IR" b="1" dirty="0"/>
                    </a:p>
                  </a:txBody>
                  <a:tcPr>
                    <a:lnB w="12700" cap="flat" cmpd="sng" algn="ctr">
                      <a:solidFill>
                        <a:schemeClr val="tx1"/>
                      </a:solidFill>
                      <a:prstDash val="solid"/>
                      <a:round/>
                      <a:headEnd type="none" w="med" len="med"/>
                      <a:tailEnd type="none" w="med" len="med"/>
                    </a:lnB>
                  </a:tcPr>
                </a:tc>
                <a:tc>
                  <a:txBody>
                    <a:bodyPr/>
                    <a:lstStyle/>
                    <a:p>
                      <a:pPr rtl="1"/>
                      <a:endParaRPr lang="fa-IR" b="1"/>
                    </a:p>
                  </a:txBody>
                  <a:tcPr>
                    <a:lnB w="12700" cap="flat" cmpd="sng" algn="ctr">
                      <a:solidFill>
                        <a:schemeClr val="tx1"/>
                      </a:solidFill>
                      <a:prstDash val="solid"/>
                      <a:round/>
                      <a:headEnd type="none" w="med" len="med"/>
                      <a:tailEnd type="none" w="med" len="med"/>
                    </a:lnB>
                  </a:tcPr>
                </a:tc>
              </a:tr>
              <a:tr h="677789">
                <a:tc>
                  <a:txBody>
                    <a:bodyPr/>
                    <a:lstStyle/>
                    <a:p>
                      <a:pPr rtl="1"/>
                      <a:endParaRPr lang="fa-IR" b="1" dirty="0"/>
                    </a:p>
                  </a:txBody>
                  <a:tcPr>
                    <a:lnT w="12700" cap="flat" cmpd="sng" algn="ctr">
                      <a:solidFill>
                        <a:schemeClr val="tx1"/>
                      </a:solidFill>
                      <a:prstDash val="solid"/>
                      <a:round/>
                      <a:headEnd type="none" w="med" len="med"/>
                      <a:tailEnd type="none" w="med" len="med"/>
                    </a:lnT>
                  </a:tcPr>
                </a:tc>
                <a:tc>
                  <a:txBody>
                    <a:bodyPr/>
                    <a:lstStyle/>
                    <a:p>
                      <a:pPr rtl="1"/>
                      <a:endParaRPr lang="fa-IR" b="1" dirty="0"/>
                    </a:p>
                  </a:txBody>
                  <a:tcPr>
                    <a:lnT w="12700" cap="flat" cmpd="sng" algn="ctr">
                      <a:solidFill>
                        <a:schemeClr val="tx1"/>
                      </a:solidFill>
                      <a:prstDash val="solid"/>
                      <a:round/>
                      <a:headEnd type="none" w="med" len="med"/>
                      <a:tailEnd type="none" w="med" len="med"/>
                    </a:lnT>
                  </a:tcPr>
                </a:tc>
                <a:tc>
                  <a:txBody>
                    <a:bodyPr/>
                    <a:lstStyle/>
                    <a:p>
                      <a:pPr rtl="1"/>
                      <a:r>
                        <a:rPr lang="fa-IR" b="1" dirty="0" smtClean="0"/>
                        <a:t>دستمزد ایام مرخصی</a:t>
                      </a:r>
                      <a:endParaRPr lang="fa-IR" b="1"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rtl="1"/>
                      <a:r>
                        <a:rPr lang="en-US" b="1" dirty="0" smtClean="0"/>
                        <a:t>2/907/008</a:t>
                      </a:r>
                      <a:endParaRPr lang="fa-IR" b="1"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a:txBody>
                    <a:bodyPr/>
                    <a:lstStyle/>
                    <a:p>
                      <a:pPr rtl="1"/>
                      <a:endParaRPr lang="fa-IR" b="1" dirty="0"/>
                    </a:p>
                  </a:txBody>
                  <a:tcPr>
                    <a:lnT w="12700" cap="flat" cmpd="sng" algn="ctr">
                      <a:solidFill>
                        <a:schemeClr val="tx1"/>
                      </a:solidFill>
                      <a:prstDash val="solid"/>
                      <a:round/>
                      <a:headEnd type="none" w="med" len="med"/>
                      <a:tailEnd type="none" w="med" len="med"/>
                    </a:lnT>
                  </a:tcPr>
                </a:tc>
                <a:tc>
                  <a:txBody>
                    <a:bodyPr/>
                    <a:lstStyle/>
                    <a:p>
                      <a:pPr rtl="1"/>
                      <a:endParaRPr lang="fa-IR" b="1"/>
                    </a:p>
                  </a:txBody>
                  <a:tcPr>
                    <a:lnT w="12700" cap="flat" cmpd="sng" algn="ctr">
                      <a:solidFill>
                        <a:schemeClr val="tx1"/>
                      </a:solidFill>
                      <a:prstDash val="solid"/>
                      <a:round/>
                      <a:headEnd type="none" w="med" len="med"/>
                      <a:tailEnd type="none" w="med" len="med"/>
                    </a:lnT>
                  </a:tcPr>
                </a:tc>
              </a:tr>
              <a:tr h="621307">
                <a:tc>
                  <a:txBody>
                    <a:bodyPr/>
                    <a:lstStyle/>
                    <a:p>
                      <a:pPr rtl="1"/>
                      <a:endParaRPr lang="fa-IR" b="1" dirty="0"/>
                    </a:p>
                  </a:txBody>
                  <a:tcPr>
                    <a:lnB w="12700" cap="flat" cmpd="sng" algn="ctr">
                      <a:solidFill>
                        <a:schemeClr val="tx1"/>
                      </a:solidFill>
                      <a:prstDash val="solid"/>
                      <a:round/>
                      <a:headEnd type="none" w="med" len="med"/>
                      <a:tailEnd type="none" w="med" len="med"/>
                    </a:lnB>
                  </a:tcPr>
                </a:tc>
                <a:tc>
                  <a:txBody>
                    <a:bodyPr/>
                    <a:lstStyle/>
                    <a:p>
                      <a:pPr rtl="1"/>
                      <a:endParaRPr lang="fa-IR" b="1" dirty="0"/>
                    </a:p>
                  </a:txBody>
                  <a:tcPr>
                    <a:lnB w="12700" cap="flat" cmpd="sng" algn="ctr">
                      <a:solidFill>
                        <a:schemeClr val="tx1"/>
                      </a:solidFill>
                      <a:prstDash val="solid"/>
                      <a:round/>
                      <a:headEnd type="none" w="med" len="med"/>
                      <a:tailEnd type="none" w="med" len="med"/>
                    </a:lnB>
                  </a:tcPr>
                </a:tc>
                <a:tc>
                  <a:txBody>
                    <a:bodyPr/>
                    <a:lstStyle/>
                    <a:p>
                      <a:pPr rtl="1"/>
                      <a:r>
                        <a:rPr lang="fa-IR" b="1" dirty="0" smtClean="0"/>
                        <a:t>               موجودی نقد</a:t>
                      </a:r>
                      <a:endParaRPr lang="fa-IR" b="1" dirty="0"/>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rtl="1"/>
                      <a:endParaRPr lang="fa-IR" b="1"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a:txBody>
                    <a:bodyPr/>
                    <a:lstStyle/>
                    <a:p>
                      <a:pPr rtl="1"/>
                      <a:endParaRPr lang="fa-IR" b="1" dirty="0"/>
                    </a:p>
                  </a:txBody>
                  <a:tcPr>
                    <a:lnB w="12700" cap="flat" cmpd="sng" algn="ctr">
                      <a:solidFill>
                        <a:schemeClr val="tx1"/>
                      </a:solidFill>
                      <a:prstDash val="solid"/>
                      <a:round/>
                      <a:headEnd type="none" w="med" len="med"/>
                      <a:tailEnd type="none" w="med" len="med"/>
                    </a:lnB>
                  </a:tcPr>
                </a:tc>
                <a:tc>
                  <a:txBody>
                    <a:bodyPr/>
                    <a:lstStyle/>
                    <a:p>
                      <a:pPr rtl="1"/>
                      <a:r>
                        <a:rPr lang="en-US" b="1" dirty="0" smtClean="0"/>
                        <a:t>2/907/008</a:t>
                      </a:r>
                      <a:endParaRPr lang="fa-IR" b="1" dirty="0"/>
                    </a:p>
                  </a:txBody>
                  <a:tcPr>
                    <a:lnB w="12700" cap="flat" cmpd="sng" algn="ctr">
                      <a:solidFill>
                        <a:schemeClr val="tx1"/>
                      </a:solidFill>
                      <a:prstDash val="solid"/>
                      <a:round/>
                      <a:headEnd type="none" w="med" len="med"/>
                      <a:tailEnd type="none" w="med" len="med"/>
                    </a:lnB>
                  </a:tcPr>
                </a:tc>
              </a:tr>
              <a:tr h="719272">
                <a:tc>
                  <a:txBody>
                    <a:bodyPr/>
                    <a:lstStyle/>
                    <a:p>
                      <a:pPr rtl="1"/>
                      <a:endParaRPr lang="fa-IR" b="1"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endParaRPr lang="fa-IR" b="1"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r>
                        <a:rPr lang="fa-IR" b="1" dirty="0" smtClean="0"/>
                        <a:t>                بانک</a:t>
                      </a:r>
                      <a:endParaRPr lang="fa-IR" b="1"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r>
                        <a:rPr lang="en-US" b="1" dirty="0" smtClean="0"/>
                        <a:t>2/907/008</a:t>
                      </a:r>
                      <a:endParaRPr lang="fa-IR" b="1"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endParaRPr lang="fa-IR" b="1"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endParaRPr lang="fa-IR" b="1" dirty="0" smtClean="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017562">
                <a:tc gridSpan="3">
                  <a:txBody>
                    <a:bodyPr/>
                    <a:lstStyle/>
                    <a:p>
                      <a:pPr rtl="1"/>
                      <a:r>
                        <a:rPr lang="fa-IR" b="1" dirty="0" smtClean="0"/>
                        <a:t>جمع</a:t>
                      </a:r>
                      <a:endParaRPr lang="fa-IR" b="1"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rtl="1"/>
                      <a:endParaRPr lang="fa-IR"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rtl="1"/>
                      <a:endParaRPr lang="fa-IR"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endParaRPr lang="fa-IR" b="1"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r>
                        <a:rPr lang="en-US" b="1" dirty="0" smtClean="0"/>
                        <a:t>2/907/008</a:t>
                      </a:r>
                      <a:endParaRPr lang="fa-IR" b="1"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r>
                        <a:rPr lang="en-US" b="1" dirty="0" smtClean="0"/>
                        <a:t>2/907/008</a:t>
                      </a:r>
                      <a:endParaRPr lang="fa-IR" b="1"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08781">
                <a:tc gridSpan="6">
                  <a:txBody>
                    <a:bodyPr/>
                    <a:lstStyle/>
                    <a:p>
                      <a:pPr rtl="1"/>
                      <a:r>
                        <a:rPr lang="fa-IR" dirty="0" smtClean="0"/>
                        <a:t>شرح سند:بابت پرداخت دستمزد</a:t>
                      </a:r>
                      <a:r>
                        <a:rPr lang="fa-IR" baseline="0" dirty="0" smtClean="0"/>
                        <a:t> ایام مرخصی مازاد 9 روز</a:t>
                      </a:r>
                      <a:endParaRPr lang="fa-IR"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rtl="1"/>
                      <a:endParaRPr lang="fa-IR"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rtl="1"/>
                      <a:endParaRPr lang="fa-IR"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rtl="1"/>
                      <a:endParaRPr lang="fa-IR"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rtl="1"/>
                      <a:endParaRPr lang="fa-IR"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rtl="1"/>
                      <a:endParaRPr lang="fa-IR"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08781">
                <a:tc gridSpan="6">
                  <a:txBody>
                    <a:bodyPr/>
                    <a:lstStyle/>
                    <a:p>
                      <a:pPr rtl="1"/>
                      <a:r>
                        <a:rPr lang="fa-IR" dirty="0" smtClean="0"/>
                        <a:t>تنظیم کننده:                                          تاییدکننده:                                      تصویب کننده:</a:t>
                      </a:r>
                      <a:endParaRPr lang="fa-IR" dirty="0"/>
                    </a:p>
                  </a:txBody>
                  <a:tcPr>
                    <a:lnT w="12700" cap="flat" cmpd="sng" algn="ctr">
                      <a:solidFill>
                        <a:schemeClr val="tx1"/>
                      </a:solidFill>
                      <a:prstDash val="solid"/>
                      <a:round/>
                      <a:headEnd type="none" w="med" len="med"/>
                      <a:tailEnd type="none" w="med" len="med"/>
                    </a:lnT>
                  </a:tcPr>
                </a:tc>
                <a:tc hMerge="1">
                  <a:txBody>
                    <a:bodyPr/>
                    <a:lstStyle/>
                    <a:p>
                      <a:pPr rtl="1"/>
                      <a:endParaRPr lang="fa-IR" dirty="0"/>
                    </a:p>
                  </a:txBody>
                  <a:tcPr>
                    <a:lnT w="12700" cap="flat" cmpd="sng" algn="ctr">
                      <a:solidFill>
                        <a:schemeClr val="tx1"/>
                      </a:solidFill>
                      <a:prstDash val="solid"/>
                      <a:round/>
                      <a:headEnd type="none" w="med" len="med"/>
                      <a:tailEnd type="none" w="med" len="med"/>
                    </a:lnT>
                  </a:tcPr>
                </a:tc>
                <a:tc hMerge="1">
                  <a:txBody>
                    <a:bodyPr/>
                    <a:lstStyle/>
                    <a:p>
                      <a:pPr rtl="1"/>
                      <a:endParaRPr lang="fa-IR"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hMerge="1">
                  <a:txBody>
                    <a:bodyPr/>
                    <a:lstStyle/>
                    <a:p>
                      <a:pPr rtl="1"/>
                      <a:endParaRPr lang="fa-IR"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pPr rtl="1"/>
                      <a:endParaRPr lang="fa-IR" dirty="0"/>
                    </a:p>
                  </a:txBody>
                  <a:tcPr>
                    <a:lnT w="12700" cap="flat" cmpd="sng" algn="ctr">
                      <a:solidFill>
                        <a:schemeClr val="tx1"/>
                      </a:solidFill>
                      <a:prstDash val="solid"/>
                      <a:round/>
                      <a:headEnd type="none" w="med" len="med"/>
                      <a:tailEnd type="none" w="med" len="med"/>
                    </a:lnT>
                  </a:tcPr>
                </a:tc>
                <a:tc hMerge="1">
                  <a:txBody>
                    <a:bodyPr/>
                    <a:lstStyle/>
                    <a:p>
                      <a:pPr rtl="1"/>
                      <a:endParaRPr lang="fa-IR" dirty="0"/>
                    </a:p>
                  </a:txBody>
                  <a:tcPr>
                    <a:lnT w="12700" cap="flat" cmpd="sng" algn="ctr">
                      <a:solidFill>
                        <a:schemeClr val="tx1"/>
                      </a:solidFill>
                      <a:prstDash val="solid"/>
                      <a:round/>
                      <a:headEnd type="none" w="med" len="med"/>
                      <a:tailEnd type="none" w="med" len="med"/>
                    </a:lnT>
                  </a:tcPr>
                </a:tc>
              </a:tr>
            </a:tbl>
          </a:graphicData>
        </a:graphic>
      </p:graphicFrame>
    </p:spTree>
    <p:extLst>
      <p:ext uri="{BB962C8B-B14F-4D97-AF65-F5344CB8AC3E}">
        <p14:creationId xmlns:p14="http://schemas.microsoft.com/office/powerpoint/2010/main" val="3580913804"/>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5328" y="0"/>
            <a:ext cx="12437327" cy="6858000"/>
          </a:xfrm>
        </p:spPr>
        <p:txBody>
          <a:bodyPr/>
          <a:lstStyle/>
          <a:p>
            <a:pPr algn="r"/>
            <a:r>
              <a:rPr lang="fa-IR" dirty="0" smtClean="0">
                <a:solidFill>
                  <a:schemeClr val="tx1"/>
                </a:solidFill>
                <a:latin typeface="Arial" panose="020B0604020202020204" pitchFamily="34" charset="0"/>
                <a:cs typeface="Arial" panose="020B0604020202020204" pitchFamily="34" charset="0"/>
              </a:rPr>
              <a:t>کارگر دوم: </a:t>
            </a:r>
            <a:br>
              <a:rPr lang="fa-IR" dirty="0" smtClean="0">
                <a:solidFill>
                  <a:schemeClr val="tx1"/>
                </a:solidFill>
                <a:latin typeface="Arial" panose="020B0604020202020204" pitchFamily="34" charset="0"/>
                <a:cs typeface="Arial" panose="020B0604020202020204" pitchFamily="34" charset="0"/>
              </a:rPr>
            </a:br>
            <a:r>
              <a:rPr lang="fa-IR" sz="2000" b="1" dirty="0" smtClean="0">
                <a:solidFill>
                  <a:schemeClr val="tx1"/>
                </a:solidFill>
                <a:latin typeface="Arial" panose="020B0604020202020204" pitchFamily="34" charset="0"/>
                <a:cs typeface="Arial" panose="020B0604020202020204" pitchFamily="34" charset="0"/>
              </a:rPr>
              <a:t>آ</a:t>
            </a:r>
            <a:r>
              <a:rPr lang="fa-IR" sz="2800" b="1" dirty="0" smtClean="0">
                <a:solidFill>
                  <a:schemeClr val="tx1"/>
                </a:solidFill>
                <a:latin typeface="Arial" panose="020B0604020202020204" pitchFamily="34" charset="0"/>
                <a:cs typeface="Arial" panose="020B0604020202020204" pitchFamily="34" charset="0"/>
              </a:rPr>
              <a:t>قای جهرمی: چون این کارگر به میزان 9 روز از مرخصی خود را استفاده نکرده است . وهر کارگر میتواند 9 روز از مرخصی خود را در هرسال ذخیره نماید وقرارداد کار وی نیز دائم است. به همین دلیل </a:t>
            </a:r>
            <a:br>
              <a:rPr lang="fa-IR" sz="2800" b="1" dirty="0" smtClean="0">
                <a:solidFill>
                  <a:schemeClr val="tx1"/>
                </a:solidFill>
                <a:latin typeface="Arial" panose="020B0604020202020204" pitchFamily="34" charset="0"/>
                <a:cs typeface="Arial" panose="020B0604020202020204" pitchFamily="34" charset="0"/>
              </a:rPr>
            </a:br>
            <a:r>
              <a:rPr lang="fa-IR" sz="2800" b="1" dirty="0" smtClean="0">
                <a:solidFill>
                  <a:schemeClr val="tx1"/>
                </a:solidFill>
                <a:latin typeface="Arial" panose="020B0604020202020204" pitchFamily="34" charset="0"/>
                <a:cs typeface="Arial" panose="020B0604020202020204" pitchFamily="34" charset="0"/>
              </a:rPr>
              <a:t>ثبت ذخیره دستمزد ایام مرخصی وی قبلا انجام شده است.پس ثبتی از بابت ایام مرخصی این شخص انجام </a:t>
            </a:r>
            <a:br>
              <a:rPr lang="fa-IR" sz="2800" b="1" dirty="0" smtClean="0">
                <a:solidFill>
                  <a:schemeClr val="tx1"/>
                </a:solidFill>
                <a:latin typeface="Arial" panose="020B0604020202020204" pitchFamily="34" charset="0"/>
                <a:cs typeface="Arial" panose="020B0604020202020204" pitchFamily="34" charset="0"/>
              </a:rPr>
            </a:br>
            <a:r>
              <a:rPr lang="fa-IR" sz="2800" b="1" dirty="0" smtClean="0">
                <a:solidFill>
                  <a:schemeClr val="tx1"/>
                </a:solidFill>
                <a:latin typeface="Arial" panose="020B0604020202020204" pitchFamily="34" charset="0"/>
                <a:cs typeface="Arial" panose="020B0604020202020204" pitchFamily="34" charset="0"/>
              </a:rPr>
              <a:t>نمی شود.</a:t>
            </a:r>
            <a:endParaRPr lang="fa-IR" sz="2800" b="1"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51194415"/>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6000">
        <p15:prstTrans prst="curtains"/>
      </p:transition>
    </mc:Choice>
    <mc:Fallback>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6858000"/>
          </a:xfrm>
        </p:spPr>
        <p:txBody>
          <a:bodyPr/>
          <a:lstStyle/>
          <a:p>
            <a:pPr algn="r"/>
            <a:r>
              <a:rPr lang="fa-IR" b="1" dirty="0" smtClean="0">
                <a:solidFill>
                  <a:schemeClr val="tx1"/>
                </a:solidFill>
                <a:latin typeface="Arial" panose="020B0604020202020204" pitchFamily="34" charset="0"/>
                <a:cs typeface="Arial" panose="020B0604020202020204" pitchFamily="34" charset="0"/>
              </a:rPr>
              <a:t>کارگر سوم: </a:t>
            </a:r>
            <a:br>
              <a:rPr lang="fa-IR" b="1" dirty="0" smtClean="0">
                <a:solidFill>
                  <a:schemeClr val="tx1"/>
                </a:solidFill>
                <a:latin typeface="Arial" panose="020B0604020202020204" pitchFamily="34" charset="0"/>
                <a:cs typeface="Arial" panose="020B0604020202020204" pitchFamily="34" charset="0"/>
              </a:rPr>
            </a:br>
            <a:r>
              <a:rPr lang="fa-IR" sz="2400" b="1" dirty="0" smtClean="0">
                <a:solidFill>
                  <a:schemeClr val="tx1"/>
                </a:solidFill>
                <a:latin typeface="Arial" panose="020B0604020202020204" pitchFamily="34" charset="0"/>
                <a:cs typeface="Arial" panose="020B0604020202020204" pitchFamily="34" charset="0"/>
              </a:rPr>
              <a:t>خانم یوسفی  </a:t>
            </a:r>
            <a:br>
              <a:rPr lang="fa-IR" sz="2400" b="1" dirty="0" smtClean="0">
                <a:solidFill>
                  <a:schemeClr val="tx1"/>
                </a:solidFill>
                <a:latin typeface="Arial" panose="020B0604020202020204" pitchFamily="34" charset="0"/>
                <a:cs typeface="Arial" panose="020B0604020202020204" pitchFamily="34" charset="0"/>
              </a:rPr>
            </a:br>
            <a:r>
              <a:rPr lang="fa-IR" sz="2400" b="1" dirty="0" smtClean="0">
                <a:solidFill>
                  <a:schemeClr val="tx1"/>
                </a:solidFill>
                <a:latin typeface="Arial" panose="020B0604020202020204" pitchFamily="34" charset="0"/>
                <a:cs typeface="Arial" panose="020B0604020202020204" pitchFamily="34" charset="0"/>
              </a:rPr>
              <a:t>نکته:چون این کارگر در سال 97 استخدام شده پایه سنوات به وی تعلق می گیرد .</a:t>
            </a:r>
            <a:br>
              <a:rPr lang="fa-IR" sz="2400" b="1" dirty="0" smtClean="0">
                <a:solidFill>
                  <a:schemeClr val="tx1"/>
                </a:solidFill>
                <a:latin typeface="Arial" panose="020B0604020202020204" pitchFamily="34" charset="0"/>
                <a:cs typeface="Arial" panose="020B0604020202020204" pitchFamily="34" charset="0"/>
              </a:rPr>
            </a:br>
            <a:r>
              <a:rPr lang="fa-IR" sz="2400" b="1" dirty="0" smtClean="0">
                <a:solidFill>
                  <a:schemeClr val="tx1"/>
                </a:solidFill>
                <a:latin typeface="Arial" panose="020B0604020202020204" pitchFamily="34" charset="0"/>
                <a:cs typeface="Arial" panose="020B0604020202020204" pitchFamily="34" charset="0"/>
              </a:rPr>
              <a:t>هم چنین چون دارای سابقه بیش از 720 روز می باشد . مشمول حق اولاد نیز می شود.</a:t>
            </a:r>
            <a:br>
              <a:rPr lang="fa-IR" sz="2400" b="1" dirty="0" smtClean="0">
                <a:solidFill>
                  <a:schemeClr val="tx1"/>
                </a:solidFill>
                <a:latin typeface="Arial" panose="020B0604020202020204" pitchFamily="34" charset="0"/>
                <a:cs typeface="Arial" panose="020B0604020202020204" pitchFamily="34" charset="0"/>
              </a:rPr>
            </a:br>
            <a:r>
              <a:rPr lang="fa-IR" sz="2400" b="1" dirty="0" smtClean="0">
                <a:solidFill>
                  <a:schemeClr val="tx1"/>
                </a:solidFill>
                <a:latin typeface="Arial" panose="020B0604020202020204" pitchFamily="34" charset="0"/>
                <a:cs typeface="Arial" panose="020B0604020202020204" pitchFamily="34" charset="0"/>
              </a:rPr>
              <a:t>محاسبات:                  </a:t>
            </a:r>
            <a:br>
              <a:rPr lang="fa-IR" sz="2400" b="1" dirty="0" smtClean="0">
                <a:solidFill>
                  <a:schemeClr val="tx1"/>
                </a:solidFill>
                <a:latin typeface="Arial" panose="020B0604020202020204" pitchFamily="34" charset="0"/>
                <a:cs typeface="Arial" panose="020B0604020202020204" pitchFamily="34" charset="0"/>
              </a:rPr>
            </a:br>
            <a:r>
              <a:rPr lang="fa-IR" sz="2400" b="1" dirty="0">
                <a:solidFill>
                  <a:schemeClr val="tx1"/>
                </a:solidFill>
                <a:latin typeface="Arial" panose="020B0604020202020204" pitchFamily="34" charset="0"/>
                <a:cs typeface="Arial" panose="020B0604020202020204" pitchFamily="34" charset="0"/>
              </a:rPr>
              <a:t> </a:t>
            </a:r>
            <a:r>
              <a:rPr lang="fa-IR" sz="2400" b="1" dirty="0" smtClean="0">
                <a:solidFill>
                  <a:schemeClr val="tx1"/>
                </a:solidFill>
                <a:latin typeface="Arial" panose="020B0604020202020204" pitchFamily="34" charset="0"/>
                <a:cs typeface="Arial" panose="020B0604020202020204" pitchFamily="34" charset="0"/>
              </a:rPr>
              <a:t>                 حقوق پایه روزانه                               </a:t>
            </a:r>
            <a:r>
              <a:rPr lang="en-US" sz="2400" b="1" dirty="0" smtClean="0">
                <a:solidFill>
                  <a:schemeClr val="tx1"/>
                </a:solidFill>
                <a:latin typeface="Arial" panose="020B0604020202020204" pitchFamily="34" charset="0"/>
                <a:cs typeface="Arial" panose="020B0604020202020204" pitchFamily="34" charset="0"/>
              </a:rPr>
              <a:t>528/960</a:t>
            </a:r>
            <a:r>
              <a:rPr lang="fa-IR" sz="2400" b="1" dirty="0" smtClean="0">
                <a:solidFill>
                  <a:schemeClr val="tx1"/>
                </a:solidFill>
                <a:latin typeface="Arial" panose="020B0604020202020204" pitchFamily="34" charset="0"/>
                <a:cs typeface="Arial" panose="020B0604020202020204" pitchFamily="34" charset="0"/>
              </a:rPr>
              <a:t> </a:t>
            </a:r>
            <a:r>
              <a:rPr lang="en-US" sz="2400" b="1" dirty="0" smtClean="0">
                <a:solidFill>
                  <a:schemeClr val="tx1"/>
                </a:solidFill>
                <a:latin typeface="Arial" panose="020B0604020202020204" pitchFamily="34" charset="0"/>
                <a:cs typeface="Arial" panose="020B0604020202020204" pitchFamily="34" charset="0"/>
              </a:rPr>
              <a:t>(505/627+23/333)=</a:t>
            </a:r>
            <a:r>
              <a:rPr lang="fa-IR" sz="2400" b="1" dirty="0" smtClean="0">
                <a:solidFill>
                  <a:schemeClr val="tx1"/>
                </a:solidFill>
                <a:latin typeface="Arial" panose="020B0604020202020204" pitchFamily="34" charset="0"/>
                <a:cs typeface="Arial" panose="020B0604020202020204" pitchFamily="34" charset="0"/>
              </a:rPr>
              <a:t>     </a:t>
            </a:r>
            <a:br>
              <a:rPr lang="fa-IR" sz="2400" b="1" dirty="0" smtClean="0">
                <a:solidFill>
                  <a:schemeClr val="tx1"/>
                </a:solidFill>
                <a:latin typeface="Arial" panose="020B0604020202020204" pitchFamily="34" charset="0"/>
                <a:cs typeface="Arial" panose="020B0604020202020204" pitchFamily="34" charset="0"/>
              </a:rPr>
            </a:br>
            <a:r>
              <a:rPr lang="fa-IR" sz="2400" b="1" dirty="0">
                <a:solidFill>
                  <a:schemeClr val="tx1"/>
                </a:solidFill>
                <a:latin typeface="Arial" panose="020B0604020202020204" pitchFamily="34" charset="0"/>
                <a:cs typeface="Arial" panose="020B0604020202020204" pitchFamily="34" charset="0"/>
              </a:rPr>
              <a:t> </a:t>
            </a:r>
            <a:r>
              <a:rPr lang="fa-IR" sz="2400" b="1" dirty="0" smtClean="0">
                <a:solidFill>
                  <a:schemeClr val="tx1"/>
                </a:solidFill>
                <a:latin typeface="Arial" panose="020B0604020202020204" pitchFamily="34" charset="0"/>
                <a:cs typeface="Arial" panose="020B0604020202020204" pitchFamily="34" charset="0"/>
              </a:rPr>
              <a:t>                  حق اولاد روزانه                                  </a:t>
            </a:r>
            <a:r>
              <a:rPr lang="en-US" sz="2400" b="1" dirty="0" smtClean="0">
                <a:solidFill>
                  <a:schemeClr val="tx1"/>
                </a:solidFill>
                <a:latin typeface="Arial" panose="020B0604020202020204" pitchFamily="34" charset="0"/>
                <a:cs typeface="Arial" panose="020B0604020202020204" pitchFamily="34" charset="0"/>
              </a:rPr>
              <a:t>1/516/881÷30=50/563</a:t>
            </a:r>
            <a:r>
              <a:rPr lang="fa-IR" sz="2400" b="1" dirty="0" smtClean="0">
                <a:solidFill>
                  <a:schemeClr val="tx1"/>
                </a:solidFill>
                <a:latin typeface="Arial" panose="020B0604020202020204" pitchFamily="34" charset="0"/>
                <a:cs typeface="Arial" panose="020B0604020202020204" pitchFamily="34" charset="0"/>
              </a:rPr>
              <a:t>=</a:t>
            </a:r>
            <a:r>
              <a:rPr lang="en-US" sz="2400" b="1" dirty="0" smtClean="0">
                <a:solidFill>
                  <a:schemeClr val="tx1"/>
                </a:solidFill>
                <a:latin typeface="Arial" panose="020B0604020202020204" pitchFamily="34" charset="0"/>
                <a:cs typeface="Arial" panose="020B0604020202020204" pitchFamily="34" charset="0"/>
              </a:rPr>
              <a:t>1</a:t>
            </a:r>
            <a:r>
              <a:rPr lang="fa-IR" sz="2400" b="1" dirty="0" smtClean="0">
                <a:solidFill>
                  <a:schemeClr val="tx1"/>
                </a:solidFill>
                <a:latin typeface="Arial" panose="020B0604020202020204" pitchFamily="34" charset="0"/>
                <a:cs typeface="Arial" panose="020B0604020202020204" pitchFamily="34" charset="0"/>
              </a:rPr>
              <a:t>*( </a:t>
            </a:r>
            <a:r>
              <a:rPr lang="en-US" sz="2400" b="1" dirty="0" smtClean="0">
                <a:solidFill>
                  <a:schemeClr val="tx1"/>
                </a:solidFill>
                <a:latin typeface="Arial" panose="020B0604020202020204" pitchFamily="34" charset="0"/>
                <a:cs typeface="Arial" panose="020B0604020202020204" pitchFamily="34" charset="0"/>
              </a:rPr>
              <a:t>505/627*3</a:t>
            </a:r>
            <a:r>
              <a:rPr lang="fa-IR" sz="2400" b="1" dirty="0" smtClean="0">
                <a:solidFill>
                  <a:schemeClr val="tx1"/>
                </a:solidFill>
                <a:latin typeface="Arial" panose="020B0604020202020204" pitchFamily="34" charset="0"/>
                <a:cs typeface="Arial" panose="020B0604020202020204" pitchFamily="34" charset="0"/>
              </a:rPr>
              <a:t>)    </a:t>
            </a:r>
            <a:br>
              <a:rPr lang="fa-IR" sz="2400" b="1" dirty="0" smtClean="0">
                <a:solidFill>
                  <a:schemeClr val="tx1"/>
                </a:solidFill>
                <a:latin typeface="Arial" panose="020B0604020202020204" pitchFamily="34" charset="0"/>
                <a:cs typeface="Arial" panose="020B0604020202020204" pitchFamily="34" charset="0"/>
              </a:rPr>
            </a:br>
            <a:r>
              <a:rPr lang="fa-IR" sz="2400" b="1" dirty="0">
                <a:solidFill>
                  <a:schemeClr val="tx1"/>
                </a:solidFill>
                <a:latin typeface="Arial" panose="020B0604020202020204" pitchFamily="34" charset="0"/>
                <a:cs typeface="Arial" panose="020B0604020202020204" pitchFamily="34" charset="0"/>
              </a:rPr>
              <a:t> </a:t>
            </a:r>
            <a:r>
              <a:rPr lang="fa-IR" sz="2400" b="1" dirty="0" smtClean="0">
                <a:solidFill>
                  <a:schemeClr val="tx1"/>
                </a:solidFill>
                <a:latin typeface="Arial" panose="020B0604020202020204" pitchFamily="34" charset="0"/>
                <a:cs typeface="Arial" panose="020B0604020202020204" pitchFamily="34" charset="0"/>
              </a:rPr>
              <a:t>                    بن کارگری وحق مسکن روزانه           </a:t>
            </a:r>
            <a:r>
              <a:rPr lang="en-US" sz="2400" b="1" dirty="0" smtClean="0">
                <a:solidFill>
                  <a:schemeClr val="tx1"/>
                </a:solidFill>
                <a:latin typeface="Arial" panose="020B0604020202020204" pitchFamily="34" charset="0"/>
                <a:cs typeface="Arial" panose="020B0604020202020204" pitchFamily="34" charset="0"/>
              </a:rPr>
              <a:t>(1/900/000+1/000/000)÷30=96/667</a:t>
            </a:r>
            <a:r>
              <a:rPr lang="fa-IR" sz="2400" b="1" dirty="0" smtClean="0">
                <a:solidFill>
                  <a:schemeClr val="tx1"/>
                </a:solidFill>
                <a:latin typeface="Arial" panose="020B0604020202020204" pitchFamily="34" charset="0"/>
                <a:cs typeface="Arial" panose="020B0604020202020204" pitchFamily="34" charset="0"/>
              </a:rPr>
              <a:t/>
            </a:r>
            <a:br>
              <a:rPr lang="fa-IR" sz="2400" b="1" dirty="0" smtClean="0">
                <a:solidFill>
                  <a:schemeClr val="tx1"/>
                </a:solidFill>
                <a:latin typeface="Arial" panose="020B0604020202020204" pitchFamily="34" charset="0"/>
                <a:cs typeface="Arial" panose="020B0604020202020204" pitchFamily="34" charset="0"/>
              </a:rPr>
            </a:br>
            <a:r>
              <a:rPr lang="fa-IR" sz="2400" b="1" dirty="0">
                <a:solidFill>
                  <a:schemeClr val="tx1"/>
                </a:solidFill>
                <a:latin typeface="Arial" panose="020B0604020202020204" pitchFamily="34" charset="0"/>
                <a:cs typeface="Arial" panose="020B0604020202020204" pitchFamily="34" charset="0"/>
              </a:rPr>
              <a:t> </a:t>
            </a:r>
            <a:r>
              <a:rPr lang="fa-IR" sz="2400" b="1" dirty="0" smtClean="0">
                <a:solidFill>
                  <a:schemeClr val="tx1"/>
                </a:solidFill>
                <a:latin typeface="Arial" panose="020B0604020202020204" pitchFamily="34" charset="0"/>
                <a:cs typeface="Arial" panose="020B0604020202020204" pitchFamily="34" charset="0"/>
              </a:rPr>
              <a:t>                  حقوق پایه ومزایای مستمر روزانه           </a:t>
            </a:r>
            <a:r>
              <a:rPr lang="en-US" sz="2400" b="1" dirty="0" smtClean="0">
                <a:solidFill>
                  <a:schemeClr val="tx1"/>
                </a:solidFill>
                <a:latin typeface="Arial" panose="020B0604020202020204" pitchFamily="34" charset="0"/>
                <a:cs typeface="Arial" panose="020B0604020202020204" pitchFamily="34" charset="0"/>
              </a:rPr>
              <a:t>528/960+50/563+96/667) = 676/190    </a:t>
            </a:r>
            <a:r>
              <a:rPr lang="fa-IR" sz="2400" b="1" dirty="0" smtClean="0">
                <a:solidFill>
                  <a:schemeClr val="tx1"/>
                </a:solidFill>
                <a:latin typeface="Arial" panose="020B0604020202020204" pitchFamily="34" charset="0"/>
                <a:cs typeface="Arial" panose="020B0604020202020204" pitchFamily="34" charset="0"/>
              </a:rPr>
              <a:t>)    </a:t>
            </a:r>
            <a:br>
              <a:rPr lang="fa-IR" sz="2400" b="1" dirty="0" smtClean="0">
                <a:solidFill>
                  <a:schemeClr val="tx1"/>
                </a:solidFill>
                <a:latin typeface="Arial" panose="020B0604020202020204" pitchFamily="34" charset="0"/>
                <a:cs typeface="Arial" panose="020B0604020202020204" pitchFamily="34" charset="0"/>
              </a:rPr>
            </a:br>
            <a:r>
              <a:rPr lang="fa-IR" sz="2400" b="1" dirty="0">
                <a:solidFill>
                  <a:schemeClr val="tx1"/>
                </a:solidFill>
                <a:latin typeface="Arial" panose="020B0604020202020204" pitchFamily="34" charset="0"/>
                <a:cs typeface="Arial" panose="020B0604020202020204" pitchFamily="34" charset="0"/>
              </a:rPr>
              <a:t/>
            </a:r>
            <a:br>
              <a:rPr lang="fa-IR" sz="2400" b="1" dirty="0">
                <a:solidFill>
                  <a:schemeClr val="tx1"/>
                </a:solidFill>
                <a:latin typeface="Arial" panose="020B0604020202020204" pitchFamily="34" charset="0"/>
                <a:cs typeface="Arial" panose="020B0604020202020204" pitchFamily="34" charset="0"/>
              </a:rPr>
            </a:br>
            <a:r>
              <a:rPr lang="fa-IR" sz="2400" b="1" dirty="0" smtClean="0">
                <a:solidFill>
                  <a:schemeClr val="tx1"/>
                </a:solidFill>
                <a:latin typeface="Arial" panose="020B0604020202020204" pitchFamily="34" charset="0"/>
                <a:cs typeface="Arial" panose="020B0604020202020204" pitchFamily="34" charset="0"/>
              </a:rPr>
              <a:t>خانم یوسفی 6 روز از مرخصی خود را استفاده نکرده است.در حالیکه طی سال به اندازه 9 روز برای وی ذخیره ایام مرخصی در نظر گرفته شده وثبت شده است. پس با این اوصاف 3 روز اضافه برای وی ذخیره در نظر گرفته شده وچون قرارداد کار دائم است وقصد تسویه حساب با وی نداریم .پس باید حساب ذخیره دستمزد ایام مرخصی را به اندازه 3 روز مازاد تعدیل نماییم .یعنی در اصل 6 روز از مرخصی در حساب ذخیره باقی بماند و3 روز از ذخیره از آن خارج شود .وحساب ذخیره دستمزد ایام مرخصی تعدیل گردد. </a:t>
            </a:r>
            <a:br>
              <a:rPr lang="fa-IR" sz="2400" b="1" dirty="0" smtClean="0">
                <a:solidFill>
                  <a:schemeClr val="tx1"/>
                </a:solidFill>
                <a:latin typeface="Arial" panose="020B0604020202020204" pitchFamily="34" charset="0"/>
                <a:cs typeface="Arial" panose="020B0604020202020204" pitchFamily="34" charset="0"/>
              </a:rPr>
            </a:br>
            <a:r>
              <a:rPr lang="fa-IR" sz="2400" b="1" dirty="0" smtClean="0">
                <a:solidFill>
                  <a:schemeClr val="tx1"/>
                </a:solidFill>
                <a:latin typeface="Arial" panose="020B0604020202020204" pitchFamily="34" charset="0"/>
                <a:cs typeface="Arial" panose="020B0604020202020204" pitchFamily="34" charset="0"/>
              </a:rPr>
              <a:t>به این ترتیب                                                               </a:t>
            </a:r>
            <a:r>
              <a:rPr lang="en-US" sz="2400" b="1" dirty="0" smtClean="0">
                <a:solidFill>
                  <a:schemeClr val="tx1"/>
                </a:solidFill>
                <a:latin typeface="Arial" panose="020B0604020202020204" pitchFamily="34" charset="0"/>
                <a:cs typeface="Arial" panose="020B0604020202020204" pitchFamily="34" charset="0"/>
              </a:rPr>
              <a:t>3*676/190=2/028/570</a:t>
            </a:r>
            <a:r>
              <a:rPr lang="fa-IR" sz="2400" b="1" dirty="0" smtClean="0">
                <a:solidFill>
                  <a:schemeClr val="tx1"/>
                </a:solidFill>
                <a:latin typeface="Arial" panose="020B0604020202020204" pitchFamily="34" charset="0"/>
                <a:cs typeface="Arial" panose="020B0604020202020204" pitchFamily="34" charset="0"/>
              </a:rPr>
              <a:t/>
            </a:r>
            <a:br>
              <a:rPr lang="fa-IR" sz="2400" b="1" dirty="0" smtClean="0">
                <a:solidFill>
                  <a:schemeClr val="tx1"/>
                </a:solidFill>
                <a:latin typeface="Arial" panose="020B0604020202020204" pitchFamily="34" charset="0"/>
                <a:cs typeface="Arial" panose="020B0604020202020204" pitchFamily="34" charset="0"/>
              </a:rPr>
            </a:br>
            <a:r>
              <a:rPr lang="fa-IR" sz="2400" b="1" dirty="0">
                <a:solidFill>
                  <a:schemeClr val="tx1"/>
                </a:solidFill>
                <a:latin typeface="Arial" panose="020B0604020202020204" pitchFamily="34" charset="0"/>
                <a:cs typeface="Arial" panose="020B0604020202020204" pitchFamily="34" charset="0"/>
              </a:rPr>
              <a:t> </a:t>
            </a:r>
            <a:r>
              <a:rPr lang="fa-IR" sz="2400" b="1" dirty="0" smtClean="0">
                <a:solidFill>
                  <a:schemeClr val="tx1"/>
                </a:solidFill>
                <a:latin typeface="Arial" panose="020B0604020202020204" pitchFamily="34" charset="0"/>
                <a:cs typeface="Arial" panose="020B0604020202020204" pitchFamily="34" charset="0"/>
              </a:rPr>
              <a:t>وثبت لازم را انجام خواهیم داد.        </a:t>
            </a:r>
            <a:endParaRPr lang="fa-IR" sz="2400" b="1"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94518124"/>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wind"/>
      </p:transition>
    </mc:Choice>
    <mc:Fallback>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6858000"/>
          </a:xfrm>
        </p:spPr>
        <p:txBody>
          <a:bodyPr/>
          <a:lstStyle/>
          <a:p>
            <a:endParaRPr lang="fa-IR" dirty="0"/>
          </a:p>
        </p:txBody>
      </p:sp>
      <p:graphicFrame>
        <p:nvGraphicFramePr>
          <p:cNvPr id="3" name="Table 2"/>
          <p:cNvGraphicFramePr>
            <a:graphicFrameLocks noGrp="1"/>
          </p:cNvGraphicFramePr>
          <p:nvPr>
            <p:extLst/>
          </p:nvPr>
        </p:nvGraphicFramePr>
        <p:xfrm>
          <a:off x="44605" y="2"/>
          <a:ext cx="12147395" cy="6413896"/>
        </p:xfrm>
        <a:graphic>
          <a:graphicData uri="http://schemas.openxmlformats.org/drawingml/2006/table">
            <a:tbl>
              <a:tblPr rtl="1" firstRow="1" bandRow="1">
                <a:tableStyleId>{0505E3EF-67EA-436B-97B2-0124C06EBD24}</a:tableStyleId>
              </a:tblPr>
              <a:tblGrid>
                <a:gridCol w="824415"/>
                <a:gridCol w="1403004"/>
                <a:gridCol w="3675293"/>
                <a:gridCol w="1382751"/>
                <a:gridCol w="1605776"/>
                <a:gridCol w="3256156"/>
              </a:tblGrid>
              <a:tr h="1306227">
                <a:tc gridSpan="6">
                  <a:txBody>
                    <a:bodyPr/>
                    <a:lstStyle/>
                    <a:p>
                      <a:pPr rtl="1"/>
                      <a:r>
                        <a:rPr lang="fa-IR" b="1" dirty="0" smtClean="0"/>
                        <a:t>شماره سند:                               شرکت:.......               </a:t>
                      </a:r>
                      <a:r>
                        <a:rPr lang="fa-IR" sz="1050" b="1" dirty="0" smtClean="0"/>
                        <a:t>شماره صفحه دفتر روزنامه:</a:t>
                      </a:r>
                    </a:p>
                    <a:p>
                      <a:pPr rtl="1"/>
                      <a:endParaRPr lang="fa-IR" b="1" dirty="0" smtClean="0"/>
                    </a:p>
                    <a:p>
                      <a:pPr rtl="1"/>
                      <a:r>
                        <a:rPr lang="fa-IR" b="1" dirty="0" smtClean="0"/>
                        <a:t>تاریخ سند:                              سند حسابداری                 تعداد ضمائم:</a:t>
                      </a:r>
                      <a:endParaRPr lang="fa-IR" b="1" dirty="0"/>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r>
              <a:tr h="321849">
                <a:tc>
                  <a:txBody>
                    <a:bodyPr/>
                    <a:lstStyle/>
                    <a:p>
                      <a:pPr rtl="1"/>
                      <a:r>
                        <a:rPr lang="fa-IR" b="1" smtClean="0"/>
                        <a:t>ردیف</a:t>
                      </a:r>
                      <a:endParaRPr lang="fa-IR" b="1" dirty="0"/>
                    </a:p>
                  </a:txBody>
                  <a:tcPr/>
                </a:tc>
                <a:tc>
                  <a:txBody>
                    <a:bodyPr/>
                    <a:lstStyle/>
                    <a:p>
                      <a:pPr rtl="1"/>
                      <a:r>
                        <a:rPr lang="fa-IR" b="1" dirty="0" smtClean="0"/>
                        <a:t>کد حساب</a:t>
                      </a:r>
                      <a:endParaRPr lang="fa-IR" b="1" dirty="0"/>
                    </a:p>
                  </a:txBody>
                  <a:tcPr/>
                </a:tc>
                <a:tc>
                  <a:txBody>
                    <a:bodyPr/>
                    <a:lstStyle/>
                    <a:p>
                      <a:pPr rtl="1"/>
                      <a:r>
                        <a:rPr lang="fa-IR" b="1" dirty="0" smtClean="0"/>
                        <a:t>شرح</a:t>
                      </a:r>
                      <a:endParaRPr lang="fa-IR" b="1" dirty="0"/>
                    </a:p>
                  </a:txBody>
                  <a:tcPr>
                    <a:lnR w="12700" cap="flat" cmpd="sng" algn="ctr">
                      <a:solidFill>
                        <a:schemeClr val="tx1"/>
                      </a:solidFill>
                      <a:prstDash val="solid"/>
                      <a:round/>
                      <a:headEnd type="none" w="med" len="med"/>
                      <a:tailEnd type="none" w="med" len="med"/>
                    </a:lnR>
                  </a:tcPr>
                </a:tc>
                <a:tc>
                  <a:txBody>
                    <a:bodyPr/>
                    <a:lstStyle/>
                    <a:p>
                      <a:pPr rtl="1"/>
                      <a:r>
                        <a:rPr lang="fa-IR" b="1" dirty="0" smtClean="0"/>
                        <a:t>مبلغ جزء</a:t>
                      </a:r>
                      <a:endParaRPr lang="fa-IR" b="1" dirty="0"/>
                    </a:p>
                  </a:txBody>
                  <a:tcPr>
                    <a:lnL w="12700" cap="flat" cmpd="sng" algn="ctr">
                      <a:solidFill>
                        <a:schemeClr val="tx1"/>
                      </a:solidFill>
                      <a:prstDash val="solid"/>
                      <a:round/>
                      <a:headEnd type="none" w="med" len="med"/>
                      <a:tailEnd type="none" w="med" len="med"/>
                    </a:lnL>
                  </a:tcPr>
                </a:tc>
                <a:tc>
                  <a:txBody>
                    <a:bodyPr/>
                    <a:lstStyle/>
                    <a:p>
                      <a:pPr rtl="1"/>
                      <a:r>
                        <a:rPr lang="fa-IR" b="1" dirty="0" smtClean="0"/>
                        <a:t>بدهکار(ریال)</a:t>
                      </a:r>
                      <a:endParaRPr lang="fa-IR" b="1" dirty="0"/>
                    </a:p>
                  </a:txBody>
                  <a:tcPr/>
                </a:tc>
                <a:tc>
                  <a:txBody>
                    <a:bodyPr/>
                    <a:lstStyle/>
                    <a:p>
                      <a:pPr rtl="1"/>
                      <a:r>
                        <a:rPr lang="fa-IR" b="1" dirty="0" smtClean="0"/>
                        <a:t>بستانکار(ریال)</a:t>
                      </a:r>
                      <a:endParaRPr lang="fa-IR" b="1" dirty="0"/>
                    </a:p>
                  </a:txBody>
                  <a:tcPr/>
                </a:tc>
              </a:tr>
              <a:tr h="749775">
                <a:tc>
                  <a:txBody>
                    <a:bodyPr/>
                    <a:lstStyle/>
                    <a:p>
                      <a:pPr rtl="1"/>
                      <a:endParaRPr lang="fa-IR" b="1" dirty="0"/>
                    </a:p>
                  </a:txBody>
                  <a:tcPr>
                    <a:lnB w="12700" cap="flat" cmpd="sng" algn="ctr">
                      <a:solidFill>
                        <a:schemeClr val="tx1"/>
                      </a:solidFill>
                      <a:prstDash val="solid"/>
                      <a:round/>
                      <a:headEnd type="none" w="med" len="med"/>
                      <a:tailEnd type="none" w="med" len="med"/>
                    </a:lnB>
                  </a:tcPr>
                </a:tc>
                <a:tc>
                  <a:txBody>
                    <a:bodyPr/>
                    <a:lstStyle/>
                    <a:p>
                      <a:pPr rtl="1"/>
                      <a:endParaRPr lang="fa-IR" b="1" dirty="0"/>
                    </a:p>
                  </a:txBody>
                  <a:tcPr>
                    <a:lnB w="12700" cap="flat" cmpd="sng" algn="ctr">
                      <a:solidFill>
                        <a:schemeClr val="tx1"/>
                      </a:solidFill>
                      <a:prstDash val="solid"/>
                      <a:round/>
                      <a:headEnd type="none" w="med" len="med"/>
                      <a:tailEnd type="none" w="med" len="med"/>
                    </a:lnB>
                  </a:tcPr>
                </a:tc>
                <a:tc>
                  <a:txBody>
                    <a:bodyPr/>
                    <a:lstStyle/>
                    <a:p>
                      <a:pPr rtl="1"/>
                      <a:r>
                        <a:rPr lang="fa-IR" b="1" dirty="0" smtClean="0"/>
                        <a:t>سایر حسابهای پرداختنی</a:t>
                      </a:r>
                      <a:endParaRPr lang="fa-IR" b="1" dirty="0"/>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rtl="1"/>
                      <a:endParaRPr lang="fa-IR" b="1"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a:txBody>
                    <a:bodyPr/>
                    <a:lstStyle/>
                    <a:p>
                      <a:pPr rtl="1"/>
                      <a:r>
                        <a:rPr lang="en-US" b="1" dirty="0" smtClean="0"/>
                        <a:t>2/028/570</a:t>
                      </a:r>
                      <a:endParaRPr lang="fa-IR" b="1" dirty="0"/>
                    </a:p>
                  </a:txBody>
                  <a:tcPr>
                    <a:lnB w="12700" cap="flat" cmpd="sng" algn="ctr">
                      <a:solidFill>
                        <a:schemeClr val="tx1"/>
                      </a:solidFill>
                      <a:prstDash val="solid"/>
                      <a:round/>
                      <a:headEnd type="none" w="med" len="med"/>
                      <a:tailEnd type="none" w="med" len="med"/>
                    </a:lnB>
                  </a:tcPr>
                </a:tc>
                <a:tc>
                  <a:txBody>
                    <a:bodyPr/>
                    <a:lstStyle/>
                    <a:p>
                      <a:pPr rtl="1"/>
                      <a:endParaRPr lang="fa-IR" b="1"/>
                    </a:p>
                  </a:txBody>
                  <a:tcPr>
                    <a:lnB w="12700" cap="flat" cmpd="sng" algn="ctr">
                      <a:solidFill>
                        <a:schemeClr val="tx1"/>
                      </a:solidFill>
                      <a:prstDash val="solid"/>
                      <a:round/>
                      <a:headEnd type="none" w="med" len="med"/>
                      <a:tailEnd type="none" w="med" len="med"/>
                    </a:lnB>
                  </a:tcPr>
                </a:tc>
              </a:tr>
              <a:tr h="677789">
                <a:tc>
                  <a:txBody>
                    <a:bodyPr/>
                    <a:lstStyle/>
                    <a:p>
                      <a:pPr rtl="1"/>
                      <a:endParaRPr lang="fa-IR" b="1" dirty="0"/>
                    </a:p>
                  </a:txBody>
                  <a:tcPr>
                    <a:lnT w="12700" cap="flat" cmpd="sng" algn="ctr">
                      <a:solidFill>
                        <a:schemeClr val="tx1"/>
                      </a:solidFill>
                      <a:prstDash val="solid"/>
                      <a:round/>
                      <a:headEnd type="none" w="med" len="med"/>
                      <a:tailEnd type="none" w="med" len="med"/>
                    </a:lnT>
                  </a:tcPr>
                </a:tc>
                <a:tc>
                  <a:txBody>
                    <a:bodyPr/>
                    <a:lstStyle/>
                    <a:p>
                      <a:pPr rtl="1"/>
                      <a:endParaRPr lang="fa-IR" b="1" dirty="0"/>
                    </a:p>
                  </a:txBody>
                  <a:tcPr>
                    <a:lnT w="12700" cap="flat" cmpd="sng" algn="ctr">
                      <a:solidFill>
                        <a:schemeClr val="tx1"/>
                      </a:solidFill>
                      <a:prstDash val="solid"/>
                      <a:round/>
                      <a:headEnd type="none" w="med" len="med"/>
                      <a:tailEnd type="none" w="med" len="med"/>
                    </a:lnT>
                  </a:tcPr>
                </a:tc>
                <a:tc>
                  <a:txBody>
                    <a:bodyPr/>
                    <a:lstStyle/>
                    <a:p>
                      <a:pPr rtl="1"/>
                      <a:r>
                        <a:rPr lang="fa-IR" b="1" dirty="0" smtClean="0"/>
                        <a:t>ذخیره دستمزد ایام مرخصی</a:t>
                      </a:r>
                      <a:endParaRPr lang="fa-IR" b="1"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rtl="1"/>
                      <a:r>
                        <a:rPr lang="en-US" b="1" dirty="0" smtClean="0"/>
                        <a:t>2/028/570</a:t>
                      </a:r>
                      <a:endParaRPr lang="fa-IR" b="1"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a:txBody>
                    <a:bodyPr/>
                    <a:lstStyle/>
                    <a:p>
                      <a:pPr rtl="1"/>
                      <a:endParaRPr lang="fa-IR" b="1" dirty="0"/>
                    </a:p>
                  </a:txBody>
                  <a:tcPr>
                    <a:lnT w="12700" cap="flat" cmpd="sng" algn="ctr">
                      <a:solidFill>
                        <a:schemeClr val="tx1"/>
                      </a:solidFill>
                      <a:prstDash val="solid"/>
                      <a:round/>
                      <a:headEnd type="none" w="med" len="med"/>
                      <a:tailEnd type="none" w="med" len="med"/>
                    </a:lnT>
                  </a:tcPr>
                </a:tc>
                <a:tc>
                  <a:txBody>
                    <a:bodyPr/>
                    <a:lstStyle/>
                    <a:p>
                      <a:pPr rtl="1"/>
                      <a:endParaRPr lang="fa-IR" b="1"/>
                    </a:p>
                  </a:txBody>
                  <a:tcPr>
                    <a:lnT w="12700" cap="flat" cmpd="sng" algn="ctr">
                      <a:solidFill>
                        <a:schemeClr val="tx1"/>
                      </a:solidFill>
                      <a:prstDash val="solid"/>
                      <a:round/>
                      <a:headEnd type="none" w="med" len="med"/>
                      <a:tailEnd type="none" w="med" len="med"/>
                    </a:lnT>
                  </a:tcPr>
                </a:tc>
              </a:tr>
              <a:tr h="621307">
                <a:tc>
                  <a:txBody>
                    <a:bodyPr/>
                    <a:lstStyle/>
                    <a:p>
                      <a:pPr rtl="1"/>
                      <a:endParaRPr lang="fa-IR" b="1" dirty="0"/>
                    </a:p>
                  </a:txBody>
                  <a:tcPr>
                    <a:lnB w="12700" cap="flat" cmpd="sng" algn="ctr">
                      <a:solidFill>
                        <a:schemeClr val="tx1"/>
                      </a:solidFill>
                      <a:prstDash val="solid"/>
                      <a:round/>
                      <a:headEnd type="none" w="med" len="med"/>
                      <a:tailEnd type="none" w="med" len="med"/>
                    </a:lnB>
                  </a:tcPr>
                </a:tc>
                <a:tc>
                  <a:txBody>
                    <a:bodyPr/>
                    <a:lstStyle/>
                    <a:p>
                      <a:pPr rtl="1"/>
                      <a:endParaRPr lang="fa-IR" b="1" dirty="0"/>
                    </a:p>
                  </a:txBody>
                  <a:tcPr>
                    <a:lnB w="12700" cap="flat" cmpd="sng" algn="ctr">
                      <a:solidFill>
                        <a:schemeClr val="tx1"/>
                      </a:solidFill>
                      <a:prstDash val="solid"/>
                      <a:round/>
                      <a:headEnd type="none" w="med" len="med"/>
                      <a:tailEnd type="none" w="med" len="med"/>
                    </a:lnB>
                  </a:tcPr>
                </a:tc>
                <a:tc>
                  <a:txBody>
                    <a:bodyPr/>
                    <a:lstStyle/>
                    <a:p>
                      <a:r>
                        <a:rPr lang="fa-IR" b="1" dirty="0" smtClean="0"/>
                        <a:t>         هزینه حقوق ودستمزد</a:t>
                      </a:r>
                      <a:endParaRPr lang="fa-IR" b="1" dirty="0"/>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rtl="1"/>
                      <a:endParaRPr lang="fa-IR" b="1"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a:txBody>
                    <a:bodyPr/>
                    <a:lstStyle/>
                    <a:p>
                      <a:pPr rtl="1"/>
                      <a:endParaRPr lang="fa-IR" b="1" dirty="0"/>
                    </a:p>
                  </a:txBody>
                  <a:tcPr>
                    <a:lnB w="12700" cap="flat" cmpd="sng" algn="ctr">
                      <a:solidFill>
                        <a:schemeClr val="tx1"/>
                      </a:solidFill>
                      <a:prstDash val="solid"/>
                      <a:round/>
                      <a:headEnd type="none" w="med" len="med"/>
                      <a:tailEnd type="none" w="med" len="med"/>
                    </a:lnB>
                  </a:tcPr>
                </a:tc>
                <a:tc>
                  <a:txBody>
                    <a:bodyPr/>
                    <a:lstStyle/>
                    <a:p>
                      <a:pPr rtl="1"/>
                      <a:r>
                        <a:rPr lang="en-US" b="1" dirty="0" smtClean="0"/>
                        <a:t>2/028/570</a:t>
                      </a:r>
                      <a:endParaRPr lang="fa-IR" b="1" dirty="0"/>
                    </a:p>
                  </a:txBody>
                  <a:tcPr>
                    <a:lnB w="12700" cap="flat" cmpd="sng" algn="ctr">
                      <a:solidFill>
                        <a:schemeClr val="tx1"/>
                      </a:solidFill>
                      <a:prstDash val="solid"/>
                      <a:round/>
                      <a:headEnd type="none" w="med" len="med"/>
                      <a:tailEnd type="none" w="med" len="med"/>
                    </a:lnB>
                  </a:tcPr>
                </a:tc>
              </a:tr>
              <a:tr h="657914">
                <a:tc>
                  <a:txBody>
                    <a:bodyPr/>
                    <a:lstStyle/>
                    <a:p>
                      <a:pPr rtl="1"/>
                      <a:endParaRPr lang="fa-IR" b="1"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endParaRPr lang="fa-IR" b="1"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fa-IR" b="1" dirty="0" smtClean="0"/>
                        <a:t>           دستمزد ایام مرخصی</a:t>
                      </a:r>
                      <a:endParaRPr lang="fa-IR" b="1"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r>
                        <a:rPr lang="en-US" b="1" dirty="0" smtClean="0"/>
                        <a:t>2/028/570</a:t>
                      </a:r>
                      <a:endParaRPr lang="fa-IR" b="1"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endParaRPr lang="fa-IR" b="1"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endParaRPr lang="fa-IR" b="1" dirty="0" smtClean="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017562">
                <a:tc gridSpan="3">
                  <a:txBody>
                    <a:bodyPr/>
                    <a:lstStyle/>
                    <a:p>
                      <a:pPr rtl="1"/>
                      <a:r>
                        <a:rPr lang="fa-IR" b="1" dirty="0" smtClean="0"/>
                        <a:t>جمع</a:t>
                      </a:r>
                      <a:endParaRPr lang="fa-IR" b="1"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rtl="1"/>
                      <a:endParaRPr lang="fa-IR"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rtl="1"/>
                      <a:endParaRPr lang="fa-IR"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endParaRPr lang="fa-IR" b="1"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r>
                        <a:rPr lang="en-US" b="1" dirty="0" smtClean="0"/>
                        <a:t>2/028/570</a:t>
                      </a:r>
                      <a:endParaRPr lang="fa-IR" b="1"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r>
                        <a:rPr lang="en-US" b="1" dirty="0" smtClean="0"/>
                        <a:t>2/028/570</a:t>
                      </a:r>
                      <a:endParaRPr lang="fa-IR" b="1"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08781">
                <a:tc gridSpan="6">
                  <a:txBody>
                    <a:bodyPr/>
                    <a:lstStyle/>
                    <a:p>
                      <a:pPr rtl="1"/>
                      <a:r>
                        <a:rPr lang="fa-IR" b="1" dirty="0" smtClean="0"/>
                        <a:t>شرح سند:بابت تعدیل هزینه وذخیره</a:t>
                      </a:r>
                      <a:r>
                        <a:rPr lang="fa-IR" b="1" baseline="0" dirty="0" smtClean="0"/>
                        <a:t> دستمزد ایام مرخصی .</a:t>
                      </a:r>
                      <a:endParaRPr lang="fa-IR" b="1"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rtl="1"/>
                      <a:endParaRPr lang="fa-IR"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rtl="1"/>
                      <a:endParaRPr lang="fa-IR"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rtl="1"/>
                      <a:endParaRPr lang="fa-IR"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rtl="1"/>
                      <a:endParaRPr lang="fa-IR"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rtl="1"/>
                      <a:endParaRPr lang="fa-IR"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08781">
                <a:tc gridSpan="6">
                  <a:txBody>
                    <a:bodyPr/>
                    <a:lstStyle/>
                    <a:p>
                      <a:pPr rtl="1"/>
                      <a:r>
                        <a:rPr lang="fa-IR" dirty="0" smtClean="0"/>
                        <a:t>تنظیم کننده:                                          تایید کننده:                                      تصویب کننده:</a:t>
                      </a:r>
                      <a:endParaRPr lang="fa-IR" dirty="0"/>
                    </a:p>
                  </a:txBody>
                  <a:tcPr>
                    <a:lnT w="12700" cap="flat" cmpd="sng" algn="ctr">
                      <a:solidFill>
                        <a:schemeClr val="tx1"/>
                      </a:solidFill>
                      <a:prstDash val="solid"/>
                      <a:round/>
                      <a:headEnd type="none" w="med" len="med"/>
                      <a:tailEnd type="none" w="med" len="med"/>
                    </a:lnT>
                  </a:tcPr>
                </a:tc>
                <a:tc hMerge="1">
                  <a:txBody>
                    <a:bodyPr/>
                    <a:lstStyle/>
                    <a:p>
                      <a:pPr rtl="1"/>
                      <a:endParaRPr lang="fa-IR" dirty="0"/>
                    </a:p>
                  </a:txBody>
                  <a:tcPr>
                    <a:lnT w="12700" cap="flat" cmpd="sng" algn="ctr">
                      <a:solidFill>
                        <a:schemeClr val="tx1"/>
                      </a:solidFill>
                      <a:prstDash val="solid"/>
                      <a:round/>
                      <a:headEnd type="none" w="med" len="med"/>
                      <a:tailEnd type="none" w="med" len="med"/>
                    </a:lnT>
                  </a:tcPr>
                </a:tc>
                <a:tc hMerge="1">
                  <a:txBody>
                    <a:bodyPr/>
                    <a:lstStyle/>
                    <a:p>
                      <a:pPr rtl="1"/>
                      <a:endParaRPr lang="fa-IR"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hMerge="1">
                  <a:txBody>
                    <a:bodyPr/>
                    <a:lstStyle/>
                    <a:p>
                      <a:pPr rtl="1"/>
                      <a:endParaRPr lang="fa-IR"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pPr rtl="1"/>
                      <a:endParaRPr lang="fa-IR" dirty="0"/>
                    </a:p>
                  </a:txBody>
                  <a:tcPr>
                    <a:lnT w="12700" cap="flat" cmpd="sng" algn="ctr">
                      <a:solidFill>
                        <a:schemeClr val="tx1"/>
                      </a:solidFill>
                      <a:prstDash val="solid"/>
                      <a:round/>
                      <a:headEnd type="none" w="med" len="med"/>
                      <a:tailEnd type="none" w="med" len="med"/>
                    </a:lnT>
                  </a:tcPr>
                </a:tc>
                <a:tc hMerge="1">
                  <a:txBody>
                    <a:bodyPr/>
                    <a:lstStyle/>
                    <a:p>
                      <a:pPr rtl="1"/>
                      <a:endParaRPr lang="fa-IR" dirty="0"/>
                    </a:p>
                  </a:txBody>
                  <a:tcPr>
                    <a:lnT w="12700" cap="flat" cmpd="sng" algn="ctr">
                      <a:solidFill>
                        <a:schemeClr val="tx1"/>
                      </a:solidFill>
                      <a:prstDash val="solid"/>
                      <a:round/>
                      <a:headEnd type="none" w="med" len="med"/>
                      <a:tailEnd type="none" w="med" len="med"/>
                    </a:lnT>
                  </a:tcPr>
                </a:tc>
              </a:tr>
            </a:tbl>
          </a:graphicData>
        </a:graphic>
      </p:graphicFrame>
    </p:spTree>
    <p:extLst>
      <p:ext uri="{BB962C8B-B14F-4D97-AF65-F5344CB8AC3E}">
        <p14:creationId xmlns:p14="http://schemas.microsoft.com/office/powerpoint/2010/main" val="954497156"/>
      </p:ext>
    </p:extLst>
  </p:cSld>
  <p:clrMapOvr>
    <a:masterClrMapping/>
  </p:clrMapOvr>
  <p:transition spd="slow">
    <p:comb/>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6858000"/>
          </a:xfrm>
        </p:spPr>
        <p:txBody>
          <a:bodyPr/>
          <a:lstStyle/>
          <a:p>
            <a:pPr algn="r"/>
            <a:r>
              <a:rPr lang="fa-IR" b="1" dirty="0" smtClean="0">
                <a:solidFill>
                  <a:srgbClr val="92D050"/>
                </a:solidFill>
                <a:latin typeface="Arial" panose="020B0604020202020204" pitchFamily="34" charset="0"/>
                <a:cs typeface="Arial" panose="020B0604020202020204" pitchFamily="34" charset="0"/>
              </a:rPr>
              <a:t>تسویه حساب وبازخرید ایام مرخصی در صورت استفاده از حساب ذخیره دستمزد ایام مرخصی:</a:t>
            </a:r>
            <a:br>
              <a:rPr lang="fa-IR" b="1" dirty="0" smtClean="0">
                <a:solidFill>
                  <a:srgbClr val="92D050"/>
                </a:solidFill>
                <a:latin typeface="Arial" panose="020B0604020202020204" pitchFamily="34" charset="0"/>
                <a:cs typeface="Arial" panose="020B0604020202020204" pitchFamily="34" charset="0"/>
              </a:rPr>
            </a:br>
            <a:r>
              <a:rPr lang="fa-IR" b="1" dirty="0" smtClean="0">
                <a:solidFill>
                  <a:schemeClr val="tx1"/>
                </a:solidFill>
                <a:latin typeface="Arial" panose="020B0604020202020204" pitchFamily="34" charset="0"/>
                <a:cs typeface="Arial" panose="020B0604020202020204" pitchFamily="34" charset="0"/>
              </a:rPr>
              <a:t>درصورتی که در کارگری قصد بازخرید وتسویه حساب داشته باشد .در این صورت باید مزد ایام مرخصی باقیمانده کارگر محاسبه وبه وی پرداخت شود در این صورت چون از حساب ذخیره دستمزد ایام مرخصی استفاده شده است وثبتهای لازم طی دوره مالی صورت گرفته است.</a:t>
            </a:r>
            <a:br>
              <a:rPr lang="fa-IR" b="1" dirty="0" smtClean="0">
                <a:solidFill>
                  <a:schemeClr val="tx1"/>
                </a:solidFill>
                <a:latin typeface="Arial" panose="020B0604020202020204" pitchFamily="34" charset="0"/>
                <a:cs typeface="Arial" panose="020B0604020202020204" pitchFamily="34" charset="0"/>
              </a:rPr>
            </a:br>
            <a:r>
              <a:rPr lang="fa-IR" b="1" dirty="0" smtClean="0">
                <a:solidFill>
                  <a:schemeClr val="tx1"/>
                </a:solidFill>
                <a:latin typeface="Arial" panose="020B0604020202020204" pitchFamily="34" charset="0"/>
                <a:cs typeface="Arial" panose="020B0604020202020204" pitchFamily="34" charset="0"/>
              </a:rPr>
              <a:t>پس درپایان دوره مالی باید با توجه به ذخیره در نظر گرفته شده طی سال تسویه حساب انجام شود .</a:t>
            </a:r>
            <a:br>
              <a:rPr lang="fa-IR" b="1" dirty="0" smtClean="0">
                <a:solidFill>
                  <a:schemeClr val="tx1"/>
                </a:solidFill>
                <a:latin typeface="Arial" panose="020B0604020202020204" pitchFamily="34" charset="0"/>
                <a:cs typeface="Arial" panose="020B0604020202020204" pitchFamily="34" charset="0"/>
              </a:rPr>
            </a:br>
            <a:r>
              <a:rPr lang="fa-IR" b="1" dirty="0" smtClean="0">
                <a:solidFill>
                  <a:schemeClr val="tx1"/>
                </a:solidFill>
                <a:latin typeface="Arial" panose="020B0604020202020204" pitchFamily="34" charset="0"/>
                <a:cs typeface="Arial" panose="020B0604020202020204" pitchFamily="34" charset="0"/>
              </a:rPr>
              <a:t>برای درک بهتر توجه شما را به تمرین ارائه شده جلب می نمایم.</a:t>
            </a:r>
            <a:endParaRPr lang="fa-IR" b="1"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64076587"/>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0"/>
            <a:ext cx="12192000" cy="6858000"/>
          </a:xfrm>
        </p:spPr>
        <p:txBody>
          <a:bodyPr>
            <a:normAutofit fontScale="90000"/>
          </a:bodyPr>
          <a:lstStyle/>
          <a:p>
            <a:pPr algn="r"/>
            <a:r>
              <a:rPr lang="fa-IR" b="1" dirty="0" smtClean="0">
                <a:solidFill>
                  <a:schemeClr val="tx2"/>
                </a:solidFill>
                <a:latin typeface="Arial" panose="020B0604020202020204" pitchFamily="34" charset="0"/>
                <a:cs typeface="Arial" panose="020B0604020202020204" pitchFamily="34" charset="0"/>
              </a:rPr>
              <a:t>ادامه تمرین:</a:t>
            </a:r>
            <a:br>
              <a:rPr lang="fa-IR" b="1" dirty="0" smtClean="0">
                <a:solidFill>
                  <a:schemeClr val="tx2"/>
                </a:solidFill>
                <a:latin typeface="Arial" panose="020B0604020202020204" pitchFamily="34" charset="0"/>
                <a:cs typeface="Arial" panose="020B0604020202020204" pitchFamily="34" charset="0"/>
              </a:rPr>
            </a:br>
            <a:r>
              <a:rPr lang="fa-IR" b="1" dirty="0" smtClean="0">
                <a:solidFill>
                  <a:schemeClr val="tx2"/>
                </a:solidFill>
                <a:latin typeface="Arial" panose="020B0604020202020204" pitchFamily="34" charset="0"/>
                <a:cs typeface="Arial" panose="020B0604020202020204" pitchFamily="34" charset="0"/>
              </a:rPr>
              <a:t>کلیه اطلاعات مربوط به تمرین شرکت تیهو را با فرض آنکه کارگران قصد تسویه حساب با شرکت  داشته باشند .پاسخ داده وثبتهای لازم را انجام دهید. </a:t>
            </a:r>
            <a:br>
              <a:rPr lang="fa-IR" b="1" dirty="0" smtClean="0">
                <a:solidFill>
                  <a:schemeClr val="tx2"/>
                </a:solidFill>
                <a:latin typeface="Arial" panose="020B0604020202020204" pitchFamily="34" charset="0"/>
                <a:cs typeface="Arial" panose="020B0604020202020204" pitchFamily="34" charset="0"/>
              </a:rPr>
            </a:br>
            <a:r>
              <a:rPr lang="fa-IR" b="1" dirty="0" smtClean="0">
                <a:solidFill>
                  <a:schemeClr val="tx2"/>
                </a:solidFill>
                <a:latin typeface="Arial" panose="020B0604020202020204" pitchFamily="34" charset="0"/>
                <a:cs typeface="Arial" panose="020B0604020202020204" pitchFamily="34" charset="0"/>
              </a:rPr>
              <a:t>حل تمرین: کارگر اول: آقای اکبری  </a:t>
            </a:r>
            <a:br>
              <a:rPr lang="fa-IR" b="1" dirty="0" smtClean="0">
                <a:solidFill>
                  <a:schemeClr val="tx2"/>
                </a:solidFill>
                <a:latin typeface="Arial" panose="020B0604020202020204" pitchFamily="34" charset="0"/>
                <a:cs typeface="Arial" panose="020B0604020202020204" pitchFamily="34" charset="0"/>
              </a:rPr>
            </a:br>
            <a:r>
              <a:rPr lang="fa-IR" b="1" dirty="0" smtClean="0">
                <a:solidFill>
                  <a:schemeClr val="tx2"/>
                </a:solidFill>
                <a:latin typeface="Arial" panose="020B0604020202020204" pitchFamily="34" charset="0"/>
                <a:cs typeface="Arial" panose="020B0604020202020204" pitchFamily="34" charset="0"/>
              </a:rPr>
              <a:t>این کارگر در پایان دوره مالی 13 روز مرخصی استفاده نشده(باقیمانده )دارد.</a:t>
            </a:r>
            <a:br>
              <a:rPr lang="fa-IR" b="1" dirty="0" smtClean="0">
                <a:solidFill>
                  <a:schemeClr val="tx2"/>
                </a:solidFill>
                <a:latin typeface="Arial" panose="020B0604020202020204" pitchFamily="34" charset="0"/>
                <a:cs typeface="Arial" panose="020B0604020202020204" pitchFamily="34" charset="0"/>
              </a:rPr>
            </a:br>
            <a:r>
              <a:rPr lang="fa-IR" b="1" dirty="0" smtClean="0">
                <a:solidFill>
                  <a:schemeClr val="tx2"/>
                </a:solidFill>
                <a:latin typeface="Arial" panose="020B0604020202020204" pitchFamily="34" charset="0"/>
                <a:cs typeface="Arial" panose="020B0604020202020204" pitchFamily="34" charset="0"/>
              </a:rPr>
              <a:t>طبق راه حلهای ارائه شده در تمرین قبل حقوق پایه ومزایای مستمر روزانه وی مبلغ 726/752 ریال می باشد.  </a:t>
            </a:r>
            <a:br>
              <a:rPr lang="fa-IR" b="1" dirty="0" smtClean="0">
                <a:solidFill>
                  <a:schemeClr val="tx2"/>
                </a:solidFill>
                <a:latin typeface="Arial" panose="020B0604020202020204" pitchFamily="34" charset="0"/>
                <a:cs typeface="Arial" panose="020B0604020202020204" pitchFamily="34" charset="0"/>
              </a:rPr>
            </a:br>
            <a:r>
              <a:rPr lang="fa-IR" b="1" dirty="0" smtClean="0">
                <a:solidFill>
                  <a:schemeClr val="tx2"/>
                </a:solidFill>
                <a:latin typeface="Arial" panose="020B0604020202020204" pitchFamily="34" charset="0"/>
                <a:cs typeface="Arial" panose="020B0604020202020204" pitchFamily="34" charset="0"/>
              </a:rPr>
              <a:t>اما با توجه به اینکه 9 روز ذخیره در نظر گرفته شده بود پس با این اوصاف مبلغ ذخیره دستمزد ایام مرخصی وی عبارتست از:                             </a:t>
            </a:r>
            <a:r>
              <a:rPr lang="en-US" b="1" dirty="0" smtClean="0">
                <a:solidFill>
                  <a:schemeClr val="tx2"/>
                </a:solidFill>
                <a:latin typeface="Arial" panose="020B0604020202020204" pitchFamily="34" charset="0"/>
                <a:cs typeface="Arial" panose="020B0604020202020204" pitchFamily="34" charset="0"/>
              </a:rPr>
              <a:t>726/752*9=6/540/768                                                         </a:t>
            </a:r>
            <a:r>
              <a:rPr lang="fa-IR" b="1" dirty="0" smtClean="0">
                <a:solidFill>
                  <a:schemeClr val="tx2"/>
                </a:solidFill>
                <a:latin typeface="Arial" panose="020B0604020202020204" pitchFamily="34" charset="0"/>
                <a:cs typeface="Arial" panose="020B0604020202020204" pitchFamily="34" charset="0"/>
              </a:rPr>
              <a:t> </a:t>
            </a:r>
            <a:br>
              <a:rPr lang="fa-IR" b="1" dirty="0" smtClean="0">
                <a:solidFill>
                  <a:schemeClr val="tx2"/>
                </a:solidFill>
                <a:latin typeface="Arial" panose="020B0604020202020204" pitchFamily="34" charset="0"/>
                <a:cs typeface="Arial" panose="020B0604020202020204" pitchFamily="34" charset="0"/>
              </a:rPr>
            </a:br>
            <a:r>
              <a:rPr lang="fa-IR" b="1" dirty="0" smtClean="0">
                <a:solidFill>
                  <a:schemeClr val="tx2"/>
                </a:solidFill>
                <a:latin typeface="Arial" panose="020B0604020202020204" pitchFamily="34" charset="0"/>
                <a:cs typeface="Arial" panose="020B0604020202020204" pitchFamily="34" charset="0"/>
              </a:rPr>
              <a:t>ومبلغ 4 روز بیشتر از 9 روز نیز عبارتست از:</a:t>
            </a:r>
            <a:r>
              <a:rPr lang="en-US" b="1" dirty="0">
                <a:latin typeface="Arial" panose="020B0604020202020204" pitchFamily="34" charset="0"/>
                <a:cs typeface="Arial" panose="020B0604020202020204" pitchFamily="34" charset="0"/>
              </a:rPr>
              <a:t>726/752*4=2/907/008 </a:t>
            </a:r>
            <a:r>
              <a:rPr lang="fa-IR" b="1" dirty="0" smtClean="0">
                <a:latin typeface="Arial" panose="020B0604020202020204" pitchFamily="34" charset="0"/>
                <a:cs typeface="Arial" panose="020B0604020202020204" pitchFamily="34" charset="0"/>
              </a:rPr>
              <a:t> </a:t>
            </a:r>
            <a:br>
              <a:rPr lang="fa-IR" b="1" dirty="0" smtClean="0">
                <a:latin typeface="Arial" panose="020B0604020202020204" pitchFamily="34" charset="0"/>
                <a:cs typeface="Arial" panose="020B0604020202020204" pitchFamily="34" charset="0"/>
              </a:rPr>
            </a:br>
            <a:r>
              <a:rPr lang="fa-IR" b="1" dirty="0" smtClean="0">
                <a:solidFill>
                  <a:schemeClr val="tx2"/>
                </a:solidFill>
                <a:latin typeface="Arial" panose="020B0604020202020204" pitchFamily="34" charset="0"/>
                <a:cs typeface="Arial" panose="020B0604020202020204" pitchFamily="34" charset="0"/>
              </a:rPr>
              <a:t>که کلا 13 روز را به ما خواهد داد. </a:t>
            </a:r>
            <a:r>
              <a:rPr lang="en-US" b="1" dirty="0" smtClean="0">
                <a:solidFill>
                  <a:srgbClr val="00B050"/>
                </a:solidFill>
                <a:latin typeface="Arial" panose="020B0604020202020204" pitchFamily="34" charset="0"/>
                <a:cs typeface="Arial" panose="020B0604020202020204" pitchFamily="34" charset="0"/>
              </a:rPr>
              <a:t>726/752*13=9/447/776              </a:t>
            </a:r>
            <a:r>
              <a:rPr lang="fa-IR" b="1" dirty="0"/>
              <a:t/>
            </a:r>
            <a:br>
              <a:rPr lang="fa-IR" b="1" dirty="0"/>
            </a:br>
            <a:r>
              <a:rPr lang="fa-IR" b="1" dirty="0" smtClean="0"/>
              <a:t>  </a:t>
            </a:r>
            <a:r>
              <a:rPr lang="fa-IR" b="1" dirty="0" smtClean="0">
                <a:solidFill>
                  <a:schemeClr val="tx2"/>
                </a:solidFill>
                <a:latin typeface="Arial" panose="020B0604020202020204" pitchFamily="34" charset="0"/>
                <a:cs typeface="Arial" panose="020B0604020202020204" pitchFamily="34" charset="0"/>
              </a:rPr>
              <a:t/>
            </a:r>
            <a:br>
              <a:rPr lang="fa-IR" b="1" dirty="0" smtClean="0">
                <a:solidFill>
                  <a:schemeClr val="tx2"/>
                </a:solidFill>
                <a:latin typeface="Arial" panose="020B0604020202020204" pitchFamily="34" charset="0"/>
                <a:cs typeface="Arial" panose="020B0604020202020204" pitchFamily="34" charset="0"/>
              </a:rPr>
            </a:br>
            <a:r>
              <a:rPr lang="fa-IR" b="1" dirty="0" smtClean="0">
                <a:solidFill>
                  <a:schemeClr val="tx2"/>
                </a:solidFill>
                <a:latin typeface="Arial" panose="020B0604020202020204" pitchFamily="34" charset="0"/>
                <a:cs typeface="Arial" panose="020B0604020202020204" pitchFamily="34" charset="0"/>
              </a:rPr>
              <a:t>سپس ثبت لازم را انجام خواهیم داد.</a:t>
            </a:r>
            <a:br>
              <a:rPr lang="fa-IR" b="1" dirty="0" smtClean="0">
                <a:solidFill>
                  <a:schemeClr val="tx2"/>
                </a:solidFill>
                <a:latin typeface="Arial" panose="020B0604020202020204" pitchFamily="34" charset="0"/>
                <a:cs typeface="Arial" panose="020B0604020202020204" pitchFamily="34" charset="0"/>
              </a:rPr>
            </a:br>
            <a:endParaRPr lang="fa-IR" b="1" dirty="0">
              <a:solidFill>
                <a:schemeClr val="tx2"/>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49344363"/>
      </p:ext>
    </p:extLst>
  </p:cSld>
  <p:clrMapOvr>
    <a:masterClrMapping/>
  </p:clrMapOvr>
  <p:transition spd="slow">
    <p:wheel spokes="1"/>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6858000"/>
          </a:xfrm>
        </p:spPr>
        <p:txBody>
          <a:bodyPr/>
          <a:lstStyle/>
          <a:p>
            <a:endParaRPr lang="fa-IR" dirty="0"/>
          </a:p>
        </p:txBody>
      </p:sp>
      <p:graphicFrame>
        <p:nvGraphicFramePr>
          <p:cNvPr id="3" name="Table 2"/>
          <p:cNvGraphicFramePr>
            <a:graphicFrameLocks noGrp="1"/>
          </p:cNvGraphicFramePr>
          <p:nvPr>
            <p:extLst/>
          </p:nvPr>
        </p:nvGraphicFramePr>
        <p:xfrm>
          <a:off x="44605" y="2"/>
          <a:ext cx="12147395" cy="6413896"/>
        </p:xfrm>
        <a:graphic>
          <a:graphicData uri="http://schemas.openxmlformats.org/drawingml/2006/table">
            <a:tbl>
              <a:tblPr rtl="1" firstRow="1" bandRow="1">
                <a:tableStyleId>{0505E3EF-67EA-436B-97B2-0124C06EBD24}</a:tableStyleId>
              </a:tblPr>
              <a:tblGrid>
                <a:gridCol w="824415"/>
                <a:gridCol w="1403004"/>
                <a:gridCol w="3675293"/>
                <a:gridCol w="1382751"/>
                <a:gridCol w="1605776"/>
                <a:gridCol w="3256156"/>
              </a:tblGrid>
              <a:tr h="1306227">
                <a:tc gridSpan="6">
                  <a:txBody>
                    <a:bodyPr/>
                    <a:lstStyle/>
                    <a:p>
                      <a:pPr rtl="1"/>
                      <a:r>
                        <a:rPr lang="fa-IR" b="1" dirty="0" smtClean="0"/>
                        <a:t>شماره سند:                               شرکت:.......               </a:t>
                      </a:r>
                      <a:r>
                        <a:rPr lang="fa-IR" sz="1050" b="1" dirty="0" smtClean="0"/>
                        <a:t>شماره صفحه دفتر روزنامه:</a:t>
                      </a:r>
                    </a:p>
                    <a:p>
                      <a:pPr rtl="1"/>
                      <a:endParaRPr lang="fa-IR" b="1" dirty="0" smtClean="0"/>
                    </a:p>
                    <a:p>
                      <a:pPr rtl="1"/>
                      <a:r>
                        <a:rPr lang="fa-IR" b="1" dirty="0" smtClean="0"/>
                        <a:t>تاریخ سند:                              سند حسابداری                 تعداد ضمائم:</a:t>
                      </a:r>
                      <a:endParaRPr lang="fa-IR" b="1" dirty="0"/>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r>
              <a:tr h="321849">
                <a:tc>
                  <a:txBody>
                    <a:bodyPr/>
                    <a:lstStyle/>
                    <a:p>
                      <a:pPr rtl="1"/>
                      <a:r>
                        <a:rPr lang="fa-IR" b="1" smtClean="0"/>
                        <a:t>ردیف</a:t>
                      </a:r>
                      <a:endParaRPr lang="fa-IR" b="1" dirty="0"/>
                    </a:p>
                  </a:txBody>
                  <a:tcPr/>
                </a:tc>
                <a:tc>
                  <a:txBody>
                    <a:bodyPr/>
                    <a:lstStyle/>
                    <a:p>
                      <a:pPr rtl="1"/>
                      <a:r>
                        <a:rPr lang="fa-IR" b="1" dirty="0" smtClean="0"/>
                        <a:t>کد حساب</a:t>
                      </a:r>
                      <a:endParaRPr lang="fa-IR" b="1" dirty="0"/>
                    </a:p>
                  </a:txBody>
                  <a:tcPr/>
                </a:tc>
                <a:tc>
                  <a:txBody>
                    <a:bodyPr/>
                    <a:lstStyle/>
                    <a:p>
                      <a:pPr rtl="1"/>
                      <a:r>
                        <a:rPr lang="fa-IR" b="1" dirty="0" smtClean="0"/>
                        <a:t>شرح</a:t>
                      </a:r>
                      <a:endParaRPr lang="fa-IR" b="1" dirty="0"/>
                    </a:p>
                  </a:txBody>
                  <a:tcPr>
                    <a:lnR w="12700" cap="flat" cmpd="sng" algn="ctr">
                      <a:solidFill>
                        <a:schemeClr val="tx1"/>
                      </a:solidFill>
                      <a:prstDash val="solid"/>
                      <a:round/>
                      <a:headEnd type="none" w="med" len="med"/>
                      <a:tailEnd type="none" w="med" len="med"/>
                    </a:lnR>
                  </a:tcPr>
                </a:tc>
                <a:tc>
                  <a:txBody>
                    <a:bodyPr/>
                    <a:lstStyle/>
                    <a:p>
                      <a:pPr rtl="1"/>
                      <a:r>
                        <a:rPr lang="fa-IR" b="1" dirty="0" smtClean="0"/>
                        <a:t>مبلغ جزء</a:t>
                      </a:r>
                      <a:endParaRPr lang="fa-IR" b="1" dirty="0"/>
                    </a:p>
                  </a:txBody>
                  <a:tcPr>
                    <a:lnL w="12700" cap="flat" cmpd="sng" algn="ctr">
                      <a:solidFill>
                        <a:schemeClr val="tx1"/>
                      </a:solidFill>
                      <a:prstDash val="solid"/>
                      <a:round/>
                      <a:headEnd type="none" w="med" len="med"/>
                      <a:tailEnd type="none" w="med" len="med"/>
                    </a:lnL>
                  </a:tcPr>
                </a:tc>
                <a:tc>
                  <a:txBody>
                    <a:bodyPr/>
                    <a:lstStyle/>
                    <a:p>
                      <a:pPr rtl="1"/>
                      <a:r>
                        <a:rPr lang="fa-IR" b="1" dirty="0" smtClean="0"/>
                        <a:t>بدهکار(ریال)</a:t>
                      </a:r>
                      <a:endParaRPr lang="fa-IR" b="1" dirty="0"/>
                    </a:p>
                  </a:txBody>
                  <a:tcPr/>
                </a:tc>
                <a:tc>
                  <a:txBody>
                    <a:bodyPr/>
                    <a:lstStyle/>
                    <a:p>
                      <a:pPr rtl="1"/>
                      <a:r>
                        <a:rPr lang="fa-IR" b="1" dirty="0" smtClean="0"/>
                        <a:t>بستانکار(ریال)</a:t>
                      </a:r>
                      <a:endParaRPr lang="fa-IR" b="1" dirty="0"/>
                    </a:p>
                  </a:txBody>
                  <a:tcPr/>
                </a:tc>
              </a:tr>
              <a:tr h="749775">
                <a:tc>
                  <a:txBody>
                    <a:bodyPr/>
                    <a:lstStyle/>
                    <a:p>
                      <a:pPr rtl="1"/>
                      <a:endParaRPr lang="fa-IR" b="1" dirty="0"/>
                    </a:p>
                  </a:txBody>
                  <a:tcPr>
                    <a:lnB w="12700" cap="flat" cmpd="sng" algn="ctr">
                      <a:solidFill>
                        <a:schemeClr val="tx1"/>
                      </a:solidFill>
                      <a:prstDash val="solid"/>
                      <a:round/>
                      <a:headEnd type="none" w="med" len="med"/>
                      <a:tailEnd type="none" w="med" len="med"/>
                    </a:lnB>
                  </a:tcPr>
                </a:tc>
                <a:tc>
                  <a:txBody>
                    <a:bodyPr/>
                    <a:lstStyle/>
                    <a:p>
                      <a:pPr rtl="1"/>
                      <a:endParaRPr lang="fa-IR" b="1" dirty="0"/>
                    </a:p>
                  </a:txBody>
                  <a:tcPr>
                    <a:lnB w="12700" cap="flat" cmpd="sng" algn="ctr">
                      <a:solidFill>
                        <a:schemeClr val="tx1"/>
                      </a:solidFill>
                      <a:prstDash val="solid"/>
                      <a:round/>
                      <a:headEnd type="none" w="med" len="med"/>
                      <a:tailEnd type="none" w="med" len="med"/>
                    </a:lnB>
                  </a:tcPr>
                </a:tc>
                <a:tc>
                  <a:txBody>
                    <a:bodyPr/>
                    <a:lstStyle/>
                    <a:p>
                      <a:pPr rtl="1"/>
                      <a:r>
                        <a:rPr lang="fa-IR" b="1" dirty="0" smtClean="0"/>
                        <a:t>سایر حسابهای پرداختنی</a:t>
                      </a:r>
                      <a:endParaRPr lang="fa-IR" b="1" dirty="0"/>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rtl="1"/>
                      <a:endParaRPr lang="fa-IR" b="1"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a:txBody>
                    <a:bodyPr/>
                    <a:lstStyle/>
                    <a:p>
                      <a:pPr rtl="1"/>
                      <a:r>
                        <a:rPr lang="en-US" b="1" dirty="0" smtClean="0"/>
                        <a:t>6/540/768</a:t>
                      </a:r>
                      <a:endParaRPr lang="fa-IR" b="1" dirty="0"/>
                    </a:p>
                  </a:txBody>
                  <a:tcPr>
                    <a:lnB w="12700" cap="flat" cmpd="sng" algn="ctr">
                      <a:solidFill>
                        <a:schemeClr val="tx1"/>
                      </a:solidFill>
                      <a:prstDash val="solid"/>
                      <a:round/>
                      <a:headEnd type="none" w="med" len="med"/>
                      <a:tailEnd type="none" w="med" len="med"/>
                    </a:lnB>
                  </a:tcPr>
                </a:tc>
                <a:tc>
                  <a:txBody>
                    <a:bodyPr/>
                    <a:lstStyle/>
                    <a:p>
                      <a:pPr rtl="1"/>
                      <a:endParaRPr lang="fa-IR" b="1" dirty="0"/>
                    </a:p>
                  </a:txBody>
                  <a:tcPr>
                    <a:lnB w="12700" cap="flat" cmpd="sng" algn="ctr">
                      <a:solidFill>
                        <a:schemeClr val="tx1"/>
                      </a:solidFill>
                      <a:prstDash val="solid"/>
                      <a:round/>
                      <a:headEnd type="none" w="med" len="med"/>
                      <a:tailEnd type="none" w="med" len="med"/>
                    </a:lnB>
                  </a:tcPr>
                </a:tc>
              </a:tr>
              <a:tr h="677789">
                <a:tc>
                  <a:txBody>
                    <a:bodyPr/>
                    <a:lstStyle/>
                    <a:p>
                      <a:pPr rtl="1"/>
                      <a:endParaRPr lang="fa-IR" b="1" dirty="0"/>
                    </a:p>
                  </a:txBody>
                  <a:tcPr>
                    <a:lnT w="12700" cap="flat" cmpd="sng" algn="ctr">
                      <a:solidFill>
                        <a:schemeClr val="tx1"/>
                      </a:solidFill>
                      <a:prstDash val="solid"/>
                      <a:round/>
                      <a:headEnd type="none" w="med" len="med"/>
                      <a:tailEnd type="none" w="med" len="med"/>
                    </a:lnT>
                  </a:tcPr>
                </a:tc>
                <a:tc>
                  <a:txBody>
                    <a:bodyPr/>
                    <a:lstStyle/>
                    <a:p>
                      <a:pPr rtl="1"/>
                      <a:endParaRPr lang="fa-IR" b="1" dirty="0"/>
                    </a:p>
                  </a:txBody>
                  <a:tcPr>
                    <a:lnT w="12700" cap="flat" cmpd="sng" algn="ctr">
                      <a:solidFill>
                        <a:schemeClr val="tx1"/>
                      </a:solidFill>
                      <a:prstDash val="solid"/>
                      <a:round/>
                      <a:headEnd type="none" w="med" len="med"/>
                      <a:tailEnd type="none" w="med" len="med"/>
                    </a:lnT>
                  </a:tcPr>
                </a:tc>
                <a:tc>
                  <a:txBody>
                    <a:bodyPr/>
                    <a:lstStyle/>
                    <a:p>
                      <a:pPr rtl="1"/>
                      <a:r>
                        <a:rPr lang="fa-IR" b="1" dirty="0" smtClean="0"/>
                        <a:t>ذخیره دستمزد ایام مرخصی</a:t>
                      </a:r>
                      <a:endParaRPr lang="fa-IR" b="1"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rtl="1"/>
                      <a:r>
                        <a:rPr lang="en-US" b="1" dirty="0" smtClean="0"/>
                        <a:t>6/540/768</a:t>
                      </a:r>
                      <a:endParaRPr lang="fa-IR" b="1"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a:txBody>
                    <a:bodyPr/>
                    <a:lstStyle/>
                    <a:p>
                      <a:pPr rtl="1"/>
                      <a:endParaRPr lang="fa-IR" b="1" dirty="0"/>
                    </a:p>
                  </a:txBody>
                  <a:tcPr>
                    <a:lnT w="12700" cap="flat" cmpd="sng" algn="ctr">
                      <a:solidFill>
                        <a:schemeClr val="tx1"/>
                      </a:solidFill>
                      <a:prstDash val="solid"/>
                      <a:round/>
                      <a:headEnd type="none" w="med" len="med"/>
                      <a:tailEnd type="none" w="med" len="med"/>
                    </a:lnT>
                  </a:tcPr>
                </a:tc>
                <a:tc>
                  <a:txBody>
                    <a:bodyPr/>
                    <a:lstStyle/>
                    <a:p>
                      <a:pPr rtl="1"/>
                      <a:endParaRPr lang="fa-IR" b="1"/>
                    </a:p>
                  </a:txBody>
                  <a:tcPr>
                    <a:lnT w="12700" cap="flat" cmpd="sng" algn="ctr">
                      <a:solidFill>
                        <a:schemeClr val="tx1"/>
                      </a:solidFill>
                      <a:prstDash val="solid"/>
                      <a:round/>
                      <a:headEnd type="none" w="med" len="med"/>
                      <a:tailEnd type="none" w="med" len="med"/>
                    </a:lnT>
                  </a:tcPr>
                </a:tc>
              </a:tr>
              <a:tr h="621307">
                <a:tc>
                  <a:txBody>
                    <a:bodyPr/>
                    <a:lstStyle/>
                    <a:p>
                      <a:pPr rtl="1"/>
                      <a:endParaRPr lang="fa-IR" b="1" dirty="0"/>
                    </a:p>
                  </a:txBody>
                  <a:tcPr>
                    <a:lnB w="12700" cap="flat" cmpd="sng" algn="ctr">
                      <a:solidFill>
                        <a:schemeClr val="tx1"/>
                      </a:solidFill>
                      <a:prstDash val="solid"/>
                      <a:round/>
                      <a:headEnd type="none" w="med" len="med"/>
                      <a:tailEnd type="none" w="med" len="med"/>
                    </a:lnB>
                  </a:tcPr>
                </a:tc>
                <a:tc>
                  <a:txBody>
                    <a:bodyPr/>
                    <a:lstStyle/>
                    <a:p>
                      <a:pPr rtl="1"/>
                      <a:endParaRPr lang="fa-IR" b="1" dirty="0"/>
                    </a:p>
                  </a:txBody>
                  <a:tcPr>
                    <a:lnB w="12700" cap="flat" cmpd="sng" algn="ctr">
                      <a:solidFill>
                        <a:schemeClr val="tx1"/>
                      </a:solidFill>
                      <a:prstDash val="solid"/>
                      <a:round/>
                      <a:headEnd type="none" w="med" len="med"/>
                      <a:tailEnd type="none" w="med" len="med"/>
                    </a:lnB>
                  </a:tcPr>
                </a:tc>
                <a:tc>
                  <a:txBody>
                    <a:bodyPr/>
                    <a:lstStyle/>
                    <a:p>
                      <a:r>
                        <a:rPr lang="fa-IR" b="1" dirty="0" smtClean="0"/>
                        <a:t>هزینه حقوق ودستمزد</a:t>
                      </a:r>
                      <a:endParaRPr lang="fa-IR" b="1" dirty="0"/>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rtl="1"/>
                      <a:r>
                        <a:rPr lang="en-US" b="1" dirty="0" smtClean="0"/>
                        <a:t>2/907/008</a:t>
                      </a:r>
                      <a:endParaRPr lang="fa-IR" b="1"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a:txBody>
                    <a:bodyPr/>
                    <a:lstStyle/>
                    <a:p>
                      <a:pPr rtl="1"/>
                      <a:endParaRPr lang="fa-IR" b="1" dirty="0"/>
                    </a:p>
                  </a:txBody>
                  <a:tcPr>
                    <a:lnB w="12700" cap="flat" cmpd="sng" algn="ctr">
                      <a:solidFill>
                        <a:schemeClr val="tx1"/>
                      </a:solidFill>
                      <a:prstDash val="solid"/>
                      <a:round/>
                      <a:headEnd type="none" w="med" len="med"/>
                      <a:tailEnd type="none" w="med" len="med"/>
                    </a:lnB>
                  </a:tcPr>
                </a:tc>
                <a:tc>
                  <a:txBody>
                    <a:bodyPr/>
                    <a:lstStyle/>
                    <a:p>
                      <a:pPr rtl="1"/>
                      <a:endParaRPr lang="fa-IR" b="1" dirty="0"/>
                    </a:p>
                  </a:txBody>
                  <a:tcPr>
                    <a:lnB w="12700" cap="flat" cmpd="sng" algn="ctr">
                      <a:solidFill>
                        <a:schemeClr val="tx1"/>
                      </a:solidFill>
                      <a:prstDash val="solid"/>
                      <a:round/>
                      <a:headEnd type="none" w="med" len="med"/>
                      <a:tailEnd type="none" w="med" len="med"/>
                    </a:lnB>
                  </a:tcPr>
                </a:tc>
              </a:tr>
              <a:tr h="657914">
                <a:tc>
                  <a:txBody>
                    <a:bodyPr/>
                    <a:lstStyle/>
                    <a:p>
                      <a:pPr rtl="1"/>
                      <a:endParaRPr lang="fa-IR" b="1"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endParaRPr lang="fa-IR"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fa-IR" b="1" dirty="0" smtClean="0"/>
                        <a:t>دستمزد ایام مرخصی</a:t>
                      </a:r>
                      <a:endParaRPr lang="fa-IR"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endParaRPr lang="fa-IR" b="1"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r>
                        <a:rPr lang="en-US" b="1" dirty="0" smtClean="0"/>
                        <a:t>2/907/008</a:t>
                      </a:r>
                      <a:endParaRPr lang="fa-IR" b="1"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endParaRPr lang="fa-IR" b="1" dirty="0" smtClean="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08781">
                <a:tc>
                  <a:txBody>
                    <a:bodyPr/>
                    <a:lstStyle/>
                    <a:p>
                      <a:pPr rtl="1"/>
                      <a:endParaRPr lang="fa-IR" b="1"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endParaRPr lang="fa-IR"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r>
                        <a:rPr lang="en-US" b="1" dirty="0" smtClean="0"/>
                        <a:t>                   </a:t>
                      </a:r>
                      <a:r>
                        <a:rPr lang="fa-IR" b="1" baseline="0" dirty="0" smtClean="0"/>
                        <a:t>   موجودی نقد</a:t>
                      </a:r>
                      <a:endParaRPr lang="fa-IR"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endParaRPr lang="fa-IR" b="1"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endParaRPr lang="fa-IR" b="1"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r>
                        <a:rPr lang="en-US" b="1" dirty="0" smtClean="0"/>
                        <a:t>9/447/776</a:t>
                      </a:r>
                      <a:endParaRPr lang="fa-IR" b="1"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08781">
                <a:tc gridSpan="3">
                  <a:txBody>
                    <a:bodyPr/>
                    <a:lstStyle/>
                    <a:p>
                      <a:pPr rtl="1"/>
                      <a:r>
                        <a:rPr lang="fa-IR" b="1" dirty="0" smtClean="0"/>
                        <a:t>جمع</a:t>
                      </a:r>
                      <a:endParaRPr lang="fa-IR" b="1"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rtl="1"/>
                      <a:endParaRPr lang="fa-IR"/>
                    </a:p>
                  </a:txBody>
                  <a:tcPr/>
                </a:tc>
                <a:tc hMerge="1">
                  <a:txBody>
                    <a:bodyPr/>
                    <a:lstStyle/>
                    <a:p>
                      <a:pPr rtl="1"/>
                      <a:endParaRPr lang="fa-IR"/>
                    </a:p>
                  </a:txBody>
                  <a:tcPr/>
                </a:tc>
                <a:tc>
                  <a:txBody>
                    <a:bodyPr/>
                    <a:lstStyle/>
                    <a:p>
                      <a:pPr rtl="1"/>
                      <a:endParaRPr lang="fa-IR" b="1"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endParaRPr lang="fa-IR" b="1"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endParaRPr lang="fa-IR" b="1"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08781">
                <a:tc gridSpan="6">
                  <a:txBody>
                    <a:bodyPr/>
                    <a:lstStyle/>
                    <a:p>
                      <a:pPr rtl="1"/>
                      <a:r>
                        <a:rPr lang="fa-IR" b="1" dirty="0" smtClean="0"/>
                        <a:t>شرح سند:بابت</a:t>
                      </a:r>
                      <a:r>
                        <a:rPr lang="fa-IR" b="1" baseline="0" dirty="0" smtClean="0"/>
                        <a:t> تسویه حساب وبازخرید ایام مرخصی.</a:t>
                      </a:r>
                      <a:endParaRPr lang="fa-IR" b="1"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rtl="1"/>
                      <a:endParaRPr lang="fa-IR"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rtl="1"/>
                      <a:endParaRPr lang="fa-IR"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rtl="1"/>
                      <a:endParaRPr lang="fa-IR"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rtl="1"/>
                      <a:endParaRPr lang="fa-IR"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rtl="1"/>
                      <a:endParaRPr lang="fa-IR"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08781">
                <a:tc gridSpan="6">
                  <a:txBody>
                    <a:bodyPr/>
                    <a:lstStyle/>
                    <a:p>
                      <a:pPr rtl="1"/>
                      <a:r>
                        <a:rPr lang="fa-IR" dirty="0" smtClean="0"/>
                        <a:t>تنظیم کننده:                                          تایید کننده:                                      تصویب کننده:</a:t>
                      </a:r>
                      <a:endParaRPr lang="fa-IR" dirty="0"/>
                    </a:p>
                  </a:txBody>
                  <a:tcPr>
                    <a:lnT w="12700" cap="flat" cmpd="sng" algn="ctr">
                      <a:solidFill>
                        <a:schemeClr val="tx1"/>
                      </a:solidFill>
                      <a:prstDash val="solid"/>
                      <a:round/>
                      <a:headEnd type="none" w="med" len="med"/>
                      <a:tailEnd type="none" w="med" len="med"/>
                    </a:lnT>
                  </a:tcPr>
                </a:tc>
                <a:tc hMerge="1">
                  <a:txBody>
                    <a:bodyPr/>
                    <a:lstStyle/>
                    <a:p>
                      <a:pPr rtl="1"/>
                      <a:endParaRPr lang="fa-IR" dirty="0"/>
                    </a:p>
                  </a:txBody>
                  <a:tcPr>
                    <a:lnT w="12700" cap="flat" cmpd="sng" algn="ctr">
                      <a:solidFill>
                        <a:schemeClr val="tx1"/>
                      </a:solidFill>
                      <a:prstDash val="solid"/>
                      <a:round/>
                      <a:headEnd type="none" w="med" len="med"/>
                      <a:tailEnd type="none" w="med" len="med"/>
                    </a:lnT>
                  </a:tcPr>
                </a:tc>
                <a:tc hMerge="1">
                  <a:txBody>
                    <a:bodyPr/>
                    <a:lstStyle/>
                    <a:p>
                      <a:pPr rtl="1"/>
                      <a:endParaRPr lang="fa-IR"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hMerge="1">
                  <a:txBody>
                    <a:bodyPr/>
                    <a:lstStyle/>
                    <a:p>
                      <a:pPr rtl="1"/>
                      <a:endParaRPr lang="fa-IR"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pPr rtl="1"/>
                      <a:endParaRPr lang="fa-IR" dirty="0"/>
                    </a:p>
                  </a:txBody>
                  <a:tcPr>
                    <a:lnT w="12700" cap="flat" cmpd="sng" algn="ctr">
                      <a:solidFill>
                        <a:schemeClr val="tx1"/>
                      </a:solidFill>
                      <a:prstDash val="solid"/>
                      <a:round/>
                      <a:headEnd type="none" w="med" len="med"/>
                      <a:tailEnd type="none" w="med" len="med"/>
                    </a:lnT>
                  </a:tcPr>
                </a:tc>
                <a:tc hMerge="1">
                  <a:txBody>
                    <a:bodyPr/>
                    <a:lstStyle/>
                    <a:p>
                      <a:pPr rtl="1"/>
                      <a:endParaRPr lang="fa-IR" dirty="0"/>
                    </a:p>
                  </a:txBody>
                  <a:tcPr>
                    <a:lnT w="12700" cap="flat" cmpd="sng" algn="ctr">
                      <a:solidFill>
                        <a:schemeClr val="tx1"/>
                      </a:solidFill>
                      <a:prstDash val="solid"/>
                      <a:round/>
                      <a:headEnd type="none" w="med" len="med"/>
                      <a:tailEnd type="none" w="med" len="med"/>
                    </a:lnT>
                  </a:tcPr>
                </a:tc>
              </a:tr>
            </a:tbl>
          </a:graphicData>
        </a:graphic>
      </p:graphicFrame>
    </p:spTree>
    <p:extLst>
      <p:ext uri="{BB962C8B-B14F-4D97-AF65-F5344CB8AC3E}">
        <p14:creationId xmlns:p14="http://schemas.microsoft.com/office/powerpoint/2010/main" val="71361757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6858000"/>
          </a:xfrm>
        </p:spPr>
        <p:txBody>
          <a:bodyPr>
            <a:normAutofit fontScale="90000"/>
          </a:bodyPr>
          <a:lstStyle/>
          <a:p>
            <a:pPr algn="r"/>
            <a:r>
              <a:rPr lang="fa-IR" dirty="0" smtClean="0">
                <a:solidFill>
                  <a:schemeClr val="tx1"/>
                </a:solidFill>
                <a:latin typeface="Arial" panose="020B0604020202020204" pitchFamily="34" charset="0"/>
                <a:cs typeface="Arial" panose="020B0604020202020204" pitchFamily="34" charset="0"/>
              </a:rPr>
              <a:t>کارگر دوم: </a:t>
            </a:r>
            <a:br>
              <a:rPr lang="fa-IR" dirty="0" smtClean="0">
                <a:solidFill>
                  <a:schemeClr val="tx1"/>
                </a:solidFill>
                <a:latin typeface="Arial" panose="020B0604020202020204" pitchFamily="34" charset="0"/>
                <a:cs typeface="Arial" panose="020B0604020202020204" pitchFamily="34" charset="0"/>
              </a:rPr>
            </a:br>
            <a:r>
              <a:rPr lang="fa-IR" dirty="0" smtClean="0">
                <a:solidFill>
                  <a:schemeClr val="tx1"/>
                </a:solidFill>
                <a:latin typeface="Arial" panose="020B0604020202020204" pitchFamily="34" charset="0"/>
                <a:cs typeface="Arial" panose="020B0604020202020204" pitchFamily="34" charset="0"/>
              </a:rPr>
              <a:t>نکته:این کارگر در ابتدای سال 98 استخدام شده پس پایه سنوات ندارد و</a:t>
            </a:r>
            <a:br>
              <a:rPr lang="fa-IR" dirty="0" smtClean="0">
                <a:solidFill>
                  <a:schemeClr val="tx1"/>
                </a:solidFill>
                <a:latin typeface="Arial" panose="020B0604020202020204" pitchFamily="34" charset="0"/>
                <a:cs typeface="Arial" panose="020B0604020202020204" pitchFamily="34" charset="0"/>
              </a:rPr>
            </a:br>
            <a:r>
              <a:rPr lang="fa-IR" dirty="0" smtClean="0">
                <a:solidFill>
                  <a:schemeClr val="tx1"/>
                </a:solidFill>
                <a:latin typeface="Arial" panose="020B0604020202020204" pitchFamily="34" charset="0"/>
                <a:cs typeface="Arial" panose="020B0604020202020204" pitchFamily="34" charset="0"/>
              </a:rPr>
              <a:t>به دلیل اینکه سابقه بیمه کمتر از 720 روز می باشد لذا حق اولاد نیز به وی تعلق نمیگیرد. </a:t>
            </a:r>
            <a:br>
              <a:rPr lang="fa-IR" dirty="0" smtClean="0">
                <a:solidFill>
                  <a:schemeClr val="tx1"/>
                </a:solidFill>
                <a:latin typeface="Arial" panose="020B0604020202020204" pitchFamily="34" charset="0"/>
                <a:cs typeface="Arial" panose="020B0604020202020204" pitchFamily="34" charset="0"/>
              </a:rPr>
            </a:br>
            <a:r>
              <a:rPr lang="fa-IR" dirty="0" smtClean="0">
                <a:solidFill>
                  <a:schemeClr val="tx1"/>
                </a:solidFill>
                <a:latin typeface="Arial" panose="020B0604020202020204" pitchFamily="34" charset="0"/>
                <a:cs typeface="Arial" panose="020B0604020202020204" pitchFamily="34" charset="0"/>
              </a:rPr>
              <a:t>پس حقوق پایه ومزایای مستمر وی به صورت زیر محاسبه خواهد شد.</a:t>
            </a:r>
            <a:br>
              <a:rPr lang="fa-IR" dirty="0" smtClean="0">
                <a:solidFill>
                  <a:schemeClr val="tx1"/>
                </a:solidFill>
                <a:latin typeface="Arial" panose="020B0604020202020204" pitchFamily="34" charset="0"/>
                <a:cs typeface="Arial" panose="020B0604020202020204" pitchFamily="34" charset="0"/>
              </a:rPr>
            </a:br>
            <a:r>
              <a:rPr lang="fa-IR" sz="2400" dirty="0">
                <a:solidFill>
                  <a:schemeClr val="tx1"/>
                </a:solidFill>
                <a:latin typeface="Arial" panose="020B0604020202020204" pitchFamily="34" charset="0"/>
                <a:cs typeface="Arial" panose="020B0604020202020204" pitchFamily="34" charset="0"/>
              </a:rPr>
              <a:t> </a:t>
            </a:r>
            <a:r>
              <a:rPr lang="fa-IR" sz="2400" dirty="0" smtClean="0">
                <a:solidFill>
                  <a:schemeClr val="tx1"/>
                </a:solidFill>
                <a:latin typeface="Arial" panose="020B0604020202020204" pitchFamily="34" charset="0"/>
                <a:cs typeface="Arial" panose="020B0604020202020204" pitchFamily="34" charset="0"/>
              </a:rPr>
              <a:t>                 حقوق</a:t>
            </a:r>
            <a:r>
              <a:rPr lang="fa-IR" sz="2400" b="1" dirty="0" smtClean="0">
                <a:solidFill>
                  <a:schemeClr val="tx1"/>
                </a:solidFill>
                <a:latin typeface="Arial" panose="020B0604020202020204" pitchFamily="34" charset="0"/>
                <a:cs typeface="Arial" panose="020B0604020202020204" pitchFamily="34" charset="0"/>
              </a:rPr>
              <a:t> پایه روزانه         </a:t>
            </a:r>
            <a:r>
              <a:rPr lang="en-US" sz="2800" b="1" dirty="0" smtClean="0">
                <a:solidFill>
                  <a:schemeClr val="tx1"/>
                </a:solidFill>
                <a:latin typeface="Arial" panose="020B0604020202020204" pitchFamily="34" charset="0"/>
                <a:cs typeface="Arial" panose="020B0604020202020204" pitchFamily="34" charset="0"/>
              </a:rPr>
              <a:t>505/627+0=505/627</a:t>
            </a:r>
            <a:r>
              <a:rPr lang="fa-IR" dirty="0" smtClean="0">
                <a:solidFill>
                  <a:schemeClr val="tx1"/>
                </a:solidFill>
                <a:latin typeface="Arial" panose="020B0604020202020204" pitchFamily="34" charset="0"/>
                <a:cs typeface="Arial" panose="020B0604020202020204" pitchFamily="34" charset="0"/>
              </a:rPr>
              <a:t/>
            </a:r>
            <a:br>
              <a:rPr lang="fa-IR" dirty="0" smtClean="0">
                <a:solidFill>
                  <a:schemeClr val="tx1"/>
                </a:solidFill>
                <a:latin typeface="Arial" panose="020B0604020202020204" pitchFamily="34" charset="0"/>
                <a:cs typeface="Arial" panose="020B0604020202020204" pitchFamily="34" charset="0"/>
              </a:rPr>
            </a:br>
            <a:r>
              <a:rPr lang="fa-IR" dirty="0" smtClean="0">
                <a:solidFill>
                  <a:schemeClr val="tx1"/>
                </a:solidFill>
                <a:latin typeface="Arial" panose="020B0604020202020204" pitchFamily="34" charset="0"/>
                <a:cs typeface="Arial" panose="020B0604020202020204" pitchFamily="34" charset="0"/>
              </a:rPr>
              <a:t/>
            </a:r>
            <a:br>
              <a:rPr lang="fa-IR" dirty="0" smtClean="0">
                <a:solidFill>
                  <a:schemeClr val="tx1"/>
                </a:solidFill>
                <a:latin typeface="Arial" panose="020B0604020202020204" pitchFamily="34" charset="0"/>
                <a:cs typeface="Arial" panose="020B0604020202020204" pitchFamily="34" charset="0"/>
              </a:rPr>
            </a:br>
            <a:r>
              <a:rPr lang="fa-IR" sz="2400" b="1" dirty="0" smtClean="0">
                <a:solidFill>
                  <a:schemeClr val="tx1"/>
                </a:solidFill>
                <a:latin typeface="Arial" panose="020B0604020202020204" pitchFamily="34" charset="0"/>
                <a:cs typeface="Arial" panose="020B0604020202020204" pitchFamily="34" charset="0"/>
              </a:rPr>
              <a:t>مزایای مستمر روزانه:</a:t>
            </a:r>
            <a:r>
              <a:rPr lang="fa-IR" dirty="0" smtClean="0">
                <a:solidFill>
                  <a:schemeClr val="tx1"/>
                </a:solidFill>
                <a:latin typeface="Arial" panose="020B0604020202020204" pitchFamily="34" charset="0"/>
                <a:cs typeface="Arial" panose="020B0604020202020204" pitchFamily="34" charset="0"/>
              </a:rPr>
              <a:t/>
            </a:r>
            <a:br>
              <a:rPr lang="fa-IR" dirty="0" smtClean="0">
                <a:solidFill>
                  <a:schemeClr val="tx1"/>
                </a:solidFill>
                <a:latin typeface="Arial" panose="020B0604020202020204" pitchFamily="34" charset="0"/>
                <a:cs typeface="Arial" panose="020B0604020202020204" pitchFamily="34" charset="0"/>
              </a:rPr>
            </a:br>
            <a:r>
              <a:rPr lang="en-US" sz="2800" b="1" dirty="0" smtClean="0">
                <a:solidFill>
                  <a:schemeClr val="tx1"/>
                </a:solidFill>
                <a:latin typeface="Arial" panose="020B0604020202020204" pitchFamily="34" charset="0"/>
                <a:cs typeface="Arial" panose="020B0604020202020204" pitchFamily="34" charset="0"/>
              </a:rPr>
              <a:t>(1/900/000+1/000/000)= 2/900/000÷30=96/667                                      </a:t>
            </a:r>
            <a:br>
              <a:rPr lang="en-US" sz="2800" b="1" dirty="0" smtClean="0">
                <a:solidFill>
                  <a:schemeClr val="tx1"/>
                </a:solidFill>
                <a:latin typeface="Arial" panose="020B0604020202020204" pitchFamily="34" charset="0"/>
                <a:cs typeface="Arial" panose="020B0604020202020204" pitchFamily="34" charset="0"/>
              </a:rPr>
            </a:br>
            <a:r>
              <a:rPr lang="fa-IR" sz="2800" b="1" dirty="0" smtClean="0">
                <a:solidFill>
                  <a:schemeClr val="tx1"/>
                </a:solidFill>
                <a:latin typeface="Arial" panose="020B0604020202020204" pitchFamily="34" charset="0"/>
                <a:cs typeface="Arial" panose="020B0604020202020204" pitchFamily="34" charset="0"/>
              </a:rPr>
              <a:t>حقوق پایه ومزایای مستمر روزانه:</a:t>
            </a:r>
            <a:br>
              <a:rPr lang="fa-IR" sz="2800" b="1" dirty="0" smtClean="0">
                <a:solidFill>
                  <a:schemeClr val="tx1"/>
                </a:solidFill>
                <a:latin typeface="Arial" panose="020B0604020202020204" pitchFamily="34" charset="0"/>
                <a:cs typeface="Arial" panose="020B0604020202020204" pitchFamily="34" charset="0"/>
              </a:rPr>
            </a:br>
            <a:r>
              <a:rPr lang="fa-IR" sz="2800" b="1" dirty="0">
                <a:solidFill>
                  <a:schemeClr val="tx1"/>
                </a:solidFill>
                <a:latin typeface="Arial" panose="020B0604020202020204" pitchFamily="34" charset="0"/>
                <a:cs typeface="Arial" panose="020B0604020202020204" pitchFamily="34" charset="0"/>
              </a:rPr>
              <a:t> </a:t>
            </a:r>
            <a:r>
              <a:rPr lang="fa-IR" sz="2800" b="1" dirty="0" smtClean="0">
                <a:solidFill>
                  <a:schemeClr val="tx1"/>
                </a:solidFill>
                <a:latin typeface="Arial" panose="020B0604020202020204" pitchFamily="34" charset="0"/>
                <a:cs typeface="Arial" panose="020B0604020202020204" pitchFamily="34" charset="0"/>
              </a:rPr>
              <a:t>                                                </a:t>
            </a:r>
            <a:r>
              <a:rPr lang="en-US" sz="2800" b="1" dirty="0" smtClean="0">
                <a:solidFill>
                  <a:schemeClr val="tx1"/>
                </a:solidFill>
                <a:latin typeface="Arial" panose="020B0604020202020204" pitchFamily="34" charset="0"/>
                <a:cs typeface="Arial" panose="020B0604020202020204" pitchFamily="34" charset="0"/>
              </a:rPr>
              <a:t>505/627+96/667)=602/294</a:t>
            </a:r>
            <a:r>
              <a:rPr lang="fa-IR" sz="2800" b="1" dirty="0" smtClean="0">
                <a:solidFill>
                  <a:schemeClr val="tx1"/>
                </a:solidFill>
                <a:latin typeface="Arial" panose="020B0604020202020204" pitchFamily="34" charset="0"/>
                <a:cs typeface="Arial" panose="020B0604020202020204" pitchFamily="34" charset="0"/>
              </a:rPr>
              <a:t>)  </a:t>
            </a:r>
            <a:br>
              <a:rPr lang="fa-IR" sz="2800" b="1" dirty="0" smtClean="0">
                <a:solidFill>
                  <a:schemeClr val="tx1"/>
                </a:solidFill>
                <a:latin typeface="Arial" panose="020B0604020202020204" pitchFamily="34" charset="0"/>
                <a:cs typeface="Arial" panose="020B0604020202020204" pitchFamily="34" charset="0"/>
              </a:rPr>
            </a:br>
            <a:r>
              <a:rPr lang="fa-IR" sz="2800" b="1" dirty="0" smtClean="0">
                <a:solidFill>
                  <a:schemeClr val="tx1"/>
                </a:solidFill>
                <a:latin typeface="Arial" panose="020B0604020202020204" pitchFamily="34" charset="0"/>
                <a:cs typeface="Arial" panose="020B0604020202020204" pitchFamily="34" charset="0"/>
              </a:rPr>
              <a:t>چون این کارگر 9 روز از مرخصی استحقاقی خود را استفاده نکرده واز حساب ذخیره دستمزد ایام مرخصی در طی دوره مالی استفاده شده است . پس هنگام تسویه حساب به صورت زیر عمل می کنیم.</a:t>
            </a:r>
            <a:br>
              <a:rPr lang="fa-IR" sz="2800" b="1" dirty="0" smtClean="0">
                <a:solidFill>
                  <a:schemeClr val="tx1"/>
                </a:solidFill>
                <a:latin typeface="Arial" panose="020B0604020202020204" pitchFamily="34" charset="0"/>
                <a:cs typeface="Arial" panose="020B0604020202020204" pitchFamily="34" charset="0"/>
              </a:rPr>
            </a:br>
            <a:r>
              <a:rPr lang="fa-IR" sz="2800" b="1" dirty="0">
                <a:solidFill>
                  <a:schemeClr val="tx1"/>
                </a:solidFill>
                <a:latin typeface="Arial" panose="020B0604020202020204" pitchFamily="34" charset="0"/>
                <a:cs typeface="Arial" panose="020B0604020202020204" pitchFamily="34" charset="0"/>
              </a:rPr>
              <a:t> </a:t>
            </a:r>
            <a:r>
              <a:rPr lang="fa-IR" sz="2800" b="1" dirty="0" smtClean="0">
                <a:solidFill>
                  <a:schemeClr val="tx1"/>
                </a:solidFill>
                <a:latin typeface="Arial" panose="020B0604020202020204" pitchFamily="34" charset="0"/>
                <a:cs typeface="Arial" panose="020B0604020202020204" pitchFamily="34" charset="0"/>
              </a:rPr>
              <a:t>                                                                       </a:t>
            </a:r>
            <a:r>
              <a:rPr lang="fa-IR" sz="2800" b="1" dirty="0">
                <a:solidFill>
                  <a:schemeClr val="tx1"/>
                </a:solidFill>
                <a:latin typeface="Arial" panose="020B0604020202020204" pitchFamily="34" charset="0"/>
                <a:cs typeface="Arial" panose="020B0604020202020204" pitchFamily="34" charset="0"/>
              </a:rPr>
              <a:t> </a:t>
            </a:r>
            <a:r>
              <a:rPr lang="fa-IR" sz="2800" b="1" dirty="0" smtClean="0">
                <a:solidFill>
                  <a:schemeClr val="tx1"/>
                </a:solidFill>
                <a:latin typeface="Arial" panose="020B0604020202020204" pitchFamily="34" charset="0"/>
                <a:cs typeface="Arial" panose="020B0604020202020204" pitchFamily="34" charset="0"/>
              </a:rPr>
              <a:t>          </a:t>
            </a:r>
            <a:r>
              <a:rPr lang="en-US" sz="2800" b="1" dirty="0" smtClean="0">
                <a:solidFill>
                  <a:schemeClr val="tx1"/>
                </a:solidFill>
                <a:latin typeface="Arial" panose="020B0604020202020204" pitchFamily="34" charset="0"/>
                <a:cs typeface="Arial" panose="020B0604020202020204" pitchFamily="34" charset="0"/>
              </a:rPr>
              <a:t>602/294*9=5/420/646</a:t>
            </a:r>
            <a:r>
              <a:rPr lang="fa-IR" sz="2800" b="1" dirty="0" smtClean="0">
                <a:solidFill>
                  <a:schemeClr val="tx1"/>
                </a:solidFill>
                <a:latin typeface="Arial" panose="020B0604020202020204" pitchFamily="34" charset="0"/>
                <a:cs typeface="Arial" panose="020B0604020202020204" pitchFamily="34" charset="0"/>
              </a:rPr>
              <a:t/>
            </a:r>
            <a:br>
              <a:rPr lang="fa-IR" sz="2800" b="1" dirty="0" smtClean="0">
                <a:solidFill>
                  <a:schemeClr val="tx1"/>
                </a:solidFill>
                <a:latin typeface="Arial" panose="020B0604020202020204" pitchFamily="34" charset="0"/>
                <a:cs typeface="Arial" panose="020B0604020202020204" pitchFamily="34" charset="0"/>
              </a:rPr>
            </a:br>
            <a:r>
              <a:rPr lang="fa-IR" sz="2800" b="1" dirty="0" smtClean="0">
                <a:solidFill>
                  <a:schemeClr val="tx1"/>
                </a:solidFill>
                <a:latin typeface="Arial" panose="020B0604020202020204" pitchFamily="34" charset="0"/>
                <a:cs typeface="Arial" panose="020B0604020202020204" pitchFamily="34" charset="0"/>
              </a:rPr>
              <a:t>وثبت مربوط به تسویه حساب را انجام می دهیم.</a:t>
            </a:r>
            <a:endParaRPr lang="fa-IR" sz="2800" b="1"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03713836"/>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6858000"/>
          </a:xfrm>
        </p:spPr>
        <p:txBody>
          <a:bodyPr/>
          <a:lstStyle/>
          <a:p>
            <a:endParaRPr lang="fa-IR" dirty="0"/>
          </a:p>
        </p:txBody>
      </p:sp>
      <p:graphicFrame>
        <p:nvGraphicFramePr>
          <p:cNvPr id="3" name="Table 2"/>
          <p:cNvGraphicFramePr>
            <a:graphicFrameLocks noGrp="1"/>
          </p:cNvGraphicFramePr>
          <p:nvPr>
            <p:extLst/>
          </p:nvPr>
        </p:nvGraphicFramePr>
        <p:xfrm>
          <a:off x="44605" y="2"/>
          <a:ext cx="12147395" cy="6927338"/>
        </p:xfrm>
        <a:graphic>
          <a:graphicData uri="http://schemas.openxmlformats.org/drawingml/2006/table">
            <a:tbl>
              <a:tblPr rtl="1" firstRow="1" bandRow="1">
                <a:tableStyleId>{0505E3EF-67EA-436B-97B2-0124C06EBD24}</a:tableStyleId>
              </a:tblPr>
              <a:tblGrid>
                <a:gridCol w="824415"/>
                <a:gridCol w="1403004"/>
                <a:gridCol w="3675293"/>
                <a:gridCol w="1471961"/>
                <a:gridCol w="1739590"/>
                <a:gridCol w="3033132"/>
              </a:tblGrid>
              <a:tr h="1306227">
                <a:tc gridSpan="6">
                  <a:txBody>
                    <a:bodyPr/>
                    <a:lstStyle/>
                    <a:p>
                      <a:pPr rtl="1"/>
                      <a:r>
                        <a:rPr lang="fa-IR" b="1" dirty="0" smtClean="0"/>
                        <a:t>شماره سند:                               شرکت:.......               </a:t>
                      </a:r>
                      <a:r>
                        <a:rPr lang="fa-IR" sz="1050" b="1" dirty="0" smtClean="0"/>
                        <a:t>شماره صفحه دفتر روزنامه:</a:t>
                      </a:r>
                    </a:p>
                    <a:p>
                      <a:pPr rtl="1"/>
                      <a:endParaRPr lang="fa-IR" b="1" dirty="0" smtClean="0"/>
                    </a:p>
                    <a:p>
                      <a:pPr rtl="1"/>
                      <a:r>
                        <a:rPr lang="fa-IR" b="1" dirty="0" smtClean="0"/>
                        <a:t>تاریخ سند:                              سند حسابداری                 تعداد ضمائم:</a:t>
                      </a:r>
                      <a:endParaRPr lang="fa-IR" b="1" dirty="0"/>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r>
              <a:tr h="809862">
                <a:tc>
                  <a:txBody>
                    <a:bodyPr/>
                    <a:lstStyle/>
                    <a:p>
                      <a:pPr rtl="1"/>
                      <a:r>
                        <a:rPr lang="fa-IR" b="1" smtClean="0"/>
                        <a:t>ردیف</a:t>
                      </a:r>
                      <a:endParaRPr lang="fa-IR" b="1" dirty="0"/>
                    </a:p>
                  </a:txBody>
                  <a:tcPr/>
                </a:tc>
                <a:tc>
                  <a:txBody>
                    <a:bodyPr/>
                    <a:lstStyle/>
                    <a:p>
                      <a:pPr rtl="1"/>
                      <a:r>
                        <a:rPr lang="fa-IR" b="1" dirty="0" smtClean="0"/>
                        <a:t>کد حساب</a:t>
                      </a:r>
                      <a:endParaRPr lang="fa-IR" b="1" dirty="0"/>
                    </a:p>
                  </a:txBody>
                  <a:tcPr/>
                </a:tc>
                <a:tc>
                  <a:txBody>
                    <a:bodyPr/>
                    <a:lstStyle/>
                    <a:p>
                      <a:pPr rtl="1"/>
                      <a:r>
                        <a:rPr lang="fa-IR" b="1" dirty="0" smtClean="0"/>
                        <a:t>شرح</a:t>
                      </a:r>
                      <a:endParaRPr lang="fa-IR" b="1" dirty="0"/>
                    </a:p>
                  </a:txBody>
                  <a:tcPr>
                    <a:lnR w="12700" cap="flat" cmpd="sng" algn="ctr">
                      <a:solidFill>
                        <a:schemeClr val="tx1"/>
                      </a:solidFill>
                      <a:prstDash val="solid"/>
                      <a:round/>
                      <a:headEnd type="none" w="med" len="med"/>
                      <a:tailEnd type="none" w="med" len="med"/>
                    </a:lnR>
                  </a:tcPr>
                </a:tc>
                <a:tc>
                  <a:txBody>
                    <a:bodyPr/>
                    <a:lstStyle/>
                    <a:p>
                      <a:pPr rtl="1"/>
                      <a:r>
                        <a:rPr lang="fa-IR" b="1" dirty="0" smtClean="0"/>
                        <a:t>مبلغ جزء</a:t>
                      </a:r>
                      <a:endParaRPr lang="fa-IR" b="1" dirty="0"/>
                    </a:p>
                  </a:txBody>
                  <a:tcPr>
                    <a:lnL w="12700" cap="flat" cmpd="sng" algn="ctr">
                      <a:solidFill>
                        <a:schemeClr val="tx1"/>
                      </a:solidFill>
                      <a:prstDash val="solid"/>
                      <a:round/>
                      <a:headEnd type="none" w="med" len="med"/>
                      <a:tailEnd type="none" w="med" len="med"/>
                    </a:lnL>
                  </a:tcPr>
                </a:tc>
                <a:tc>
                  <a:txBody>
                    <a:bodyPr/>
                    <a:lstStyle/>
                    <a:p>
                      <a:pPr rtl="1"/>
                      <a:r>
                        <a:rPr lang="fa-IR" b="1" dirty="0" smtClean="0"/>
                        <a:t>بدهکار(ریال)</a:t>
                      </a:r>
                      <a:endParaRPr lang="fa-IR" b="1" dirty="0"/>
                    </a:p>
                  </a:txBody>
                  <a:tcPr/>
                </a:tc>
                <a:tc>
                  <a:txBody>
                    <a:bodyPr/>
                    <a:lstStyle/>
                    <a:p>
                      <a:pPr rtl="1"/>
                      <a:r>
                        <a:rPr lang="fa-IR" b="1" dirty="0" smtClean="0"/>
                        <a:t>بستانکار(ریال)</a:t>
                      </a:r>
                      <a:endParaRPr lang="fa-IR" b="1" dirty="0"/>
                    </a:p>
                  </a:txBody>
                  <a:tcPr/>
                </a:tc>
              </a:tr>
              <a:tr h="749775">
                <a:tc>
                  <a:txBody>
                    <a:bodyPr/>
                    <a:lstStyle/>
                    <a:p>
                      <a:pPr rtl="1"/>
                      <a:endParaRPr lang="fa-IR" b="1" dirty="0"/>
                    </a:p>
                  </a:txBody>
                  <a:tcPr>
                    <a:lnB w="12700" cap="flat" cmpd="sng" algn="ctr">
                      <a:solidFill>
                        <a:schemeClr val="tx1"/>
                      </a:solidFill>
                      <a:prstDash val="solid"/>
                      <a:round/>
                      <a:headEnd type="none" w="med" len="med"/>
                      <a:tailEnd type="none" w="med" len="med"/>
                    </a:lnB>
                  </a:tcPr>
                </a:tc>
                <a:tc>
                  <a:txBody>
                    <a:bodyPr/>
                    <a:lstStyle/>
                    <a:p>
                      <a:pPr rtl="1"/>
                      <a:endParaRPr lang="fa-IR" b="1" dirty="0"/>
                    </a:p>
                  </a:txBody>
                  <a:tcPr>
                    <a:lnB w="12700" cap="flat" cmpd="sng" algn="ctr">
                      <a:solidFill>
                        <a:schemeClr val="tx1"/>
                      </a:solidFill>
                      <a:prstDash val="solid"/>
                      <a:round/>
                      <a:headEnd type="none" w="med" len="med"/>
                      <a:tailEnd type="none" w="med" len="med"/>
                    </a:lnB>
                  </a:tcPr>
                </a:tc>
                <a:tc>
                  <a:txBody>
                    <a:bodyPr/>
                    <a:lstStyle/>
                    <a:p>
                      <a:pPr rtl="1"/>
                      <a:r>
                        <a:rPr lang="fa-IR" b="1" dirty="0" smtClean="0"/>
                        <a:t>سایر حسابهای پرداختنی</a:t>
                      </a:r>
                      <a:endParaRPr lang="fa-IR" b="1" dirty="0"/>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rtl="1"/>
                      <a:endParaRPr lang="fa-IR" b="1"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a:txBody>
                    <a:bodyPr/>
                    <a:lstStyle/>
                    <a:p>
                      <a:pPr rtl="1"/>
                      <a:r>
                        <a:rPr lang="en-US" b="1" dirty="0" smtClean="0"/>
                        <a:t>5/420/646</a:t>
                      </a:r>
                      <a:endParaRPr lang="fa-IR" b="1" dirty="0"/>
                    </a:p>
                  </a:txBody>
                  <a:tcPr>
                    <a:lnB w="12700" cap="flat" cmpd="sng" algn="ctr">
                      <a:solidFill>
                        <a:schemeClr val="tx1"/>
                      </a:solidFill>
                      <a:prstDash val="solid"/>
                      <a:round/>
                      <a:headEnd type="none" w="med" len="med"/>
                      <a:tailEnd type="none" w="med" len="med"/>
                    </a:lnB>
                  </a:tcPr>
                </a:tc>
                <a:tc>
                  <a:txBody>
                    <a:bodyPr/>
                    <a:lstStyle/>
                    <a:p>
                      <a:pPr rtl="1"/>
                      <a:endParaRPr lang="fa-IR" b="1"/>
                    </a:p>
                  </a:txBody>
                  <a:tcPr>
                    <a:lnB w="12700" cap="flat" cmpd="sng" algn="ctr">
                      <a:solidFill>
                        <a:schemeClr val="tx1"/>
                      </a:solidFill>
                      <a:prstDash val="solid"/>
                      <a:round/>
                      <a:headEnd type="none" w="med" len="med"/>
                      <a:tailEnd type="none" w="med" len="med"/>
                    </a:lnB>
                  </a:tcPr>
                </a:tc>
              </a:tr>
              <a:tr h="747129">
                <a:tc>
                  <a:txBody>
                    <a:bodyPr/>
                    <a:lstStyle/>
                    <a:p>
                      <a:pPr rtl="1"/>
                      <a:endParaRPr lang="fa-IR" b="1" dirty="0"/>
                    </a:p>
                  </a:txBody>
                  <a:tcPr>
                    <a:lnT w="12700" cap="flat" cmpd="sng" algn="ctr">
                      <a:solidFill>
                        <a:schemeClr val="tx1"/>
                      </a:solidFill>
                      <a:prstDash val="solid"/>
                      <a:round/>
                      <a:headEnd type="none" w="med" len="med"/>
                      <a:tailEnd type="none" w="med" len="med"/>
                    </a:lnT>
                  </a:tcPr>
                </a:tc>
                <a:tc>
                  <a:txBody>
                    <a:bodyPr/>
                    <a:lstStyle/>
                    <a:p>
                      <a:pPr rtl="1"/>
                      <a:endParaRPr lang="fa-IR" b="1" dirty="0"/>
                    </a:p>
                  </a:txBody>
                  <a:tcPr>
                    <a:lnT w="12700" cap="flat" cmpd="sng" algn="ctr">
                      <a:solidFill>
                        <a:schemeClr val="tx1"/>
                      </a:solidFill>
                      <a:prstDash val="solid"/>
                      <a:round/>
                      <a:headEnd type="none" w="med" len="med"/>
                      <a:tailEnd type="none" w="med" len="med"/>
                    </a:lnT>
                  </a:tcPr>
                </a:tc>
                <a:tc>
                  <a:txBody>
                    <a:bodyPr/>
                    <a:lstStyle/>
                    <a:p>
                      <a:pPr rtl="1"/>
                      <a:r>
                        <a:rPr lang="fa-IR" b="1" dirty="0" smtClean="0"/>
                        <a:t>ذخیره دستمزد ایام مرخصی</a:t>
                      </a:r>
                      <a:endParaRPr lang="fa-IR" b="1"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rtl="1"/>
                      <a:r>
                        <a:rPr lang="en-US" b="1" dirty="0" smtClean="0"/>
                        <a:t>5/420/646</a:t>
                      </a:r>
                      <a:endParaRPr lang="fa-IR" b="1"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a:txBody>
                    <a:bodyPr/>
                    <a:lstStyle/>
                    <a:p>
                      <a:pPr rtl="1"/>
                      <a:endParaRPr lang="fa-IR" b="1" dirty="0"/>
                    </a:p>
                  </a:txBody>
                  <a:tcPr>
                    <a:lnT w="12700" cap="flat" cmpd="sng" algn="ctr">
                      <a:solidFill>
                        <a:schemeClr val="tx1"/>
                      </a:solidFill>
                      <a:prstDash val="solid"/>
                      <a:round/>
                      <a:headEnd type="none" w="med" len="med"/>
                      <a:tailEnd type="none" w="med" len="med"/>
                    </a:lnT>
                  </a:tcPr>
                </a:tc>
                <a:tc>
                  <a:txBody>
                    <a:bodyPr/>
                    <a:lstStyle/>
                    <a:p>
                      <a:pPr rtl="1"/>
                      <a:endParaRPr lang="fa-IR" b="1"/>
                    </a:p>
                  </a:txBody>
                  <a:tcPr>
                    <a:lnT w="12700" cap="flat" cmpd="sng" algn="ctr">
                      <a:solidFill>
                        <a:schemeClr val="tx1"/>
                      </a:solidFill>
                      <a:prstDash val="solid"/>
                      <a:round/>
                      <a:headEnd type="none" w="med" len="med"/>
                      <a:tailEnd type="none" w="med" len="med"/>
                    </a:lnT>
                  </a:tcPr>
                </a:tc>
              </a:tr>
              <a:tr h="621307">
                <a:tc>
                  <a:txBody>
                    <a:bodyPr/>
                    <a:lstStyle/>
                    <a:p>
                      <a:pPr rtl="1"/>
                      <a:endParaRPr lang="fa-IR" b="1" dirty="0"/>
                    </a:p>
                  </a:txBody>
                  <a:tcPr>
                    <a:lnB w="12700" cap="flat" cmpd="sng" algn="ctr">
                      <a:solidFill>
                        <a:schemeClr val="tx1"/>
                      </a:solidFill>
                      <a:prstDash val="solid"/>
                      <a:round/>
                      <a:headEnd type="none" w="med" len="med"/>
                      <a:tailEnd type="none" w="med" len="med"/>
                    </a:lnB>
                  </a:tcPr>
                </a:tc>
                <a:tc>
                  <a:txBody>
                    <a:bodyPr/>
                    <a:lstStyle/>
                    <a:p>
                      <a:pPr rtl="1"/>
                      <a:endParaRPr lang="fa-IR" b="1" dirty="0"/>
                    </a:p>
                  </a:txBody>
                  <a:tcPr>
                    <a:lnB w="12700" cap="flat" cmpd="sng" algn="ctr">
                      <a:solidFill>
                        <a:schemeClr val="tx1"/>
                      </a:solidFill>
                      <a:prstDash val="solid"/>
                      <a:round/>
                      <a:headEnd type="none" w="med" len="med"/>
                      <a:tailEnd type="none" w="med" len="med"/>
                    </a:lnB>
                  </a:tcPr>
                </a:tc>
                <a:tc>
                  <a:txBody>
                    <a:bodyPr/>
                    <a:lstStyle/>
                    <a:p>
                      <a:r>
                        <a:rPr lang="en-US" b="1" dirty="0" smtClean="0"/>
                        <a:t>                       </a:t>
                      </a:r>
                      <a:r>
                        <a:rPr lang="en-US" b="1" baseline="0" dirty="0" smtClean="0"/>
                        <a:t> </a:t>
                      </a:r>
                      <a:r>
                        <a:rPr lang="fa-IR" b="1" baseline="0" dirty="0" smtClean="0"/>
                        <a:t> موجودی نقد</a:t>
                      </a:r>
                      <a:endParaRPr lang="fa-IR" b="1" dirty="0"/>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rtl="1"/>
                      <a:endParaRPr lang="fa-IR" b="1"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a:txBody>
                    <a:bodyPr/>
                    <a:lstStyle/>
                    <a:p>
                      <a:pPr rtl="1"/>
                      <a:endParaRPr lang="fa-IR" b="1" dirty="0"/>
                    </a:p>
                  </a:txBody>
                  <a:tcPr>
                    <a:lnB w="12700" cap="flat" cmpd="sng" algn="ctr">
                      <a:solidFill>
                        <a:schemeClr val="tx1"/>
                      </a:solidFill>
                      <a:prstDash val="solid"/>
                      <a:round/>
                      <a:headEnd type="none" w="med" len="med"/>
                      <a:tailEnd type="none" w="med" len="med"/>
                    </a:lnB>
                  </a:tcPr>
                </a:tc>
                <a:tc>
                  <a:txBody>
                    <a:bodyPr/>
                    <a:lstStyle/>
                    <a:p>
                      <a:pPr rtl="1"/>
                      <a:r>
                        <a:rPr lang="en-US" b="1" dirty="0" smtClean="0"/>
                        <a:t>5/420/646</a:t>
                      </a:r>
                      <a:endParaRPr lang="fa-IR" b="1" dirty="0"/>
                    </a:p>
                  </a:txBody>
                  <a:tcPr>
                    <a:lnB w="12700" cap="flat" cmpd="sng" algn="ctr">
                      <a:solidFill>
                        <a:schemeClr val="tx1"/>
                      </a:solidFill>
                      <a:prstDash val="solid"/>
                      <a:round/>
                      <a:headEnd type="none" w="med" len="med"/>
                      <a:tailEnd type="none" w="med" len="med"/>
                    </a:lnB>
                  </a:tcPr>
                </a:tc>
              </a:tr>
              <a:tr h="657914">
                <a:tc>
                  <a:txBody>
                    <a:bodyPr/>
                    <a:lstStyle/>
                    <a:p>
                      <a:pPr rtl="1"/>
                      <a:endParaRPr lang="fa-IR" b="1"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endParaRPr lang="fa-IR" b="1"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fa-IR" b="1"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endParaRPr lang="fa-IR" b="1"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endParaRPr lang="fa-IR" b="1"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endParaRPr lang="fa-IR" b="1" dirty="0" smtClean="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017562">
                <a:tc gridSpan="3">
                  <a:txBody>
                    <a:bodyPr/>
                    <a:lstStyle/>
                    <a:p>
                      <a:pPr rtl="1"/>
                      <a:r>
                        <a:rPr lang="fa-IR" b="1" dirty="0" smtClean="0"/>
                        <a:t>جمع</a:t>
                      </a:r>
                      <a:endParaRPr lang="fa-IR" b="1"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rtl="1"/>
                      <a:endParaRPr lang="fa-IR"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rtl="1"/>
                      <a:endParaRPr lang="fa-IR"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endParaRPr lang="fa-IR" b="1"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r>
                        <a:rPr lang="en-US" b="1" dirty="0" smtClean="0"/>
                        <a:t>5/420/646</a:t>
                      </a:r>
                      <a:endParaRPr lang="fa-IR" b="1"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r>
                        <a:rPr lang="en-US" b="1" dirty="0" smtClean="0"/>
                        <a:t>5/420/646</a:t>
                      </a:r>
                      <a:endParaRPr lang="fa-IR" b="1"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08781">
                <a:tc gridSpan="6">
                  <a:txBody>
                    <a:bodyPr/>
                    <a:lstStyle/>
                    <a:p>
                      <a:pPr rtl="1"/>
                      <a:r>
                        <a:rPr lang="fa-IR" b="1" dirty="0" smtClean="0"/>
                        <a:t>شرح سند:بابت</a:t>
                      </a:r>
                      <a:r>
                        <a:rPr lang="fa-IR" b="1" baseline="0" dirty="0" smtClean="0"/>
                        <a:t> </a:t>
                      </a:r>
                      <a:r>
                        <a:rPr lang="en-US" b="1" baseline="0" dirty="0" smtClean="0"/>
                        <a:t> </a:t>
                      </a:r>
                      <a:r>
                        <a:rPr lang="fa-IR" b="1" baseline="0" dirty="0" smtClean="0"/>
                        <a:t>تسویه حساب ایام مرخصی. </a:t>
                      </a:r>
                      <a:endParaRPr lang="fa-IR" b="1"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rtl="1"/>
                      <a:endParaRPr lang="fa-IR"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rtl="1"/>
                      <a:endParaRPr lang="fa-IR"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rtl="1"/>
                      <a:endParaRPr lang="fa-IR"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rtl="1"/>
                      <a:endParaRPr lang="fa-IR"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rtl="1"/>
                      <a:endParaRPr lang="fa-IR"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08781">
                <a:tc gridSpan="6">
                  <a:txBody>
                    <a:bodyPr/>
                    <a:lstStyle/>
                    <a:p>
                      <a:pPr rtl="1"/>
                      <a:r>
                        <a:rPr lang="fa-IR" dirty="0" smtClean="0"/>
                        <a:t>تنظیم کننده:                                          تایید کننده:                                      تصویب کننده:</a:t>
                      </a:r>
                      <a:endParaRPr lang="fa-IR" dirty="0"/>
                    </a:p>
                  </a:txBody>
                  <a:tcPr>
                    <a:lnT w="12700" cap="flat" cmpd="sng" algn="ctr">
                      <a:solidFill>
                        <a:schemeClr val="tx1"/>
                      </a:solidFill>
                      <a:prstDash val="solid"/>
                      <a:round/>
                      <a:headEnd type="none" w="med" len="med"/>
                      <a:tailEnd type="none" w="med" len="med"/>
                    </a:lnT>
                  </a:tcPr>
                </a:tc>
                <a:tc hMerge="1">
                  <a:txBody>
                    <a:bodyPr/>
                    <a:lstStyle/>
                    <a:p>
                      <a:pPr rtl="1"/>
                      <a:endParaRPr lang="fa-IR" dirty="0"/>
                    </a:p>
                  </a:txBody>
                  <a:tcPr>
                    <a:lnT w="12700" cap="flat" cmpd="sng" algn="ctr">
                      <a:solidFill>
                        <a:schemeClr val="tx1"/>
                      </a:solidFill>
                      <a:prstDash val="solid"/>
                      <a:round/>
                      <a:headEnd type="none" w="med" len="med"/>
                      <a:tailEnd type="none" w="med" len="med"/>
                    </a:lnT>
                  </a:tcPr>
                </a:tc>
                <a:tc hMerge="1">
                  <a:txBody>
                    <a:bodyPr/>
                    <a:lstStyle/>
                    <a:p>
                      <a:pPr rtl="1"/>
                      <a:endParaRPr lang="fa-IR"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hMerge="1">
                  <a:txBody>
                    <a:bodyPr/>
                    <a:lstStyle/>
                    <a:p>
                      <a:pPr rtl="1"/>
                      <a:endParaRPr lang="fa-IR"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pPr rtl="1"/>
                      <a:endParaRPr lang="fa-IR" dirty="0"/>
                    </a:p>
                  </a:txBody>
                  <a:tcPr>
                    <a:lnT w="12700" cap="flat" cmpd="sng" algn="ctr">
                      <a:solidFill>
                        <a:schemeClr val="tx1"/>
                      </a:solidFill>
                      <a:prstDash val="solid"/>
                      <a:round/>
                      <a:headEnd type="none" w="med" len="med"/>
                      <a:tailEnd type="none" w="med" len="med"/>
                    </a:lnT>
                  </a:tcPr>
                </a:tc>
                <a:tc hMerge="1">
                  <a:txBody>
                    <a:bodyPr/>
                    <a:lstStyle/>
                    <a:p>
                      <a:pPr rtl="1"/>
                      <a:endParaRPr lang="fa-IR" dirty="0"/>
                    </a:p>
                  </a:txBody>
                  <a:tcPr>
                    <a:lnT w="12700" cap="flat" cmpd="sng" algn="ctr">
                      <a:solidFill>
                        <a:schemeClr val="tx1"/>
                      </a:solidFill>
                      <a:prstDash val="solid"/>
                      <a:round/>
                      <a:headEnd type="none" w="med" len="med"/>
                      <a:tailEnd type="none" w="med" len="med"/>
                    </a:lnT>
                  </a:tcPr>
                </a:tc>
              </a:tr>
            </a:tbl>
          </a:graphicData>
        </a:graphic>
      </p:graphicFrame>
    </p:spTree>
    <p:extLst>
      <p:ext uri="{BB962C8B-B14F-4D97-AF65-F5344CB8AC3E}">
        <p14:creationId xmlns:p14="http://schemas.microsoft.com/office/powerpoint/2010/main" val="1017161269"/>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6858000"/>
          </a:xfrm>
        </p:spPr>
        <p:txBody>
          <a:bodyPr/>
          <a:lstStyle/>
          <a:p>
            <a:pPr algn="r"/>
            <a:r>
              <a:rPr lang="fa-IR" dirty="0" smtClean="0">
                <a:solidFill>
                  <a:schemeClr val="tx1"/>
                </a:solidFill>
                <a:latin typeface="Arial" panose="020B0604020202020204" pitchFamily="34" charset="0"/>
                <a:cs typeface="Arial" panose="020B0604020202020204" pitchFamily="34" charset="0"/>
              </a:rPr>
              <a:t>کارگر سوم:</a:t>
            </a:r>
            <a:br>
              <a:rPr lang="fa-IR" dirty="0" smtClean="0">
                <a:solidFill>
                  <a:schemeClr val="tx1"/>
                </a:solidFill>
                <a:latin typeface="Arial" panose="020B0604020202020204" pitchFamily="34" charset="0"/>
                <a:cs typeface="Arial" panose="020B0604020202020204" pitchFamily="34" charset="0"/>
              </a:rPr>
            </a:br>
            <a:r>
              <a:rPr lang="fa-IR" dirty="0" smtClean="0">
                <a:solidFill>
                  <a:schemeClr val="tx1"/>
                </a:solidFill>
                <a:latin typeface="Arial" panose="020B0604020202020204" pitchFamily="34" charset="0"/>
                <a:cs typeface="Arial" panose="020B0604020202020204" pitchFamily="34" charset="0"/>
              </a:rPr>
              <a:t>خانم یوسفی:</a:t>
            </a:r>
            <a:br>
              <a:rPr lang="fa-IR" dirty="0" smtClean="0">
                <a:solidFill>
                  <a:schemeClr val="tx1"/>
                </a:solidFill>
                <a:latin typeface="Arial" panose="020B0604020202020204" pitchFamily="34" charset="0"/>
                <a:cs typeface="Arial" panose="020B0604020202020204" pitchFamily="34" charset="0"/>
              </a:rPr>
            </a:br>
            <a:r>
              <a:rPr lang="fa-IR" dirty="0" smtClean="0">
                <a:solidFill>
                  <a:schemeClr val="tx1"/>
                </a:solidFill>
                <a:latin typeface="Arial" panose="020B0604020202020204" pitchFamily="34" charset="0"/>
                <a:cs typeface="Arial" panose="020B0604020202020204" pitchFamily="34" charset="0"/>
              </a:rPr>
              <a:t>این کارگر 6 روز از مرخصی خود را استفاده نکرده است .در حالیکه 9 روز برای وی در طی دوره مالی ذخیره در نظر گرفته شده است در این حالت به صورت زیر عمل می نماییم.</a:t>
            </a:r>
            <a:br>
              <a:rPr lang="fa-IR" dirty="0" smtClean="0">
                <a:solidFill>
                  <a:schemeClr val="tx1"/>
                </a:solidFill>
                <a:latin typeface="Arial" panose="020B0604020202020204" pitchFamily="34" charset="0"/>
                <a:cs typeface="Arial" panose="020B0604020202020204" pitchFamily="34" charset="0"/>
              </a:rPr>
            </a:br>
            <a:r>
              <a:rPr lang="fa-IR" sz="2800" b="1" dirty="0">
                <a:solidFill>
                  <a:schemeClr val="tx1"/>
                </a:solidFill>
                <a:latin typeface="Arial" panose="020B0604020202020204" pitchFamily="34" charset="0"/>
                <a:cs typeface="Arial" panose="020B0604020202020204" pitchFamily="34" charset="0"/>
              </a:rPr>
              <a:t>حقوق پایه ومزایای مستمر </a:t>
            </a:r>
            <a:r>
              <a:rPr lang="fa-IR" sz="2800" b="1" dirty="0" smtClean="0">
                <a:solidFill>
                  <a:schemeClr val="tx1"/>
                </a:solidFill>
                <a:latin typeface="Arial" panose="020B0604020202020204" pitchFamily="34" charset="0"/>
                <a:cs typeface="Arial" panose="020B0604020202020204" pitchFamily="34" charset="0"/>
              </a:rPr>
              <a:t>روزانه:</a:t>
            </a:r>
            <a:br>
              <a:rPr lang="fa-IR" sz="2800" b="1" dirty="0" smtClean="0">
                <a:solidFill>
                  <a:schemeClr val="tx1"/>
                </a:solidFill>
                <a:latin typeface="Arial" panose="020B0604020202020204" pitchFamily="34" charset="0"/>
                <a:cs typeface="Arial" panose="020B0604020202020204" pitchFamily="34" charset="0"/>
              </a:rPr>
            </a:br>
            <a:r>
              <a:rPr lang="fa-IR" sz="2800" b="1" dirty="0">
                <a:solidFill>
                  <a:schemeClr val="tx1"/>
                </a:solidFill>
                <a:latin typeface="Arial" panose="020B0604020202020204" pitchFamily="34" charset="0"/>
                <a:cs typeface="Arial" panose="020B0604020202020204" pitchFamily="34" charset="0"/>
              </a:rPr>
              <a:t/>
            </a:r>
            <a:br>
              <a:rPr lang="fa-IR" sz="2800" b="1" dirty="0">
                <a:solidFill>
                  <a:schemeClr val="tx1"/>
                </a:solidFill>
                <a:latin typeface="Arial" panose="020B0604020202020204" pitchFamily="34" charset="0"/>
                <a:cs typeface="Arial" panose="020B0604020202020204" pitchFamily="34" charset="0"/>
              </a:rPr>
            </a:br>
            <a:r>
              <a:rPr lang="fa-IR" sz="2800" b="1" dirty="0" smtClean="0">
                <a:solidFill>
                  <a:schemeClr val="tx1"/>
                </a:solidFill>
                <a:latin typeface="Arial" panose="020B0604020202020204" pitchFamily="34" charset="0"/>
                <a:cs typeface="Arial" panose="020B0604020202020204" pitchFamily="34" charset="0"/>
              </a:rPr>
              <a:t/>
            </a:r>
            <a:br>
              <a:rPr lang="fa-IR" sz="2800" b="1" dirty="0" smtClean="0">
                <a:solidFill>
                  <a:schemeClr val="tx1"/>
                </a:solidFill>
                <a:latin typeface="Arial" panose="020B0604020202020204" pitchFamily="34" charset="0"/>
                <a:cs typeface="Arial" panose="020B0604020202020204" pitchFamily="34" charset="0"/>
              </a:rPr>
            </a:br>
            <a:r>
              <a:rPr lang="fa-IR" sz="2800" b="1" dirty="0">
                <a:solidFill>
                  <a:schemeClr val="tx1"/>
                </a:solidFill>
                <a:latin typeface="Arial" panose="020B0604020202020204" pitchFamily="34" charset="0"/>
                <a:cs typeface="Arial" panose="020B0604020202020204" pitchFamily="34" charset="0"/>
              </a:rPr>
              <a:t> </a:t>
            </a:r>
            <a:r>
              <a:rPr lang="fa-IR" sz="2800" b="1" dirty="0" smtClean="0">
                <a:solidFill>
                  <a:schemeClr val="tx1"/>
                </a:solidFill>
                <a:latin typeface="Arial" panose="020B0604020202020204" pitchFamily="34" charset="0"/>
                <a:cs typeface="Arial" panose="020B0604020202020204" pitchFamily="34" charset="0"/>
              </a:rPr>
              <a:t>                                                                       </a:t>
            </a:r>
            <a:r>
              <a:rPr lang="en-US" sz="2800" b="1" dirty="0" smtClean="0">
                <a:solidFill>
                  <a:schemeClr val="tx1"/>
                </a:solidFill>
                <a:latin typeface="Arial" panose="020B0604020202020204" pitchFamily="34" charset="0"/>
                <a:cs typeface="Arial" panose="020B0604020202020204" pitchFamily="34" charset="0"/>
              </a:rPr>
              <a:t>676/190*9=6/085/710</a:t>
            </a:r>
            <a:r>
              <a:rPr lang="fa-IR" sz="2800" b="1" dirty="0" smtClean="0">
                <a:solidFill>
                  <a:schemeClr val="tx1"/>
                </a:solidFill>
                <a:latin typeface="Arial" panose="020B0604020202020204" pitchFamily="34" charset="0"/>
                <a:cs typeface="Arial" panose="020B0604020202020204" pitchFamily="34" charset="0"/>
              </a:rPr>
              <a:t>  </a:t>
            </a:r>
            <a:br>
              <a:rPr lang="fa-IR" sz="2800" b="1" dirty="0" smtClean="0">
                <a:solidFill>
                  <a:schemeClr val="tx1"/>
                </a:solidFill>
                <a:latin typeface="Arial" panose="020B0604020202020204" pitchFamily="34" charset="0"/>
                <a:cs typeface="Arial" panose="020B0604020202020204" pitchFamily="34" charset="0"/>
              </a:rPr>
            </a:br>
            <a:r>
              <a:rPr lang="fa-IR" sz="2800" b="1" dirty="0">
                <a:solidFill>
                  <a:schemeClr val="tx1"/>
                </a:solidFill>
                <a:latin typeface="Arial" panose="020B0604020202020204" pitchFamily="34" charset="0"/>
                <a:cs typeface="Arial" panose="020B0604020202020204" pitchFamily="34" charset="0"/>
              </a:rPr>
              <a:t> </a:t>
            </a:r>
            <a:r>
              <a:rPr lang="fa-IR" sz="2800" b="1" dirty="0" smtClean="0">
                <a:solidFill>
                  <a:schemeClr val="tx1"/>
                </a:solidFill>
                <a:latin typeface="Arial" panose="020B0604020202020204" pitchFamily="34" charset="0"/>
                <a:cs typeface="Arial" panose="020B0604020202020204" pitchFamily="34" charset="0"/>
              </a:rPr>
              <a:t>                                                                      </a:t>
            </a:r>
            <a:r>
              <a:rPr lang="en-US" sz="2800" b="1" dirty="0" smtClean="0">
                <a:solidFill>
                  <a:schemeClr val="tx1"/>
                </a:solidFill>
                <a:latin typeface="Arial" panose="020B0604020202020204" pitchFamily="34" charset="0"/>
                <a:cs typeface="Arial" panose="020B0604020202020204" pitchFamily="34" charset="0"/>
              </a:rPr>
              <a:t>676/190*6=4/057/140</a:t>
            </a:r>
            <a:r>
              <a:rPr lang="fa-IR" sz="2800" b="1" dirty="0" smtClean="0">
                <a:solidFill>
                  <a:schemeClr val="tx1"/>
                </a:solidFill>
                <a:latin typeface="Arial" panose="020B0604020202020204" pitchFamily="34" charset="0"/>
                <a:cs typeface="Arial" panose="020B0604020202020204" pitchFamily="34" charset="0"/>
              </a:rPr>
              <a:t>  </a:t>
            </a:r>
            <a:br>
              <a:rPr lang="fa-IR" sz="2800" b="1" dirty="0" smtClean="0">
                <a:solidFill>
                  <a:schemeClr val="tx1"/>
                </a:solidFill>
                <a:latin typeface="Arial" panose="020B0604020202020204" pitchFamily="34" charset="0"/>
                <a:cs typeface="Arial" panose="020B0604020202020204" pitchFamily="34" charset="0"/>
              </a:rPr>
            </a:br>
            <a:r>
              <a:rPr lang="fa-IR" sz="2800" b="1" dirty="0">
                <a:solidFill>
                  <a:schemeClr val="tx1"/>
                </a:solidFill>
                <a:latin typeface="Arial" panose="020B0604020202020204" pitchFamily="34" charset="0"/>
                <a:cs typeface="Arial" panose="020B0604020202020204" pitchFamily="34" charset="0"/>
              </a:rPr>
              <a:t> </a:t>
            </a:r>
            <a:r>
              <a:rPr lang="fa-IR" sz="2800" b="1" dirty="0" smtClean="0">
                <a:solidFill>
                  <a:schemeClr val="tx1"/>
                </a:solidFill>
                <a:latin typeface="Arial" panose="020B0604020202020204" pitchFamily="34" charset="0"/>
                <a:cs typeface="Arial" panose="020B0604020202020204" pitchFamily="34" charset="0"/>
              </a:rPr>
              <a:t>                                                                        </a:t>
            </a:r>
            <a:r>
              <a:rPr lang="en-US" sz="2800" b="1" dirty="0" smtClean="0">
                <a:solidFill>
                  <a:schemeClr val="tx1"/>
                </a:solidFill>
                <a:latin typeface="Arial" panose="020B0604020202020204" pitchFamily="34" charset="0"/>
                <a:cs typeface="Arial" panose="020B0604020202020204" pitchFamily="34" charset="0"/>
              </a:rPr>
              <a:t>676/190*3=2/028/570</a:t>
            </a:r>
            <a:r>
              <a:rPr lang="fa-IR" sz="2800" b="1" dirty="0" smtClean="0">
                <a:solidFill>
                  <a:schemeClr val="tx1"/>
                </a:solidFill>
                <a:latin typeface="Arial" panose="020B0604020202020204" pitchFamily="34" charset="0"/>
                <a:cs typeface="Arial" panose="020B0604020202020204" pitchFamily="34" charset="0"/>
              </a:rPr>
              <a:t>   </a:t>
            </a:r>
            <a:br>
              <a:rPr lang="fa-IR" sz="2800" b="1" dirty="0" smtClean="0">
                <a:solidFill>
                  <a:schemeClr val="tx1"/>
                </a:solidFill>
                <a:latin typeface="Arial" panose="020B0604020202020204" pitchFamily="34" charset="0"/>
                <a:cs typeface="Arial" panose="020B0604020202020204" pitchFamily="34" charset="0"/>
              </a:rPr>
            </a:br>
            <a:r>
              <a:rPr lang="fa-IR" sz="2800" b="1" dirty="0" smtClean="0">
                <a:solidFill>
                  <a:schemeClr val="tx1"/>
                </a:solidFill>
                <a:latin typeface="Arial" panose="020B0604020202020204" pitchFamily="34" charset="0"/>
                <a:cs typeface="Arial" panose="020B0604020202020204" pitchFamily="34" charset="0"/>
              </a:rPr>
              <a:t>در زمان تسویه حساب بااین کارگر به اندازه 6 روز مرخصی باقیمانده به وی وجه نقد ومعادل 3 روز اضافه ذخیره در نظر گرفته شده این میزان را از حساب ذخیره خارج می کنیم.</a:t>
            </a:r>
            <a:br>
              <a:rPr lang="fa-IR" sz="2800" b="1" dirty="0" smtClean="0">
                <a:solidFill>
                  <a:schemeClr val="tx1"/>
                </a:solidFill>
                <a:latin typeface="Arial" panose="020B0604020202020204" pitchFamily="34" charset="0"/>
                <a:cs typeface="Arial" panose="020B0604020202020204" pitchFamily="34" charset="0"/>
              </a:rPr>
            </a:br>
            <a:r>
              <a:rPr lang="fa-IR" sz="2800" b="1" dirty="0" smtClean="0">
                <a:solidFill>
                  <a:schemeClr val="tx1"/>
                </a:solidFill>
                <a:latin typeface="Arial" panose="020B0604020202020204" pitchFamily="34" charset="0"/>
                <a:cs typeface="Arial" panose="020B0604020202020204" pitchFamily="34" charset="0"/>
              </a:rPr>
              <a:t>وثبت لازم را انجام می دهیم.</a:t>
            </a:r>
            <a:endParaRPr lang="fa-IR" sz="2800" dirty="0">
              <a:solidFill>
                <a:schemeClr val="tx1"/>
              </a:solidFill>
              <a:latin typeface="Arial" panose="020B0604020202020204" pitchFamily="34" charset="0"/>
              <a:cs typeface="Arial" panose="020B0604020202020204" pitchFamily="34" charset="0"/>
            </a:endParaRPr>
          </a:p>
        </p:txBody>
      </p:sp>
      <p:sp>
        <p:nvSpPr>
          <p:cNvPr id="3" name="Rectangle 2"/>
          <p:cNvSpPr/>
          <p:nvPr/>
        </p:nvSpPr>
        <p:spPr>
          <a:xfrm>
            <a:off x="1293541" y="3105835"/>
            <a:ext cx="7850459" cy="584775"/>
          </a:xfrm>
          <a:prstGeom prst="rect">
            <a:avLst/>
          </a:prstGeom>
        </p:spPr>
        <p:txBody>
          <a:bodyPr wrap="square">
            <a:spAutoFit/>
          </a:bodyPr>
          <a:lstStyle/>
          <a:p>
            <a:r>
              <a:rPr lang="en-US" sz="2800" b="1" dirty="0" smtClean="0">
                <a:latin typeface="Arial" panose="020B0604020202020204" pitchFamily="34" charset="0"/>
                <a:cs typeface="Arial" panose="020B0604020202020204" pitchFamily="34" charset="0"/>
              </a:rPr>
              <a:t>(</a:t>
            </a:r>
            <a:r>
              <a:rPr lang="en-US" sz="3200" b="1" dirty="0" smtClean="0">
                <a:latin typeface="Arial" panose="020B0604020202020204" pitchFamily="34" charset="0"/>
                <a:cs typeface="Arial" panose="020B0604020202020204" pitchFamily="34" charset="0"/>
              </a:rPr>
              <a:t>528/960+50/563+96/667) </a:t>
            </a:r>
            <a:r>
              <a:rPr lang="en-US" sz="3200" b="1" dirty="0">
                <a:latin typeface="Arial" panose="020B0604020202020204" pitchFamily="34" charset="0"/>
                <a:cs typeface="Arial" panose="020B0604020202020204" pitchFamily="34" charset="0"/>
              </a:rPr>
              <a:t>= </a:t>
            </a:r>
            <a:r>
              <a:rPr lang="en-US" sz="3200" b="1" dirty="0" smtClean="0">
                <a:latin typeface="Arial" panose="020B0604020202020204" pitchFamily="34" charset="0"/>
                <a:cs typeface="Arial" panose="020B0604020202020204" pitchFamily="34" charset="0"/>
              </a:rPr>
              <a:t>676/190</a:t>
            </a:r>
            <a:endParaRPr lang="fa-IR" sz="3200" dirty="0"/>
          </a:p>
        </p:txBody>
      </p:sp>
    </p:spTree>
    <p:extLst>
      <p:ext uri="{BB962C8B-B14F-4D97-AF65-F5344CB8AC3E}">
        <p14:creationId xmlns:p14="http://schemas.microsoft.com/office/powerpoint/2010/main" val="3301003464"/>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6858000"/>
          </a:xfrm>
        </p:spPr>
        <p:txBody>
          <a:bodyPr/>
          <a:lstStyle/>
          <a:p>
            <a:endParaRPr lang="fa-IR" dirty="0"/>
          </a:p>
        </p:txBody>
      </p:sp>
      <p:graphicFrame>
        <p:nvGraphicFramePr>
          <p:cNvPr id="3" name="Table 2"/>
          <p:cNvGraphicFramePr>
            <a:graphicFrameLocks noGrp="1"/>
          </p:cNvGraphicFramePr>
          <p:nvPr>
            <p:extLst/>
          </p:nvPr>
        </p:nvGraphicFramePr>
        <p:xfrm>
          <a:off x="44605" y="2"/>
          <a:ext cx="12147395" cy="6927338"/>
        </p:xfrm>
        <a:graphic>
          <a:graphicData uri="http://schemas.openxmlformats.org/drawingml/2006/table">
            <a:tbl>
              <a:tblPr rtl="1" firstRow="1" bandRow="1">
                <a:tableStyleId>{0505E3EF-67EA-436B-97B2-0124C06EBD24}</a:tableStyleId>
              </a:tblPr>
              <a:tblGrid>
                <a:gridCol w="824415"/>
                <a:gridCol w="1403004"/>
                <a:gridCol w="3675293"/>
                <a:gridCol w="1471961"/>
                <a:gridCol w="1739590"/>
                <a:gridCol w="3033132"/>
              </a:tblGrid>
              <a:tr h="1306227">
                <a:tc gridSpan="6">
                  <a:txBody>
                    <a:bodyPr/>
                    <a:lstStyle/>
                    <a:p>
                      <a:pPr rtl="1"/>
                      <a:r>
                        <a:rPr lang="fa-IR" b="1" dirty="0" smtClean="0"/>
                        <a:t>شماره سند:                               شرکت:.......               </a:t>
                      </a:r>
                      <a:r>
                        <a:rPr lang="fa-IR" sz="1050" b="1" dirty="0" smtClean="0"/>
                        <a:t>شماره صفحه دفتر روزنامه:</a:t>
                      </a:r>
                    </a:p>
                    <a:p>
                      <a:pPr rtl="1"/>
                      <a:endParaRPr lang="fa-IR" b="1" dirty="0" smtClean="0"/>
                    </a:p>
                    <a:p>
                      <a:pPr rtl="1"/>
                      <a:r>
                        <a:rPr lang="fa-IR" b="1" dirty="0" smtClean="0"/>
                        <a:t>تاریخ سند:                              سند حسابداری                 تعداد ضمائم:</a:t>
                      </a:r>
                      <a:endParaRPr lang="fa-IR" b="1" dirty="0"/>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c hMerge="1">
                  <a:txBody>
                    <a:bodyPr/>
                    <a:lstStyle/>
                    <a:p>
                      <a:pPr rtl="1"/>
                      <a:endParaRPr lang="fa-IR"/>
                    </a:p>
                  </a:txBody>
                  <a:tcPr/>
                </a:tc>
              </a:tr>
              <a:tr h="809862">
                <a:tc>
                  <a:txBody>
                    <a:bodyPr/>
                    <a:lstStyle/>
                    <a:p>
                      <a:pPr rtl="1"/>
                      <a:r>
                        <a:rPr lang="fa-IR" b="1" smtClean="0"/>
                        <a:t>ردیف</a:t>
                      </a:r>
                      <a:endParaRPr lang="fa-IR" b="1" dirty="0"/>
                    </a:p>
                  </a:txBody>
                  <a:tcPr/>
                </a:tc>
                <a:tc>
                  <a:txBody>
                    <a:bodyPr/>
                    <a:lstStyle/>
                    <a:p>
                      <a:pPr rtl="1"/>
                      <a:r>
                        <a:rPr lang="fa-IR" b="1" dirty="0" smtClean="0"/>
                        <a:t>کد حساب</a:t>
                      </a:r>
                      <a:endParaRPr lang="fa-IR" b="1" dirty="0"/>
                    </a:p>
                  </a:txBody>
                  <a:tcPr/>
                </a:tc>
                <a:tc>
                  <a:txBody>
                    <a:bodyPr/>
                    <a:lstStyle/>
                    <a:p>
                      <a:pPr rtl="1"/>
                      <a:r>
                        <a:rPr lang="fa-IR" b="1" dirty="0" smtClean="0"/>
                        <a:t>شرح</a:t>
                      </a:r>
                      <a:endParaRPr lang="fa-IR" b="1" dirty="0"/>
                    </a:p>
                  </a:txBody>
                  <a:tcPr>
                    <a:lnR w="12700" cap="flat" cmpd="sng" algn="ctr">
                      <a:solidFill>
                        <a:schemeClr val="tx1"/>
                      </a:solidFill>
                      <a:prstDash val="solid"/>
                      <a:round/>
                      <a:headEnd type="none" w="med" len="med"/>
                      <a:tailEnd type="none" w="med" len="med"/>
                    </a:lnR>
                  </a:tcPr>
                </a:tc>
                <a:tc>
                  <a:txBody>
                    <a:bodyPr/>
                    <a:lstStyle/>
                    <a:p>
                      <a:pPr rtl="1"/>
                      <a:r>
                        <a:rPr lang="fa-IR" b="1" dirty="0" smtClean="0"/>
                        <a:t>مبلغ جزء</a:t>
                      </a:r>
                      <a:endParaRPr lang="fa-IR" b="1" dirty="0"/>
                    </a:p>
                  </a:txBody>
                  <a:tcPr>
                    <a:lnL w="12700" cap="flat" cmpd="sng" algn="ctr">
                      <a:solidFill>
                        <a:schemeClr val="tx1"/>
                      </a:solidFill>
                      <a:prstDash val="solid"/>
                      <a:round/>
                      <a:headEnd type="none" w="med" len="med"/>
                      <a:tailEnd type="none" w="med" len="med"/>
                    </a:lnL>
                  </a:tcPr>
                </a:tc>
                <a:tc>
                  <a:txBody>
                    <a:bodyPr/>
                    <a:lstStyle/>
                    <a:p>
                      <a:pPr rtl="1"/>
                      <a:r>
                        <a:rPr lang="fa-IR" b="1" dirty="0" smtClean="0"/>
                        <a:t>بدهکار(ریال)</a:t>
                      </a:r>
                      <a:endParaRPr lang="fa-IR" b="1" dirty="0"/>
                    </a:p>
                  </a:txBody>
                  <a:tcPr/>
                </a:tc>
                <a:tc>
                  <a:txBody>
                    <a:bodyPr/>
                    <a:lstStyle/>
                    <a:p>
                      <a:pPr rtl="1"/>
                      <a:r>
                        <a:rPr lang="fa-IR" b="1" dirty="0" smtClean="0"/>
                        <a:t>بستانکار(ریال)</a:t>
                      </a:r>
                      <a:endParaRPr lang="fa-IR" b="1" dirty="0"/>
                    </a:p>
                  </a:txBody>
                  <a:tcPr/>
                </a:tc>
              </a:tr>
              <a:tr h="749775">
                <a:tc>
                  <a:txBody>
                    <a:bodyPr/>
                    <a:lstStyle/>
                    <a:p>
                      <a:pPr rtl="1"/>
                      <a:endParaRPr lang="fa-IR" b="1" dirty="0"/>
                    </a:p>
                  </a:txBody>
                  <a:tcPr>
                    <a:lnB w="12700" cap="flat" cmpd="sng" algn="ctr">
                      <a:solidFill>
                        <a:schemeClr val="tx1"/>
                      </a:solidFill>
                      <a:prstDash val="solid"/>
                      <a:round/>
                      <a:headEnd type="none" w="med" len="med"/>
                      <a:tailEnd type="none" w="med" len="med"/>
                    </a:lnB>
                  </a:tcPr>
                </a:tc>
                <a:tc>
                  <a:txBody>
                    <a:bodyPr/>
                    <a:lstStyle/>
                    <a:p>
                      <a:pPr rtl="1"/>
                      <a:endParaRPr lang="fa-IR" b="1" dirty="0"/>
                    </a:p>
                  </a:txBody>
                  <a:tcPr>
                    <a:lnB w="12700" cap="flat" cmpd="sng" algn="ctr">
                      <a:solidFill>
                        <a:schemeClr val="tx1"/>
                      </a:solidFill>
                      <a:prstDash val="solid"/>
                      <a:round/>
                      <a:headEnd type="none" w="med" len="med"/>
                      <a:tailEnd type="none" w="med" len="med"/>
                    </a:lnB>
                  </a:tcPr>
                </a:tc>
                <a:tc>
                  <a:txBody>
                    <a:bodyPr/>
                    <a:lstStyle/>
                    <a:p>
                      <a:pPr rtl="1"/>
                      <a:r>
                        <a:rPr lang="fa-IR" b="1" dirty="0" smtClean="0"/>
                        <a:t>سایر حسابهای پرداختنی</a:t>
                      </a:r>
                      <a:endParaRPr lang="fa-IR" b="1" dirty="0"/>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rtl="1"/>
                      <a:endParaRPr lang="fa-IR" b="1"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a:txBody>
                    <a:bodyPr/>
                    <a:lstStyle/>
                    <a:p>
                      <a:pPr rtl="1"/>
                      <a:r>
                        <a:rPr lang="en-US" b="1" dirty="0" smtClean="0"/>
                        <a:t>6/085/710</a:t>
                      </a:r>
                      <a:endParaRPr lang="fa-IR" b="1" dirty="0"/>
                    </a:p>
                  </a:txBody>
                  <a:tcPr>
                    <a:lnB w="12700" cap="flat" cmpd="sng" algn="ctr">
                      <a:solidFill>
                        <a:schemeClr val="tx1"/>
                      </a:solidFill>
                      <a:prstDash val="solid"/>
                      <a:round/>
                      <a:headEnd type="none" w="med" len="med"/>
                      <a:tailEnd type="none" w="med" len="med"/>
                    </a:lnB>
                  </a:tcPr>
                </a:tc>
                <a:tc>
                  <a:txBody>
                    <a:bodyPr/>
                    <a:lstStyle/>
                    <a:p>
                      <a:pPr rtl="1"/>
                      <a:endParaRPr lang="fa-IR" b="1"/>
                    </a:p>
                  </a:txBody>
                  <a:tcPr>
                    <a:lnB w="12700" cap="flat" cmpd="sng" algn="ctr">
                      <a:solidFill>
                        <a:schemeClr val="tx1"/>
                      </a:solidFill>
                      <a:prstDash val="solid"/>
                      <a:round/>
                      <a:headEnd type="none" w="med" len="med"/>
                      <a:tailEnd type="none" w="med" len="med"/>
                    </a:lnB>
                  </a:tcPr>
                </a:tc>
              </a:tr>
              <a:tr h="747129">
                <a:tc>
                  <a:txBody>
                    <a:bodyPr/>
                    <a:lstStyle/>
                    <a:p>
                      <a:pPr rtl="1"/>
                      <a:endParaRPr lang="fa-IR" b="1" dirty="0"/>
                    </a:p>
                  </a:txBody>
                  <a:tcPr>
                    <a:lnT w="12700" cap="flat" cmpd="sng" algn="ctr">
                      <a:solidFill>
                        <a:schemeClr val="tx1"/>
                      </a:solidFill>
                      <a:prstDash val="solid"/>
                      <a:round/>
                      <a:headEnd type="none" w="med" len="med"/>
                      <a:tailEnd type="none" w="med" len="med"/>
                    </a:lnT>
                  </a:tcPr>
                </a:tc>
                <a:tc>
                  <a:txBody>
                    <a:bodyPr/>
                    <a:lstStyle/>
                    <a:p>
                      <a:pPr rtl="1"/>
                      <a:endParaRPr lang="fa-IR" b="1" dirty="0"/>
                    </a:p>
                  </a:txBody>
                  <a:tcPr>
                    <a:lnT w="12700" cap="flat" cmpd="sng" algn="ctr">
                      <a:solidFill>
                        <a:schemeClr val="tx1"/>
                      </a:solidFill>
                      <a:prstDash val="solid"/>
                      <a:round/>
                      <a:headEnd type="none" w="med" len="med"/>
                      <a:tailEnd type="none" w="med" len="med"/>
                    </a:lnT>
                  </a:tcPr>
                </a:tc>
                <a:tc>
                  <a:txBody>
                    <a:bodyPr/>
                    <a:lstStyle/>
                    <a:p>
                      <a:pPr rtl="1"/>
                      <a:r>
                        <a:rPr lang="fa-IR" b="1" dirty="0" smtClean="0"/>
                        <a:t>ذخیره دستمزد ایام مرخصی</a:t>
                      </a:r>
                      <a:endParaRPr lang="fa-IR" b="1"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rtl="1"/>
                      <a:r>
                        <a:rPr lang="en-US" b="1" dirty="0" smtClean="0"/>
                        <a:t>6/085/710</a:t>
                      </a:r>
                      <a:endParaRPr lang="fa-IR" b="1"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a:txBody>
                    <a:bodyPr/>
                    <a:lstStyle/>
                    <a:p>
                      <a:pPr rtl="1"/>
                      <a:endParaRPr lang="fa-IR" b="1" dirty="0"/>
                    </a:p>
                  </a:txBody>
                  <a:tcPr>
                    <a:lnT w="12700" cap="flat" cmpd="sng" algn="ctr">
                      <a:solidFill>
                        <a:schemeClr val="tx1"/>
                      </a:solidFill>
                      <a:prstDash val="solid"/>
                      <a:round/>
                      <a:headEnd type="none" w="med" len="med"/>
                      <a:tailEnd type="none" w="med" len="med"/>
                    </a:lnT>
                  </a:tcPr>
                </a:tc>
                <a:tc>
                  <a:txBody>
                    <a:bodyPr/>
                    <a:lstStyle/>
                    <a:p>
                      <a:pPr rtl="1"/>
                      <a:endParaRPr lang="fa-IR" b="1"/>
                    </a:p>
                  </a:txBody>
                  <a:tcPr>
                    <a:lnT w="12700" cap="flat" cmpd="sng" algn="ctr">
                      <a:solidFill>
                        <a:schemeClr val="tx1"/>
                      </a:solidFill>
                      <a:prstDash val="solid"/>
                      <a:round/>
                      <a:headEnd type="none" w="med" len="med"/>
                      <a:tailEnd type="none" w="med" len="med"/>
                    </a:lnT>
                  </a:tcPr>
                </a:tc>
              </a:tr>
              <a:tr h="621307">
                <a:tc>
                  <a:txBody>
                    <a:bodyPr/>
                    <a:lstStyle/>
                    <a:p>
                      <a:pPr rtl="1"/>
                      <a:endParaRPr lang="fa-IR" b="1" dirty="0"/>
                    </a:p>
                  </a:txBody>
                  <a:tcPr>
                    <a:lnB w="12700" cap="flat" cmpd="sng" algn="ctr">
                      <a:solidFill>
                        <a:schemeClr val="tx1"/>
                      </a:solidFill>
                      <a:prstDash val="solid"/>
                      <a:round/>
                      <a:headEnd type="none" w="med" len="med"/>
                      <a:tailEnd type="none" w="med" len="med"/>
                    </a:lnB>
                  </a:tcPr>
                </a:tc>
                <a:tc>
                  <a:txBody>
                    <a:bodyPr/>
                    <a:lstStyle/>
                    <a:p>
                      <a:pPr rtl="1"/>
                      <a:endParaRPr lang="fa-IR" b="1" dirty="0"/>
                    </a:p>
                  </a:txBody>
                  <a:tcPr>
                    <a:lnB w="12700" cap="flat" cmpd="sng" algn="ctr">
                      <a:solidFill>
                        <a:schemeClr val="tx1"/>
                      </a:solidFill>
                      <a:prstDash val="solid"/>
                      <a:round/>
                      <a:headEnd type="none" w="med" len="med"/>
                      <a:tailEnd type="none" w="med" len="med"/>
                    </a:lnB>
                  </a:tcPr>
                </a:tc>
                <a:tc>
                  <a:txBody>
                    <a:bodyPr/>
                    <a:lstStyle/>
                    <a:p>
                      <a:r>
                        <a:rPr lang="en-US" b="1" dirty="0" smtClean="0"/>
                        <a:t>                       </a:t>
                      </a:r>
                      <a:r>
                        <a:rPr lang="en-US" b="1" baseline="0" dirty="0" smtClean="0"/>
                        <a:t> </a:t>
                      </a:r>
                      <a:r>
                        <a:rPr lang="fa-IR" b="1" baseline="0" dirty="0" smtClean="0"/>
                        <a:t> موجودی نقد</a:t>
                      </a:r>
                      <a:endParaRPr lang="fa-IR" b="1" dirty="0"/>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rtl="1"/>
                      <a:endParaRPr lang="fa-IR" b="1"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a:txBody>
                    <a:bodyPr/>
                    <a:lstStyle/>
                    <a:p>
                      <a:pPr rtl="1"/>
                      <a:endParaRPr lang="fa-IR" b="1" dirty="0"/>
                    </a:p>
                  </a:txBody>
                  <a:tcPr>
                    <a:lnB w="12700" cap="flat" cmpd="sng" algn="ctr">
                      <a:solidFill>
                        <a:schemeClr val="tx1"/>
                      </a:solidFill>
                      <a:prstDash val="solid"/>
                      <a:round/>
                      <a:headEnd type="none" w="med" len="med"/>
                      <a:tailEnd type="none" w="med" len="med"/>
                    </a:lnB>
                  </a:tcPr>
                </a:tc>
                <a:tc>
                  <a:txBody>
                    <a:bodyPr/>
                    <a:lstStyle/>
                    <a:p>
                      <a:pPr rtl="1"/>
                      <a:r>
                        <a:rPr lang="en-US" b="1" dirty="0" smtClean="0"/>
                        <a:t>4/057/140</a:t>
                      </a:r>
                      <a:endParaRPr lang="fa-IR" b="1" dirty="0"/>
                    </a:p>
                  </a:txBody>
                  <a:tcPr>
                    <a:lnB w="12700" cap="flat" cmpd="sng" algn="ctr">
                      <a:solidFill>
                        <a:schemeClr val="tx1"/>
                      </a:solidFill>
                      <a:prstDash val="solid"/>
                      <a:round/>
                      <a:headEnd type="none" w="med" len="med"/>
                      <a:tailEnd type="none" w="med" len="med"/>
                    </a:lnB>
                  </a:tcPr>
                </a:tc>
              </a:tr>
              <a:tr h="657914">
                <a:tc>
                  <a:txBody>
                    <a:bodyPr/>
                    <a:lstStyle/>
                    <a:p>
                      <a:pPr rtl="1"/>
                      <a:endParaRPr lang="fa-IR" b="1"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endParaRPr lang="fa-IR" b="1"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b="1" dirty="0" smtClean="0"/>
                        <a:t>              </a:t>
                      </a:r>
                      <a:r>
                        <a:rPr lang="fa-IR" b="1" dirty="0" smtClean="0"/>
                        <a:t>هزینه</a:t>
                      </a:r>
                      <a:r>
                        <a:rPr lang="fa-IR" b="1" baseline="0" dirty="0" smtClean="0"/>
                        <a:t> حقوق ودستمزد</a:t>
                      </a:r>
                      <a:endParaRPr lang="fa-IR" b="1"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endParaRPr lang="fa-IR" b="1"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endParaRPr lang="fa-IR" b="1"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r>
                        <a:rPr lang="en-US" b="1" dirty="0" smtClean="0"/>
                        <a:t>2/028/570</a:t>
                      </a:r>
                      <a:endParaRPr lang="fa-IR" b="1" dirty="0" smtClean="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017562">
                <a:tc gridSpan="3">
                  <a:txBody>
                    <a:bodyPr/>
                    <a:lstStyle/>
                    <a:p>
                      <a:pPr rtl="1"/>
                      <a:r>
                        <a:rPr lang="fa-IR" b="1" dirty="0" smtClean="0"/>
                        <a:t>جمع</a:t>
                      </a:r>
                      <a:endParaRPr lang="fa-IR" b="1"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rtl="1"/>
                      <a:endParaRPr lang="fa-IR"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rtl="1"/>
                      <a:endParaRPr lang="fa-IR"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endParaRPr lang="fa-IR" b="1"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r>
                        <a:rPr lang="en-US" b="1" dirty="0" smtClean="0"/>
                        <a:t>6/085/710</a:t>
                      </a:r>
                      <a:endParaRPr lang="fa-IR" b="1"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rtl="1"/>
                      <a:r>
                        <a:rPr lang="en-US" b="1" dirty="0" smtClean="0"/>
                        <a:t>6/085/710</a:t>
                      </a:r>
                      <a:endParaRPr lang="fa-IR" b="1"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08781">
                <a:tc gridSpan="6">
                  <a:txBody>
                    <a:bodyPr/>
                    <a:lstStyle/>
                    <a:p>
                      <a:pPr rtl="1"/>
                      <a:r>
                        <a:rPr lang="fa-IR" b="1" dirty="0" smtClean="0"/>
                        <a:t>شرح سند:بابت</a:t>
                      </a:r>
                      <a:r>
                        <a:rPr lang="fa-IR" b="1" baseline="0" dirty="0" smtClean="0"/>
                        <a:t> </a:t>
                      </a:r>
                      <a:r>
                        <a:rPr lang="en-US" b="1" baseline="0" dirty="0" smtClean="0"/>
                        <a:t> </a:t>
                      </a:r>
                      <a:r>
                        <a:rPr lang="fa-IR" b="1" baseline="0" dirty="0" smtClean="0"/>
                        <a:t>تسویه حساب ایام مرخصی. </a:t>
                      </a:r>
                      <a:endParaRPr lang="fa-IR" b="1"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rtl="1"/>
                      <a:endParaRPr lang="fa-IR"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rtl="1"/>
                      <a:endParaRPr lang="fa-IR"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rtl="1"/>
                      <a:endParaRPr lang="fa-IR"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rtl="1"/>
                      <a:endParaRPr lang="fa-IR"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rtl="1"/>
                      <a:endParaRPr lang="fa-IR" dirty="0"/>
                    </a:p>
                  </a:txBody>
                  <a:tcP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08781">
                <a:tc gridSpan="6">
                  <a:txBody>
                    <a:bodyPr/>
                    <a:lstStyle/>
                    <a:p>
                      <a:pPr rtl="1"/>
                      <a:r>
                        <a:rPr lang="fa-IR" dirty="0" smtClean="0"/>
                        <a:t>تنظیم کننده:                                          تایید کننده:                                      تصویب کننده:</a:t>
                      </a:r>
                      <a:endParaRPr lang="fa-IR" dirty="0"/>
                    </a:p>
                  </a:txBody>
                  <a:tcPr>
                    <a:lnT w="12700" cap="flat" cmpd="sng" algn="ctr">
                      <a:solidFill>
                        <a:schemeClr val="tx1"/>
                      </a:solidFill>
                      <a:prstDash val="solid"/>
                      <a:round/>
                      <a:headEnd type="none" w="med" len="med"/>
                      <a:tailEnd type="none" w="med" len="med"/>
                    </a:lnT>
                  </a:tcPr>
                </a:tc>
                <a:tc hMerge="1">
                  <a:txBody>
                    <a:bodyPr/>
                    <a:lstStyle/>
                    <a:p>
                      <a:pPr rtl="1"/>
                      <a:endParaRPr lang="fa-IR" dirty="0"/>
                    </a:p>
                  </a:txBody>
                  <a:tcPr>
                    <a:lnT w="12700" cap="flat" cmpd="sng" algn="ctr">
                      <a:solidFill>
                        <a:schemeClr val="tx1"/>
                      </a:solidFill>
                      <a:prstDash val="solid"/>
                      <a:round/>
                      <a:headEnd type="none" w="med" len="med"/>
                      <a:tailEnd type="none" w="med" len="med"/>
                    </a:lnT>
                  </a:tcPr>
                </a:tc>
                <a:tc hMerge="1">
                  <a:txBody>
                    <a:bodyPr/>
                    <a:lstStyle/>
                    <a:p>
                      <a:pPr rtl="1"/>
                      <a:endParaRPr lang="fa-IR"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hMerge="1">
                  <a:txBody>
                    <a:bodyPr/>
                    <a:lstStyle/>
                    <a:p>
                      <a:pPr rtl="1"/>
                      <a:endParaRPr lang="fa-IR"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pPr rtl="1"/>
                      <a:endParaRPr lang="fa-IR" dirty="0"/>
                    </a:p>
                  </a:txBody>
                  <a:tcPr>
                    <a:lnT w="12700" cap="flat" cmpd="sng" algn="ctr">
                      <a:solidFill>
                        <a:schemeClr val="tx1"/>
                      </a:solidFill>
                      <a:prstDash val="solid"/>
                      <a:round/>
                      <a:headEnd type="none" w="med" len="med"/>
                      <a:tailEnd type="none" w="med" len="med"/>
                    </a:lnT>
                  </a:tcPr>
                </a:tc>
                <a:tc hMerge="1">
                  <a:txBody>
                    <a:bodyPr/>
                    <a:lstStyle/>
                    <a:p>
                      <a:pPr rtl="1"/>
                      <a:endParaRPr lang="fa-IR" dirty="0"/>
                    </a:p>
                  </a:txBody>
                  <a:tcPr>
                    <a:lnT w="12700" cap="flat" cmpd="sng" algn="ctr">
                      <a:solidFill>
                        <a:schemeClr val="tx1"/>
                      </a:solidFill>
                      <a:prstDash val="solid"/>
                      <a:round/>
                      <a:headEnd type="none" w="med" len="med"/>
                      <a:tailEnd type="none" w="med" len="med"/>
                    </a:lnT>
                  </a:tcPr>
                </a:tc>
              </a:tr>
            </a:tbl>
          </a:graphicData>
        </a:graphic>
      </p:graphicFrame>
    </p:spTree>
    <p:extLst>
      <p:ext uri="{BB962C8B-B14F-4D97-AF65-F5344CB8AC3E}">
        <p14:creationId xmlns:p14="http://schemas.microsoft.com/office/powerpoint/2010/main" val="334353098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6117" y="0"/>
            <a:ext cx="12035883" cy="6858000"/>
          </a:xfrm>
        </p:spPr>
        <p:txBody>
          <a:bodyPr/>
          <a:lstStyle/>
          <a:p>
            <a:pPr algn="r"/>
            <a:r>
              <a:rPr lang="fa-IR" dirty="0" smtClean="0">
                <a:solidFill>
                  <a:schemeClr val="tx1"/>
                </a:solidFill>
                <a:latin typeface="Arial" panose="020B0604020202020204" pitchFamily="34" charset="0"/>
                <a:cs typeface="Arial" panose="020B0604020202020204" pitchFamily="34" charset="0"/>
              </a:rPr>
              <a:t>همان طور که ملاحظه نمودید در هنگامی که کارگر قصد تسویه حساب وبازخرید نداشته باشد مرخصی باقیمانده وی به سال بعد منتقل می شود .وحساب ذخیره دستمزد ایام مرخصی در صورت لزوم تعدیل می گردد.</a:t>
            </a:r>
            <a:br>
              <a:rPr lang="fa-IR" dirty="0" smtClean="0">
                <a:solidFill>
                  <a:schemeClr val="tx1"/>
                </a:solidFill>
                <a:latin typeface="Arial" panose="020B0604020202020204" pitchFamily="34" charset="0"/>
                <a:cs typeface="Arial" panose="020B0604020202020204" pitchFamily="34" charset="0"/>
              </a:rPr>
            </a:br>
            <a:r>
              <a:rPr lang="fa-IR" dirty="0">
                <a:solidFill>
                  <a:schemeClr val="tx1"/>
                </a:solidFill>
                <a:latin typeface="Arial" panose="020B0604020202020204" pitchFamily="34" charset="0"/>
                <a:cs typeface="Arial" panose="020B0604020202020204" pitchFamily="34" charset="0"/>
              </a:rPr>
              <a:t/>
            </a:r>
            <a:br>
              <a:rPr lang="fa-IR" dirty="0">
                <a:solidFill>
                  <a:schemeClr val="tx1"/>
                </a:solidFill>
                <a:latin typeface="Arial" panose="020B0604020202020204" pitchFamily="34" charset="0"/>
                <a:cs typeface="Arial" panose="020B0604020202020204" pitchFamily="34" charset="0"/>
              </a:rPr>
            </a:br>
            <a:r>
              <a:rPr lang="fa-IR" dirty="0" smtClean="0">
                <a:solidFill>
                  <a:schemeClr val="tx1"/>
                </a:solidFill>
                <a:latin typeface="Arial" panose="020B0604020202020204" pitchFamily="34" charset="0"/>
                <a:cs typeface="Arial" panose="020B0604020202020204" pitchFamily="34" charset="0"/>
              </a:rPr>
              <a:t>در حالیکه اگر کارگر قصد تسویه حساب داشته باشد باید به تعداد روزها یا ساعتهای باقیمانده مرخصی وی مزد ایشان محاسبه وبه ایشان پرداخت شود که با توجه به اینکه از حساب ذخیره ایام مرخصی استفاده نموده ایم .تسویه حساب با صدور ثبت لازم انجام خواهد شد.</a:t>
            </a:r>
            <a:endParaRPr lang="fa-IR"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0817611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F496CB"/>
      </a:accent1>
      <a:accent2>
        <a:srgbClr val="BC356F"/>
      </a:accent2>
      <a:accent3>
        <a:srgbClr val="E65331"/>
      </a:accent3>
      <a:accent4>
        <a:srgbClr val="F27E19"/>
      </a:accent4>
      <a:accent5>
        <a:srgbClr val="F2AC19"/>
      </a:accent5>
      <a:accent6>
        <a:srgbClr val="BC80E0"/>
      </a:accent6>
      <a:hlink>
        <a:srgbClr val="EF5285"/>
      </a:hlink>
      <a:folHlink>
        <a:srgbClr val="F77F9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23659B44-6E34-4CE8-8F0D-387DA7996826}"/>
    </a:ext>
  </a:extLst>
</a:theme>
</file>

<file path=docProps/app.xml><?xml version="1.0" encoding="utf-8"?>
<Properties xmlns="http://schemas.openxmlformats.org/officeDocument/2006/extended-properties" xmlns:vt="http://schemas.openxmlformats.org/officeDocument/2006/docPropsVTypes">
  <Template>Facet</Template>
  <TotalTime>247</TotalTime>
  <Words>990</Words>
  <Application>Microsoft Office PowerPoint</Application>
  <PresentationFormat>Custom</PresentationFormat>
  <Paragraphs>281</Paragraphs>
  <Slides>33</Slides>
  <Notes>0</Notes>
  <HiddenSlides>0</HiddenSlides>
  <MMClips>0</MMClips>
  <ScaleCrop>false</ScaleCrop>
  <HeadingPairs>
    <vt:vector size="4" baseType="variant">
      <vt:variant>
        <vt:lpstr>Theme</vt:lpstr>
      </vt:variant>
      <vt:variant>
        <vt:i4>1</vt:i4>
      </vt:variant>
      <vt:variant>
        <vt:lpstr>Slide Titles</vt:lpstr>
      </vt:variant>
      <vt:variant>
        <vt:i4>33</vt:i4>
      </vt:variant>
    </vt:vector>
  </HeadingPairs>
  <TitlesOfParts>
    <vt:vector size="34" baseType="lpstr">
      <vt:lpstr>Facet</vt:lpstr>
      <vt:lpstr>PowerPoint Presentation</vt:lpstr>
      <vt:lpstr>روش های ثبت دستمزد ایام مرخصی:  الف)روش ثبت دستمزد ایام مرخصی پس از استفاده کارگران از مرخصی استحقاقی:  در این روش دستمزد ایام مرخصی کارکنان مربوط به مدت زمان استفاده نشده از مرخصی (مرخصی باقیمانده)محاسبه وبه حساب هزینه دوره منظور خواهد شد. نحوه محاسبه وثبت دراین روش به این صورت خواهد بود.</vt:lpstr>
      <vt:lpstr>        حقوق پایه و مزایای مستمر روزانه *مدت باقیمانده مرخصی استحقاقی (روز)= مبلغ بازخرید مرخصی</vt:lpstr>
      <vt:lpstr>PowerPoint Presentation</vt:lpstr>
      <vt:lpstr>PowerPoint Presentation</vt:lpstr>
      <vt:lpstr>PowerPoint Presentation</vt:lpstr>
      <vt:lpstr>  نحوه محاسبه ذخیره دستمزد ایام مرخصی: ذخیره دستمزد ایام مرخصی در ابتدای هر دوره مالی به صورت ماهانه به ترتیب زیر محاسبه می شود.                    1/12*(9/30*حقوق پایه ومزایای مستمر ماهانه حکمی کارکنان)  </vt:lpstr>
      <vt:lpstr>PowerPoint Presentation</vt:lpstr>
      <vt:lpstr>همان طور که گفته شد در قراردادهای کار بیش از یکسال برای سرشکن کردن هزینه ها در ابتدای دوره مالی معادل 9 روز از مرخصی که میتوان استفاده نکرد یا ذخیره نمود طبق فرمول محاسبه وهر ماه ثبت لازم صورت می گیرد.   در پایان دوره مالی با توجه به این که کارگر مورد نظر از چه مقدار مرخصی استفاده کرده وچقدر باقی مانده حالتهای متفاوتی اتفاق خواهد افتاد.</vt:lpstr>
      <vt:lpstr> صدور سند مربوط به تعدیل ذخیره دستمزد ایام مرخصی: حالت اول:فقط 9 روز از مرخصی کارگر باقی مانده باشد. در این حالت میزان مرخصی باقیمانده یا استفاده نشده کارگر در پایان دوره مالی معادل میزان ذخیره در نظر گرفته شده طی سال(یعنی همان 9 روز) می باشد در این صورت چون میزان مرخصی باقی مانده برابر با ذخیره برآورد شده است وفرض برآن است که کارگر به کار خود ادامه می دهد لذا ثبتی از این بابت انجام نمی شود.</vt:lpstr>
      <vt:lpstr>حالت دوم:بیش از 9 روز از مرخصی کارگر باقی مانده باشد.  در این حالت چون فقط کارگر می تواند 9 روز از مرخصی خود را ذخیره وبه سال بعد منتقل کند لذا میزان ومبلغ بیشتر از 9 روز مرخصی باقیمانده کارگرطبق فرمول محاسبه وبه وی پرداخت خواهد شد.</vt:lpstr>
      <vt:lpstr>حالت سوم: در این حالت میزان مرخصی باقیمانده کارگر کمتر از میزان ذخیره در نظر گرفته شده (9روز) می باشد. در این صورت نیاز به ثبت اصلاحی خواهیم داشت.وحساب ذخیره دستمزد ایام مرخصی به میزان مرخصی باقیمانده تعدیل خواهد شد.</vt:lpstr>
      <vt:lpstr>PowerPoint Presentation</vt:lpstr>
      <vt:lpstr>مثال: یک  میزان مرخصی باقیمانده یکی از کارکنان شرکت تلاونگ در پایان سال 1398 تعداد 10 روز می باشد با فرض آنکه این کارگر قرارداد کار موقت باشد ودر پایان سال با وی تسویه حساب شود .مبلغ مرخصی وثبت مربوط به بازخرید وتسویه ایام مرخصی را صادر نمایید.</vt:lpstr>
      <vt:lpstr>حل تمرین: </vt:lpstr>
      <vt:lpstr>PowerPoint Presentation</vt:lpstr>
      <vt:lpstr>مثال :دو متوسط حقوق پایه ومزایای مستمر کارکنان شرکت کاشمر در ابتدای سال 1397 مبلغ 420/000/000 ریال برآورد گردید. مطلوب است: الف)محاسبه ذخیره دستمزد ایام مرخصی ماهانه کارکنان. ب)صدرو سند مربوط به ذخیره دستمزد ایام مرخصی کارکنان در فروردین ماه.</vt:lpstr>
      <vt:lpstr>حل تمرین:                                     10/500/000 =1/12*9/30*420/000/000  </vt:lpstr>
      <vt:lpstr>PowerPoint Presentation</vt:lpstr>
      <vt:lpstr>مثال 3: اطلاعات زیر مربوط به سه نفر از کارکنان شرکت تیهو می باشد.        با توجه به این اطلاعات وبا فرض اینکه در این شرکت از حساب ذخیره دستمزد ایام مرخصی استفاده می شود: نکته:طبق توافق مگرر گردید میزان مرخصی به نرخ حقوق پایه ومزایای مستمر سال 1398 محاسبه شود. الف)محاسبه مبلغ مرخصی باقیمانده. ب)صدور سند مربوط به تعدیل ذخیره دستمزد ایام مرخصی در صورت نیاز. ج)صدور سند پرداخت مبلغ مازاد بر ذخیره در صورت لزوم.</vt:lpstr>
      <vt:lpstr>حل تمرین: کارگر اول:آقای اکبری   نکته اول:چون آقای اکبری در سال 1397 استخدام شده در سال 1398 سابقه او یکسال می شود در نتیجه پایه سنوات به وی تعلق می گیرد. نکته دوم:چون دارای بیش از 720 روز سابقه تا پایان سال 98 می باشد به وی حق اولاد نیز تعلق می گیرد. محاسبات: حقوق پایه روزانه 505/627+23/333)=528/960                                   ) پایه سنوات وبن کارگری حکمی                (1/900/000+1/000/000)=2/900/000       ح ق اولاد  حکمی                                           3/033/762=(505/627*3)*2       مزایا ی مستمر روزانه (2/900/000+3/033/762)÷30= 197/792                                             حقوق پایه ومزایا مستمر روزانه                    726/752 (528/960+197/792)=     نکته: چون این کارگر 13 روز مرخصی باقیمانده در پایان سال دارد وقرارداد او دائم است وقصد تسویه حساب با وی نداریم اذا 9روز از مرخصی وی ذخیره میشود که ثبت آن طی دوره مالی انجام شده است.پس باقیمانده ایام مرخصی یعنی 4 روز باقیمانده را که نمیتواند ذخیره کند  مزد آن رامحاسبه وبه وی پرداخت خواهیم نمود .پس                                         13-9=4                                               726/752*4=2/907/008                                                            وثبت لازم را انجام خواهیم داد.</vt:lpstr>
      <vt:lpstr>PowerPoint Presentation</vt:lpstr>
      <vt:lpstr>کارگر دوم:  آقای جهرمی: چون این کارگر به میزان 9 روز از مرخصی خود را استفاده نکرده است . وهر کارگر میتواند 9 روز از مرخصی خود را در هرسال ذخیره نماید وقرارداد کار وی نیز دائم است. به همین دلیل  ثبت ذخیره دستمزد ایام مرخصی وی قبلا انجام شده است.پس ثبتی از بابت ایام مرخصی این شخص انجام  نمی شود.</vt:lpstr>
      <vt:lpstr>کارگر سوم:  خانم یوسفی   نکته:چون این کارگر در سال 97 استخدام شده پایه سنوات به وی تعلق می گیرد . هم چنین چون دارای سابقه بیش از 720 روز می باشد . مشمول حق اولاد نیز می شود. محاسبات:                                     حقوق پایه روزانه                               528/960 (505/627+23/333)=                         حق اولاد روزانه                                  1/516/881÷30=50/563=1*( 505/627*3)                          بن کارگری وحق مسکن روزانه           (1/900/000+1/000/000)÷30=96/667                    حقوق پایه ومزایای مستمر روزانه           528/960+50/563+96/667) = 676/190    )      خانم یوسفی 6 روز از مرخصی خود را استفاده نکرده است.در حالیکه طی سال به اندازه 9 روز برای وی ذخیره ایام مرخصی در نظر گرفته شده وثبت شده است. پس با این اوصاف 3 روز اضافه برای وی ذخیره در نظر گرفته شده وچون قرارداد کار دائم است وقصد تسویه حساب با وی نداریم .پس باید حساب ذخیره دستمزد ایام مرخصی را به اندازه 3 روز مازاد تعدیل نماییم .یعنی در اصل 6 روز از مرخصی در حساب ذخیره باقی بماند و3 روز از ذخیره از آن خارج شود .وحساب ذخیره دستمزد ایام مرخصی تعدیل گردد.  به این ترتیب                                                               3*676/190=2/028/570  وثبت لازم را انجام خواهیم داد.        </vt:lpstr>
      <vt:lpstr>PowerPoint Presentation</vt:lpstr>
      <vt:lpstr>تسویه حساب وبازخرید ایام مرخصی در صورت استفاده از حساب ذخیره دستمزد ایام مرخصی: درصورتی که در کارگری قصد بازخرید وتسویه حساب داشته باشد .در این صورت باید مزد ایام مرخصی باقیمانده کارگر محاسبه وبه وی پرداخت شود در این صورت چون از حساب ذخیره دستمزد ایام مرخصی استفاده شده است وثبتهای لازم طی دوره مالی صورت گرفته است. پس درپایان دوره مالی باید با توجه به ذخیره در نظر گرفته شده طی سال تسویه حساب انجام شود . برای درک بهتر توجه شما را به تمرین ارائه شده جلب می نمایم.</vt:lpstr>
      <vt:lpstr>ادامه تمرین: کلیه اطلاعات مربوط به تمرین شرکت تیهو را با فرض آنکه کارگران قصد تسویه حساب با شرکت  داشته باشند .پاسخ داده وثبتهای لازم را انجام دهید.  حل تمرین: کارگر اول: آقای اکبری   این کارگر در پایان دوره مالی 13 روز مرخصی استفاده نشده(باقیمانده )دارد. طبق راه حلهای ارائه شده در تمرین قبل حقوق پایه ومزایای مستمر روزانه وی مبلغ 726/752 ریال می باشد.   اما با توجه به اینکه 9 روز ذخیره در نظر گرفته شده بود پس با این اوصاف مبلغ ذخیره دستمزد ایام مرخصی وی عبارتست از:                             726/752*9=6/540/768                                                           ومبلغ 4 روز بیشتر از 9 روز نیز عبارتست از:726/752*4=2/907/008   که کلا 13 روز را به ما خواهد داد. 726/752*13=9/447/776                  سپس ثبت لازم را انجام خواهیم داد. </vt:lpstr>
      <vt:lpstr>PowerPoint Presentation</vt:lpstr>
      <vt:lpstr>کارگر دوم:  نکته:این کارگر در ابتدای سال 98 استخدام شده پس پایه سنوات ندارد و به دلیل اینکه سابقه بیمه کمتر از 720 روز می باشد لذا حق اولاد نیز به وی تعلق نمیگیرد.  پس حقوق پایه ومزایای مستمر وی به صورت زیر محاسبه خواهد شد.                   حقوق پایه روزانه         505/627+0=505/627  مزایای مستمر روزانه: (1/900/000+1/000/000)= 2/900/000÷30=96/667                                       حقوق پایه ومزایای مستمر روزانه:                                                  505/627+96/667)=602/294)   چون این کارگر 9 روز از مرخصی استحقاقی خود را استفاده نکرده واز حساب ذخیره دستمزد ایام مرخصی در طی دوره مالی استفاده شده است . پس هنگام تسویه حساب به صورت زیر عمل می کنیم.                                                                                    602/294*9=5/420/646 وثبت مربوط به تسویه حساب را انجام می دهیم.</vt:lpstr>
      <vt:lpstr>PowerPoint Presentation</vt:lpstr>
      <vt:lpstr>کارگر سوم: خانم یوسفی: این کارگر 6 روز از مرخصی خود را استفاده نکرده است .در حالیکه 9 روز برای وی در طی دوره مالی ذخیره در نظر گرفته شده است در این حالت به صورت زیر عمل می نماییم. حقوق پایه ومزایای مستمر روزانه:                                                                           676/190*9=6/085/710                                                                          676/190*6=4/057/140                                                                            676/190*3=2/028/570    در زمان تسویه حساب بااین کارگر به اندازه 6 روز مرخصی باقیمانده به وی وجه نقد ومعادل 3 روز اضافه ذخیره در نظر گرفته شده این میزان را از حساب ذخیره خارج می کنیم. وثبت لازم را انجام می دهیم.</vt:lpstr>
      <vt:lpstr>PowerPoint Presentation</vt:lpstr>
      <vt:lpstr>همان طور که ملاحظه نمودید در هنگامی که کارگر قصد تسویه حساب وبازخرید نداشته باشد مرخصی باقیمانده وی به سال بعد منتقل می شود .وحساب ذخیره دستمزد ایام مرخصی در صورت لزوم تعدیل می گردد.  در حالیکه اگر کارگر قصد تسویه حساب داشته باشد باید به تعداد روزها یا ساعتهای باقیمانده مرخصی وی مزد ایشان محاسبه وبه ایشان پرداخت شود که با توجه به اینکه از حساب ذخیره ایام مرخصی استفاده نموده ایم .تسویه حساب با صدور ثبت لازم انجام خواهد شد.</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cgfm</dc:creator>
  <cp:lastModifiedBy>Windows User</cp:lastModifiedBy>
  <cp:revision>37</cp:revision>
  <dcterms:created xsi:type="dcterms:W3CDTF">2020-03-24T18:50:57Z</dcterms:created>
  <dcterms:modified xsi:type="dcterms:W3CDTF">2020-04-21T10:30:02Z</dcterms:modified>
</cp:coreProperties>
</file>