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75" r:id="rId14"/>
    <p:sldId id="267" r:id="rId15"/>
    <p:sldId id="272" r:id="rId16"/>
    <p:sldId id="268" r:id="rId17"/>
    <p:sldId id="269" r:id="rId18"/>
    <p:sldId id="270" r:id="rId19"/>
    <p:sldId id="273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New Pi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786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V="1">
            <a:off x="1062038" y="5948363"/>
            <a:ext cx="6786562" cy="71437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3119437" y="2906828"/>
            <a:ext cx="2900363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  <a:defRPr/>
            </a:pPr>
            <a:r>
              <a:rPr lang="fa-I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abassom" pitchFamily="2" charset="-78"/>
              </a:rPr>
              <a:t>استاد راهنما </a:t>
            </a:r>
            <a:r>
              <a:rPr lang="fa-I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abassom" pitchFamily="2" charset="-78"/>
              </a:rPr>
              <a:t>:</a:t>
            </a:r>
            <a:endParaRPr lang="fa-I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abassom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95400" y="152400"/>
            <a:ext cx="6629400" cy="10279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  <a:defRPr/>
            </a:pPr>
            <a:r>
              <a:rPr lang="fa-I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B Tabassom" pitchFamily="2" charset="-78"/>
              </a:rPr>
              <a:t>موضوع :</a:t>
            </a:r>
          </a:p>
          <a:p>
            <a:pPr algn="ctr" rtl="1">
              <a:spcBef>
                <a:spcPct val="20000"/>
              </a:spcBef>
              <a:buClr>
                <a:schemeClr val="tx2"/>
              </a:buClr>
              <a:buSzPct val="60000"/>
              <a:defRPr/>
            </a:pPr>
            <a:r>
              <a:rPr lang="ar-S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sseini" pitchFamily="2" charset="2"/>
                <a:cs typeface="B Yagut" pitchFamily="2" charset="-78"/>
              </a:rPr>
              <a:t>هوش مصنوعی و کاربردهای آن در حسابداری و امور مالی</a:t>
            </a: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sseini" pitchFamily="2" charset="2"/>
              <a:cs typeface="B Yagut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00313" y="1535228"/>
            <a:ext cx="4071937" cy="1163395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algn="ctr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  <a:defRPr/>
            </a:pPr>
            <a:r>
              <a:rPr lang="fa-I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abassom" pitchFamily="2" charset="-78"/>
              </a:rPr>
              <a:t>مربوط به درس : </a:t>
            </a:r>
            <a:endParaRPr lang="fa-I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abassom" pitchFamily="2" charset="-78"/>
            </a:endParaRPr>
          </a:p>
          <a:p>
            <a:pPr algn="ctr" rtl="1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  <a:defRPr/>
            </a:pPr>
            <a:r>
              <a:rPr lang="fa-I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sseini" pitchFamily="2" charset="2"/>
                <a:cs typeface="B Yagut" pitchFamily="2" charset="-78"/>
              </a:rPr>
              <a:t>هوش مصنوعی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152400"/>
            <a:ext cx="7498080" cy="639762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sz="4000" dirty="0" smtClean="0">
                <a:solidFill>
                  <a:srgbClr val="002060"/>
                </a:solidFill>
                <a:latin typeface="Abo-thar" pitchFamily="2" charset="2"/>
                <a:cs typeface="B Tabassom" pitchFamily="2" charset="-78"/>
              </a:rPr>
              <a:t>فهرست مطالب:</a:t>
            </a:r>
            <a:endParaRPr lang="en-US" sz="4000" dirty="0">
              <a:solidFill>
                <a:srgbClr val="002060"/>
              </a:solidFill>
              <a:latin typeface="Abo-thar" pitchFamily="2" charset="2"/>
              <a:cs typeface="B Tabassom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588008" y="914400"/>
            <a:ext cx="7498080" cy="56388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lvl="0" algn="r" rtl="1">
              <a:spcBef>
                <a:spcPct val="0"/>
              </a:spcBef>
            </a:pP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lvl="0" algn="r" rtl="1">
              <a:spcBef>
                <a:spcPct val="0"/>
              </a:spcBef>
              <a:buFont typeface="Wingdings" pitchFamily="2" charset="2"/>
              <a:buChar char="Ø"/>
            </a:pP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lvl="0" algn="r" rtl="1">
              <a:spcBef>
                <a:spcPct val="0"/>
              </a:spcBef>
            </a:pP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lvl="0" algn="r" rtl="1">
              <a:spcBef>
                <a:spcPct val="0"/>
              </a:spcBef>
              <a:buFont typeface="Wingdings" pitchFamily="2" charset="2"/>
              <a:buChar char="Ø"/>
            </a:pP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lvl="0"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ar-S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هوش مصنوعی و کاربردهای آن در حسابداری و امور مالی</a:t>
            </a: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lvl="0"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ar-S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مقدمه</a:t>
            </a: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lvl="0"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ar-S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چند مبحث از هوش مصنوعی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lvl="0"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ar-S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مفاهیم شبکه عصبی مصنوعی</a:t>
            </a: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lvl="0"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1) اعصاب مصنوعی</a:t>
            </a:r>
          </a:p>
          <a:p>
            <a:pPr lvl="0"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fa-IR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انواع توابع فعال سازی</a:t>
            </a:r>
          </a:p>
          <a:p>
            <a:pPr lvl="0"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fa-IR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شبکه عصبی مصنوعی</a:t>
            </a:r>
          </a:p>
          <a:p>
            <a:pPr lvl="0"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fa-IR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یادگیری شبکه</a:t>
            </a:r>
          </a:p>
          <a:p>
            <a:pPr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ar-S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خصوصیات شبکه های عصبی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ar-S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کاربرد شبکه عصبی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ar-SA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پیش</a:t>
            </a:r>
            <a:r>
              <a:rPr lang="fa-IR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 </a:t>
            </a:r>
            <a:r>
              <a:rPr lang="ar-SA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بینی روند قیمت سهام</a:t>
            </a:r>
            <a:endParaRPr lang="en-US" b="1" dirty="0" smtClean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lvl="0"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ar-SA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حسابرس</a:t>
            </a:r>
            <a:r>
              <a:rPr lang="fa-IR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ی</a:t>
            </a:r>
          </a:p>
          <a:p>
            <a:pPr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ar-SA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پیش بینی میزان اعتبار</a:t>
            </a:r>
            <a:endParaRPr lang="en-US" b="1" dirty="0" smtClean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ar-SA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برآورد بهای تمام</a:t>
            </a:r>
            <a:r>
              <a:rPr lang="fa-IR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 </a:t>
            </a:r>
            <a:r>
              <a:rPr lang="ar-SA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شده</a:t>
            </a:r>
            <a:endParaRPr lang="en-US" b="1" dirty="0" smtClean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fa-IR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2)منطق فازی</a:t>
            </a:r>
            <a:endParaRPr lang="en-US" b="1" dirty="0" smtClean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fa-IR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کاربرد منطق فازی</a:t>
            </a:r>
            <a:endParaRPr lang="en-US" b="1" dirty="0" smtClean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ar-SA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تصمیم گیر</a:t>
            </a:r>
            <a:r>
              <a:rPr lang="fa-IR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ی</a:t>
            </a:r>
            <a:endParaRPr lang="en-US" b="1" dirty="0" smtClean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ar-SA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حسابرسی</a:t>
            </a:r>
            <a:endParaRPr lang="en-US" b="1" dirty="0" smtClean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fa-IR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3 ) الگوریتم ژنتیک</a:t>
            </a:r>
            <a:endParaRPr lang="en-US" b="1" dirty="0" smtClean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fa-IR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کاربرد الگوریتم ژنتیک </a:t>
            </a:r>
            <a:endParaRPr lang="en-US" b="1" dirty="0" smtClean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ar-SA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نتیجه گیری و پیشنهادها</a:t>
            </a:r>
            <a:endParaRPr lang="en-US" b="1" dirty="0" smtClean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algn="r" rtl="1">
              <a:spcBef>
                <a:spcPct val="0"/>
              </a:spcBef>
              <a:buFont typeface="Wingdings" pitchFamily="2" charset="2"/>
              <a:buChar char="Ø"/>
            </a:pPr>
            <a:r>
              <a:rPr lang="fa-IR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منابع</a:t>
            </a:r>
          </a:p>
          <a:p>
            <a:pPr lvl="0" algn="r" rtl="1">
              <a:spcBef>
                <a:spcPct val="0"/>
              </a:spcBef>
            </a:pP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lvl="0" algn="r" rtl="1">
              <a:spcBef>
                <a:spcPct val="0"/>
              </a:spcBef>
            </a:pP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lvl="0" algn="r" rtl="1">
              <a:spcBef>
                <a:spcPct val="0"/>
              </a:spcBef>
              <a:buFont typeface="Wingdings" pitchFamily="2" charset="2"/>
              <a:buChar char="Ø"/>
            </a:pP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lvl="0" algn="r" rtl="1">
              <a:spcBef>
                <a:spcPct val="0"/>
              </a:spcBef>
              <a:buFont typeface="Wingdings" pitchFamily="2" charset="2"/>
              <a:buChar char="Ø"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74638"/>
            <a:ext cx="7790688" cy="868362"/>
          </a:xfrm>
        </p:spPr>
        <p:txBody>
          <a:bodyPr>
            <a:noAutofit/>
          </a:bodyPr>
          <a:lstStyle/>
          <a:p>
            <a:pPr algn="ctr" rtl="1"/>
            <a:r>
              <a:rPr lang="ar-SA" sz="3600" b="1" dirty="0" smtClean="0">
                <a:solidFill>
                  <a:srgbClr val="002060"/>
                </a:solidFill>
                <a:cs typeface="B Tabassom" pitchFamily="2" charset="-78"/>
              </a:rPr>
              <a:t>هوش مصنوعی و کاربردهای آن در حسابداری و امور مالی</a:t>
            </a:r>
            <a:r>
              <a:rPr lang="en-US" sz="3600" dirty="0" smtClean="0">
                <a:solidFill>
                  <a:srgbClr val="002060"/>
                </a:solidFill>
                <a:cs typeface="B Tabassom" pitchFamily="2" charset="-78"/>
              </a:rPr>
              <a:t/>
            </a:r>
            <a:br>
              <a:rPr lang="en-US" sz="3600" dirty="0" smtClean="0">
                <a:solidFill>
                  <a:srgbClr val="002060"/>
                </a:solidFill>
                <a:cs typeface="B Tabassom" pitchFamily="2" charset="-78"/>
              </a:rPr>
            </a:br>
            <a:endParaRPr lang="en-US" sz="3600" dirty="0">
              <a:solidFill>
                <a:srgbClr val="002060"/>
              </a:solidFill>
              <a:cs typeface="B Tabassom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90600" y="1600200"/>
            <a:ext cx="8153400" cy="2057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just" rtl="1"/>
            <a:r>
              <a:rPr lang="ar-SA" sz="2400" b="1" dirty="0" smtClean="0">
                <a:cs typeface="B Nazanin" pitchFamily="2" charset="-78"/>
              </a:rPr>
              <a:t>حوزه</a:t>
            </a:r>
            <a:r>
              <a:rPr lang="fa-IR" sz="2400" b="1" dirty="0" smtClean="0">
                <a:cs typeface="B Nazanin" pitchFamily="2" charset="-78"/>
              </a:rPr>
              <a:t> </a:t>
            </a:r>
            <a:r>
              <a:rPr lang="ar-SA" sz="2400" b="1" dirty="0" smtClean="0">
                <a:cs typeface="B Nazanin" pitchFamily="2" charset="-78"/>
              </a:rPr>
              <a:t>ی هوش مصنوعی، فراتر از درک و تفسیر و پیشگویی، درصدد طراحی و ساخت نه</a:t>
            </a:r>
            <a:r>
              <a:rPr lang="fa-IR" sz="2400" b="1" dirty="0" smtClean="0">
                <a:cs typeface="B Nazanin" pitchFamily="2" charset="-78"/>
              </a:rPr>
              <a:t>ادهای هوشمند</a:t>
            </a:r>
            <a:r>
              <a:rPr lang="ar-SA" sz="2400" b="1" dirty="0" smtClean="0">
                <a:cs typeface="B Nazanin" pitchFamily="2" charset="-78"/>
              </a:rPr>
              <a:t>اس</a:t>
            </a:r>
            <a:r>
              <a:rPr lang="fa-IR" sz="2400" b="1" dirty="0" smtClean="0">
                <a:cs typeface="B Nazanin" pitchFamily="2" charset="-78"/>
              </a:rPr>
              <a:t>ت.</a:t>
            </a:r>
          </a:p>
          <a:p>
            <a:pPr algn="just" rtl="1"/>
            <a:endParaRPr lang="fa-IR" sz="2400" b="1" dirty="0" smtClean="0">
              <a:cs typeface="B Nazanin" pitchFamily="2" charset="-78"/>
            </a:endParaRPr>
          </a:p>
          <a:p>
            <a:pPr algn="just" rtl="1"/>
            <a:r>
              <a:rPr lang="fa-IR" sz="2400" b="1" dirty="0" smtClean="0">
                <a:cs typeface="B Nazanin" pitchFamily="2" charset="-78"/>
              </a:rPr>
              <a:t>که این مقاله </a:t>
            </a:r>
            <a:r>
              <a:rPr lang="ar-SA" sz="2400" b="1" dirty="0" smtClean="0">
                <a:cs typeface="B Nazanin" pitchFamily="2" charset="-78"/>
              </a:rPr>
              <a:t>به یکی از قلمروهای کاربرد آن یعنی حوزه</a:t>
            </a:r>
            <a:r>
              <a:rPr lang="fa-IR" sz="2400" b="1" dirty="0" smtClean="0">
                <a:cs typeface="B Nazanin" pitchFamily="2" charset="-78"/>
              </a:rPr>
              <a:t> </a:t>
            </a:r>
            <a:r>
              <a:rPr lang="ar-SA" sz="2400" b="1" dirty="0" smtClean="0">
                <a:cs typeface="B Nazanin" pitchFamily="2" charset="-78"/>
              </a:rPr>
              <a:t>ی حسابداری و امور مالی اشاره </a:t>
            </a:r>
            <a:r>
              <a:rPr lang="fa-IR" sz="2400" b="1" dirty="0" smtClean="0">
                <a:cs typeface="B Nazanin" pitchFamily="2" charset="-78"/>
              </a:rPr>
              <a:t>می کند.</a:t>
            </a:r>
            <a:endParaRPr lang="en-US" sz="2400" b="1" dirty="0" smtClean="0">
              <a:cs typeface="B Nazanin" pitchFamily="2" charset="-78"/>
            </a:endParaRPr>
          </a:p>
          <a:p>
            <a:pPr algn="just" rtl="1"/>
            <a:endParaRPr lang="en-US" sz="2400" b="1" dirty="0">
              <a:cs typeface="B Nazanin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29600" y="6248400"/>
            <a:ext cx="762000" cy="533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Browallia New" pitchFamily="34" charset="-34"/>
                <a:ea typeface="+mj-ea"/>
                <a:cs typeface="Browallia New" pitchFamily="34" charset="-34"/>
              </a:rPr>
              <a:t>1</a:t>
            </a:r>
            <a:endParaRPr kumimoji="0" lang="en-US" sz="2000" b="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Browallia New" pitchFamily="34" charset="-34"/>
              <a:ea typeface="+mj-ea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427038"/>
            <a:ext cx="7498080" cy="639762"/>
          </a:xfrm>
        </p:spPr>
        <p:txBody>
          <a:bodyPr>
            <a:noAutofit/>
          </a:bodyPr>
          <a:lstStyle/>
          <a:p>
            <a:pPr algn="r" rtl="1"/>
            <a:r>
              <a:rPr lang="ar-SA" sz="4000" b="1" dirty="0" smtClean="0">
                <a:solidFill>
                  <a:srgbClr val="002060"/>
                </a:solidFill>
                <a:cs typeface="B Tabassom" pitchFamily="2" charset="-78"/>
              </a:rPr>
              <a:t>مقدمه</a:t>
            </a:r>
            <a:r>
              <a:rPr lang="en-US" sz="4000" dirty="0" smtClean="0">
                <a:solidFill>
                  <a:srgbClr val="002060"/>
                </a:solidFill>
                <a:cs typeface="B Tabassom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Tabassom" pitchFamily="2" charset="-78"/>
              </a:rPr>
            </a:br>
            <a:endParaRPr lang="en-US" sz="4000" dirty="0">
              <a:solidFill>
                <a:srgbClr val="002060"/>
              </a:solidFill>
              <a:cs typeface="B Tabassom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43000" y="990600"/>
            <a:ext cx="7772400" cy="52578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just" rtl="1"/>
            <a:r>
              <a:rPr lang="ar-SA" sz="2000" b="1" dirty="0" smtClean="0">
                <a:cs typeface="B Nazanin" pitchFamily="2" charset="-78"/>
              </a:rPr>
              <a:t>توجه به کاربرد تکنیکهای هوش مصنوعی و ابزارهای مدل سازی در حوزه کسب وکار به طور فزاینده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ای در حال افزایش است.</a:t>
            </a:r>
            <a:endParaRPr lang="fa-IR" sz="2000" b="1" dirty="0" smtClean="0">
              <a:cs typeface="B Nazanin" pitchFamily="2" charset="-78"/>
            </a:endParaRPr>
          </a:p>
          <a:p>
            <a:pPr algn="just" rtl="1"/>
            <a:endParaRPr lang="fa-IR" sz="2000" b="1" dirty="0" smtClean="0">
              <a:cs typeface="B Nazanin" pitchFamily="2" charset="-78"/>
            </a:endParaRP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در چند دهه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ی گذشته عناوین شبکه های عصبی، الگوریتم ژنتیک و منطق فازی از موضوعاتی بوده اند </a:t>
            </a:r>
            <a:r>
              <a:rPr lang="fa-IR" sz="2000" b="1" dirty="0" smtClean="0">
                <a:cs typeface="B Nazanin" pitchFamily="2" charset="-78"/>
              </a:rPr>
              <a:t>که </a:t>
            </a:r>
            <a:r>
              <a:rPr lang="ar-SA" sz="2000" b="1" dirty="0" smtClean="0">
                <a:cs typeface="B Nazanin" pitchFamily="2" charset="-78"/>
              </a:rPr>
              <a:t>به عنوان ابزاری نیرومند در حل مسایلی که دیگر با روش شناسی ها و شیوه های سنتی قابل حل نبودند، شناخته شده و مورد استفاده قرار گرفته ا</a:t>
            </a:r>
            <a:r>
              <a:rPr lang="fa-IR" sz="2000" b="1" dirty="0" smtClean="0">
                <a:cs typeface="B Nazanin" pitchFamily="2" charset="-78"/>
              </a:rPr>
              <a:t>ند</a:t>
            </a:r>
            <a:r>
              <a:rPr lang="ar-SA" sz="2000" b="1" dirty="0" smtClean="0">
                <a:cs typeface="B Nazanin" pitchFamily="2" charset="-78"/>
              </a:rPr>
              <a:t>.</a:t>
            </a:r>
            <a:endParaRPr lang="fa-IR" sz="2000" b="1" dirty="0" smtClean="0">
              <a:cs typeface="B Nazanin" pitchFamily="2" charset="-78"/>
            </a:endParaRPr>
          </a:p>
          <a:p>
            <a:pPr algn="just" rtl="1"/>
            <a:endParaRPr lang="en-US" sz="2000" b="1" dirty="0" smtClean="0">
              <a:cs typeface="B Nazanin" pitchFamily="2" charset="-78"/>
            </a:endParaRP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هوش مصنوعی علاوه بر کاربردهایی که در زمینه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 مختلف دارد، مدت هاست که جایگاه خود را در حسابداری و امور مالی نیز پیدا کرده است</a:t>
            </a:r>
            <a:r>
              <a:rPr lang="fa-IR" sz="2000" b="1" dirty="0" smtClean="0">
                <a:cs typeface="B Nazanin" pitchFamily="2" charset="-78"/>
              </a:rPr>
              <a:t>.	</a:t>
            </a:r>
          </a:p>
          <a:p>
            <a:pPr algn="just" rtl="1"/>
            <a:endParaRPr lang="fa-IR" sz="2000" b="1" dirty="0" smtClean="0">
              <a:cs typeface="B Nazanin" pitchFamily="2" charset="-78"/>
            </a:endParaRPr>
          </a:p>
          <a:p>
            <a:pPr algn="just" rtl="1"/>
            <a:r>
              <a:rPr lang="fa-IR" sz="2000" b="1" dirty="0" smtClean="0">
                <a:cs typeface="B Nazanin" pitchFamily="2" charset="-78"/>
              </a:rPr>
              <a:t>محققان </a:t>
            </a:r>
            <a:r>
              <a:rPr lang="ar-SA" sz="2000" b="1" dirty="0" smtClean="0">
                <a:cs typeface="B Nazanin" pitchFamily="2" charset="-78"/>
              </a:rPr>
              <a:t>حسابداری، تکنولوژی ها و تکنی</a:t>
            </a:r>
            <a:r>
              <a:rPr lang="fa-IR" sz="2000" b="1" dirty="0" smtClean="0">
                <a:cs typeface="B Nazanin" pitchFamily="2" charset="-78"/>
              </a:rPr>
              <a:t>ک </a:t>
            </a:r>
            <a:r>
              <a:rPr lang="ar-SA" sz="2000" b="1" dirty="0" smtClean="0">
                <a:cs typeface="B Nazanin" pitchFamily="2" charset="-78"/>
              </a:rPr>
              <a:t>های هوش مصنوعی را با موفقیت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هایی چند، برای کارهای خاصی در گزارشگری و تحلیل مالی</a:t>
            </a:r>
            <a:r>
              <a:rPr lang="fa-IR" sz="2000" b="1" dirty="0" smtClean="0">
                <a:cs typeface="B Nazanin" pitchFamily="2" charset="-78"/>
              </a:rPr>
              <a:t>، </a:t>
            </a:r>
            <a:r>
              <a:rPr lang="ar-SA" sz="2000" b="1" dirty="0" smtClean="0">
                <a:cs typeface="B Nazanin" pitchFamily="2" charset="-78"/>
              </a:rPr>
              <a:t>حسابرسی و اطمینان بخشی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 و در محدوده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هایی دیگر به کار برده اند.</a:t>
            </a:r>
            <a:endParaRPr lang="fa-IR" sz="2000" b="1" dirty="0" smtClean="0">
              <a:cs typeface="B Nazanin" pitchFamily="2" charset="-78"/>
            </a:endParaRPr>
          </a:p>
          <a:p>
            <a:pPr algn="just" rtl="1"/>
            <a:endParaRPr lang="fa-IR" sz="2000" b="1" dirty="0" smtClean="0">
              <a:cs typeface="B Nazanin" pitchFamily="2" charset="-78"/>
            </a:endParaRP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در این مقاله ابتدا توصیفی از سه بحث عمده ی مطرح در هوش مصنوعی ارائه می شود و سپس به بازنگری جامعی در کاربرد آن ها در حوزه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ی حسابداری می پردازیم</a:t>
            </a:r>
            <a:r>
              <a:rPr lang="en-US" sz="2000" b="1" dirty="0" smtClean="0">
                <a:cs typeface="B Nazanin" pitchFamily="2" charset="-78"/>
              </a:rPr>
              <a:t>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B Nazanin" pitchFamily="2" charset="-78"/>
              </a:rPr>
              <a:t/>
            </a:r>
            <a:b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B Nazanin" pitchFamily="2" charset="-78"/>
              </a:rPr>
            </a:b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B Nazanin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229600" y="6248400"/>
            <a:ext cx="762000" cy="533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Browallia New" pitchFamily="34" charset="-34"/>
                <a:ea typeface="+mj-ea"/>
                <a:cs typeface="Browallia New" pitchFamily="34" charset="-34"/>
              </a:rPr>
              <a:t>2</a:t>
            </a:r>
            <a:endParaRPr kumimoji="0" lang="en-US" sz="2000" b="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Browallia New" pitchFamily="34" charset="-34"/>
              <a:ea typeface="+mj-ea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rtl="1"/>
            <a:r>
              <a:rPr lang="ar-SA" sz="4000" b="1" dirty="0" smtClean="0">
                <a:solidFill>
                  <a:srgbClr val="002060"/>
                </a:solidFill>
                <a:cs typeface="B Tabassom" pitchFamily="2" charset="-78"/>
              </a:rPr>
              <a:t>چند مبحث از هوش مصنوعی</a:t>
            </a:r>
            <a:r>
              <a:rPr lang="en-US" sz="4000" dirty="0" smtClean="0">
                <a:solidFill>
                  <a:srgbClr val="002060"/>
                </a:solidFill>
                <a:cs typeface="B Tabassom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Tabassom" pitchFamily="2" charset="-78"/>
              </a:rPr>
            </a:br>
            <a:endParaRPr lang="en-US" sz="4000" dirty="0">
              <a:solidFill>
                <a:srgbClr val="002060"/>
              </a:solidFill>
              <a:cs typeface="B Tabassom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371600" y="838200"/>
            <a:ext cx="7498080" cy="4724400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lvl="0" algn="just" rtl="1">
              <a:spcBef>
                <a:spcPct val="0"/>
              </a:spcBef>
            </a:pPr>
            <a:r>
              <a:rPr lang="ar-SA" sz="2000" b="1" dirty="0" smtClean="0">
                <a:cs typeface="B Nazanin" pitchFamily="2" charset="-78"/>
              </a:rPr>
              <a:t>هوش مصنوعی ساخت تجهیزات و نرم افزارهای کاربردی است که بسیاری از رفتارهای خاص انسان مانند استدلال، یادگیری، حل مساله و شناخت را تقلید می کند</a:t>
            </a: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r>
              <a:rPr lang="ar-SA" sz="2000" b="1" dirty="0" smtClean="0">
                <a:cs typeface="B Nazanin" pitchFamily="2" charset="-78"/>
              </a:rPr>
              <a:t>هوش مصنوعی در زمینه های مختلفی از جمله یادگیری، بازی شطرنج، اثبات قضایای ریاضی، نوشتن اشعار و تشخیص بیماری کاربرد دارد</a:t>
            </a:r>
            <a:r>
              <a:rPr lang="fa-IR" sz="2000" b="1" dirty="0" smtClean="0">
                <a:cs typeface="B Nazanin" pitchFamily="2" charset="-78"/>
              </a:rPr>
              <a:t>.</a:t>
            </a: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r>
              <a:rPr lang="fa-IR" sz="2000" b="1" dirty="0" smtClean="0">
                <a:cs typeface="B Nazanin" pitchFamily="2" charset="-78"/>
              </a:rPr>
              <a:t>حال به سه مبحث که </a:t>
            </a:r>
            <a:r>
              <a:rPr lang="ar-SA" sz="2000" b="1" dirty="0" smtClean="0">
                <a:cs typeface="B Nazanin" pitchFamily="2" charset="-78"/>
              </a:rPr>
              <a:t>نقش عمده تری در تشریح کاربرد هوش مصنوعی در حسابداری و امور مالی دارند</a:t>
            </a:r>
            <a:r>
              <a:rPr lang="fa-IR" sz="2000" b="1" dirty="0" smtClean="0">
                <a:cs typeface="B Nazanin" pitchFamily="2" charset="-78"/>
              </a:rPr>
              <a:t> می پردازیم که عبارتند از : </a:t>
            </a: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marL="457200" lvl="0" indent="-457200" algn="just" rtl="1">
              <a:spcBef>
                <a:spcPct val="0"/>
              </a:spcBef>
              <a:buAutoNum type="arabicParenR"/>
            </a:pPr>
            <a:r>
              <a:rPr lang="ar-SA" sz="2000" b="1" dirty="0" smtClean="0">
                <a:cs typeface="B Nazanin" pitchFamily="2" charset="-78"/>
              </a:rPr>
              <a:t>شبکه ی عصبی</a:t>
            </a:r>
            <a:endParaRPr lang="en-US" sz="2000" b="1" dirty="0" smtClean="0">
              <a:cs typeface="B Nazanin" pitchFamily="2" charset="-78"/>
            </a:endParaRPr>
          </a:p>
          <a:p>
            <a:pPr marL="457200" indent="-457200" algn="just" rtl="1">
              <a:spcBef>
                <a:spcPct val="0"/>
              </a:spcBef>
              <a:buFontTx/>
              <a:buAutoNum type="arabicParenR"/>
            </a:pPr>
            <a:r>
              <a:rPr lang="ar-SA" sz="2000" b="1" dirty="0" smtClean="0">
                <a:cs typeface="B Nazanin" pitchFamily="2" charset="-78"/>
              </a:rPr>
              <a:t>منطق فازی</a:t>
            </a:r>
            <a:endParaRPr lang="en-US" sz="2000" dirty="0" smtClean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B Nazanin" pitchFamily="2" charset="-78"/>
            </a:endParaRPr>
          </a:p>
          <a:p>
            <a:pPr marL="457200" lvl="0" indent="-457200" algn="just" rtl="1">
              <a:spcBef>
                <a:spcPct val="0"/>
              </a:spcBef>
              <a:buAutoNum type="arabicParenR"/>
            </a:pPr>
            <a:r>
              <a:rPr lang="ar-SA" sz="2000" b="1" dirty="0" smtClean="0">
                <a:cs typeface="B Nazanin" pitchFamily="2" charset="-78"/>
              </a:rPr>
              <a:t>الگوریتم ژنتیک</a:t>
            </a:r>
            <a:endParaRPr lang="fa-IR" sz="2000" b="1" dirty="0" smtClean="0">
              <a:cs typeface="B Nazanin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29600" y="6248400"/>
            <a:ext cx="762000" cy="533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Browallia New" pitchFamily="34" charset="-34"/>
                <a:ea typeface="+mj-ea"/>
                <a:cs typeface="Browallia New" pitchFamily="34" charset="-34"/>
              </a:rPr>
              <a:t>3</a:t>
            </a:r>
            <a:endParaRPr kumimoji="0" lang="en-US" sz="2000" b="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Browallia New" pitchFamily="34" charset="-34"/>
              <a:ea typeface="+mj-ea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28600"/>
            <a:ext cx="7498080" cy="1143000"/>
          </a:xfrm>
        </p:spPr>
        <p:txBody>
          <a:bodyPr>
            <a:noAutofit/>
          </a:bodyPr>
          <a:lstStyle/>
          <a:p>
            <a:pPr algn="ctr" rtl="1"/>
            <a:r>
              <a:rPr lang="ar-SA" sz="4000" b="1" dirty="0" smtClean="0">
                <a:solidFill>
                  <a:srgbClr val="002060"/>
                </a:solidFill>
                <a:cs typeface="B Tabassom" pitchFamily="2" charset="-78"/>
              </a:rPr>
              <a:t>مفاهیم شبکه عصبی مصنوعی</a:t>
            </a:r>
            <a:r>
              <a:rPr lang="en-US" sz="4000" dirty="0" smtClean="0">
                <a:solidFill>
                  <a:srgbClr val="002060"/>
                </a:solidFill>
                <a:cs typeface="B Tabassom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Tabassom" pitchFamily="2" charset="-78"/>
              </a:rPr>
            </a:br>
            <a:endParaRPr lang="en-US" sz="4000" dirty="0">
              <a:solidFill>
                <a:srgbClr val="002060"/>
              </a:solidFill>
              <a:cs typeface="B Tabassom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95400" y="838200"/>
            <a:ext cx="7696200" cy="3962400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lvl="0" algn="just" rtl="1">
              <a:spcBef>
                <a:spcPct val="0"/>
              </a:spcBef>
            </a:pPr>
            <a:r>
              <a:rPr lang="fa-IR" sz="3100" b="1" dirty="0" smtClean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B Tabassom" pitchFamily="2" charset="-78"/>
              </a:rPr>
              <a:t>1 – 1) اعصاب </a:t>
            </a:r>
            <a:r>
              <a:rPr lang="ar-SA" sz="3100" b="1" dirty="0" smtClean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B Tabassom" pitchFamily="2" charset="-78"/>
              </a:rPr>
              <a:t>مصنوعی</a:t>
            </a:r>
            <a:r>
              <a:rPr lang="fa-IR" sz="3100" b="1" dirty="0" smtClean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B Tabassom" pitchFamily="2" charset="-78"/>
              </a:rPr>
              <a:t> :</a:t>
            </a:r>
          </a:p>
          <a:p>
            <a:pPr lvl="0" algn="just" rtl="1">
              <a:spcBef>
                <a:spcPct val="0"/>
              </a:spcBef>
            </a:pPr>
            <a:endParaRPr lang="fa-IR" sz="3100" b="1" dirty="0" smtClean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B Titr" pitchFamily="2" charset="-78"/>
            </a:endParaRPr>
          </a:p>
          <a:p>
            <a:pPr lvl="0" algn="just" rtl="1">
              <a:spcBef>
                <a:spcPct val="0"/>
              </a:spcBef>
            </a:pPr>
            <a:r>
              <a:rPr lang="ar-SA" sz="2200" b="1" dirty="0" smtClean="0">
                <a:cs typeface="B Nazanin" pitchFamily="2" charset="-78"/>
              </a:rPr>
              <a:t>عصب مصنوعی مدلی است که اجزاء آن شباهت مستقیمی به اجزاء عصب واقعی دارند</a:t>
            </a:r>
            <a:r>
              <a:rPr lang="fa-IR" sz="2200" b="1" dirty="0" smtClean="0">
                <a:cs typeface="B Nazanin" pitchFamily="2" charset="-78"/>
              </a:rPr>
              <a:t>. </a:t>
            </a:r>
            <a:r>
              <a:rPr lang="ar-SA" sz="2200" b="1" dirty="0" smtClean="0">
                <a:cs typeface="B Nazanin" pitchFamily="2" charset="-78"/>
              </a:rPr>
              <a:t>این مدل را اولین بار مک کلولو و پیتز مطرح کردند</a:t>
            </a:r>
            <a:r>
              <a:rPr lang="fa-IR" sz="2200" b="1" dirty="0" smtClean="0">
                <a:cs typeface="B Nazanin" pitchFamily="2" charset="-78"/>
              </a:rPr>
              <a:t>.</a:t>
            </a:r>
          </a:p>
          <a:p>
            <a:pPr lvl="0" algn="just" rtl="1">
              <a:spcBef>
                <a:spcPct val="0"/>
              </a:spcBef>
            </a:pPr>
            <a:endParaRPr lang="fa-IR" sz="22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r>
              <a:rPr lang="fa-IR" sz="2200" b="1" dirty="0" smtClean="0">
                <a:cs typeface="B Nazanin" pitchFamily="2" charset="-78"/>
              </a:rPr>
              <a:t>نگاره ی(1)نمایی ازیک عصب مصنوعی است. علائم ورودی</a:t>
            </a:r>
            <a:r>
              <a:rPr lang="fa-IR" sz="1600" b="1" dirty="0" smtClean="0">
                <a:cs typeface="B Nazanin" pitchFamily="2" charset="-78"/>
              </a:rPr>
              <a:t> </a:t>
            </a:r>
            <a:r>
              <a:rPr lang="en-US" sz="1600" b="1" dirty="0" smtClean="0">
                <a:latin typeface="Sylfaen" pitchFamily="18" charset="0"/>
                <a:cs typeface="Consolas" pitchFamily="49" charset="0"/>
              </a:rPr>
              <a:t>X1,X2,X3, …, XN</a:t>
            </a:r>
            <a:r>
              <a:rPr lang="ar-SA" sz="2200" b="1" dirty="0" smtClean="0">
                <a:cs typeface="B Nazanin" pitchFamily="2" charset="-78"/>
              </a:rPr>
              <a:t>مشخص شده اند، متغیرهای پیوسته هستند</a:t>
            </a:r>
            <a:r>
              <a:rPr lang="fa-IR" sz="2200" b="1" dirty="0" smtClean="0">
                <a:cs typeface="B Nazanin" pitchFamily="2" charset="-78"/>
              </a:rPr>
              <a:t>.</a:t>
            </a:r>
            <a:r>
              <a:rPr lang="en-US" sz="2200" b="1" dirty="0" smtClean="0">
                <a:cs typeface="B Nazanin" pitchFamily="2" charset="-78"/>
              </a:rPr>
              <a:t> </a:t>
            </a:r>
            <a:r>
              <a:rPr lang="ar-SA" sz="2200" b="1" dirty="0" smtClean="0">
                <a:cs typeface="B Nazanin" pitchFamily="2" charset="-78"/>
              </a:rPr>
              <a:t>هر یک از این مقادیر ورودی تحت تأثیر وزن خاصی قرار می</a:t>
            </a:r>
            <a:r>
              <a:rPr lang="fa-IR" sz="2200" b="1" dirty="0" smtClean="0">
                <a:cs typeface="B Nazanin" pitchFamily="2" charset="-78"/>
              </a:rPr>
              <a:t> </a:t>
            </a:r>
            <a:r>
              <a:rPr lang="ar-SA" sz="2200" b="1" dirty="0" smtClean="0">
                <a:cs typeface="B Nazanin" pitchFamily="2" charset="-78"/>
              </a:rPr>
              <a:t>گیرند</a:t>
            </a:r>
            <a:r>
              <a:rPr lang="fa-IR" sz="2200" b="1" dirty="0" smtClean="0">
                <a:cs typeface="B Nazanin" pitchFamily="2" charset="-78"/>
              </a:rPr>
              <a:t>.</a:t>
            </a:r>
          </a:p>
          <a:p>
            <a:pPr lvl="0" algn="just" rtl="1">
              <a:spcBef>
                <a:spcPct val="0"/>
              </a:spcBef>
            </a:pPr>
            <a:endParaRPr lang="fa-IR" sz="22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r>
              <a:rPr lang="ar-SA" sz="2200" b="1" dirty="0" smtClean="0">
                <a:cs typeface="B Nazanin" pitchFamily="2" charset="-78"/>
              </a:rPr>
              <a:t>این عناصر پردازشگ</a:t>
            </a:r>
            <a:r>
              <a:rPr lang="fa-IR" sz="2200" b="1" dirty="0" smtClean="0">
                <a:cs typeface="B Nazanin" pitchFamily="2" charset="-78"/>
              </a:rPr>
              <a:t>ر از د</a:t>
            </a:r>
            <a:r>
              <a:rPr lang="ar-SA" sz="2200" b="1" dirty="0" smtClean="0">
                <a:cs typeface="B Nazanin" pitchFamily="2" charset="-78"/>
              </a:rPr>
              <a:t>و قسمت تشکیل شده</a:t>
            </a:r>
            <a:r>
              <a:rPr lang="fa-IR" sz="2200" b="1" dirty="0" smtClean="0">
                <a:cs typeface="B Nazanin" pitchFamily="2" charset="-78"/>
              </a:rPr>
              <a:t> </a:t>
            </a:r>
            <a:r>
              <a:rPr lang="ar-SA" sz="2200" b="1" dirty="0" smtClean="0">
                <a:cs typeface="B Nazanin" pitchFamily="2" charset="-78"/>
              </a:rPr>
              <a:t>اند</a:t>
            </a:r>
            <a:r>
              <a:rPr lang="fa-IR" sz="2200" b="1" dirty="0" smtClean="0">
                <a:cs typeface="B Nazanin" pitchFamily="2" charset="-78"/>
              </a:rPr>
              <a:t>. قسمت </a:t>
            </a:r>
            <a:r>
              <a:rPr lang="ar-SA" sz="2200" b="1" dirty="0" smtClean="0">
                <a:cs typeface="B Nazanin" pitchFamily="2" charset="-78"/>
              </a:rPr>
              <a:t>اول ورودی های وزن</a:t>
            </a:r>
            <a:r>
              <a:rPr lang="fa-IR" sz="2200" b="1" dirty="0" smtClean="0">
                <a:cs typeface="B Nazanin" pitchFamily="2" charset="-78"/>
              </a:rPr>
              <a:t> </a:t>
            </a:r>
            <a:r>
              <a:rPr lang="ar-SA" sz="2200" b="1" dirty="0" smtClean="0">
                <a:cs typeface="B Nazanin" pitchFamily="2" charset="-78"/>
              </a:rPr>
              <a:t>دار را با هم جمع میکند</a:t>
            </a:r>
            <a:r>
              <a:rPr lang="fa-IR" sz="2200" b="1" dirty="0" smtClean="0">
                <a:cs typeface="B Nazanin" pitchFamily="2" charset="-78"/>
              </a:rPr>
              <a:t> </a:t>
            </a:r>
            <a:r>
              <a:rPr lang="ar-SA" sz="2200" b="1" dirty="0" smtClean="0">
                <a:cs typeface="B Nazanin" pitchFamily="2" charset="-78"/>
              </a:rPr>
              <a:t>و کمیتی به نام </a:t>
            </a:r>
            <a:r>
              <a:rPr lang="en-US" sz="2100" b="1" dirty="0" smtClean="0">
                <a:latin typeface="Sylfaen" pitchFamily="18" charset="0"/>
                <a:cs typeface="Consolas" pitchFamily="49" charset="0"/>
              </a:rPr>
              <a:t>I</a:t>
            </a:r>
            <a:r>
              <a:rPr lang="fa-IR" sz="2200" b="1" dirty="0" smtClean="0">
                <a:latin typeface="Consolas" pitchFamily="49" charset="0"/>
                <a:cs typeface="B Nazanin" pitchFamily="2" charset="-78"/>
              </a:rPr>
              <a:t> </a:t>
            </a:r>
            <a:r>
              <a:rPr lang="ar-SA" sz="2200" b="1" dirty="0" smtClean="0">
                <a:cs typeface="B Nazanin" pitchFamily="2" charset="-78"/>
              </a:rPr>
              <a:t>را</a:t>
            </a:r>
            <a:endParaRPr lang="fa-IR" sz="22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r>
              <a:rPr lang="ar-SA" sz="2200" b="1" dirty="0" smtClean="0">
                <a:cs typeface="B Nazanin" pitchFamily="2" charset="-78"/>
              </a:rPr>
              <a:t>به دست می آورد؛</a:t>
            </a:r>
            <a:r>
              <a:rPr lang="fa-IR" sz="2200" b="1" dirty="0" smtClean="0">
                <a:cs typeface="B Nazanin" pitchFamily="2" charset="-78"/>
              </a:rPr>
              <a:t> </a:t>
            </a:r>
            <a:r>
              <a:rPr lang="ar-SA" sz="2200" b="1" dirty="0" smtClean="0">
                <a:cs typeface="B Nazanin" pitchFamily="2" charset="-78"/>
              </a:rPr>
              <a:t>قسمت دوم یک صافی</a:t>
            </a:r>
            <a:endParaRPr lang="fa-IR" sz="22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r>
              <a:rPr lang="ar-SA" sz="2200" b="1" dirty="0" smtClean="0">
                <a:cs typeface="B Nazanin" pitchFamily="2" charset="-78"/>
              </a:rPr>
              <a:t> غیر خطی است</a:t>
            </a:r>
            <a:r>
              <a:rPr lang="fa-IR" sz="2200" b="1" dirty="0" smtClean="0">
                <a:cs typeface="B Nazanin" pitchFamily="2" charset="-78"/>
              </a:rPr>
              <a:t> </a:t>
            </a:r>
            <a:r>
              <a:rPr lang="ar-SA" sz="2200" b="1" dirty="0" smtClean="0">
                <a:cs typeface="B Nazanin" pitchFamily="2" charset="-78"/>
              </a:rPr>
              <a:t>که</a:t>
            </a:r>
            <a:r>
              <a:rPr lang="fa-IR" sz="2200" b="1" dirty="0" smtClean="0">
                <a:cs typeface="B Nazanin" pitchFamily="2" charset="-78"/>
              </a:rPr>
              <a:t> </a:t>
            </a:r>
            <a:r>
              <a:rPr lang="ar-SA" sz="2200" b="1" dirty="0" smtClean="0">
                <a:cs typeface="B Nazanin" pitchFamily="2" charset="-78"/>
              </a:rPr>
              <a:t>معمولاً تابع </a:t>
            </a:r>
            <a:endParaRPr lang="fa-IR" sz="22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r>
              <a:rPr lang="ar-SA" sz="2200" b="1" dirty="0" smtClean="0">
                <a:cs typeface="B Nazanin" pitchFamily="2" charset="-78"/>
              </a:rPr>
              <a:t>فعال سازی</a:t>
            </a:r>
            <a:r>
              <a:rPr lang="fa-IR" sz="2200" b="1" dirty="0" smtClean="0">
                <a:cs typeface="B Nazanin" pitchFamily="2" charset="-78"/>
              </a:rPr>
              <a:t> </a:t>
            </a:r>
            <a:r>
              <a:rPr lang="ar-SA" sz="2200" b="1" dirty="0" smtClean="0">
                <a:cs typeface="B Nazanin" pitchFamily="2" charset="-78"/>
              </a:rPr>
              <a:t>نامیده میشود</a:t>
            </a:r>
            <a:r>
              <a:rPr lang="fa-IR" sz="2200" b="1" dirty="0" smtClean="0">
                <a:cs typeface="B Nazanin" pitchFamily="2" charset="-78"/>
              </a:rPr>
              <a:t> </a:t>
            </a:r>
            <a:r>
              <a:rPr lang="ar-SA" sz="2200" b="1" dirty="0" smtClean="0">
                <a:cs typeface="B Nazanin" pitchFamily="2" charset="-78"/>
              </a:rPr>
              <a:t>که از طریق</a:t>
            </a:r>
            <a:endParaRPr lang="fa-IR" sz="22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r>
              <a:rPr lang="ar-SA" sz="2200" b="1" dirty="0" smtClean="0">
                <a:cs typeface="B Nazanin" pitchFamily="2" charset="-78"/>
              </a:rPr>
              <a:t>آن خروجی مشخص م</a:t>
            </a:r>
            <a:r>
              <a:rPr lang="fa-IR" sz="2200" b="1" dirty="0" smtClean="0">
                <a:cs typeface="B Nazanin" pitchFamily="2" charset="-78"/>
              </a:rPr>
              <a:t>ی</a:t>
            </a:r>
            <a:r>
              <a:rPr lang="ar-SA" sz="2200" b="1" dirty="0" smtClean="0">
                <a:cs typeface="B Nazanin" pitchFamily="2" charset="-78"/>
              </a:rPr>
              <a:t>شو</a:t>
            </a:r>
            <a:r>
              <a:rPr lang="fa-IR" sz="2200" b="1" dirty="0" smtClean="0">
                <a:cs typeface="B Nazanin" pitchFamily="2" charset="-78"/>
              </a:rPr>
              <a:t>د.</a:t>
            </a:r>
          </a:p>
        </p:txBody>
      </p:sp>
      <p:pic>
        <p:nvPicPr>
          <p:cNvPr id="5" name="Picture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7272" y="3657600"/>
            <a:ext cx="44196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8229600" y="6248400"/>
            <a:ext cx="762000" cy="533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Browallia New" pitchFamily="34" charset="-34"/>
                <a:ea typeface="+mj-ea"/>
                <a:cs typeface="Browallia New" pitchFamily="34" charset="-34"/>
              </a:rPr>
              <a:t>4</a:t>
            </a:r>
            <a:endParaRPr kumimoji="0" lang="en-US" sz="2000" b="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Browallia New" pitchFamily="34" charset="-34"/>
              <a:ea typeface="+mj-ea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r" rtl="1"/>
            <a:r>
              <a:rPr lang="fa-IR" sz="4000" b="1" dirty="0" smtClean="0">
                <a:solidFill>
                  <a:srgbClr val="002060"/>
                </a:solidFill>
                <a:cs typeface="B Tabassom" pitchFamily="2" charset="-78"/>
              </a:rPr>
              <a:t>2 – 1) </a:t>
            </a:r>
            <a:r>
              <a:rPr lang="ar-SA" sz="4000" b="1" dirty="0" smtClean="0">
                <a:solidFill>
                  <a:srgbClr val="002060"/>
                </a:solidFill>
                <a:cs typeface="B Tabassom" pitchFamily="2" charset="-78"/>
              </a:rPr>
              <a:t>انواع توابع فعال سازی</a:t>
            </a:r>
            <a:r>
              <a:rPr lang="fa-IR" sz="4000" b="1" dirty="0" smtClean="0">
                <a:solidFill>
                  <a:srgbClr val="002060"/>
                </a:solidFill>
                <a:cs typeface="B Tabassom" pitchFamily="2" charset="-78"/>
              </a:rPr>
              <a:t> :</a:t>
            </a:r>
            <a:br>
              <a:rPr lang="fa-IR" sz="4000" b="1" dirty="0" smtClean="0">
                <a:solidFill>
                  <a:srgbClr val="002060"/>
                </a:solidFill>
                <a:cs typeface="B Tabassom" pitchFamily="2" charset="-78"/>
              </a:rPr>
            </a:br>
            <a:endParaRPr lang="en-US" sz="4000" dirty="0">
              <a:solidFill>
                <a:srgbClr val="002060"/>
              </a:solidFill>
              <a:cs typeface="B Tabassom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43000" y="914400"/>
            <a:ext cx="7943088" cy="5105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r>
              <a:rPr lang="ar-SA" sz="2000" b="1" dirty="0" smtClean="0">
                <a:cs typeface="B Nazanin" pitchFamily="2" charset="-78"/>
              </a:rPr>
              <a:t>تابع فعال سازی می تواند یک تابع آستانه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ای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باشد که فقط زمانی اطلاعات را عبور می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دهد که خروجی </a:t>
            </a:r>
            <a:r>
              <a:rPr lang="en-US" sz="2000" b="1" dirty="0" smtClean="0">
                <a:latin typeface="Sylfaen" pitchFamily="18" charset="0"/>
                <a:cs typeface="B Nazanin" pitchFamily="2" charset="-78"/>
              </a:rPr>
              <a:t>I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که مربوط به قسمت اول عصب مصنوعی است از مقدار آستانه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ای</a:t>
            </a:r>
            <a:r>
              <a:rPr lang="en-US" sz="2000" b="1" dirty="0" smtClean="0">
                <a:latin typeface="Sylfaen" pitchFamily="18" charset="0"/>
                <a:cs typeface="B Nazanin" pitchFamily="2" charset="-78"/>
              </a:rPr>
              <a:t>T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تجاوز کند</a:t>
            </a:r>
            <a:r>
              <a:rPr lang="fa-IR" sz="2000" b="1" dirty="0" smtClean="0">
                <a:cs typeface="B Nazanin" pitchFamily="2" charset="-78"/>
              </a:rPr>
              <a:t>.</a:t>
            </a: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r>
              <a:rPr lang="ar-SA" sz="2000" b="1" dirty="0" smtClean="0">
                <a:cs typeface="B Nazanin" pitchFamily="2" charset="-78"/>
              </a:rPr>
              <a:t>همچنین این تابع می تواند مانند یک تابع علامت باشد که وقتی خروجی کمتر از مقدار آستانه ی </a:t>
            </a:r>
            <a:r>
              <a:rPr lang="en-US" sz="2000" b="1" dirty="0" smtClean="0">
                <a:latin typeface="Sylfaen" pitchFamily="18" charset="0"/>
                <a:cs typeface="B Nazanin" pitchFamily="2" charset="-78"/>
              </a:rPr>
              <a:t>T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باشد اطلاعات منفی </a:t>
            </a:r>
            <a:r>
              <a:rPr lang="fa-IR" sz="2000" b="1" dirty="0" smtClean="0">
                <a:cs typeface="B Nazanin" pitchFamily="2" charset="-78"/>
              </a:rPr>
              <a:t>و </a:t>
            </a:r>
            <a:r>
              <a:rPr lang="ar-SA" sz="2000" b="1" dirty="0" smtClean="0">
                <a:cs typeface="B Nazanin" pitchFamily="2" charset="-78"/>
              </a:rPr>
              <a:t>وقتی خروجی بیش تر از مقدار آستانه ای 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en-US" sz="2000" b="1" dirty="0" smtClean="0">
                <a:latin typeface="Sylfaen" pitchFamily="18" charset="0"/>
                <a:cs typeface="B Nazanin" pitchFamily="2" charset="-78"/>
              </a:rPr>
              <a:t>T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باشد اطلاعات مثبت بفرست</a:t>
            </a:r>
            <a:r>
              <a:rPr lang="fa-IR" sz="2000" b="1" dirty="0" smtClean="0">
                <a:cs typeface="B Nazanin" pitchFamily="2" charset="-78"/>
              </a:rPr>
              <a:t>د.</a:t>
            </a: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r>
              <a:rPr lang="ar-SA" sz="2000" b="1" dirty="0" smtClean="0">
                <a:cs typeface="B Nazanin" pitchFamily="2" charset="-78"/>
              </a:rPr>
              <a:t>در اغلب موارد، تابع فعال سازی یک تابع پیوسته است که تابع </a:t>
            </a:r>
            <a:r>
              <a:rPr lang="en-US" sz="2000" b="1" dirty="0" smtClean="0">
                <a:latin typeface="Sylfaen" pitchFamily="18" charset="0"/>
                <a:cs typeface="B Nazanin" pitchFamily="2" charset="-78"/>
              </a:rPr>
              <a:t>S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مانندنام دارد</a:t>
            </a:r>
            <a:r>
              <a:rPr lang="fa-IR" sz="2000" b="1" dirty="0" smtClean="0">
                <a:cs typeface="B Nazanin" pitchFamily="2" charset="-78"/>
              </a:rPr>
              <a:t>.پ</a:t>
            </a:r>
            <a:r>
              <a:rPr lang="ar-SA" sz="2000" b="1" dirty="0" smtClean="0">
                <a:cs typeface="B Nazanin" pitchFamily="2" charset="-78"/>
              </a:rPr>
              <a:t>راستفاده ترین تابع فعال سازی، تابع لجستیک است که یکی از انواع توابع فعال سازی </a:t>
            </a:r>
            <a:r>
              <a:rPr lang="en-US" sz="2000" b="1" dirty="0" smtClean="0">
                <a:latin typeface="Sylfaen" pitchFamily="18" charset="0"/>
                <a:cs typeface="B Nazanin" pitchFamily="2" charset="-78"/>
              </a:rPr>
              <a:t>S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مانند است و بین دو مجانب افقی صفر و یک قرار دار</a:t>
            </a:r>
            <a:r>
              <a:rPr lang="fa-IR" sz="2000" b="1" dirty="0" smtClean="0">
                <a:cs typeface="B Nazanin" pitchFamily="2" charset="-78"/>
              </a:rPr>
              <a:t>د.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en-US" sz="2000" b="1" dirty="0" smtClean="0">
                <a:latin typeface="Sylfaen" pitchFamily="18" charset="0"/>
                <a:cs typeface="B Nazanin" pitchFamily="2" charset="-78"/>
              </a:rPr>
              <a:t>α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ضریبی است که در تغییرات تابع بین دو مقدار مجانب، شیب تابع را مشخص می کند</a:t>
            </a:r>
            <a:r>
              <a:rPr lang="fa-IR" sz="2000" b="1" dirty="0" smtClean="0">
                <a:cs typeface="B Nazanin" pitchFamily="2" charset="-78"/>
              </a:rPr>
              <a:t>. ع</a:t>
            </a:r>
            <a:r>
              <a:rPr lang="ar-SA" sz="2000" b="1" dirty="0" smtClean="0">
                <a:cs typeface="B Nazanin" pitchFamily="2" charset="-78"/>
              </a:rPr>
              <a:t>لت این که از توابع غیر خطی در عصب مصنوعی استفاده می شود این است که بتوانیم پدیده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 غیر خطی را مدل سازی کنیم</a:t>
            </a:r>
            <a:r>
              <a:rPr lang="fa-IR" sz="2000" b="1" dirty="0" smtClean="0">
                <a:cs typeface="B Nazanin" pitchFamily="2" charset="-78"/>
              </a:rPr>
              <a:t>.</a:t>
            </a: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en-US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B Nazanin" pitchFamily="2" charset="-78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3362325"/>
            <a:ext cx="4733925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8229600" y="6248400"/>
            <a:ext cx="762000" cy="533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Browallia New" pitchFamily="34" charset="-34"/>
                <a:ea typeface="+mj-ea"/>
                <a:cs typeface="Browallia New" pitchFamily="34" charset="-34"/>
              </a:rPr>
              <a:t>5</a:t>
            </a:r>
            <a:endParaRPr kumimoji="0" lang="en-US" sz="2000" b="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Browallia New" pitchFamily="34" charset="-34"/>
              <a:ea typeface="+mj-ea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76200"/>
            <a:ext cx="7498080" cy="685800"/>
          </a:xfrm>
        </p:spPr>
        <p:txBody>
          <a:bodyPr>
            <a:noAutofit/>
          </a:bodyPr>
          <a:lstStyle/>
          <a:p>
            <a:pPr algn="r" rtl="1"/>
            <a:r>
              <a:rPr lang="fa-IR" sz="4000" b="1" dirty="0" smtClean="0">
                <a:solidFill>
                  <a:srgbClr val="002060"/>
                </a:solidFill>
                <a:cs typeface="B Tabassom" pitchFamily="2" charset="-78"/>
              </a:rPr>
              <a:t>3 – 1) </a:t>
            </a:r>
            <a:r>
              <a:rPr lang="ar-SA" sz="4000" b="1" dirty="0" smtClean="0">
                <a:solidFill>
                  <a:srgbClr val="002060"/>
                </a:solidFill>
                <a:cs typeface="B Tabassom" pitchFamily="2" charset="-78"/>
              </a:rPr>
              <a:t>شبکه ی عصبی مصنوعی</a:t>
            </a:r>
            <a:endParaRPr lang="en-US" sz="4000" dirty="0">
              <a:solidFill>
                <a:srgbClr val="002060"/>
              </a:solidFill>
              <a:cs typeface="B Tabassom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43000" y="685800"/>
            <a:ext cx="7802880" cy="30480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just" rtl="1"/>
            <a:r>
              <a:rPr lang="ar-SA" sz="2000" b="1" dirty="0" smtClean="0">
                <a:cs typeface="B Nazanin" pitchFamily="2" charset="-78"/>
              </a:rPr>
              <a:t>سیستم پردازش داده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هایی که از تعداد زیادی عناصر پردازشگر ساده و بسیار مرتبط باهم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تشکیل شده است شبکه عصبی مصنوعی است</a:t>
            </a:r>
            <a:r>
              <a:rPr lang="fa-IR" sz="2000" b="1" dirty="0" smtClean="0">
                <a:cs typeface="B Nazanin" pitchFamily="2" charset="-78"/>
              </a:rPr>
              <a:t>.</a:t>
            </a: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شبکه عصبی مصنوعی به عنوان یکی از روش های هوش مصنوعی به دنبال تقلید از عملکرد مغز انسان است</a:t>
            </a:r>
            <a:r>
              <a:rPr lang="fa-IR" sz="2000" b="1" dirty="0" smtClean="0">
                <a:cs typeface="B Nazanin" pitchFamily="2" charset="-78"/>
              </a:rPr>
              <a:t>.</a:t>
            </a: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یک شبکه عصبی مصنوعی همان طور که در نگاره</a:t>
            </a:r>
            <a:r>
              <a:rPr lang="fa-IR" sz="2000" b="1" dirty="0" smtClean="0">
                <a:cs typeface="B Nazanin" pitchFamily="2" charset="-78"/>
              </a:rPr>
              <a:t> ی (2) ن</a:t>
            </a:r>
            <a:r>
              <a:rPr lang="ar-SA" sz="2000" b="1" dirty="0" smtClean="0">
                <a:cs typeface="B Nazanin" pitchFamily="2" charset="-78"/>
              </a:rPr>
              <a:t>شان داده شده است از تعداد زیادی گره و پاره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خطهای جهت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دار که گره ها را به هم ارتباط می دهد تشکیل شده است</a:t>
            </a:r>
            <a:r>
              <a:rPr lang="fa-IR" sz="2000" b="1" dirty="0" smtClean="0">
                <a:cs typeface="B Nazanin" pitchFamily="2" charset="-78"/>
              </a:rPr>
              <a:t>.</a:t>
            </a:r>
          </a:p>
          <a:p>
            <a:pPr algn="just" rtl="1"/>
            <a:r>
              <a:rPr lang="fa-IR" sz="2000" b="1" dirty="0" smtClean="0">
                <a:cs typeface="B Nazanin" pitchFamily="2" charset="-78"/>
              </a:rPr>
              <a:t>گ</a:t>
            </a:r>
            <a:r>
              <a:rPr lang="ar-SA" sz="2000" b="1" dirty="0" smtClean="0">
                <a:cs typeface="B Nazanin" pitchFamily="2" charset="-78"/>
              </a:rPr>
              <a:t>ره ها که در لایه ی ورودی هستند گره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 حسی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وگره های لایه ی خروجی، گره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 پاسخ دهنده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fa-IR" sz="2000" b="1" dirty="0" smtClean="0">
                <a:cs typeface="B Nazanin" pitchFamily="2" charset="-78"/>
              </a:rPr>
              <a:t> ن</a:t>
            </a:r>
            <a:r>
              <a:rPr lang="ar-SA" sz="2000" b="1" dirty="0" smtClean="0">
                <a:cs typeface="B Nazanin" pitchFamily="2" charset="-78"/>
              </a:rPr>
              <a:t>امیده میشوند</a:t>
            </a:r>
            <a:r>
              <a:rPr lang="fa-IR" sz="2000" b="1" dirty="0" smtClean="0">
                <a:cs typeface="B Nazanin" pitchFamily="2" charset="-78"/>
              </a:rPr>
              <a:t>.</a:t>
            </a:r>
          </a:p>
          <a:p>
            <a:pPr algn="just" rtl="1"/>
            <a:r>
              <a:rPr lang="fa-IR" sz="2000" b="1" dirty="0" smtClean="0">
                <a:cs typeface="B Nazanin" pitchFamily="2" charset="-78"/>
              </a:rPr>
              <a:t>بین </a:t>
            </a:r>
            <a:r>
              <a:rPr lang="ar-SA" sz="2000" b="1" dirty="0" smtClean="0">
                <a:cs typeface="B Nazanin" pitchFamily="2" charset="-78"/>
              </a:rPr>
              <a:t>نرونهای ورودی و خروجی نیز نرونهای پنهان</a:t>
            </a:r>
            <a:r>
              <a:rPr lang="fa-IR" sz="2000" b="1" dirty="0" smtClean="0">
                <a:cs typeface="B Nazanin" pitchFamily="2" charset="-78"/>
              </a:rPr>
              <a:t> قرار</a:t>
            </a:r>
            <a:r>
              <a:rPr lang="ar-SA" sz="2000" b="1" dirty="0" smtClean="0">
                <a:cs typeface="B Nazanin" pitchFamily="2" charset="-78"/>
              </a:rPr>
              <a:t>دارن</a:t>
            </a:r>
            <a:r>
              <a:rPr lang="fa-IR" sz="2000" b="1" dirty="0" smtClean="0">
                <a:cs typeface="B Nazanin" pitchFamily="2" charset="-78"/>
              </a:rPr>
              <a:t>د.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85383" y="3810000"/>
            <a:ext cx="5001217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8229600" y="6248400"/>
            <a:ext cx="762000" cy="533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Browallia New" pitchFamily="34" charset="-34"/>
                <a:ea typeface="+mj-ea"/>
                <a:cs typeface="Browallia New" pitchFamily="34" charset="-34"/>
              </a:rPr>
              <a:t>6</a:t>
            </a:r>
            <a:endParaRPr kumimoji="0" lang="en-US" sz="2000" b="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Browallia New" pitchFamily="34" charset="-34"/>
              <a:ea typeface="+mj-ea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sz="4000" b="1" dirty="0" smtClean="0">
                <a:solidFill>
                  <a:srgbClr val="002060"/>
                </a:solidFill>
                <a:cs typeface="B Tabassom" pitchFamily="2" charset="-78"/>
              </a:rPr>
              <a:t>4 – 1) یادگیری </a:t>
            </a:r>
            <a:r>
              <a:rPr lang="ar-SA" b="1" dirty="0" smtClean="0">
                <a:solidFill>
                  <a:srgbClr val="002060"/>
                </a:solidFill>
                <a:cs typeface="B Tabassom" pitchFamily="2" charset="-78"/>
              </a:rPr>
              <a:t>شبکه</a:t>
            </a:r>
            <a:endParaRPr lang="en-US" dirty="0">
              <a:solidFill>
                <a:srgbClr val="002060"/>
              </a:solidFill>
              <a:cs typeface="B Tabassom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219200" y="1371600"/>
            <a:ext cx="7866888" cy="32004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lvl="0" algn="just" rtl="1">
              <a:spcBef>
                <a:spcPct val="0"/>
              </a:spcBef>
            </a:pPr>
            <a:r>
              <a:rPr lang="ar-SA" sz="2000" b="1" dirty="0" smtClean="0">
                <a:cs typeface="B Nazanin" pitchFamily="2" charset="-78"/>
              </a:rPr>
              <a:t>یکی از مهم ترین ویژگیهای شبکه عصبی مصنوعی که عملکرد آن را به انسان نزدیک تر می کند، قدرت یادگیری است</a:t>
            </a:r>
            <a:r>
              <a:rPr lang="fa-IR" sz="2000" b="1" dirty="0" smtClean="0">
                <a:cs typeface="B Nazanin" pitchFamily="2" charset="-78"/>
              </a:rPr>
              <a:t>.</a:t>
            </a: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r>
              <a:rPr lang="ar-SA" sz="2000" b="1" dirty="0" smtClean="0">
                <a:cs typeface="B Nazanin" pitchFamily="2" charset="-78"/>
              </a:rPr>
              <a:t>شبکه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 عصبی برای یادگیری به جای دنبال کردن مجموعه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ای از قواعد تعریف شده توسط انسان متخصص، از قواعد مبنایی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fa-IR" sz="2000" b="1" dirty="0" smtClean="0">
                <a:cs typeface="B Nazanin" pitchFamily="2" charset="-78"/>
              </a:rPr>
              <a:t>(</a:t>
            </a:r>
            <a:r>
              <a:rPr lang="ar-SA" sz="2000" b="1" dirty="0" smtClean="0">
                <a:cs typeface="B Nazanin" pitchFamily="2" charset="-78"/>
              </a:rPr>
              <a:t>مانند روابط ورودی </a:t>
            </a:r>
            <a:r>
              <a:rPr lang="fa-IR" sz="2000" b="1" dirty="0" smtClean="0">
                <a:cs typeface="B Nazanin" pitchFamily="2" charset="-78"/>
              </a:rPr>
              <a:t>- </a:t>
            </a:r>
            <a:r>
              <a:rPr lang="ar-SA" sz="2000" b="1" dirty="0" smtClean="0">
                <a:cs typeface="B Nazanin" pitchFamily="2" charset="-78"/>
              </a:rPr>
              <a:t>خروجی</a:t>
            </a:r>
            <a:r>
              <a:rPr lang="fa-IR" sz="2000" b="1" dirty="0" smtClean="0">
                <a:cs typeface="B Nazanin" pitchFamily="2" charset="-78"/>
              </a:rPr>
              <a:t>)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استفاده می کن</a:t>
            </a:r>
            <a:r>
              <a:rPr lang="fa-IR" sz="2000" b="1" dirty="0" smtClean="0">
                <a:cs typeface="B Nazanin" pitchFamily="2" charset="-78"/>
              </a:rPr>
              <a:t>ند.</a:t>
            </a: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این، یکی از مهم ترین مزایای شبکه عصبی نسبت به سیستم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 خبره سنتی است</a:t>
            </a:r>
            <a:r>
              <a:rPr lang="fa-IR" sz="2000" b="1" dirty="0" smtClean="0">
                <a:cs typeface="B Nazanin" pitchFamily="2" charset="-78"/>
              </a:rPr>
              <a:t>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B Nazanin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29600" y="6248400"/>
            <a:ext cx="762000" cy="533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Browallia New" pitchFamily="34" charset="-34"/>
                <a:ea typeface="+mj-ea"/>
                <a:cs typeface="Browallia New" pitchFamily="34" charset="-34"/>
              </a:rPr>
              <a:t>7</a:t>
            </a:r>
            <a:endParaRPr kumimoji="0" lang="en-US" sz="2000" b="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Browallia New" pitchFamily="34" charset="-34"/>
              <a:ea typeface="+mj-ea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62"/>
          </a:xfrm>
        </p:spPr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solidFill>
                  <a:srgbClr val="002060"/>
                </a:solidFill>
                <a:cs typeface="B Tabassom" pitchFamily="2" charset="-78"/>
              </a:rPr>
              <a:t>5 – 1) </a:t>
            </a:r>
            <a:r>
              <a:rPr lang="ar-SA" sz="4000" b="1" dirty="0" smtClean="0">
                <a:solidFill>
                  <a:srgbClr val="002060"/>
                </a:solidFill>
                <a:cs typeface="B Tabassom" pitchFamily="2" charset="-78"/>
              </a:rPr>
              <a:t>خصوصیات شبکه های عصبی</a:t>
            </a:r>
            <a:endParaRPr lang="en-US" sz="4000" b="1" dirty="0" smtClean="0">
              <a:solidFill>
                <a:srgbClr val="002060"/>
              </a:solidFill>
              <a:cs typeface="B Tabassom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43000" y="1219200"/>
            <a:ext cx="7943088" cy="38862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just" rtl="1">
              <a:spcBef>
                <a:spcPct val="0"/>
              </a:spcBef>
              <a:buFont typeface="Wingdings" pitchFamily="2" charset="2"/>
              <a:buChar char="q"/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  <a:buFont typeface="Wingdings" pitchFamily="2" charset="2"/>
              <a:buChar char="q"/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  <a:buFont typeface="Wingdings" pitchFamily="2" charset="2"/>
              <a:buChar char="q"/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  <a:buFont typeface="Wingdings" pitchFamily="2" charset="2"/>
              <a:buChar char="q"/>
            </a:pPr>
            <a:r>
              <a:rPr lang="ar-SA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یادگیری از طریق مثال</a:t>
            </a:r>
            <a:r>
              <a:rPr lang="fa-IR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 </a:t>
            </a:r>
            <a:r>
              <a:rPr lang="fa-IR" sz="2000" b="1" dirty="0" smtClean="0">
                <a:cs typeface="B Nazanin" pitchFamily="2" charset="-78"/>
              </a:rPr>
              <a:t>: </a:t>
            </a:r>
            <a:r>
              <a:rPr lang="ar-SA" sz="2000" b="1" dirty="0" smtClean="0">
                <a:cs typeface="B Nazanin" pitchFamily="2" charset="-78"/>
              </a:rPr>
              <a:t>همان طور که گفته شد میتوانیم از زوج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 ورودی</a:t>
            </a:r>
            <a:r>
              <a:rPr lang="fa-IR" sz="2000" b="1" dirty="0" smtClean="0">
                <a:cs typeface="B Nazanin" pitchFamily="2" charset="-78"/>
              </a:rPr>
              <a:t> - </a:t>
            </a:r>
            <a:r>
              <a:rPr lang="ar-SA" sz="2000" b="1" dirty="0" smtClean="0">
                <a:cs typeface="B Nazanin" pitchFamily="2" charset="-78"/>
              </a:rPr>
              <a:t>خروجی برای آموزش شبکه استفاده کنیم</a:t>
            </a:r>
            <a:r>
              <a:rPr lang="fa-IR" sz="2000" b="1" dirty="0" smtClean="0">
                <a:cs typeface="B Nazanin" pitchFamily="2" charset="-78"/>
              </a:rPr>
              <a:t>.</a:t>
            </a:r>
          </a:p>
          <a:p>
            <a:pPr algn="just" rtl="1">
              <a:spcBef>
                <a:spcPct val="0"/>
              </a:spcBef>
            </a:pPr>
            <a:r>
              <a:rPr lang="ar-SA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می</a:t>
            </a: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  <a:buFont typeface="Wingdings" pitchFamily="2" charset="2"/>
              <a:buChar char="q"/>
            </a:pPr>
            <a:r>
              <a:rPr lang="ar-SA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از معایب چشم پوشی می کند</a:t>
            </a:r>
            <a:r>
              <a:rPr lang="fa-IR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 : </a:t>
            </a:r>
            <a:r>
              <a:rPr lang="fa-IR" sz="2000" b="1" dirty="0" smtClean="0">
                <a:cs typeface="B Nazanin" pitchFamily="2" charset="-78"/>
              </a:rPr>
              <a:t>بنابراین</a:t>
            </a:r>
            <a:r>
              <a:rPr lang="fa-IR" sz="2000" b="1" dirty="0" smtClean="0">
                <a:cs typeface="B Titr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می توان از شبکه ی عصبی برای داده های ورودی تحریف شده یا مغشوش</a:t>
            </a:r>
            <a:r>
              <a:rPr lang="fa-IR" sz="2000" b="1" dirty="0" smtClean="0">
                <a:cs typeface="B Nazanin" pitchFamily="2" charset="-78"/>
              </a:rPr>
              <a:t> شده</a:t>
            </a:r>
            <a:r>
              <a:rPr lang="ar-SA" sz="2000" b="1" dirty="0" smtClean="0">
                <a:cs typeface="B Nazanin" pitchFamily="2" charset="-78"/>
              </a:rPr>
              <a:t> استفاده کرد</a:t>
            </a:r>
            <a:r>
              <a:rPr lang="fa-IR" sz="2000" b="1" dirty="0" smtClean="0">
                <a:cs typeface="B Nazanin" pitchFamily="2" charset="-78"/>
              </a:rPr>
              <a:t>.</a:t>
            </a: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  <a:buFont typeface="Wingdings" pitchFamily="2" charset="2"/>
              <a:buChar char="q"/>
            </a:pPr>
            <a:r>
              <a:rPr lang="ar-SA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قادر به تشخیص الگو هستند</a:t>
            </a:r>
            <a:r>
              <a:rPr lang="fa-IR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.</a:t>
            </a: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  <a:buFont typeface="Wingdings" pitchFamily="2" charset="2"/>
              <a:buChar char="q"/>
            </a:pPr>
            <a:r>
              <a:rPr lang="ar-SA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از پردازش موازی استفاده می کنند زیرا جنبه های مختلف الگو را یک جا در نظر می گیرن</a:t>
            </a:r>
            <a:r>
              <a:rPr lang="fa-IR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د.</a:t>
            </a: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  <a:buFont typeface="Wingdings" pitchFamily="2" charset="2"/>
              <a:buChar char="q"/>
            </a:pPr>
            <a:r>
              <a:rPr lang="ar-SA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مصرف انرژی کم</a:t>
            </a:r>
            <a:r>
              <a:rPr lang="fa-IR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 : </a:t>
            </a:r>
            <a:r>
              <a:rPr lang="fa-IR" sz="2000" b="1" dirty="0" smtClean="0">
                <a:cs typeface="B Nazanin" pitchFamily="2" charset="-78"/>
              </a:rPr>
              <a:t>شبکه</a:t>
            </a:r>
            <a:r>
              <a:rPr lang="ar-SA" sz="2000" b="1" dirty="0" smtClean="0">
                <a:cs typeface="B Nazanin" pitchFamily="2" charset="-78"/>
              </a:rPr>
              <a:t> عصبی با توجه به پردازش موازی اطلاعات وحفظ اطلاعات فراگرفته شده، انرژی کمی مصرف می کند</a:t>
            </a:r>
            <a:r>
              <a:rPr lang="fa-IR" sz="2000" b="1" dirty="0" smtClean="0">
                <a:cs typeface="B Nazanin" pitchFamily="2" charset="-78"/>
              </a:rPr>
              <a:t>.</a:t>
            </a: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kumimoji="0" lang="en-U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B Nazanin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229600" y="6248400"/>
            <a:ext cx="762000" cy="533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Browallia New" pitchFamily="34" charset="-34"/>
                <a:ea typeface="+mj-ea"/>
                <a:cs typeface="Browallia New" pitchFamily="34" charset="-34"/>
              </a:rPr>
              <a:t>8</a:t>
            </a:r>
            <a:endParaRPr kumimoji="0" lang="en-US" sz="2000" b="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Browallia New" pitchFamily="34" charset="-34"/>
              <a:ea typeface="+mj-ea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1435608" y="152400"/>
            <a:ext cx="7498080" cy="533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lvl="0" algn="ctr" rtl="1"/>
            <a:r>
              <a:rPr lang="ar-SA" sz="4000" b="1" dirty="0" smtClean="0">
                <a:solidFill>
                  <a:srgbClr val="002060"/>
                </a:solidFill>
                <a:cs typeface="B Tabassom" pitchFamily="2" charset="-78"/>
              </a:rPr>
              <a:t>کاربرد شبکه عصبی</a:t>
            </a:r>
            <a:r>
              <a:rPr lang="fa-IR" sz="4000" b="1" dirty="0" smtClean="0">
                <a:solidFill>
                  <a:srgbClr val="002060"/>
                </a:solidFill>
                <a:cs typeface="B Tabassom" pitchFamily="2" charset="-78"/>
              </a:rPr>
              <a:t> : </a:t>
            </a:r>
            <a:endParaRPr lang="en-US" sz="4000" b="1" dirty="0" smtClean="0">
              <a:solidFill>
                <a:srgbClr val="002060"/>
              </a:solidFill>
              <a:cs typeface="B Tabassom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66800" y="1066800"/>
            <a:ext cx="8019288" cy="51816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just" rtl="1"/>
            <a:r>
              <a:rPr lang="fa-IR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B Nazanin" pitchFamily="2" charset="-78"/>
              </a:rPr>
              <a:t>الف) </a:t>
            </a:r>
            <a:r>
              <a:rPr lang="ar-SA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B Nazanin" pitchFamily="2" charset="-78"/>
              </a:rPr>
              <a:t>پیش</a:t>
            </a:r>
            <a:r>
              <a:rPr lang="fa-IR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B Nazanin" pitchFamily="2" charset="-78"/>
              </a:rPr>
              <a:t> </a:t>
            </a:r>
            <a:r>
              <a:rPr lang="ar-SA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B Nazanin" pitchFamily="2" charset="-78"/>
              </a:rPr>
              <a:t>بینی روند قیمت سهام</a:t>
            </a:r>
            <a:r>
              <a:rPr lang="en-US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B Nazanin" pitchFamily="2" charset="-78"/>
              </a:rPr>
              <a:t>: </a:t>
            </a: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پیش بینی قیمت یا بازده سهام کار ساده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ای نیست؛ زیرا عوامل بازاری بسیاری در تعیین آن دخالت دارند که تمام این عوامل را نمی توان صرفاً در تحلیل </a:t>
            </a:r>
            <a:r>
              <a:rPr lang="fa-IR" sz="2000" b="1" dirty="0" smtClean="0">
                <a:cs typeface="B Nazanin" pitchFamily="2" charset="-78"/>
              </a:rPr>
              <a:t>تکنیکی ( فقط </a:t>
            </a:r>
            <a:r>
              <a:rPr lang="ar-SA" sz="2000" b="1" dirty="0" smtClean="0">
                <a:cs typeface="B Nazanin" pitchFamily="2" charset="-78"/>
              </a:rPr>
              <a:t>داده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 تاریخی مربوط به قیمت و حجم معاملات سهام را در نظر گرفت</a:t>
            </a:r>
            <a:r>
              <a:rPr lang="fa-IR" sz="2000" b="1" dirty="0" smtClean="0">
                <a:cs typeface="B Nazanin" pitchFamily="2" charset="-78"/>
              </a:rPr>
              <a:t>. </a:t>
            </a: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بنابراین ثابت شده است که استفاده از ابزارها و الگوریتم های محاسباتی پیچیده تر مانند شبکه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 عصبی مصنوعی از مدل سازی فرایندهای غیر خطی که منتج به قیمت و روند سهام می شوند، پاسخ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 بهتری از روش های آماری به دست می دهند</a:t>
            </a:r>
            <a:r>
              <a:rPr lang="fa-IR" sz="2000" b="1" dirty="0" smtClean="0">
                <a:cs typeface="B Nazanin" pitchFamily="2" charset="-78"/>
              </a:rPr>
              <a:t>.</a:t>
            </a:r>
          </a:p>
          <a:p>
            <a:pPr algn="just" rtl="1"/>
            <a:endParaRPr lang="fa-IR" sz="2000" b="1" dirty="0" smtClean="0">
              <a:cs typeface="B Nazanin" pitchFamily="2" charset="-78"/>
            </a:endParaRPr>
          </a:p>
          <a:p>
            <a:pPr algn="just" rtl="1"/>
            <a:endParaRPr lang="fa-IR" sz="2000" b="1" dirty="0" smtClean="0">
              <a:cs typeface="B Nazanin" pitchFamily="2" charset="-78"/>
            </a:endParaRPr>
          </a:p>
          <a:p>
            <a:pPr algn="just" rtl="1"/>
            <a:r>
              <a:rPr lang="fa-IR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B Nazanin" pitchFamily="2" charset="-78"/>
              </a:rPr>
              <a:t>ب) </a:t>
            </a:r>
            <a:r>
              <a:rPr lang="ar-SA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B Nazanin" pitchFamily="2" charset="-78"/>
              </a:rPr>
              <a:t>حسابرسی</a:t>
            </a:r>
            <a:r>
              <a:rPr lang="en-US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B Nazanin" pitchFamily="2" charset="-78"/>
              </a:rPr>
              <a:t>:</a:t>
            </a:r>
            <a:endParaRPr lang="fa-IR" sz="2000" b="1" dirty="0" smtClean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B Nazanin" pitchFamily="2" charset="-78"/>
            </a:endParaRP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کاربرد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en-US" sz="2000" b="1" dirty="0" smtClean="0">
                <a:latin typeface="Sylfaen" pitchFamily="18" charset="0"/>
                <a:cs typeface="Consolas" pitchFamily="49" charset="0"/>
              </a:rPr>
              <a:t>ANN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در حسابرسی می تواند به فرایند بررسی تحلیلی</a:t>
            </a:r>
            <a:r>
              <a:rPr lang="fa-IR" sz="2000" b="1" dirty="0" smtClean="0">
                <a:cs typeface="B Nazanin" pitchFamily="2" charset="-78"/>
              </a:rPr>
              <a:t>،</a:t>
            </a:r>
            <a:r>
              <a:rPr lang="ar-SA" sz="2000" b="1" dirty="0" smtClean="0">
                <a:cs typeface="B Nazanin" pitchFamily="2" charset="-78"/>
              </a:rPr>
              <a:t> تصمیمات تداوم فعالیت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و موارد دیگر کمک می کند</a:t>
            </a:r>
            <a:r>
              <a:rPr lang="en-US" sz="2000" b="1" dirty="0" smtClean="0">
                <a:cs typeface="B Nazanin" pitchFamily="2" charset="-78"/>
              </a:rPr>
              <a:t> .</a:t>
            </a:r>
          </a:p>
          <a:p>
            <a:pPr algn="just" rtl="1"/>
            <a:r>
              <a:rPr lang="en-US" sz="2000" b="1" dirty="0" smtClean="0">
                <a:cs typeface="B Nazanin" pitchFamily="2" charset="-78"/>
              </a:rPr>
              <a:t> </a:t>
            </a:r>
          </a:p>
          <a:p>
            <a:pPr algn="just" rtl="1"/>
            <a:endParaRPr lang="en-US" sz="2000" b="1" dirty="0">
              <a:cs typeface="B Nazanin" pitchFamily="2" charset="-7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229600" y="6248400"/>
            <a:ext cx="762000" cy="533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Browallia New" pitchFamily="34" charset="-34"/>
                <a:ea typeface="+mj-ea"/>
                <a:cs typeface="Browallia New" pitchFamily="34" charset="-34"/>
              </a:rPr>
              <a:t>9</a:t>
            </a:r>
            <a:endParaRPr kumimoji="0" lang="en-US" sz="2000" b="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Browallia New" pitchFamily="34" charset="-34"/>
              <a:ea typeface="+mj-ea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990600"/>
            <a:ext cx="7620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پ) </a:t>
            </a:r>
            <a:r>
              <a:rPr lang="ar-SA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پیش بینی میزان اعتبار</a:t>
            </a:r>
            <a:r>
              <a:rPr lang="en-US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: </a:t>
            </a: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سیستم عصبی مصنوعی را میتوان به گونه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ای آموزش داد که اطلاعات ورودی آن داده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 مربوط به مشتریان و داده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 خروجی مطلوب آن تصمیمات واقعی تحلیلگران اعتباری باش</a:t>
            </a:r>
            <a:r>
              <a:rPr lang="fa-IR" sz="2000" b="1" dirty="0" smtClean="0">
                <a:cs typeface="B Nazanin" pitchFamily="2" charset="-78"/>
              </a:rPr>
              <a:t>د. </a:t>
            </a: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هدف سیستم تقلید از تصمیم گیرنده ی انسانی در اعطا یا رد اعتبار و تعیین سقف های اعتباری اس</a:t>
            </a:r>
            <a:r>
              <a:rPr lang="fa-IR" sz="2000" b="1" dirty="0" smtClean="0">
                <a:cs typeface="B Nazanin" pitchFamily="2" charset="-78"/>
              </a:rPr>
              <a:t>ت. </a:t>
            </a: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مزیت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en-US" sz="2000" b="1" dirty="0" smtClean="0">
                <a:latin typeface="Sylfaen" pitchFamily="18" charset="0"/>
                <a:cs typeface="Consolas" pitchFamily="49" charset="0"/>
              </a:rPr>
              <a:t>ANN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بر دیگر مدل های پیش بینی خطی این است که می تواند مجموعه داده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 مالی وسیع تری را به کار برد و نیاز به فرض هایی مثل خطی و نرمال بودن را الزام نمی کن</a:t>
            </a:r>
            <a:r>
              <a:rPr lang="fa-IR" sz="2000" b="1" dirty="0" smtClean="0">
                <a:cs typeface="B Nazanin" pitchFamily="2" charset="-78"/>
              </a:rPr>
              <a:t>د.</a:t>
            </a:r>
            <a:endParaRPr lang="en-US" sz="2000" b="1" dirty="0" smtClean="0">
              <a:cs typeface="B Nazanin" pitchFamily="2" charset="-78"/>
            </a:endParaRPr>
          </a:p>
          <a:p>
            <a:pPr algn="just" rtl="1"/>
            <a:r>
              <a:rPr lang="en-US" sz="2000" b="1" dirty="0" smtClean="0">
                <a:cs typeface="B Nazanin" pitchFamily="2" charset="-78"/>
              </a:rPr>
              <a:t> </a:t>
            </a:r>
          </a:p>
          <a:p>
            <a:pPr algn="just" rtl="1"/>
            <a:r>
              <a:rPr lang="fa-IR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ت) </a:t>
            </a:r>
            <a:r>
              <a:rPr lang="ar-SA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برآورد بهای تمام</a:t>
            </a:r>
            <a:r>
              <a:rPr lang="fa-IR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 </a:t>
            </a:r>
            <a:r>
              <a:rPr lang="ar-SA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شده</a:t>
            </a:r>
            <a:r>
              <a:rPr lang="en-US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:  </a:t>
            </a: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در هنگام برآورد بهای تمام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شده عوامل زیادی از جمله تغییر مداوم ماهیت تکنولوژی، موجود بودن مواد و دستمزد مستقیم و ارزش واحد پولی و</a:t>
            </a:r>
            <a:r>
              <a:rPr lang="en-US" sz="2000" b="1" dirty="0" smtClean="0">
                <a:cs typeface="B Nazanin" pitchFamily="2" charset="-78"/>
              </a:rPr>
              <a:t> ... </a:t>
            </a:r>
            <a:r>
              <a:rPr lang="ar-SA" sz="2000" b="1" dirty="0" smtClean="0">
                <a:cs typeface="B Nazanin" pitchFamily="2" charset="-78"/>
              </a:rPr>
              <a:t>باید در نظر گرفته شود</a:t>
            </a:r>
            <a:r>
              <a:rPr lang="fa-IR" sz="2000" b="1" dirty="0" smtClean="0">
                <a:cs typeface="B Nazanin" pitchFamily="2" charset="-78"/>
              </a:rPr>
              <a:t>. ب</a:t>
            </a:r>
            <a:r>
              <a:rPr lang="ar-SA" sz="2000" b="1" dirty="0" smtClean="0">
                <a:cs typeface="B Nazanin" pitchFamily="2" charset="-78"/>
              </a:rPr>
              <a:t>نابراین با توجه به اینکه اطلاعات ورودی زیاد و بعضاً ناقص هستند شبکه عصبی می تواند گزینه مناسبی برای برآورد بهای تمام شده </a:t>
            </a:r>
            <a:r>
              <a:rPr lang="fa-IR" sz="2000" b="1" dirty="0" smtClean="0">
                <a:cs typeface="B Nazanin" pitchFamily="2" charset="-78"/>
              </a:rPr>
              <a:t>باشد.</a:t>
            </a:r>
            <a:endParaRPr lang="en-US" sz="2000" b="1" dirty="0" smtClean="0">
              <a:cs typeface="B Nazanin" pitchFamily="2" charset="-78"/>
            </a:endParaRPr>
          </a:p>
        </p:txBody>
      </p:sp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xfrm>
            <a:off x="1435608" y="152400"/>
            <a:ext cx="7498080" cy="533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lvl="0" algn="ctr" rtl="1"/>
            <a:r>
              <a:rPr lang="ar-SA" sz="4000" b="1" dirty="0" smtClean="0">
                <a:solidFill>
                  <a:srgbClr val="002060"/>
                </a:solidFill>
                <a:cs typeface="B Tabassom" pitchFamily="2" charset="-78"/>
              </a:rPr>
              <a:t>کاربرد شبکه عصبی</a:t>
            </a:r>
            <a:r>
              <a:rPr lang="fa-IR" sz="4000" b="1" dirty="0" smtClean="0">
                <a:solidFill>
                  <a:srgbClr val="002060"/>
                </a:solidFill>
                <a:cs typeface="B Tabassom" pitchFamily="2" charset="-78"/>
              </a:rPr>
              <a:t> :   ادامه... </a:t>
            </a:r>
            <a:endParaRPr lang="en-US" sz="4000" b="1" dirty="0" smtClean="0">
              <a:solidFill>
                <a:srgbClr val="002060"/>
              </a:solidFill>
              <a:cs typeface="B Tabassom" pitchFamily="2" charset="-7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229600" y="6248400"/>
            <a:ext cx="762000" cy="533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Browallia New" pitchFamily="34" charset="-34"/>
                <a:ea typeface="+mj-ea"/>
                <a:cs typeface="Browallia New" pitchFamily="34" charset="-34"/>
              </a:rPr>
              <a:t>10</a:t>
            </a:r>
            <a:endParaRPr kumimoji="0" lang="en-US" sz="2000" b="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Browallia New" pitchFamily="34" charset="-34"/>
              <a:ea typeface="+mj-ea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447800" y="152400"/>
            <a:ext cx="7498080" cy="609600"/>
          </a:xfrm>
          <a:prstGeom prst="rect">
            <a:avLst/>
          </a:prstGeom>
        </p:spPr>
        <p:txBody>
          <a:bodyPr anchor="ctr">
            <a:normAutofit fontScale="92500" lnSpcReduction="10000"/>
          </a:bodyPr>
          <a:lstStyle/>
          <a:p>
            <a:pPr lvl="0" algn="r" rtl="1">
              <a:spcBef>
                <a:spcPct val="0"/>
              </a:spcBef>
            </a:pPr>
            <a:r>
              <a:rPr lang="fa-IR" sz="4000" b="1" dirty="0" smtClean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B Tabassom" pitchFamily="2" charset="-78"/>
              </a:rPr>
              <a:t>2 ) منطق فازی : </a:t>
            </a:r>
            <a:endParaRPr lang="en-US" sz="4000" b="1" dirty="0">
              <a:solidFill>
                <a:srgbClr val="00206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B Tabassom" pitchFamily="2" charset="-7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66800" y="762000"/>
            <a:ext cx="8001000" cy="45720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r>
              <a:rPr lang="ar-SA" sz="2000" b="1" dirty="0" smtClean="0">
                <a:cs typeface="B Nazanin" pitchFamily="2" charset="-78"/>
              </a:rPr>
              <a:t>منطق فازی در مقابل منطق باینری یا ارسطویی که همه چیز را فقط به دو قسمت سیاه و سفید، بلی وخیر، صفر و یک می بیند قراردارد</a:t>
            </a:r>
            <a:r>
              <a:rPr lang="fa-IR" sz="2000" b="1" dirty="0" smtClean="0">
                <a:cs typeface="B Nazanin" pitchFamily="2" charset="-78"/>
              </a:rPr>
              <a:t>.</a:t>
            </a:r>
            <a:r>
              <a:rPr lang="en-US" sz="2000" b="1" dirty="0" smtClean="0">
                <a:latin typeface="Sylfaen" pitchFamily="18" charset="0"/>
                <a:cs typeface="B Nazanin" pitchFamily="2" charset="-78"/>
              </a:rPr>
              <a:t> </a:t>
            </a:r>
            <a:endParaRPr lang="fa-IR" sz="2000" b="1" dirty="0" smtClean="0">
              <a:latin typeface="Sylfaen" pitchFamily="18" charset="0"/>
              <a:cs typeface="B Nazanin" pitchFamily="2" charset="-78"/>
            </a:endParaRPr>
          </a:p>
          <a:p>
            <a:pPr lvl="0"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r>
              <a:rPr lang="ar-SA" sz="2000" b="1" dirty="0" smtClean="0">
                <a:cs typeface="B Nazanin" pitchFamily="2" charset="-78"/>
              </a:rPr>
              <a:t>ومنطقی است که در بازه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ی صفر و یک قرار داشته و از مطلق گو</a:t>
            </a:r>
            <a:r>
              <a:rPr lang="fa-IR" sz="2000" b="1" dirty="0" smtClean="0">
                <a:cs typeface="B Nazanin" pitchFamily="2" charset="-78"/>
              </a:rPr>
              <a:t>یی( </a:t>
            </a:r>
            <a:r>
              <a:rPr lang="ar-SA" sz="2000" b="1" dirty="0" smtClean="0">
                <a:cs typeface="B Nazanin" pitchFamily="2" charset="-78"/>
              </a:rPr>
              <a:t>فقط صفر یا یک</a:t>
            </a:r>
            <a:r>
              <a:rPr lang="fa-IR" sz="2000" b="1" dirty="0" smtClean="0">
                <a:cs typeface="B Nazanin" pitchFamily="2" charset="-78"/>
              </a:rPr>
              <a:t> )دوری </a:t>
            </a:r>
            <a:r>
              <a:rPr lang="ar-SA" sz="2000" b="1" dirty="0" smtClean="0">
                <a:cs typeface="B Nazanin" pitchFamily="2" charset="-78"/>
              </a:rPr>
              <a:t>می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گزین</a:t>
            </a:r>
            <a:r>
              <a:rPr lang="fa-IR" sz="2000" b="1" dirty="0" smtClean="0">
                <a:cs typeface="B Nazanin" pitchFamily="2" charset="-78"/>
              </a:rPr>
              <a:t>د. و </a:t>
            </a:r>
            <a:r>
              <a:rPr lang="ar-SA" sz="2000" b="1" dirty="0" smtClean="0">
                <a:cs typeface="B Nazanin" pitchFamily="2" charset="-78"/>
              </a:rPr>
              <a:t>از مقدار تعلق یک عضو به مجموعه بحث می کن</a:t>
            </a:r>
            <a:r>
              <a:rPr lang="fa-IR" sz="2000" b="1" dirty="0" smtClean="0">
                <a:cs typeface="B Nazanin" pitchFamily="2" charset="-78"/>
              </a:rPr>
              <a:t>د. </a:t>
            </a: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r>
              <a:rPr lang="fa-IR" sz="2000" b="1" dirty="0" smtClean="0">
                <a:cs typeface="B Nazanin" pitchFamily="2" charset="-78"/>
              </a:rPr>
              <a:t> منطق </a:t>
            </a:r>
            <a:r>
              <a:rPr lang="ar-SA" sz="2000" b="1" dirty="0" smtClean="0">
                <a:cs typeface="B Nazanin" pitchFamily="2" charset="-78"/>
              </a:rPr>
              <a:t>فازی را در سال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en-US" sz="2000" b="1" dirty="0" smtClean="0">
                <a:latin typeface="Sylfaen" pitchFamily="18" charset="0"/>
                <a:cs typeface="B Nazanin" pitchFamily="2" charset="-78"/>
              </a:rPr>
              <a:t>1965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برای اولین بار در مقاله ای به همین نام، پرفسور لطفی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زاده ارائه کرد</a:t>
            </a:r>
            <a:r>
              <a:rPr lang="fa-IR" sz="2000" b="1" dirty="0" smtClean="0">
                <a:cs typeface="B Nazanin" pitchFamily="2" charset="-78"/>
              </a:rPr>
              <a:t>.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منطق فازی تکنولوژی جدیدی است که شیوه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 مرسوم برای طراحی و مدل سازی یک سیستم را که نیازمند ریاضیات پیشرفته و نسبتاً پیچیده است با استفاده از مقادیر و شرایط زبانی و یابه عبارتی دانش فرد خبره، و با هدف ساده سازی و کارآمدتر شدن طراحی سیستم جایگزین و یا تا حدود زیادی تکمیل میکن</a:t>
            </a:r>
            <a:r>
              <a:rPr lang="fa-IR" sz="2000" b="1" dirty="0" smtClean="0">
                <a:cs typeface="B Nazanin" pitchFamily="2" charset="-78"/>
              </a:rPr>
              <a:t>د.</a:t>
            </a:r>
          </a:p>
          <a:p>
            <a:pPr algn="just" rtl="1">
              <a:spcBef>
                <a:spcPct val="0"/>
              </a:spcBef>
            </a:pPr>
            <a:endParaRPr lang="fa-IR" sz="2000" b="1" dirty="0" smtClean="0"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r>
              <a:rPr lang="ar-SA" sz="2000" b="1" dirty="0" smtClean="0">
                <a:cs typeface="B Nazanin" pitchFamily="2" charset="-78"/>
              </a:rPr>
              <a:t>یکی از ویژگی های منطق فازی این است که ورودی های ناقص و غیرمنطقی را با استفاده از قوانینی مثل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fa-IR" sz="2000" b="1" dirty="0" smtClean="0">
                <a:cs typeface="B Nazanin" pitchFamily="2" charset="-78"/>
              </a:rPr>
              <a:t> ( اگر ... </a:t>
            </a:r>
            <a:r>
              <a:rPr lang="ar-SA" sz="2000" b="1" dirty="0" smtClean="0">
                <a:cs typeface="B Nazanin" pitchFamily="2" charset="-78"/>
              </a:rPr>
              <a:t>آنگاه</a:t>
            </a:r>
            <a:r>
              <a:rPr lang="fa-IR" sz="2000" b="1" dirty="0" smtClean="0">
                <a:cs typeface="B Nazanin" pitchFamily="2" charset="-78"/>
              </a:rPr>
              <a:t> ... ) به </a:t>
            </a:r>
            <a:r>
              <a:rPr lang="ar-SA" sz="2000" b="1" dirty="0" smtClean="0">
                <a:cs typeface="B Nazanin" pitchFamily="2" charset="-78"/>
              </a:rPr>
              <a:t>پاسخ های قطعی می رسان</a:t>
            </a:r>
            <a:r>
              <a:rPr lang="fa-IR" sz="2000" b="1" dirty="0" smtClean="0">
                <a:cs typeface="B Nazanin" pitchFamily="2" charset="-78"/>
              </a:rPr>
              <a:t>د.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بنابراین دو مرحله ی فازی ساز</a:t>
            </a:r>
            <a:r>
              <a:rPr lang="fa-IR" sz="2000" b="1" dirty="0" smtClean="0">
                <a:cs typeface="B Nazanin" pitchFamily="2" charset="-78"/>
              </a:rPr>
              <a:t>ی ( </a:t>
            </a:r>
            <a:r>
              <a:rPr lang="ar-SA" sz="2000" b="1" dirty="0" smtClean="0">
                <a:cs typeface="B Nazanin" pitchFamily="2" charset="-78"/>
              </a:rPr>
              <a:t>فرایند تبدیل اعداد و داده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 مسئله به فرمت اعداد یا عبارات کلامی در فازی</a:t>
            </a:r>
            <a:r>
              <a:rPr lang="fa-IR" sz="2000" b="1" dirty="0" smtClean="0">
                <a:cs typeface="B Nazanin" pitchFamily="2" charset="-78"/>
              </a:rPr>
              <a:t> ) </a:t>
            </a:r>
            <a:r>
              <a:rPr lang="ar-SA" sz="2000" b="1" dirty="0" smtClean="0">
                <a:cs typeface="B Nazanin" pitchFamily="2" charset="-78"/>
              </a:rPr>
              <a:t>و دفاز</a:t>
            </a:r>
            <a:r>
              <a:rPr lang="fa-IR" sz="2000" b="1" dirty="0" smtClean="0">
                <a:cs typeface="B Nazanin" pitchFamily="2" charset="-78"/>
              </a:rPr>
              <a:t>ی (</a:t>
            </a:r>
            <a:r>
              <a:rPr lang="ar-SA" sz="2000" b="1" dirty="0" smtClean="0">
                <a:cs typeface="B Nazanin" pitchFamily="2" charset="-78"/>
              </a:rPr>
              <a:t>فر</a:t>
            </a:r>
            <a:r>
              <a:rPr lang="fa-IR" sz="2000" b="1" dirty="0" smtClean="0">
                <a:cs typeface="B Nazanin" pitchFamily="2" charset="-78"/>
              </a:rPr>
              <a:t>آ</a:t>
            </a:r>
            <a:r>
              <a:rPr lang="ar-SA" sz="2000" b="1" dirty="0" smtClean="0">
                <a:cs typeface="B Nazanin" pitchFamily="2" charset="-78"/>
              </a:rPr>
              <a:t>یند تولید کردن یک نتیجه  قابل سنجش یا تعیین</a:t>
            </a:r>
            <a:r>
              <a:rPr lang="fa-IR" sz="2000" b="1" dirty="0" smtClean="0">
                <a:cs typeface="B Nazanin" pitchFamily="2" charset="-78"/>
              </a:rPr>
              <a:t>) </a:t>
            </a:r>
            <a:r>
              <a:rPr lang="ar-SA" sz="2000" b="1" dirty="0" smtClean="0">
                <a:cs typeface="B Nazanin" pitchFamily="2" charset="-78"/>
              </a:rPr>
              <a:t>در این فرایند باید طی شود</a:t>
            </a:r>
            <a:r>
              <a:rPr lang="fa-IR" sz="2000" b="1" dirty="0" smtClean="0">
                <a:cs typeface="B Nazanin" pitchFamily="2" charset="-78"/>
              </a:rPr>
              <a:t>.</a:t>
            </a:r>
            <a:endParaRPr lang="en-US" sz="2000" b="1" dirty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B Nazanin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229600" y="6248400"/>
            <a:ext cx="762000" cy="533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Browallia New" pitchFamily="34" charset="-34"/>
                <a:ea typeface="+mj-ea"/>
                <a:cs typeface="Browallia New" pitchFamily="34" charset="-34"/>
              </a:rPr>
              <a:t>11</a:t>
            </a:r>
            <a:endParaRPr kumimoji="0" lang="en-US" sz="2000" b="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Browallia New" pitchFamily="34" charset="-34"/>
              <a:ea typeface="+mj-ea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447800" y="228600"/>
            <a:ext cx="7498080" cy="8382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lvl="0" algn="r" rtl="1">
              <a:spcBef>
                <a:spcPct val="0"/>
              </a:spcBef>
            </a:pPr>
            <a:r>
              <a:rPr lang="fa-IR" sz="4000" b="1" dirty="0" smtClean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B Tabassom" pitchFamily="2" charset="-78"/>
              </a:rPr>
              <a:t>کاربرد منطق فازی : </a:t>
            </a:r>
            <a:endParaRPr lang="en-US" sz="4000" b="1" dirty="0">
              <a:solidFill>
                <a:srgbClr val="00206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B Tabassom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66800" y="1295400"/>
            <a:ext cx="7955280" cy="38100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just" rtl="1"/>
            <a:r>
              <a:rPr lang="fa-IR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الف) </a:t>
            </a:r>
            <a:r>
              <a:rPr lang="ar-SA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تصمیم گیر</a:t>
            </a:r>
            <a:r>
              <a:rPr lang="fa-IR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ی:</a:t>
            </a:r>
            <a:endParaRPr lang="en-US" sz="2000" b="1" dirty="0" smtClean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cs typeface="B Nazanin" pitchFamily="2" charset="-78"/>
            </a:endParaRP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از جمله کاربردهای منطق فازی در تصمیم گیری است که می تواند با استفاده از مقادیر و شرایط زمانی، ورود یهای</a:t>
            </a:r>
            <a:r>
              <a:rPr lang="fa-IR" sz="2000" b="1" dirty="0" smtClean="0">
                <a:cs typeface="B Nazanin" pitchFamily="2" charset="-78"/>
              </a:rPr>
              <a:t> غ</a:t>
            </a:r>
            <a:r>
              <a:rPr lang="ar-SA" sz="2000" b="1" dirty="0" smtClean="0">
                <a:cs typeface="B Nazanin" pitchFamily="2" charset="-78"/>
              </a:rPr>
              <a:t>یر قطعی را به پاسخ های قطعی برساند</a:t>
            </a:r>
            <a:r>
              <a:rPr lang="fa-IR" sz="2000" b="1" dirty="0" smtClean="0">
                <a:cs typeface="B Nazanin" pitchFamily="2" charset="-78"/>
              </a:rPr>
              <a:t>.</a:t>
            </a: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در محیط بسیار نامطمئن و در حال تغییر امروز، تصمیمات استراتژیک دارای ماهیت فازی و بسیار پیچیده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اند</a:t>
            </a:r>
            <a:r>
              <a:rPr lang="fa-IR" sz="2000" b="1" dirty="0" smtClean="0">
                <a:cs typeface="B Nazanin" pitchFamily="2" charset="-78"/>
              </a:rPr>
              <a:t>.</a:t>
            </a:r>
          </a:p>
          <a:p>
            <a:pPr algn="just" rtl="1"/>
            <a:endParaRPr lang="en-US" sz="2000" dirty="0" smtClean="0">
              <a:cs typeface="B Nazanin" pitchFamily="2" charset="-78"/>
            </a:endParaRPr>
          </a:p>
          <a:p>
            <a:pPr algn="just" rtl="1"/>
            <a:r>
              <a:rPr lang="fa-IR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ب) </a:t>
            </a:r>
            <a:r>
              <a:rPr lang="ar-SA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حسابرسی</a:t>
            </a:r>
            <a:r>
              <a:rPr lang="fa-IR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:</a:t>
            </a:r>
            <a:endParaRPr lang="en-US" sz="2000" b="1" dirty="0" smtClean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cs typeface="B Nazanin" pitchFamily="2" charset="-78"/>
            </a:endParaRP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منطق فازی و تئوری مجموعه های فازی می تواند به حسابرسان در زمینه اندازه گیری و مدیریت احتمال خطر حسابرسی و ابهام در محیط حسابرسی، کمک کند</a:t>
            </a:r>
            <a:r>
              <a:rPr lang="fa-IR" sz="2000" b="1" dirty="0" smtClean="0">
                <a:cs typeface="B Nazanin" pitchFamily="2" charset="-78"/>
              </a:rPr>
              <a:t>.</a:t>
            </a:r>
          </a:p>
          <a:p>
            <a:pPr algn="just" rtl="1"/>
            <a:r>
              <a:rPr lang="fa-IR" sz="2000" b="1" dirty="0" smtClean="0">
                <a:cs typeface="B Nazanin" pitchFamily="2" charset="-78"/>
              </a:rPr>
              <a:t>برای </a:t>
            </a:r>
            <a:r>
              <a:rPr lang="ar-SA" sz="2000" b="1" dirty="0" smtClean="0">
                <a:cs typeface="B Nazanin" pitchFamily="2" charset="-78"/>
              </a:rPr>
              <a:t>مثال، زمانی که حسابرسان بیان می کنند که کنترل داخلی خاصی مؤثر است آن ها کنترل داخلی را در یک مجموعه ی فازی قرار می دهند</a:t>
            </a:r>
            <a:r>
              <a:rPr lang="fa-IR" sz="2000" b="1" dirty="0" smtClean="0">
                <a:cs typeface="B Nazanin" pitchFamily="2" charset="-78"/>
              </a:rPr>
              <a:t>.</a:t>
            </a:r>
            <a:endParaRPr lang="en-US" sz="2000" dirty="0">
              <a:cs typeface="B Nazanin" pitchFamily="2" charset="-7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229600" y="6248400"/>
            <a:ext cx="762000" cy="533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Browallia New" pitchFamily="34" charset="-34"/>
                <a:ea typeface="+mj-ea"/>
                <a:cs typeface="Browallia New" pitchFamily="34" charset="-34"/>
              </a:rPr>
              <a:t>12</a:t>
            </a:r>
            <a:endParaRPr kumimoji="0" lang="en-US" sz="2000" b="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Browallia New" pitchFamily="34" charset="-34"/>
              <a:ea typeface="+mj-ea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447800" y="152400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lvl="0" algn="r" rtl="1">
              <a:spcBef>
                <a:spcPct val="0"/>
              </a:spcBef>
            </a:pPr>
            <a:r>
              <a:rPr lang="fa-IR" sz="4000" b="1" dirty="0" smtClean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B Tabassom" pitchFamily="2" charset="-78"/>
              </a:rPr>
              <a:t>3 ) الگوریتم ژنتیک: </a:t>
            </a:r>
            <a:endParaRPr lang="en-US" sz="4000" b="1" dirty="0">
              <a:solidFill>
                <a:srgbClr val="00206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B Tabassom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43000" y="1524000"/>
            <a:ext cx="7802880" cy="15240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lvl="0" algn="just" rtl="1">
              <a:spcBef>
                <a:spcPct val="0"/>
              </a:spcBef>
            </a:pPr>
            <a:r>
              <a:rPr lang="ar-SA" sz="2000" b="1" dirty="0" smtClean="0">
                <a:cs typeface="B Nazanin" pitchFamily="2" charset="-78"/>
              </a:rPr>
              <a:t>الگوریتم ژنتیک الگوریتمی مبتنی بر تکرار است و اصول اولیه آن از علم ژنتیک اقتباس شده است</a:t>
            </a:r>
            <a:r>
              <a:rPr lang="fa-IR" sz="2000" b="1" dirty="0" smtClean="0">
                <a:cs typeface="B Nazanin" pitchFamily="2" charset="-78"/>
              </a:rPr>
              <a:t>. </a:t>
            </a:r>
          </a:p>
          <a:p>
            <a:pPr lvl="0" algn="just" rtl="1">
              <a:spcBef>
                <a:spcPct val="0"/>
              </a:spcBef>
            </a:pPr>
            <a:r>
              <a:rPr lang="ar-SA" sz="2000" b="1" dirty="0" smtClean="0">
                <a:cs typeface="B Nazanin" pitchFamily="2" charset="-78"/>
              </a:rPr>
              <a:t>این الگوریتم درمسایل متنوعی نظیر بهینه سازی، شناسایی و کنترل سیستم، پردازش تصویر ومسایل ترکیبی، تعیین توپولوژی و آموزش شبکه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 عصبی مصنوعی و سیستم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های مبتنی بر تصمیم و قاعده به کار می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رود</a:t>
            </a:r>
            <a:r>
              <a:rPr lang="fa-IR" sz="2000" b="1" dirty="0" smtClean="0">
                <a:cs typeface="B Nazanin" pitchFamily="2" charset="-78"/>
              </a:rPr>
              <a:t>.</a:t>
            </a:r>
            <a:endParaRPr lang="en-US" sz="2000" b="1" dirty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B Nazanin" pitchFamily="2" charset="-7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229600" y="6248400"/>
            <a:ext cx="762000" cy="533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Browallia New" pitchFamily="34" charset="-34"/>
                <a:ea typeface="+mj-ea"/>
                <a:cs typeface="Browallia New" pitchFamily="34" charset="-34"/>
              </a:rPr>
              <a:t>13</a:t>
            </a:r>
            <a:endParaRPr kumimoji="0" lang="en-US" sz="2000" b="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Browallia New" pitchFamily="34" charset="-34"/>
              <a:ea typeface="+mj-ea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447800" y="304800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lvl="0" algn="ctr" rtl="1">
              <a:spcBef>
                <a:spcPct val="0"/>
              </a:spcBef>
            </a:pPr>
            <a:r>
              <a:rPr lang="fa-IR" sz="4000" b="1" dirty="0" smtClean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B Tabassom" pitchFamily="2" charset="-78"/>
              </a:rPr>
              <a:t> کاربرد الگوریتم ژنتیک: </a:t>
            </a:r>
            <a:endParaRPr lang="en-US" sz="4000" b="1" dirty="0">
              <a:solidFill>
                <a:srgbClr val="00206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B Tabassom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43000" y="1676400"/>
            <a:ext cx="7848600" cy="3581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just" rtl="1"/>
            <a:r>
              <a:rPr lang="fa-IR" sz="20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پیش بینی ورشکستگی : </a:t>
            </a: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ورشکستگی یک مشکل جهانی بسیار بااهمیت با هزینه های اجتماعی بالا است</a:t>
            </a:r>
            <a:r>
              <a:rPr lang="fa-IR" sz="2000" b="1" dirty="0" smtClean="0">
                <a:cs typeface="B Nazanin" pitchFamily="2" charset="-78"/>
              </a:rPr>
              <a:t>. </a:t>
            </a:r>
            <a:r>
              <a:rPr lang="ar-SA" sz="2000" b="1" dirty="0" smtClean="0">
                <a:cs typeface="B Nazanin" pitchFamily="2" charset="-78"/>
              </a:rPr>
              <a:t>بنابراین پیش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بینی آن از اهمیت زیادی برخوردار است</a:t>
            </a:r>
            <a:r>
              <a:rPr lang="fa-IR" sz="2000" b="1" dirty="0" smtClean="0">
                <a:cs typeface="B Nazanin" pitchFamily="2" charset="-78"/>
              </a:rPr>
              <a:t>.</a:t>
            </a:r>
            <a:endParaRPr lang="en-US" sz="2000" b="1" dirty="0" smtClean="0">
              <a:cs typeface="B Nazanin" pitchFamily="2" charset="-78"/>
            </a:endParaRPr>
          </a:p>
          <a:p>
            <a:pPr algn="just" rtl="1"/>
            <a:endParaRPr lang="fa-IR" sz="2000" b="1" dirty="0" smtClean="0">
              <a:cs typeface="B Nazanin" pitchFamily="2" charset="-78"/>
            </a:endParaRP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برای حل مشکل ورشکستگی، محققان یک مجموعه از قوانین یا شرایط را با استفاده از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en-US" sz="2000" b="1" dirty="0" smtClean="0">
                <a:latin typeface="Sylfaen" pitchFamily="18" charset="0"/>
                <a:cs typeface="B Nazanin" pitchFamily="2" charset="-78"/>
              </a:rPr>
              <a:t>GA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استخراج کرده اند</a:t>
            </a:r>
            <a:r>
              <a:rPr lang="fa-IR" sz="2000" b="1" dirty="0" smtClean="0">
                <a:cs typeface="B Nazanin" pitchFamily="2" charset="-78"/>
              </a:rPr>
              <a:t>.</a:t>
            </a:r>
            <a:endParaRPr lang="en-US" sz="2000" b="1" dirty="0" smtClean="0">
              <a:cs typeface="B Nazanin" pitchFamily="2" charset="-78"/>
            </a:endParaRPr>
          </a:p>
          <a:p>
            <a:pPr algn="just" rtl="1"/>
            <a:endParaRPr lang="fa-IR" sz="2000" b="1" dirty="0" smtClean="0">
              <a:cs typeface="B Nazanin" pitchFamily="2" charset="-78"/>
            </a:endParaRP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بر مبنای این شرایط، مدل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پیش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بینی خواهد کرد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، آیا یک شرکت با احتمال ورشکستگی روبرو است یا نه</a:t>
            </a:r>
            <a:r>
              <a:rPr lang="fa-IR" sz="2000" b="1" dirty="0" smtClean="0">
                <a:cs typeface="B Nazanin" pitchFamily="2" charset="-78"/>
              </a:rPr>
              <a:t>.</a:t>
            </a:r>
            <a:endParaRPr lang="en-US" sz="2000" b="1" dirty="0" smtClean="0">
              <a:cs typeface="B Nazanin" pitchFamily="2" charset="-78"/>
            </a:endParaRPr>
          </a:p>
          <a:p>
            <a:pPr algn="just" rtl="1"/>
            <a:endParaRPr lang="fa-IR" sz="2000" b="1" dirty="0" smtClean="0">
              <a:cs typeface="B Nazanin" pitchFamily="2" charset="-78"/>
            </a:endParaRPr>
          </a:p>
          <a:p>
            <a:pPr algn="just" rtl="1"/>
            <a:r>
              <a:rPr lang="ar-SA" sz="2000" b="1" dirty="0" smtClean="0">
                <a:cs typeface="B Nazanin" pitchFamily="2" charset="-78"/>
              </a:rPr>
              <a:t>برنامه نویسی ژنتیک می تواند تعداد متغیرهایی را که با استفاده از مدل های سنتی و روش های انتخاب آماری در پیش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بینی ورشکستگی بااهمیت تشخیص داده شده اند </a:t>
            </a:r>
            <a:r>
              <a:rPr lang="fa-IR" sz="2000" b="1" dirty="0" smtClean="0">
                <a:cs typeface="B Nazanin" pitchFamily="2" charset="-78"/>
              </a:rPr>
              <a:t>را </a:t>
            </a:r>
            <a:r>
              <a:rPr lang="ar-SA" sz="2000" b="1" dirty="0" smtClean="0">
                <a:cs typeface="B Nazanin" pitchFamily="2" charset="-78"/>
              </a:rPr>
              <a:t>به حداقل رساند</a:t>
            </a:r>
            <a:r>
              <a:rPr lang="fa-IR" sz="2000" b="1" dirty="0" smtClean="0">
                <a:cs typeface="B Nazanin" pitchFamily="2" charset="-78"/>
              </a:rPr>
              <a:t>.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229600" y="6248400"/>
            <a:ext cx="762000" cy="533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Browallia New" pitchFamily="34" charset="-34"/>
                <a:ea typeface="+mj-ea"/>
                <a:cs typeface="Browallia New" pitchFamily="34" charset="-34"/>
              </a:rPr>
              <a:t>14</a:t>
            </a:r>
            <a:endParaRPr kumimoji="0" lang="en-US" sz="2000" b="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Browallia New" pitchFamily="34" charset="-34"/>
              <a:ea typeface="+mj-ea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447800" y="304800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rtl="1">
              <a:spcBef>
                <a:spcPct val="0"/>
              </a:spcBef>
            </a:pPr>
            <a:r>
              <a:rPr lang="fa-IR" sz="4000" b="1" dirty="0" smtClean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B Tabassom" pitchFamily="2" charset="-78"/>
              </a:rPr>
              <a:t> </a:t>
            </a:r>
            <a:r>
              <a:rPr lang="ar-SA" sz="4000" b="1" dirty="0" smtClean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B Tabassom" pitchFamily="2" charset="-78"/>
              </a:rPr>
              <a:t>نتیجه گیری و پیشنهادها</a:t>
            </a:r>
            <a:endParaRPr lang="en-US" sz="4000" b="1" dirty="0" smtClean="0">
              <a:solidFill>
                <a:srgbClr val="00206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B Tabassom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43000" y="1295400"/>
            <a:ext cx="7955280" cy="3962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just" rtl="1"/>
            <a:r>
              <a:rPr lang="ar-SA" sz="2000" b="1" dirty="0" smtClean="0">
                <a:cs typeface="B Nazanin" pitchFamily="2" charset="-78"/>
              </a:rPr>
              <a:t>در مدل هوش مصنوعی تمام روابط موجود بین متغیرها که برخی کشف و اثبات شده و بسیاری نیز کشف نشده</a:t>
            </a:r>
            <a:r>
              <a:rPr lang="fa-IR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اند، لحاظ می شود</a:t>
            </a:r>
            <a:r>
              <a:rPr lang="fa-IR" sz="2000" b="1" dirty="0" smtClean="0">
                <a:cs typeface="B Nazanin" pitchFamily="2" charset="-78"/>
              </a:rPr>
              <a:t>. </a:t>
            </a:r>
            <a:r>
              <a:rPr lang="ar-SA" sz="2000" b="1" dirty="0" smtClean="0">
                <a:cs typeface="B Nazanin" pitchFamily="2" charset="-78"/>
              </a:rPr>
              <a:t>بنابراین نتایج مدل هوش مصنوعی به شرط کافی بودن داده ها و طراحی مناسب تقریباً بهترین اند</a:t>
            </a:r>
            <a:r>
              <a:rPr lang="fa-IR" sz="2000" b="1" dirty="0" smtClean="0">
                <a:cs typeface="B Nazanin" pitchFamily="2" charset="-78"/>
              </a:rPr>
              <a:t>. </a:t>
            </a:r>
            <a:r>
              <a:rPr lang="ar-SA" sz="2000" b="1" dirty="0" smtClean="0">
                <a:cs typeface="B Nazanin" pitchFamily="2" charset="-78"/>
              </a:rPr>
              <a:t>از طرفی بیش تر تحقیقات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en-US" sz="2000" b="1" dirty="0" smtClean="0">
                <a:latin typeface="Sylfaen" pitchFamily="18" charset="0"/>
                <a:cs typeface="B Nazanin" pitchFamily="2" charset="-78"/>
              </a:rPr>
              <a:t>AI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در حسابداری به وسیله ی محققان حسابداری انجام شده است و کمک زیادی از متخصصان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en-US" sz="2000" b="1" dirty="0" smtClean="0">
                <a:latin typeface="Sylfaen" pitchFamily="18" charset="0"/>
                <a:cs typeface="B Nazanin" pitchFamily="2" charset="-78"/>
              </a:rPr>
              <a:t>AI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گرفته نشده</a:t>
            </a:r>
            <a:r>
              <a:rPr lang="fa-IR" sz="2000" b="1" dirty="0" smtClean="0">
                <a:cs typeface="B Nazanin" pitchFamily="2" charset="-78"/>
              </a:rPr>
              <a:t> است.</a:t>
            </a:r>
            <a:endParaRPr lang="en-US" sz="2000" dirty="0" smtClean="0">
              <a:cs typeface="B Nazanin" pitchFamily="2" charset="-78"/>
            </a:endParaRPr>
          </a:p>
          <a:p>
            <a:pPr algn="just" rtl="1"/>
            <a:r>
              <a:rPr lang="fa-IR" sz="2000" b="1" dirty="0" smtClean="0">
                <a:cs typeface="B Nazanin" pitchFamily="2" charset="-78"/>
              </a:rPr>
              <a:t>ا</a:t>
            </a:r>
            <a:r>
              <a:rPr lang="ar-SA" sz="2000" b="1" dirty="0" smtClean="0">
                <a:cs typeface="B Nazanin" pitchFamily="2" charset="-78"/>
              </a:rPr>
              <a:t>گر محققان حسابداری و متخصصان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en-US" sz="2000" b="1" dirty="0" smtClean="0">
                <a:latin typeface="Sylfaen" pitchFamily="18" charset="0"/>
                <a:cs typeface="B Nazanin" pitchFamily="2" charset="-78"/>
              </a:rPr>
              <a:t>AI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با هم کار کنند، تحقیق روی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en-US" sz="2000" b="1" dirty="0" smtClean="0">
                <a:latin typeface="Sylfaen" pitchFamily="18" charset="0"/>
                <a:cs typeface="B Nazanin" pitchFamily="2" charset="-78"/>
              </a:rPr>
              <a:t>AI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در حسابداری بهبود خواهد یاف</a:t>
            </a:r>
            <a:r>
              <a:rPr lang="fa-IR" sz="2000" b="1" dirty="0" smtClean="0">
                <a:cs typeface="B Nazanin" pitchFamily="2" charset="-78"/>
              </a:rPr>
              <a:t>ت.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زیرا محققان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en-US" sz="2000" b="1" dirty="0" smtClean="0">
                <a:latin typeface="Sylfaen" pitchFamily="18" charset="0"/>
                <a:cs typeface="B Nazanin" pitchFamily="2" charset="-78"/>
              </a:rPr>
              <a:t>AI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، کلیدی برای حل برخی قضایای کلی حسابداری و مخصوصاً حسابرسی از طریق تکنیک هایی مثل منطق فازی، شبکه های عصبی و دیگر محدوده های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en-US" sz="2000" b="1" dirty="0" smtClean="0">
                <a:latin typeface="Sylfaen" pitchFamily="18" charset="0"/>
                <a:cs typeface="B Nazanin" pitchFamily="2" charset="-78"/>
              </a:rPr>
              <a:t>AI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دارند که قبلاً در حسابداری کاربرد نداشته است</a:t>
            </a:r>
            <a:r>
              <a:rPr lang="fa-IR" sz="2000" b="1" dirty="0" smtClean="0">
                <a:cs typeface="B Nazanin" pitchFamily="2" charset="-78"/>
              </a:rPr>
              <a:t>.</a:t>
            </a:r>
            <a:r>
              <a:rPr lang="ar-SA" sz="2000" b="1" dirty="0" smtClean="0">
                <a:cs typeface="B Nazanin" pitchFamily="2" charset="-78"/>
              </a:rPr>
              <a:t>کار حسابرسی مهم و پیچیده است و انجام ضعیف آن نتایج سهمگینی دارد و همین امر ایجاد و استفاده ی هر چه بیشتر از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en-US" sz="2000" b="1" dirty="0" smtClean="0">
                <a:latin typeface="Sylfaen" pitchFamily="18" charset="0"/>
                <a:cs typeface="B Nazanin" pitchFamily="2" charset="-78"/>
              </a:rPr>
              <a:t>AI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ar-SA" sz="2000" b="1" dirty="0" smtClean="0">
                <a:cs typeface="B Nazanin" pitchFamily="2" charset="-78"/>
              </a:rPr>
              <a:t>را ایجاب میکند</a:t>
            </a:r>
            <a:r>
              <a:rPr lang="fa-IR" sz="2000" b="1" dirty="0" smtClean="0">
                <a:cs typeface="B Nazanin" pitchFamily="2" charset="-78"/>
              </a:rPr>
              <a:t>.</a:t>
            </a:r>
            <a:endParaRPr lang="en-US" sz="2000" dirty="0">
              <a:cs typeface="B Nazanin" pitchFamily="2" charset="-7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229600" y="6248400"/>
            <a:ext cx="762000" cy="533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Browallia New" pitchFamily="34" charset="-34"/>
                <a:ea typeface="+mj-ea"/>
                <a:cs typeface="Browallia New" pitchFamily="34" charset="-34"/>
              </a:rPr>
              <a:t>15</a:t>
            </a:r>
            <a:endParaRPr kumimoji="0" lang="en-US" sz="2000" b="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Browallia New" pitchFamily="34" charset="-34"/>
              <a:ea typeface="+mj-ea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219200" y="0"/>
            <a:ext cx="7726680" cy="60960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ctr" rtl="1">
              <a:spcBef>
                <a:spcPct val="0"/>
              </a:spcBef>
            </a:pPr>
            <a:endParaRPr lang="fa-IR" sz="4000" b="1" dirty="0" smtClean="0">
              <a:solidFill>
                <a:srgbClr val="00206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B Tabassom" pitchFamily="2" charset="-78"/>
            </a:endParaRPr>
          </a:p>
          <a:p>
            <a:pPr algn="ctr" rtl="1">
              <a:spcBef>
                <a:spcPct val="0"/>
              </a:spcBef>
            </a:pPr>
            <a:endParaRPr lang="fa-IR" sz="4000" b="1" dirty="0" smtClean="0">
              <a:solidFill>
                <a:srgbClr val="00206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B Tabassom" pitchFamily="2" charset="-78"/>
            </a:endParaRPr>
          </a:p>
          <a:p>
            <a:pPr algn="ctr" rtl="1">
              <a:spcBef>
                <a:spcPct val="0"/>
              </a:spcBef>
            </a:pPr>
            <a:r>
              <a:rPr lang="fa-IR" sz="2800" b="1" dirty="0" smtClean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B Tabassom" pitchFamily="2" charset="-78"/>
              </a:rPr>
              <a:t>منابع</a:t>
            </a:r>
            <a:endParaRPr lang="fa-IR" sz="4000" b="1" dirty="0" smtClean="0">
              <a:solidFill>
                <a:srgbClr val="00206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B Tabassom" pitchFamily="2" charset="-78"/>
            </a:endParaRPr>
          </a:p>
          <a:p>
            <a:pPr algn="just" rtl="1"/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1.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آذر، عادل و افسر، امیر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) 1385 (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“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مدل سازی پیش بینی قیمت سهام با رویکرد شبکه های عصبی فازی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”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فصلنامه پژوهشنامه بازرگانی، شماره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40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ص ص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52 - 33 .</a:t>
            </a:r>
          </a:p>
          <a:p>
            <a:pPr algn="just" rtl="1"/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2.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تهرانی، رضا و عباسیون، وحید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) 1387 (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“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کاربرد شبکه عصبی مصنوعی در زمانبندی معاملات سهام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: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با رویکرد تحلیل تکنیکی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”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فصلنامه پژوهش های اقتصادی، سال هشتم، شماره اول، ص ص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177 - 151 .</a:t>
            </a:r>
          </a:p>
          <a:p>
            <a:pPr algn="just" rtl="1"/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3.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جعفر ید، حمید رضا؛ معتمدی، نگار و ملایی، الهه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) 1385 (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“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شبکه ی عصبی و الگوریتم ژنتیک در تجارت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”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تدبیر، شماره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177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ص ص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67 - 62 .</a:t>
            </a:r>
          </a:p>
          <a:p>
            <a:pPr algn="just" rtl="1"/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4.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جوادی، محمد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) 1383 (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الگوریتم ژنی، تهران، مؤسسه چاپ و انتشارات دانشگاه امام حسین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)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ع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(.</a:t>
            </a:r>
          </a:p>
          <a:p>
            <a:pPr algn="just" rtl="1"/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5.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راسل، استورات و نورویگ، پیتر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) 1383 (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هوش مصنوعی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)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رهیافتی نوین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(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جعفر نژاد قمی، عین الله، بابل، نشر علوم رایانه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.</a:t>
            </a:r>
          </a:p>
          <a:p>
            <a:pPr algn="just" rtl="1"/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6.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راعی، رضا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) 1380 (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“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شبکه های عصبی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: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رویکردی نوین در تصمیم گیری های مدیریت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”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مدرس، دوره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5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شماره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2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ص ص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154 - 133 .</a:t>
            </a:r>
          </a:p>
          <a:p>
            <a:pPr algn="just" rtl="1"/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7.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سینایی، حسنعلی؛ مرتضوی، سعید الله و تیموری اصل، یاسر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) 1384 (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“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پیش بینی شاخص بورس اوراق بهادار تهران با استفاده از شبکه های عصبی مصنوعی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”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بررسی های حسابداری و حسابرسی، سال دوازدهم، شماره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41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ص ص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83 - 59 .</a:t>
            </a:r>
          </a:p>
          <a:p>
            <a:pPr algn="just" rtl="1"/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8.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شعبانی نیا، فریدون و سعید نیا، سینا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) 1385 (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مقدمه ای بر منطق فازی با استفاده از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MATLAB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تهران، خانیران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.</a:t>
            </a:r>
          </a:p>
          <a:p>
            <a:pPr algn="just" rtl="1"/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9.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عبده تبریزی، حسین و البرزی، محمود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) 1376 (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”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مدل های شبکه عصبی و کاربرد آن در مدیریت مالی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”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مجموعه مقالات همایش اول مدیریت مالی، دانشگاه شهید بهشتی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.</a:t>
            </a:r>
          </a:p>
          <a:p>
            <a:pPr algn="just" rtl="1"/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10 .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عرب مازار یزدی، محمد؛ احمدی، علی و عبدلی، محمود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) 1385 (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"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سیستم های هوشمند و حسابداری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"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ماهنامه حسابدار، سال بیست و یکم، شماره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4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ص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42 .</a:t>
            </a:r>
          </a:p>
          <a:p>
            <a:pPr algn="just" rtl="1"/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11 .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غضنفری، مهدی و کاظمی، زهره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) 1382 (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اصول و مبانی سیستم های خبره، تهران، مرکز انتشارات دانشگاه علم و صنعت ایران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.</a:t>
            </a:r>
          </a:p>
          <a:p>
            <a:pPr algn="just" rtl="1"/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12 .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قاسم نژاد مقدم؛ نیما، بقائی نیا، فاطمه و بافنده زنده، علیرضا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) 1387 (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“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منطق فازی به زبان ساده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”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ماهنامه کنترل کیفیت، شماره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24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ص ص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51 - 43 .</a:t>
            </a:r>
          </a:p>
          <a:p>
            <a:pPr algn="just" rtl="1"/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13 .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نادری، قدرت الله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) 1385 (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“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الگوریتم ژنتیکی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”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وب، شماره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74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ص ص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59 - 54 .</a:t>
            </a:r>
          </a:p>
          <a:p>
            <a:pPr algn="just" rtl="1"/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14 .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وحید پور، فرساد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) 1387 (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“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هوش مصنوعی و الگوریتم ژنتیک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”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رایانه، شماره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174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ص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62 .</a:t>
            </a:r>
          </a:p>
          <a:p>
            <a:pPr algn="just" rtl="1"/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15 .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یعقوب نژاد، احمد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) 1386 (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”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منطق فازی، کاربرد در زمینه احتمال خطر حسابرسی و نبود اطمینان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”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حسابرس، شماره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38 </a:t>
            </a:r>
            <a:r>
              <a:rPr lang="ar-SA" sz="1500" b="1" dirty="0" smtClean="0">
                <a:latin typeface="Sylfaen" pitchFamily="18" charset="0"/>
                <a:cs typeface="B Nazanin" pitchFamily="2" charset="-78"/>
              </a:rPr>
              <a:t>، ص ص</a:t>
            </a:r>
            <a:r>
              <a:rPr lang="en-US" sz="1500" b="1" dirty="0" smtClean="0">
                <a:latin typeface="Sylfaen" pitchFamily="18" charset="0"/>
                <a:cs typeface="B Nazanin" pitchFamily="2" charset="-78"/>
              </a:rPr>
              <a:t> 59 - 52</a:t>
            </a:r>
          </a:p>
          <a:p>
            <a:pPr algn="just" rtl="1">
              <a:spcBef>
                <a:spcPct val="0"/>
              </a:spcBef>
            </a:pPr>
            <a:endParaRPr lang="fa-IR" sz="1400" b="1" dirty="0" smtClean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B Nazanin" pitchFamily="2" charset="-78"/>
            </a:endParaRPr>
          </a:p>
          <a:p>
            <a:pPr algn="just" rtl="1">
              <a:spcBef>
                <a:spcPct val="0"/>
              </a:spcBef>
            </a:pPr>
            <a:endParaRPr lang="en-US" sz="1200" b="1" dirty="0" smtClean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B Nazanin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6096000" y="6400800"/>
            <a:ext cx="762000" cy="5334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Browallia New" pitchFamily="34" charset="-34"/>
                <a:ea typeface="+mj-ea"/>
                <a:cs typeface="Browallia New" pitchFamily="34" charset="-34"/>
              </a:rPr>
              <a:t>16</a:t>
            </a:r>
            <a:endParaRPr kumimoji="0" lang="en-US" sz="2000" b="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Browallia New" pitchFamily="34" charset="-34"/>
              <a:ea typeface="+mj-ea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309</TotalTime>
  <Words>2470</Words>
  <Application>Microsoft Office PowerPoint</Application>
  <PresentationFormat>On-screen Show (4:3)</PresentationFormat>
  <Paragraphs>241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Solstice</vt:lpstr>
      <vt:lpstr>Slide 1</vt:lpstr>
      <vt:lpstr>Slide 2</vt:lpstr>
      <vt:lpstr>فهرست مطالب:</vt:lpstr>
      <vt:lpstr>هوش مصنوعی و کاربردهای آن در حسابداری و امور مالی </vt:lpstr>
      <vt:lpstr>مقدمه </vt:lpstr>
      <vt:lpstr>چند مبحث از هوش مصنوعی </vt:lpstr>
      <vt:lpstr>مفاهیم شبکه عصبی مصنوعی </vt:lpstr>
      <vt:lpstr>2 – 1) انواع توابع فعال سازی : </vt:lpstr>
      <vt:lpstr>3 – 1) شبکه ی عصبی مصنوعی</vt:lpstr>
      <vt:lpstr>4 – 1) یادگیری شبکه</vt:lpstr>
      <vt:lpstr>5 – 1) خصوصیات شبکه های عصبی</vt:lpstr>
      <vt:lpstr>کاربرد شبکه عصبی : </vt:lpstr>
      <vt:lpstr>کاربرد شبکه عصبی :   ادامه... </vt:lpstr>
      <vt:lpstr>Slide 14</vt:lpstr>
      <vt:lpstr>Slide 15</vt:lpstr>
      <vt:lpstr>Slide 16</vt:lpstr>
      <vt:lpstr>Slide 17</vt:lpstr>
      <vt:lpstr>Slide 18</vt:lpstr>
      <vt:lpstr>Slide 19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arad</cp:lastModifiedBy>
  <cp:revision>47</cp:revision>
  <dcterms:created xsi:type="dcterms:W3CDTF">2006-08-16T00:00:00Z</dcterms:created>
  <dcterms:modified xsi:type="dcterms:W3CDTF">2017-04-17T19:40:49Z</dcterms:modified>
</cp:coreProperties>
</file>