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91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7" r:id="rId12"/>
    <p:sldId id="268" r:id="rId13"/>
    <p:sldId id="269" r:id="rId14"/>
    <p:sldId id="265" r:id="rId15"/>
    <p:sldId id="270" r:id="rId16"/>
    <p:sldId id="271" r:id="rId17"/>
    <p:sldId id="272" r:id="rId18"/>
    <p:sldId id="273" r:id="rId19"/>
    <p:sldId id="277" r:id="rId20"/>
    <p:sldId id="287" r:id="rId21"/>
    <p:sldId id="274" r:id="rId22"/>
    <p:sldId id="275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08AE5E7-2E12-4FDC-83AD-BB73DD7E2F93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1C883EA6-6AD0-4B43-8BAB-5EF5888FE4A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05840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691DC2-8B90-4E17-B864-A6531691B6AB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2735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F25B8-6715-43CA-83CC-40A9FDAC8038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496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7C8C98E-FEA1-4547-BBCE-7671AA64F10C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441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A666FD-E9FA-4A8B-A00F-DF0B2E132B69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570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2C29FB-275F-4952-8497-49CDCEB4C129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4106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CEB1DB-AEF5-4E7C-B32C-6440B09A0894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829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262A49F-7EDA-41A9-A8E9-4DE33540A604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524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97A3A-6936-4979-9CAF-86DA5E2362EA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114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43E395-E57A-40B8-95E3-F65B7CC425B7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251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CDA095-7B76-47AA-B5DD-8DCDC0308C67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62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A16E47-AEBD-4430-8421-D83F269E6828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617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 smtClean="0">
                <a:latin typeface="+mj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 smtClean="0">
                <a:latin typeface="+mj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Arial" panose="020B0604020202020204" pitchFamily="34" charset="0"/>
            </a:endParaRP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Garamond" panose="02020404030301010803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33F1CD-7703-44BD-9B1D-ABB293977231}" type="slidenum">
              <a:rPr kumimoji="0" lang="ar-S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885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885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58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r" rtl="1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r" rtl="1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r" rtl="1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r" rtl="1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323850" y="549275"/>
            <a:ext cx="8496300" cy="5832475"/>
          </a:xfrm>
          <a:prstGeom prst="roundRect">
            <a:avLst>
              <a:gd name="adj" fmla="val 6759"/>
            </a:avLst>
          </a:prstGeom>
          <a:gradFill rotWithShape="1">
            <a:gsLst>
              <a:gs pos="0">
                <a:srgbClr val="FFFFFF">
                  <a:alpha val="67999"/>
                </a:srgbClr>
              </a:gs>
              <a:gs pos="100000">
                <a:schemeClr val="bg1">
                  <a:alpha val="82001"/>
                </a:schemeClr>
              </a:gs>
            </a:gsLst>
            <a:lin ang="54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altLang="fa-IR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783138" y="3355975"/>
            <a:ext cx="411003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بســـم 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686425" y="2997200"/>
            <a:ext cx="2055813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الله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991100" y="2819400"/>
            <a:ext cx="1239838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الر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471863" y="2751138"/>
            <a:ext cx="18510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حمن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15900" y="1479550"/>
            <a:ext cx="3654425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حيـــم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560638" y="2422525"/>
            <a:ext cx="13335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fa-IR" sz="9500" b="1" i="0" u="none" strike="noStrike" kern="1200" cap="none" spc="0" normalizeH="0" baseline="0" noProof="0" smtClean="0">
                <a:ln>
                  <a:noFill/>
                </a:ln>
                <a:solidFill>
                  <a:srgbClr val="0066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ndalus" panose="02020603050405020304" pitchFamily="18" charset="-78"/>
              </a:rPr>
              <a:t>الر</a:t>
            </a:r>
            <a:endParaRPr kumimoji="0" lang="en-US" altLang="fa-IR" sz="9500" b="0" i="0" u="none" strike="noStrike" kern="1200" cap="none" spc="0" normalizeH="0" baseline="0" noProof="0" smtClean="0">
              <a:ln>
                <a:noFill/>
              </a:ln>
              <a:solidFill>
                <a:srgbClr val="0066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6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8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/>
      <p:bldP spid="14340" grpId="0"/>
      <p:bldP spid="14341" grpId="0"/>
      <p:bldP spid="14342" grpId="0"/>
      <p:bldP spid="14343" grpId="0"/>
      <p:bldP spid="143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Rectangle 4"/>
          <p:cNvSpPr/>
          <p:nvPr/>
        </p:nvSpPr>
        <p:spPr>
          <a:xfrm>
            <a:off x="0" y="609600"/>
            <a:ext cx="8458200" cy="2188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داروهای مورد استفاده در بیماری های گوارشی</a:t>
            </a:r>
            <a:endParaRPr lang="en-US" sz="40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0" y="304800"/>
            <a:ext cx="8763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”داروهای مورد استفاده در اختلالات اسید-پپتیک“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8800" y="1752600"/>
            <a:ext cx="6248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ریفلاکس معده به مری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زخم پپتیک (معده یا دوازدهه)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آسیب مخاطی مرتبط با استرس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334000"/>
            <a:ext cx="624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rgbClr val="FFFF00"/>
                </a:solidFill>
              </a:rPr>
              <a:t> </a:t>
            </a:r>
            <a:r>
              <a:rPr lang="fa-IR" sz="3600" b="1" dirty="0" smtClean="0">
                <a:solidFill>
                  <a:srgbClr val="FFFF00"/>
                </a:solidFill>
                <a:sym typeface="Wingdings"/>
              </a:rPr>
              <a:t></a:t>
            </a:r>
            <a:r>
              <a:rPr lang="fa-IR" sz="3600" b="1" dirty="0" smtClean="0">
                <a:solidFill>
                  <a:srgbClr val="FFFF00"/>
                </a:solidFill>
              </a:rPr>
              <a:t> بیش از 90% زخم های پپتیک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5800" y="3810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داروهای مورد استفاده در درمان این اختلالات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600" y="2362200"/>
            <a:ext cx="358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کاهنده های اسیدیته داخل معده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" y="2514600"/>
            <a:ext cx="403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بهبود دهنده دفاع مخاطی</a:t>
            </a:r>
            <a:endParaRPr lang="en-US" sz="3600" dirty="0">
              <a:solidFill>
                <a:schemeClr val="bg1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2133600" y="1143000"/>
            <a:ext cx="2057400" cy="1066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2000" y="1143000"/>
            <a:ext cx="2514600" cy="838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600" y="304800"/>
            <a:ext cx="67056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داروهایی که اسیدیته داخل معده را کاهش می دهند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0" y="335280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فیزیولوژی ترشح اسید: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362200"/>
            <a:ext cx="487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سلول های پاریتال:گیرنده هیستامین --- &gt; ترشح اسید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1000" y="4343400"/>
            <a:ext cx="3810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200" dirty="0" smtClean="0">
                <a:solidFill>
                  <a:schemeClr val="bg1"/>
                </a:solidFill>
              </a:rPr>
              <a:t>سلول های اندوکرین( شبه انتروکروماین): گیرنده گاسترین و استیل کولین </a:t>
            </a:r>
          </a:p>
          <a:p>
            <a:pPr algn="r" rtl="1">
              <a:buFontTx/>
              <a:buChar char="-"/>
            </a:pPr>
            <a:r>
              <a:rPr lang="fa-IR" sz="3200" dirty="0" smtClean="0">
                <a:solidFill>
                  <a:schemeClr val="bg1"/>
                </a:solidFill>
              </a:rPr>
              <a:t>--&gt; ترشح هیستامین</a:t>
            </a:r>
            <a:endParaRPr lang="fa-IR" sz="3600" dirty="0" smtClean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2971800"/>
            <a:ext cx="9144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4953000" y="4114800"/>
            <a:ext cx="9906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38600" y="3048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استیل کولین و گاسترین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7000" y="19050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افزایش کلسیم سیتوزولی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1000" y="3276600"/>
            <a:ext cx="5029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تحریک ترشح اسید از یک پمپ پروتون </a:t>
            </a:r>
            <a:r>
              <a:rPr lang="en-US" sz="3600" dirty="0" smtClean="0">
                <a:solidFill>
                  <a:schemeClr val="bg1"/>
                </a:solidFill>
              </a:rPr>
              <a:t>ATP ase  H</a:t>
            </a:r>
            <a:r>
              <a:rPr lang="en-US" sz="3200" dirty="0" smtClean="0">
                <a:solidFill>
                  <a:schemeClr val="bg1"/>
                </a:solidFill>
              </a:rPr>
              <a:t>+</a:t>
            </a:r>
            <a:r>
              <a:rPr lang="en-US" sz="3600" dirty="0" smtClean="0">
                <a:solidFill>
                  <a:schemeClr val="bg1"/>
                </a:solidFill>
              </a:rPr>
              <a:t>/K</a:t>
            </a:r>
            <a:r>
              <a:rPr lang="en-US" sz="3200" dirty="0" smtClean="0">
                <a:solidFill>
                  <a:schemeClr val="bg1"/>
                </a:solidFill>
              </a:rPr>
              <a:t>+</a:t>
            </a:r>
            <a:endParaRPr lang="fa-IR" sz="3600" dirty="0" smtClean="0">
              <a:solidFill>
                <a:schemeClr val="bg1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5181600" y="9906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3810000" y="25908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38600" y="3048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هیستامین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95600" y="15240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گیرنده </a:t>
            </a:r>
            <a:r>
              <a:rPr lang="en-US" sz="3600" dirty="0" smtClean="0">
                <a:solidFill>
                  <a:schemeClr val="bg1"/>
                </a:solidFill>
              </a:rPr>
              <a:t>H2</a:t>
            </a:r>
            <a:endParaRPr lang="fa-IR" sz="360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600" y="2895600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فعال سازی آدنیلیل سیکلاز 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5867400" y="6858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4495800" y="22098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>
            <a:off x="3619500" y="3619500"/>
            <a:ext cx="6096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33400" y="4267200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200" dirty="0" smtClean="0">
                <a:solidFill>
                  <a:schemeClr val="bg1"/>
                </a:solidFill>
              </a:rPr>
              <a:t>افزایش </a:t>
            </a:r>
            <a:r>
              <a:rPr lang="en-US" sz="2800" dirty="0" smtClean="0">
                <a:solidFill>
                  <a:schemeClr val="bg1"/>
                </a:solidFill>
              </a:rPr>
              <a:t>cAMP</a:t>
            </a:r>
            <a:r>
              <a:rPr lang="fa-IR" sz="3200" dirty="0" smtClean="0">
                <a:solidFill>
                  <a:schemeClr val="bg1"/>
                </a:solidFill>
              </a:rPr>
              <a:t> داخل  سلولی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5181600"/>
            <a:ext cx="5029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200" dirty="0" smtClean="0">
                <a:solidFill>
                  <a:schemeClr val="bg1"/>
                </a:solidFill>
              </a:rPr>
              <a:t>تحریک ترشح اسید از یک پمپ پروتون </a:t>
            </a:r>
            <a:r>
              <a:rPr lang="en-US" sz="3200" dirty="0" smtClean="0">
                <a:solidFill>
                  <a:schemeClr val="bg1"/>
                </a:solidFill>
              </a:rPr>
              <a:t>ATP ase  H</a:t>
            </a:r>
            <a:r>
              <a:rPr lang="en-US" sz="2800" dirty="0" smtClean="0">
                <a:solidFill>
                  <a:schemeClr val="bg1"/>
                </a:solidFill>
              </a:rPr>
              <a:t>+</a:t>
            </a:r>
            <a:r>
              <a:rPr lang="en-US" sz="3200" dirty="0" smtClean="0">
                <a:solidFill>
                  <a:schemeClr val="bg1"/>
                </a:solidFill>
              </a:rPr>
              <a:t>/K</a:t>
            </a:r>
            <a:r>
              <a:rPr lang="en-US" sz="2800" dirty="0" smtClean="0">
                <a:solidFill>
                  <a:schemeClr val="bg1"/>
                </a:solidFill>
              </a:rPr>
              <a:t>+</a:t>
            </a:r>
            <a:endParaRPr lang="fa-IR" sz="3200" dirty="0" smtClean="0">
              <a:solidFill>
                <a:schemeClr val="bg1"/>
              </a:solidFill>
            </a:endParaRPr>
          </a:p>
        </p:txBody>
      </p:sp>
      <p:cxnSp>
        <p:nvCxnSpPr>
          <p:cNvPr id="15" name="Straight Arrow Connector 14"/>
          <p:cNvCxnSpPr>
            <a:endCxn id="14" idx="0"/>
          </p:cNvCxnSpPr>
          <p:nvPr/>
        </p:nvCxnSpPr>
        <p:spPr>
          <a:xfrm rot="10800000" flipV="1">
            <a:off x="2514600" y="4724400"/>
            <a:ext cx="7620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62200" y="609600"/>
            <a:ext cx="41148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ضد اسید ها</a:t>
            </a:r>
            <a:endParaRPr lang="en-US" sz="48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7800" y="22860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chemeClr val="bg1"/>
                </a:solidFill>
              </a:rPr>
              <a:t>بازهای ضعیف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000" y="22860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chemeClr val="bg1"/>
                </a:solidFill>
              </a:rPr>
              <a:t>اسیدهیدروکلریک معده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9200" y="55626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chemeClr val="bg1"/>
                </a:solidFill>
              </a:rPr>
              <a:t>نمک + آب</a:t>
            </a:r>
          </a:p>
        </p:txBody>
      </p:sp>
      <p:sp>
        <p:nvSpPr>
          <p:cNvPr id="16" name="Curved Left Arrow 15"/>
          <p:cNvSpPr/>
          <p:nvPr/>
        </p:nvSpPr>
        <p:spPr>
          <a:xfrm>
            <a:off x="5105400" y="3352800"/>
            <a:ext cx="990600" cy="25908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29200" y="2209800"/>
            <a:ext cx="106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7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+</a:t>
            </a:r>
            <a:endParaRPr lang="en-US" sz="7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0" y="609600"/>
            <a:ext cx="4800600" cy="9162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</a:t>
            </a:r>
            <a:r>
              <a:rPr lang="fa-IR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بی کربنات سدیم</a:t>
            </a:r>
            <a:endParaRPr lang="en-US" sz="3200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57600" y="1600200"/>
            <a:ext cx="4800600" cy="9162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</a:t>
            </a:r>
            <a:r>
              <a:rPr lang="fa-IR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کربنات کلسیم</a:t>
            </a:r>
            <a:endParaRPr lang="en-US" sz="3200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1000" y="457200"/>
            <a:ext cx="84582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  <a:buFont typeface="Wingdings"/>
              <a:buChar char="l"/>
            </a:pPr>
            <a:r>
              <a:rPr lang="fa-IR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هیدروکسید منیزیم :</a:t>
            </a:r>
            <a:r>
              <a:rPr lang="en-US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Milk  of magnesia = MOM</a:t>
            </a:r>
            <a:endParaRPr lang="fa-IR" sz="3200" b="1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گروه دارویی:</a:t>
            </a: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آنتی اسید – ملین</a:t>
            </a:r>
          </a:p>
          <a:p>
            <a:pPr algn="r" rtl="1">
              <a:buFontTx/>
              <a:buChar char="-"/>
            </a:pPr>
            <a:endParaRPr lang="fa-IR" sz="3200" b="1" dirty="0" smtClean="0">
              <a:ln w="1905"/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در دز کم آنتی اسید و در دز بالا اثرات ملینی (به علت عدم جذب نمک های منیزیمی) دارد و اسهال اسموتیک ایجاد میکند</a:t>
            </a: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برای ایجاد اثر ملینی مصرف آب و مایعات کافی لازم میباشد</a:t>
            </a: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</a:t>
            </a:r>
            <a:r>
              <a:rPr lang="fa-IR" sz="3200" b="1" dirty="0" smtClean="0">
                <a:ln w="1905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عوارض</a:t>
            </a: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: شایعترین: اسهال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1000" y="457200"/>
            <a:ext cx="8458200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  <a:buFont typeface="Wingdings"/>
              <a:buChar char="l"/>
            </a:pPr>
            <a:r>
              <a:rPr lang="fa-IR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هیدروکسیدآلومینیم</a:t>
            </a:r>
            <a:endParaRPr lang="en-US" sz="4000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گروه دارویی:</a:t>
            </a: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آنتی اسید</a:t>
            </a:r>
          </a:p>
          <a:p>
            <a:pPr algn="r" rtl="1">
              <a:buFontTx/>
              <a:buChar char="-"/>
            </a:pPr>
            <a:r>
              <a:rPr lang="fa-IR" sz="32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نمک های آلومینیوم ممکن است یبوست ایجاد کنند.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3352800"/>
            <a:ext cx="624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rgbClr val="FFFF00"/>
                </a:solidFill>
                <a:sym typeface="Wingdings"/>
              </a:rPr>
              <a:t> نکته راجع به آنتی اسیدها</a:t>
            </a:r>
            <a:endParaRPr lang="fa-IR" sz="3600" b="1" dirty="0" smtClean="0">
              <a:solidFill>
                <a:srgbClr val="FFFF00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بیماران با بی کفایتی کلیه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تداخل با سایر داروها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3400" y="457200"/>
            <a:ext cx="8153400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fa-IR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آلومینیم- ام </a:t>
            </a:r>
            <a:r>
              <a:rPr lang="fa-IR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جی(آلومینیم/ منیزیم):    </a:t>
            </a:r>
            <a:r>
              <a:rPr lang="en-US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Al/ Mg</a:t>
            </a:r>
            <a:endParaRPr lang="fa-IR" sz="3600" b="1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rtl="1"/>
            <a:endParaRPr lang="fa-IR" sz="32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algn="r" rtl="1">
              <a:buFontTx/>
              <a:buChar char="-"/>
            </a:pPr>
            <a:r>
              <a:rPr lang="fa-IR" sz="2800" dirty="0" smtClean="0">
                <a:ln w="1905"/>
                <a:solidFill>
                  <a:schemeClr val="bg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گروه دارویی: آنتی اسید</a:t>
            </a:r>
          </a:p>
          <a:p>
            <a:pPr algn="r" rtl="1">
              <a:buFontTx/>
              <a:buChar char="-"/>
            </a:pPr>
            <a:r>
              <a:rPr lang="fa-IR" sz="2800" dirty="0" smtClean="0">
                <a:ln w="1905"/>
                <a:solidFill>
                  <a:schemeClr val="bg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موارد مصرف: تسکین دردهای ناشی از معده یا زخم پپتیک.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3352800"/>
            <a:ext cx="81534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/>
            <a:r>
              <a:rPr lang="fa-IR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</a:t>
            </a:r>
            <a:r>
              <a:rPr lang="fa-IR" sz="3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آلومینیم- ام جی- اس(آلومینیم/ منیزیم/سایمتیکون) </a:t>
            </a:r>
            <a:r>
              <a:rPr lang="fa-IR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:   </a:t>
            </a:r>
            <a:r>
              <a:rPr lang="en-US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/s</a:t>
            </a:r>
            <a:r>
              <a:rPr lang="fa-IR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</a:t>
            </a:r>
            <a:r>
              <a:rPr lang="en-US" sz="36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Al/ Mg</a:t>
            </a:r>
            <a:endParaRPr lang="fa-IR" sz="3600" b="1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rtl="1"/>
            <a:endParaRPr lang="fa-IR" sz="3200" b="1" dirty="0" smtClean="0">
              <a:ln w="1905"/>
              <a:solidFill>
                <a:schemeClr val="bg1">
                  <a:lumMod val="9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  <a:p>
            <a:pPr algn="r" rtl="1">
              <a:buFontTx/>
              <a:buChar char="-"/>
            </a:pPr>
            <a:r>
              <a:rPr lang="fa-IR" sz="2800" b="1" dirty="0" smtClean="0">
                <a:ln w="1905"/>
                <a:solidFill>
                  <a:schemeClr val="bg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گروه دارویی: آنتی اسید، ضد نفخ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9600"/>
            <a:ext cx="8458200" cy="9162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”آنتاگونیست های گیرنده</a:t>
            </a:r>
            <a:r>
              <a:rPr lang="en-US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H2</a:t>
            </a: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”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33800" y="2133600"/>
            <a:ext cx="312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سایمتیدین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رانیتیدین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فاموتیدین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9600"/>
            <a:ext cx="84582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کاربردهای بالینی آنتاگونیست های گیرنده </a:t>
            </a:r>
            <a:r>
              <a:rPr lang="en-US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H2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057400"/>
            <a:ext cx="7315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GERD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زخم پپتیک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سوهاضمه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پیشگیری از خون ریزی (گاستریت) ناشی از استرس</a:t>
            </a:r>
          </a:p>
          <a:p>
            <a:pPr algn="r" rtl="1">
              <a:buFontTx/>
              <a:buChar char="-"/>
            </a:pP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33600" y="304800"/>
            <a:ext cx="4495800" cy="12046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عوارض و تداخلات</a:t>
            </a:r>
            <a:endParaRPr lang="en-US" sz="44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62200"/>
            <a:ext cx="6248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ژنیکوماستی (بزرگی سینه) یا ناتوانی جنسی در آقایان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گالاکتوره (درخانم ها)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تغییرات ذهنی</a:t>
            </a:r>
          </a:p>
          <a:p>
            <a:pPr algn="r" rtl="1">
              <a:buFontTx/>
              <a:buChar char="-"/>
            </a:pP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04800" y="4572000"/>
            <a:ext cx="624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مهار متابولیسم بعضی از داروها</a:t>
            </a:r>
          </a:p>
          <a:p>
            <a:pPr algn="r" rtl="1">
              <a:buFontTx/>
              <a:buChar char="-"/>
            </a:pP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705600" y="990600"/>
            <a:ext cx="2438400" cy="2590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010400" y="18288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4000" b="1" dirty="0" smtClean="0">
                <a:solidFill>
                  <a:schemeClr val="bg1"/>
                </a:solidFill>
              </a:rPr>
              <a:t>سایمتیدین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9600"/>
            <a:ext cx="8458200" cy="9162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مهارکننده های پمپ پروتون </a:t>
            </a:r>
            <a:r>
              <a:rPr lang="en-US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PPIs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90800" y="2133600"/>
            <a:ext cx="3124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امپرازول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پانتوپرازول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لانسوپرازول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رابپرازول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ازومپرازول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71600" y="533400"/>
            <a:ext cx="6324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Inactive  prodrug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ATP ase H+/K+   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فراهمی زیستی در مصرف با غذا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09600"/>
            <a:ext cx="8458200" cy="9162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کاربردهای بالینی </a:t>
            </a:r>
            <a:r>
              <a:rPr lang="en-US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PPIs      H2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057400"/>
            <a:ext cx="7315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GERD</a:t>
            </a:r>
            <a:r>
              <a:rPr lang="fa-IR" sz="3600" dirty="0" smtClean="0">
                <a:solidFill>
                  <a:schemeClr val="bg1"/>
                </a:solidFill>
              </a:rPr>
              <a:t>  </a:t>
            </a:r>
            <a:r>
              <a:rPr lang="fa-IR" sz="3600" dirty="0" smtClean="0">
                <a:solidFill>
                  <a:srgbClr val="FFFF00"/>
                </a:solidFill>
                <a:sym typeface="Wingdings"/>
              </a:rPr>
              <a:t></a:t>
            </a:r>
            <a:endParaRPr lang="fa-IR" sz="3600" dirty="0" smtClean="0">
              <a:solidFill>
                <a:srgbClr val="FFFF00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زخم پپتیک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سوهاضمه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پیشگیری از خون ریزی (گاستریت) ناشی از استرس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گاسترینوما</a:t>
            </a:r>
          </a:p>
          <a:p>
            <a:pPr algn="r" rtl="1">
              <a:buFontTx/>
              <a:buChar char="-"/>
            </a:pP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6000" y="1905000"/>
            <a:ext cx="2667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زخم پپتیک</a:t>
            </a:r>
            <a:endParaRPr lang="en-US" sz="44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762000"/>
            <a:ext cx="3581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H.pylori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NSAID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پیشگیری از خون ریزی مجدد زحم </a:t>
            </a:r>
            <a:endParaRPr lang="en-US" sz="3600" dirty="0">
              <a:solidFill>
                <a:schemeClr val="bg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4648200" y="1295400"/>
            <a:ext cx="17526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4572000" y="2362200"/>
            <a:ext cx="1600200" cy="76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4648200" y="2819400"/>
            <a:ext cx="16764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91000" y="304800"/>
            <a:ext cx="3200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عوارض جانبی</a:t>
            </a:r>
            <a:endParaRPr lang="en-US" sz="32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0400" y="2133600"/>
            <a:ext cx="533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تغذیه 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عفونت های روده ای و تنفسی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4495800" y="1676400"/>
            <a:ext cx="26670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-228600" y="1371600"/>
            <a:ext cx="441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en-US" sz="3600" dirty="0" smtClean="0">
                <a:solidFill>
                  <a:schemeClr val="bg1"/>
                </a:solidFill>
              </a:rPr>
              <a:t>Vit. B12    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مواد معدنی ( </a:t>
            </a:r>
            <a:r>
              <a:rPr lang="en-US" sz="3600" dirty="0" smtClean="0">
                <a:solidFill>
                  <a:schemeClr val="bg1"/>
                </a:solidFill>
              </a:rPr>
              <a:t>Fe,Ca,zn </a:t>
            </a:r>
            <a:r>
              <a:rPr lang="fa-IR" sz="3600" dirty="0" smtClean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4495800" y="2590800"/>
            <a:ext cx="2667000" cy="228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336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” داروهای ملین ”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133600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شیاف گلیسیرین و روغن معدنی ( ملین های نرم کننده)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ملین اسموتیک:   </a:t>
            </a:r>
            <a:r>
              <a:rPr lang="en-US" sz="3600" dirty="0" smtClean="0">
                <a:solidFill>
                  <a:schemeClr val="bg1"/>
                </a:solidFill>
                <a:sym typeface="Wingdings"/>
              </a:rPr>
              <a:t>MOM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 ،لاکتولوز،سوربیتول، پلی اتیلن گلایکول</a:t>
            </a:r>
            <a:r>
              <a:rPr lang="en-US" sz="3600" dirty="0" smtClean="0">
                <a:solidFill>
                  <a:schemeClr val="bg1"/>
                </a:solidFill>
                <a:sym typeface="Wingdings"/>
              </a:rPr>
              <a:t>)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sym typeface="Wingdings"/>
              </a:rPr>
              <a:t>PEG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)</a:t>
            </a: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ملین های محرک : بیزاکودیل، سنا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00200" y="0"/>
            <a:ext cx="5715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” داروهای ضد استفراغ ”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2895600"/>
            <a:ext cx="411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b="1" u="sng" dirty="0" smtClean="0">
                <a:solidFill>
                  <a:schemeClr val="bg1"/>
                </a:solidFill>
              </a:rPr>
              <a:t>پاتوفیزیولوژی: </a:t>
            </a:r>
          </a:p>
          <a:p>
            <a:pPr algn="r" rtl="1"/>
            <a:endParaRPr lang="fa-IR" sz="3600" dirty="0" smtClean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6248400" y="1905000"/>
            <a:ext cx="1066800" cy="838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72000" y="1295400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1- </a:t>
            </a:r>
            <a:r>
              <a:rPr lang="en-US" sz="3600" dirty="0" smtClean="0">
                <a:solidFill>
                  <a:schemeClr val="bg1"/>
                </a:solidFill>
              </a:rPr>
              <a:t>CTZ</a:t>
            </a:r>
            <a:r>
              <a:rPr lang="fa-IR" sz="3600" dirty="0" smtClean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295400"/>
            <a:ext cx="457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>
                <a:solidFill>
                  <a:schemeClr val="bg1"/>
                </a:solidFill>
              </a:rPr>
              <a:t>،گیرنده اپیوئیدی</a:t>
            </a:r>
            <a:r>
              <a:rPr lang="en-US" sz="3200" dirty="0" smtClean="0">
                <a:solidFill>
                  <a:schemeClr val="bg1"/>
                </a:solidFill>
              </a:rPr>
              <a:t>D</a:t>
            </a:r>
            <a:r>
              <a:rPr lang="en-US" sz="2000" dirty="0" smtClean="0">
                <a:solidFill>
                  <a:schemeClr val="bg1"/>
                </a:solidFill>
              </a:rPr>
              <a:t>2  </a:t>
            </a:r>
            <a:r>
              <a:rPr lang="en-US" sz="2800" b="1" dirty="0" smtClean="0">
                <a:solidFill>
                  <a:schemeClr val="bg1"/>
                </a:solidFill>
              </a:rPr>
              <a:t>, 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4000" dirty="0" smtClean="0">
                <a:solidFill>
                  <a:schemeClr val="bg1"/>
                </a:solidFill>
              </a:rPr>
              <a:t>5HT</a:t>
            </a:r>
            <a:r>
              <a:rPr lang="en-US" sz="2800" dirty="0" smtClean="0">
                <a:solidFill>
                  <a:schemeClr val="bg1"/>
                </a:solidFill>
              </a:rPr>
              <a:t>3</a:t>
            </a:r>
            <a:endParaRPr lang="en-US" sz="4000" dirty="0"/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4267200" y="16764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4800600" y="2743200"/>
            <a:ext cx="1219200" cy="382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81000" y="2362200"/>
            <a:ext cx="426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3600" dirty="0" smtClean="0">
                <a:solidFill>
                  <a:schemeClr val="bg1"/>
                </a:solidFill>
              </a:rPr>
              <a:t>2</a:t>
            </a:r>
            <a:r>
              <a:rPr lang="fa-IR" sz="3600" dirty="0" smtClean="0">
                <a:solidFill>
                  <a:schemeClr val="bg1"/>
                </a:solidFill>
              </a:rPr>
              <a:t>- سیستم وستیبولار :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rot="10800000" flipV="1">
            <a:off x="4572000" y="3657600"/>
            <a:ext cx="1295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04800" y="4191000"/>
            <a:ext cx="426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3- </a:t>
            </a:r>
            <a:r>
              <a:rPr lang="fa-IR" sz="2800" dirty="0" smtClean="0">
                <a:solidFill>
                  <a:schemeClr val="bg1"/>
                </a:solidFill>
              </a:rPr>
              <a:t>آوران های واگ در مخاط گوارشی       </a:t>
            </a:r>
            <a:r>
              <a:rPr lang="fa-IR" sz="3600" dirty="0" smtClean="0">
                <a:solidFill>
                  <a:schemeClr val="bg1"/>
                </a:solidFill>
              </a:rPr>
              <a:t>(</a:t>
            </a:r>
            <a:r>
              <a:rPr lang="en-US" sz="3600" dirty="0" smtClean="0">
                <a:solidFill>
                  <a:schemeClr val="bg1"/>
                </a:solidFill>
              </a:rPr>
              <a:t>5HT</a:t>
            </a:r>
            <a:r>
              <a:rPr lang="en-US" sz="2400" dirty="0" smtClean="0">
                <a:solidFill>
                  <a:schemeClr val="bg1"/>
                </a:solidFill>
              </a:rPr>
              <a:t>3</a:t>
            </a:r>
            <a:r>
              <a:rPr lang="fa-IR" sz="2400" dirty="0" smtClean="0">
                <a:solidFill>
                  <a:schemeClr val="bg1"/>
                </a:solidFill>
              </a:rPr>
              <a:t>)</a:t>
            </a:r>
            <a:endParaRPr lang="fa-IR" sz="3600" dirty="0" smtClean="0">
              <a:solidFill>
                <a:schemeClr val="bg1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rot="10800000" flipV="1">
            <a:off x="3429000" y="2971800"/>
            <a:ext cx="4572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0" y="32766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>
                <a:solidFill>
                  <a:schemeClr val="bg1"/>
                </a:solidFill>
              </a:rPr>
              <a:t>،</a:t>
            </a:r>
            <a:r>
              <a:rPr lang="en-US" sz="3200" dirty="0" smtClean="0">
                <a:solidFill>
                  <a:schemeClr val="bg1"/>
                </a:solidFill>
              </a:rPr>
              <a:t>   </a:t>
            </a:r>
            <a:r>
              <a:rPr lang="fa-IR" sz="3200" dirty="0" smtClean="0">
                <a:solidFill>
                  <a:schemeClr val="bg1"/>
                </a:solidFill>
              </a:rPr>
              <a:t>هیستامینی</a:t>
            </a:r>
            <a:r>
              <a:rPr lang="en-US" sz="3200" dirty="0" smtClean="0">
                <a:solidFill>
                  <a:schemeClr val="bg1"/>
                </a:solidFill>
              </a:rPr>
              <a:t>H1</a:t>
            </a:r>
            <a:r>
              <a:rPr lang="fa-IR" sz="3200" dirty="0" smtClean="0">
                <a:solidFill>
                  <a:schemeClr val="bg1"/>
                </a:solidFill>
              </a:rPr>
              <a:t> و </a:t>
            </a:r>
            <a:r>
              <a:rPr lang="en-US" sz="2800" b="1" dirty="0" smtClean="0">
                <a:solidFill>
                  <a:schemeClr val="bg1"/>
                </a:solidFill>
              </a:rPr>
              <a:t>M</a:t>
            </a:r>
            <a:endParaRPr lang="en-US" sz="4000" dirty="0"/>
          </a:p>
        </p:txBody>
      </p:sp>
      <p:cxnSp>
        <p:nvCxnSpPr>
          <p:cNvPr id="17" name="Straight Arrow Connector 16"/>
          <p:cNvCxnSpPr/>
          <p:nvPr/>
        </p:nvCxnSpPr>
        <p:spPr>
          <a:xfrm rot="10800000">
            <a:off x="2895600" y="51054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4343400" y="4343400"/>
            <a:ext cx="22098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667000" y="58674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4- </a:t>
            </a:r>
            <a:r>
              <a:rPr lang="en-US" sz="3600" dirty="0" smtClean="0">
                <a:solidFill>
                  <a:schemeClr val="bg1"/>
                </a:solidFill>
              </a:rPr>
              <a:t>CNS</a:t>
            </a:r>
            <a:endParaRPr lang="fa-IR" sz="36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9" grpId="0"/>
      <p:bldP spid="23" grpId="0"/>
      <p:bldP spid="32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71800" y="914400"/>
            <a:ext cx="57912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1- آنتا گونیست های </a:t>
            </a:r>
            <a:r>
              <a:rPr lang="en-US" sz="4400" dirty="0" smtClean="0">
                <a:solidFill>
                  <a:srgbClr val="FF0000"/>
                </a:solidFill>
              </a:rPr>
              <a:t> 5HT</a:t>
            </a:r>
            <a:r>
              <a:rPr lang="en-US" sz="3200" dirty="0" smtClean="0">
                <a:solidFill>
                  <a:srgbClr val="FF0000"/>
                </a:solidFill>
              </a:rPr>
              <a:t>3</a:t>
            </a: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 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133600"/>
            <a:ext cx="6629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b="1" dirty="0" smtClean="0">
                <a:solidFill>
                  <a:schemeClr val="bg1"/>
                </a:solidFill>
              </a:rPr>
              <a:t>اندانسترون</a:t>
            </a:r>
            <a:r>
              <a:rPr lang="fa-IR" sz="3600" dirty="0" smtClean="0">
                <a:solidFill>
                  <a:schemeClr val="bg1"/>
                </a:solidFill>
              </a:rPr>
              <a:t> ( </a:t>
            </a:r>
            <a:r>
              <a:rPr lang="fa-IR" sz="3200" dirty="0" smtClean="0">
                <a:solidFill>
                  <a:schemeClr val="bg1"/>
                </a:solidFill>
              </a:rPr>
              <a:t>دمیترون</a:t>
            </a:r>
            <a:r>
              <a:rPr lang="fa-IR" sz="3600" dirty="0" smtClean="0">
                <a:solidFill>
                  <a:schemeClr val="bg1"/>
                </a:solidFill>
              </a:rPr>
              <a:t>)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b="1" dirty="0" smtClean="0">
                <a:solidFill>
                  <a:schemeClr val="bg1"/>
                </a:solidFill>
                <a:sym typeface="Wingdings"/>
              </a:rPr>
              <a:t>گرانی سترون</a:t>
            </a:r>
            <a:r>
              <a:rPr lang="fa-IR" sz="3600" b="1" dirty="0">
                <a:solidFill>
                  <a:schemeClr val="bg1"/>
                </a:solidFill>
                <a:sym typeface="Wingdings"/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( </a:t>
            </a:r>
            <a:r>
              <a:rPr lang="fa-IR" sz="3200" dirty="0" smtClean="0">
                <a:solidFill>
                  <a:schemeClr val="bg1"/>
                </a:solidFill>
                <a:sym typeface="Wingdings"/>
              </a:rPr>
              <a:t>کتریل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336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” کاربردها”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133600"/>
            <a:ext cx="8305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تهوع و استفراغ ناشی از شیمی درمانی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تهوع و استفراغ پس از پرتوتابی یا جراحی</a:t>
            </a:r>
            <a:endParaRPr lang="fa-IR" sz="3600" dirty="0" smtClean="0">
              <a:solidFill>
                <a:schemeClr val="bg1"/>
              </a:solidFill>
              <a:sym typeface="Wingdings"/>
            </a:endParaRPr>
          </a:p>
          <a:p>
            <a:pPr algn="r" rtl="1"/>
            <a:endParaRPr 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052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2- کورتیکواستروئیدها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133600"/>
            <a:ext cx="8305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دگزامتازون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متیل پردنیزولون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052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3- فنوتیازین ها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05400" y="2133600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پرومتازین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32004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/>
              </a:rPr>
              <a:t>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 </a:t>
            </a:r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مکانیسم: </a:t>
            </a:r>
            <a:r>
              <a:rPr lang="fa-IR" sz="3600" dirty="0" smtClean="0">
                <a:solidFill>
                  <a:schemeClr val="bg1"/>
                </a:solidFill>
              </a:rPr>
              <a:t>مهار گیرنده های موسکارینی و دوپامینی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" y="609600"/>
            <a:ext cx="83058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4- آنتاگونیست های گیرنده دوپامین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133600"/>
            <a:ext cx="8305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dirty="0" smtClean="0">
                <a:solidFill>
                  <a:schemeClr val="bg1"/>
                </a:solidFill>
              </a:rPr>
              <a:t>متوکلوپرامید (پلازیل)</a:t>
            </a: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دمپریدون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43400" y="44196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a-IR" sz="3600" b="1" dirty="0" smtClean="0">
                <a:solidFill>
                  <a:schemeClr val="accent6">
                    <a:lumMod val="75000"/>
                  </a:schemeClr>
                </a:solidFill>
                <a:sym typeface="Wingdings"/>
              </a:rPr>
              <a:t> </a:t>
            </a:r>
            <a:r>
              <a:rPr lang="fa-IR" sz="3600" b="1" dirty="0" smtClean="0">
                <a:solidFill>
                  <a:schemeClr val="accent6">
                    <a:lumMod val="75000"/>
                  </a:schemeClr>
                </a:solidFill>
              </a:rPr>
              <a:t>اثرات:افزایش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3352800" y="3200400"/>
            <a:ext cx="19050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0" y="251460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دامنه پریستالتیسم مری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rot="10800000">
            <a:off x="3276600" y="47244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04800" y="43434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تخلیه معده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1000" y="5867400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chemeClr val="bg1"/>
                </a:solidFill>
              </a:rPr>
              <a:t>فشار اسفنکتر تحتانی مری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rot="10800000" flipV="1">
            <a:off x="4572000" y="5181600"/>
            <a:ext cx="8382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052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عوارض جانبی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24400" y="2133600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en-US" sz="3600" dirty="0" smtClean="0">
                <a:solidFill>
                  <a:schemeClr val="bg1"/>
                </a:solidFill>
              </a:rPr>
              <a:t>CNS</a:t>
            </a:r>
            <a:r>
              <a:rPr lang="fa-IR" sz="3600" dirty="0" smtClean="0">
                <a:solidFill>
                  <a:schemeClr val="bg1"/>
                </a:solidFill>
              </a:rPr>
              <a:t>  --- &gt;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3400" y="609600"/>
            <a:ext cx="76962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5- آنتی هیستامین های </a:t>
            </a:r>
            <a:r>
              <a:rPr lang="en-US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H</a:t>
            </a:r>
            <a:r>
              <a:rPr lang="en-US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1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8600" y="2133600"/>
            <a:ext cx="4648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دیفن هیدرامین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دیمن هیدرینات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ree-powerpoint-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05200" y="6096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6- هیوسین</a:t>
            </a:r>
            <a:endParaRPr lang="en-US" sz="360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sym typeface="Wingding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133600"/>
            <a:ext cx="8305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b="1" dirty="0" smtClean="0">
                <a:solidFill>
                  <a:schemeClr val="accent6">
                    <a:lumMod val="75000"/>
                  </a:schemeClr>
                </a:solidFill>
              </a:rPr>
              <a:t>مکانیسم: </a:t>
            </a:r>
            <a:r>
              <a:rPr lang="fa-IR" sz="3600" dirty="0" smtClean="0">
                <a:solidFill>
                  <a:schemeClr val="bg1"/>
                </a:solidFill>
              </a:rPr>
              <a:t>یک داروی آنتاگونیست موسکارینی است، </a:t>
            </a:r>
            <a:r>
              <a:rPr lang="fa-IR" sz="36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آنتی کولینرژیک ، ضد اسپاسم </a:t>
            </a: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endParaRPr lang="fa-IR" sz="3600" dirty="0" smtClean="0">
              <a:solidFill>
                <a:schemeClr val="bg1"/>
              </a:solidFill>
            </a:endParaRPr>
          </a:p>
          <a:p>
            <a:pPr algn="r" rtl="1">
              <a:buFontTx/>
              <a:buChar char="-"/>
            </a:pPr>
            <a:r>
              <a:rPr lang="fa-IR" sz="3600" dirty="0" smtClean="0">
                <a:solidFill>
                  <a:schemeClr val="bg1"/>
                </a:solidFill>
              </a:rPr>
              <a:t> </a:t>
            </a:r>
            <a:r>
              <a:rPr lang="fa-IR" sz="3600" dirty="0" smtClean="0">
                <a:solidFill>
                  <a:schemeClr val="bg1"/>
                </a:solidFill>
                <a:sym typeface="Wingdings"/>
              </a:rPr>
              <a:t> </a:t>
            </a:r>
            <a:r>
              <a:rPr lang="fa-IR" sz="3600" b="1" dirty="0" smtClean="0">
                <a:solidFill>
                  <a:schemeClr val="accent6">
                    <a:lumMod val="75000"/>
                  </a:schemeClr>
                </a:solidFill>
                <a:sym typeface="Wingdings"/>
              </a:rPr>
              <a:t>کاربرد: </a:t>
            </a:r>
            <a:r>
              <a:rPr lang="fa-IR" sz="3200" dirty="0" smtClean="0">
                <a:solidFill>
                  <a:schemeClr val="bg1"/>
                </a:solidFill>
                <a:sym typeface="Wingdings"/>
              </a:rPr>
              <a:t>بیماری حرکت، </a:t>
            </a:r>
            <a:r>
              <a:rPr lang="fa-IR" sz="32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sym typeface="Wingdings"/>
              </a:rPr>
              <a:t>اسپاسم های سیستم گوارشی و سیستم  ادراری تناسلی</a:t>
            </a:r>
            <a:endParaRPr lang="fa-IR" sz="3200" dirty="0" smtClean="0">
              <a:solidFill>
                <a:schemeClr val="bg1"/>
              </a:solidFill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660</Words>
  <Application>Microsoft Office PowerPoint</Application>
  <PresentationFormat>On-screen Show (4:3)</PresentationFormat>
  <Paragraphs>152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Edge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mansooreh</dc:creator>
  <cp:lastModifiedBy>Windows User</cp:lastModifiedBy>
  <cp:revision>51</cp:revision>
  <dcterms:created xsi:type="dcterms:W3CDTF">2006-08-16T00:00:00Z</dcterms:created>
  <dcterms:modified xsi:type="dcterms:W3CDTF">2020-05-21T14:56:54Z</dcterms:modified>
</cp:coreProperties>
</file>