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72" r:id="rId2"/>
    <p:sldId id="257" r:id="rId3"/>
    <p:sldId id="258" r:id="rId4"/>
    <p:sldId id="274" r:id="rId5"/>
    <p:sldId id="259" r:id="rId6"/>
    <p:sldId id="262" r:id="rId7"/>
    <p:sldId id="260" r:id="rId8"/>
    <p:sldId id="261" r:id="rId9"/>
    <p:sldId id="277" r:id="rId10"/>
    <p:sldId id="263" r:id="rId11"/>
    <p:sldId id="279" r:id="rId12"/>
    <p:sldId id="264" r:id="rId13"/>
    <p:sldId id="280" r:id="rId14"/>
    <p:sldId id="276" r:id="rId15"/>
    <p:sldId id="265" r:id="rId16"/>
    <p:sldId id="266" r:id="rId17"/>
    <p:sldId id="267" r:id="rId18"/>
    <p:sldId id="268" r:id="rId19"/>
    <p:sldId id="269" r:id="rId20"/>
    <p:sldId id="270" r:id="rId21"/>
    <p:sldId id="281" r:id="rId22"/>
    <p:sldId id="278" r:id="rId23"/>
    <p:sldId id="271" r:id="rId24"/>
    <p:sldId id="275" r:id="rId25"/>
    <p:sldId id="273" r:id="rId26"/>
    <p:sldId id="282"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FC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p>
            <a:fld id="{C699CB88-5E1A-4FAC-892A-60949ACB1F6F}" type="datetimeFigureOut">
              <a:rPr lang="en-US" smtClean="0"/>
              <a:pPr/>
              <a:t>5/14/2018</a:t>
            </a:fld>
            <a:endParaRPr lang="en-US"/>
          </a:p>
        </p:txBody>
      </p:sp>
      <p:sp>
        <p:nvSpPr>
          <p:cNvPr id="17" name="Footer Placeholder 16"/>
          <p:cNvSpPr>
            <a:spLocks noGrp="1"/>
          </p:cNvSpPr>
          <p:nvPr>
            <p:ph type="ftr" sz="quarter" idx="11"/>
          </p:nvPr>
        </p:nvSpPr>
        <p:spPr/>
        <p:txBody>
          <a:bodyPr/>
          <a:lstStyle/>
          <a:p>
            <a:endParaRPr kumimoji="0" lang="en-US"/>
          </a:p>
        </p:txBody>
      </p:sp>
      <p:sp>
        <p:nvSpPr>
          <p:cNvPr id="29" name="Slide Number Placeholder 28"/>
          <p:cNvSpPr>
            <a:spLocks noGrp="1"/>
          </p:cNvSpPr>
          <p:nvPr>
            <p:ph type="sldNum" sz="quarter" idx="12"/>
          </p:nvPr>
        </p:nvSpPr>
        <p:spPr/>
        <p:txBody>
          <a:bodyPr/>
          <a:lstStyle/>
          <a:p>
            <a:fld id="{91974DF9-AD47-4691-BA21-BBFCE3637A9A}" type="slidenum">
              <a:rPr kumimoji="0" lang="en-US" smtClean="0"/>
              <a:pPr/>
              <a:t>‹#›</a:t>
            </a:fld>
            <a:endParaRPr kumimoji="0" lang="en-US"/>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699CB88-5E1A-4FAC-892A-60949ACB1F6F}" type="datetimeFigureOut">
              <a:rPr lang="en-US" smtClean="0"/>
              <a:pPr/>
              <a:t>5/14/2018</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91974DF9-AD47-4691-BA21-BBFCE3637A9A}" type="slidenum">
              <a:rPr kumimoji="0" lang="en-US" smtClean="0"/>
              <a:pPr/>
              <a:t>‹#›</a:t>
            </a:fld>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C699CB88-5E1A-4FAC-892A-60949ACB1F6F}" type="datetimeFigureOut">
              <a:rPr lang="en-US" smtClean="0"/>
              <a:pPr/>
              <a:t>5/14/2018</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91974DF9-AD47-4691-BA21-BBFCE3637A9A}" type="slidenum">
              <a:rPr kumimoji="0" lang="en-US" smtClean="0"/>
              <a:pPr/>
              <a:t>‹#›</a:t>
            </a:fld>
            <a:endParaRPr kumimoji="0" lang="en-US"/>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699CB88-5E1A-4FAC-892A-60949ACB1F6F}" type="datetimeFigureOut">
              <a:rPr lang="en-US" smtClean="0"/>
              <a:pPr/>
              <a:t>5/14/2018</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91974DF9-AD47-4691-BA21-BBFCE3637A9A}" type="slidenum">
              <a:rPr kumimoji="0" lang="en-US" smtClean="0"/>
              <a:pPr/>
              <a:t>‹#›</a:t>
            </a:fld>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C699CB88-5E1A-4FAC-892A-60949ACB1F6F}" type="datetimeFigureOut">
              <a:rPr lang="en-US" smtClean="0"/>
              <a:pPr/>
              <a:t>5/14/2018</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91974DF9-AD47-4691-BA21-BBFCE3637A9A}" type="slidenum">
              <a:rPr kumimoji="0" lang="en-US" smtClean="0"/>
              <a:pPr/>
              <a:t>‹#›</a:t>
            </a:fld>
            <a:endParaRPr kumimoji="0" lang="en-US"/>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699CB88-5E1A-4FAC-892A-60949ACB1F6F}" type="datetimeFigureOut">
              <a:rPr lang="en-US" smtClean="0"/>
              <a:pPr/>
              <a:t>5/14/2018</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91974DF9-AD47-4691-BA21-BBFCE3637A9A}" type="slidenum">
              <a:rPr kumimoji="0" lang="en-US" smtClean="0"/>
              <a:pPr/>
              <a:t>‹#›</a:t>
            </a:fld>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99CB88-5E1A-4FAC-892A-60949ACB1F6F}" type="datetimeFigureOut">
              <a:rPr lang="en-US" smtClean="0"/>
              <a:pPr/>
              <a:t>5/14/2018</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91974DF9-AD47-4691-BA21-BBFCE3637A9A}" type="slidenum">
              <a:rPr kumimoji="0" lang="en-US" smtClean="0"/>
              <a:pPr/>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699CB88-5E1A-4FAC-892A-60949ACB1F6F}" type="datetimeFigureOut">
              <a:rPr lang="en-US" smtClean="0"/>
              <a:pPr/>
              <a:t>5/14/2018</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91974DF9-AD47-4691-BA21-BBFCE3637A9A}" type="slidenum">
              <a:rPr kumimoji="0" lang="en-US" smtClean="0"/>
              <a:pPr/>
              <a:t>‹#›</a:t>
            </a:fld>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p>
            <a:fld id="{C699CB88-5E1A-4FAC-892A-60949ACB1F6F}" type="datetimeFigureOut">
              <a:rPr lang="en-US" smtClean="0"/>
              <a:pPr/>
              <a:t>5/14/2018</a:t>
            </a:fld>
            <a:endParaRPr lang="en-US"/>
          </a:p>
        </p:txBody>
      </p:sp>
      <p:sp>
        <p:nvSpPr>
          <p:cNvPr id="6" name="Footer Placeholder 5"/>
          <p:cNvSpPr>
            <a:spLocks noGrp="1"/>
          </p:cNvSpPr>
          <p:nvPr>
            <p:ph type="ftr" sz="quarter" idx="11"/>
          </p:nvPr>
        </p:nvSpPr>
        <p:spPr>
          <a:xfrm>
            <a:off x="914400" y="55499"/>
            <a:ext cx="5562600" cy="365125"/>
          </a:xfrm>
        </p:spPr>
        <p:txBody>
          <a:bodyPr/>
          <a:lstStyle/>
          <a:p>
            <a:endParaRPr kumimoji="0" lang="en-US"/>
          </a:p>
        </p:txBody>
      </p:sp>
      <p:sp>
        <p:nvSpPr>
          <p:cNvPr id="7" name="Slide Number Placeholder 6"/>
          <p:cNvSpPr>
            <a:spLocks noGrp="1"/>
          </p:cNvSpPr>
          <p:nvPr>
            <p:ph type="sldNum" sz="quarter" idx="12"/>
          </p:nvPr>
        </p:nvSpPr>
        <p:spPr>
          <a:xfrm>
            <a:off x="8610600" y="55499"/>
            <a:ext cx="457200" cy="365125"/>
          </a:xfrm>
        </p:spPr>
        <p:txBody>
          <a:bodyPr/>
          <a:lstStyle/>
          <a:p>
            <a:fld id="{91974DF9-AD47-4691-BA21-BBFCE3637A9A}" type="slidenum">
              <a:rPr kumimoji="0" lang="en-US" smtClean="0"/>
              <a:pPr/>
              <a:t>‹#›</a:t>
            </a:fld>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699CB88-5E1A-4FAC-892A-60949ACB1F6F}" type="datetimeFigureOut">
              <a:rPr lang="en-US" smtClean="0"/>
              <a:pPr/>
              <a:t>5/14/2018</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91974DF9-AD47-4691-BA21-BBFCE3637A9A}" type="slidenum">
              <a:rPr kumimoji="0" lang="en-US" smtClean="0"/>
              <a:pPr/>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699CB88-5E1A-4FAC-892A-60949ACB1F6F}" type="datetimeFigureOut">
              <a:rPr lang="en-US" smtClean="0"/>
              <a:pPr/>
              <a:t>5/14/2018</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91974DF9-AD47-4691-BA21-BBFCE3637A9A}" type="slidenum">
              <a:rPr kumimoji="0" lang="en-US" smtClean="0"/>
              <a:pPr/>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C699CB88-5E1A-4FAC-892A-60949ACB1F6F}" type="datetimeFigureOut">
              <a:rPr lang="en-US" smtClean="0"/>
              <a:pPr/>
              <a:t>5/14/2018</a:t>
            </a:fld>
            <a:endParaRPr lang="en-US"/>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kumimoji="0" lang="en-US"/>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91974DF9-AD47-4691-BA21-BBFCE3637A9A}" type="slidenum">
              <a:rPr kumimoji="0" lang="en-US" smtClean="0"/>
              <a:pPr/>
              <a:t>‹#›</a:t>
            </a:fld>
            <a:endParaRPr kumimoji="0"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i_BiB_HoorA__com-Iran-Cottage_in_northern_iran-1025.JPG"/>
          <p:cNvPicPr>
            <a:picLocks noChangeAspect="1"/>
          </p:cNvPicPr>
          <p:nvPr/>
        </p:nvPicPr>
        <p:blipFill>
          <a:blip r:embed="rId2"/>
          <a:stretch>
            <a:fillRect/>
          </a:stretch>
        </p:blipFill>
        <p:spPr>
          <a:xfrm>
            <a:off x="0" y="0"/>
            <a:ext cx="9144000" cy="6858000"/>
          </a:xfrm>
          <a:prstGeom prst="rect">
            <a:avLst/>
          </a:prstGeom>
        </p:spPr>
      </p:pic>
      <p:sp>
        <p:nvSpPr>
          <p:cNvPr id="3" name="Subtitle 2"/>
          <p:cNvSpPr>
            <a:spLocks noGrp="1"/>
          </p:cNvSpPr>
          <p:nvPr>
            <p:ph type="subTitle" idx="1"/>
          </p:nvPr>
        </p:nvSpPr>
        <p:spPr>
          <a:xfrm>
            <a:off x="914400" y="1000108"/>
            <a:ext cx="7772400" cy="1557342"/>
          </a:xfrm>
        </p:spPr>
        <p:txBody>
          <a:bodyPr>
            <a:normAutofit/>
          </a:bodyPr>
          <a:lstStyle/>
          <a:p>
            <a:pPr algn="ctr"/>
            <a:r>
              <a:rPr lang="fa-IR" sz="8800" i="1" dirty="0" smtClean="0">
                <a:solidFill>
                  <a:srgbClr val="00B0F0"/>
                </a:solidFill>
                <a:effectLst>
                  <a:outerShdw blurRad="38100" dist="38100" dir="2700000" algn="tl">
                    <a:srgbClr val="000000">
                      <a:alpha val="43137"/>
                    </a:srgbClr>
                  </a:outerShdw>
                </a:effectLst>
                <a:latin typeface="Arial" pitchFamily="34" charset="0"/>
                <a:cs typeface="Arial" pitchFamily="34" charset="0"/>
              </a:rPr>
              <a:t>بنام خدا</a:t>
            </a:r>
            <a:endParaRPr lang="fa-IR" sz="8800" i="1" dirty="0">
              <a:solidFill>
                <a:srgbClr val="00B0F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728690" y="2005008"/>
            <a:ext cx="7772400" cy="852488"/>
          </a:xfrm>
        </p:spPr>
        <p:txBody>
          <a:bodyPr>
            <a:normAutofit/>
          </a:bodyPr>
          <a:lstStyle/>
          <a:p>
            <a:pPr algn="ctr" eaLnBrk="1" hangingPunct="1">
              <a:defRPr/>
            </a:pPr>
            <a:r>
              <a:rPr lang="fa-IR" sz="44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خلاقیت </a:t>
            </a:r>
            <a:r>
              <a:rPr lang="fa-IR" sz="4400" i="1"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و نوآوری </a:t>
            </a:r>
            <a:r>
              <a:rPr lang="fa-IR" sz="44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در مدیریت</a:t>
            </a:r>
            <a:endParaRPr lang="en-US" sz="44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076" name="Rectangle 4"/>
          <p:cNvSpPr>
            <a:spLocks noChangeArrowheads="1"/>
          </p:cNvSpPr>
          <p:nvPr/>
        </p:nvSpPr>
        <p:spPr bwMode="auto">
          <a:xfrm>
            <a:off x="1371600" y="3886200"/>
            <a:ext cx="6400800" cy="1752600"/>
          </a:xfrm>
          <a:prstGeom prst="rect">
            <a:avLst/>
          </a:prstGeom>
          <a:noFill/>
          <a:ln w="9525">
            <a:noFill/>
            <a:miter lim="800000"/>
            <a:headEnd/>
            <a:tailEnd/>
          </a:ln>
        </p:spPr>
        <p:txBody>
          <a:bodyPr/>
          <a:lstStyle/>
          <a:p>
            <a:pPr>
              <a:lnSpc>
                <a:spcPct val="80000"/>
              </a:lnSpc>
              <a:spcBef>
                <a:spcPct val="20000"/>
              </a:spcBef>
              <a:buClr>
                <a:schemeClr val="folHlink"/>
              </a:buClr>
              <a:buSzPct val="60000"/>
              <a:buFont typeface="Wingdings" pitchFamily="2" charset="2"/>
              <a:buNone/>
            </a:pPr>
            <a:endParaRPr lang="fa-IR" sz="2800">
              <a:solidFill>
                <a:srgbClr val="FF66FF"/>
              </a:solidFill>
              <a:cs typeface="Arial" charset="0"/>
            </a:endParaRPr>
          </a:p>
        </p:txBody>
      </p:sp>
    </p:spTree>
  </p:cSld>
  <p:clrMapOvr>
    <a:masterClrMapping/>
  </p:clrMapOvr>
  <p:transition spd="med">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770" decel="100000"/>
                                        <p:tgtEl>
                                          <p:spTgt spid="2050"/>
                                        </p:tgtEl>
                                      </p:cBhvr>
                                    </p:animEffect>
                                    <p:animScale>
                                      <p:cBhvr>
                                        <p:cTn id="8" dur="770" decel="100000"/>
                                        <p:tgtEl>
                                          <p:spTgt spid="2050"/>
                                        </p:tgtEl>
                                      </p:cBhvr>
                                      <p:from x="10000" y="10000"/>
                                      <p:to x="200000" y="450000"/>
                                    </p:animScale>
                                    <p:animScale>
                                      <p:cBhvr>
                                        <p:cTn id="9" dur="1230" accel="100000" fill="hold">
                                          <p:stCondLst>
                                            <p:cond delay="770"/>
                                          </p:stCondLst>
                                        </p:cTn>
                                        <p:tgtEl>
                                          <p:spTgt spid="2050"/>
                                        </p:tgtEl>
                                      </p:cBhvr>
                                      <p:from x="200000" y="450000"/>
                                      <p:to x="100000" y="100000"/>
                                    </p:animScale>
                                    <p:set>
                                      <p:cBhvr>
                                        <p:cTn id="10" dur="770" fill="hold"/>
                                        <p:tgtEl>
                                          <p:spTgt spid="2050"/>
                                        </p:tgtEl>
                                        <p:attrNameLst>
                                          <p:attrName>ppt_x</p:attrName>
                                        </p:attrNameLst>
                                      </p:cBhvr>
                                      <p:to>
                                        <p:strVal val="(0.5)"/>
                                      </p:to>
                                    </p:set>
                                    <p:anim from="(0.5)" to="(#ppt_x)" calcmode="lin" valueType="num">
                                      <p:cBhvr>
                                        <p:cTn id="11" dur="1230" accel="100000" fill="hold">
                                          <p:stCondLst>
                                            <p:cond delay="770"/>
                                          </p:stCondLst>
                                        </p:cTn>
                                        <p:tgtEl>
                                          <p:spTgt spid="2050"/>
                                        </p:tgtEl>
                                        <p:attrNameLst>
                                          <p:attrName>ppt_x</p:attrName>
                                        </p:attrNameLst>
                                      </p:cBhvr>
                                    </p:anim>
                                    <p:set>
                                      <p:cBhvr>
                                        <p:cTn id="12" dur="770" fill="hold"/>
                                        <p:tgtEl>
                                          <p:spTgt spid="2050"/>
                                        </p:tgtEl>
                                        <p:attrNameLst>
                                          <p:attrName>ppt_y</p:attrName>
                                        </p:attrNameLst>
                                      </p:cBhvr>
                                      <p:to>
                                        <p:strVal val="(#ppt_y+0.4)"/>
                                      </p:to>
                                    </p:set>
                                    <p:anim from="(#ppt_y+0.4)" to="(#ppt_y)" calcmode="lin" valueType="num">
                                      <p:cBhvr>
                                        <p:cTn id="13" dur="1230" accel="100000" fill="hold">
                                          <p:stCondLst>
                                            <p:cond delay="770"/>
                                          </p:stCondLst>
                                        </p:cTn>
                                        <p:tgtEl>
                                          <p:spTgt spid="2050"/>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8690" y="657212"/>
            <a:ext cx="7772400" cy="914400"/>
          </a:xfrm>
        </p:spPr>
        <p:txBody>
          <a:bodyPr/>
          <a:lstStyle/>
          <a:p>
            <a:pPr algn="r"/>
            <a:r>
              <a:rPr lang="fa-IR" sz="6000" b="1" i="1" dirty="0" smtClean="0">
                <a:solidFill>
                  <a:schemeClr val="tx1"/>
                </a:solidFill>
                <a:effectLst>
                  <a:outerShdw blurRad="38100" dist="38100" dir="2700000" algn="tl">
                    <a:srgbClr val="000000">
                      <a:alpha val="43137"/>
                    </a:srgbClr>
                  </a:outerShdw>
                </a:effectLst>
                <a:latin typeface="Arial" pitchFamily="34" charset="0"/>
                <a:cs typeface="Arial" pitchFamily="34" charset="0"/>
              </a:rPr>
              <a:t>مقدمه</a:t>
            </a:r>
            <a:endParaRPr lang="en-US" sz="6000" b="1" i="1" dirty="0">
              <a:solidFill>
                <a:schemeClr val="tx1"/>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500034" y="2214586"/>
            <a:ext cx="7858180" cy="4643414"/>
          </a:xfrm>
        </p:spPr>
        <p:txBody>
          <a:bodyPr>
            <a:normAutofit/>
          </a:bodyPr>
          <a:lstStyle/>
          <a:p>
            <a:pPr algn="r">
              <a:buNone/>
            </a:pPr>
            <a:r>
              <a:rPr lang="fa-IR" i="1"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امروزه جامعه‌ نيازمند آموزش‌ مهارتهايی است ‌كه با کمک آن بتواند همگام با توسعه علم وفناوری به پيش برود،هدف ‌بايد پرورش ‌انسانهايی ‌باشد كه ‌بتوانند با مغزيی خلاق‌ با مشكلات‌ روبرو شده ‌و به ‌حل ‌آنها بپردازند. به ‌گونه ای‌ كه ‌انسانها بتوانند به خوبی ‌با يكديگر ارتباط‌ برقرار كرده ‌و با بهره‌گيری ‌از دانش جمعی ‌و توليد افكار نو مشكلات‌ را از ميان‌ بردارند و به ‌سوی ‌يك‌ جامعه ‌سعادتمند قدم‌ بردارند.</a:t>
            </a:r>
            <a:endParaRPr lang="en-US" i="1" dirty="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24" y="1728782"/>
            <a:ext cx="7772400" cy="914400"/>
          </a:xfrm>
        </p:spPr>
        <p:txBody>
          <a:bodyPr/>
          <a:lstStyle/>
          <a:p>
            <a:pPr algn="r"/>
            <a:r>
              <a:rPr lang="fa-IR" i="1" dirty="0" smtClean="0">
                <a:effectLst>
                  <a:outerShdw blurRad="38100" dist="38100" dir="2700000" algn="tl">
                    <a:srgbClr val="000000">
                      <a:alpha val="43137"/>
                    </a:srgbClr>
                  </a:outerShdw>
                </a:effectLst>
                <a:latin typeface="Arial" pitchFamily="34" charset="0"/>
                <a:cs typeface="Arial" pitchFamily="34" charset="0"/>
              </a:rPr>
              <a:t>خلاقيت دارای سه مؤلفه است:</a:t>
            </a:r>
            <a:endParaRPr lang="fa-IR" dirty="0"/>
          </a:p>
        </p:txBody>
      </p:sp>
      <p:sp>
        <p:nvSpPr>
          <p:cNvPr id="3" name="Content Placeholder 2"/>
          <p:cNvSpPr>
            <a:spLocks noGrp="1"/>
          </p:cNvSpPr>
          <p:nvPr>
            <p:ph idx="1"/>
          </p:nvPr>
        </p:nvSpPr>
        <p:spPr>
          <a:xfrm>
            <a:off x="428596" y="3500470"/>
            <a:ext cx="7929618" cy="4572000"/>
          </a:xfrm>
        </p:spPr>
        <p:txBody>
          <a:bodyPr>
            <a:normAutofit/>
          </a:bodyPr>
          <a:lstStyle/>
          <a:p>
            <a:pPr algn="r">
              <a:buNone/>
            </a:pPr>
            <a:r>
              <a:rPr lang="fa-IR" sz="4000" i="1" dirty="0" smtClean="0">
                <a:effectLst>
                  <a:outerShdw blurRad="38100" dist="38100" dir="2700000" algn="tl">
                    <a:srgbClr val="000000">
                      <a:alpha val="43137"/>
                    </a:srgbClr>
                  </a:outerShdw>
                </a:effectLst>
                <a:latin typeface="Arial" pitchFamily="34" charset="0"/>
                <a:cs typeface="Arial" pitchFamily="34" charset="0"/>
              </a:rPr>
              <a:t>تخصص ، تفکر خلاق و انگيزش که می تواند درونی و بيرونی باشد.</a:t>
            </a:r>
          </a:p>
          <a:p>
            <a:pPr algn="r">
              <a:buNone/>
            </a:pPr>
            <a:endParaRPr lang="fa-IR" sz="4000" dirty="0"/>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57212"/>
            <a:ext cx="7300938" cy="914400"/>
          </a:xfrm>
        </p:spPr>
        <p:txBody>
          <a:bodyPr/>
          <a:lstStyle/>
          <a:p>
            <a:pPr algn="r"/>
            <a:r>
              <a:rPr lang="fa-IR" sz="5400" b="1"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خلاقیت</a:t>
            </a:r>
            <a:endParaRPr lang="en-US" sz="5400" b="1" i="1"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lvl="0" algn="r" rtl="1"/>
            <a:r>
              <a:rPr lang="fa-IR" sz="2800" dirty="0" smtClean="0">
                <a:solidFill>
                  <a:srgbClr val="FF0000"/>
                </a:solidFill>
                <a:latin typeface="Arial" pitchFamily="34" charset="0"/>
                <a:cs typeface="Arial" pitchFamily="34" charset="0"/>
              </a:rPr>
              <a:t>خلاقيت</a:t>
            </a:r>
            <a:r>
              <a:rPr lang="fa-IR" sz="2800" dirty="0" smtClean="0">
                <a:solidFill>
                  <a:schemeClr val="tx2">
                    <a:lumMod val="90000"/>
                  </a:schemeClr>
                </a:solidFill>
                <a:latin typeface="Arial" pitchFamily="34" charset="0"/>
                <a:cs typeface="Arial" pitchFamily="34" charset="0"/>
              </a:rPr>
              <a:t> يعنی تلاش برای ايجاد يك تغيير هدفدار در توان اجتماعی يا اقتصادی سازمان </a:t>
            </a:r>
            <a:endParaRPr lang="en-US" sz="2800" dirty="0" smtClean="0">
              <a:solidFill>
                <a:schemeClr val="tx2">
                  <a:lumMod val="90000"/>
                </a:schemeClr>
              </a:solidFill>
              <a:latin typeface="Arial" pitchFamily="34" charset="0"/>
              <a:cs typeface="Arial" pitchFamily="34" charset="0"/>
            </a:endParaRPr>
          </a:p>
          <a:p>
            <a:pPr lvl="0" algn="r" rtl="1"/>
            <a:r>
              <a:rPr lang="fa-IR" sz="2800" dirty="0" smtClean="0">
                <a:solidFill>
                  <a:srgbClr val="FF0000"/>
                </a:solidFill>
                <a:latin typeface="Arial" pitchFamily="34" charset="0"/>
                <a:cs typeface="Arial" pitchFamily="34" charset="0"/>
              </a:rPr>
              <a:t>خلاقيت</a:t>
            </a:r>
            <a:r>
              <a:rPr lang="fa-IR" sz="2800" dirty="0" smtClean="0">
                <a:latin typeface="Arial" pitchFamily="34" charset="0"/>
                <a:cs typeface="Arial" pitchFamily="34" charset="0"/>
              </a:rPr>
              <a:t> </a:t>
            </a:r>
            <a:r>
              <a:rPr lang="fa-IR" sz="2800" dirty="0" smtClean="0">
                <a:solidFill>
                  <a:schemeClr val="tx2">
                    <a:lumMod val="90000"/>
                  </a:schemeClr>
                </a:solidFill>
                <a:latin typeface="Arial" pitchFamily="34" charset="0"/>
                <a:cs typeface="Arial" pitchFamily="34" charset="0"/>
              </a:rPr>
              <a:t>بكارگيری توانايی های ذهنی برای ايجاد يك فكر يا مفهوم جديد است </a:t>
            </a:r>
            <a:endParaRPr lang="en-US" sz="2800" dirty="0" smtClean="0">
              <a:solidFill>
                <a:schemeClr val="tx2">
                  <a:lumMod val="90000"/>
                </a:schemeClr>
              </a:solidFill>
              <a:latin typeface="Arial" pitchFamily="34" charset="0"/>
              <a:cs typeface="Arial" pitchFamily="34" charset="0"/>
            </a:endParaRPr>
          </a:p>
          <a:p>
            <a:pPr lvl="0" algn="r" rtl="1"/>
            <a:r>
              <a:rPr lang="fa-IR" sz="2800" dirty="0" smtClean="0">
                <a:solidFill>
                  <a:srgbClr val="FF0000"/>
                </a:solidFill>
                <a:latin typeface="Arial" pitchFamily="34" charset="0"/>
                <a:cs typeface="Arial" pitchFamily="34" charset="0"/>
              </a:rPr>
              <a:t>خلاقيت</a:t>
            </a:r>
            <a:r>
              <a:rPr lang="fa-IR" sz="2800" dirty="0" smtClean="0">
                <a:latin typeface="Arial" pitchFamily="34" charset="0"/>
                <a:cs typeface="Arial" pitchFamily="34" charset="0"/>
              </a:rPr>
              <a:t> </a:t>
            </a:r>
            <a:r>
              <a:rPr lang="fa-IR" sz="2800" dirty="0" smtClean="0">
                <a:solidFill>
                  <a:schemeClr val="tx2">
                    <a:lumMod val="90000"/>
                  </a:schemeClr>
                </a:solidFill>
                <a:latin typeface="Arial" pitchFamily="34" charset="0"/>
                <a:cs typeface="Arial" pitchFamily="34" charset="0"/>
              </a:rPr>
              <a:t>يعنی توانايی پرورش يا به وجود آوردن يك انگاره يا انديشه جديد (در بحث مديريت نظير به وجود آوردن يك محصول جديد است) </a:t>
            </a:r>
            <a:endParaRPr lang="en-US" sz="2800" dirty="0" smtClean="0">
              <a:solidFill>
                <a:schemeClr val="tx2">
                  <a:lumMod val="90000"/>
                </a:schemeClr>
              </a:solidFill>
              <a:latin typeface="Arial" pitchFamily="34" charset="0"/>
              <a:cs typeface="Arial" pitchFamily="34" charset="0"/>
            </a:endParaRPr>
          </a:p>
          <a:p>
            <a:pPr lvl="0" algn="r" rtl="1"/>
            <a:r>
              <a:rPr lang="fa-IR" sz="2800" dirty="0" smtClean="0">
                <a:solidFill>
                  <a:srgbClr val="FF0000"/>
                </a:solidFill>
                <a:latin typeface="Arial" pitchFamily="34" charset="0"/>
                <a:cs typeface="Arial" pitchFamily="34" charset="0"/>
              </a:rPr>
              <a:t>خلاقيت</a:t>
            </a:r>
            <a:r>
              <a:rPr lang="fa-IR" sz="2800" dirty="0" smtClean="0">
                <a:latin typeface="Arial" pitchFamily="34" charset="0"/>
                <a:cs typeface="Arial" pitchFamily="34" charset="0"/>
              </a:rPr>
              <a:t> </a:t>
            </a:r>
            <a:r>
              <a:rPr lang="fa-IR" sz="2800" dirty="0" smtClean="0">
                <a:solidFill>
                  <a:schemeClr val="tx2">
                    <a:lumMod val="90000"/>
                  </a:schemeClr>
                </a:solidFill>
                <a:latin typeface="Arial" pitchFamily="34" charset="0"/>
                <a:cs typeface="Arial" pitchFamily="34" charset="0"/>
              </a:rPr>
              <a:t>عبارت است از طی كردن راهی تازه يا پيمودن يك راه طی شده قبلی به طرزی نوين</a:t>
            </a:r>
            <a:endParaRPr lang="en-US" sz="2800" dirty="0" smtClean="0">
              <a:solidFill>
                <a:schemeClr val="tx2">
                  <a:lumMod val="90000"/>
                </a:schemeClr>
              </a:solidFill>
              <a:latin typeface="Arial" pitchFamily="34" charset="0"/>
              <a:cs typeface="Arial" pitchFamily="34" charset="0"/>
            </a:endParaRPr>
          </a:p>
          <a:p>
            <a:pPr algn="r"/>
            <a:endParaRPr lang="en-US" sz="2800" dirty="0">
              <a:latin typeface="Arial" pitchFamily="34" charset="0"/>
              <a:cs typeface="Arial" pitchFamily="34" charset="0"/>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trips(downLeft)">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trips(downLeft)">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trips(downLeft)">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1371592"/>
            <a:ext cx="7772400" cy="914400"/>
          </a:xfrm>
        </p:spPr>
        <p:txBody>
          <a:bodyPr/>
          <a:lstStyle/>
          <a:p>
            <a:pPr algn="r"/>
            <a:r>
              <a:rPr lang="fa-IR" b="1" i="1" dirty="0" smtClean="0">
                <a:solidFill>
                  <a:srgbClr val="00B0F0"/>
                </a:solidFill>
                <a:effectLst>
                  <a:outerShdw blurRad="38100" dist="38100" dir="2700000" algn="tl">
                    <a:srgbClr val="000000">
                      <a:alpha val="43137"/>
                    </a:srgbClr>
                  </a:outerShdw>
                </a:effectLst>
                <a:latin typeface="Arial" pitchFamily="34" charset="0"/>
                <a:cs typeface="Arial" pitchFamily="34" charset="0"/>
              </a:rPr>
              <a:t>خلاقيت از ديدگاه سازمانی</a:t>
            </a:r>
            <a:endParaRPr lang="en-US" i="1" dirty="0">
              <a:solidFill>
                <a:srgbClr val="00B0F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785786" y="3000404"/>
            <a:ext cx="7515252" cy="4572000"/>
          </a:xfrm>
        </p:spPr>
        <p:txBody>
          <a:bodyPr>
            <a:normAutofit/>
          </a:bodyPr>
          <a:lstStyle/>
          <a:p>
            <a:pPr algn="r">
              <a:buNone/>
            </a:pPr>
            <a:r>
              <a:rPr lang="fa-IR" sz="3600" i="1" dirty="0" smtClean="0">
                <a:effectLst>
                  <a:outerShdw blurRad="38100" dist="38100" dir="2700000" algn="tl">
                    <a:srgbClr val="000000">
                      <a:alpha val="43137"/>
                    </a:srgbClr>
                  </a:outerShdw>
                </a:effectLst>
                <a:latin typeface="Arial" pitchFamily="34" charset="0"/>
                <a:cs typeface="Arial" pitchFamily="34" charset="0"/>
              </a:rPr>
              <a:t>ارائه ی فكر و طرح نوين برای بهبود و ارتقاء كميت يا كيفيت فعاليت‌های سازمان؛ مثلاً افزايش بهره‌وری، افزايش توليدات يا خدمات، كاهش هزينه‌ها، توليدات يا خدمات از روش بهتر، توليدات يا خدمات جديد و غيره.</a:t>
            </a:r>
            <a:endParaRPr lang="en-US" sz="3600" i="1" dirty="0" smtClean="0">
              <a:effectLst>
                <a:outerShdw blurRad="38100" dist="38100" dir="2700000" algn="tl">
                  <a:srgbClr val="000000">
                    <a:alpha val="43137"/>
                  </a:srgbClr>
                </a:outerShdw>
              </a:effectLst>
              <a:latin typeface="Arial" pitchFamily="34" charset="0"/>
              <a:cs typeface="Arial" pitchFamily="34" charset="0"/>
            </a:endParaRPr>
          </a:p>
          <a:p>
            <a:pPr algn="r">
              <a:buNone/>
            </a:pPr>
            <a:endParaRPr lang="en-US" sz="3600" i="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8" dur="2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6" y="1228716"/>
            <a:ext cx="7772400" cy="914400"/>
          </a:xfrm>
        </p:spPr>
        <p:txBody>
          <a:bodyPr/>
          <a:lstStyle/>
          <a:p>
            <a:pPr algn="r"/>
            <a:r>
              <a:rPr lang="fa-IR" b="1" i="1" dirty="0" smtClean="0">
                <a:solidFill>
                  <a:schemeClr val="accent4">
                    <a:lumMod val="20000"/>
                    <a:lumOff val="80000"/>
                  </a:schemeClr>
                </a:solidFill>
                <a:effectLst>
                  <a:outerShdw blurRad="38100" dist="38100" dir="2700000" algn="tl">
                    <a:srgbClr val="000000">
                      <a:alpha val="43137"/>
                    </a:srgbClr>
                  </a:outerShdw>
                </a:effectLst>
                <a:latin typeface="Arial" pitchFamily="34" charset="0"/>
                <a:cs typeface="Arial" pitchFamily="34" charset="0"/>
              </a:rPr>
              <a:t>خلاقيت از ديدگاه روانشناسی</a:t>
            </a:r>
            <a:endParaRPr lang="en-US" i="1" dirty="0">
              <a:solidFill>
                <a:schemeClr val="accent4">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642910" y="3286156"/>
            <a:ext cx="7772400" cy="4572000"/>
          </a:xfrm>
        </p:spPr>
        <p:txBody>
          <a:bodyPr/>
          <a:lstStyle/>
          <a:p>
            <a:pPr algn="r">
              <a:buNone/>
            </a:pPr>
            <a:r>
              <a:rPr lang="fa-IR" i="1" dirty="0" smtClean="0">
                <a:effectLst>
                  <a:outerShdw blurRad="38100" dist="38100" dir="2700000" algn="tl">
                    <a:srgbClr val="000000">
                      <a:alpha val="43137"/>
                    </a:srgbClr>
                  </a:outerShdw>
                </a:effectLst>
                <a:latin typeface="Arial" pitchFamily="34" charset="0"/>
                <a:cs typeface="Arial" pitchFamily="34" charset="0"/>
              </a:rPr>
              <a:t>خلاقيت يكی از جنبه‌های اصلی تفكر يا انديشيدن است.</a:t>
            </a:r>
          </a:p>
          <a:p>
            <a:pPr algn="r">
              <a:buNone/>
            </a:pPr>
            <a:r>
              <a:rPr lang="fa-IR" sz="44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تفكر</a:t>
            </a:r>
            <a:r>
              <a:rPr lang="fa-IR" i="1" dirty="0" smtClean="0">
                <a:effectLst>
                  <a:outerShdw blurRad="38100" dist="38100" dir="2700000" algn="tl">
                    <a:srgbClr val="000000">
                      <a:alpha val="43137"/>
                    </a:srgbClr>
                  </a:outerShdw>
                </a:effectLst>
                <a:latin typeface="Arial" pitchFamily="34" charset="0"/>
                <a:cs typeface="Arial" pitchFamily="34" charset="0"/>
              </a:rPr>
              <a:t> عبارت است از فرايند بازآرايی يا تغيير اطلاعات و نمادهای كسب شده موجود در حافظه درازمدت.  </a:t>
            </a:r>
            <a:endParaRPr lang="en-US" i="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28650"/>
            <a:ext cx="7372376" cy="914400"/>
          </a:xfrm>
        </p:spPr>
        <p:txBody>
          <a:bodyPr/>
          <a:lstStyle/>
          <a:p>
            <a:pPr algn="r"/>
            <a:r>
              <a:rPr lang="fa-IR" sz="6600" b="1" i="1" dirty="0" smtClean="0">
                <a:effectLst>
                  <a:outerShdw blurRad="38100" dist="38100" dir="2700000" algn="tl">
                    <a:srgbClr val="000000">
                      <a:alpha val="43137"/>
                    </a:srgbClr>
                  </a:outerShdw>
                </a:effectLst>
                <a:latin typeface="Arial" pitchFamily="34" charset="0"/>
                <a:cs typeface="Arial" pitchFamily="34" charset="0"/>
              </a:rPr>
              <a:t>تفکر</a:t>
            </a:r>
            <a:endParaRPr lang="en-US" sz="6600" b="1" i="1" dirty="0">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500034" y="2500338"/>
            <a:ext cx="8143932" cy="4572000"/>
          </a:xfrm>
        </p:spPr>
        <p:txBody>
          <a:bodyPr>
            <a:normAutofit/>
          </a:bodyPr>
          <a:lstStyle/>
          <a:p>
            <a:pPr algn="r" rtl="1">
              <a:buClr>
                <a:schemeClr val="tx2">
                  <a:lumMod val="50000"/>
                </a:schemeClr>
              </a:buClr>
              <a:buFont typeface="Wingdings" pitchFamily="2" charset="2"/>
              <a:buChar char=""/>
            </a:pPr>
            <a:r>
              <a:rPr lang="fa-IR" sz="36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 تفكر همگرا:</a:t>
            </a:r>
            <a:r>
              <a:rPr lang="fa-IR" sz="3600" i="1" dirty="0" smtClean="0">
                <a:effectLst>
                  <a:outerShdw blurRad="38100" dist="38100" dir="2700000" algn="tl">
                    <a:srgbClr val="000000">
                      <a:alpha val="43137"/>
                    </a:srgbClr>
                  </a:outerShdw>
                </a:effectLst>
                <a:latin typeface="Arial" pitchFamily="34" charset="0"/>
                <a:cs typeface="Arial" pitchFamily="34" charset="0"/>
              </a:rPr>
              <a:t> فرايند بازآرايی يا دوباره سازی اطلاعات و نمادهای كسب شده موجود در حافظه درازمدت. </a:t>
            </a:r>
            <a:endParaRPr lang="en-US" sz="3600" i="1" dirty="0" smtClean="0">
              <a:effectLst>
                <a:outerShdw blurRad="38100" dist="38100" dir="2700000" algn="tl">
                  <a:srgbClr val="000000">
                    <a:alpha val="43137"/>
                  </a:srgbClr>
                </a:outerShdw>
              </a:effectLst>
              <a:latin typeface="Arial" pitchFamily="34" charset="0"/>
              <a:cs typeface="Arial" pitchFamily="34" charset="0"/>
            </a:endParaRPr>
          </a:p>
          <a:p>
            <a:pPr algn="r" rtl="1">
              <a:buClr>
                <a:schemeClr val="tx2">
                  <a:lumMod val="50000"/>
                </a:schemeClr>
              </a:buClr>
              <a:buFont typeface="Wingdings" pitchFamily="2" charset="2"/>
              <a:buChar char=""/>
            </a:pPr>
            <a:r>
              <a:rPr lang="fa-IR" sz="36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 تفكر واگرا:</a:t>
            </a:r>
            <a:r>
              <a:rPr lang="fa-IR" sz="3600" i="1" dirty="0" smtClean="0">
                <a:effectLst>
                  <a:outerShdw blurRad="38100" dist="38100" dir="2700000" algn="tl">
                    <a:srgbClr val="000000">
                      <a:alpha val="43137"/>
                    </a:srgbClr>
                  </a:outerShdw>
                </a:effectLst>
                <a:latin typeface="Arial" pitchFamily="34" charset="0"/>
                <a:cs typeface="Arial" pitchFamily="34" charset="0"/>
              </a:rPr>
              <a:t> فرايند تركيب و نوآرايی اطلاعات و نمادهای كسب شده موجود در حافظه درازمدت،        </a:t>
            </a:r>
            <a:r>
              <a:rPr lang="fa-IR" sz="5400" i="1" dirty="0" smtClean="0">
                <a:effectLst>
                  <a:outerShdw blurRad="38100" dist="38100" dir="2700000" algn="tl">
                    <a:srgbClr val="000000">
                      <a:alpha val="43137"/>
                    </a:srgbClr>
                  </a:outerShdw>
                </a:effectLst>
                <a:latin typeface="Arial" pitchFamily="34" charset="0"/>
                <a:cs typeface="Arial" pitchFamily="34" charset="0"/>
              </a:rPr>
              <a:t>خلاقيت يعنی تفكر واگرا</a:t>
            </a:r>
            <a:endParaRPr lang="fa-IR" sz="5400" dirty="0" smtClean="0"/>
          </a:p>
          <a:p>
            <a:pPr algn="r" rtl="1"/>
            <a:endParaRPr lang="en-US" sz="3600" i="1" dirty="0">
              <a:solidFill>
                <a:srgbClr val="92D050"/>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Rectangle 3"/>
          <p:cNvSpPr/>
          <p:nvPr/>
        </p:nvSpPr>
        <p:spPr>
          <a:xfrm flipV="1">
            <a:off x="4357687" y="6075595"/>
            <a:ext cx="142876" cy="646331"/>
          </a:xfrm>
          <a:prstGeom prst="rect">
            <a:avLst/>
          </a:prstGeom>
        </p:spPr>
        <p:txBody>
          <a:bodyPr wrap="square">
            <a:spAutoFit/>
          </a:bodyPr>
          <a:lstStyle/>
          <a:p>
            <a:endParaRPr lang="fa-IR" sz="3600" dirty="0"/>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2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228716"/>
            <a:ext cx="7772400" cy="914400"/>
          </a:xfrm>
        </p:spPr>
        <p:txBody>
          <a:bodyPr/>
          <a:lstStyle/>
          <a:p>
            <a:pPr algn="r"/>
            <a:r>
              <a:rPr lang="en-US" b="1" i="1" dirty="0" smtClean="0">
                <a:solidFill>
                  <a:schemeClr val="tx1"/>
                </a:solidFill>
                <a:effectLst>
                  <a:outerShdw blurRad="38100" dist="38100" dir="2700000" algn="tl">
                    <a:srgbClr val="000000">
                      <a:alpha val="43137"/>
                    </a:srgbClr>
                  </a:outerShdw>
                </a:effectLst>
                <a:latin typeface="Arial" pitchFamily="34" charset="0"/>
                <a:cs typeface="Arial" pitchFamily="34" charset="0"/>
              </a:rPr>
              <a:t> </a:t>
            </a:r>
            <a:r>
              <a:rPr lang="fa-IR" b="1" i="1" dirty="0" smtClean="0">
                <a:solidFill>
                  <a:schemeClr val="tx1"/>
                </a:solidFill>
                <a:effectLst>
                  <a:outerShdw blurRad="38100" dist="38100" dir="2700000" algn="tl">
                    <a:srgbClr val="000000">
                      <a:alpha val="43137"/>
                    </a:srgbClr>
                  </a:outerShdw>
                </a:effectLst>
                <a:latin typeface="Arial" pitchFamily="34" charset="0"/>
                <a:cs typeface="Arial" pitchFamily="34" charset="0"/>
              </a:rPr>
              <a:t> ويژگيهای افراد خلاق</a:t>
            </a:r>
            <a:endParaRPr lang="fa-IR" i="1" dirty="0">
              <a:solidFill>
                <a:schemeClr val="tx1"/>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928662" y="2643182"/>
            <a:ext cx="6715172" cy="4572000"/>
          </a:xfrm>
        </p:spPr>
        <p:txBody>
          <a:bodyPr>
            <a:normAutofit/>
          </a:bodyPr>
          <a:lstStyle/>
          <a:p>
            <a:pPr algn="r">
              <a:buNone/>
            </a:pPr>
            <a:r>
              <a:rPr lang="fa-IR" sz="36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1 - سلامت روانی و ادراكی</a:t>
            </a:r>
          </a:p>
          <a:p>
            <a:pPr algn="r">
              <a:buNone/>
            </a:pPr>
            <a:r>
              <a:rPr lang="fa-IR" sz="36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2 - انعطاف پذيری ادراك</a:t>
            </a:r>
          </a:p>
          <a:p>
            <a:pPr algn="r">
              <a:buNone/>
            </a:pPr>
            <a:r>
              <a:rPr lang="fa-IR" sz="36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3 - ابتكار</a:t>
            </a:r>
          </a:p>
          <a:p>
            <a:pPr algn="r">
              <a:buNone/>
            </a:pPr>
            <a:r>
              <a:rPr lang="fa-IR" sz="36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4 - ترجيح دادن پيچيدگی نسبت به سادگی</a:t>
            </a:r>
          </a:p>
          <a:p>
            <a:pPr algn="r">
              <a:buNone/>
            </a:pPr>
            <a:r>
              <a:rPr lang="fa-IR" sz="36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5 - استقلال رای و داوری</a:t>
            </a:r>
            <a:endParaRPr lang="fa-IR" sz="3600" i="1" dirty="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Rectangle 3"/>
          <p:cNvSpPr/>
          <p:nvPr/>
        </p:nvSpPr>
        <p:spPr>
          <a:xfrm>
            <a:off x="966684" y="3244334"/>
            <a:ext cx="6177083" cy="2123658"/>
          </a:xfrm>
          <a:prstGeom prst="rect">
            <a:avLst/>
          </a:prstGeom>
        </p:spPr>
        <p:txBody>
          <a:bodyPr wrap="square">
            <a:spAutoFit/>
          </a:bodyPr>
          <a:lstStyle/>
          <a:p>
            <a:pPr algn="r"/>
            <a:r>
              <a:rPr lang="fa-IR" sz="44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1 - خصوصيات ذهنی</a:t>
            </a:r>
          </a:p>
          <a:p>
            <a:pPr algn="r"/>
            <a:r>
              <a:rPr lang="fa-IR" sz="44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2 - خصوصيات عاطفی</a:t>
            </a:r>
          </a:p>
          <a:p>
            <a:pPr algn="r"/>
            <a:r>
              <a:rPr lang="fa-IR" sz="44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3 - خصوصيات اجتماعی </a:t>
            </a:r>
            <a:endParaRPr lang="fa-IR" sz="4400"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iterate type="lt">
                                    <p:tmPct val="5000"/>
                                  </p:iterate>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iterate type="lt">
                                    <p:tmPct val="5000"/>
                                  </p:iterate>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iterate type="lt">
                                    <p:tmPct val="5000"/>
                                  </p:iterate>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iterate type="lt">
                                    <p:tmPct val="5000"/>
                                  </p:iterate>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xit" presetSubtype="0" fill="hold" nodeType="clickEffect">
                                  <p:stCondLst>
                                    <p:cond delay="0"/>
                                  </p:stCondLst>
                                  <p:iterate type="lt">
                                    <p:tmPct val="5000"/>
                                  </p:iterate>
                                  <p:childTnLst>
                                    <p:anim calcmode="lin" valueType="num">
                                      <p:cBhvr>
                                        <p:cTn id="38" dur="1000"/>
                                        <p:tgtEl>
                                          <p:spTgt spid="3">
                                            <p:txEl>
                                              <p:pRg st="0" end="0"/>
                                            </p:txEl>
                                          </p:spTgt>
                                        </p:tgtEl>
                                        <p:attrNameLst>
                                          <p:attrName>ppt_w</p:attrName>
                                        </p:attrNameLst>
                                      </p:cBhvr>
                                      <p:tavLst>
                                        <p:tav tm="0">
                                          <p:val>
                                            <p:strVal val="ppt_w"/>
                                          </p:val>
                                        </p:tav>
                                        <p:tav tm="100000">
                                          <p:val>
                                            <p:fltVal val="0"/>
                                          </p:val>
                                        </p:tav>
                                      </p:tavLst>
                                    </p:anim>
                                    <p:anim calcmode="lin" valueType="num">
                                      <p:cBhvr>
                                        <p:cTn id="39" dur="1000"/>
                                        <p:tgtEl>
                                          <p:spTgt spid="3">
                                            <p:txEl>
                                              <p:pRg st="0" end="0"/>
                                            </p:txEl>
                                          </p:spTgt>
                                        </p:tgtEl>
                                        <p:attrNameLst>
                                          <p:attrName>ppt_h</p:attrName>
                                        </p:attrNameLst>
                                      </p:cBhvr>
                                      <p:tavLst>
                                        <p:tav tm="0">
                                          <p:val>
                                            <p:strVal val="ppt_h"/>
                                          </p:val>
                                        </p:tav>
                                        <p:tav tm="100000">
                                          <p:val>
                                            <p:fltVal val="0"/>
                                          </p:val>
                                        </p:tav>
                                      </p:tavLst>
                                    </p:anim>
                                    <p:anim calcmode="lin" valueType="num">
                                      <p:cBhvr>
                                        <p:cTn id="40" dur="1000"/>
                                        <p:tgtEl>
                                          <p:spTgt spid="3">
                                            <p:txEl>
                                              <p:pRg st="0" end="0"/>
                                            </p:txEl>
                                          </p:spTgt>
                                        </p:tgtEl>
                                        <p:attrNameLst>
                                          <p:attrName>style.rotation</p:attrName>
                                        </p:attrNameLst>
                                      </p:cBhvr>
                                      <p:tavLst>
                                        <p:tav tm="0">
                                          <p:val>
                                            <p:fltVal val="0"/>
                                          </p:val>
                                        </p:tav>
                                        <p:tav tm="100000">
                                          <p:val>
                                            <p:fltVal val="90"/>
                                          </p:val>
                                        </p:tav>
                                      </p:tavLst>
                                    </p:anim>
                                    <p:animEffect transition="out" filter="fade">
                                      <p:cBhvr>
                                        <p:cTn id="41" dur="1000"/>
                                        <p:tgtEl>
                                          <p:spTgt spid="3">
                                            <p:txEl>
                                              <p:pRg st="0" end="0"/>
                                            </p:txEl>
                                          </p:spTgt>
                                        </p:tgtEl>
                                      </p:cBhvr>
                                    </p:animEffect>
                                    <p:set>
                                      <p:cBhvr>
                                        <p:cTn id="42" dur="1" fill="hold">
                                          <p:stCondLst>
                                            <p:cond delay="999"/>
                                          </p:stCondLst>
                                        </p:cTn>
                                        <p:tgtEl>
                                          <p:spTgt spid="3">
                                            <p:txEl>
                                              <p:pRg st="0" end="0"/>
                                            </p:txEl>
                                          </p:spTgt>
                                        </p:tgtEl>
                                        <p:attrNameLst>
                                          <p:attrName>style.visibility</p:attrName>
                                        </p:attrNameLst>
                                      </p:cBhvr>
                                      <p:to>
                                        <p:strVal val="hidden"/>
                                      </p:to>
                                    </p:set>
                                  </p:childTnLst>
                                </p:cTn>
                              </p:par>
                              <p:par>
                                <p:cTn id="43" presetID="31" presetClass="exit" presetSubtype="0" fill="hold" nodeType="withEffect">
                                  <p:stCondLst>
                                    <p:cond delay="0"/>
                                  </p:stCondLst>
                                  <p:iterate type="lt">
                                    <p:tmPct val="5000"/>
                                  </p:iterate>
                                  <p:childTnLst>
                                    <p:anim calcmode="lin" valueType="num">
                                      <p:cBhvr>
                                        <p:cTn id="44" dur="1000"/>
                                        <p:tgtEl>
                                          <p:spTgt spid="3">
                                            <p:txEl>
                                              <p:pRg st="1" end="1"/>
                                            </p:txEl>
                                          </p:spTgt>
                                        </p:tgtEl>
                                        <p:attrNameLst>
                                          <p:attrName>ppt_w</p:attrName>
                                        </p:attrNameLst>
                                      </p:cBhvr>
                                      <p:tavLst>
                                        <p:tav tm="0">
                                          <p:val>
                                            <p:strVal val="ppt_w"/>
                                          </p:val>
                                        </p:tav>
                                        <p:tav tm="100000">
                                          <p:val>
                                            <p:fltVal val="0"/>
                                          </p:val>
                                        </p:tav>
                                      </p:tavLst>
                                    </p:anim>
                                    <p:anim calcmode="lin" valueType="num">
                                      <p:cBhvr>
                                        <p:cTn id="45" dur="1000"/>
                                        <p:tgtEl>
                                          <p:spTgt spid="3">
                                            <p:txEl>
                                              <p:pRg st="1" end="1"/>
                                            </p:txEl>
                                          </p:spTgt>
                                        </p:tgtEl>
                                        <p:attrNameLst>
                                          <p:attrName>ppt_h</p:attrName>
                                        </p:attrNameLst>
                                      </p:cBhvr>
                                      <p:tavLst>
                                        <p:tav tm="0">
                                          <p:val>
                                            <p:strVal val="ppt_h"/>
                                          </p:val>
                                        </p:tav>
                                        <p:tav tm="100000">
                                          <p:val>
                                            <p:fltVal val="0"/>
                                          </p:val>
                                        </p:tav>
                                      </p:tavLst>
                                    </p:anim>
                                    <p:anim calcmode="lin" valueType="num">
                                      <p:cBhvr>
                                        <p:cTn id="46" dur="1000"/>
                                        <p:tgtEl>
                                          <p:spTgt spid="3">
                                            <p:txEl>
                                              <p:pRg st="1" end="1"/>
                                            </p:txEl>
                                          </p:spTgt>
                                        </p:tgtEl>
                                        <p:attrNameLst>
                                          <p:attrName>style.rotation</p:attrName>
                                        </p:attrNameLst>
                                      </p:cBhvr>
                                      <p:tavLst>
                                        <p:tav tm="0">
                                          <p:val>
                                            <p:fltVal val="0"/>
                                          </p:val>
                                        </p:tav>
                                        <p:tav tm="100000">
                                          <p:val>
                                            <p:fltVal val="90"/>
                                          </p:val>
                                        </p:tav>
                                      </p:tavLst>
                                    </p:anim>
                                    <p:animEffect transition="out" filter="fade">
                                      <p:cBhvr>
                                        <p:cTn id="47" dur="1000"/>
                                        <p:tgtEl>
                                          <p:spTgt spid="3">
                                            <p:txEl>
                                              <p:pRg st="1" end="1"/>
                                            </p:txEl>
                                          </p:spTgt>
                                        </p:tgtEl>
                                      </p:cBhvr>
                                    </p:animEffect>
                                    <p:set>
                                      <p:cBhvr>
                                        <p:cTn id="48" dur="1" fill="hold">
                                          <p:stCondLst>
                                            <p:cond delay="999"/>
                                          </p:stCondLst>
                                        </p:cTn>
                                        <p:tgtEl>
                                          <p:spTgt spid="3">
                                            <p:txEl>
                                              <p:pRg st="1" end="1"/>
                                            </p:txEl>
                                          </p:spTgt>
                                        </p:tgtEl>
                                        <p:attrNameLst>
                                          <p:attrName>style.visibility</p:attrName>
                                        </p:attrNameLst>
                                      </p:cBhvr>
                                      <p:to>
                                        <p:strVal val="hidden"/>
                                      </p:to>
                                    </p:set>
                                  </p:childTnLst>
                                </p:cTn>
                              </p:par>
                              <p:par>
                                <p:cTn id="49" presetID="31" presetClass="exit" presetSubtype="0" fill="hold" nodeType="withEffect">
                                  <p:stCondLst>
                                    <p:cond delay="0"/>
                                  </p:stCondLst>
                                  <p:iterate type="lt">
                                    <p:tmPct val="5000"/>
                                  </p:iterate>
                                  <p:childTnLst>
                                    <p:anim calcmode="lin" valueType="num">
                                      <p:cBhvr>
                                        <p:cTn id="50" dur="1000"/>
                                        <p:tgtEl>
                                          <p:spTgt spid="3">
                                            <p:txEl>
                                              <p:pRg st="2" end="2"/>
                                            </p:txEl>
                                          </p:spTgt>
                                        </p:tgtEl>
                                        <p:attrNameLst>
                                          <p:attrName>ppt_w</p:attrName>
                                        </p:attrNameLst>
                                      </p:cBhvr>
                                      <p:tavLst>
                                        <p:tav tm="0">
                                          <p:val>
                                            <p:strVal val="ppt_w"/>
                                          </p:val>
                                        </p:tav>
                                        <p:tav tm="100000">
                                          <p:val>
                                            <p:fltVal val="0"/>
                                          </p:val>
                                        </p:tav>
                                      </p:tavLst>
                                    </p:anim>
                                    <p:anim calcmode="lin" valueType="num">
                                      <p:cBhvr>
                                        <p:cTn id="51" dur="1000"/>
                                        <p:tgtEl>
                                          <p:spTgt spid="3">
                                            <p:txEl>
                                              <p:pRg st="2" end="2"/>
                                            </p:txEl>
                                          </p:spTgt>
                                        </p:tgtEl>
                                        <p:attrNameLst>
                                          <p:attrName>ppt_h</p:attrName>
                                        </p:attrNameLst>
                                      </p:cBhvr>
                                      <p:tavLst>
                                        <p:tav tm="0">
                                          <p:val>
                                            <p:strVal val="ppt_h"/>
                                          </p:val>
                                        </p:tav>
                                        <p:tav tm="100000">
                                          <p:val>
                                            <p:fltVal val="0"/>
                                          </p:val>
                                        </p:tav>
                                      </p:tavLst>
                                    </p:anim>
                                    <p:anim calcmode="lin" valueType="num">
                                      <p:cBhvr>
                                        <p:cTn id="52" dur="1000"/>
                                        <p:tgtEl>
                                          <p:spTgt spid="3">
                                            <p:txEl>
                                              <p:pRg st="2" end="2"/>
                                            </p:txEl>
                                          </p:spTgt>
                                        </p:tgtEl>
                                        <p:attrNameLst>
                                          <p:attrName>style.rotation</p:attrName>
                                        </p:attrNameLst>
                                      </p:cBhvr>
                                      <p:tavLst>
                                        <p:tav tm="0">
                                          <p:val>
                                            <p:fltVal val="0"/>
                                          </p:val>
                                        </p:tav>
                                        <p:tav tm="100000">
                                          <p:val>
                                            <p:fltVal val="90"/>
                                          </p:val>
                                        </p:tav>
                                      </p:tavLst>
                                    </p:anim>
                                    <p:animEffect transition="out" filter="fade">
                                      <p:cBhvr>
                                        <p:cTn id="53" dur="1000"/>
                                        <p:tgtEl>
                                          <p:spTgt spid="3">
                                            <p:txEl>
                                              <p:pRg st="2" end="2"/>
                                            </p:txEl>
                                          </p:spTgt>
                                        </p:tgtEl>
                                      </p:cBhvr>
                                    </p:animEffect>
                                    <p:set>
                                      <p:cBhvr>
                                        <p:cTn id="54" dur="1" fill="hold">
                                          <p:stCondLst>
                                            <p:cond delay="999"/>
                                          </p:stCondLst>
                                        </p:cTn>
                                        <p:tgtEl>
                                          <p:spTgt spid="3">
                                            <p:txEl>
                                              <p:pRg st="2" end="2"/>
                                            </p:txEl>
                                          </p:spTgt>
                                        </p:tgtEl>
                                        <p:attrNameLst>
                                          <p:attrName>style.visibility</p:attrName>
                                        </p:attrNameLst>
                                      </p:cBhvr>
                                      <p:to>
                                        <p:strVal val="hidden"/>
                                      </p:to>
                                    </p:set>
                                  </p:childTnLst>
                                </p:cTn>
                              </p:par>
                              <p:par>
                                <p:cTn id="55" presetID="31" presetClass="exit" presetSubtype="0" fill="hold" nodeType="withEffect">
                                  <p:stCondLst>
                                    <p:cond delay="0"/>
                                  </p:stCondLst>
                                  <p:iterate type="lt">
                                    <p:tmPct val="5000"/>
                                  </p:iterate>
                                  <p:childTnLst>
                                    <p:anim calcmode="lin" valueType="num">
                                      <p:cBhvr>
                                        <p:cTn id="56" dur="1000"/>
                                        <p:tgtEl>
                                          <p:spTgt spid="3">
                                            <p:txEl>
                                              <p:pRg st="3" end="3"/>
                                            </p:txEl>
                                          </p:spTgt>
                                        </p:tgtEl>
                                        <p:attrNameLst>
                                          <p:attrName>ppt_w</p:attrName>
                                        </p:attrNameLst>
                                      </p:cBhvr>
                                      <p:tavLst>
                                        <p:tav tm="0">
                                          <p:val>
                                            <p:strVal val="ppt_w"/>
                                          </p:val>
                                        </p:tav>
                                        <p:tav tm="100000">
                                          <p:val>
                                            <p:fltVal val="0"/>
                                          </p:val>
                                        </p:tav>
                                      </p:tavLst>
                                    </p:anim>
                                    <p:anim calcmode="lin" valueType="num">
                                      <p:cBhvr>
                                        <p:cTn id="57" dur="1000"/>
                                        <p:tgtEl>
                                          <p:spTgt spid="3">
                                            <p:txEl>
                                              <p:pRg st="3" end="3"/>
                                            </p:txEl>
                                          </p:spTgt>
                                        </p:tgtEl>
                                        <p:attrNameLst>
                                          <p:attrName>ppt_h</p:attrName>
                                        </p:attrNameLst>
                                      </p:cBhvr>
                                      <p:tavLst>
                                        <p:tav tm="0">
                                          <p:val>
                                            <p:strVal val="ppt_h"/>
                                          </p:val>
                                        </p:tav>
                                        <p:tav tm="100000">
                                          <p:val>
                                            <p:fltVal val="0"/>
                                          </p:val>
                                        </p:tav>
                                      </p:tavLst>
                                    </p:anim>
                                    <p:anim calcmode="lin" valueType="num">
                                      <p:cBhvr>
                                        <p:cTn id="58" dur="1000"/>
                                        <p:tgtEl>
                                          <p:spTgt spid="3">
                                            <p:txEl>
                                              <p:pRg st="3" end="3"/>
                                            </p:txEl>
                                          </p:spTgt>
                                        </p:tgtEl>
                                        <p:attrNameLst>
                                          <p:attrName>style.rotation</p:attrName>
                                        </p:attrNameLst>
                                      </p:cBhvr>
                                      <p:tavLst>
                                        <p:tav tm="0">
                                          <p:val>
                                            <p:fltVal val="0"/>
                                          </p:val>
                                        </p:tav>
                                        <p:tav tm="100000">
                                          <p:val>
                                            <p:fltVal val="90"/>
                                          </p:val>
                                        </p:tav>
                                      </p:tavLst>
                                    </p:anim>
                                    <p:animEffect transition="out" filter="fade">
                                      <p:cBhvr>
                                        <p:cTn id="59" dur="1000"/>
                                        <p:tgtEl>
                                          <p:spTgt spid="3">
                                            <p:txEl>
                                              <p:pRg st="3" end="3"/>
                                            </p:txEl>
                                          </p:spTgt>
                                        </p:tgtEl>
                                      </p:cBhvr>
                                    </p:animEffect>
                                    <p:set>
                                      <p:cBhvr>
                                        <p:cTn id="60" dur="1" fill="hold">
                                          <p:stCondLst>
                                            <p:cond delay="999"/>
                                          </p:stCondLst>
                                        </p:cTn>
                                        <p:tgtEl>
                                          <p:spTgt spid="3">
                                            <p:txEl>
                                              <p:pRg st="3" end="3"/>
                                            </p:txEl>
                                          </p:spTgt>
                                        </p:tgtEl>
                                        <p:attrNameLst>
                                          <p:attrName>style.visibility</p:attrName>
                                        </p:attrNameLst>
                                      </p:cBhvr>
                                      <p:to>
                                        <p:strVal val="hidden"/>
                                      </p:to>
                                    </p:set>
                                  </p:childTnLst>
                                </p:cTn>
                              </p:par>
                              <p:par>
                                <p:cTn id="61" presetID="31" presetClass="exit" presetSubtype="0" fill="hold" nodeType="withEffect">
                                  <p:stCondLst>
                                    <p:cond delay="0"/>
                                  </p:stCondLst>
                                  <p:iterate type="lt">
                                    <p:tmPct val="5000"/>
                                  </p:iterate>
                                  <p:childTnLst>
                                    <p:anim calcmode="lin" valueType="num">
                                      <p:cBhvr>
                                        <p:cTn id="62" dur="1000"/>
                                        <p:tgtEl>
                                          <p:spTgt spid="3">
                                            <p:txEl>
                                              <p:pRg st="4" end="4"/>
                                            </p:txEl>
                                          </p:spTgt>
                                        </p:tgtEl>
                                        <p:attrNameLst>
                                          <p:attrName>ppt_w</p:attrName>
                                        </p:attrNameLst>
                                      </p:cBhvr>
                                      <p:tavLst>
                                        <p:tav tm="0">
                                          <p:val>
                                            <p:strVal val="ppt_w"/>
                                          </p:val>
                                        </p:tav>
                                        <p:tav tm="100000">
                                          <p:val>
                                            <p:fltVal val="0"/>
                                          </p:val>
                                        </p:tav>
                                      </p:tavLst>
                                    </p:anim>
                                    <p:anim calcmode="lin" valueType="num">
                                      <p:cBhvr>
                                        <p:cTn id="63" dur="1000"/>
                                        <p:tgtEl>
                                          <p:spTgt spid="3">
                                            <p:txEl>
                                              <p:pRg st="4" end="4"/>
                                            </p:txEl>
                                          </p:spTgt>
                                        </p:tgtEl>
                                        <p:attrNameLst>
                                          <p:attrName>ppt_h</p:attrName>
                                        </p:attrNameLst>
                                      </p:cBhvr>
                                      <p:tavLst>
                                        <p:tav tm="0">
                                          <p:val>
                                            <p:strVal val="ppt_h"/>
                                          </p:val>
                                        </p:tav>
                                        <p:tav tm="100000">
                                          <p:val>
                                            <p:fltVal val="0"/>
                                          </p:val>
                                        </p:tav>
                                      </p:tavLst>
                                    </p:anim>
                                    <p:anim calcmode="lin" valueType="num">
                                      <p:cBhvr>
                                        <p:cTn id="64" dur="1000"/>
                                        <p:tgtEl>
                                          <p:spTgt spid="3">
                                            <p:txEl>
                                              <p:pRg st="4" end="4"/>
                                            </p:txEl>
                                          </p:spTgt>
                                        </p:tgtEl>
                                        <p:attrNameLst>
                                          <p:attrName>style.rotation</p:attrName>
                                        </p:attrNameLst>
                                      </p:cBhvr>
                                      <p:tavLst>
                                        <p:tav tm="0">
                                          <p:val>
                                            <p:fltVal val="0"/>
                                          </p:val>
                                        </p:tav>
                                        <p:tav tm="100000">
                                          <p:val>
                                            <p:fltVal val="90"/>
                                          </p:val>
                                        </p:tav>
                                      </p:tavLst>
                                    </p:anim>
                                    <p:animEffect transition="out" filter="fade">
                                      <p:cBhvr>
                                        <p:cTn id="65" dur="1000"/>
                                        <p:tgtEl>
                                          <p:spTgt spid="3">
                                            <p:txEl>
                                              <p:pRg st="4" end="4"/>
                                            </p:txEl>
                                          </p:spTgt>
                                        </p:tgtEl>
                                      </p:cBhvr>
                                    </p:animEffect>
                                    <p:set>
                                      <p:cBhvr>
                                        <p:cTn id="66" dur="1" fill="hold">
                                          <p:stCondLst>
                                            <p:cond delay="999"/>
                                          </p:stCondLst>
                                        </p:cTn>
                                        <p:tgtEl>
                                          <p:spTgt spid="3">
                                            <p:txEl>
                                              <p:pRg st="4" end="4"/>
                                            </p:txEl>
                                          </p:spTgt>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41" presetClass="entr" presetSubtype="0" fill="hold" nodeType="clickEffect">
                                  <p:stCondLst>
                                    <p:cond delay="0"/>
                                  </p:stCondLst>
                                  <p:iterate type="lt">
                                    <p:tmPct val="10000"/>
                                  </p:iterate>
                                  <p:childTnLst>
                                    <p:set>
                                      <p:cBhvr>
                                        <p:cTn id="70" dur="1" fill="hold">
                                          <p:stCondLst>
                                            <p:cond delay="0"/>
                                          </p:stCondLst>
                                        </p:cTn>
                                        <p:tgtEl>
                                          <p:spTgt spid="4">
                                            <p:txEl>
                                              <p:pRg st="0" end="0"/>
                                            </p:txEl>
                                          </p:spTgt>
                                        </p:tgtEl>
                                        <p:attrNameLst>
                                          <p:attrName>style.visibility</p:attrName>
                                        </p:attrNameLst>
                                      </p:cBhvr>
                                      <p:to>
                                        <p:strVal val="visible"/>
                                      </p:to>
                                    </p:set>
                                    <p:anim calcmode="lin" valueType="num">
                                      <p:cBhvr>
                                        <p:cTn id="71" dur="10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72" dur="10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73" dur="10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4" dur="10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5" dur="1000" tmFilter="0,0; .5, 1; 1, 1"/>
                                        <p:tgtEl>
                                          <p:spTgt spid="4">
                                            <p:txEl>
                                              <p:pRg st="0" end="0"/>
                                            </p:txEl>
                                          </p:spTgt>
                                        </p:tgtEl>
                                      </p:cBhvr>
                                    </p:animEffect>
                                  </p:childTnLst>
                                </p:cTn>
                              </p:par>
                              <p:par>
                                <p:cTn id="76" presetID="41" presetClass="entr" presetSubtype="0" fill="hold" nodeType="withEffect">
                                  <p:stCondLst>
                                    <p:cond delay="0"/>
                                  </p:stCondLst>
                                  <p:iterate type="lt">
                                    <p:tmPct val="10000"/>
                                  </p:iterate>
                                  <p:childTnLst>
                                    <p:set>
                                      <p:cBhvr>
                                        <p:cTn id="77" dur="1" fill="hold">
                                          <p:stCondLst>
                                            <p:cond delay="0"/>
                                          </p:stCondLst>
                                        </p:cTn>
                                        <p:tgtEl>
                                          <p:spTgt spid="4">
                                            <p:txEl>
                                              <p:pRg st="1" end="1"/>
                                            </p:txEl>
                                          </p:spTgt>
                                        </p:tgtEl>
                                        <p:attrNameLst>
                                          <p:attrName>style.visibility</p:attrName>
                                        </p:attrNameLst>
                                      </p:cBhvr>
                                      <p:to>
                                        <p:strVal val="visible"/>
                                      </p:to>
                                    </p:set>
                                    <p:anim calcmode="lin" valueType="num">
                                      <p:cBhvr>
                                        <p:cTn id="78" dur="1000" fill="hold"/>
                                        <p:tgtEl>
                                          <p:spTgt spid="4">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79" dur="1000" fill="hold"/>
                                        <p:tgtEl>
                                          <p:spTgt spid="4">
                                            <p:txEl>
                                              <p:pRg st="1" end="1"/>
                                            </p:txEl>
                                          </p:spTgt>
                                        </p:tgtEl>
                                        <p:attrNameLst>
                                          <p:attrName>ppt_y</p:attrName>
                                        </p:attrNameLst>
                                      </p:cBhvr>
                                      <p:tavLst>
                                        <p:tav tm="0">
                                          <p:val>
                                            <p:strVal val="#ppt_y"/>
                                          </p:val>
                                        </p:tav>
                                        <p:tav tm="100000">
                                          <p:val>
                                            <p:strVal val="#ppt_y"/>
                                          </p:val>
                                        </p:tav>
                                      </p:tavLst>
                                    </p:anim>
                                    <p:anim calcmode="lin" valueType="num">
                                      <p:cBhvr>
                                        <p:cTn id="80" dur="1000" fill="hold"/>
                                        <p:tgtEl>
                                          <p:spTgt spid="4">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1" dur="1000" fill="hold"/>
                                        <p:tgtEl>
                                          <p:spTgt spid="4">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2" dur="1000" tmFilter="0,0; .5, 1; 1, 1"/>
                                        <p:tgtEl>
                                          <p:spTgt spid="4">
                                            <p:txEl>
                                              <p:pRg st="1" end="1"/>
                                            </p:txEl>
                                          </p:spTgt>
                                        </p:tgtEl>
                                      </p:cBhvr>
                                    </p:animEffect>
                                  </p:childTnLst>
                                </p:cTn>
                              </p:par>
                              <p:par>
                                <p:cTn id="83" presetID="41" presetClass="entr" presetSubtype="0" fill="hold" nodeType="withEffect">
                                  <p:stCondLst>
                                    <p:cond delay="0"/>
                                  </p:stCondLst>
                                  <p:iterate type="lt">
                                    <p:tmPct val="10000"/>
                                  </p:iterate>
                                  <p:childTnLst>
                                    <p:set>
                                      <p:cBhvr>
                                        <p:cTn id="84" dur="1" fill="hold">
                                          <p:stCondLst>
                                            <p:cond delay="0"/>
                                          </p:stCondLst>
                                        </p:cTn>
                                        <p:tgtEl>
                                          <p:spTgt spid="4">
                                            <p:txEl>
                                              <p:pRg st="2" end="2"/>
                                            </p:txEl>
                                          </p:spTgt>
                                        </p:tgtEl>
                                        <p:attrNameLst>
                                          <p:attrName>style.visibility</p:attrName>
                                        </p:attrNameLst>
                                      </p:cBhvr>
                                      <p:to>
                                        <p:strVal val="visible"/>
                                      </p:to>
                                    </p:set>
                                    <p:anim calcmode="lin" valueType="num">
                                      <p:cBhvr>
                                        <p:cTn id="85" dur="1000" fill="hold"/>
                                        <p:tgtEl>
                                          <p:spTgt spid="4">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86" dur="1000" fill="hold"/>
                                        <p:tgtEl>
                                          <p:spTgt spid="4">
                                            <p:txEl>
                                              <p:pRg st="2" end="2"/>
                                            </p:txEl>
                                          </p:spTgt>
                                        </p:tgtEl>
                                        <p:attrNameLst>
                                          <p:attrName>ppt_y</p:attrName>
                                        </p:attrNameLst>
                                      </p:cBhvr>
                                      <p:tavLst>
                                        <p:tav tm="0">
                                          <p:val>
                                            <p:strVal val="#ppt_y"/>
                                          </p:val>
                                        </p:tav>
                                        <p:tav tm="100000">
                                          <p:val>
                                            <p:strVal val="#ppt_y"/>
                                          </p:val>
                                        </p:tav>
                                      </p:tavLst>
                                    </p:anim>
                                    <p:anim calcmode="lin" valueType="num">
                                      <p:cBhvr>
                                        <p:cTn id="87" dur="1000" fill="hold"/>
                                        <p:tgtEl>
                                          <p:spTgt spid="4">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8" dur="1000" fill="hold"/>
                                        <p:tgtEl>
                                          <p:spTgt spid="4">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9" dur="1000" tmFilter="0,0; .5, 1; 1, 1"/>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i="1"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روبرت جی استرنبرگ و لينداای اوهارا </a:t>
            </a:r>
            <a:endParaRPr lang="fa-IR" b="1" i="1" dirty="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857224" y="1571612"/>
            <a:ext cx="7786742" cy="5286388"/>
          </a:xfrm>
        </p:spPr>
        <p:txBody>
          <a:bodyPr>
            <a:noAutofit/>
          </a:bodyPr>
          <a:lstStyle/>
          <a:p>
            <a:pPr algn="r" rtl="1">
              <a:buNone/>
            </a:pPr>
            <a:r>
              <a:rPr lang="fa-IR" sz="2300"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1- دانش: </a:t>
            </a:r>
            <a:r>
              <a:rPr lang="fa-IR" sz="2300" i="1" dirty="0" smtClean="0">
                <a:effectLst>
                  <a:outerShdw blurRad="38100" dist="38100" dir="2700000" algn="tl">
                    <a:srgbClr val="000000">
                      <a:alpha val="43137"/>
                    </a:srgbClr>
                  </a:outerShdw>
                </a:effectLst>
                <a:latin typeface="Arial" pitchFamily="34" charset="0"/>
                <a:cs typeface="Arial" pitchFamily="34" charset="0"/>
              </a:rPr>
              <a:t>داشتن دانش پايه‌ای در زمينه‌ای محدود و كسب تجربه و تخصص در ساليان متمادی.</a:t>
            </a:r>
            <a:endParaRPr lang="en-US" sz="2300" i="1" dirty="0" smtClean="0">
              <a:effectLst>
                <a:outerShdw blurRad="38100" dist="38100" dir="2700000" algn="tl">
                  <a:srgbClr val="000000">
                    <a:alpha val="43137"/>
                  </a:srgbClr>
                </a:outerShdw>
              </a:effectLst>
              <a:latin typeface="Arial" pitchFamily="34" charset="0"/>
              <a:cs typeface="Arial" pitchFamily="34" charset="0"/>
            </a:endParaRPr>
          </a:p>
          <a:p>
            <a:pPr algn="r" rtl="1">
              <a:buNone/>
            </a:pPr>
            <a:r>
              <a:rPr lang="fa-IR" sz="2300"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2- توانايی عقلانی: </a:t>
            </a:r>
            <a:r>
              <a:rPr lang="fa-IR" sz="2300" i="1" dirty="0" smtClean="0">
                <a:effectLst>
                  <a:outerShdw blurRad="38100" dist="38100" dir="2700000" algn="tl">
                    <a:srgbClr val="000000">
                      <a:alpha val="43137"/>
                    </a:srgbClr>
                  </a:outerShdw>
                </a:effectLst>
                <a:latin typeface="Arial" pitchFamily="34" charset="0"/>
                <a:cs typeface="Arial" pitchFamily="34" charset="0"/>
              </a:rPr>
              <a:t>توانايی ارائه ايده خلاق از طريق تعريف مجدد و برقراری ارتباطات جديد در مسائل.</a:t>
            </a:r>
            <a:endParaRPr lang="en-US" sz="2300" i="1" dirty="0" smtClean="0">
              <a:effectLst>
                <a:outerShdw blurRad="38100" dist="38100" dir="2700000" algn="tl">
                  <a:srgbClr val="000000">
                    <a:alpha val="43137"/>
                  </a:srgbClr>
                </a:outerShdw>
              </a:effectLst>
              <a:latin typeface="Arial" pitchFamily="34" charset="0"/>
              <a:cs typeface="Arial" pitchFamily="34" charset="0"/>
            </a:endParaRPr>
          </a:p>
          <a:p>
            <a:pPr algn="r" rtl="1">
              <a:buNone/>
            </a:pPr>
            <a:r>
              <a:rPr lang="fa-IR" sz="2300"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3- سبك فكری: </a:t>
            </a:r>
            <a:r>
              <a:rPr lang="fa-IR" sz="2300" i="1" dirty="0" smtClean="0">
                <a:effectLst>
                  <a:outerShdw blurRad="38100" dist="38100" dir="2700000" algn="tl">
                    <a:srgbClr val="000000">
                      <a:alpha val="43137"/>
                    </a:srgbClr>
                  </a:outerShdw>
                </a:effectLst>
                <a:latin typeface="Arial" pitchFamily="34" charset="0"/>
                <a:cs typeface="Arial" pitchFamily="34" charset="0"/>
              </a:rPr>
              <a:t>افراد خلاق عموماً در مقابل روش ارائه شده از طرف سازمان و مديريت ارشد، سبك فكری ابداعی را بر می‌گزينند.</a:t>
            </a:r>
            <a:endParaRPr lang="en-US" sz="2300" i="1" dirty="0" smtClean="0">
              <a:effectLst>
                <a:outerShdw blurRad="38100" dist="38100" dir="2700000" algn="tl">
                  <a:srgbClr val="000000">
                    <a:alpha val="43137"/>
                  </a:srgbClr>
                </a:outerShdw>
              </a:effectLst>
              <a:latin typeface="Arial" pitchFamily="34" charset="0"/>
              <a:cs typeface="Arial" pitchFamily="34" charset="0"/>
            </a:endParaRPr>
          </a:p>
          <a:p>
            <a:pPr algn="r" rtl="1">
              <a:buNone/>
            </a:pPr>
            <a:r>
              <a:rPr lang="fa-IR" sz="2300"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4- انگيزش: </a:t>
            </a:r>
            <a:r>
              <a:rPr lang="fa-IR" sz="2300" i="1" dirty="0" smtClean="0">
                <a:effectLst>
                  <a:outerShdw blurRad="38100" dist="38100" dir="2700000" algn="tl">
                    <a:srgbClr val="000000">
                      <a:alpha val="43137"/>
                    </a:srgbClr>
                  </a:outerShdw>
                </a:effectLst>
                <a:latin typeface="Arial" pitchFamily="34" charset="0"/>
                <a:cs typeface="Arial" pitchFamily="34" charset="0"/>
              </a:rPr>
              <a:t>افراد خلاق عموماً برای به فعل در آوردن ايده‌های خود برانگيخته می‌شوند.</a:t>
            </a:r>
            <a:endParaRPr lang="en-US" sz="2300" i="1" dirty="0" smtClean="0">
              <a:effectLst>
                <a:outerShdw blurRad="38100" dist="38100" dir="2700000" algn="tl">
                  <a:srgbClr val="000000">
                    <a:alpha val="43137"/>
                  </a:srgbClr>
                </a:outerShdw>
              </a:effectLst>
              <a:latin typeface="Arial" pitchFamily="34" charset="0"/>
              <a:cs typeface="Arial" pitchFamily="34" charset="0"/>
            </a:endParaRPr>
          </a:p>
          <a:p>
            <a:pPr algn="r" rtl="1">
              <a:buNone/>
            </a:pPr>
            <a:r>
              <a:rPr lang="fa-IR" sz="2300"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5- شخصيت: </a:t>
            </a:r>
            <a:r>
              <a:rPr lang="fa-IR" sz="2300" i="1" dirty="0" smtClean="0">
                <a:effectLst>
                  <a:outerShdw blurRad="38100" dist="38100" dir="2700000" algn="tl">
                    <a:srgbClr val="000000">
                      <a:alpha val="43137"/>
                    </a:srgbClr>
                  </a:outerShdw>
                </a:effectLst>
                <a:latin typeface="Arial" pitchFamily="34" charset="0"/>
                <a:cs typeface="Arial" pitchFamily="34" charset="0"/>
              </a:rPr>
              <a:t>افراد خلاق عموماً دارای ويژگی‌های شخصيتی مانند مصر بودن، مقاوم بودن در مقابل فشارهای بيرونی و داخلی و نيز مقاوم بودن در مقابل وسوسه همرنگ جماعت شدن هستند.</a:t>
            </a:r>
            <a:endParaRPr lang="en-US" sz="2300" i="1" dirty="0" smtClean="0">
              <a:effectLst>
                <a:outerShdw blurRad="38100" dist="38100" dir="2700000" algn="tl">
                  <a:srgbClr val="000000">
                    <a:alpha val="43137"/>
                  </a:srgbClr>
                </a:outerShdw>
              </a:effectLst>
              <a:latin typeface="Arial" pitchFamily="34" charset="0"/>
              <a:cs typeface="Arial" pitchFamily="34" charset="0"/>
            </a:endParaRPr>
          </a:p>
          <a:p>
            <a:pPr algn="r" rtl="1">
              <a:buNone/>
            </a:pPr>
            <a:r>
              <a:rPr lang="fa-IR" sz="2300"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6- محيط: </a:t>
            </a:r>
            <a:r>
              <a:rPr lang="fa-IR" sz="2300" i="1" dirty="0" smtClean="0">
                <a:effectLst>
                  <a:outerShdw blurRad="38100" dist="38100" dir="2700000" algn="tl">
                    <a:srgbClr val="000000">
                      <a:alpha val="43137"/>
                    </a:srgbClr>
                  </a:outerShdw>
                </a:effectLst>
                <a:latin typeface="Arial" pitchFamily="34" charset="0"/>
                <a:cs typeface="Arial" pitchFamily="34" charset="0"/>
              </a:rPr>
              <a:t>افراد خلاق عموماً در داخل محيط‌های حمايتی بيشتر امكان ظهور می‌يابند.</a:t>
            </a:r>
            <a:endParaRPr lang="en-US" sz="2300" i="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1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1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10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24" y="657212"/>
            <a:ext cx="7772400" cy="914400"/>
          </a:xfrm>
        </p:spPr>
        <p:txBody>
          <a:bodyPr/>
          <a:lstStyle/>
          <a:p>
            <a:pPr algn="r"/>
            <a:r>
              <a:rPr lang="fa-IR" sz="4400"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عوامل باز دارنده خلاقيت</a:t>
            </a:r>
            <a:endParaRPr lang="fa-IR" sz="4400"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785786" y="1928834"/>
            <a:ext cx="7586690" cy="4572000"/>
          </a:xfrm>
        </p:spPr>
        <p:txBody>
          <a:bodyPr>
            <a:normAutofit/>
          </a:bodyPr>
          <a:lstStyle/>
          <a:p>
            <a:pPr lvl="0" algn="r" rtl="1">
              <a:buClr>
                <a:schemeClr val="tx2">
                  <a:lumMod val="50000"/>
                </a:schemeClr>
              </a:buClr>
              <a:buFont typeface="Wingdings" pitchFamily="2" charset="2"/>
              <a:buChar char=""/>
            </a:pPr>
            <a:r>
              <a:rPr lang="fa-IR"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تلاشهای قبل از بلوغ برای حذف خيالبافی </a:t>
            </a:r>
            <a:endParaRPr lang="en-US"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chemeClr val="tx2">
                  <a:lumMod val="50000"/>
                </a:schemeClr>
              </a:buClr>
              <a:buFont typeface="Wingdings" pitchFamily="2" charset="2"/>
              <a:buChar char=""/>
            </a:pPr>
            <a:r>
              <a:rPr lang="fa-IR"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محدوديتهای بازدارنده قوه تدبير و كنجكاوی كودكان </a:t>
            </a:r>
            <a:endParaRPr lang="en-US"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algn="r" rtl="1">
              <a:buClr>
                <a:schemeClr val="tx2">
                  <a:lumMod val="50000"/>
                </a:schemeClr>
              </a:buClr>
              <a:buFont typeface="Wingdings" pitchFamily="2" charset="2"/>
              <a:buChar char=""/>
            </a:pPr>
            <a:r>
              <a:rPr lang="fa-IR"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تكيه بيش از حد به نقش جنسيت</a:t>
            </a:r>
          </a:p>
          <a:p>
            <a:pPr algn="r" rtl="1">
              <a:buClr>
                <a:schemeClr val="tx2">
                  <a:lumMod val="50000"/>
                </a:schemeClr>
              </a:buClr>
              <a:buFont typeface="Wingdings" pitchFamily="2" charset="2"/>
              <a:buChar char=""/>
            </a:pPr>
            <a:r>
              <a:rPr lang="fa-IR"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تاكيد زياد بر پيشگيری </a:t>
            </a:r>
          </a:p>
          <a:p>
            <a:pPr lvl="0" algn="r" rtl="1">
              <a:buClr>
                <a:schemeClr val="tx2">
                  <a:lumMod val="50000"/>
                </a:schemeClr>
              </a:buClr>
              <a:buFont typeface="Wingdings" pitchFamily="2" charset="2"/>
              <a:buChar char=""/>
            </a:pPr>
            <a:r>
              <a:rPr lang="fa-IR"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القای ترس و كمرويی </a:t>
            </a:r>
            <a:endParaRPr lang="en-US"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algn="r" rtl="1">
              <a:buClr>
                <a:schemeClr val="tx2">
                  <a:lumMod val="50000"/>
                </a:schemeClr>
              </a:buClr>
              <a:buFont typeface="Wingdings" pitchFamily="2" charset="2"/>
              <a:buChar char=""/>
            </a:pPr>
            <a:r>
              <a:rPr lang="fa-IR"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تاكيد بر مهارتهای كلامی</a:t>
            </a:r>
            <a:endParaRPr lang="fa-IR" sz="3600" i="1" dirty="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p:cTn id="16"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8"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7"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p:cTn id="34" dur="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36" dur="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3">
                                            <p:txEl>
                                              <p:pRg st="3" end="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3">
                                            <p:txEl>
                                              <p:pRg st="4" end="4"/>
                                            </p:txEl>
                                          </p:spTgt>
                                        </p:tgtEl>
                                        <p:attrNameLst>
                                          <p:attrName>style.visibility</p:attrName>
                                        </p:attrNameLst>
                                      </p:cBhvr>
                                      <p:to>
                                        <p:strVal val="visible"/>
                                      </p:to>
                                    </p:set>
                                    <p:anim calcmode="lin" valueType="num">
                                      <p:cBhvr>
                                        <p:cTn id="43" dur="50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45" dur="50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3">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nodeType="clickEffect">
                                  <p:stCondLst>
                                    <p:cond delay="0"/>
                                  </p:stCondLst>
                                  <p:iterate type="lt">
                                    <p:tmPct val="10000"/>
                                  </p:iterate>
                                  <p:childTnLst>
                                    <p:set>
                                      <p:cBhvr>
                                        <p:cTn id="51" dur="1" fill="hold">
                                          <p:stCondLst>
                                            <p:cond delay="0"/>
                                          </p:stCondLst>
                                        </p:cTn>
                                        <p:tgtEl>
                                          <p:spTgt spid="3">
                                            <p:txEl>
                                              <p:pRg st="5" end="5"/>
                                            </p:txEl>
                                          </p:spTgt>
                                        </p:tgtEl>
                                        <p:attrNameLst>
                                          <p:attrName>style.visibility</p:attrName>
                                        </p:attrNameLst>
                                      </p:cBhvr>
                                      <p:to>
                                        <p:strVal val="visible"/>
                                      </p:to>
                                    </p:set>
                                    <p:anim calcmode="lin" valueType="num">
                                      <p:cBhvr>
                                        <p:cTn id="52" dur="500" fill="hold"/>
                                        <p:tgtEl>
                                          <p:spTgt spid="3">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3">
                                            <p:txEl>
                                              <p:pRg st="5" end="5"/>
                                            </p:txEl>
                                          </p:spTgt>
                                        </p:tgtEl>
                                        <p:attrNameLst>
                                          <p:attrName>ppt_y</p:attrName>
                                        </p:attrNameLst>
                                      </p:cBhvr>
                                      <p:tavLst>
                                        <p:tav tm="0">
                                          <p:val>
                                            <p:strVal val="#ppt_y"/>
                                          </p:val>
                                        </p:tav>
                                        <p:tav tm="100000">
                                          <p:val>
                                            <p:strVal val="#ppt_y"/>
                                          </p:val>
                                        </p:tav>
                                      </p:tavLst>
                                    </p:anim>
                                    <p:anim calcmode="lin" valueType="num">
                                      <p:cBhvr>
                                        <p:cTn id="54" dur="500" fill="hold"/>
                                        <p:tgtEl>
                                          <p:spTgt spid="3">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3">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014402"/>
            <a:ext cx="7515252" cy="914400"/>
          </a:xfrm>
        </p:spPr>
        <p:txBody>
          <a:bodyPr/>
          <a:lstStyle/>
          <a:p>
            <a:pPr algn="r"/>
            <a:r>
              <a:rPr lang="fa-IR" sz="6600" b="1"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 نوآوری</a:t>
            </a:r>
            <a:endParaRPr lang="fa-IR" sz="6600" i="1" dirty="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1071538" y="2643182"/>
            <a:ext cx="7000924" cy="4572000"/>
          </a:xfrm>
        </p:spPr>
        <p:txBody>
          <a:bodyPr>
            <a:normAutofit/>
          </a:bodyPr>
          <a:lstStyle/>
          <a:p>
            <a:pPr algn="r">
              <a:buNone/>
            </a:pPr>
            <a:r>
              <a:rPr lang="fa-IR" sz="3200" i="1" dirty="0" smtClean="0">
                <a:effectLst>
                  <a:outerShdw blurRad="38100" dist="38100" dir="2700000" algn="tl">
                    <a:srgbClr val="000000">
                      <a:alpha val="43137"/>
                    </a:srgbClr>
                  </a:outerShdw>
                </a:effectLst>
                <a:latin typeface="Arial" pitchFamily="34" charset="0"/>
                <a:cs typeface="Arial" pitchFamily="34" charset="0"/>
              </a:rPr>
              <a:t>منظور از نوآوری خلاقيت متجلی شده و به مرحله عمل رسيده است، به عبارت ديگر نوآوری يعنی انديشه خلاق تحقق يافته؛ نوآوری همانا ارائه محصول، فرايند و خدمات جديد به بازار است؛ نوآوری بكارگيری توانايی‌های ذهنی برای ايجاد يك فكر يا مفهوم جديد است.</a:t>
            </a:r>
            <a:endParaRPr lang="en-US" sz="3200" i="1" dirty="0" smtClean="0">
              <a:effectLst>
                <a:outerShdw blurRad="38100" dist="38100" dir="2700000" algn="tl">
                  <a:srgbClr val="000000">
                    <a:alpha val="43137"/>
                  </a:srgbClr>
                </a:outerShdw>
              </a:effectLst>
              <a:latin typeface="Arial" pitchFamily="34" charset="0"/>
              <a:cs typeface="Arial" pitchFamily="34" charset="0"/>
            </a:endParaRPr>
          </a:p>
          <a:p>
            <a:pPr algn="r">
              <a:buNone/>
            </a:pPr>
            <a:endParaRPr lang="fa-IR" sz="3200" i="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8" dur="2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714356"/>
            <a:ext cx="7772400" cy="914400"/>
          </a:xfrm>
        </p:spPr>
        <p:txBody>
          <a:bodyPr/>
          <a:lstStyle/>
          <a:p>
            <a:pPr algn="r"/>
            <a:r>
              <a:rPr lang="fa-IR" sz="4800" b="1" i="1" dirty="0" smtClean="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rPr>
              <a:t>ابزارهای نوآوری</a:t>
            </a:r>
            <a:endParaRPr lang="fa-IR" sz="4800" b="1" i="1" dirty="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428596" y="1928834"/>
            <a:ext cx="7229500" cy="4572000"/>
          </a:xfrm>
        </p:spPr>
        <p:txBody>
          <a:bodyPr/>
          <a:lstStyle/>
          <a:p>
            <a:pPr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اراده</a:t>
            </a: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اعتماد به نفس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كميت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شبيه سازی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استمداد از ديگران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مجاورت / تشابه / تباين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تغيير دادن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فعاليتهای جنبی و . .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3">
                                            <p:txEl>
                                              <p:pRg st="0" end="0"/>
                                            </p:txEl>
                                          </p:spTgt>
                                        </p:tgtEl>
                                      </p:cBhvr>
                                    </p:animEffect>
                                  </p:childTnLst>
                                </p:cTn>
                              </p:par>
                              <p:par>
                                <p:cTn id="10" presetID="53"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3">
                                            <p:txEl>
                                              <p:pRg st="1" end="1"/>
                                            </p:txEl>
                                          </p:spTgt>
                                        </p:tgtEl>
                                      </p:cBhvr>
                                    </p:animEffect>
                                  </p:childTnLst>
                                </p:cTn>
                              </p:par>
                              <p:par>
                                <p:cTn id="15" presetID="53"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1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1000"/>
                                        <p:tgtEl>
                                          <p:spTgt spid="3">
                                            <p:txEl>
                                              <p:pRg st="2" end="2"/>
                                            </p:txEl>
                                          </p:spTgt>
                                        </p:tgtEl>
                                      </p:cBhvr>
                                    </p:animEffect>
                                  </p:childTnLst>
                                </p:cTn>
                              </p:par>
                              <p:par>
                                <p:cTn id="20" presetID="53"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1000"/>
                                        <p:tgtEl>
                                          <p:spTgt spid="3">
                                            <p:txEl>
                                              <p:pRg st="3" end="3"/>
                                            </p:txEl>
                                          </p:spTgt>
                                        </p:tgtEl>
                                      </p:cBhvr>
                                    </p:animEffect>
                                  </p:childTnLst>
                                </p:cTn>
                              </p:par>
                              <p:par>
                                <p:cTn id="25" presetID="53"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1000"/>
                                        <p:tgtEl>
                                          <p:spTgt spid="3">
                                            <p:txEl>
                                              <p:pRg st="4" end="4"/>
                                            </p:txEl>
                                          </p:spTgt>
                                        </p:tgtEl>
                                      </p:cBhvr>
                                    </p:animEffect>
                                  </p:childTnLst>
                                </p:cTn>
                              </p:par>
                              <p:par>
                                <p:cTn id="30" presetID="53"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3" dur="10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4" dur="1000"/>
                                        <p:tgtEl>
                                          <p:spTgt spid="3">
                                            <p:txEl>
                                              <p:pRg st="5" end="5"/>
                                            </p:txEl>
                                          </p:spTgt>
                                        </p:tgtEl>
                                      </p:cBhvr>
                                    </p:animEffect>
                                  </p:childTnLst>
                                </p:cTn>
                              </p:par>
                              <p:par>
                                <p:cTn id="35" presetID="53"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9" dur="1000"/>
                                        <p:tgtEl>
                                          <p:spTgt spid="3">
                                            <p:txEl>
                                              <p:pRg st="6" end="6"/>
                                            </p:txEl>
                                          </p:spTgt>
                                        </p:tgtEl>
                                      </p:cBhvr>
                                    </p:animEffect>
                                  </p:childTnLst>
                                </p:cTn>
                              </p:par>
                              <p:par>
                                <p:cTn id="40" presetID="53"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p:cTn id="42"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3" dur="10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4"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800088"/>
            <a:ext cx="7586690" cy="914400"/>
          </a:xfrm>
        </p:spPr>
        <p:txBody>
          <a:bodyPr/>
          <a:lstStyle/>
          <a:p>
            <a:pPr algn="r"/>
            <a:r>
              <a:rPr lang="fa-IR" sz="44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ویژگی های فرهنگ نوآور</a:t>
            </a:r>
            <a:endParaRPr lang="fa-IR" sz="4400"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914400" y="2143148"/>
            <a:ext cx="7015186" cy="4572000"/>
          </a:xfrm>
        </p:spPr>
        <p:txBody>
          <a:bodyPr>
            <a:normAutofit/>
          </a:bodyPr>
          <a:lstStyle/>
          <a:p>
            <a:pPr algn="r">
              <a:buNone/>
            </a:pPr>
            <a:r>
              <a:rPr lang="fa-IR" sz="3600" dirty="0" smtClean="0">
                <a:solidFill>
                  <a:srgbClr val="FFFF00"/>
                </a:solidFill>
                <a:latin typeface="Arial" pitchFamily="34" charset="0"/>
                <a:cs typeface="Arial" pitchFamily="34" charset="0"/>
              </a:rPr>
              <a:t>1-</a:t>
            </a:r>
            <a:r>
              <a:rPr lang="fa-IR" sz="3600" dirty="0" smtClean="0">
                <a:solidFill>
                  <a:schemeClr val="tx2">
                    <a:lumMod val="90000"/>
                  </a:schemeClr>
                </a:solidFill>
                <a:latin typeface="Arial" pitchFamily="34" charset="0"/>
                <a:cs typeface="Arial" pitchFamily="34" charset="0"/>
              </a:rPr>
              <a:t> پذيرش ابهام؛</a:t>
            </a:r>
            <a:br>
              <a:rPr lang="fa-IR" sz="3600" dirty="0" smtClean="0">
                <a:solidFill>
                  <a:schemeClr val="tx2">
                    <a:lumMod val="90000"/>
                  </a:schemeClr>
                </a:solidFill>
                <a:latin typeface="Arial" pitchFamily="34" charset="0"/>
                <a:cs typeface="Arial" pitchFamily="34" charset="0"/>
              </a:rPr>
            </a:br>
            <a:r>
              <a:rPr lang="fa-IR" sz="3600" dirty="0" smtClean="0">
                <a:solidFill>
                  <a:srgbClr val="FFFF00"/>
                </a:solidFill>
                <a:latin typeface="Arial" pitchFamily="34" charset="0"/>
                <a:cs typeface="Arial" pitchFamily="34" charset="0"/>
              </a:rPr>
              <a:t>2-</a:t>
            </a:r>
            <a:r>
              <a:rPr lang="fa-IR" sz="3600" dirty="0" smtClean="0">
                <a:solidFill>
                  <a:schemeClr val="tx2">
                    <a:lumMod val="90000"/>
                  </a:schemeClr>
                </a:solidFill>
                <a:latin typeface="Arial" pitchFamily="34" charset="0"/>
                <a:cs typeface="Arial" pitchFamily="34" charset="0"/>
              </a:rPr>
              <a:t> شكيبايی در امور غير عملی؛</a:t>
            </a:r>
            <a:br>
              <a:rPr lang="fa-IR" sz="3600" dirty="0" smtClean="0">
                <a:solidFill>
                  <a:schemeClr val="tx2">
                    <a:lumMod val="90000"/>
                  </a:schemeClr>
                </a:solidFill>
                <a:latin typeface="Arial" pitchFamily="34" charset="0"/>
                <a:cs typeface="Arial" pitchFamily="34" charset="0"/>
              </a:rPr>
            </a:br>
            <a:r>
              <a:rPr lang="fa-IR" sz="3600" dirty="0" smtClean="0">
                <a:solidFill>
                  <a:srgbClr val="FFFF00"/>
                </a:solidFill>
                <a:latin typeface="Arial" pitchFamily="34" charset="0"/>
                <a:cs typeface="Arial" pitchFamily="34" charset="0"/>
              </a:rPr>
              <a:t>3-</a:t>
            </a:r>
            <a:r>
              <a:rPr lang="fa-IR" sz="3600" dirty="0" smtClean="0">
                <a:solidFill>
                  <a:schemeClr val="tx2">
                    <a:lumMod val="90000"/>
                  </a:schemeClr>
                </a:solidFill>
                <a:latin typeface="Arial" pitchFamily="34" charset="0"/>
                <a:cs typeface="Arial" pitchFamily="34" charset="0"/>
              </a:rPr>
              <a:t> كنترل های بيرونی كم؛</a:t>
            </a:r>
            <a:br>
              <a:rPr lang="fa-IR" sz="3600" dirty="0" smtClean="0">
                <a:solidFill>
                  <a:schemeClr val="tx2">
                    <a:lumMod val="90000"/>
                  </a:schemeClr>
                </a:solidFill>
                <a:latin typeface="Arial" pitchFamily="34" charset="0"/>
                <a:cs typeface="Arial" pitchFamily="34" charset="0"/>
              </a:rPr>
            </a:br>
            <a:r>
              <a:rPr lang="fa-IR" sz="3600" dirty="0" smtClean="0">
                <a:solidFill>
                  <a:srgbClr val="FFFF00"/>
                </a:solidFill>
                <a:latin typeface="Arial" pitchFamily="34" charset="0"/>
                <a:cs typeface="Arial" pitchFamily="34" charset="0"/>
              </a:rPr>
              <a:t>4-</a:t>
            </a:r>
            <a:r>
              <a:rPr lang="fa-IR" sz="3600" dirty="0" smtClean="0">
                <a:solidFill>
                  <a:schemeClr val="tx2">
                    <a:lumMod val="90000"/>
                  </a:schemeClr>
                </a:solidFill>
                <a:latin typeface="Arial" pitchFamily="34" charset="0"/>
                <a:cs typeface="Arial" pitchFamily="34" charset="0"/>
              </a:rPr>
              <a:t> بردباری در مخاطره؛</a:t>
            </a:r>
            <a:br>
              <a:rPr lang="fa-IR" sz="3600" dirty="0" smtClean="0">
                <a:solidFill>
                  <a:schemeClr val="tx2">
                    <a:lumMod val="90000"/>
                  </a:schemeClr>
                </a:solidFill>
                <a:latin typeface="Arial" pitchFamily="34" charset="0"/>
                <a:cs typeface="Arial" pitchFamily="34" charset="0"/>
              </a:rPr>
            </a:br>
            <a:r>
              <a:rPr lang="fa-IR" sz="3600" dirty="0" smtClean="0">
                <a:solidFill>
                  <a:srgbClr val="FFFF00"/>
                </a:solidFill>
                <a:latin typeface="Arial" pitchFamily="34" charset="0"/>
                <a:cs typeface="Arial" pitchFamily="34" charset="0"/>
              </a:rPr>
              <a:t>5-</a:t>
            </a:r>
            <a:r>
              <a:rPr lang="fa-IR" sz="3600" dirty="0" smtClean="0">
                <a:solidFill>
                  <a:schemeClr val="tx2">
                    <a:lumMod val="90000"/>
                  </a:schemeClr>
                </a:solidFill>
                <a:latin typeface="Arial" pitchFamily="34" charset="0"/>
                <a:cs typeface="Arial" pitchFamily="34" charset="0"/>
              </a:rPr>
              <a:t> شكيبايی در برخوردها؛</a:t>
            </a:r>
            <a:br>
              <a:rPr lang="fa-IR" sz="3600" dirty="0" smtClean="0">
                <a:solidFill>
                  <a:schemeClr val="tx2">
                    <a:lumMod val="90000"/>
                  </a:schemeClr>
                </a:solidFill>
                <a:latin typeface="Arial" pitchFamily="34" charset="0"/>
                <a:cs typeface="Arial" pitchFamily="34" charset="0"/>
              </a:rPr>
            </a:br>
            <a:r>
              <a:rPr lang="fa-IR" sz="3600" dirty="0" smtClean="0">
                <a:solidFill>
                  <a:srgbClr val="FFFF00"/>
                </a:solidFill>
                <a:latin typeface="Arial" pitchFamily="34" charset="0"/>
                <a:cs typeface="Arial" pitchFamily="34" charset="0"/>
              </a:rPr>
              <a:t>6-</a:t>
            </a:r>
            <a:r>
              <a:rPr lang="fa-IR" sz="3600" dirty="0" smtClean="0">
                <a:solidFill>
                  <a:schemeClr val="tx2">
                    <a:lumMod val="90000"/>
                  </a:schemeClr>
                </a:solidFill>
                <a:latin typeface="Arial" pitchFamily="34" charset="0"/>
                <a:cs typeface="Arial" pitchFamily="34" charset="0"/>
              </a:rPr>
              <a:t> تاكيد بر نتايج تا بر وسايل؛</a:t>
            </a:r>
            <a:br>
              <a:rPr lang="fa-IR" sz="3600" dirty="0" smtClean="0">
                <a:solidFill>
                  <a:schemeClr val="tx2">
                    <a:lumMod val="90000"/>
                  </a:schemeClr>
                </a:solidFill>
                <a:latin typeface="Arial" pitchFamily="34" charset="0"/>
                <a:cs typeface="Arial" pitchFamily="34" charset="0"/>
              </a:rPr>
            </a:br>
            <a:r>
              <a:rPr lang="fa-IR" sz="3600" dirty="0" smtClean="0">
                <a:solidFill>
                  <a:srgbClr val="FFFF00"/>
                </a:solidFill>
                <a:latin typeface="Arial" pitchFamily="34" charset="0"/>
                <a:cs typeface="Arial" pitchFamily="34" charset="0"/>
              </a:rPr>
              <a:t>7-</a:t>
            </a:r>
            <a:r>
              <a:rPr lang="fa-IR" sz="3600" dirty="0" smtClean="0">
                <a:solidFill>
                  <a:schemeClr val="tx2">
                    <a:lumMod val="90000"/>
                  </a:schemeClr>
                </a:solidFill>
                <a:latin typeface="Arial" pitchFamily="34" charset="0"/>
                <a:cs typeface="Arial" pitchFamily="34" charset="0"/>
              </a:rPr>
              <a:t> تاكيد بر نظام باز؛</a:t>
            </a:r>
            <a:br>
              <a:rPr lang="fa-IR" sz="3600" dirty="0" smtClean="0">
                <a:solidFill>
                  <a:schemeClr val="tx2">
                    <a:lumMod val="90000"/>
                  </a:schemeClr>
                </a:solidFill>
                <a:latin typeface="Arial" pitchFamily="34" charset="0"/>
                <a:cs typeface="Arial" pitchFamily="34" charset="0"/>
              </a:rPr>
            </a:br>
            <a:endParaRPr lang="fa-IR" sz="3600" dirty="0">
              <a:solidFill>
                <a:schemeClr val="tx2">
                  <a:lumMod val="90000"/>
                </a:schemeClr>
              </a:solidFill>
              <a:latin typeface="Arial" pitchFamily="34" charset="0"/>
              <a:cs typeface="Arial" pitchFamily="34" charset="0"/>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228716"/>
            <a:ext cx="7772400" cy="914400"/>
          </a:xfrm>
        </p:spPr>
        <p:txBody>
          <a:bodyPr/>
          <a:lstStyle/>
          <a:p>
            <a:pPr algn="r"/>
            <a:r>
              <a:rPr lang="fa-IR" sz="3600" b="1" i="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خلاقيت و نوآوری چگونه با هم مرتبط شده‌اند؟</a:t>
            </a:r>
            <a:endParaRPr lang="fa-IR" sz="3600" i="1" dirty="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914400" y="2857528"/>
            <a:ext cx="7515252" cy="4572000"/>
          </a:xfrm>
        </p:spPr>
        <p:txBody>
          <a:bodyPr>
            <a:normAutofit/>
          </a:bodyPr>
          <a:lstStyle/>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خلاقيت به طور عام يعنی توانايی تركيب انديشه‌ها به شيوه‌ای منحصر به فرد يا ايجاد ارتباطی غيرمعمول بين انديشه‌ها. يك سازمان كه مشوق نوآوری است سازمانی است كه ديدگاه‌های ناشناخته به مسائل يا راه حل‌های منحصر برای حل مسائل را ارتقا می‌دهند. نوآوری فرايند كسب انديشه‌ای خلاق و تبديل آن به محصول و خدمت و يا يك روش عملياتی مفيد است.</a:t>
            </a:r>
            <a:endParaRPr lang="en-US" sz="2800" i="1" dirty="0" smtClean="0">
              <a:effectLst>
                <a:outerShdw blurRad="38100" dist="38100" dir="2700000" algn="tl">
                  <a:srgbClr val="000000">
                    <a:alpha val="43137"/>
                  </a:srgbClr>
                </a:outerShdw>
              </a:effectLst>
              <a:latin typeface="Arial" pitchFamily="34" charset="0"/>
              <a:cs typeface="Arial" pitchFamily="34" charset="0"/>
            </a:endParaRPr>
          </a:p>
          <a:p>
            <a:pPr algn="r">
              <a:buNone/>
            </a:pPr>
            <a:endParaRPr lang="fa-IR" sz="2800" i="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371592"/>
            <a:ext cx="7772400" cy="914400"/>
          </a:xfrm>
        </p:spPr>
        <p:txBody>
          <a:bodyPr/>
          <a:lstStyle/>
          <a:p>
            <a:pPr algn="r"/>
            <a:r>
              <a:rPr lang="fa-IR" sz="4400" b="1"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نقش و اهميت خلاقيت و نوآوری</a:t>
            </a:r>
            <a:endParaRPr lang="fa-IR" sz="4400" i="1"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914400" y="3286156"/>
            <a:ext cx="7772400" cy="4572000"/>
          </a:xfrm>
        </p:spPr>
        <p:txBody>
          <a:bodyPr/>
          <a:lstStyle/>
          <a:p>
            <a:pPr algn="r">
              <a:buNone/>
            </a:pPr>
            <a:r>
              <a:rPr lang="fa-IR" b="1" i="1" dirty="0" smtClean="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rPr>
              <a:t>1-</a:t>
            </a:r>
            <a:r>
              <a:rPr lang="fa-IR" b="1" i="1" dirty="0" smtClean="0">
                <a:effectLst>
                  <a:outerShdw blurRad="38100" dist="38100" dir="2700000" algn="tl">
                    <a:srgbClr val="000000">
                      <a:alpha val="43137"/>
                    </a:srgbClr>
                  </a:outerShdw>
                </a:effectLst>
                <a:latin typeface="Arial" pitchFamily="34" charset="0"/>
                <a:cs typeface="Arial" pitchFamily="34" charset="0"/>
              </a:rPr>
              <a:t> نقش و اهميت خلاقيت و نوآوری از جنبه </a:t>
            </a:r>
            <a:r>
              <a:rPr lang="fa-IR"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فردی</a:t>
            </a:r>
          </a:p>
          <a:p>
            <a:pPr algn="r">
              <a:buNone/>
            </a:pPr>
            <a:r>
              <a:rPr lang="fa-IR" b="1" i="1" dirty="0" smtClean="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rPr>
              <a:t>2-</a:t>
            </a:r>
            <a:r>
              <a:rPr lang="fa-IR" b="1" i="1" dirty="0" smtClean="0">
                <a:effectLst>
                  <a:outerShdw blurRad="38100" dist="38100" dir="2700000" algn="tl">
                    <a:srgbClr val="000000">
                      <a:alpha val="43137"/>
                    </a:srgbClr>
                  </a:outerShdw>
                </a:effectLst>
                <a:latin typeface="Arial" pitchFamily="34" charset="0"/>
                <a:cs typeface="Arial" pitchFamily="34" charset="0"/>
              </a:rPr>
              <a:t> نقش و اهميت خلاقيت و نوآوری از جنبه </a:t>
            </a:r>
            <a:r>
              <a:rPr lang="fa-IR"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سازمانی</a:t>
            </a:r>
            <a:endParaRPr lang="fa-IR"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657344"/>
            <a:ext cx="7772400" cy="914400"/>
          </a:xfrm>
        </p:spPr>
        <p:txBody>
          <a:bodyPr/>
          <a:lstStyle/>
          <a:p>
            <a:pPr algn="r"/>
            <a:r>
              <a:rPr lang="fa-IR" b="1"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نقش و اهميت خلاقيت و نوآوری از جنبه فردی</a:t>
            </a:r>
            <a:r>
              <a:rPr lang="en-US" b="1"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a:r>
            <a:br>
              <a:rPr lang="en-US" b="1"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br>
            <a:endParaRPr lang="fa-IR" b="1" i="1"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914400" y="3214718"/>
            <a:ext cx="7772400" cy="4572000"/>
          </a:xfrm>
        </p:spPr>
        <p:txBody>
          <a:bodyPr/>
          <a:lstStyle/>
          <a:p>
            <a:pPr lvl="0" algn="r" rtl="1">
              <a:buClr>
                <a:srgbClr val="FF0000"/>
              </a:buClr>
            </a:pPr>
            <a:r>
              <a:rPr lang="fa-IR"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خلاقيت و نوآوری </a:t>
            </a:r>
            <a:r>
              <a:rPr lang="fa-IR" i="1" dirty="0" smtClean="0">
                <a:effectLst>
                  <a:outerShdw blurRad="38100" dist="38100" dir="2700000" algn="tl">
                    <a:srgbClr val="000000">
                      <a:alpha val="43137"/>
                    </a:srgbClr>
                  </a:outerShdw>
                </a:effectLst>
                <a:latin typeface="Arial" pitchFamily="34" charset="0"/>
                <a:cs typeface="Arial" pitchFamily="34" charset="0"/>
              </a:rPr>
              <a:t>عامل رشد و شكوفايی استعدادها و سوق دهنده به سوی خودشكوفايی </a:t>
            </a:r>
            <a:endParaRPr lang="en-US" i="1" dirty="0" smtClean="0">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pPr>
            <a:r>
              <a:rPr lang="fa-IR"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خلاقيت و نوآوری </a:t>
            </a:r>
            <a:r>
              <a:rPr lang="fa-IR" i="1" dirty="0" smtClean="0">
                <a:effectLst>
                  <a:outerShdw blurRad="38100" dist="38100" dir="2700000" algn="tl">
                    <a:srgbClr val="000000">
                      <a:alpha val="43137"/>
                    </a:srgbClr>
                  </a:outerShdw>
                </a:effectLst>
                <a:latin typeface="Arial" pitchFamily="34" charset="0"/>
                <a:cs typeface="Arial" pitchFamily="34" charset="0"/>
              </a:rPr>
              <a:t>عامل موفقيت‌های فردی، شغلی و اجتماعی.</a:t>
            </a:r>
            <a:endParaRPr lang="en-US" i="1" dirty="0" smtClean="0">
              <a:effectLst>
                <a:outerShdw blurRad="38100" dist="38100" dir="2700000" algn="tl">
                  <a:srgbClr val="000000">
                    <a:alpha val="43137"/>
                  </a:srgbClr>
                </a:outerShdw>
              </a:effectLst>
              <a:latin typeface="Arial" pitchFamily="34" charset="0"/>
              <a:cs typeface="Arial" pitchFamily="34" charset="0"/>
            </a:endParaRPr>
          </a:p>
          <a:p>
            <a:pPr algn="r">
              <a:buClr>
                <a:srgbClr val="FF0000"/>
              </a:buClr>
              <a:buNone/>
            </a:pPr>
            <a:endParaRPr lang="fa-IR" i="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8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2000"/>
                                        <p:tgtEl>
                                          <p:spTgt spid="3">
                                            <p:txEl>
                                              <p:pRg st="1" end="1"/>
                                            </p:txEl>
                                          </p:spTgt>
                                        </p:tgtEl>
                                      </p:cBhvr>
                                    </p:animEffect>
                                    <p:anim calcmode="lin" valueType="num">
                                      <p:cBhvr>
                                        <p:cTn id="14"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8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6" dur="200" accel="100000" fill="hold">
                                          <p:stCondLst>
                                            <p:cond delay="18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800088"/>
            <a:ext cx="7772400" cy="914400"/>
          </a:xfrm>
        </p:spPr>
        <p:txBody>
          <a:bodyPr/>
          <a:lstStyle/>
          <a:p>
            <a:pPr algn="r"/>
            <a:r>
              <a:rPr lang="fa-IR" sz="3600"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نقش و اهميت خلاقيت و نوآوری از جنبه سازمانی</a:t>
            </a:r>
            <a:endParaRPr lang="fa-IR" sz="3600"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1025" name="Rectangle 1"/>
          <p:cNvSpPr>
            <a:spLocks noGrp="1" noChangeArrowheads="1"/>
          </p:cNvSpPr>
          <p:nvPr>
            <p:ph idx="1"/>
          </p:nvPr>
        </p:nvSpPr>
        <p:spPr bwMode="auto">
          <a:xfrm>
            <a:off x="500034" y="1857364"/>
            <a:ext cx="7715304" cy="46935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عامل پيدايش سازمان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توليدات و خدمات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افزايش كميت، تنوع توليدات و خدمات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افزايش كيفيت توليدات و خدمات و موفقيت در رقابت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كاهش هزينه‌ها، ضايعات و اتلاف منابع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افزايش انگيزش كاري كاركنان سازمان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عامل ارتقاي سطح بهداشت رواني و رضايت شغلي كاركنان سازمان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ارتقاي بهره وري سازمان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موفقيت مجموعه مديريت و كاركنان سازمان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رشد و بالندگي سازمان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تحريك و تشويق حس رقابت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كاهش بوروكراسي ؛ كاهش پشت ميزنشيني و مشوق عمل گرايي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عامل تحريك و مهيا كردن عوامل توليد</a:t>
            </a:r>
            <a:endParaRPr kumimoji="0" lang="fa-IR"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25">
                                            <p:txEl>
                                              <p:pRg st="0" end="0"/>
                                            </p:txEl>
                                          </p:spTgt>
                                        </p:tgtEl>
                                        <p:attrNameLst>
                                          <p:attrName>style.visibility</p:attrName>
                                        </p:attrNameLst>
                                      </p:cBhvr>
                                      <p:to>
                                        <p:strVal val="visible"/>
                                      </p:to>
                                    </p:set>
                                    <p:animEffect transition="in" filter="checkerboard(across)">
                                      <p:cBhvr>
                                        <p:cTn id="7" dur="2000"/>
                                        <p:tgtEl>
                                          <p:spTgt spid="1025">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1025">
                                            <p:txEl>
                                              <p:pRg st="1" end="1"/>
                                            </p:txEl>
                                          </p:spTgt>
                                        </p:tgtEl>
                                        <p:attrNameLst>
                                          <p:attrName>style.visibility</p:attrName>
                                        </p:attrNameLst>
                                      </p:cBhvr>
                                      <p:to>
                                        <p:strVal val="visible"/>
                                      </p:to>
                                    </p:set>
                                    <p:animEffect transition="in" filter="checkerboard(across)">
                                      <p:cBhvr>
                                        <p:cTn id="10" dur="2000"/>
                                        <p:tgtEl>
                                          <p:spTgt spid="1025">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1025">
                                            <p:txEl>
                                              <p:pRg st="2" end="2"/>
                                            </p:txEl>
                                          </p:spTgt>
                                        </p:tgtEl>
                                        <p:attrNameLst>
                                          <p:attrName>style.visibility</p:attrName>
                                        </p:attrNameLst>
                                      </p:cBhvr>
                                      <p:to>
                                        <p:strVal val="visible"/>
                                      </p:to>
                                    </p:set>
                                    <p:animEffect transition="in" filter="checkerboard(across)">
                                      <p:cBhvr>
                                        <p:cTn id="13" dur="2000"/>
                                        <p:tgtEl>
                                          <p:spTgt spid="1025">
                                            <p:txEl>
                                              <p:pRg st="2" end="2"/>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1025">
                                            <p:txEl>
                                              <p:pRg st="3" end="3"/>
                                            </p:txEl>
                                          </p:spTgt>
                                        </p:tgtEl>
                                        <p:attrNameLst>
                                          <p:attrName>style.visibility</p:attrName>
                                        </p:attrNameLst>
                                      </p:cBhvr>
                                      <p:to>
                                        <p:strVal val="visible"/>
                                      </p:to>
                                    </p:set>
                                    <p:animEffect transition="in" filter="checkerboard(across)">
                                      <p:cBhvr>
                                        <p:cTn id="16" dur="2000"/>
                                        <p:tgtEl>
                                          <p:spTgt spid="1025">
                                            <p:txEl>
                                              <p:pRg st="3" end="3"/>
                                            </p:txEl>
                                          </p:spTgt>
                                        </p:tgtEl>
                                      </p:cBhvr>
                                    </p:animEffect>
                                  </p:childTnLst>
                                </p:cTn>
                              </p:par>
                              <p:par>
                                <p:cTn id="17" presetID="5" presetClass="entr" presetSubtype="10" fill="hold" nodeType="withEffect">
                                  <p:stCondLst>
                                    <p:cond delay="0"/>
                                  </p:stCondLst>
                                  <p:childTnLst>
                                    <p:set>
                                      <p:cBhvr>
                                        <p:cTn id="18" dur="1" fill="hold">
                                          <p:stCondLst>
                                            <p:cond delay="0"/>
                                          </p:stCondLst>
                                        </p:cTn>
                                        <p:tgtEl>
                                          <p:spTgt spid="1025">
                                            <p:txEl>
                                              <p:pRg st="4" end="4"/>
                                            </p:txEl>
                                          </p:spTgt>
                                        </p:tgtEl>
                                        <p:attrNameLst>
                                          <p:attrName>style.visibility</p:attrName>
                                        </p:attrNameLst>
                                      </p:cBhvr>
                                      <p:to>
                                        <p:strVal val="visible"/>
                                      </p:to>
                                    </p:set>
                                    <p:animEffect transition="in" filter="checkerboard(across)">
                                      <p:cBhvr>
                                        <p:cTn id="19" dur="2000"/>
                                        <p:tgtEl>
                                          <p:spTgt spid="1025">
                                            <p:txEl>
                                              <p:pRg st="4" end="4"/>
                                            </p:txEl>
                                          </p:spTgt>
                                        </p:tgtEl>
                                      </p:cBhvr>
                                    </p:animEffect>
                                  </p:childTnLst>
                                </p:cTn>
                              </p:par>
                              <p:par>
                                <p:cTn id="20" presetID="5" presetClass="entr" presetSubtype="10" fill="hold" nodeType="withEffect">
                                  <p:stCondLst>
                                    <p:cond delay="0"/>
                                  </p:stCondLst>
                                  <p:childTnLst>
                                    <p:set>
                                      <p:cBhvr>
                                        <p:cTn id="21" dur="1" fill="hold">
                                          <p:stCondLst>
                                            <p:cond delay="0"/>
                                          </p:stCondLst>
                                        </p:cTn>
                                        <p:tgtEl>
                                          <p:spTgt spid="1025">
                                            <p:txEl>
                                              <p:pRg st="5" end="5"/>
                                            </p:txEl>
                                          </p:spTgt>
                                        </p:tgtEl>
                                        <p:attrNameLst>
                                          <p:attrName>style.visibility</p:attrName>
                                        </p:attrNameLst>
                                      </p:cBhvr>
                                      <p:to>
                                        <p:strVal val="visible"/>
                                      </p:to>
                                    </p:set>
                                    <p:animEffect transition="in" filter="checkerboard(across)">
                                      <p:cBhvr>
                                        <p:cTn id="22" dur="2000"/>
                                        <p:tgtEl>
                                          <p:spTgt spid="1025">
                                            <p:txEl>
                                              <p:pRg st="5" end="5"/>
                                            </p:txEl>
                                          </p:spTgt>
                                        </p:tgtEl>
                                      </p:cBhvr>
                                    </p:animEffect>
                                  </p:childTnLst>
                                </p:cTn>
                              </p:par>
                              <p:par>
                                <p:cTn id="23" presetID="5" presetClass="entr" presetSubtype="10" fill="hold" nodeType="withEffect">
                                  <p:stCondLst>
                                    <p:cond delay="0"/>
                                  </p:stCondLst>
                                  <p:childTnLst>
                                    <p:set>
                                      <p:cBhvr>
                                        <p:cTn id="24" dur="1" fill="hold">
                                          <p:stCondLst>
                                            <p:cond delay="0"/>
                                          </p:stCondLst>
                                        </p:cTn>
                                        <p:tgtEl>
                                          <p:spTgt spid="1025">
                                            <p:txEl>
                                              <p:pRg st="6" end="6"/>
                                            </p:txEl>
                                          </p:spTgt>
                                        </p:tgtEl>
                                        <p:attrNameLst>
                                          <p:attrName>style.visibility</p:attrName>
                                        </p:attrNameLst>
                                      </p:cBhvr>
                                      <p:to>
                                        <p:strVal val="visible"/>
                                      </p:to>
                                    </p:set>
                                    <p:animEffect transition="in" filter="checkerboard(across)">
                                      <p:cBhvr>
                                        <p:cTn id="25" dur="2000"/>
                                        <p:tgtEl>
                                          <p:spTgt spid="1025">
                                            <p:txEl>
                                              <p:pRg st="6" end="6"/>
                                            </p:txEl>
                                          </p:spTgt>
                                        </p:tgtEl>
                                      </p:cBhvr>
                                    </p:animEffect>
                                  </p:childTnLst>
                                </p:cTn>
                              </p:par>
                              <p:par>
                                <p:cTn id="26" presetID="5" presetClass="entr" presetSubtype="10" fill="hold" nodeType="withEffect">
                                  <p:stCondLst>
                                    <p:cond delay="0"/>
                                  </p:stCondLst>
                                  <p:childTnLst>
                                    <p:set>
                                      <p:cBhvr>
                                        <p:cTn id="27" dur="1" fill="hold">
                                          <p:stCondLst>
                                            <p:cond delay="0"/>
                                          </p:stCondLst>
                                        </p:cTn>
                                        <p:tgtEl>
                                          <p:spTgt spid="1025">
                                            <p:txEl>
                                              <p:pRg st="7" end="7"/>
                                            </p:txEl>
                                          </p:spTgt>
                                        </p:tgtEl>
                                        <p:attrNameLst>
                                          <p:attrName>style.visibility</p:attrName>
                                        </p:attrNameLst>
                                      </p:cBhvr>
                                      <p:to>
                                        <p:strVal val="visible"/>
                                      </p:to>
                                    </p:set>
                                    <p:animEffect transition="in" filter="checkerboard(across)">
                                      <p:cBhvr>
                                        <p:cTn id="28" dur="2000"/>
                                        <p:tgtEl>
                                          <p:spTgt spid="1025">
                                            <p:txEl>
                                              <p:pRg st="7" end="7"/>
                                            </p:txEl>
                                          </p:spTgt>
                                        </p:tgtEl>
                                      </p:cBhvr>
                                    </p:animEffect>
                                  </p:childTnLst>
                                </p:cTn>
                              </p:par>
                              <p:par>
                                <p:cTn id="29" presetID="5" presetClass="entr" presetSubtype="10" fill="hold" nodeType="withEffect">
                                  <p:stCondLst>
                                    <p:cond delay="0"/>
                                  </p:stCondLst>
                                  <p:childTnLst>
                                    <p:set>
                                      <p:cBhvr>
                                        <p:cTn id="30" dur="1" fill="hold">
                                          <p:stCondLst>
                                            <p:cond delay="0"/>
                                          </p:stCondLst>
                                        </p:cTn>
                                        <p:tgtEl>
                                          <p:spTgt spid="1025">
                                            <p:txEl>
                                              <p:pRg st="8" end="8"/>
                                            </p:txEl>
                                          </p:spTgt>
                                        </p:tgtEl>
                                        <p:attrNameLst>
                                          <p:attrName>style.visibility</p:attrName>
                                        </p:attrNameLst>
                                      </p:cBhvr>
                                      <p:to>
                                        <p:strVal val="visible"/>
                                      </p:to>
                                    </p:set>
                                    <p:animEffect transition="in" filter="checkerboard(across)">
                                      <p:cBhvr>
                                        <p:cTn id="31" dur="2000"/>
                                        <p:tgtEl>
                                          <p:spTgt spid="1025">
                                            <p:txEl>
                                              <p:pRg st="8" end="8"/>
                                            </p:txEl>
                                          </p:spTgt>
                                        </p:tgtEl>
                                      </p:cBhvr>
                                    </p:animEffect>
                                  </p:childTnLst>
                                </p:cTn>
                              </p:par>
                              <p:par>
                                <p:cTn id="32" presetID="5" presetClass="entr" presetSubtype="10" fill="hold" nodeType="withEffect">
                                  <p:stCondLst>
                                    <p:cond delay="0"/>
                                  </p:stCondLst>
                                  <p:childTnLst>
                                    <p:set>
                                      <p:cBhvr>
                                        <p:cTn id="33" dur="1" fill="hold">
                                          <p:stCondLst>
                                            <p:cond delay="0"/>
                                          </p:stCondLst>
                                        </p:cTn>
                                        <p:tgtEl>
                                          <p:spTgt spid="1025">
                                            <p:txEl>
                                              <p:pRg st="9" end="9"/>
                                            </p:txEl>
                                          </p:spTgt>
                                        </p:tgtEl>
                                        <p:attrNameLst>
                                          <p:attrName>style.visibility</p:attrName>
                                        </p:attrNameLst>
                                      </p:cBhvr>
                                      <p:to>
                                        <p:strVal val="visible"/>
                                      </p:to>
                                    </p:set>
                                    <p:animEffect transition="in" filter="checkerboard(across)">
                                      <p:cBhvr>
                                        <p:cTn id="34" dur="2000"/>
                                        <p:tgtEl>
                                          <p:spTgt spid="1025">
                                            <p:txEl>
                                              <p:pRg st="9" end="9"/>
                                            </p:txEl>
                                          </p:spTgt>
                                        </p:tgtEl>
                                      </p:cBhvr>
                                    </p:animEffect>
                                  </p:childTnLst>
                                </p:cTn>
                              </p:par>
                              <p:par>
                                <p:cTn id="35" presetID="5" presetClass="entr" presetSubtype="10" fill="hold" nodeType="withEffect">
                                  <p:stCondLst>
                                    <p:cond delay="0"/>
                                  </p:stCondLst>
                                  <p:childTnLst>
                                    <p:set>
                                      <p:cBhvr>
                                        <p:cTn id="36" dur="1" fill="hold">
                                          <p:stCondLst>
                                            <p:cond delay="0"/>
                                          </p:stCondLst>
                                        </p:cTn>
                                        <p:tgtEl>
                                          <p:spTgt spid="1025">
                                            <p:txEl>
                                              <p:pRg st="10" end="10"/>
                                            </p:txEl>
                                          </p:spTgt>
                                        </p:tgtEl>
                                        <p:attrNameLst>
                                          <p:attrName>style.visibility</p:attrName>
                                        </p:attrNameLst>
                                      </p:cBhvr>
                                      <p:to>
                                        <p:strVal val="visible"/>
                                      </p:to>
                                    </p:set>
                                    <p:animEffect transition="in" filter="checkerboard(across)">
                                      <p:cBhvr>
                                        <p:cTn id="37" dur="2000"/>
                                        <p:tgtEl>
                                          <p:spTgt spid="1025">
                                            <p:txEl>
                                              <p:pRg st="10" end="10"/>
                                            </p:txEl>
                                          </p:spTgt>
                                        </p:tgtEl>
                                      </p:cBhvr>
                                    </p:animEffect>
                                  </p:childTnLst>
                                </p:cTn>
                              </p:par>
                              <p:par>
                                <p:cTn id="38" presetID="5" presetClass="entr" presetSubtype="10" fill="hold" nodeType="withEffect">
                                  <p:stCondLst>
                                    <p:cond delay="0"/>
                                  </p:stCondLst>
                                  <p:childTnLst>
                                    <p:set>
                                      <p:cBhvr>
                                        <p:cTn id="39" dur="1" fill="hold">
                                          <p:stCondLst>
                                            <p:cond delay="0"/>
                                          </p:stCondLst>
                                        </p:cTn>
                                        <p:tgtEl>
                                          <p:spTgt spid="1025">
                                            <p:txEl>
                                              <p:pRg st="11" end="11"/>
                                            </p:txEl>
                                          </p:spTgt>
                                        </p:tgtEl>
                                        <p:attrNameLst>
                                          <p:attrName>style.visibility</p:attrName>
                                        </p:attrNameLst>
                                      </p:cBhvr>
                                      <p:to>
                                        <p:strVal val="visible"/>
                                      </p:to>
                                    </p:set>
                                    <p:animEffect transition="in" filter="checkerboard(across)">
                                      <p:cBhvr>
                                        <p:cTn id="40" dur="2000"/>
                                        <p:tgtEl>
                                          <p:spTgt spid="1025">
                                            <p:txEl>
                                              <p:pRg st="11" end="11"/>
                                            </p:txEl>
                                          </p:spTgt>
                                        </p:tgtEl>
                                      </p:cBhvr>
                                    </p:animEffect>
                                  </p:childTnLst>
                                </p:cTn>
                              </p:par>
                              <p:par>
                                <p:cTn id="41" presetID="5" presetClass="entr" presetSubtype="10" fill="hold" nodeType="withEffect">
                                  <p:stCondLst>
                                    <p:cond delay="0"/>
                                  </p:stCondLst>
                                  <p:childTnLst>
                                    <p:set>
                                      <p:cBhvr>
                                        <p:cTn id="42" dur="1" fill="hold">
                                          <p:stCondLst>
                                            <p:cond delay="0"/>
                                          </p:stCondLst>
                                        </p:cTn>
                                        <p:tgtEl>
                                          <p:spTgt spid="1025">
                                            <p:txEl>
                                              <p:pRg st="12" end="12"/>
                                            </p:txEl>
                                          </p:spTgt>
                                        </p:tgtEl>
                                        <p:attrNameLst>
                                          <p:attrName>style.visibility</p:attrName>
                                        </p:attrNameLst>
                                      </p:cBhvr>
                                      <p:to>
                                        <p:strVal val="visible"/>
                                      </p:to>
                                    </p:set>
                                    <p:animEffect transition="in" filter="checkerboard(across)">
                                      <p:cBhvr>
                                        <p:cTn id="43" dur="2000"/>
                                        <p:tgtEl>
                                          <p:spTgt spid="1025">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4800"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ويژگی‌های سازمان خلاق</a:t>
            </a:r>
            <a:endParaRPr lang="fa-IR" sz="4800"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p:txBody>
          <a:bodyPr>
            <a:normAutofit lnSpcReduction="10000"/>
          </a:bodyPr>
          <a:lstStyle/>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رقابت کامل و فشرده</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فرهنگ</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دسترسی به مدیران</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احترام به افراد</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ارائه خدمات مردمی</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تخصص</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کار گروهی</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رابطه کارکنان با سازمان</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استقبال مدیران از تغییر</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1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1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28650"/>
            <a:ext cx="7515252" cy="914400"/>
          </a:xfrm>
        </p:spPr>
        <p:txBody>
          <a:bodyPr/>
          <a:lstStyle/>
          <a:p>
            <a:pPr algn="r"/>
            <a:r>
              <a:rPr lang="fa-IR" sz="4400" b="1"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نقش مدير در پرورش خلاقيت</a:t>
            </a:r>
            <a:endParaRPr lang="fa-IR" sz="4400" i="1" dirty="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428596" y="2428924"/>
            <a:ext cx="8072494" cy="4857728"/>
          </a:xfrm>
        </p:spPr>
        <p:txBody>
          <a:bodyPr>
            <a:normAutofit/>
          </a:bodyPr>
          <a:lstStyle/>
          <a:p>
            <a:pPr algn="r">
              <a:lnSpc>
                <a:spcPct val="120000"/>
              </a:lnSpc>
              <a:buNone/>
            </a:pPr>
            <a:r>
              <a:rPr lang="fa-IR" sz="32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نقش مدير در پرورش خلاقيت ، تحريک و تشويق کارکنان، تفويض اختيار به کارکنان ، پيدا کردن ذهنهای خلاق و استفاده از خلاقيت ديگران است . نظام مديريت مشارکتی با تکيه بر خود کنترلی کارکنان ، مشورت ، تشويق به ابتکار و احترام به افراد ، نقش مهمی در پرورش خلاقيت کارکنان ايفا می کند .</a:t>
            </a:r>
            <a:endParaRPr lang="en-US" sz="32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657212"/>
            <a:ext cx="7772400" cy="914400"/>
          </a:xfrm>
        </p:spPr>
        <p:txBody>
          <a:bodyPr/>
          <a:lstStyle/>
          <a:p>
            <a:pPr algn="r"/>
            <a:r>
              <a:rPr lang="fa-IR" sz="4800" b="1" i="1" dirty="0" smtClean="0">
                <a:solidFill>
                  <a:schemeClr val="accent5">
                    <a:lumMod val="75000"/>
                  </a:schemeClr>
                </a:solidFill>
                <a:effectLst>
                  <a:outerShdw blurRad="38100" dist="38100" dir="2700000" algn="tl">
                    <a:srgbClr val="000000">
                      <a:alpha val="43137"/>
                    </a:srgbClr>
                  </a:outerShdw>
                </a:effectLst>
                <a:latin typeface="Arial" pitchFamily="34" charset="0"/>
                <a:cs typeface="Arial" pitchFamily="34" charset="0"/>
              </a:rPr>
              <a:t>تقویت قدرت خلاقیت</a:t>
            </a:r>
            <a:endParaRPr lang="fa-IR" sz="4800" b="1" i="1" dirty="0">
              <a:solidFill>
                <a:schemeClr val="accent5">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428596" y="1857364"/>
            <a:ext cx="8072494" cy="4572000"/>
          </a:xfrm>
        </p:spPr>
        <p:txBody>
          <a:bodyPr>
            <a:normAutofit/>
          </a:bodyPr>
          <a:lstStyle/>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به مشکلات از جوانب مختلف نگاه کنید، و دیدگاه های جدیدی را انتخاب کنید که کسان دیگری از آن استفاده نمی کنند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تجسم کنید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ایجاد کنید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ترکیبات جدید بسازید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رابطه سازی کنید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متضاد فکر کنید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استعاری فکر کنید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خود را برای شانس آماده کنید</a:t>
            </a:r>
          </a:p>
          <a:p>
            <a:pPr algn="r" rtl="1">
              <a:buClr>
                <a:srgbClr val="FF0000"/>
              </a:buClr>
              <a:buSzPct val="100000"/>
              <a:buFont typeface="Wingdings" pitchFamily="2" charset="2"/>
              <a:buChar char="ï"/>
            </a:pPr>
            <a:endParaRPr lang="en-US" sz="2800" dirty="0" smtClean="0">
              <a:solidFill>
                <a:schemeClr val="accent4">
                  <a:lumMod val="20000"/>
                  <a:lumOff val="80000"/>
                </a:schemeClr>
              </a:solidFill>
              <a:latin typeface="Arial" pitchFamily="34" charset="0"/>
              <a:cs typeface="Arial" pitchFamily="34" charset="0"/>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8" dur="2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2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2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15" dur="2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2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2" dur="2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2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2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29" dur="2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2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2000" fill="hold"/>
                                        <p:tgtEl>
                                          <p:spTgt spid="3">
                                            <p:txEl>
                                              <p:pRg st="4" end="4"/>
                                            </p:txEl>
                                          </p:spTgt>
                                        </p:tgtEl>
                                        <p:attrNameLst>
                                          <p:attrName>ppt_x</p:attrName>
                                        </p:attrNameLst>
                                      </p:cBhvr>
                                      <p:tavLst>
                                        <p:tav tm="0">
                                          <p:val>
                                            <p:strVal val="#ppt_x-.2"/>
                                          </p:val>
                                        </p:tav>
                                        <p:tav tm="100000">
                                          <p:val>
                                            <p:strVal val="#ppt_x"/>
                                          </p:val>
                                        </p:tav>
                                      </p:tavLst>
                                    </p:anim>
                                    <p:anim calcmode="lin" valueType="num">
                                      <p:cBhvr>
                                        <p:cTn id="36" dur="2000" fill="hold"/>
                                        <p:tgtEl>
                                          <p:spTgt spid="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2000" fill="hold"/>
                                        <p:tgtEl>
                                          <p:spTgt spid="3">
                                            <p:txEl>
                                              <p:pRg st="5" end="5"/>
                                            </p:txEl>
                                          </p:spTgt>
                                        </p:tgtEl>
                                        <p:attrNameLst>
                                          <p:attrName>ppt_x</p:attrName>
                                        </p:attrNameLst>
                                      </p:cBhvr>
                                      <p:tavLst>
                                        <p:tav tm="0">
                                          <p:val>
                                            <p:strVal val="#ppt_x-.2"/>
                                          </p:val>
                                        </p:tav>
                                        <p:tav tm="100000">
                                          <p:val>
                                            <p:strVal val="#ppt_x"/>
                                          </p:val>
                                        </p:tav>
                                      </p:tavLst>
                                    </p:anim>
                                    <p:anim calcmode="lin" valueType="num">
                                      <p:cBhvr>
                                        <p:cTn id="43" dur="2000" fill="hold"/>
                                        <p:tgtEl>
                                          <p:spTgt spid="3">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4" dur="20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9" presetClass="entr" presetSubtype="0"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2000" fill="hold"/>
                                        <p:tgtEl>
                                          <p:spTgt spid="3">
                                            <p:txEl>
                                              <p:pRg st="6" end="6"/>
                                            </p:txEl>
                                          </p:spTgt>
                                        </p:tgtEl>
                                        <p:attrNameLst>
                                          <p:attrName>ppt_x</p:attrName>
                                        </p:attrNameLst>
                                      </p:cBhvr>
                                      <p:tavLst>
                                        <p:tav tm="0">
                                          <p:val>
                                            <p:strVal val="#ppt_x-.2"/>
                                          </p:val>
                                        </p:tav>
                                        <p:tav tm="100000">
                                          <p:val>
                                            <p:strVal val="#ppt_x"/>
                                          </p:val>
                                        </p:tav>
                                      </p:tavLst>
                                    </p:anim>
                                    <p:anim calcmode="lin" valueType="num">
                                      <p:cBhvr>
                                        <p:cTn id="50" dur="2000" fill="hold"/>
                                        <p:tgtEl>
                                          <p:spTgt spid="3">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51" dur="20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9" presetClass="entr" presetSubtype="0" fill="hold"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2000" fill="hold"/>
                                        <p:tgtEl>
                                          <p:spTgt spid="3">
                                            <p:txEl>
                                              <p:pRg st="7" end="7"/>
                                            </p:txEl>
                                          </p:spTgt>
                                        </p:tgtEl>
                                        <p:attrNameLst>
                                          <p:attrName>ppt_x</p:attrName>
                                        </p:attrNameLst>
                                      </p:cBhvr>
                                      <p:tavLst>
                                        <p:tav tm="0">
                                          <p:val>
                                            <p:strVal val="#ppt_x-.2"/>
                                          </p:val>
                                        </p:tav>
                                        <p:tav tm="100000">
                                          <p:val>
                                            <p:strVal val="#ppt_x"/>
                                          </p:val>
                                        </p:tav>
                                      </p:tavLst>
                                    </p:anim>
                                    <p:anim calcmode="lin" valueType="num">
                                      <p:cBhvr>
                                        <p:cTn id="57" dur="2000" fill="hold"/>
                                        <p:tgtEl>
                                          <p:spTgt spid="3">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58"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28650"/>
            <a:ext cx="7300938" cy="914400"/>
          </a:xfrm>
        </p:spPr>
        <p:txBody>
          <a:bodyPr/>
          <a:lstStyle/>
          <a:p>
            <a:pPr algn="r"/>
            <a:r>
              <a:rPr lang="fa-IR" sz="4800" b="1" i="1" dirty="0" smtClean="0">
                <a:effectLst>
                  <a:outerShdw blurRad="38100" dist="38100" dir="2700000" algn="tl">
                    <a:srgbClr val="000000">
                      <a:alpha val="43137"/>
                    </a:srgbClr>
                  </a:outerShdw>
                </a:effectLst>
                <a:latin typeface="Arial" pitchFamily="34" charset="0"/>
                <a:cs typeface="Arial" pitchFamily="34" charset="0"/>
              </a:rPr>
              <a:t>فرصت های خلاقيت </a:t>
            </a:r>
            <a:endParaRPr lang="fa-IR" sz="4800" i="1" dirty="0">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1142976" y="1857364"/>
            <a:ext cx="7143800" cy="5000636"/>
          </a:xfrm>
        </p:spPr>
        <p:txBody>
          <a:bodyPr>
            <a:normAutofit lnSpcReduction="10000"/>
          </a:bodyPr>
          <a:lstStyle/>
          <a:p>
            <a:pPr algn="r">
              <a:buNone/>
            </a:pPr>
            <a:r>
              <a:rPr lang="fa-IR" sz="28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چهارفرصت داخلی :</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1- وقايع غيرمنتظره (مثل شكستها يا موفقيتهای غيرمنتظره)</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2- ناسازگاريها</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3- نيازهای فرايندی</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4- تغييرات در صنايع و بازارها.</a:t>
            </a:r>
            <a:r>
              <a:rPr lang="fa-IR" sz="2800" i="1" dirty="0" smtClean="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rPr>
              <a:t/>
            </a:r>
            <a:br>
              <a:rPr lang="fa-IR" sz="2800" i="1" dirty="0" smtClean="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rPr>
            </a:br>
            <a:endParaRPr lang="fa-IR" sz="2800" i="1" dirty="0" smtClean="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endParaRPr>
          </a:p>
          <a:p>
            <a:pPr algn="r">
              <a:buNone/>
            </a:pPr>
            <a:r>
              <a:rPr lang="fa-IR" sz="28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سه فرصت خارجی :</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1- تغييرات جمعيتی</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2- تغيير نگرش</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3- دانش جديد</a:t>
            </a:r>
            <a:endParaRPr lang="en-US" sz="2800" i="1" dirty="0" smtClean="0">
              <a:effectLst>
                <a:outerShdw blurRad="38100" dist="38100" dir="2700000" algn="tl">
                  <a:srgbClr val="000000">
                    <a:alpha val="43137"/>
                  </a:srgbClr>
                </a:outerShdw>
              </a:effectLst>
              <a:latin typeface="Arial" pitchFamily="34" charset="0"/>
              <a:cs typeface="Arial" pitchFamily="34" charset="0"/>
            </a:endParaRPr>
          </a:p>
          <a:p>
            <a:pPr algn="r">
              <a:buNone/>
            </a:pPr>
            <a:endParaRPr lang="fa-IR" sz="2800" i="1" dirty="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10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10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1000" fill="hold"/>
                                        <p:tgtEl>
                                          <p:spTgt spid="3">
                                            <p:txEl>
                                              <p:pRg st="0" end="0"/>
                                            </p:txEl>
                                          </p:spTgt>
                                        </p:tgtEl>
                                        <p:attrNameLst>
                                          <p:attrName>ppt_y</p:attrName>
                                        </p:attrNameLst>
                                      </p:cBhvr>
                                      <p:tavLst>
                                        <p:tav tm="0">
                                          <p:val>
                                            <p:strVal val="#ppt_y"/>
                                          </p:val>
                                        </p:tav>
                                        <p:tav tm="100000">
                                          <p:val>
                                            <p:strVal val="#ppt_y"/>
                                          </p:val>
                                        </p:tav>
                                      </p:tavLst>
                                    </p:anim>
                                  </p:childTnLst>
                                </p:cTn>
                              </p:par>
                              <p:par>
                                <p:cTn id="11" presetID="39" presetClass="entr" presetSubtype="0" accel="10000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4" dur="10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5" dur="10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par>
                                <p:cTn id="17" presetID="39" presetClass="entr" presetSubtype="0" accel="10000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0" dur="10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1" dur="10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
                                          </p:val>
                                        </p:tav>
                                        <p:tav tm="100000">
                                          <p:val>
                                            <p:strVal val="#ppt_y"/>
                                          </p:val>
                                        </p:tav>
                                      </p:tavLst>
                                    </p:anim>
                                  </p:childTnLst>
                                </p:cTn>
                              </p:par>
                              <p:par>
                                <p:cTn id="23" presetID="39" presetClass="entr" presetSubtype="0" accel="10000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6" dur="10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7" dur="10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
                                          </p:val>
                                        </p:tav>
                                        <p:tav tm="100000">
                                          <p:val>
                                            <p:strVal val="#ppt_y"/>
                                          </p:val>
                                        </p:tav>
                                      </p:tavLst>
                                    </p:anim>
                                  </p:childTnLst>
                                </p:cTn>
                              </p:par>
                              <p:par>
                                <p:cTn id="29" presetID="39" presetClass="entr" presetSubtype="0" accel="10000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2" dur="1000" fill="hold"/>
                                        <p:tgtEl>
                                          <p:spTgt spid="3">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3" dur="1000" fill="hold"/>
                                        <p:tgtEl>
                                          <p:spTgt spid="3">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
                                          </p:val>
                                        </p:tav>
                                        <p:tav tm="100000">
                                          <p:val>
                                            <p:strVal val="#ppt_y"/>
                                          </p:val>
                                        </p:tav>
                                      </p:tavLst>
                                    </p:anim>
                                  </p:childTnLst>
                                </p:cTn>
                              </p:par>
                              <p:par>
                                <p:cTn id="35" presetID="39" presetClass="entr" presetSubtype="0" accel="10000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8" dur="1000" fill="hold"/>
                                        <p:tgtEl>
                                          <p:spTgt spid="3">
                                            <p:txEl>
                                              <p:pRg st="5" end="5"/>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9" dur="1000" fill="hold"/>
                                        <p:tgtEl>
                                          <p:spTgt spid="3">
                                            <p:txEl>
                                              <p:pRg st="5" end="5"/>
                                            </p:txEl>
                                          </p:spTgt>
                                        </p:tgtEl>
                                        <p:attrNameLst>
                                          <p:attrName>ppt_x</p:attrName>
                                        </p:attrNameLst>
                                      </p:cBhvr>
                                      <p:tavLst>
                                        <p:tav tm="0">
                                          <p:val>
                                            <p:strVal val="#ppt_x-.3"/>
                                          </p:val>
                                        </p:tav>
                                        <p:tav tm="50000">
                                          <p:val>
                                            <p:strVal val="#ppt_x"/>
                                          </p:val>
                                        </p:tav>
                                        <p:tav tm="100000">
                                          <p:val>
                                            <p:strVal val="#ppt_x"/>
                                          </p:val>
                                        </p:tav>
                                      </p:tavLst>
                                    </p:anim>
                                    <p:anim calcmode="lin" valueType="num">
                                      <p:cBhvr>
                                        <p:cTn id="40" dur="1000" fill="hold"/>
                                        <p:tgtEl>
                                          <p:spTgt spid="3">
                                            <p:txEl>
                                              <p:pRg st="5" end="5"/>
                                            </p:txEl>
                                          </p:spTgt>
                                        </p:tgtEl>
                                        <p:attrNameLst>
                                          <p:attrName>ppt_y</p:attrName>
                                        </p:attrNameLst>
                                      </p:cBhvr>
                                      <p:tavLst>
                                        <p:tav tm="0">
                                          <p:val>
                                            <p:strVal val="#ppt_y"/>
                                          </p:val>
                                        </p:tav>
                                        <p:tav tm="100000">
                                          <p:val>
                                            <p:strVal val="#ppt_y"/>
                                          </p:val>
                                        </p:tav>
                                      </p:tavLst>
                                    </p:anim>
                                  </p:childTnLst>
                                </p:cTn>
                              </p:par>
                              <p:par>
                                <p:cTn id="41" presetID="39" presetClass="entr" presetSubtype="0" accel="10000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1000" fill="hold"/>
                                        <p:tgtEl>
                                          <p:spTgt spid="3">
                                            <p:txEl>
                                              <p:pRg st="6" end="6"/>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4" dur="1000" fill="hold"/>
                                        <p:tgtEl>
                                          <p:spTgt spid="3">
                                            <p:txEl>
                                              <p:pRg st="6" end="6"/>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5" dur="1000" fill="hold"/>
                                        <p:tgtEl>
                                          <p:spTgt spid="3">
                                            <p:txEl>
                                              <p:pRg st="6" end="6"/>
                                            </p:txEl>
                                          </p:spTgt>
                                        </p:tgtEl>
                                        <p:attrNameLst>
                                          <p:attrName>ppt_x</p:attrName>
                                        </p:attrNameLst>
                                      </p:cBhvr>
                                      <p:tavLst>
                                        <p:tav tm="0">
                                          <p:val>
                                            <p:strVal val="#ppt_x-.3"/>
                                          </p:val>
                                        </p:tav>
                                        <p:tav tm="5000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
                                          </p:val>
                                        </p:tav>
                                        <p:tav tm="100000">
                                          <p:val>
                                            <p:strVal val="#ppt_y"/>
                                          </p:val>
                                        </p:tav>
                                      </p:tavLst>
                                    </p:anim>
                                  </p:childTnLst>
                                </p:cTn>
                              </p:par>
                              <p:par>
                                <p:cTn id="47" presetID="39" presetClass="entr" presetSubtype="0" accel="10000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1000" fill="hold"/>
                                        <p:tgtEl>
                                          <p:spTgt spid="3">
                                            <p:txEl>
                                              <p:pRg st="7" end="7"/>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50" dur="1000" fill="hold"/>
                                        <p:tgtEl>
                                          <p:spTgt spid="3">
                                            <p:txEl>
                                              <p:pRg st="7" end="7"/>
                                            </p:txEl>
                                          </p:spTgt>
                                        </p:tgtEl>
                                        <p:attrNameLst>
                                          <p:attrName>ppt_w</p:attrName>
                                        </p:attrNameLst>
                                      </p:cBhvr>
                                      <p:tavLst>
                                        <p:tav tm="0">
                                          <p:val>
                                            <p:strVal val="#ppt_w+.3"/>
                                          </p:val>
                                        </p:tav>
                                        <p:tav tm="50000">
                                          <p:val>
                                            <p:strVal val="#ppt_w+.3"/>
                                          </p:val>
                                        </p:tav>
                                        <p:tav tm="100000">
                                          <p:val>
                                            <p:strVal val="#ppt_w"/>
                                          </p:val>
                                        </p:tav>
                                      </p:tavLst>
                                    </p:anim>
                                    <p:anim calcmode="lin" valueType="num">
                                      <p:cBhvr>
                                        <p:cTn id="51" dur="1000" fill="hold"/>
                                        <p:tgtEl>
                                          <p:spTgt spid="3">
                                            <p:txEl>
                                              <p:pRg st="7" end="7"/>
                                            </p:txEl>
                                          </p:spTgt>
                                        </p:tgtEl>
                                        <p:attrNameLst>
                                          <p:attrName>ppt_x</p:attrName>
                                        </p:attrNameLst>
                                      </p:cBhvr>
                                      <p:tavLst>
                                        <p:tav tm="0">
                                          <p:val>
                                            <p:strVal val="#ppt_x-.3"/>
                                          </p:val>
                                        </p:tav>
                                        <p:tav tm="50000">
                                          <p:val>
                                            <p:strVal val="#ppt_x"/>
                                          </p:val>
                                        </p:tav>
                                        <p:tav tm="100000">
                                          <p:val>
                                            <p:strVal val="#ppt_x"/>
                                          </p:val>
                                        </p:tav>
                                      </p:tavLst>
                                    </p:anim>
                                    <p:anim calcmode="lin" valueType="num">
                                      <p:cBhvr>
                                        <p:cTn id="52" dur="1000" fill="hold"/>
                                        <p:tgtEl>
                                          <p:spTgt spid="3">
                                            <p:txEl>
                                              <p:pRg st="7" end="7"/>
                                            </p:txEl>
                                          </p:spTgt>
                                        </p:tgtEl>
                                        <p:attrNameLst>
                                          <p:attrName>ppt_y</p:attrName>
                                        </p:attrNameLst>
                                      </p:cBhvr>
                                      <p:tavLst>
                                        <p:tav tm="0">
                                          <p:val>
                                            <p:strVal val="#ppt_y"/>
                                          </p:val>
                                        </p:tav>
                                        <p:tav tm="100000">
                                          <p:val>
                                            <p:strVal val="#ppt_y"/>
                                          </p:val>
                                        </p:tav>
                                      </p:tavLst>
                                    </p:anim>
                                  </p:childTnLst>
                                </p:cTn>
                              </p:par>
                              <p:par>
                                <p:cTn id="53" presetID="39" presetClass="entr" presetSubtype="0" accel="100000"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1000" fill="hold"/>
                                        <p:tgtEl>
                                          <p:spTgt spid="3">
                                            <p:txEl>
                                              <p:pRg st="8" end="8"/>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56" dur="1000" fill="hold"/>
                                        <p:tgtEl>
                                          <p:spTgt spid="3">
                                            <p:txEl>
                                              <p:pRg st="8" end="8"/>
                                            </p:txEl>
                                          </p:spTgt>
                                        </p:tgtEl>
                                        <p:attrNameLst>
                                          <p:attrName>ppt_w</p:attrName>
                                        </p:attrNameLst>
                                      </p:cBhvr>
                                      <p:tavLst>
                                        <p:tav tm="0">
                                          <p:val>
                                            <p:strVal val="#ppt_w+.3"/>
                                          </p:val>
                                        </p:tav>
                                        <p:tav tm="50000">
                                          <p:val>
                                            <p:strVal val="#ppt_w+.3"/>
                                          </p:val>
                                        </p:tav>
                                        <p:tav tm="100000">
                                          <p:val>
                                            <p:strVal val="#ppt_w"/>
                                          </p:val>
                                        </p:tav>
                                      </p:tavLst>
                                    </p:anim>
                                    <p:anim calcmode="lin" valueType="num">
                                      <p:cBhvr>
                                        <p:cTn id="57" dur="1000" fill="hold"/>
                                        <p:tgtEl>
                                          <p:spTgt spid="3">
                                            <p:txEl>
                                              <p:pRg st="8" end="8"/>
                                            </p:txEl>
                                          </p:spTgt>
                                        </p:tgtEl>
                                        <p:attrNameLst>
                                          <p:attrName>ppt_x</p:attrName>
                                        </p:attrNameLst>
                                      </p:cBhvr>
                                      <p:tavLst>
                                        <p:tav tm="0">
                                          <p:val>
                                            <p:strVal val="#ppt_x-.3"/>
                                          </p:val>
                                        </p:tav>
                                        <p:tav tm="5000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085840"/>
            <a:ext cx="7443814" cy="914400"/>
          </a:xfrm>
        </p:spPr>
        <p:txBody>
          <a:bodyPr/>
          <a:lstStyle/>
          <a:p>
            <a:pPr algn="r"/>
            <a:r>
              <a:rPr lang="fa-IR" sz="4400" b="1" i="1" dirty="0" smtClean="0">
                <a:solidFill>
                  <a:srgbClr val="92D050"/>
                </a:solidFill>
                <a:effectLst>
                  <a:outerShdw blurRad="38100" dist="38100" dir="2700000" algn="tl">
                    <a:srgbClr val="000000">
                      <a:alpha val="43137"/>
                    </a:srgbClr>
                  </a:outerShdw>
                </a:effectLst>
                <a:latin typeface="Arial" pitchFamily="34" charset="0"/>
                <a:cs typeface="Arial" pitchFamily="34" charset="0"/>
              </a:rPr>
              <a:t>تكنيك های توسعه خلاقيت گروهی</a:t>
            </a:r>
            <a:endParaRPr lang="fa-IR" sz="4400" i="1" dirty="0">
              <a:solidFill>
                <a:srgbClr val="92D05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500034" y="2714620"/>
            <a:ext cx="7772400" cy="4572000"/>
          </a:xfrm>
        </p:spPr>
        <p:txBody>
          <a:bodyPr/>
          <a:lstStyle/>
          <a:p>
            <a:pPr algn="r" rtl="1">
              <a:buClr>
                <a:srgbClr val="FF0000"/>
              </a:buClr>
              <a:buFont typeface="Wingdings" pitchFamily="2" charset="2"/>
              <a:buChar char=""/>
            </a:pPr>
            <a:r>
              <a:rPr lang="fa-IR"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طوفان فكری</a:t>
            </a:r>
          </a:p>
          <a:p>
            <a:pPr algn="r" rtl="1">
              <a:buClr>
                <a:srgbClr val="FF0000"/>
              </a:buClr>
              <a:buFont typeface="Wingdings" pitchFamily="2" charset="2"/>
              <a:buChar char=""/>
            </a:pPr>
            <a:r>
              <a:rPr lang="fa-IR"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تكنيك خلاقيت شش كلاه تفكر</a:t>
            </a:r>
          </a:p>
          <a:p>
            <a:pPr algn="r" rtl="1">
              <a:buClr>
                <a:srgbClr val="FF0000"/>
              </a:buClr>
              <a:buFont typeface="Wingdings" pitchFamily="2" charset="2"/>
              <a:buChar char=""/>
            </a:pPr>
            <a:r>
              <a:rPr lang="fa-IR"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گردش تخيلی</a:t>
            </a:r>
          </a:p>
          <a:p>
            <a:pPr algn="r" rtl="1">
              <a:buClr>
                <a:srgbClr val="FF0000"/>
              </a:buClr>
              <a:buFont typeface="Wingdings" pitchFamily="2" charset="2"/>
              <a:buChar char=""/>
            </a:pPr>
            <a:r>
              <a:rPr lang="fa-IR"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تفكر موازی</a:t>
            </a:r>
          </a:p>
          <a:p>
            <a:pPr algn="r" rtl="1">
              <a:buClr>
                <a:srgbClr val="FF0000"/>
              </a:buClr>
              <a:buFont typeface="Wingdings" pitchFamily="2" charset="2"/>
              <a:buChar char=""/>
            </a:pPr>
            <a:r>
              <a:rPr lang="fa-IR"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ارتباط اجباری</a:t>
            </a: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600" decel="100000"/>
                                        <p:tgtEl>
                                          <p:spTgt spid="3">
                                            <p:txEl>
                                              <p:pRg st="0" end="0"/>
                                            </p:txEl>
                                          </p:spTgt>
                                        </p:tgtEl>
                                      </p:cBhvr>
                                    </p:animEffect>
                                    <p:anim calcmode="lin" valueType="num">
                                      <p:cBhvr>
                                        <p:cTn id="8" dur="16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9" dur="16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0" dur="16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3">
                                            <p:txEl>
                                              <p:pRg st="0" end="0"/>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600" decel="100000"/>
                                        <p:tgtEl>
                                          <p:spTgt spid="3">
                                            <p:txEl>
                                              <p:pRg st="1" end="1"/>
                                            </p:txEl>
                                          </p:spTgt>
                                        </p:tgtEl>
                                      </p:cBhvr>
                                    </p:animEffect>
                                    <p:anim calcmode="lin" valueType="num">
                                      <p:cBhvr>
                                        <p:cTn id="16" dur="16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17" dur="16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18" dur="16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19" dur="400" accel="100000" fill="hold">
                                          <p:stCondLst>
                                            <p:cond delay="16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0" dur="400" accel="100000" fill="hold">
                                          <p:stCondLst>
                                            <p:cond delay="1600"/>
                                          </p:stCondLst>
                                        </p:cTn>
                                        <p:tgtEl>
                                          <p:spTgt spid="3">
                                            <p:txEl>
                                              <p:pRg st="1" end="1"/>
                                            </p:txEl>
                                          </p:spTgt>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600" decel="100000"/>
                                        <p:tgtEl>
                                          <p:spTgt spid="3">
                                            <p:txEl>
                                              <p:pRg st="2" end="2"/>
                                            </p:txEl>
                                          </p:spTgt>
                                        </p:tgtEl>
                                      </p:cBhvr>
                                    </p:animEffect>
                                    <p:anim calcmode="lin" valueType="num">
                                      <p:cBhvr>
                                        <p:cTn id="24" dur="1600" decel="100000" fill="hold"/>
                                        <p:tgtEl>
                                          <p:spTgt spid="3">
                                            <p:txEl>
                                              <p:pRg st="2" end="2"/>
                                            </p:txEl>
                                          </p:spTgt>
                                        </p:tgtEl>
                                        <p:attrNameLst>
                                          <p:attrName>style.rotation</p:attrName>
                                        </p:attrNameLst>
                                      </p:cBhvr>
                                      <p:tavLst>
                                        <p:tav tm="0">
                                          <p:val>
                                            <p:fltVal val="-90"/>
                                          </p:val>
                                        </p:tav>
                                        <p:tav tm="100000">
                                          <p:val>
                                            <p:fltVal val="0"/>
                                          </p:val>
                                        </p:tav>
                                      </p:tavLst>
                                    </p:anim>
                                    <p:anim calcmode="lin" valueType="num">
                                      <p:cBhvr>
                                        <p:cTn id="25" dur="1600" decel="100000" fill="hold"/>
                                        <p:tgtEl>
                                          <p:spTgt spid="3">
                                            <p:txEl>
                                              <p:pRg st="2" end="2"/>
                                            </p:txEl>
                                          </p:spTgt>
                                        </p:tgtEl>
                                        <p:attrNameLst>
                                          <p:attrName>ppt_x</p:attrName>
                                        </p:attrNameLst>
                                      </p:cBhvr>
                                      <p:tavLst>
                                        <p:tav tm="0">
                                          <p:val>
                                            <p:strVal val="#ppt_x+0.4"/>
                                          </p:val>
                                        </p:tav>
                                        <p:tav tm="100000">
                                          <p:val>
                                            <p:strVal val="#ppt_x-0.05"/>
                                          </p:val>
                                        </p:tav>
                                      </p:tavLst>
                                    </p:anim>
                                    <p:anim calcmode="lin" valueType="num">
                                      <p:cBhvr>
                                        <p:cTn id="26" dur="1600" decel="100000" fill="hold"/>
                                        <p:tgtEl>
                                          <p:spTgt spid="3">
                                            <p:txEl>
                                              <p:pRg st="2" end="2"/>
                                            </p:txEl>
                                          </p:spTgt>
                                        </p:tgtEl>
                                        <p:attrNameLst>
                                          <p:attrName>ppt_y</p:attrName>
                                        </p:attrNameLst>
                                      </p:cBhvr>
                                      <p:tavLst>
                                        <p:tav tm="0">
                                          <p:val>
                                            <p:strVal val="#ppt_y-0.4"/>
                                          </p:val>
                                        </p:tav>
                                        <p:tav tm="100000">
                                          <p:val>
                                            <p:strVal val="#ppt_y+0.1"/>
                                          </p:val>
                                        </p:tav>
                                      </p:tavLst>
                                    </p:anim>
                                    <p:anim calcmode="lin" valueType="num">
                                      <p:cBhvr>
                                        <p:cTn id="27" dur="400" accel="100000" fill="hold">
                                          <p:stCondLst>
                                            <p:cond delay="1600"/>
                                          </p:stCondLst>
                                        </p:cTn>
                                        <p:tgtEl>
                                          <p:spTgt spid="3">
                                            <p:txEl>
                                              <p:pRg st="2" end="2"/>
                                            </p:txEl>
                                          </p:spTgt>
                                        </p:tgtEl>
                                        <p:attrNameLst>
                                          <p:attrName>ppt_x</p:attrName>
                                        </p:attrNameLst>
                                      </p:cBhvr>
                                      <p:tavLst>
                                        <p:tav tm="0">
                                          <p:val>
                                            <p:strVal val="#ppt_x-0.05"/>
                                          </p:val>
                                        </p:tav>
                                        <p:tav tm="100000">
                                          <p:val>
                                            <p:strVal val="#ppt_x"/>
                                          </p:val>
                                        </p:tav>
                                      </p:tavLst>
                                    </p:anim>
                                    <p:anim calcmode="lin" valueType="num">
                                      <p:cBhvr>
                                        <p:cTn id="28" dur="400" accel="100000" fill="hold">
                                          <p:stCondLst>
                                            <p:cond delay="1600"/>
                                          </p:stCondLst>
                                        </p:cTn>
                                        <p:tgtEl>
                                          <p:spTgt spid="3">
                                            <p:txEl>
                                              <p:pRg st="2" end="2"/>
                                            </p:txEl>
                                          </p:spTgt>
                                        </p:tgtEl>
                                        <p:attrNameLst>
                                          <p:attrName>ppt_y</p:attrName>
                                        </p:attrNameLst>
                                      </p:cBhvr>
                                      <p:tavLst>
                                        <p:tav tm="0">
                                          <p:val>
                                            <p:strVal val="#ppt_y+0.1"/>
                                          </p:val>
                                        </p:tav>
                                        <p:tav tm="100000">
                                          <p:val>
                                            <p:strVal val="#ppt_y"/>
                                          </p:val>
                                        </p:tav>
                                      </p:tavLst>
                                    </p:anim>
                                  </p:childTnLst>
                                </p:cTn>
                              </p:par>
                              <p:par>
                                <p:cTn id="29" presetID="30"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600" decel="100000"/>
                                        <p:tgtEl>
                                          <p:spTgt spid="3">
                                            <p:txEl>
                                              <p:pRg st="3" end="3"/>
                                            </p:txEl>
                                          </p:spTgt>
                                        </p:tgtEl>
                                      </p:cBhvr>
                                    </p:animEffect>
                                    <p:anim calcmode="lin" valueType="num">
                                      <p:cBhvr>
                                        <p:cTn id="32" dur="16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33" dur="16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34" dur="16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35" dur="400" accel="100000" fill="hold">
                                          <p:stCondLst>
                                            <p:cond delay="16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36" dur="400" accel="100000" fill="hold">
                                          <p:stCondLst>
                                            <p:cond delay="1600"/>
                                          </p:stCondLst>
                                        </p:cTn>
                                        <p:tgtEl>
                                          <p:spTgt spid="3">
                                            <p:txEl>
                                              <p:pRg st="3" end="3"/>
                                            </p:txEl>
                                          </p:spTgt>
                                        </p:tgtEl>
                                        <p:attrNameLst>
                                          <p:attrName>ppt_y</p:attrName>
                                        </p:attrNameLst>
                                      </p:cBhvr>
                                      <p:tavLst>
                                        <p:tav tm="0">
                                          <p:val>
                                            <p:strVal val="#ppt_y+0.1"/>
                                          </p:val>
                                        </p:tav>
                                        <p:tav tm="100000">
                                          <p:val>
                                            <p:strVal val="#ppt_y"/>
                                          </p:val>
                                        </p:tav>
                                      </p:tavLst>
                                    </p:anim>
                                  </p:childTnLst>
                                </p:cTn>
                              </p:par>
                              <p:par>
                                <p:cTn id="37" presetID="30"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1600" decel="100000"/>
                                        <p:tgtEl>
                                          <p:spTgt spid="3">
                                            <p:txEl>
                                              <p:pRg st="4" end="4"/>
                                            </p:txEl>
                                          </p:spTgt>
                                        </p:tgtEl>
                                      </p:cBhvr>
                                    </p:animEffect>
                                    <p:anim calcmode="lin" valueType="num">
                                      <p:cBhvr>
                                        <p:cTn id="40" dur="1600" decel="100000" fill="hold"/>
                                        <p:tgtEl>
                                          <p:spTgt spid="3">
                                            <p:txEl>
                                              <p:pRg st="4" end="4"/>
                                            </p:txEl>
                                          </p:spTgt>
                                        </p:tgtEl>
                                        <p:attrNameLst>
                                          <p:attrName>style.rotation</p:attrName>
                                        </p:attrNameLst>
                                      </p:cBhvr>
                                      <p:tavLst>
                                        <p:tav tm="0">
                                          <p:val>
                                            <p:fltVal val="-90"/>
                                          </p:val>
                                        </p:tav>
                                        <p:tav tm="100000">
                                          <p:val>
                                            <p:fltVal val="0"/>
                                          </p:val>
                                        </p:tav>
                                      </p:tavLst>
                                    </p:anim>
                                    <p:anim calcmode="lin" valueType="num">
                                      <p:cBhvr>
                                        <p:cTn id="41" dur="1600" decel="100000" fill="hold"/>
                                        <p:tgtEl>
                                          <p:spTgt spid="3">
                                            <p:txEl>
                                              <p:pRg st="4" end="4"/>
                                            </p:txEl>
                                          </p:spTgt>
                                        </p:tgtEl>
                                        <p:attrNameLst>
                                          <p:attrName>ppt_x</p:attrName>
                                        </p:attrNameLst>
                                      </p:cBhvr>
                                      <p:tavLst>
                                        <p:tav tm="0">
                                          <p:val>
                                            <p:strVal val="#ppt_x+0.4"/>
                                          </p:val>
                                        </p:tav>
                                        <p:tav tm="100000">
                                          <p:val>
                                            <p:strVal val="#ppt_x-0.05"/>
                                          </p:val>
                                        </p:tav>
                                      </p:tavLst>
                                    </p:anim>
                                    <p:anim calcmode="lin" valueType="num">
                                      <p:cBhvr>
                                        <p:cTn id="42" dur="1600" decel="100000" fill="hold"/>
                                        <p:tgtEl>
                                          <p:spTgt spid="3">
                                            <p:txEl>
                                              <p:pRg st="4" end="4"/>
                                            </p:txEl>
                                          </p:spTgt>
                                        </p:tgtEl>
                                        <p:attrNameLst>
                                          <p:attrName>ppt_y</p:attrName>
                                        </p:attrNameLst>
                                      </p:cBhvr>
                                      <p:tavLst>
                                        <p:tav tm="0">
                                          <p:val>
                                            <p:strVal val="#ppt_y-0.4"/>
                                          </p:val>
                                        </p:tav>
                                        <p:tav tm="100000">
                                          <p:val>
                                            <p:strVal val="#ppt_y+0.1"/>
                                          </p:val>
                                        </p:tav>
                                      </p:tavLst>
                                    </p:anim>
                                    <p:anim calcmode="lin" valueType="num">
                                      <p:cBhvr>
                                        <p:cTn id="43" dur="400" accel="100000" fill="hold">
                                          <p:stCondLst>
                                            <p:cond delay="1600"/>
                                          </p:stCondLst>
                                        </p:cTn>
                                        <p:tgtEl>
                                          <p:spTgt spid="3">
                                            <p:txEl>
                                              <p:pRg st="4" end="4"/>
                                            </p:txEl>
                                          </p:spTgt>
                                        </p:tgtEl>
                                        <p:attrNameLst>
                                          <p:attrName>ppt_x</p:attrName>
                                        </p:attrNameLst>
                                      </p:cBhvr>
                                      <p:tavLst>
                                        <p:tav tm="0">
                                          <p:val>
                                            <p:strVal val="#ppt_x-0.05"/>
                                          </p:val>
                                        </p:tav>
                                        <p:tav tm="100000">
                                          <p:val>
                                            <p:strVal val="#ppt_x"/>
                                          </p:val>
                                        </p:tav>
                                      </p:tavLst>
                                    </p:anim>
                                    <p:anim calcmode="lin" valueType="num">
                                      <p:cBhvr>
                                        <p:cTn id="44" dur="400" accel="100000" fill="hold">
                                          <p:stCondLst>
                                            <p:cond delay="1600"/>
                                          </p:stCondLst>
                                        </p:cTn>
                                        <p:tgtEl>
                                          <p:spTgt spid="3">
                                            <p:txEl>
                                              <p:pRg st="4" end="4"/>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728650"/>
            <a:ext cx="7772400" cy="914400"/>
          </a:xfrm>
        </p:spPr>
        <p:txBody>
          <a:bodyPr/>
          <a:lstStyle/>
          <a:p>
            <a:pPr algn="r"/>
            <a:r>
              <a:rPr lang="fa-IR" sz="60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نتیجه گیری</a:t>
            </a:r>
            <a:endParaRPr lang="fa-IR" sz="6000"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714348" y="2428900"/>
            <a:ext cx="7715304" cy="4572000"/>
          </a:xfrm>
        </p:spPr>
        <p:txBody>
          <a:bodyPr>
            <a:normAutofit/>
          </a:bodyPr>
          <a:lstStyle/>
          <a:p>
            <a:pPr algn="r">
              <a:buNone/>
            </a:pPr>
            <a:r>
              <a:rPr lang="fa-IR" sz="3600" dirty="0" smtClean="0">
                <a:solidFill>
                  <a:schemeClr val="tx2">
                    <a:lumMod val="75000"/>
                  </a:schemeClr>
                </a:solidFill>
                <a:latin typeface="Arial" pitchFamily="34" charset="0"/>
                <a:cs typeface="Arial" pitchFamily="34" charset="0"/>
              </a:rPr>
              <a:t>افزايش خلاقيت در سازمانها می تواند به ارتقای کميت و کيفيت خدمات ، کاهش هزينه ها ، جلوگيری از اتلاف منابع ، کاهش بورو کراسی، افزايش رقابت ، افزايش کارآيی و بهره وری ، ايجاد انگيزش و رضايت شغلی در کارکنان منجر گردد .</a:t>
            </a:r>
            <a:endParaRPr lang="fa-IR" sz="3600" dirty="0">
              <a:solidFill>
                <a:schemeClr val="tx2">
                  <a:lumMod val="75000"/>
                </a:schemeClr>
              </a:solidFill>
              <a:latin typeface="Arial" pitchFamily="34" charset="0"/>
              <a:cs typeface="Arial" pitchFamily="34" charset="0"/>
            </a:endParaRPr>
          </a:p>
        </p:txBody>
      </p:sp>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63wrl6o.jpg"/>
          <p:cNvPicPr>
            <a:picLocks noGrp="1" noChangeAspect="1"/>
          </p:cNvPicPr>
          <p:nvPr>
            <p:ph idx="1"/>
          </p:nvPr>
        </p:nvPicPr>
        <p:blipFill>
          <a:blip r:embed="rId2"/>
          <a:stretch>
            <a:fillRect/>
          </a:stretch>
        </p:blipFill>
        <p:spPr>
          <a:xfrm>
            <a:off x="0" y="0"/>
            <a:ext cx="9144000" cy="6858000"/>
          </a:xfrm>
        </p:spPr>
      </p:pic>
      <p:sp>
        <p:nvSpPr>
          <p:cNvPr id="2" name="Title 1"/>
          <p:cNvSpPr>
            <a:spLocks noGrp="1"/>
          </p:cNvSpPr>
          <p:nvPr>
            <p:ph type="title"/>
          </p:nvPr>
        </p:nvSpPr>
        <p:spPr>
          <a:xfrm>
            <a:off x="714348" y="2786058"/>
            <a:ext cx="7772400" cy="914400"/>
          </a:xfrm>
        </p:spPr>
        <p:txBody>
          <a:bodyPr/>
          <a:lstStyle/>
          <a:p>
            <a:pPr algn="ctr"/>
            <a:r>
              <a:rPr lang="fa-IR" sz="8000" dirty="0" smtClean="0">
                <a:solidFill>
                  <a:schemeClr val="tx1"/>
                </a:solidFill>
                <a:latin typeface="Arial" pitchFamily="34" charset="0"/>
                <a:cs typeface="Arial" pitchFamily="34" charset="0"/>
              </a:rPr>
              <a:t>با تشکر</a:t>
            </a:r>
            <a:endParaRPr lang="fa-IR" sz="8000" dirty="0">
              <a:solidFill>
                <a:schemeClr val="tx1"/>
              </a:solidFill>
              <a:latin typeface="Arial" pitchFamily="34" charset="0"/>
              <a:cs typeface="Arial" pitchFamily="34" charset="0"/>
            </a:endParaRPr>
          </a:p>
        </p:txBody>
      </p:sp>
    </p:spTree>
  </p:cSld>
  <p:clrMapOvr>
    <a:masterClrMapping/>
  </p:clrMapOvr>
  <p:transition spd="slow">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پایان</a:t>
            </a:r>
            <a:endParaRPr lang="en-US" dirty="0"/>
          </a:p>
        </p:txBody>
      </p:sp>
    </p:spTree>
    <p:extLst>
      <p:ext uri="{BB962C8B-B14F-4D97-AF65-F5344CB8AC3E}">
        <p14:creationId xmlns:p14="http://schemas.microsoft.com/office/powerpoint/2010/main" val="33729609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502</TotalTime>
  <Words>1092</Words>
  <Application>Microsoft Office PowerPoint</Application>
  <PresentationFormat>On-screen Show (4:3)</PresentationFormat>
  <Paragraphs>118</Paragraphs>
  <Slides>26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Arial</vt:lpstr>
      <vt:lpstr>B Nazanin</vt:lpstr>
      <vt:lpstr>Consolas</vt:lpstr>
      <vt:lpstr>Corbel</vt:lpstr>
      <vt:lpstr>Tahoma</vt:lpstr>
      <vt:lpstr>Times New Roman</vt:lpstr>
      <vt:lpstr>Wingdings</vt:lpstr>
      <vt:lpstr>Wingdings 2</vt:lpstr>
      <vt:lpstr>Wingdings 3</vt:lpstr>
      <vt:lpstr>Metro</vt:lpstr>
      <vt:lpstr>PowerPoint Presentation</vt:lpstr>
      <vt:lpstr>خلاقیت و نوآوری در مدیریت</vt:lpstr>
      <vt:lpstr>مقدمه</vt:lpstr>
      <vt:lpstr>خلاقيت دارای سه مؤلفه است:</vt:lpstr>
      <vt:lpstr>خلاقیت</vt:lpstr>
      <vt:lpstr>خلاقيت از ديدگاه سازمانی</vt:lpstr>
      <vt:lpstr>خلاقيت از ديدگاه روانشناسی</vt:lpstr>
      <vt:lpstr>تفکر</vt:lpstr>
      <vt:lpstr>  ويژگيهای افراد خلاق</vt:lpstr>
      <vt:lpstr>روبرت جی استرنبرگ و لينداای اوهارا </vt:lpstr>
      <vt:lpstr>عوامل باز دارنده خلاقيت</vt:lpstr>
      <vt:lpstr> نوآوری</vt:lpstr>
      <vt:lpstr>ابزارهای نوآوری</vt:lpstr>
      <vt:lpstr>ویژگی های فرهنگ نوآور</vt:lpstr>
      <vt:lpstr>خلاقيت و نوآوری چگونه با هم مرتبط شده‌اند؟</vt:lpstr>
      <vt:lpstr> نقش و اهميت خلاقيت و نوآوری</vt:lpstr>
      <vt:lpstr>نقش و اهميت خلاقيت و نوآوری از جنبه فردی </vt:lpstr>
      <vt:lpstr>نقش و اهميت خلاقيت و نوآوری از جنبه سازمانی</vt:lpstr>
      <vt:lpstr>ويژگی‌های سازمان خلاق</vt:lpstr>
      <vt:lpstr>نقش مدير در پرورش خلاقيت</vt:lpstr>
      <vt:lpstr>تقویت قدرت خلاقیت</vt:lpstr>
      <vt:lpstr>فرصت های خلاقيت </vt:lpstr>
      <vt:lpstr>تكنيك های توسعه خلاقيت گروهی</vt:lpstr>
      <vt:lpstr>نتیجه گیری</vt:lpstr>
      <vt:lpstr>با تشکر</vt:lpstr>
      <vt:lpstr>پایان</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خلاقیت و نوع آوری در مدیریت</dc:title>
  <dc:creator>sport</dc:creator>
  <cp:lastModifiedBy>Windows User</cp:lastModifiedBy>
  <cp:revision>243</cp:revision>
  <dcterms:created xsi:type="dcterms:W3CDTF">2009-04-26T09:00:16Z</dcterms:created>
  <dcterms:modified xsi:type="dcterms:W3CDTF">2018-05-14T14:14:35Z</dcterms:modified>
</cp:coreProperties>
</file>