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57" r:id="rId4"/>
    <p:sldId id="258" r:id="rId5"/>
    <p:sldId id="259" r:id="rId6"/>
    <p:sldId id="270" r:id="rId7"/>
    <p:sldId id="272" r:id="rId8"/>
    <p:sldId id="265" r:id="rId9"/>
    <p:sldId id="266" r:id="rId10"/>
    <p:sldId id="267" r:id="rId11"/>
    <p:sldId id="268" r:id="rId12"/>
    <p:sldId id="269" r:id="rId13"/>
    <p:sldId id="260" r:id="rId14"/>
    <p:sldId id="261" r:id="rId15"/>
    <p:sldId id="262" r:id="rId16"/>
    <p:sldId id="263"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4" autoAdjust="0"/>
    <p:restoredTop sz="94709" autoAdjust="0"/>
  </p:normalViewPr>
  <p:slideViewPr>
    <p:cSldViewPr>
      <p:cViewPr>
        <p:scale>
          <a:sx n="62" d="100"/>
          <a:sy n="62" d="100"/>
        </p:scale>
        <p:origin x="-1590" y="-246"/>
      </p:cViewPr>
      <p:guideLst>
        <p:guide orient="horz" pos="2160"/>
        <p:guide pos="2880"/>
      </p:guideLst>
    </p:cSldViewPr>
  </p:slideViewPr>
  <p:outlineViewPr>
    <p:cViewPr>
      <p:scale>
        <a:sx n="33" d="100"/>
        <a:sy n="33" d="100"/>
      </p:scale>
      <p:origin x="30" y="2835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3772116-6EF2-4FF6-B48D-1FC918EE19C3}" type="datetimeFigureOut">
              <a:rPr lang="en-US" smtClean="0"/>
              <a:pPr/>
              <a:t>4/6/2020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60F4E76-0249-4463-8FE4-DCFC21DB4D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3772116-6EF2-4FF6-B48D-1FC918EE19C3}" type="datetimeFigureOut">
              <a:rPr lang="en-US" smtClean="0"/>
              <a:pPr/>
              <a:t>4/6/2020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60F4E76-0249-4463-8FE4-DCFC21DB4D97}"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3772116-6EF2-4FF6-B48D-1FC918EE19C3}" type="datetimeFigureOut">
              <a:rPr lang="en-US" smtClean="0"/>
              <a:pPr/>
              <a:t>4/6/2020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60F4E76-0249-4463-8FE4-DCFC21DB4D97}"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3772116-6EF2-4FF6-B48D-1FC918EE19C3}" type="datetimeFigureOut">
              <a:rPr lang="en-US" smtClean="0"/>
              <a:pPr/>
              <a:t>4/6/2020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60F4E76-0249-4463-8FE4-DCFC21DB4D97}"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3772116-6EF2-4FF6-B48D-1FC918EE19C3}" type="datetimeFigureOut">
              <a:rPr lang="en-US" smtClean="0"/>
              <a:pPr/>
              <a:t>4/6/2020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360F4E76-0249-4463-8FE4-DCFC21DB4D9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3772116-6EF2-4FF6-B48D-1FC918EE19C3}" type="datetimeFigureOut">
              <a:rPr lang="en-US" smtClean="0"/>
              <a:pPr/>
              <a:t>4/6/2020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360F4E76-0249-4463-8FE4-DCFC21DB4D97}"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3772116-6EF2-4FF6-B48D-1FC918EE19C3}" type="datetimeFigureOut">
              <a:rPr lang="en-US" smtClean="0"/>
              <a:pPr/>
              <a:t>4/6/2020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360F4E76-0249-4463-8FE4-DCFC21DB4D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F3772116-6EF2-4FF6-B48D-1FC918EE19C3}" type="datetimeFigureOut">
              <a:rPr lang="en-US" smtClean="0"/>
              <a:pPr/>
              <a:t>4/6/2020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60F4E76-0249-4463-8FE4-DCFC21DB4D9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3772116-6EF2-4FF6-B48D-1FC918EE19C3}" type="datetimeFigureOut">
              <a:rPr lang="en-US" smtClean="0"/>
              <a:pPr/>
              <a:t>4/6/2020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60F4E76-0249-4463-8FE4-DCFC21DB4D97}"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3772116-6EF2-4FF6-B48D-1FC918EE19C3}" type="datetimeFigureOut">
              <a:rPr lang="en-US" smtClean="0"/>
              <a:pPr/>
              <a:t>4/6/2020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60F4E76-0249-4463-8FE4-DCFC21DB4D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3772116-6EF2-4FF6-B48D-1FC918EE19C3}" type="datetimeFigureOut">
              <a:rPr lang="en-US" smtClean="0"/>
              <a:pPr/>
              <a:t>4/6/2020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60F4E76-0249-4463-8FE4-DCFC21DB4D9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3772116-6EF2-4FF6-B48D-1FC918EE19C3}" type="datetimeFigureOut">
              <a:rPr lang="en-US" smtClean="0"/>
              <a:pPr/>
              <a:t>4/6/2020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60F4E76-0249-4463-8FE4-DCFC21DB4D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4.wav"/><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5.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4" name="Rectangle 3"/>
          <p:cNvSpPr/>
          <p:nvPr/>
        </p:nvSpPr>
        <p:spPr>
          <a:xfrm>
            <a:off x="1142976" y="1142984"/>
            <a:ext cx="6500858" cy="1107996"/>
          </a:xfrm>
          <a:prstGeom prst="rect">
            <a:avLst/>
          </a:prstGeom>
          <a:scene3d>
            <a:camera prst="orthographicFront"/>
            <a:lightRig rig="threePt" dir="t"/>
          </a:scene3d>
          <a:sp3d>
            <a:bevelT w="139700" prst="cross"/>
          </a:sp3d>
        </p:spPr>
        <p:style>
          <a:lnRef idx="1">
            <a:schemeClr val="accent6"/>
          </a:lnRef>
          <a:fillRef idx="2">
            <a:schemeClr val="accent6"/>
          </a:fillRef>
          <a:effectRef idx="1">
            <a:schemeClr val="accent6"/>
          </a:effectRef>
          <a:fontRef idx="minor">
            <a:schemeClr val="dk1"/>
          </a:fontRef>
        </p:style>
        <p:txBody>
          <a:bodyPr wrap="square" lIns="91440" tIns="45720" rIns="91440" bIns="45720">
            <a:spAutoFit/>
          </a:bodyPr>
          <a:lstStyle/>
          <a:p>
            <a:pPr algn="ctr"/>
            <a:r>
              <a:rPr lang="fa-IR" sz="6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بسم الله الرحمن الرحیم</a:t>
            </a:r>
            <a:endParaRPr lang="en-US" sz="6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357158" y="2357431"/>
            <a:ext cx="8215370" cy="4247317"/>
          </a:xfrm>
          <a:prstGeom prst="rect">
            <a:avLst/>
          </a:prstGeom>
          <a:blipFill dpi="0" rotWithShape="1">
            <a:blip r:embed="rId3">
              <a:alphaModFix amt="47000"/>
            </a:blip>
            <a:srcRect/>
            <a:tile tx="0" ty="0" sx="100000" sy="100000" flip="none" algn="tl"/>
          </a:blip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a-I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موضوع جلسه :</a:t>
            </a:r>
          </a:p>
          <a:p>
            <a:pPr algn="ctr"/>
            <a:r>
              <a:rPr lang="fa-I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آسیب شناسی</a:t>
            </a:r>
          </a:p>
          <a:p>
            <a:pPr algn="ctr"/>
            <a:r>
              <a:rPr lang="fa-I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شبکه های ماهواره ای</a:t>
            </a:r>
            <a:endPar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r>
              <a:rPr lang="fa-I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و</a:t>
            </a:r>
          </a:p>
          <a:p>
            <a:pPr algn="ctr"/>
            <a:r>
              <a:rPr lang="fa-I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اینترنت</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9" presetClass="entr" presetSubtype="0" accel="10000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4" dur="2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5" dur="2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757757"/>
          </a:xfrm>
        </p:spPr>
        <p:txBody>
          <a:bodyPr>
            <a:normAutofit/>
          </a:bodyPr>
          <a:lstStyle/>
          <a:p>
            <a:pPr algn="r" rtl="1">
              <a:lnSpc>
                <a:spcPct val="150000"/>
              </a:lnSpc>
            </a:pPr>
            <a:r>
              <a:rPr lang="fa-IR" sz="4400" dirty="0" smtClean="0"/>
              <a:t>سستی نظام خانواده</a:t>
            </a:r>
          </a:p>
          <a:p>
            <a:pPr algn="r" rtl="1">
              <a:lnSpc>
                <a:spcPct val="150000"/>
              </a:lnSpc>
            </a:pPr>
            <a:r>
              <a:rPr lang="fa-IR" sz="4400" dirty="0" smtClean="0"/>
              <a:t>زمینه ساز مفاسد اخلاقی و اجتماعی</a:t>
            </a:r>
          </a:p>
          <a:p>
            <a:pPr algn="r" rtl="1">
              <a:lnSpc>
                <a:spcPct val="150000"/>
              </a:lnSpc>
            </a:pPr>
            <a:r>
              <a:rPr lang="fa-IR" sz="4400" dirty="0" smtClean="0"/>
              <a:t>دشمن آشکار – تهاجم خاموش</a:t>
            </a:r>
          </a:p>
          <a:p>
            <a:pPr algn="r" rtl="1">
              <a:lnSpc>
                <a:spcPct val="150000"/>
              </a:lnSpc>
            </a:pPr>
            <a:r>
              <a:rPr lang="fa-IR" sz="4400" dirty="0" smtClean="0"/>
              <a:t>ترویج فرهنگ سکولار</a:t>
            </a:r>
          </a:p>
        </p:txBody>
      </p:sp>
      <p:sp>
        <p:nvSpPr>
          <p:cNvPr id="2" name="Titl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pPr algn="l" rtl="1"/>
            <a:r>
              <a:rPr lang="fa-IR" dirty="0" smtClean="0"/>
              <a:t>پیامدهای منفی شبکه های فارسی زبان بیگانه</a:t>
            </a:r>
            <a:endParaRPr lang="en-US" dirty="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camera.wav"/>
                                        </p:tgtEl>
                                      </p:cMediaNode>
                                    </p:audio>
                                  </p:sub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1000" fill="hold"/>
                                        <p:tgtEl>
                                          <p:spTgt spid="3">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camera.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additive="base">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8" dur="1000" fill="hold"/>
                                        <p:tgtEl>
                                          <p:spTgt spid="3">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2" name="camera.wav"/>
                                        </p:tgtEl>
                                      </p:cMediaNode>
                                    </p:audio>
                                  </p:sub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4" dur="1000" fill="hold"/>
                                        <p:tgtEl>
                                          <p:spTgt spid="3">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blipFill>
            <a:blip r:embed="rId3" cstate="print"/>
            <a:tile tx="0" ty="0" sx="100000" sy="100000" flip="none" algn="tl"/>
          </a:blipFill>
        </p:spPr>
        <p:txBody>
          <a:bodyPr>
            <a:normAutofit fontScale="92500" lnSpcReduction="20000"/>
          </a:bodyPr>
          <a:lstStyle/>
          <a:p>
            <a:pPr algn="r" rtl="1">
              <a:lnSpc>
                <a:spcPct val="150000"/>
              </a:lnSpc>
            </a:pPr>
            <a:r>
              <a:rPr lang="fa-IR" sz="4400" dirty="0" smtClean="0"/>
              <a:t>الگو گزینی  نادرست نوجوانان </a:t>
            </a:r>
          </a:p>
          <a:p>
            <a:pPr algn="r" rtl="1">
              <a:lnSpc>
                <a:spcPct val="150000"/>
              </a:lnSpc>
            </a:pPr>
            <a:r>
              <a:rPr lang="fa-IR" sz="4400" dirty="0" smtClean="0"/>
              <a:t>حمله به دین به بهانه مبارزه با بدعت</a:t>
            </a:r>
          </a:p>
          <a:p>
            <a:pPr algn="r" rtl="1">
              <a:lnSpc>
                <a:spcPct val="150000"/>
              </a:lnSpc>
            </a:pPr>
            <a:r>
              <a:rPr lang="fa-IR" sz="4400" dirty="0" smtClean="0"/>
              <a:t>اشاعه فحشا و بی بندباری جنسی</a:t>
            </a:r>
          </a:p>
          <a:p>
            <a:pPr algn="r" rtl="1">
              <a:lnSpc>
                <a:spcPct val="150000"/>
              </a:lnSpc>
            </a:pPr>
            <a:r>
              <a:rPr lang="fa-IR" sz="4400" b="1" u="sng" dirty="0" smtClean="0"/>
              <a:t>اثر ویران کننده بر روی رفتار وپرورش کودکان و نوجوانان</a:t>
            </a:r>
          </a:p>
          <a:p>
            <a:pPr algn="r" rtl="1">
              <a:lnSpc>
                <a:spcPct val="150000"/>
              </a:lnSpc>
            </a:pPr>
            <a:endParaRPr lang="en-US" sz="4400" dirty="0"/>
          </a:p>
        </p:txBody>
      </p:sp>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2000" fill="hold"/>
                                        <p:tgtEl>
                                          <p:spTgt spid="3">
                                            <p:bg/>
                                          </p:spTgt>
                                        </p:tgtEl>
                                        <p:attrNameLst>
                                          <p:attrName>ppt_w</p:attrName>
                                        </p:attrNameLst>
                                      </p:cBhvr>
                                      <p:tavLst>
                                        <p:tav tm="0">
                                          <p:val>
                                            <p:fltVal val="0"/>
                                          </p:val>
                                        </p:tav>
                                        <p:tav tm="100000">
                                          <p:val>
                                            <p:strVal val="#ppt_w"/>
                                          </p:val>
                                        </p:tav>
                                      </p:tavLst>
                                    </p:anim>
                                    <p:anim calcmode="lin" valueType="num">
                                      <p:cBhvr>
                                        <p:cTn id="8" dur="2000" fill="hold"/>
                                        <p:tgtEl>
                                          <p:spTgt spid="3">
                                            <p:bg/>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2000" fill="hold"/>
                                        <p:tgtEl>
                                          <p:spTgt spid="3">
                                            <p:txEl>
                                              <p:pRg st="0" end="0"/>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2000" fill="hold"/>
                                        <p:tgtEl>
                                          <p:spTgt spid="3">
                                            <p:txEl>
                                              <p:pRg st="1" end="1"/>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2000" fill="hold"/>
                                        <p:tgtEl>
                                          <p:spTgt spid="3">
                                            <p:txEl>
                                              <p:pRg st="2" end="2"/>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3"/>
                                            </p:cond>
                                          </p:stCondLst>
                                          <p:endCondLst>
                                            <p:cond evt="onStopAudio" delay="0">
                                              <p:tgtEl>
                                                <p:sldTgt/>
                                              </p:tgtEl>
                                            </p:cond>
                                          </p:endCondLst>
                                        </p:cTn>
                                        <p:tgtEl>
                                          <p:sndTgt r:embed="rId2" name="camera.wav"/>
                                        </p:tgtEl>
                                      </p:cMediaNode>
                                    </p:audio>
                                  </p:sub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2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2000" fill="hold"/>
                                        <p:tgtEl>
                                          <p:spTgt spid="3">
                                            <p:txEl>
                                              <p:pRg st="3" end="3"/>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9"/>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4" name="Content Placeholder 3" descr="sqkbphiots_farsi1.jpg"/>
          <p:cNvPicPr>
            <a:picLocks noGrp="1" noChangeAspect="1"/>
          </p:cNvPicPr>
          <p:nvPr>
            <p:ph idx="1"/>
          </p:nvPr>
        </p:nvPicPr>
        <p:blipFill>
          <a:blip r:embed="rId2" cstate="print"/>
          <a:stretch>
            <a:fillRect/>
          </a:stretch>
        </p:blipFill>
        <p:spPr>
          <a:xfrm>
            <a:off x="1554692" y="1481138"/>
            <a:ext cx="6034616" cy="45259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itle 1"/>
          <p:cNvSpPr>
            <a:spLocks noGrp="1"/>
          </p:cNvSpPr>
          <p:nvPr>
            <p:ph type="title"/>
          </p:nvPr>
        </p:nvSpPr>
        <p:spPr/>
        <p:txBody>
          <a:bodyPr/>
          <a:lstStyle/>
          <a:p>
            <a:pPr algn="ctr" rtl="1"/>
            <a:r>
              <a:rPr lang="fa-IR" dirty="0" smtClean="0"/>
              <a:t>شبکه فارسی وان </a:t>
            </a:r>
            <a:endParaRPr lang="en-US"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360"/>
                                          </p:val>
                                        </p:tav>
                                        <p:tav tm="100000">
                                          <p:val>
                                            <p:fltVal val="0"/>
                                          </p:val>
                                        </p:tav>
                                      </p:tavLst>
                                    </p:anim>
                                    <p:animEffect transition="in" filter="fade">
                                      <p:cBhvr>
                                        <p:cTn id="10" dur="2000"/>
                                        <p:tgtEl>
                                          <p:spTgt spid="4"/>
                                        </p:tgtEl>
                                      </p:cBhvr>
                                    </p:animEffect>
                                  </p:childTnLst>
                                </p:cTn>
                              </p:par>
                              <p:par>
                                <p:cTn id="11" presetID="35"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2000"/>
                                        <p:tgtEl>
                                          <p:spTgt spid="2"/>
                                        </p:tgtEl>
                                      </p:cBhvr>
                                    </p:animEffect>
                                    <p:anim calcmode="lin" valueType="num">
                                      <p:cBhvr>
                                        <p:cTn id="14" dur="2000" fill="hold"/>
                                        <p:tgtEl>
                                          <p:spTgt spid="2"/>
                                        </p:tgtEl>
                                        <p:attrNameLst>
                                          <p:attrName>style.rotation</p:attrName>
                                        </p:attrNameLst>
                                      </p:cBhvr>
                                      <p:tavLst>
                                        <p:tav tm="0">
                                          <p:val>
                                            <p:fltVal val="720"/>
                                          </p:val>
                                        </p:tav>
                                        <p:tav tm="100000">
                                          <p:val>
                                            <p:fltVal val="0"/>
                                          </p:val>
                                        </p:tav>
                                      </p:tavLst>
                                    </p:anim>
                                    <p:anim calcmode="lin" valueType="num">
                                      <p:cBhvr>
                                        <p:cTn id="15" dur="2000" fill="hold"/>
                                        <p:tgtEl>
                                          <p:spTgt spid="2"/>
                                        </p:tgtEl>
                                        <p:attrNameLst>
                                          <p:attrName>ppt_h</p:attrName>
                                        </p:attrNameLst>
                                      </p:cBhvr>
                                      <p:tavLst>
                                        <p:tav tm="0">
                                          <p:val>
                                            <p:fltVal val="0"/>
                                          </p:val>
                                        </p:tav>
                                        <p:tav tm="100000">
                                          <p:val>
                                            <p:strVal val="#ppt_h"/>
                                          </p:val>
                                        </p:tav>
                                      </p:tavLst>
                                    </p:anim>
                                    <p:anim calcmode="lin" valueType="num">
                                      <p:cBhvr>
                                        <p:cTn id="16" dur="2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alphaModFix amt="39000"/>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0"/>
            <a:ext cx="8643998" cy="6357958"/>
          </a:xfrm>
        </p:spPr>
        <p:txBody>
          <a:bodyPr>
            <a:noAutofit/>
          </a:bodyPr>
          <a:lstStyle/>
          <a:p>
            <a:pPr algn="r" rtl="1">
              <a:lnSpc>
                <a:spcPct val="150000"/>
              </a:lnSpc>
            </a:pPr>
            <a:r>
              <a:rPr lang="fa-IR" sz="2800" b="1" dirty="0" smtClean="0"/>
              <a:t>ازشبکه های پر مخاطب فارسی زبان</a:t>
            </a:r>
          </a:p>
          <a:p>
            <a:pPr algn="r" rtl="1">
              <a:lnSpc>
                <a:spcPct val="150000"/>
              </a:lnSpc>
            </a:pPr>
            <a:r>
              <a:rPr lang="fa-IR" sz="2800" b="1" dirty="0" smtClean="0">
                <a:solidFill>
                  <a:srgbClr val="0070C0"/>
                </a:solidFill>
              </a:rPr>
              <a:t>موسس</a:t>
            </a:r>
            <a:r>
              <a:rPr lang="fa-IR" sz="2800" b="1" dirty="0" smtClean="0"/>
              <a:t>: روبرت مرداک با حمایت صهیونیسم جهانی</a:t>
            </a:r>
          </a:p>
          <a:p>
            <a:pPr algn="r" rtl="1">
              <a:lnSpc>
                <a:spcPct val="150000"/>
              </a:lnSpc>
            </a:pPr>
            <a:r>
              <a:rPr lang="fa-IR" sz="2800" b="1" dirty="0" smtClean="0">
                <a:solidFill>
                  <a:srgbClr val="0070C0"/>
                </a:solidFill>
              </a:rPr>
              <a:t>تاریخ تاسیس </a:t>
            </a:r>
            <a:r>
              <a:rPr lang="fa-IR" sz="2800" b="1" dirty="0" smtClean="0"/>
              <a:t>:10 مرداد 1388</a:t>
            </a:r>
          </a:p>
          <a:p>
            <a:pPr algn="r" rtl="1">
              <a:lnSpc>
                <a:spcPct val="150000"/>
              </a:lnSpc>
            </a:pPr>
            <a:r>
              <a:rPr lang="fa-IR" sz="2800" b="1" dirty="0" smtClean="0">
                <a:solidFill>
                  <a:srgbClr val="0070C0"/>
                </a:solidFill>
              </a:rPr>
              <a:t>محتوا</a:t>
            </a:r>
            <a:r>
              <a:rPr lang="fa-IR" sz="2800" b="1" dirty="0" smtClean="0"/>
              <a:t>: اغلب فیلم و سریال</a:t>
            </a:r>
          </a:p>
          <a:p>
            <a:pPr algn="r" rtl="1">
              <a:lnSpc>
                <a:spcPct val="150000"/>
              </a:lnSpc>
            </a:pPr>
            <a:r>
              <a:rPr lang="fa-IR" sz="2800" b="1" dirty="0" smtClean="0">
                <a:solidFill>
                  <a:srgbClr val="0070C0"/>
                </a:solidFill>
              </a:rPr>
              <a:t>موضوعات</a:t>
            </a:r>
            <a:r>
              <a:rPr lang="fa-IR" sz="2800" b="1" dirty="0" smtClean="0"/>
              <a:t>:خیانت ، فرزندان نامشروع،طلاق</a:t>
            </a:r>
          </a:p>
          <a:p>
            <a:pPr algn="r" rtl="1">
              <a:lnSpc>
                <a:spcPct val="150000"/>
              </a:lnSpc>
            </a:pPr>
            <a:r>
              <a:rPr lang="fa-IR" sz="2800" b="1" dirty="0" smtClean="0">
                <a:solidFill>
                  <a:srgbClr val="0070C0"/>
                </a:solidFill>
              </a:rPr>
              <a:t>نحوه تاثیر گذاری </a:t>
            </a:r>
            <a:r>
              <a:rPr lang="fa-IR" sz="2800" b="1" dirty="0" smtClean="0"/>
              <a:t>:آرام آرام همچون راه رفتن مورچه ای بر روی سنگ سیاه در شب</a:t>
            </a:r>
          </a:p>
          <a:p>
            <a:pPr algn="r" rtl="1">
              <a:lnSpc>
                <a:spcPct val="150000"/>
              </a:lnSpc>
            </a:pPr>
            <a:r>
              <a:rPr lang="fa-IR" sz="2800" b="1" dirty="0" smtClean="0">
                <a:solidFill>
                  <a:srgbClr val="0070C0"/>
                </a:solidFill>
              </a:rPr>
              <a:t>اهداف پشت پرده</a:t>
            </a:r>
            <a:r>
              <a:rPr lang="fa-IR" sz="2800" b="1" dirty="0" smtClean="0"/>
              <a:t>: تغییر نحوه زندگی مسلمانان ، حیا زدایی در زنان و غیرت زدایی از مردان و به دنبال آن فروپاشی فرهنگی و تزلزل بنیان  خانواده وجامعه  </a:t>
            </a:r>
            <a:endParaRPr lang="en-US" sz="2800" b="1" dirty="0"/>
          </a:p>
        </p:txBody>
      </p:sp>
      <p:pic>
        <p:nvPicPr>
          <p:cNvPr id="4" name="Picture 3" descr="مرداک.jpg"/>
          <p:cNvPicPr>
            <a:picLocks noChangeAspect="1"/>
          </p:cNvPicPr>
          <p:nvPr/>
        </p:nvPicPr>
        <p:blipFill>
          <a:blip r:embed="rId4"/>
          <a:stretch>
            <a:fillRect/>
          </a:stretch>
        </p:blipFill>
        <p:spPr>
          <a:xfrm>
            <a:off x="642910" y="214290"/>
            <a:ext cx="1571636" cy="1857388"/>
          </a:xfrm>
          <a:prstGeom prst="rect">
            <a:avLst/>
          </a:prstGeom>
        </p:spPr>
      </p:pic>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10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10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camera.wav"/>
                                        </p:tgtEl>
                                      </p:cMediaNode>
                                    </p:audio>
                                  </p:subTnLst>
                                </p:cTn>
                              </p:par>
                              <p:par>
                                <p:cTn id="19" presetID="53"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subTnLst>
                                    <p:audio>
                                      <p:cMediaNode>
                                        <p:cTn display="0" masterRel="sameClick">
                                          <p:stCondLst>
                                            <p:cond evt="begin" delay="0">
                                              <p:tn val="19"/>
                                            </p:cond>
                                          </p:stCondLst>
                                          <p:endCondLst>
                                            <p:cond evt="onStopAudio" delay="0">
                                              <p:tgtEl>
                                                <p:sldTgt/>
                                              </p:tgtEl>
                                            </p:cond>
                                          </p:endCondLst>
                                        </p:cTn>
                                        <p:tgtEl>
                                          <p:sndTgt r:embed="rId2" name="camera.wav"/>
                                        </p:tgtEl>
                                      </p:cMediaNode>
                                    </p:audio>
                                  </p:subTnLst>
                                </p:cTn>
                              </p:par>
                            </p:childTnLst>
                          </p:cTn>
                        </p:par>
                      </p:childTnLst>
                    </p:cTn>
                  </p:par>
                  <p:par>
                    <p:cTn id="24" fill="hold">
                      <p:stCondLst>
                        <p:cond delay="indefinite"/>
                      </p:stCondLst>
                      <p:childTnLst>
                        <p:par>
                          <p:cTn id="25" fill="hold">
                            <p:stCondLst>
                              <p:cond delay="0"/>
                            </p:stCondLst>
                            <p:childTnLst>
                              <p:par>
                                <p:cTn id="26" presetID="39" presetClass="entr" presetSubtype="0" accel="10000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9" dur="10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0" dur="10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31" dur="1000" fill="hold"/>
                                        <p:tgtEl>
                                          <p:spTgt spid="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2" name="camera.wav"/>
                                        </p:tgtEl>
                                      </p:cMediaNode>
                                    </p:audio>
                                  </p:subTnLst>
                                </p:cTn>
                              </p:par>
                            </p:childTnLst>
                          </p:cTn>
                        </p:par>
                      </p:childTnLst>
                    </p:cTn>
                  </p:par>
                  <p:par>
                    <p:cTn id="32" fill="hold">
                      <p:stCondLst>
                        <p:cond delay="indefinite"/>
                      </p:stCondLst>
                      <p:childTnLst>
                        <p:par>
                          <p:cTn id="33" fill="hold">
                            <p:stCondLst>
                              <p:cond delay="0"/>
                            </p:stCondLst>
                            <p:childTnLst>
                              <p:par>
                                <p:cTn id="34" presetID="39" presetClass="entr" presetSubtype="0" accel="10000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10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7" dur="10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8" dur="10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9" dur="1000" fill="hold"/>
                                        <p:tgtEl>
                                          <p:spTgt spid="3">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2" name="camera.wav"/>
                                        </p:tgtEl>
                                      </p:cMediaNode>
                                    </p:audio>
                                  </p:subTnLst>
                                </p:cTn>
                              </p:par>
                            </p:childTnLst>
                          </p:cTn>
                        </p:par>
                      </p:childTnLst>
                    </p:cTn>
                  </p:par>
                  <p:par>
                    <p:cTn id="40" fill="hold">
                      <p:stCondLst>
                        <p:cond delay="indefinite"/>
                      </p:stCondLst>
                      <p:childTnLst>
                        <p:par>
                          <p:cTn id="41" fill="hold">
                            <p:stCondLst>
                              <p:cond delay="0"/>
                            </p:stCondLst>
                            <p:childTnLst>
                              <p:par>
                                <p:cTn id="42" presetID="39" presetClass="entr" presetSubtype="0" accel="100000" fill="hold" grpId="0"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p:cTn id="44" dur="10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5" dur="10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6" dur="10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47" dur="1000" fill="hold"/>
                                        <p:tgtEl>
                                          <p:spTgt spid="3">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2" name="camera.wav"/>
                                        </p:tgtEl>
                                      </p:cMediaNode>
                                    </p:audio>
                                  </p:subTnLst>
                                </p:cTn>
                              </p:par>
                            </p:childTnLst>
                          </p:cTn>
                        </p:par>
                      </p:childTnLst>
                    </p:cTn>
                  </p:par>
                  <p:par>
                    <p:cTn id="48" fill="hold">
                      <p:stCondLst>
                        <p:cond delay="indefinite"/>
                      </p:stCondLst>
                      <p:childTnLst>
                        <p:par>
                          <p:cTn id="49" fill="hold">
                            <p:stCondLst>
                              <p:cond delay="0"/>
                            </p:stCondLst>
                            <p:childTnLst>
                              <p:par>
                                <p:cTn id="50" presetID="39" presetClass="entr" presetSubtype="0" accel="100000" fill="hold" grpId="0"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 calcmode="lin" valueType="num">
                                      <p:cBhvr>
                                        <p:cTn id="52" dur="1000" fill="hold"/>
                                        <p:tgtEl>
                                          <p:spTgt spid="3">
                                            <p:txEl>
                                              <p:pRg st="5" end="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3" dur="1000" fill="hold"/>
                                        <p:tgtEl>
                                          <p:spTgt spid="3">
                                            <p:txEl>
                                              <p:pRg st="5" end="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4" dur="1000" fill="hold"/>
                                        <p:tgtEl>
                                          <p:spTgt spid="3">
                                            <p:txEl>
                                              <p:pRg st="5" end="5"/>
                                            </p:txEl>
                                          </p:spTgt>
                                        </p:tgtEl>
                                        <p:attrNameLst>
                                          <p:attrName>ppt_x</p:attrName>
                                        </p:attrNameLst>
                                      </p:cBhvr>
                                      <p:tavLst>
                                        <p:tav tm="0">
                                          <p:val>
                                            <p:strVal val="#ppt_x-.3"/>
                                          </p:val>
                                        </p:tav>
                                        <p:tav tm="50000">
                                          <p:val>
                                            <p:strVal val="#ppt_x"/>
                                          </p:val>
                                        </p:tav>
                                        <p:tav tm="100000">
                                          <p:val>
                                            <p:strVal val="#ppt_x"/>
                                          </p:val>
                                        </p:tav>
                                      </p:tavLst>
                                    </p:anim>
                                    <p:anim calcmode="lin" valueType="num">
                                      <p:cBhvr>
                                        <p:cTn id="55" dur="1000" fill="hold"/>
                                        <p:tgtEl>
                                          <p:spTgt spid="3">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2" name="camera.wav"/>
                                        </p:tgtEl>
                                      </p:cMediaNode>
                                    </p:audio>
                                  </p:subTnLst>
                                </p:cTn>
                              </p:par>
                            </p:childTnLst>
                          </p:cTn>
                        </p:par>
                      </p:childTnLst>
                    </p:cTn>
                  </p:par>
                  <p:par>
                    <p:cTn id="56" fill="hold">
                      <p:stCondLst>
                        <p:cond delay="indefinite"/>
                      </p:stCondLst>
                      <p:childTnLst>
                        <p:par>
                          <p:cTn id="57" fill="hold">
                            <p:stCondLst>
                              <p:cond delay="0"/>
                            </p:stCondLst>
                            <p:childTnLst>
                              <p:par>
                                <p:cTn id="58" presetID="39" presetClass="entr" presetSubtype="0" accel="100000" fill="hold" grpId="0" nodeType="clickEffect">
                                  <p:stCondLst>
                                    <p:cond delay="0"/>
                                  </p:stCondLst>
                                  <p:childTnLst>
                                    <p:set>
                                      <p:cBhvr>
                                        <p:cTn id="59" dur="1" fill="hold">
                                          <p:stCondLst>
                                            <p:cond delay="0"/>
                                          </p:stCondLst>
                                        </p:cTn>
                                        <p:tgtEl>
                                          <p:spTgt spid="3">
                                            <p:txEl>
                                              <p:pRg st="6" end="6"/>
                                            </p:txEl>
                                          </p:spTgt>
                                        </p:tgtEl>
                                        <p:attrNameLst>
                                          <p:attrName>style.visibility</p:attrName>
                                        </p:attrNameLst>
                                      </p:cBhvr>
                                      <p:to>
                                        <p:strVal val="visible"/>
                                      </p:to>
                                    </p:set>
                                    <p:anim calcmode="lin" valueType="num">
                                      <p:cBhvr>
                                        <p:cTn id="60" dur="1000" fill="hold"/>
                                        <p:tgtEl>
                                          <p:spTgt spid="3">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61" dur="1000" fill="hold"/>
                                        <p:tgtEl>
                                          <p:spTgt spid="3">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62" dur="1000" fill="hold"/>
                                        <p:tgtEl>
                                          <p:spTgt spid="3">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63" dur="1000" fill="hold"/>
                                        <p:tgtEl>
                                          <p:spTgt spid="3">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8"/>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1428736"/>
            <a:ext cx="8372476" cy="5214974"/>
          </a:xfrm>
          <a:gradFill>
            <a:gsLst>
              <a:gs pos="0">
                <a:srgbClr val="8488C4"/>
              </a:gs>
              <a:gs pos="53000">
                <a:srgbClr val="D4DEFF"/>
              </a:gs>
              <a:gs pos="83000">
                <a:srgbClr val="D4DEFF"/>
              </a:gs>
              <a:gs pos="100000">
                <a:srgbClr val="96AB94"/>
              </a:gs>
            </a:gsLst>
            <a:lin ang="5400000" scaled="0"/>
          </a:gradFill>
        </p:spPr>
        <p:txBody>
          <a:bodyPr>
            <a:noAutofit/>
          </a:bodyPr>
          <a:lstStyle/>
          <a:p>
            <a:pPr algn="justLow" rtl="1"/>
            <a:r>
              <a:rPr lang="fa-IR" sz="2800" dirty="0" smtClean="0"/>
              <a:t>فرقه دست ساز ، با کمک و هدایت مسقیم استعمار پیر،انگلیس</a:t>
            </a:r>
          </a:p>
          <a:p>
            <a:pPr algn="justLow" rtl="1"/>
            <a:r>
              <a:rPr lang="fa-IR" sz="3200" dirty="0" smtClean="0">
                <a:solidFill>
                  <a:srgbClr val="C00000"/>
                </a:solidFill>
              </a:rPr>
              <a:t>هدف </a:t>
            </a:r>
            <a:r>
              <a:rPr lang="fa-IR" sz="2800" dirty="0" smtClean="0"/>
              <a:t>: به انحراف کشیدن عقاید شیعه و مقوله مهدویت</a:t>
            </a:r>
          </a:p>
          <a:p>
            <a:pPr algn="justLow" rtl="1"/>
            <a:r>
              <a:rPr lang="fa-IR" sz="2800" dirty="0" smtClean="0"/>
              <a:t>تاریخ به وجود آمدن فرقه بهائیت :حدود 150 سال</a:t>
            </a:r>
          </a:p>
          <a:p>
            <a:pPr algn="justLow" rtl="1"/>
            <a:r>
              <a:rPr lang="fa-IR" sz="2800" dirty="0" smtClean="0"/>
              <a:t>بنیان گذار فرقه بابیه، سید علی شیرازی است .</a:t>
            </a:r>
            <a:r>
              <a:rPr lang="fa-IR" sz="3600" b="1" dirty="0" smtClean="0">
                <a:solidFill>
                  <a:schemeClr val="accent6">
                    <a:lumMod val="50000"/>
                  </a:schemeClr>
                </a:solidFill>
              </a:rPr>
              <a:t>باب</a:t>
            </a:r>
            <a:r>
              <a:rPr lang="fa-IR" sz="2800" dirty="0" smtClean="0"/>
              <a:t> یعنی دروازه ارتباط با امام زمان علیه السلام</a:t>
            </a:r>
          </a:p>
          <a:p>
            <a:pPr algn="justLow" rtl="1"/>
            <a:r>
              <a:rPr lang="fa-IR" sz="2800" dirty="0" smtClean="0"/>
              <a:t>فرقه بهائیه منشعب از فرقه بابیه است و بنیان گذار آن میرزا حسینعلی نوری معروف به بهاءالله است.و در ادامه سید علی محمد باب ، </a:t>
            </a:r>
            <a:r>
              <a:rPr lang="fa-IR" sz="2800" dirty="0" smtClean="0">
                <a:solidFill>
                  <a:srgbClr val="FF0000"/>
                </a:solidFill>
              </a:rPr>
              <a:t>ادعای خدایی کرد </a:t>
            </a:r>
            <a:r>
              <a:rPr lang="fa-IR" sz="2800" dirty="0" smtClean="0"/>
              <a:t>و اعلام </a:t>
            </a:r>
            <a:r>
              <a:rPr lang="fa-IR" sz="2800" b="1" dirty="0" smtClean="0">
                <a:solidFill>
                  <a:schemeClr val="accent2">
                    <a:lumMod val="50000"/>
                  </a:schemeClr>
                </a:solidFill>
              </a:rPr>
              <a:t>کرد باید خانه کعبه از بین برود و حج خانه وی در شیرازواجب شد </a:t>
            </a:r>
            <a:r>
              <a:rPr lang="fa-IR" sz="2800" dirty="0" smtClean="0"/>
              <a:t>. او اعلام کرد </a:t>
            </a:r>
            <a:r>
              <a:rPr lang="fa-IR" sz="2800" b="1" dirty="0" smtClean="0">
                <a:solidFill>
                  <a:schemeClr val="accent2">
                    <a:lumMod val="50000"/>
                  </a:schemeClr>
                </a:solidFill>
              </a:rPr>
              <a:t>تمام کتابهای آسمانی باید سوزانده شوند</a:t>
            </a:r>
            <a:r>
              <a:rPr lang="fa-IR" sz="2800" b="1" dirty="0" smtClean="0"/>
              <a:t>وباید </a:t>
            </a:r>
            <a:r>
              <a:rPr lang="fa-IR" sz="2800" b="1" dirty="0" smtClean="0">
                <a:solidFill>
                  <a:schemeClr val="accent2">
                    <a:lumMod val="50000"/>
                  </a:schemeClr>
                </a:solidFill>
              </a:rPr>
              <a:t>نام وی در اذان گفته شود </a:t>
            </a:r>
            <a:r>
              <a:rPr lang="fa-IR" sz="2800" dirty="0" smtClean="0"/>
              <a:t>و</a:t>
            </a:r>
            <a:r>
              <a:rPr lang="fa-IR" sz="2000" dirty="0" smtClean="0"/>
              <a:t>...(صفحه 511 کتاب اعترافات2 ) </a:t>
            </a:r>
            <a:endParaRPr lang="fa-IR" sz="2000" dirty="0"/>
          </a:p>
        </p:txBody>
      </p:sp>
      <p:sp>
        <p:nvSpPr>
          <p:cNvPr id="3" name="Title 2"/>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lstStyle/>
          <a:p>
            <a:pPr algn="ctr" rtl="1"/>
            <a:r>
              <a:rPr lang="fa-IR" dirty="0" smtClean="0"/>
              <a:t>تاریخچه مختصر فرقه بهائیت </a:t>
            </a:r>
            <a:endParaRPr lang="fa-IR"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par>
                                <p:cTn id="10" presetID="2" presetClass="entr" presetSubtype="4" fill="hold" grpId="0" nodeType="withEffect">
                                  <p:stCondLst>
                                    <p:cond delay="0"/>
                                  </p:stCondLst>
                                  <p:childTnLst>
                                    <p:set>
                                      <p:cBhvr>
                                        <p:cTn id="11" dur="1" fill="hold">
                                          <p:stCondLst>
                                            <p:cond delay="0"/>
                                          </p:stCondLst>
                                        </p:cTn>
                                        <p:tgtEl>
                                          <p:spTgt spid="2">
                                            <p:bg/>
                                          </p:spTgt>
                                        </p:tgtEl>
                                        <p:attrNameLst>
                                          <p:attrName>style.visibility</p:attrName>
                                        </p:attrNameLst>
                                      </p:cBhvr>
                                      <p:to>
                                        <p:strVal val="visible"/>
                                      </p:to>
                                    </p:set>
                                    <p:anim calcmode="lin" valueType="num">
                                      <p:cBhvr additive="base">
                                        <p:cTn id="12" dur="500" fill="hold"/>
                                        <p:tgtEl>
                                          <p:spTgt spid="2">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2">
                                            <p:bg/>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cashreg.wav"/>
                                        </p:tgtEl>
                                      </p:cMediaNode>
                                    </p:audio>
                                  </p:sub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 calcmode="lin" valueType="num">
                                      <p:cBhvr additive="base">
                                        <p:cTn id="18"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3" name="cashreg.wav"/>
                                        </p:tgtEl>
                                      </p:cMediaNode>
                                    </p:audio>
                                  </p:sub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 calcmode="lin" valueType="num">
                                      <p:cBhvr additive="base">
                                        <p:cTn id="24"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3" name="cashreg.wav"/>
                                        </p:tgtEl>
                                      </p:cMediaNode>
                                    </p:audio>
                                  </p:sub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additive="base">
                                        <p:cTn id="30"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3" name="cashreg.wav"/>
                                        </p:tgtEl>
                                      </p:cMediaNode>
                                    </p:audio>
                                  </p:sub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xEl>
                                              <p:pRg st="3" end="3"/>
                                            </p:txEl>
                                          </p:spTgt>
                                        </p:tgtEl>
                                        <p:attrNameLst>
                                          <p:attrName>style.visibility</p:attrName>
                                        </p:attrNameLst>
                                      </p:cBhvr>
                                      <p:to>
                                        <p:strVal val="visible"/>
                                      </p:to>
                                    </p:set>
                                    <p:anim calcmode="lin" valueType="num">
                                      <p:cBhvr additive="base">
                                        <p:cTn id="36"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3" name="cashreg.wav"/>
                                        </p:tgtEl>
                                      </p:cMediaNode>
                                    </p:audio>
                                  </p:sub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
                                            <p:txEl>
                                              <p:pRg st="4" end="4"/>
                                            </p:txEl>
                                          </p:spTgt>
                                        </p:tgtEl>
                                        <p:attrNameLst>
                                          <p:attrName>style.visibility</p:attrName>
                                        </p:attrNameLst>
                                      </p:cBhvr>
                                      <p:to>
                                        <p:strVal val="visible"/>
                                      </p:to>
                                    </p:set>
                                    <p:anim calcmode="lin" valueType="num">
                                      <p:cBhvr additive="base">
                                        <p:cTn id="42"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3"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7158" y="1752601"/>
            <a:ext cx="8358246" cy="2962283"/>
          </a:xfrm>
        </p:spPr>
        <p:txBody>
          <a:bodyPr>
            <a:noAutofit/>
          </a:bodyPr>
          <a:lstStyle/>
          <a:p>
            <a:pPr algn="r" rtl="1">
              <a:lnSpc>
                <a:spcPct val="200000"/>
              </a:lnSpc>
            </a:pPr>
            <a:r>
              <a:rPr lang="fa-IR" sz="5400" dirty="0" smtClean="0">
                <a:solidFill>
                  <a:srgbClr val="FFC000"/>
                </a:solidFill>
                <a:cs typeface="2  Badr" pitchFamily="2" charset="-78"/>
              </a:rPr>
              <a:t>حالا به بررسی یکی از شبکه های فارسی زبان بهائیت می پردازیم:</a:t>
            </a:r>
            <a:endParaRPr lang="fa-IR" sz="5400" dirty="0">
              <a:solidFill>
                <a:srgbClr val="FFC000"/>
              </a:solidFill>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68000"/>
            <a:lum/>
          </a:blip>
          <a:srcRect/>
          <a:tile tx="0" ty="0" sx="100000" sy="100000" flip="none" algn="tl"/>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rtl="1"/>
            <a:r>
              <a:rPr lang="en-US" dirty="0" smtClean="0">
                <a:solidFill>
                  <a:srgbClr val="FF0000"/>
                </a:solidFill>
              </a:rPr>
              <a:t>)</a:t>
            </a:r>
            <a:r>
              <a:rPr lang="fa-IR" dirty="0" smtClean="0">
                <a:solidFill>
                  <a:srgbClr val="FF0000"/>
                </a:solidFill>
              </a:rPr>
              <a:t>از شبکه های بهائیت)</a:t>
            </a:r>
            <a:r>
              <a:rPr lang="en-US" dirty="0" smtClean="0">
                <a:solidFill>
                  <a:srgbClr val="FF0000"/>
                </a:solidFill>
              </a:rPr>
              <a:t> </a:t>
            </a:r>
            <a:r>
              <a:rPr lang="fa-IR" dirty="0" smtClean="0"/>
              <a:t>شبکه من وتو</a:t>
            </a:r>
            <a:endParaRPr lang="fa-IR" dirty="0"/>
          </a:p>
        </p:txBody>
      </p:sp>
      <p:pic>
        <p:nvPicPr>
          <p:cNvPr id="6" name="Content Placeholder 5" descr="من وتو.jpg"/>
          <p:cNvPicPr>
            <a:picLocks noGrp="1" noChangeAspect="1"/>
          </p:cNvPicPr>
          <p:nvPr>
            <p:ph idx="1"/>
          </p:nvPr>
        </p:nvPicPr>
        <p:blipFill>
          <a:blip r:embed="rId3"/>
          <a:stretch>
            <a:fillRect/>
          </a:stretch>
        </p:blipFill>
        <p:spPr>
          <a:xfrm>
            <a:off x="357158" y="1571612"/>
            <a:ext cx="8311940" cy="4729987"/>
          </a:xfrm>
        </p:spPr>
      </p:pic>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39000"/>
            <a:lum/>
          </a:blip>
          <a:srcRect/>
          <a:stretch>
            <a:fillRect l="-25000" r="-25000"/>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214282" y="1285860"/>
            <a:ext cx="8715436" cy="5357850"/>
          </a:xfrm>
        </p:spPr>
        <p:txBody>
          <a:bodyPr>
            <a:noAutofit/>
          </a:bodyPr>
          <a:lstStyle/>
          <a:p>
            <a:pPr algn="r" rtl="1">
              <a:lnSpc>
                <a:spcPct val="150000"/>
              </a:lnSpc>
            </a:pPr>
            <a:r>
              <a:rPr lang="fa-IR" sz="2800" b="1" dirty="0" smtClean="0">
                <a:solidFill>
                  <a:srgbClr val="C00000"/>
                </a:solidFill>
              </a:rPr>
              <a:t>راه اندازی توسط </a:t>
            </a:r>
            <a:r>
              <a:rPr lang="fa-IR" sz="2800" b="1" dirty="0" smtClean="0"/>
              <a:t>:فرقه بهائیت</a:t>
            </a:r>
          </a:p>
          <a:p>
            <a:pPr algn="r" rtl="1">
              <a:lnSpc>
                <a:spcPct val="150000"/>
              </a:lnSpc>
            </a:pPr>
            <a:r>
              <a:rPr lang="fa-IR" sz="2800" b="1" dirty="0" smtClean="0">
                <a:solidFill>
                  <a:srgbClr val="C00000"/>
                </a:solidFill>
              </a:rPr>
              <a:t>مدیر شبکه </a:t>
            </a:r>
            <a:r>
              <a:rPr lang="fa-IR" sz="2800" b="1" dirty="0" smtClean="0"/>
              <a:t>: خواننده متواری ایرانی، فائقه آتشین</a:t>
            </a:r>
          </a:p>
          <a:p>
            <a:pPr algn="r" rtl="1">
              <a:lnSpc>
                <a:spcPct val="150000"/>
              </a:lnSpc>
            </a:pPr>
            <a:r>
              <a:rPr lang="fa-IR" sz="2800" b="1" dirty="0" smtClean="0">
                <a:solidFill>
                  <a:srgbClr val="C00000"/>
                </a:solidFill>
              </a:rPr>
              <a:t>محل کنترل شبکه </a:t>
            </a:r>
            <a:r>
              <a:rPr lang="fa-IR" sz="2800" b="1" dirty="0" smtClean="0"/>
              <a:t>: لس آنجلس (کشور امریکا)</a:t>
            </a:r>
          </a:p>
          <a:p>
            <a:pPr algn="r" rtl="1">
              <a:lnSpc>
                <a:spcPct val="150000"/>
              </a:lnSpc>
            </a:pPr>
            <a:r>
              <a:rPr lang="fa-IR" sz="2800" b="1" dirty="0" smtClean="0">
                <a:solidFill>
                  <a:srgbClr val="C00000"/>
                </a:solidFill>
              </a:rPr>
              <a:t>محتوا</a:t>
            </a:r>
            <a:r>
              <a:rPr lang="fa-IR" sz="2800" b="1" dirty="0" smtClean="0"/>
              <a:t>:فیلم، سریال، اخبار، گزارش و برنامه‌های متنوع و ... </a:t>
            </a:r>
          </a:p>
          <a:p>
            <a:pPr algn="r" rtl="1">
              <a:lnSpc>
                <a:spcPct val="150000"/>
              </a:lnSpc>
            </a:pPr>
            <a:r>
              <a:rPr lang="fa-IR" sz="2800" b="1" dirty="0" smtClean="0">
                <a:solidFill>
                  <a:srgbClr val="C00000"/>
                </a:solidFill>
              </a:rPr>
              <a:t>موضوعات </a:t>
            </a:r>
            <a:r>
              <a:rPr lang="fa-IR" sz="2800" b="1" dirty="0" smtClean="0"/>
              <a:t>: گفتگو و تبلیغ بهائیت</a:t>
            </a:r>
          </a:p>
          <a:p>
            <a:pPr algn="r" rtl="1">
              <a:lnSpc>
                <a:spcPct val="150000"/>
              </a:lnSpc>
            </a:pPr>
            <a:r>
              <a:rPr lang="fa-IR" sz="2800" b="1" dirty="0" smtClean="0">
                <a:solidFill>
                  <a:srgbClr val="C00000"/>
                </a:solidFill>
              </a:rPr>
              <a:t>راههای جذب </a:t>
            </a:r>
            <a:r>
              <a:rPr lang="fa-IR" sz="2800" b="1" dirty="0" smtClean="0"/>
              <a:t>: آشپزی، طنز ، برنامه های مستند و رقص و ..</a:t>
            </a:r>
          </a:p>
          <a:p>
            <a:pPr algn="r" rtl="1">
              <a:lnSpc>
                <a:spcPct val="150000"/>
              </a:lnSpc>
            </a:pPr>
            <a:r>
              <a:rPr lang="fa-IR" sz="2800" b="1" dirty="0" smtClean="0">
                <a:solidFill>
                  <a:srgbClr val="C00000"/>
                </a:solidFill>
              </a:rPr>
              <a:t>اهداف</a:t>
            </a:r>
            <a:r>
              <a:rPr lang="fa-IR" sz="2800" b="1" dirty="0" smtClean="0"/>
              <a:t>:ارایه ی تصویری به‎ دور از واقعیت از فرقه ی بهایی و مظلوم نمایی فرقه ی بهاییت</a:t>
            </a:r>
          </a:p>
          <a:p>
            <a:pPr algn="r" rtl="1">
              <a:lnSpc>
                <a:spcPct val="150000"/>
              </a:lnSpc>
              <a:buNone/>
            </a:pPr>
            <a:endParaRPr lang="fa-IR" sz="2800" b="1" dirty="0"/>
          </a:p>
        </p:txBody>
      </p:sp>
      <p:sp>
        <p:nvSpPr>
          <p:cNvPr id="3" name="Title 2"/>
          <p:cNvSpPr>
            <a:spLocks noGrp="1"/>
          </p:cNvSpPr>
          <p:nvPr>
            <p:ph type="title"/>
          </p:nvPr>
        </p:nvSpPr>
        <p:spPr>
          <a:xfrm>
            <a:off x="457200" y="214290"/>
            <a:ext cx="8229600" cy="1285884"/>
          </a:xfrm>
        </p:spPr>
        <p:txBody>
          <a:bodyPr/>
          <a:lstStyle/>
          <a:p>
            <a:pPr algn="r" rtl="1"/>
            <a:r>
              <a:rPr lang="fa-IR" dirty="0" smtClean="0"/>
              <a:t>شبکه فارسی زبان (من و تو)</a:t>
            </a:r>
            <a:endParaRPr lang="fa-IR" dirty="0"/>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camera.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camera.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additive="base">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camera.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additive="base">
                                        <p:cTn id="4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5" end="5"/>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camera.wav"/>
                                        </p:tgtEl>
                                      </p:cMediaNode>
                                    </p:audio>
                                  </p:sub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 calcmode="lin" valueType="num">
                                      <p:cBhvr additive="base">
                                        <p:cTn id="4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6" end="6"/>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25000"/>
            <a:lum/>
          </a:blip>
          <a:srcRect/>
          <a:stretch>
            <a:fillRect l="-65000" r="-35000"/>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214282" y="357166"/>
            <a:ext cx="8929718" cy="6215106"/>
          </a:xfrm>
        </p:spPr>
        <p:txBody>
          <a:bodyPr>
            <a:noAutofit/>
          </a:bodyPr>
          <a:lstStyle/>
          <a:p>
            <a:pPr algn="r" rtl="1">
              <a:lnSpc>
                <a:spcPct val="150000"/>
              </a:lnSpc>
            </a:pPr>
            <a:r>
              <a:rPr lang="fa-IR" sz="2800" dirty="0" smtClean="0">
                <a:solidFill>
                  <a:srgbClr val="FF0000"/>
                </a:solidFill>
              </a:rPr>
              <a:t>حامی مالی شبکه</a:t>
            </a:r>
            <a:r>
              <a:rPr lang="fa-IR" sz="2800" dirty="0" smtClean="0"/>
              <a:t>:سازمان جاسوسی </a:t>
            </a:r>
            <a:r>
              <a:rPr lang="en-US" sz="2800" dirty="0" smtClean="0"/>
              <a:t>MI5</a:t>
            </a:r>
            <a:r>
              <a:rPr lang="fa-IR" sz="2800" dirty="0" smtClean="0"/>
              <a:t> (سازمانی با ملیت انگلیسی-یهودی) سازمانی که در اساسنامه 66 ماده ای خود جاسوسی از جمهوری اسلامی ایران را وظیفه همگانی میداند.</a:t>
            </a:r>
          </a:p>
          <a:p>
            <a:pPr algn="r" rtl="1">
              <a:lnSpc>
                <a:spcPct val="150000"/>
              </a:lnSpc>
            </a:pPr>
            <a:r>
              <a:rPr lang="fa-IR" sz="2800" b="1" dirty="0" smtClean="0">
                <a:solidFill>
                  <a:srgbClr val="FF0000"/>
                </a:solidFill>
              </a:rPr>
              <a:t>نمونه ای از نحوه تاثیر گذاری </a:t>
            </a:r>
            <a:r>
              <a:rPr lang="fa-IR" sz="2800" dirty="0" smtClean="0"/>
              <a:t>:در نگاه اول وقتی مخاطبین به تماشای مستندهای این شبکه مشغول می شوند، یکسری برنامه های آموزنده و پربار را میبینند که هیچگونه مغایرتی با اخلاق و جایگاه خانواده ندارد.ولی تمامی این مستندها مقاصد و تفکرات خود را آرام آرام و با آرامش تمام به خورد مخاطبین خود داده و تماشاگران را همراه و هم عقیده خود می کند.</a:t>
            </a:r>
            <a:r>
              <a:rPr lang="fa-IR" sz="2800" b="1" dirty="0" smtClean="0">
                <a:solidFill>
                  <a:srgbClr val="002060"/>
                </a:solidFill>
              </a:rPr>
              <a:t>مقاصد و تفکراتی که درون مایه آن عدم وجود خداست...!!!</a:t>
            </a:r>
            <a:endParaRPr lang="en-US" sz="2800" b="1" dirty="0" smtClean="0">
              <a:solidFill>
                <a:srgbClr val="002060"/>
              </a:solidFill>
            </a:endParaRPr>
          </a:p>
        </p:txBody>
      </p:sp>
      <p:pic>
        <p:nvPicPr>
          <p:cNvPr id="3" name="Picture 2" descr="Mi5 Security Logo small.jpg"/>
          <p:cNvPicPr>
            <a:picLocks noChangeAspect="1"/>
          </p:cNvPicPr>
          <p:nvPr/>
        </p:nvPicPr>
        <p:blipFill>
          <a:blip r:embed="rId4" cstate="print"/>
          <a:stretch>
            <a:fillRect/>
          </a:stretch>
        </p:blipFill>
        <p:spPr>
          <a:xfrm>
            <a:off x="2000232" y="1643050"/>
            <a:ext cx="1801368" cy="746760"/>
          </a:xfrm>
          <a:prstGeom prst="rect">
            <a:avLst/>
          </a:prstGeom>
        </p:spPr>
      </p:pic>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bomb.wav"/>
                                        </p:tgtEl>
                                      </p:cMediaNode>
                                    </p:audio>
                                  </p:subTnLst>
                                </p:cTn>
                              </p:par>
                              <p:par>
                                <p:cTn id="9" presetID="3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800" decel="100000"/>
                                        <p:tgtEl>
                                          <p:spTgt spid="3"/>
                                        </p:tgtEl>
                                      </p:cBhvr>
                                    </p:animEffect>
                                    <p:anim calcmode="lin" valueType="num">
                                      <p:cBhvr>
                                        <p:cTn id="12" dur="800" decel="100000" fill="hold"/>
                                        <p:tgtEl>
                                          <p:spTgt spid="3"/>
                                        </p:tgtEl>
                                        <p:attrNameLst>
                                          <p:attrName>style.rotation</p:attrName>
                                        </p:attrNameLst>
                                      </p:cBhvr>
                                      <p:tavLst>
                                        <p:tav tm="0">
                                          <p:val>
                                            <p:fltVal val="-90"/>
                                          </p:val>
                                        </p:tav>
                                        <p:tav tm="100000">
                                          <p:val>
                                            <p:fltVal val="0"/>
                                          </p:val>
                                        </p:tav>
                                      </p:tavLst>
                                    </p:anim>
                                    <p:anim calcmode="lin" valueType="num">
                                      <p:cBhvr>
                                        <p:cTn id="13" dur="800" decel="100000" fill="hold"/>
                                        <p:tgtEl>
                                          <p:spTgt spid="3"/>
                                        </p:tgtEl>
                                        <p:attrNameLst>
                                          <p:attrName>ppt_x</p:attrName>
                                        </p:attrNameLst>
                                      </p:cBhvr>
                                      <p:tavLst>
                                        <p:tav tm="0">
                                          <p:val>
                                            <p:strVal val="#ppt_x+0.4"/>
                                          </p:val>
                                        </p:tav>
                                        <p:tav tm="100000">
                                          <p:val>
                                            <p:strVal val="#ppt_x-0.05"/>
                                          </p:val>
                                        </p:tav>
                                      </p:tavLst>
                                    </p:anim>
                                    <p:anim calcmode="lin" valueType="num">
                                      <p:cBhvr>
                                        <p:cTn id="14" dur="800" decel="100000" fill="hold"/>
                                        <p:tgtEl>
                                          <p:spTgt spid="3"/>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additive="base">
                                        <p:cTn id="21"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2" dur="1000" fill="hold"/>
                                        <p:tgtEl>
                                          <p:spTgt spid="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571612"/>
            <a:ext cx="9144000" cy="5072074"/>
          </a:xfrm>
          <a:blipFill>
            <a:blip r:embed="rId3"/>
            <a:tile tx="0" ty="0" sx="100000" sy="100000" flip="none" algn="tl"/>
          </a:blipFill>
        </p:spPr>
        <p:txBody>
          <a:bodyPr>
            <a:noAutofit/>
          </a:bodyPr>
          <a:lstStyle/>
          <a:p>
            <a:pPr marL="624078" indent="-514350" algn="r" rtl="1">
              <a:buFont typeface="+mj-lt"/>
              <a:buAutoNum type="arabicPeriod"/>
            </a:pPr>
            <a:r>
              <a:rPr lang="fa-IR" sz="2800" b="1" dirty="0" smtClean="0">
                <a:solidFill>
                  <a:schemeClr val="accent2">
                    <a:lumMod val="75000"/>
                  </a:schemeClr>
                </a:solidFill>
              </a:rPr>
              <a:t>آیا به اهداف پشت پرده هر شبکه آگاهی کامل دارید؟</a:t>
            </a:r>
          </a:p>
          <a:p>
            <a:pPr marL="624078" indent="-514350" algn="r" rtl="1">
              <a:buFont typeface="+mj-lt"/>
              <a:buAutoNum type="arabicPeriod"/>
            </a:pPr>
            <a:r>
              <a:rPr lang="fa-IR" sz="2800" b="1" dirty="0" smtClean="0"/>
              <a:t>آیا می دانید ، بودجه سرسام آور شبکه های ماهواره ای ، از کجا و چگونه تامین می شود ؟</a:t>
            </a:r>
          </a:p>
          <a:p>
            <a:pPr marL="624078" indent="-514350" algn="r" rtl="1">
              <a:buFont typeface="+mj-lt"/>
              <a:buAutoNum type="arabicPeriod"/>
            </a:pPr>
            <a:r>
              <a:rPr lang="fa-IR" sz="2800" b="1" dirty="0" smtClean="0">
                <a:solidFill>
                  <a:schemeClr val="accent2">
                    <a:lumMod val="75000"/>
                  </a:schemeClr>
                </a:solidFill>
              </a:rPr>
              <a:t>به نظر شما انگلیس ، امریکا و اسرائیل که از حامیان اصلی شبکه های فارسی زبان بیگانه هستند و زبان اصلی خودشان غیر از فارسی است ، دلشان به حال ما می سوزد، که برای ایرانیان شبکه فارسی راه اندازی می کنند ؟</a:t>
            </a:r>
          </a:p>
          <a:p>
            <a:pPr marL="624078" indent="-514350" algn="r" rtl="1">
              <a:buFont typeface="+mj-lt"/>
              <a:buAutoNum type="arabicPeriod"/>
            </a:pPr>
            <a:r>
              <a:rPr lang="fa-IR" sz="2800" b="1" dirty="0" smtClean="0">
                <a:solidFill>
                  <a:schemeClr val="tx1">
                    <a:lumMod val="95000"/>
                    <a:lumOff val="5000"/>
                  </a:schemeClr>
                </a:solidFill>
              </a:rPr>
              <a:t>آیا می توانید با دیدن این گونه شبکه ها سلامت روحی ، روانی و معنوی فرزندان خود را تامین و تضمین کنید؟</a:t>
            </a:r>
          </a:p>
          <a:p>
            <a:pPr marL="624078" indent="-514350" algn="r" rtl="1">
              <a:buFont typeface="+mj-lt"/>
              <a:buAutoNum type="arabicPeriod"/>
            </a:pPr>
            <a:r>
              <a:rPr lang="fa-IR" b="1" dirty="0" smtClean="0">
                <a:solidFill>
                  <a:srgbClr val="C00000"/>
                </a:solidFill>
              </a:rPr>
              <a:t>آیا می دانید تاثیر گذاری بعضی از شبکه های به ظاهر معمولی ، به مراتب بیشتر از شبکه هایی است که محتوای غیر اخلاقی و مستهجن دارد؟</a:t>
            </a:r>
          </a:p>
        </p:txBody>
      </p:sp>
      <p:sp>
        <p:nvSpPr>
          <p:cNvPr id="3" name="Title 2"/>
          <p:cNvSpPr>
            <a:spLocks noGrp="1"/>
          </p:cNvSpPr>
          <p:nvPr>
            <p:ph type="title"/>
          </p:nvPr>
        </p:nvSpPr>
        <p:spPr>
          <a:xfrm>
            <a:off x="214282" y="214290"/>
            <a:ext cx="8572560" cy="1143008"/>
          </a:xfrm>
          <a:gradFill>
            <a:gsLst>
              <a:gs pos="0">
                <a:srgbClr val="5E9EFF"/>
              </a:gs>
              <a:gs pos="39999">
                <a:srgbClr val="85C2FF"/>
              </a:gs>
              <a:gs pos="70000">
                <a:srgbClr val="C4D6EB"/>
              </a:gs>
              <a:gs pos="100000">
                <a:srgbClr val="FFEBFA"/>
              </a:gs>
            </a:gsLst>
            <a:lin ang="5400000" scaled="0"/>
          </a:gradFill>
        </p:spPr>
        <p:txBody>
          <a:bodyPr>
            <a:noAutofit/>
          </a:bodyPr>
          <a:lstStyle/>
          <a:p>
            <a:pPr algn="r" rtl="1"/>
            <a:r>
              <a:rPr lang="fa-IR" sz="3200" dirty="0" smtClean="0"/>
              <a:t>کسانی که به دنبال ماهواره و شبکه های فارسی زبان بیگانه ی آن هستند ، باید به چند سوال در ذهن خود پاسخ بدهند ؟</a:t>
            </a:r>
            <a:endParaRPr lang="fa-IR" sz="3200" dirty="0"/>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bg/>
                                          </p:spTgt>
                                        </p:tgtEl>
                                        <p:attrNameLst>
                                          <p:attrName>style.visibility</p:attrName>
                                        </p:attrNameLst>
                                      </p:cBhvr>
                                      <p:to>
                                        <p:strVal val="visible"/>
                                      </p:to>
                                    </p:set>
                                    <p:anim calcmode="lin" valueType="num">
                                      <p:cBhvr additive="base">
                                        <p:cTn id="13" dur="2000" fill="hold"/>
                                        <p:tgtEl>
                                          <p:spTgt spid="2">
                                            <p:bg/>
                                          </p:spTgt>
                                        </p:tgtEl>
                                        <p:attrNameLst>
                                          <p:attrName>ppt_x</p:attrName>
                                        </p:attrNameLst>
                                      </p:cBhvr>
                                      <p:tavLst>
                                        <p:tav tm="0">
                                          <p:val>
                                            <p:strVal val="#ppt_x"/>
                                          </p:val>
                                        </p:tav>
                                        <p:tav tm="100000">
                                          <p:val>
                                            <p:strVal val="#ppt_x"/>
                                          </p:val>
                                        </p:tav>
                                      </p:tavLst>
                                    </p:anim>
                                    <p:anim calcmode="lin" valueType="num">
                                      <p:cBhvr additive="base">
                                        <p:cTn id="14" dur="2000" fill="hold"/>
                                        <p:tgtEl>
                                          <p:spTgt spid="2">
                                            <p:bg/>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additive="base">
                                        <p:cTn id="19"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 calcmode="lin" valueType="num">
                                      <p:cBhvr additive="base">
                                        <p:cTn id="25" dur="2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camera.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2" end="2"/>
                                            </p:txEl>
                                          </p:spTgt>
                                        </p:tgtEl>
                                        <p:attrNameLst>
                                          <p:attrName>style.visibility</p:attrName>
                                        </p:attrNameLst>
                                      </p:cBhvr>
                                      <p:to>
                                        <p:strVal val="visible"/>
                                      </p:to>
                                    </p:set>
                                    <p:anim calcmode="lin" valueType="num">
                                      <p:cBhvr additive="base">
                                        <p:cTn id="31" dur="2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camera.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xEl>
                                              <p:pRg st="3" end="3"/>
                                            </p:txEl>
                                          </p:spTgt>
                                        </p:tgtEl>
                                        <p:attrNameLst>
                                          <p:attrName>style.visibility</p:attrName>
                                        </p:attrNameLst>
                                      </p:cBhvr>
                                      <p:to>
                                        <p:strVal val="visible"/>
                                      </p:to>
                                    </p:set>
                                    <p:anim calcmode="lin" valueType="num">
                                      <p:cBhvr additive="base">
                                        <p:cTn id="37" dur="2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camera.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xEl>
                                              <p:pRg st="4" end="4"/>
                                            </p:txEl>
                                          </p:spTgt>
                                        </p:tgtEl>
                                        <p:attrNameLst>
                                          <p:attrName>style.visibility</p:attrName>
                                        </p:attrNameLst>
                                      </p:cBhvr>
                                      <p:to>
                                        <p:strVal val="visible"/>
                                      </p:to>
                                    </p:set>
                                    <p:anim calcmode="lin" valueType="num">
                                      <p:cBhvr additive="base">
                                        <p:cTn id="43" dur="20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3">
                <a:lumMod val="40000"/>
                <a:lumOff val="60000"/>
              </a:schemeClr>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285728"/>
            <a:ext cx="8858280" cy="6286544"/>
          </a:xfrm>
        </p:spPr>
        <p:txBody>
          <a:bodyPr>
            <a:normAutofit/>
          </a:bodyPr>
          <a:lstStyle/>
          <a:p>
            <a:pPr marL="624078" indent="-514350" algn="r" rtl="1"/>
            <a:r>
              <a:rPr lang="fa-IR" sz="2800" b="1" dirty="0" smtClean="0">
                <a:solidFill>
                  <a:srgbClr val="C00000"/>
                </a:solidFill>
              </a:rPr>
              <a:t>6- آیا می دانید ، این شبکه ها ، برای تهیه برنامه های خود ، دهها روان شناس و مشاور را به کار می گیرند تا بیشترین تاثیر گذاری آرام اهداف خود را ،دنبال کنند؟</a:t>
            </a:r>
          </a:p>
          <a:p>
            <a:pPr marL="624078" indent="-514350" algn="r" rtl="1"/>
            <a:r>
              <a:rPr lang="fa-IR" sz="2800" b="1" dirty="0" smtClean="0"/>
              <a:t>7- آیا می دانید ریشه بسیاری از مشکلات اخلاقی ،سست شدن اعتقادات ، بی بندو باری های جنسی ، چشم و هم چشمی ها و مصرف گرایی بیش از حد و .. از ماهواره سرچشمه می گیرد ؟</a:t>
            </a:r>
          </a:p>
          <a:p>
            <a:pPr marL="624078" indent="-514350" algn="r" rtl="1"/>
            <a:r>
              <a:rPr lang="fa-IR" sz="2800" b="1" dirty="0" smtClean="0">
                <a:solidFill>
                  <a:srgbClr val="C00000"/>
                </a:solidFill>
              </a:rPr>
              <a:t>8- آیا می دانید ،دیگر با وجود شبکه های دیجیتال و مطبوعات متنوع موجود در داخل کشور، هیچ بهانه ای برای سلایق مختلف در استفاده از ماهواره  وجود ندارد؟</a:t>
            </a:r>
          </a:p>
          <a:p>
            <a:pPr marL="624078" indent="-514350" algn="r" rtl="1"/>
            <a:r>
              <a:rPr lang="fa-IR" sz="2800" b="1" dirty="0" smtClean="0"/>
              <a:t>9- آیا می دانید تبلیغات منفی دشمنان و نداشتن آگاهی و بصیرت ، کار را به جایی می رساند، که بعد از شهادت امیرالمومنین علی (ع) در محراب مسجد، بسیاری از مردم آن زمان می گویند : مگر علی ع نماز می خواند ؟</a:t>
            </a:r>
          </a:p>
          <a:p>
            <a:pPr marL="624078" indent="-514350" algn="r" rtl="1"/>
            <a:r>
              <a:rPr lang="fa-IR" sz="2800" b="1" dirty="0" smtClean="0">
                <a:solidFill>
                  <a:srgbClr val="C00000"/>
                </a:solidFill>
              </a:rPr>
              <a:t>10- و آیا ...</a:t>
            </a:r>
            <a:endParaRPr lang="fa-IR" sz="2800" b="1" dirty="0">
              <a:solidFill>
                <a:srgbClr val="C00000"/>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2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2">
                                            <p:txEl>
                                              <p:pRg st="1" end="1"/>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2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2">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2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2">
                                            <p:txEl>
                                              <p:pRg st="3" end="3"/>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camera.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20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2">
                                            <p:txEl>
                                              <p:pRg st="4" end="4"/>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8"/>
            <a:ext cx="8229600" cy="5090944"/>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a:bodyPr>
          <a:lstStyle/>
          <a:p>
            <a:pPr algn="r" rtl="1">
              <a:lnSpc>
                <a:spcPct val="150000"/>
              </a:lnSpc>
              <a:buFont typeface="Wingdings" pitchFamily="2" charset="2"/>
              <a:buChar char="ü"/>
            </a:pPr>
            <a:r>
              <a:rPr lang="fa-IR" dirty="0" smtClean="0"/>
              <a:t>شناخت و معرفت نسبت به خدا و جایگاه انسان</a:t>
            </a:r>
          </a:p>
          <a:p>
            <a:pPr algn="r" rtl="1">
              <a:lnSpc>
                <a:spcPct val="150000"/>
              </a:lnSpc>
              <a:buFont typeface="Wingdings" pitchFamily="2" charset="2"/>
              <a:buChar char="ü"/>
            </a:pPr>
            <a:r>
              <a:rPr lang="fa-IR" dirty="0" smtClean="0"/>
              <a:t>نباید از فن آوری های روز عقب افتاد اما با برنامه ریزی صحیح از آفات آن باید مصون بود </a:t>
            </a:r>
          </a:p>
          <a:p>
            <a:pPr algn="r" rtl="1">
              <a:lnSpc>
                <a:spcPct val="150000"/>
              </a:lnSpc>
              <a:buFont typeface="Wingdings" pitchFamily="2" charset="2"/>
              <a:buChar char="ü"/>
            </a:pPr>
            <a:r>
              <a:rPr lang="fa-IR" dirty="0" smtClean="0"/>
              <a:t>بهترین پدافند چشیدن لذت معنویت</a:t>
            </a:r>
          </a:p>
          <a:p>
            <a:pPr algn="r" rtl="1">
              <a:lnSpc>
                <a:spcPct val="150000"/>
              </a:lnSpc>
              <a:buFont typeface="Wingdings" pitchFamily="2" charset="2"/>
              <a:buChar char="ü"/>
            </a:pPr>
            <a:r>
              <a:rPr lang="fa-IR" dirty="0" smtClean="0"/>
              <a:t>بصیرت و ریز بینی نسبت به اهداف هر شبکه ماهواره ای</a:t>
            </a:r>
          </a:p>
          <a:p>
            <a:pPr algn="r" rtl="1">
              <a:lnSpc>
                <a:spcPct val="150000"/>
              </a:lnSpc>
              <a:buFont typeface="Wingdings" pitchFamily="2" charset="2"/>
              <a:buChar char="ü"/>
            </a:pPr>
            <a:r>
              <a:rPr lang="fa-IR" dirty="0" smtClean="0"/>
              <a:t>توجه به تاریخ و سابقه کشوران سازنده  شبکه های ماهواره ای و حامیان آنها در کشورمان</a:t>
            </a:r>
          </a:p>
          <a:p>
            <a:pPr algn="r" rtl="1">
              <a:lnSpc>
                <a:spcPct val="150000"/>
              </a:lnSpc>
              <a:buNone/>
            </a:pPr>
            <a:endParaRPr lang="en-US" dirty="0"/>
          </a:p>
        </p:txBody>
      </p:sp>
      <p:sp>
        <p:nvSpPr>
          <p:cNvPr id="2" name="Title 1"/>
          <p:cNvSpPr>
            <a:spLocks noGrp="1"/>
          </p:cNvSpPr>
          <p:nvPr>
            <p:ph type="title"/>
          </p:nvPr>
        </p:nvSpPr>
        <p:spPr/>
        <p:txBody>
          <a:bodyPr/>
          <a:lstStyle/>
          <a:p>
            <a:pPr algn="l" rtl="1"/>
            <a:r>
              <a:rPr lang="fa-IR" dirty="0" smtClean="0"/>
              <a:t>در برخورد با ماهواره چه کنیم؟</a:t>
            </a:r>
            <a:endParaRPr lang="en-US" dirty="0"/>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5" presetClass="entr" presetSubtype="0" fill="hold" grpId="0" nodeType="after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2000"/>
                                        <p:tgtEl>
                                          <p:spTgt spid="3">
                                            <p:bg/>
                                          </p:spTgt>
                                        </p:tgtEl>
                                      </p:cBhvr>
                                    </p:animEffect>
                                    <p:anim calcmode="lin" valueType="num">
                                      <p:cBhvr>
                                        <p:cTn id="13" dur="2000" fill="hold"/>
                                        <p:tgtEl>
                                          <p:spTgt spid="3">
                                            <p:bg/>
                                          </p:spTgt>
                                        </p:tgtEl>
                                        <p:attrNameLst>
                                          <p:attrName>style.rotation</p:attrName>
                                        </p:attrNameLst>
                                      </p:cBhvr>
                                      <p:tavLst>
                                        <p:tav tm="0">
                                          <p:val>
                                            <p:fltVal val="720"/>
                                          </p:val>
                                        </p:tav>
                                        <p:tav tm="100000">
                                          <p:val>
                                            <p:fltVal val="0"/>
                                          </p:val>
                                        </p:tav>
                                      </p:tavLst>
                                    </p:anim>
                                    <p:anim calcmode="lin" valueType="num">
                                      <p:cBhvr>
                                        <p:cTn id="14" dur="2000" fill="hold"/>
                                        <p:tgtEl>
                                          <p:spTgt spid="3">
                                            <p:bg/>
                                          </p:spTgt>
                                        </p:tgtEl>
                                        <p:attrNameLst>
                                          <p:attrName>ppt_h</p:attrName>
                                        </p:attrNameLst>
                                      </p:cBhvr>
                                      <p:tavLst>
                                        <p:tav tm="0">
                                          <p:val>
                                            <p:fltVal val="0"/>
                                          </p:val>
                                        </p:tav>
                                        <p:tav tm="100000">
                                          <p:val>
                                            <p:strVal val="#ppt_h"/>
                                          </p:val>
                                        </p:tav>
                                      </p:tavLst>
                                    </p:anim>
                                    <p:anim calcmode="lin" valueType="num">
                                      <p:cBhvr>
                                        <p:cTn id="15" dur="2000" fill="hold"/>
                                        <p:tgtEl>
                                          <p:spTgt spid="3">
                                            <p:bg/>
                                          </p:spTgt>
                                        </p:tgtEl>
                                        <p:attrNameLst>
                                          <p:attrName>ppt_w</p:attrName>
                                        </p:attrNameLst>
                                      </p:cBhvr>
                                      <p:tavLst>
                                        <p:tav tm="0">
                                          <p:val>
                                            <p:fltVal val="0"/>
                                          </p:val>
                                        </p:tav>
                                        <p:tav tm="100000">
                                          <p:val>
                                            <p:strVal val="#ppt_w"/>
                                          </p:val>
                                        </p:tav>
                                      </p:tavLst>
                                    </p:anim>
                                  </p:childTnLst>
                                  <p:subTnLst>
                                    <p:audio>
                                      <p:cMediaNode>
                                        <p:cTn display="0" masterRel="sameClick">
                                          <p:stCondLst>
                                            <p:cond evt="begin" delay="0">
                                              <p:tn val="10"/>
                                            </p:cond>
                                          </p:stCondLst>
                                          <p:endCondLst>
                                            <p:cond evt="onStopAudio" delay="0">
                                              <p:tgtEl>
                                                <p:sldTgt/>
                                              </p:tgtEl>
                                            </p:cond>
                                          </p:endCondLst>
                                        </p:cTn>
                                        <p:tgtEl>
                                          <p:sndTgt r:embed="rId2" name="breeze.wav"/>
                                        </p:tgtEl>
                                      </p:cMediaNode>
                                    </p:audio>
                                  </p:subTnLst>
                                </p:cTn>
                              </p:par>
                            </p:childTnLst>
                          </p:cTn>
                        </p:par>
                      </p:childTnLst>
                    </p:cTn>
                  </p:par>
                  <p:par>
                    <p:cTn id="16" fill="hold">
                      <p:stCondLst>
                        <p:cond delay="indefinite"/>
                      </p:stCondLst>
                      <p:childTnLst>
                        <p:par>
                          <p:cTn id="17" fill="hold">
                            <p:stCondLst>
                              <p:cond delay="0"/>
                            </p:stCondLst>
                            <p:childTnLst>
                              <p:par>
                                <p:cTn id="18" presetID="35"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2000"/>
                                        <p:tgtEl>
                                          <p:spTgt spid="3">
                                            <p:txEl>
                                              <p:pRg st="0" end="0"/>
                                            </p:txEl>
                                          </p:spTgt>
                                        </p:tgtEl>
                                      </p:cBhvr>
                                    </p:animEffect>
                                    <p:anim calcmode="lin" valueType="num">
                                      <p:cBhvr>
                                        <p:cTn id="21"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22"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3"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4" fill="hold">
                      <p:stCondLst>
                        <p:cond delay="indefinite"/>
                      </p:stCondLst>
                      <p:childTnLst>
                        <p:par>
                          <p:cTn id="25" fill="hold">
                            <p:stCondLst>
                              <p:cond delay="0"/>
                            </p:stCondLst>
                            <p:childTnLst>
                              <p:par>
                                <p:cTn id="26" presetID="35" presetClass="entr" presetSubtype="0"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2000"/>
                                        <p:tgtEl>
                                          <p:spTgt spid="3">
                                            <p:txEl>
                                              <p:pRg st="1" end="1"/>
                                            </p:txEl>
                                          </p:spTgt>
                                        </p:tgtEl>
                                      </p:cBhvr>
                                    </p:animEffect>
                                    <p:anim calcmode="lin" valueType="num">
                                      <p:cBhvr>
                                        <p:cTn id="29"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30"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1" dur="2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childTnLst>
                    </p:cTn>
                  </p:par>
                  <p:par>
                    <p:cTn id="32" fill="hold">
                      <p:stCondLst>
                        <p:cond delay="indefinite"/>
                      </p:stCondLst>
                      <p:childTnLst>
                        <p:par>
                          <p:cTn id="33" fill="hold">
                            <p:stCondLst>
                              <p:cond delay="0"/>
                            </p:stCondLst>
                            <p:childTnLst>
                              <p:par>
                                <p:cTn id="34" presetID="35" presetClass="entr" presetSubtype="0" fill="hold" grpId="0"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fade">
                                      <p:cBhvr>
                                        <p:cTn id="36" dur="2000"/>
                                        <p:tgtEl>
                                          <p:spTgt spid="3">
                                            <p:txEl>
                                              <p:pRg st="2" end="2"/>
                                            </p:txEl>
                                          </p:spTgt>
                                        </p:tgtEl>
                                      </p:cBhvr>
                                    </p:animEffect>
                                    <p:anim calcmode="lin" valueType="num">
                                      <p:cBhvr>
                                        <p:cTn id="37"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38"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9"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childTnLst>
                    </p:cTn>
                  </p:par>
                  <p:par>
                    <p:cTn id="40" fill="hold">
                      <p:stCondLst>
                        <p:cond delay="indefinite"/>
                      </p:stCondLst>
                      <p:childTnLst>
                        <p:par>
                          <p:cTn id="41" fill="hold">
                            <p:stCondLst>
                              <p:cond delay="0"/>
                            </p:stCondLst>
                            <p:childTnLst>
                              <p:par>
                                <p:cTn id="42" presetID="35" presetClass="entr" presetSubtype="0" fill="hold" grpId="0" nodeType="clickEffect">
                                  <p:stCondLst>
                                    <p:cond delay="0"/>
                                  </p:stCondLst>
                                  <p:childTnLst>
                                    <p:set>
                                      <p:cBhvr>
                                        <p:cTn id="43" dur="1" fill="hold">
                                          <p:stCondLst>
                                            <p:cond delay="0"/>
                                          </p:stCondLst>
                                        </p:cTn>
                                        <p:tgtEl>
                                          <p:spTgt spid="3">
                                            <p:txEl>
                                              <p:pRg st="3" end="3"/>
                                            </p:txEl>
                                          </p:spTgt>
                                        </p:tgtEl>
                                        <p:attrNameLst>
                                          <p:attrName>style.visibility</p:attrName>
                                        </p:attrNameLst>
                                      </p:cBhvr>
                                      <p:to>
                                        <p:strVal val="visible"/>
                                      </p:to>
                                    </p:set>
                                    <p:animEffect transition="in" filter="fade">
                                      <p:cBhvr>
                                        <p:cTn id="44" dur="2000"/>
                                        <p:tgtEl>
                                          <p:spTgt spid="3">
                                            <p:txEl>
                                              <p:pRg st="3" end="3"/>
                                            </p:txEl>
                                          </p:spTgt>
                                        </p:tgtEl>
                                      </p:cBhvr>
                                    </p:animEffect>
                                    <p:anim calcmode="lin" valueType="num">
                                      <p:cBhvr>
                                        <p:cTn id="45" dur="2000" fill="hold"/>
                                        <p:tgtEl>
                                          <p:spTgt spid="3">
                                            <p:txEl>
                                              <p:pRg st="3" end="3"/>
                                            </p:txEl>
                                          </p:spTgt>
                                        </p:tgtEl>
                                        <p:attrNameLst>
                                          <p:attrName>style.rotation</p:attrName>
                                        </p:attrNameLst>
                                      </p:cBhvr>
                                      <p:tavLst>
                                        <p:tav tm="0">
                                          <p:val>
                                            <p:fltVal val="720"/>
                                          </p:val>
                                        </p:tav>
                                        <p:tav tm="100000">
                                          <p:val>
                                            <p:fltVal val="0"/>
                                          </p:val>
                                        </p:tav>
                                      </p:tavLst>
                                    </p:anim>
                                    <p:anim calcmode="lin" valueType="num">
                                      <p:cBhvr>
                                        <p:cTn id="46"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7" dur="2000" fill="hold"/>
                                        <p:tgtEl>
                                          <p:spTgt spid="3">
                                            <p:txEl>
                                              <p:pRg st="3" end="3"/>
                                            </p:txEl>
                                          </p:spTgt>
                                        </p:tgtEl>
                                        <p:attrNameLst>
                                          <p:attrName>ppt_w</p:attrName>
                                        </p:attrNameLst>
                                      </p:cBhvr>
                                      <p:tavLst>
                                        <p:tav tm="0">
                                          <p:val>
                                            <p:fltVal val="0"/>
                                          </p:val>
                                        </p:tav>
                                        <p:tav tm="100000">
                                          <p:val>
                                            <p:strVal val="#ppt_w"/>
                                          </p:val>
                                        </p:tav>
                                      </p:tavLst>
                                    </p:anim>
                                  </p:childTnLst>
                                </p:cTn>
                              </p:par>
                            </p:childTnLst>
                          </p:cTn>
                        </p:par>
                      </p:childTnLst>
                    </p:cTn>
                  </p:par>
                  <p:par>
                    <p:cTn id="48" fill="hold">
                      <p:stCondLst>
                        <p:cond delay="indefinite"/>
                      </p:stCondLst>
                      <p:childTnLst>
                        <p:par>
                          <p:cTn id="49" fill="hold">
                            <p:stCondLst>
                              <p:cond delay="0"/>
                            </p:stCondLst>
                            <p:childTnLst>
                              <p:par>
                                <p:cTn id="50" presetID="35" presetClass="entr" presetSubtype="0" fill="hold" grpId="0" nodeType="click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fade">
                                      <p:cBhvr>
                                        <p:cTn id="52" dur="2000"/>
                                        <p:tgtEl>
                                          <p:spTgt spid="3">
                                            <p:txEl>
                                              <p:pRg st="4" end="4"/>
                                            </p:txEl>
                                          </p:spTgt>
                                        </p:tgtEl>
                                      </p:cBhvr>
                                    </p:animEffect>
                                    <p:anim calcmode="lin" valueType="num">
                                      <p:cBhvr>
                                        <p:cTn id="53" dur="2000" fill="hold"/>
                                        <p:tgtEl>
                                          <p:spTgt spid="3">
                                            <p:txEl>
                                              <p:pRg st="4" end="4"/>
                                            </p:txEl>
                                          </p:spTgt>
                                        </p:tgtEl>
                                        <p:attrNameLst>
                                          <p:attrName>style.rotation</p:attrName>
                                        </p:attrNameLst>
                                      </p:cBhvr>
                                      <p:tavLst>
                                        <p:tav tm="0">
                                          <p:val>
                                            <p:fltVal val="720"/>
                                          </p:val>
                                        </p:tav>
                                        <p:tav tm="100000">
                                          <p:val>
                                            <p:fltVal val="0"/>
                                          </p:val>
                                        </p:tav>
                                      </p:tavLst>
                                    </p:anim>
                                    <p:anim calcmode="lin" valueType="num">
                                      <p:cBhvr>
                                        <p:cTn id="54" dur="2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55" dur="2000" fill="hold"/>
                                        <p:tgtEl>
                                          <p:spTgt spid="3">
                                            <p:txEl>
                                              <p:pRg st="4" end="4"/>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1600200"/>
            <a:ext cx="8572560" cy="4900634"/>
          </a:xfrm>
        </p:spPr>
        <p:style>
          <a:lnRef idx="1">
            <a:schemeClr val="accent4"/>
          </a:lnRef>
          <a:fillRef idx="2">
            <a:schemeClr val="accent4"/>
          </a:fillRef>
          <a:effectRef idx="1">
            <a:schemeClr val="accent4"/>
          </a:effectRef>
          <a:fontRef idx="minor">
            <a:schemeClr val="dk1"/>
          </a:fontRef>
        </p:style>
        <p:txBody>
          <a:bodyPr>
            <a:noAutofit/>
          </a:bodyPr>
          <a:lstStyle/>
          <a:p>
            <a:pPr algn="r" rtl="1"/>
            <a:r>
              <a:rPr lang="en-US" sz="2800" dirty="0"/>
              <a:t>- </a:t>
            </a:r>
            <a:r>
              <a:rPr lang="ar-SA" sz="2800" dirty="0"/>
              <a:t>دهکده ی جهانی واقعیت پیدا کرده است، چه بخواهیم و چه نخواهیم، و </a:t>
            </a:r>
            <a:r>
              <a:rPr lang="ar-SA" sz="2800" b="1" dirty="0"/>
              <a:t>ماهواره ها مرزهای جغرافیایی را انکار </a:t>
            </a:r>
            <a:r>
              <a:rPr lang="ar-SA" sz="2800" dirty="0"/>
              <a:t>کرده اند.هیچکس نمی تواند از قبول مقتضیات تمدن تکنولوژیک سر باز زند. این همان دهکده ای است که بر سر ساکنانش آنتن هایی روییده است که یک صد و پنجاه کانال ماهواره ها را مستقیما دریافت می کنند</a:t>
            </a:r>
            <a:r>
              <a:rPr lang="en-US" sz="2800" dirty="0"/>
              <a:t>.</a:t>
            </a:r>
            <a:br>
              <a:rPr lang="en-US" sz="2800" dirty="0"/>
            </a:br>
            <a:r>
              <a:rPr lang="ar-SA" sz="2800" dirty="0"/>
              <a:t>و اما درباره ی خودمان، نباید بترسیم. حصارها تا هنگامی مفید فایده ای هستند که دزدان شب رو </a:t>
            </a:r>
            <a:r>
              <a:rPr lang="fa-IR" sz="2800" dirty="0" smtClean="0"/>
              <a:t>،</a:t>
            </a:r>
            <a:r>
              <a:rPr lang="ar-SA" sz="2800" dirty="0" smtClean="0"/>
              <a:t>بر </a:t>
            </a:r>
            <a:r>
              <a:rPr lang="ar-SA" sz="2800" dirty="0"/>
              <a:t>زمین می زیند، اما آن گاه که دزدان از آسمان فرود می آیند، چگونه می توان به حصارها اطمینان کرد؟ پس باید از این اندیشه که حصارهایی بتوانند ما را از شر ماهواره ها محفوظ دارند، بیرون شد و </a:t>
            </a:r>
            <a:r>
              <a:rPr lang="ar-SA" sz="2800" b="1" dirty="0">
                <a:solidFill>
                  <a:srgbClr val="FF0000"/>
                </a:solidFill>
              </a:rPr>
              <a:t>خانه را در دامنه آتشفشان بنا کرد</a:t>
            </a:r>
            <a:r>
              <a:rPr lang="ar-SA" sz="2800" dirty="0"/>
              <a:t>. باید در روبه رو شدن با واقعیت، به اندازه کافی جرات و شجاعت داشت. </a:t>
            </a:r>
            <a:endParaRPr lang="en-US" sz="2800" dirty="0"/>
          </a:p>
        </p:txBody>
      </p:sp>
      <p:sp>
        <p:nvSpPr>
          <p:cNvPr id="2" name="Title 1"/>
          <p:cNvSpPr>
            <a:spLocks noGrp="1"/>
          </p:cNvSpPr>
          <p:nvPr>
            <p:ph type="title"/>
          </p:nvPr>
        </p:nvSpPr>
        <p:spPr>
          <a:xfrm>
            <a:off x="428596" y="214290"/>
            <a:ext cx="8229600" cy="1214422"/>
          </a:xfrm>
        </p:spPr>
        <p:style>
          <a:lnRef idx="1">
            <a:schemeClr val="accent5"/>
          </a:lnRef>
          <a:fillRef idx="2">
            <a:schemeClr val="accent5"/>
          </a:fillRef>
          <a:effectRef idx="1">
            <a:schemeClr val="accent5"/>
          </a:effectRef>
          <a:fontRef idx="minor">
            <a:schemeClr val="dk1"/>
          </a:fontRef>
        </p:style>
        <p:txBody>
          <a:bodyPr>
            <a:noAutofit/>
          </a:bodyPr>
          <a:lstStyle/>
          <a:p>
            <a:pPr algn="l" rtl="1"/>
            <a:r>
              <a:rPr lang="fa-IR" sz="2800" dirty="0"/>
              <a:t>توجه شما را به </a:t>
            </a:r>
            <a:r>
              <a:rPr lang="ar-SA" sz="2800" dirty="0"/>
              <a:t>گفتگوهای شهید سیدمرتضی آوینی </a:t>
            </a:r>
            <a:r>
              <a:rPr lang="ar-SA" sz="2800" dirty="0" smtClean="0"/>
              <a:t>در </a:t>
            </a:r>
            <a:r>
              <a:rPr lang="ar-SA" sz="2800" dirty="0"/>
              <a:t>طول سال های 1368 تا 1371 درباره انفجار اطلاعات جلب می </a:t>
            </a:r>
            <a:r>
              <a:rPr lang="ar-SA" sz="2800" dirty="0" smtClean="0"/>
              <a:t>کنم</a:t>
            </a:r>
            <a:endParaRPr lang="en-US" sz="2800"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5"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fade">
                                      <p:cBhvr>
                                        <p:cTn id="13" dur="2000"/>
                                        <p:tgtEl>
                                          <p:spTgt spid="3">
                                            <p:bg/>
                                          </p:spTgt>
                                        </p:tgtEl>
                                      </p:cBhvr>
                                    </p:animEffect>
                                    <p:anim calcmode="lin" valueType="num">
                                      <p:cBhvr>
                                        <p:cTn id="14" dur="2000" fill="hold"/>
                                        <p:tgtEl>
                                          <p:spTgt spid="3">
                                            <p:bg/>
                                          </p:spTgt>
                                        </p:tgtEl>
                                        <p:attrNameLst>
                                          <p:attrName>style.rotation</p:attrName>
                                        </p:attrNameLst>
                                      </p:cBhvr>
                                      <p:tavLst>
                                        <p:tav tm="0">
                                          <p:val>
                                            <p:fltVal val="720"/>
                                          </p:val>
                                        </p:tav>
                                        <p:tav tm="100000">
                                          <p:val>
                                            <p:fltVal val="0"/>
                                          </p:val>
                                        </p:tav>
                                      </p:tavLst>
                                    </p:anim>
                                    <p:anim calcmode="lin" valueType="num">
                                      <p:cBhvr>
                                        <p:cTn id="15" dur="2000" fill="hold"/>
                                        <p:tgtEl>
                                          <p:spTgt spid="3">
                                            <p:bg/>
                                          </p:spTgt>
                                        </p:tgtEl>
                                        <p:attrNameLst>
                                          <p:attrName>ppt_h</p:attrName>
                                        </p:attrNameLst>
                                      </p:cBhvr>
                                      <p:tavLst>
                                        <p:tav tm="0">
                                          <p:val>
                                            <p:fltVal val="0"/>
                                          </p:val>
                                        </p:tav>
                                        <p:tav tm="100000">
                                          <p:val>
                                            <p:strVal val="#ppt_h"/>
                                          </p:val>
                                        </p:tav>
                                      </p:tavLst>
                                    </p:anim>
                                    <p:anim calcmode="lin" valueType="num">
                                      <p:cBhvr>
                                        <p:cTn id="16" dur="2000" fill="hold"/>
                                        <p:tgtEl>
                                          <p:spTgt spid="3">
                                            <p:bg/>
                                          </p:spTgt>
                                        </p:tgtEl>
                                        <p:attrNameLst>
                                          <p:attrName>ppt_w</p:attrName>
                                        </p:attrNameLst>
                                      </p:cBhvr>
                                      <p:tavLst>
                                        <p:tav tm="0">
                                          <p:val>
                                            <p:fltVal val="0"/>
                                          </p:val>
                                        </p:tav>
                                        <p:tav tm="100000">
                                          <p:val>
                                            <p:strVal val="#ppt_w"/>
                                          </p:val>
                                        </p:tav>
                                      </p:tavLst>
                                    </p:anim>
                                  </p:childTnLst>
                                </p:cTn>
                              </p:par>
                            </p:childTnLst>
                          </p:cTn>
                        </p:par>
                      </p:childTnLst>
                    </p:cTn>
                  </p:par>
                  <p:par>
                    <p:cTn id="17" fill="hold">
                      <p:stCondLst>
                        <p:cond delay="indefinite"/>
                      </p:stCondLst>
                      <p:childTnLst>
                        <p:par>
                          <p:cTn id="18" fill="hold">
                            <p:stCondLst>
                              <p:cond delay="0"/>
                            </p:stCondLst>
                            <p:childTnLst>
                              <p:par>
                                <p:cTn id="19" presetID="35"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2000"/>
                                        <p:tgtEl>
                                          <p:spTgt spid="3">
                                            <p:txEl>
                                              <p:pRg st="0" end="0"/>
                                            </p:txEl>
                                          </p:spTgt>
                                        </p:tgtEl>
                                      </p:cBhvr>
                                    </p:animEffect>
                                    <p:anim calcmode="lin" valueType="num">
                                      <p:cBhvr>
                                        <p:cTn id="22"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23"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4"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14290"/>
            <a:ext cx="8643998" cy="6500858"/>
          </a:xfrm>
        </p:spPr>
        <p:style>
          <a:lnRef idx="1">
            <a:schemeClr val="accent4"/>
          </a:lnRef>
          <a:fillRef idx="2">
            <a:schemeClr val="accent4"/>
          </a:fillRef>
          <a:effectRef idx="1">
            <a:schemeClr val="accent4"/>
          </a:effectRef>
          <a:fontRef idx="minor">
            <a:schemeClr val="dk1"/>
          </a:fontRef>
        </p:style>
        <p:txBody>
          <a:bodyPr>
            <a:noAutofit/>
          </a:bodyPr>
          <a:lstStyle/>
          <a:p>
            <a:pPr algn="r" rtl="1"/>
            <a:r>
              <a:rPr lang="ar-SA" sz="3200" dirty="0" smtClean="0"/>
              <a:t>غرب چنین است که در عین ضعف، بیش تر از همیشه رجز می خواند تا خود را در پناه</a:t>
            </a:r>
            <a:r>
              <a:rPr lang="fa-IR" sz="3200" dirty="0" smtClean="0"/>
              <a:t> </a:t>
            </a:r>
            <a:r>
              <a:rPr lang="ar-SA" sz="3200" dirty="0" smtClean="0"/>
              <a:t> </a:t>
            </a:r>
            <a:r>
              <a:rPr lang="ar-SA" sz="3200" b="1" dirty="0" smtClean="0"/>
              <a:t>وهم</a:t>
            </a:r>
            <a:r>
              <a:rPr lang="ar-SA" sz="3200" dirty="0" smtClean="0"/>
              <a:t> حفظ کند</a:t>
            </a:r>
            <a:endParaRPr lang="fa-IR" sz="3200" dirty="0" smtClean="0"/>
          </a:p>
          <a:p>
            <a:pPr algn="r" rtl="1"/>
            <a:r>
              <a:rPr lang="ar-SA" sz="3200" dirty="0" smtClean="0"/>
              <a:t>می </a:t>
            </a:r>
            <a:r>
              <a:rPr lang="ar-SA" sz="3200" dirty="0"/>
              <a:t>خواهم بگویم که خود ماهواره، در عالم واقع، آن همه ترس ندارد که طنین این خبر در عالم وهم:(( </a:t>
            </a:r>
            <a:r>
              <a:rPr lang="ar-SA" sz="3200" b="1" dirty="0"/>
              <a:t>ماهواره دارد می آید</a:t>
            </a:r>
            <a:r>
              <a:rPr lang="ar-SA" sz="3200" dirty="0"/>
              <a:t>.)) طنین این خبر تا آن جا هراسناک است که بسیاری از هم اکنون فاتحه ی همه چیز را خوانده اند: هویت ملی، اخلاق، زبان فارسی... چنان که پیش از آمدن تلویزیون نیز سخنانی چنین در افواه بود</a:t>
            </a:r>
            <a:r>
              <a:rPr lang="en-US" sz="3200" dirty="0" smtClean="0"/>
              <a:t>.</a:t>
            </a:r>
            <a:endParaRPr lang="fa-IR" sz="3200" dirty="0" smtClean="0"/>
          </a:p>
          <a:p>
            <a:pPr algn="r" rtl="1"/>
            <a:r>
              <a:rPr lang="ar-SA" sz="3200" dirty="0" smtClean="0"/>
              <a:t>غرب از همان آغاز، غایتی مگر برپایی یک حکومت جهانی نداشته است، و هم اکنون </a:t>
            </a:r>
            <a:r>
              <a:rPr lang="ar-SA" sz="3200" dirty="0" smtClean="0">
                <a:solidFill>
                  <a:schemeClr val="tx1"/>
                </a:solidFill>
              </a:rPr>
              <a:t>نیز چه آنان که از </a:t>
            </a:r>
            <a:r>
              <a:rPr lang="ar-SA" sz="3200" b="1" dirty="0" smtClean="0">
                <a:solidFill>
                  <a:schemeClr val="tx1"/>
                </a:solidFill>
              </a:rPr>
              <a:t>حاکمیت ماهواره ها </a:t>
            </a:r>
            <a:r>
              <a:rPr lang="ar-SA" sz="3200" dirty="0" smtClean="0">
                <a:solidFill>
                  <a:schemeClr val="tx1"/>
                </a:solidFill>
              </a:rPr>
              <a:t>به وحشت افتاده اند و چه آنان که مشتاقانه چنین روزی را انتظار می برند، هر دو، حاکمیت ماهواره </a:t>
            </a:r>
            <a:r>
              <a:rPr lang="ar-SA" sz="3200" dirty="0" smtClean="0"/>
              <a:t>ها را با حاکمیت جهانی غرب یکسان گرفته اند؛ و هر دو اشتباه می کنند</a:t>
            </a:r>
            <a:endParaRPr lang="en-US" sz="3200"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36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34"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8000" b="-8000"/>
          </a:stretch>
        </a:blipFill>
        <a:effectLst/>
      </p:bgPr>
    </p:bg>
    <p:spTree>
      <p:nvGrpSpPr>
        <p:cNvPr id="1" name=""/>
        <p:cNvGrpSpPr/>
        <p:nvPr/>
      </p:nvGrpSpPr>
      <p:grpSpPr>
        <a:xfrm>
          <a:off x="0" y="0"/>
          <a:ext cx="0" cy="0"/>
          <a:chOff x="0" y="0"/>
          <a:chExt cx="0" cy="0"/>
        </a:xfrm>
      </p:grpSpPr>
      <p:sp>
        <p:nvSpPr>
          <p:cNvPr id="4" name="Rectangle 3"/>
          <p:cNvSpPr/>
          <p:nvPr/>
        </p:nvSpPr>
        <p:spPr>
          <a:xfrm>
            <a:off x="966575" y="1142984"/>
            <a:ext cx="5929828" cy="4508927"/>
          </a:xfrm>
          <a:prstGeom prst="rect">
            <a:avLst/>
          </a:prstGeom>
          <a:noFill/>
        </p:spPr>
        <p:txBody>
          <a:bodyPr wrap="square" lIns="91440" tIns="45720" rIns="91440" bIns="45720">
            <a:spAutoFit/>
          </a:bodyPr>
          <a:lstStyle/>
          <a:p>
            <a:pPr algn="ctr"/>
            <a:r>
              <a:rPr lang="fa-IR" sz="287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پایان</a:t>
            </a:r>
            <a:endParaRPr 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7" name="TextBox 6"/>
          <p:cNvSpPr txBox="1"/>
          <p:nvPr/>
        </p:nvSpPr>
        <p:spPr>
          <a:xfrm>
            <a:off x="1071538" y="5786454"/>
            <a:ext cx="6643734" cy="769441"/>
          </a:xfrm>
          <a:prstGeom prst="rect">
            <a:avLst/>
          </a:prstGeom>
          <a:noFill/>
        </p:spPr>
        <p:txBody>
          <a:bodyPr wrap="square" rtlCol="0">
            <a:spAutoFit/>
          </a:bodyPr>
          <a:lstStyle/>
          <a:p>
            <a:pPr algn="ctr"/>
            <a:r>
              <a:rPr lang="fa-IR" sz="4400" b="1" dirty="0" smtClean="0">
                <a:solidFill>
                  <a:schemeClr val="bg1"/>
                </a:solidFill>
              </a:rPr>
              <a:t>با تشکر از صبر و حوصله شما</a:t>
            </a:r>
            <a:endParaRPr lang="en-US" sz="4400" b="1" dirty="0">
              <a:solidFill>
                <a:schemeClr val="bg1"/>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1"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2" presetClass="entr" presetSubtype="1" fill="hold" nodeType="after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7">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515</TotalTime>
  <Words>1103</Words>
  <Application>Microsoft Office PowerPoint</Application>
  <PresentationFormat>On-screen Show (4:3)</PresentationFormat>
  <Paragraphs>65</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Concourse</vt:lpstr>
      <vt:lpstr>PowerPoint Presentation</vt:lpstr>
      <vt:lpstr>پیامدهای منفی شبکه های فارسی زبان بیگانه</vt:lpstr>
      <vt:lpstr>PowerPoint Presentation</vt:lpstr>
      <vt:lpstr>شبکه فارسی وان </vt:lpstr>
      <vt:lpstr>PowerPoint Presentation</vt:lpstr>
      <vt:lpstr>تاریخچه مختصر فرقه بهائیت </vt:lpstr>
      <vt:lpstr>حالا به بررسی یکی از شبکه های فارسی زبان بهائیت می پردازیم:</vt:lpstr>
      <vt:lpstr>)از شبکه های بهائیت) شبکه من وتو</vt:lpstr>
      <vt:lpstr>شبکه فارسی زبان (من و تو)</vt:lpstr>
      <vt:lpstr>PowerPoint Presentation</vt:lpstr>
      <vt:lpstr>کسانی که به دنبال ماهواره و شبکه های فارسی زبان بیگانه ی آن هستند ، باید به چند سوال در ذهن خود پاسخ بدهند ؟</vt:lpstr>
      <vt:lpstr>PowerPoint Presentation</vt:lpstr>
      <vt:lpstr>در برخورد با ماهواره چه کنیم؟</vt:lpstr>
      <vt:lpstr>توجه شما را به گفتگوهای شهید سیدمرتضی آوینی در طول سال های 1368 تا 1371 درباره انفجار اطلاعات جلب می کنم</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پیامدهای منفی شبکه های فارسی زبان بیگانه</dc:title>
  <dc:creator>aftab</dc:creator>
  <cp:lastModifiedBy>Windows User</cp:lastModifiedBy>
  <cp:revision>59</cp:revision>
  <dcterms:created xsi:type="dcterms:W3CDTF">2012-01-20T19:28:11Z</dcterms:created>
  <dcterms:modified xsi:type="dcterms:W3CDTF">2020-04-06T11:51:04Z</dcterms:modified>
</cp:coreProperties>
</file>