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88" r:id="rId2"/>
    <p:sldId id="256" r:id="rId3"/>
    <p:sldId id="258" r:id="rId4"/>
    <p:sldId id="259" r:id="rId5"/>
    <p:sldId id="264" r:id="rId6"/>
    <p:sldId id="260" r:id="rId7"/>
    <p:sldId id="261" r:id="rId8"/>
    <p:sldId id="262" r:id="rId9"/>
    <p:sldId id="283" r:id="rId10"/>
    <p:sldId id="284" r:id="rId11"/>
    <p:sldId id="285" r:id="rId12"/>
    <p:sldId id="286" r:id="rId13"/>
    <p:sldId id="263" r:id="rId14"/>
    <p:sldId id="287" r:id="rId15"/>
    <p:sldId id="270" r:id="rId16"/>
    <p:sldId id="271" r:id="rId17"/>
    <p:sldId id="266" r:id="rId18"/>
    <p:sldId id="267" r:id="rId19"/>
    <p:sldId id="268" r:id="rId20"/>
    <p:sldId id="269" r:id="rId21"/>
    <p:sldId id="273" r:id="rId22"/>
    <p:sldId id="272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00CC99"/>
    <a:srgbClr val="FF9900"/>
    <a:srgbClr val="4D4D4D"/>
    <a:srgbClr val="5F5F5F"/>
    <a:srgbClr val="000000"/>
    <a:srgbClr val="00CC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188" autoAdjust="0"/>
  </p:normalViewPr>
  <p:slideViewPr>
    <p:cSldViewPr>
      <p:cViewPr varScale="1">
        <p:scale>
          <a:sx n="64" d="100"/>
          <a:sy n="64" d="100"/>
        </p:scale>
        <p:origin x="134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8637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86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86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E469184-616A-4C2F-BFD2-0B7915F3E84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563BEC-A24C-4BF9-86EF-BD8B6E0CAB15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11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A23BE-5E8E-46F8-887B-B8E04109E7D4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63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83031-2F9A-498B-8823-9F051ADE3DB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791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31A86B-713E-4715-8A54-58034347DDF1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94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3810-7C82-4A6E-B61F-662DAE9F705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42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CA92D-1951-4D40-9642-0D58FD0017B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30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68A31-2DB1-4F43-AF07-BBA543EB159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241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6F2D93-CCBA-47DF-96C9-78D2630B0A2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580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9476E-A663-4E80-A141-7352AF411D60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696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6F49D-48E8-4B59-AF5A-D72975073A1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3693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381000"/>
            <a:ext cx="82296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DE34BAD-DB7A-4438-9D78-AC7C1CDFBEAF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090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100000"/>
                    </a14:imgEffect>
                    <a14:imgEffect>
                      <a14:brightnessContrast bright="-82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53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53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53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54DBF92C-EA35-4004-92CC-6B2C06BD691A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E:\New%20Folder\ADSL%20-%20Pars%20Online%20Telecommunications2_files\adsl-pic1.g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E:\New%20Folder\ADSL%20-%20Pars%20Online%20Telecommunications2_files\adsl-pic3.g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/E:\New%20Folder\DSL_files\DSL3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8229600" cy="1371600"/>
          </a:xfrm>
        </p:spPr>
        <p:txBody>
          <a:bodyPr/>
          <a:lstStyle/>
          <a:p>
            <a:pPr rtl="1"/>
            <a:r>
              <a:rPr lang="fa-IR" sz="6000" dirty="0" smtClean="0">
                <a:solidFill>
                  <a:schemeClr val="bg1"/>
                </a:solidFill>
                <a:cs typeface="B Titr" panose="00000700000000000000" pitchFamily="2" charset="-78"/>
              </a:rPr>
              <a:t>خط مشترک دیجیتالی </a:t>
            </a:r>
            <a:r>
              <a:rPr lang="en-US" sz="6000" dirty="0" smtClean="0">
                <a:solidFill>
                  <a:schemeClr val="bg1"/>
                </a:solidFill>
                <a:cs typeface="B Titr" panose="00000700000000000000" pitchFamily="2" charset="-78"/>
              </a:rPr>
              <a:t>DSL</a:t>
            </a:r>
            <a:endParaRPr lang="fa-IR" sz="6000" dirty="0">
              <a:solidFill>
                <a:schemeClr val="bg1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106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971550" y="1989138"/>
            <a:ext cx="74882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a-IR">
              <a:latin typeface="Arial" panose="020B0604020202020204" pitchFamily="34" charset="0"/>
            </a:endParaRPr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900113" y="990298"/>
            <a:ext cx="7596187" cy="465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خط مشترك ديجيتالي (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(Digital subscriber Line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يا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فناوري جديدي است كه تعداد زيادي بيت را از طريق سيم‌هاي مسي عبور مي‌دهد. در كنار اين مخفف گاهي حرف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X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هم مي گذارند كه مويد خاصيت چند‌گانه‌ي اين فناوري و  و افراد خانواده‌ي آن مانند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SDSL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،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VDSL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،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HDSL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،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است. از نظر كار كرد،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شبيه به مودم‌هاي عادي، ولي با سرعت‌هايي بسيار بيشتر از 56 كيلو بيت بر ثانيه عمل مي‌كند.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براي ارسال تعداد بيت‌هاي زيادي بين دو نقطه و از طريق سيم‌ مسي مورد استفاده قرار مي‌گيرد. نقطه‌ي الف،‌ معمولاً‌ خانه يا محل مشتري و نقطه ب، مركز تلفن محلي است. تفاوت اين مودم با مودم‌هاي سري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V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اتحاديه بين المللي مخابرات (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ITU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) اين است كه در اين مودم‌ها‌ اتصال يك سر سيم مسي خط مشترك به سر ديگر آن  برقرار مي‌شود و سيگنال‌ها از مراكز سوييچينگ تلفن رد نمي‌شوند.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ar-SA" sz="2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12875"/>
            <a:ext cx="7931150" cy="4467225"/>
          </a:xfrm>
        </p:spPr>
        <p:txBody>
          <a:bodyPr/>
          <a:lstStyle/>
          <a:p>
            <a:pPr algn="just" rtl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</a:t>
            </a:r>
            <a:endParaRPr lang="en-US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827088" y="1152525"/>
            <a:ext cx="7345362" cy="380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b="1" dirty="0">
                <a:solidFill>
                  <a:schemeClr val="bg1"/>
                </a:solidFill>
              </a:rPr>
              <a:t>يكي از اهداف اصلي طراحان </a:t>
            </a:r>
            <a:r>
              <a:rPr lang="en-US" b="1" dirty="0">
                <a:solidFill>
                  <a:schemeClr val="bg1"/>
                </a:solidFill>
              </a:rPr>
              <a:t>DSL</a:t>
            </a:r>
            <a:r>
              <a:rPr lang="ar-SA" b="1" dirty="0">
                <a:solidFill>
                  <a:schemeClr val="bg1"/>
                </a:solidFill>
              </a:rPr>
              <a:t>، ارايه‌ي خدمات مختلف از طريق امكانات قديمي بوده است. در </a:t>
            </a:r>
            <a:r>
              <a:rPr lang="en-US" b="1" dirty="0">
                <a:solidFill>
                  <a:schemeClr val="bg1"/>
                </a:solidFill>
              </a:rPr>
              <a:t>DSL</a:t>
            </a:r>
            <a:r>
              <a:rPr lang="ar-SA" b="1" dirty="0">
                <a:solidFill>
                  <a:schemeClr val="bg1"/>
                </a:solidFill>
              </a:rPr>
              <a:t> براي انتقال صوت، از طيف 0 تا 4 كيلو هرتز و براي عبور داده‌ها از بسامد‌هاي بالاتر استفاده مي‌شود. البته اين امر خود مشكلاتي را به دنبال دارد. به طور مثال، تداخل جريان داده‌اي با بسامد‌هاي بالاتر از 4 كيلو هرتز و مشكل انتقال  اين بسامد‌ها توسط خطوط تلفني است. از سوي ديگر بسامد‌هاي بالاتري كه </a:t>
            </a:r>
            <a:r>
              <a:rPr lang="en-US" b="1" dirty="0">
                <a:solidFill>
                  <a:schemeClr val="bg1"/>
                </a:solidFill>
              </a:rPr>
              <a:t>DSL</a:t>
            </a:r>
            <a:r>
              <a:rPr lang="ar-SA" b="1" dirty="0">
                <a:solidFill>
                  <a:schemeClr val="bg1"/>
                </a:solidFill>
              </a:rPr>
              <a:t> استفاده مي‌كند، يحتمل باعث تداخل در صوت انتقال يافته از طريق تلفن و منجر به ايجاد جريان ساكن در گوشي تلفن مي‌شود. براي حل مشكل تداخل از ابزاري به نام جدا كننده (</a:t>
            </a:r>
            <a:r>
              <a:rPr lang="en-US" b="1" dirty="0">
                <a:solidFill>
                  <a:schemeClr val="bg1"/>
                </a:solidFill>
              </a:rPr>
              <a:t>Splitter</a:t>
            </a:r>
            <a:r>
              <a:rPr lang="ar-SA" b="1" dirty="0">
                <a:solidFill>
                  <a:schemeClr val="bg1"/>
                </a:solidFill>
              </a:rPr>
              <a:t>) استفاده مي‌شود.جدا كننده، علاوه بر عمل جدا كنندگي، به صورت فيلتر پايين گذر نيز عمل مي‌كند: يعني اجازه‌ي عبور بسامد‌هاي 0 تا 4 كيلو هرتز از تلفن را مي‌دهد. در نتيجه مشكل تداخل 4 كيلو هرتز تلفن و مودم </a:t>
            </a:r>
            <a:r>
              <a:rPr lang="en-US" b="1" dirty="0">
                <a:solidFill>
                  <a:schemeClr val="bg1"/>
                </a:solidFill>
              </a:rPr>
              <a:t>DSL</a:t>
            </a:r>
            <a:r>
              <a:rPr lang="ar-SA" b="1" dirty="0">
                <a:solidFill>
                  <a:schemeClr val="bg1"/>
                </a:solidFill>
              </a:rPr>
              <a:t> حل مي‌شود.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589588"/>
            <a:ext cx="585788" cy="360362"/>
          </a:xfrm>
        </p:spPr>
        <p:txBody>
          <a:bodyPr/>
          <a:lstStyle/>
          <a:p>
            <a:pPr algn="r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ar-SA" sz="2000"/>
              <a:t> </a:t>
            </a:r>
            <a:endParaRPr lang="en-US" sz="2000"/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7632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a-IR"/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1258888" y="1916113"/>
            <a:ext cx="6335712" cy="338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</a:rPr>
              <a:t>DSL</a:t>
            </a:r>
            <a:endParaRPr lang="ar-SA" sz="2400" b="1" dirty="0">
              <a:solidFill>
                <a:schemeClr val="bg1"/>
              </a:solidFill>
            </a:endParaRP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برای اتصال به اينترنت از روش های متفاوتی استفاده می گردد. استفاده از  مودم معمولی ،  مودم کابلی ،  شبکه محلی و يا خطوط </a:t>
            </a:r>
            <a:r>
              <a:rPr lang="en-US" sz="2000" b="1" dirty="0">
                <a:solidFill>
                  <a:schemeClr val="bg1"/>
                </a:solidFill>
              </a:rPr>
              <a:t>DSL)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Digital Subscriber Line</a:t>
            </a:r>
            <a:r>
              <a:rPr lang="ar-SA" sz="2000" b="1" dirty="0">
                <a:solidFill>
                  <a:schemeClr val="bg1"/>
                </a:solidFill>
              </a:rPr>
              <a:t>،  نمونه هائی از روش های موجود برای اتصال به اينترنت می باشند.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،  يک اتصال با سرعت بالا را با استفاده از کابل های معمولی تلفن برای کاربران اينترنت فراهم می نمايد. </a:t>
            </a:r>
            <a:r>
              <a:rPr lang="ar-SA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331913" y="1916113"/>
            <a:ext cx="6264275" cy="3840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</a:rPr>
              <a:t>DSL </a:t>
            </a:r>
            <a:r>
              <a:rPr lang="fa-IR" sz="2400" b="1" dirty="0">
                <a:solidFill>
                  <a:schemeClr val="bg1"/>
                </a:solidFill>
              </a:rPr>
              <a:t>چیست؟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>
                <a:solidFill>
                  <a:schemeClr val="bg1"/>
                </a:solidFill>
              </a:rPr>
              <a:t>محبوب‌ترین تکنولوژی باند پهن در جهان یعنی 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fa-IR" sz="2000" b="1" dirty="0">
                <a:solidFill>
                  <a:schemeClr val="bg1"/>
                </a:solidFill>
              </a:rPr>
              <a:t> بیش از 30 میلیون مشترک تا پایان بهار 2004 به کاربران اینترنت افزوده و تعداد بهره ‌مندان جهانی را به 78 میلیون در کل رسانده که این رشد بیش از دو برابر دیگر روش‌های متکی بر پهنای باند بوده است. تکنولوژی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fa-IR" sz="2000" b="1" dirty="0">
                <a:solidFill>
                  <a:schemeClr val="bg1"/>
                </a:solidFill>
              </a:rPr>
              <a:t> یکی از انواع انتقال پرسرعت بوده است که با تلفن معمولی شما را قادر می‌سازد تا ضمن دسترسی به اینترنت پرسرعت از امکان دریافت صدا و تصویر با کیفیت بالا استفاده کنید.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900113" y="765175"/>
            <a:ext cx="7272337" cy="458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/>
            <a:r>
              <a:rPr lang="fa-IR" sz="2400" b="1" dirty="0">
                <a:solidFill>
                  <a:schemeClr val="bg1"/>
                </a:solidFill>
              </a:rPr>
              <a:t>برتری‌های فنی </a:t>
            </a:r>
            <a:r>
              <a:rPr lang="en-US" sz="2400" b="1" dirty="0">
                <a:solidFill>
                  <a:schemeClr val="bg1"/>
                </a:solidFill>
              </a:rPr>
              <a:t>DSL</a:t>
            </a:r>
            <a:endParaRPr lang="fa-IR" sz="2400" b="1" dirty="0">
              <a:solidFill>
                <a:schemeClr val="bg1"/>
              </a:solidFill>
            </a:endParaRP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اتصال دائم و مطمئن به شبکه مخابرات و شبکه جهانی اینترنت برقرار است.</a:t>
            </a: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هزینه ثابت ماهانه بدون هزینه نصب (کمتر از 400000 ریال برای </a:t>
            </a:r>
            <a:r>
              <a:rPr lang="en-US" b="1" dirty="0">
                <a:solidFill>
                  <a:schemeClr val="bg1"/>
                </a:solidFill>
              </a:rPr>
              <a:t>(256Kbps</a:t>
            </a:r>
            <a:r>
              <a:rPr lang="ar-SA" b="1" dirty="0">
                <a:solidFill>
                  <a:schemeClr val="bg1"/>
                </a:solidFill>
              </a:rPr>
              <a:t> [</a:t>
            </a:r>
            <a:r>
              <a:rPr lang="fa-IR" b="1" dirty="0">
                <a:solidFill>
                  <a:schemeClr val="bg1"/>
                </a:solidFill>
              </a:rPr>
              <a:t> حجم ارسال و دریافت  محدوده و هزینه ای ندارد ] </a:t>
            </a: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تجهیزات تحویلی به مشتری رایگان است.</a:t>
            </a: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فاصله زمان درخواست تا تحویل سیستم کوتاه می‌شود. </a:t>
            </a: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از حداقل تجهیزات در محل کار یا خانه استفاده می‌شود.</a:t>
            </a: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سرعت سیستم به قدری بالا خواهد بود که سرویس‌های دیگر اینترنت نیز مانند صوت و تصویر متحرک، برای استفاده در دسترس خواهند بود.</a:t>
            </a: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نیاز به کابل‌کشی مجدد نیست .</a:t>
            </a:r>
            <a:endParaRPr lang="en-US" b="1" dirty="0">
              <a:solidFill>
                <a:schemeClr val="bg1"/>
              </a:solidFill>
            </a:endParaRPr>
          </a:p>
          <a:p>
            <a:pPr algn="just" rtl="1">
              <a:lnSpc>
                <a:spcPct val="150000"/>
              </a:lnSpc>
              <a:buFontTx/>
              <a:buChar char="•"/>
            </a:pPr>
            <a:r>
              <a:rPr lang="fa-IR" b="1" dirty="0">
                <a:solidFill>
                  <a:schemeClr val="bg1"/>
                </a:solidFill>
              </a:rPr>
              <a:t>می توان بیش از یک نفر از هر اتصال استفاده نمود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fa-I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971550" y="549275"/>
            <a:ext cx="7129463" cy="585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40000"/>
              </a:lnSpc>
              <a:buFontTx/>
              <a:buChar char="•"/>
            </a:pPr>
            <a:r>
              <a:rPr lang="fa-IR" b="1">
                <a:solidFill>
                  <a:schemeClr val="bg1"/>
                </a:solidFill>
              </a:rPr>
              <a:t>در شرایط ایده‌آل (نبود نویز بر روی سیمها، فاصله کم تا مرکز مخابراتی) حداکثر سرعت دریافت </a:t>
            </a:r>
            <a:r>
              <a:rPr lang="en-US" b="1">
                <a:solidFill>
                  <a:schemeClr val="bg1"/>
                </a:solidFill>
              </a:rPr>
              <a:t>8Mbps</a:t>
            </a:r>
            <a:r>
              <a:rPr lang="fa-IR" b="1">
                <a:solidFill>
                  <a:schemeClr val="bg1"/>
                </a:solidFill>
              </a:rPr>
              <a:t> و سرعت ارسال </a:t>
            </a:r>
            <a:r>
              <a:rPr lang="en-US" b="1">
                <a:solidFill>
                  <a:schemeClr val="bg1"/>
                </a:solidFill>
              </a:rPr>
              <a:t>1Mbps</a:t>
            </a:r>
            <a:r>
              <a:rPr lang="fa-IR" b="1">
                <a:solidFill>
                  <a:schemeClr val="bg1"/>
                </a:solidFill>
              </a:rPr>
              <a:t> خواهد بود .</a:t>
            </a: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fa-IR" b="1">
                <a:solidFill>
                  <a:schemeClr val="bg1"/>
                </a:solidFill>
              </a:rPr>
              <a:t>اداره و کنترل کارهای چنین اتصالی نیز به سادگی همان کاری است که با تلفن منزل انجام می‌دهیم.</a:t>
            </a: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fa-IR" b="1">
                <a:solidFill>
                  <a:schemeClr val="bg1"/>
                </a:solidFill>
              </a:rPr>
              <a:t>به علت سرعت بالا (دریافت و ارسال) امکان برقراری جلسات و سمینارهای مجازی با سهولت میسر است.</a:t>
            </a: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fa-IR" b="1">
                <a:solidFill>
                  <a:schemeClr val="bg1"/>
                </a:solidFill>
              </a:rPr>
              <a:t>بازشدن راه برای انجام پروژه‌هایی مانند دولت الکترونیک، پزشکی الکترونیک، آموزش سمعی بصری الکترونیک، شبکه اختصاصی الکترونیک و مجموعه وسیعی از دیگر کاربردهای الکترونیک.</a:t>
            </a: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fa-IR" b="1">
                <a:solidFill>
                  <a:schemeClr val="bg1"/>
                </a:solidFill>
              </a:rPr>
              <a:t>مسافت </a:t>
            </a:r>
            <a:r>
              <a:rPr lang="en-US" b="1">
                <a:solidFill>
                  <a:schemeClr val="bg1"/>
                </a:solidFill>
              </a:rPr>
              <a:t>8/1</a:t>
            </a:r>
            <a:r>
              <a:rPr lang="fa-IR" b="1">
                <a:solidFill>
                  <a:schemeClr val="bg1"/>
                </a:solidFill>
              </a:rPr>
              <a:t> کیلومتری تحت پوشش شبکه برای تامین سرعت </a:t>
            </a:r>
            <a:r>
              <a:rPr lang="en-US" b="1">
                <a:solidFill>
                  <a:schemeClr val="bg1"/>
                </a:solidFill>
              </a:rPr>
              <a:t>8 Mbps </a:t>
            </a:r>
            <a:r>
              <a:rPr lang="ar-SA" b="1">
                <a:solidFill>
                  <a:schemeClr val="bg1"/>
                </a:solidFill>
              </a:rPr>
              <a:t>.</a:t>
            </a:r>
            <a:endParaRPr lang="fa-IR" b="1">
              <a:solidFill>
                <a:schemeClr val="bg1"/>
              </a:solidFill>
            </a:endParaRP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fa-IR" b="1">
                <a:solidFill>
                  <a:schemeClr val="bg1"/>
                </a:solidFill>
              </a:rPr>
              <a:t>ارائه انواع سرویس‌های مختلف براساس بستر شبکه </a:t>
            </a:r>
            <a:r>
              <a:rPr lang="en-US" b="1">
                <a:solidFill>
                  <a:schemeClr val="bg1"/>
                </a:solidFill>
              </a:rPr>
              <a:t>DSL</a:t>
            </a:r>
            <a:r>
              <a:rPr lang="fa-IR" b="1">
                <a:solidFill>
                  <a:schemeClr val="bg1"/>
                </a:solidFill>
              </a:rPr>
              <a:t> مانند </a:t>
            </a:r>
            <a:r>
              <a:rPr lang="en-US" b="1">
                <a:solidFill>
                  <a:schemeClr val="bg1"/>
                </a:solidFill>
              </a:rPr>
              <a:t>VODSL</a:t>
            </a:r>
            <a:r>
              <a:rPr lang="fa-IR" b="1">
                <a:solidFill>
                  <a:schemeClr val="bg1"/>
                </a:solidFill>
              </a:rPr>
              <a:t>، </a:t>
            </a:r>
            <a:r>
              <a:rPr lang="en-US" b="1">
                <a:solidFill>
                  <a:schemeClr val="bg1"/>
                </a:solidFill>
              </a:rPr>
              <a:t>VOIP</a:t>
            </a:r>
            <a:r>
              <a:rPr lang="fa-IR" b="1">
                <a:solidFill>
                  <a:schemeClr val="bg1"/>
                </a:solidFill>
              </a:rPr>
              <a:t>.</a:t>
            </a:r>
            <a:endParaRPr lang="ar-SA" b="1">
              <a:solidFill>
                <a:schemeClr val="bg1"/>
              </a:solidFill>
            </a:endParaRP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ar-SA" b="1">
                <a:solidFill>
                  <a:schemeClr val="bg1"/>
                </a:solidFill>
              </a:rPr>
              <a:t>در زمان اتصال به اينترنت ، امکان استفاده از خط تلفن برای تماس های مورد نظر همچنان وجود خواهد داشت .</a:t>
            </a:r>
          </a:p>
          <a:p>
            <a:pPr algn="just" rtl="1">
              <a:lnSpc>
                <a:spcPct val="140000"/>
              </a:lnSpc>
              <a:buFontTx/>
              <a:buChar char="•"/>
            </a:pPr>
            <a:r>
              <a:rPr lang="ar-SA" b="1">
                <a:solidFill>
                  <a:schemeClr val="bg1"/>
                </a:solidFill>
              </a:rPr>
              <a:t>شرکت ارائه دهنده </a:t>
            </a:r>
            <a:r>
              <a:rPr lang="en-US" b="1">
                <a:solidFill>
                  <a:schemeClr val="bg1"/>
                </a:solidFill>
              </a:rPr>
              <a:t>DSL</a:t>
            </a:r>
            <a:r>
              <a:rPr lang="ar-SA" b="1">
                <a:solidFill>
                  <a:schemeClr val="bg1"/>
                </a:solidFill>
              </a:rPr>
              <a:t> ، مودم مورد نظر را در زمان نصب خط فوق در اختيار مشترک قرار خواهد داد.</a:t>
            </a:r>
            <a:r>
              <a:rPr lang="ar-SA">
                <a:solidFill>
                  <a:schemeClr val="bg1"/>
                </a:solidFill>
              </a:rPr>
              <a:t> 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331913" y="2060575"/>
            <a:ext cx="6480175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>
                <a:solidFill>
                  <a:schemeClr val="bg1"/>
                </a:solidFill>
              </a:rPr>
              <a:t>اشکالات ( ايرادات ) </a:t>
            </a:r>
            <a:r>
              <a:rPr lang="en-US" sz="2400" b="1">
                <a:solidFill>
                  <a:schemeClr val="bg1"/>
                </a:solidFill>
              </a:rPr>
              <a:t>DSL </a:t>
            </a:r>
            <a:endParaRPr lang="ar-SA" sz="2400" b="1">
              <a:solidFill>
                <a:schemeClr val="bg1"/>
              </a:solidFill>
            </a:endParaRPr>
          </a:p>
          <a:p>
            <a:pPr algn="r" rtl="1">
              <a:lnSpc>
                <a:spcPct val="150000"/>
              </a:lnSpc>
              <a:buFontTx/>
              <a:buChar char="•"/>
            </a:pPr>
            <a:r>
              <a:rPr lang="ar-SA" sz="2000" b="1">
                <a:solidFill>
                  <a:schemeClr val="bg1"/>
                </a:solidFill>
              </a:rPr>
              <a:t>يک اتصال </a:t>
            </a:r>
            <a:r>
              <a:rPr lang="en-US" sz="2000" b="1">
                <a:solidFill>
                  <a:schemeClr val="bg1"/>
                </a:solidFill>
              </a:rPr>
              <a:t>DSL</a:t>
            </a:r>
            <a:r>
              <a:rPr lang="ar-SA" sz="2000" b="1">
                <a:solidFill>
                  <a:schemeClr val="bg1"/>
                </a:solidFill>
              </a:rPr>
              <a:t> هر اندازه که به شرکت ارائه دهنده سرويس فوق نزديکتر باشد، دارای کيفيت بهتری است .</a:t>
            </a:r>
          </a:p>
          <a:p>
            <a:pPr algn="r" rtl="1">
              <a:lnSpc>
                <a:spcPct val="150000"/>
              </a:lnSpc>
              <a:buFontTx/>
              <a:buChar char="•"/>
            </a:pPr>
            <a:r>
              <a:rPr lang="ar-SA" sz="2000" b="1">
                <a:solidFill>
                  <a:schemeClr val="bg1"/>
                </a:solidFill>
              </a:rPr>
              <a:t>سرعت دريافت  داده  نسبت به ارسال داده بمراتب بيشتر است ( عدم وجود توا زن منطقی ) </a:t>
            </a:r>
            <a:endParaRPr lang="en-US" sz="2000" b="1">
              <a:solidFill>
                <a:schemeClr val="bg1"/>
              </a:solidFill>
            </a:endParaRPr>
          </a:p>
          <a:p>
            <a:pPr algn="r" rtl="1">
              <a:lnSpc>
                <a:spcPct val="150000"/>
              </a:lnSpc>
              <a:buFontTx/>
              <a:buChar char="•"/>
            </a:pPr>
            <a:r>
              <a:rPr lang="ar-SA" sz="2000" b="1">
                <a:solidFill>
                  <a:schemeClr val="bg1"/>
                </a:solidFill>
              </a:rPr>
              <a:t>سرويس فوق در هر محل قابل دسترس نمی باشد</a:t>
            </a:r>
            <a:r>
              <a:rPr lang="en-US" sz="2000" b="1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1" name="Text Box 5"/>
          <p:cNvSpPr txBox="1">
            <a:spLocks noChangeArrowheads="1"/>
          </p:cNvSpPr>
          <p:nvPr/>
        </p:nvSpPr>
        <p:spPr bwMode="auto">
          <a:xfrm>
            <a:off x="1258888" y="1412875"/>
            <a:ext cx="7056437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400" b="1" dirty="0">
                <a:solidFill>
                  <a:schemeClr val="bg1"/>
                </a:solidFill>
              </a:rPr>
              <a:t>صوت و داده </a:t>
            </a:r>
            <a:endParaRPr lang="en-US" sz="2400" b="1" dirty="0">
              <a:solidFill>
                <a:schemeClr val="bg1"/>
              </a:solidFill>
            </a:endParaRP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کيفيت دريافت و ارسال اطلاعات از طريق</a:t>
            </a:r>
            <a:r>
              <a:rPr lang="en-US" sz="2000" b="1" dirty="0">
                <a:solidFill>
                  <a:schemeClr val="bg1"/>
                </a:solidFill>
              </a:rPr>
              <a:t> DSL</a:t>
            </a:r>
            <a:r>
              <a:rPr lang="ar-SA" sz="2000" b="1" dirty="0">
                <a:solidFill>
                  <a:schemeClr val="bg1"/>
                </a:solidFill>
              </a:rPr>
              <a:t> ، به مسافت موجود بين استفاده کننده و شرکت ارائه دهنده سرويس فوق بستگی دارد</a:t>
            </a:r>
            <a:r>
              <a:rPr lang="en-US" sz="2000" b="1" dirty="0">
                <a:solidFill>
                  <a:schemeClr val="bg1"/>
                </a:solidFill>
              </a:rPr>
              <a:t>. ADSL</a:t>
            </a:r>
            <a:r>
              <a:rPr lang="ar-SA" sz="2000" b="1" dirty="0">
                <a:solidFill>
                  <a:schemeClr val="bg1"/>
                </a:solidFill>
              </a:rPr>
              <a:t> از يک تکنولوژی با نام " تکنولوژی حساس به مسافت " استفاده می نمايد. بموزات افزايش طول خط ارتباطی ، کيفيت سيگنال افت و سرعت خط ارتباطی کاهش پيدا می نمايد</a:t>
            </a:r>
            <a:r>
              <a:rPr lang="en-US" sz="2000" b="1" dirty="0">
                <a:solidFill>
                  <a:schemeClr val="bg1"/>
                </a:solidFill>
              </a:rPr>
              <a:t>. ADSL</a:t>
            </a:r>
            <a:r>
              <a:rPr lang="ar-SA" sz="2000" b="1" dirty="0">
                <a:solidFill>
                  <a:schemeClr val="bg1"/>
                </a:solidFill>
              </a:rPr>
              <a:t> دارای محدوديت 18.000 فوت ( 5.460 متر ) است . کاربرانی که در مجاورت و نزديکی شرکت ارائه دهنده سرويس</a:t>
            </a:r>
            <a:r>
              <a:rPr lang="en-US" sz="2000" b="1" dirty="0">
                <a:solidFill>
                  <a:schemeClr val="bg1"/>
                </a:solidFill>
              </a:rPr>
              <a:t> DSL</a:t>
            </a:r>
            <a:r>
              <a:rPr lang="ar-SA" sz="2000" b="1" dirty="0">
                <a:solidFill>
                  <a:schemeClr val="bg1"/>
                </a:solidFill>
              </a:rPr>
              <a:t> قرار دارند، دارای کيفيت و سرعت مناسبی بوده و بموازات افزايش مسافت ، کاربران اينترنت از نظر کيفيت و سرعت دچار افت خواهند شد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9" name="Text Box 5"/>
          <p:cNvSpPr txBox="1">
            <a:spLocks noChangeArrowheads="1"/>
          </p:cNvSpPr>
          <p:nvPr/>
        </p:nvSpPr>
        <p:spPr bwMode="auto">
          <a:xfrm>
            <a:off x="1547813" y="1341438"/>
            <a:ext cx="6408737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  <a:spcBef>
                <a:spcPct val="50000"/>
              </a:spcBef>
            </a:pPr>
            <a:r>
              <a:rPr lang="ar-SA" sz="2000" b="1">
                <a:solidFill>
                  <a:schemeClr val="bg1"/>
                </a:solidFill>
              </a:rPr>
              <a:t>ممکن است اين سوال در ذهن خوانندگان مطرح گردد که اگر تکنولوژی </a:t>
            </a:r>
            <a:r>
              <a:rPr lang="en-US" sz="2000" b="1">
                <a:solidFill>
                  <a:schemeClr val="bg1"/>
                </a:solidFill>
              </a:rPr>
              <a:t>DSL</a:t>
            </a:r>
            <a:r>
              <a:rPr lang="ar-SA" sz="2000" b="1">
                <a:solidFill>
                  <a:schemeClr val="bg1"/>
                </a:solidFill>
              </a:rPr>
              <a:t> دارای محدوديت فاصله است ، چرا محدوديت فوق در رابطه  با مکالمات صوتی صدق نمی کند ؟ در پاسخ بايد به وجود يک ت</a:t>
            </a:r>
            <a:r>
              <a:rPr lang="fa-IR" sz="2000" b="1">
                <a:solidFill>
                  <a:schemeClr val="bg1"/>
                </a:solidFill>
              </a:rPr>
              <a:t>ق</a:t>
            </a:r>
            <a:r>
              <a:rPr lang="ar-SA" sz="2000" b="1">
                <a:solidFill>
                  <a:schemeClr val="bg1"/>
                </a:solidFill>
              </a:rPr>
              <a:t>ويت کننده کوچک که </a:t>
            </a:r>
            <a:r>
              <a:rPr lang="en-US" sz="2000" b="1">
                <a:solidFill>
                  <a:schemeClr val="bg1"/>
                </a:solidFill>
              </a:rPr>
              <a:t>Loading coils</a:t>
            </a:r>
            <a:r>
              <a:rPr lang="ar-SA" sz="2000" b="1">
                <a:solidFill>
                  <a:schemeClr val="bg1"/>
                </a:solidFill>
              </a:rPr>
              <a:t> ناميده می شود ، اشاره کرد. شرکت های تلفن از ت</a:t>
            </a:r>
            <a:r>
              <a:rPr lang="fa-IR" sz="2000" b="1">
                <a:solidFill>
                  <a:schemeClr val="bg1"/>
                </a:solidFill>
              </a:rPr>
              <a:t>ق</a:t>
            </a:r>
            <a:r>
              <a:rPr lang="ar-SA" sz="2000" b="1">
                <a:solidFill>
                  <a:schemeClr val="bg1"/>
                </a:solidFill>
              </a:rPr>
              <a:t>ويت کننده فوق،  بمنظور تقويت سيگنال صوتی استفاده می نمايند. متاسفانه تقويت کننده فوق با سيگنال های </a:t>
            </a:r>
            <a:r>
              <a:rPr lang="en-US" sz="2000" b="1">
                <a:solidFill>
                  <a:schemeClr val="bg1"/>
                </a:solidFill>
              </a:rPr>
              <a:t>ADSL</a:t>
            </a:r>
            <a:r>
              <a:rPr lang="ar-SA" sz="2000" b="1">
                <a:solidFill>
                  <a:schemeClr val="bg1"/>
                </a:solidFill>
              </a:rPr>
              <a:t> سازگار نيست . لازم به ذکر است که سيگنال های </a:t>
            </a:r>
            <a:r>
              <a:rPr lang="en-US" sz="2000" b="1">
                <a:solidFill>
                  <a:schemeClr val="bg1"/>
                </a:solidFill>
              </a:rPr>
              <a:t>ADSL</a:t>
            </a:r>
            <a:r>
              <a:rPr lang="ar-SA" sz="2000" b="1">
                <a:solidFill>
                  <a:schemeClr val="bg1"/>
                </a:solidFill>
              </a:rPr>
              <a:t> ، در صورتيکه بخشی از خط ارتباطی تلفن از فيبر نوری استفاده گردد ، قادر به ارسال و دريافت اطلاعات نخواهند بود.</a:t>
            </a:r>
            <a:r>
              <a:rPr lang="ar-SA">
                <a:solidFill>
                  <a:schemeClr val="bg1"/>
                </a:solidFill>
              </a:rPr>
              <a:t> 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7" name="Text Box 5"/>
          <p:cNvSpPr txBox="1">
            <a:spLocks noChangeArrowheads="1"/>
          </p:cNvSpPr>
          <p:nvPr/>
        </p:nvSpPr>
        <p:spPr bwMode="auto">
          <a:xfrm>
            <a:off x="1331913" y="692150"/>
            <a:ext cx="6408737" cy="362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spcBef>
                <a:spcPct val="50000"/>
              </a:spcBef>
            </a:pPr>
            <a:r>
              <a:rPr lang="en-US" sz="2400" b="1" dirty="0">
                <a:solidFill>
                  <a:schemeClr val="bg1"/>
                </a:solidFill>
              </a:rPr>
              <a:t>ADSL</a:t>
            </a:r>
          </a:p>
          <a:p>
            <a:pPr algn="just" rtl="1">
              <a:spcBef>
                <a:spcPct val="50000"/>
              </a:spcBef>
            </a:pPr>
            <a:r>
              <a:rPr lang="fa-IR" sz="2000" b="1" dirty="0">
                <a:solidFill>
                  <a:schemeClr val="bg1"/>
                </a:solidFill>
              </a:rPr>
              <a:t>این تکنولوژی بهترین و بیشترین سرعت را بدون نیاز به تدارک زیرساختهای جدید ممکن ساخته است. استفاده از سیم‌کشی‌های موجود تلفن بدون نیاز به اتصال به دستگاه‌های حجیم و پیچیده، کار مصرف‌کننده را بسیار راحت می‌نماید. برای داشتن یک اتصال</a:t>
            </a:r>
            <a:r>
              <a:rPr lang="en-US" sz="2000" b="1" dirty="0">
                <a:solidFill>
                  <a:schemeClr val="bg1"/>
                </a:solidFill>
              </a:rPr>
              <a:t> ADSL</a:t>
            </a:r>
            <a:r>
              <a:rPr lang="fa-IR" sz="2000" b="1" dirty="0">
                <a:solidFill>
                  <a:schemeClr val="bg1"/>
                </a:solidFill>
              </a:rPr>
              <a:t> در محل مصرف‌کننده تنها نیاز به یک مودم ویژه است. پس از برقراری ارتباط، تنها هزینه ثابت خط</a:t>
            </a:r>
            <a:r>
              <a:rPr lang="en-US" sz="2000" b="1" dirty="0">
                <a:solidFill>
                  <a:schemeClr val="bg1"/>
                </a:solidFill>
              </a:rPr>
              <a:t> ADSL</a:t>
            </a:r>
            <a:r>
              <a:rPr lang="fa-IR" sz="2000" b="1" dirty="0">
                <a:solidFill>
                  <a:schemeClr val="bg1"/>
                </a:solidFill>
              </a:rPr>
              <a:t> به شکل ماهانه و با توجه به پهنای باند دریافتی به عنوان هزینه دریافت می‌شود. در حالیکه از ارتباط</a:t>
            </a:r>
            <a:r>
              <a:rPr lang="en-US" sz="2000" b="1" dirty="0">
                <a:solidFill>
                  <a:schemeClr val="bg1"/>
                </a:solidFill>
              </a:rPr>
              <a:t> ADSL</a:t>
            </a:r>
            <a:r>
              <a:rPr lang="fa-IR" sz="2000" b="1" dirty="0">
                <a:solidFill>
                  <a:schemeClr val="bg1"/>
                </a:solidFill>
              </a:rPr>
              <a:t> استفاده می‌کنید ارتباط تلفنی شما همیشه آزاد و در دسترس است. هزینه تلفن تنها در صورت استفاده از تلفن محاسبه می‌شود و ربطی به استفاده از خط</a:t>
            </a:r>
            <a:r>
              <a:rPr lang="en-US" b="1" dirty="0">
                <a:solidFill>
                  <a:schemeClr val="bg1"/>
                </a:solidFill>
              </a:rPr>
              <a:t> ADSL</a:t>
            </a:r>
            <a:r>
              <a:rPr lang="fa-IR" b="1" dirty="0">
                <a:solidFill>
                  <a:schemeClr val="bg1"/>
                </a:solidFill>
              </a:rPr>
              <a:t> ندارد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23238" name="Picture 6" descr="E:\New Folder\ADSL - Pars Online Telecommunications2_files\adsl-pic1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24400"/>
            <a:ext cx="662463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5" name="Text Box 5"/>
          <p:cNvSpPr txBox="1">
            <a:spLocks noChangeArrowheads="1"/>
          </p:cNvSpPr>
          <p:nvPr/>
        </p:nvSpPr>
        <p:spPr bwMode="auto">
          <a:xfrm>
            <a:off x="1547813" y="476250"/>
            <a:ext cx="6337300" cy="957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</a:rPr>
              <a:t> </a:t>
            </a:r>
            <a:r>
              <a:rPr lang="ar-SA" sz="2000" b="1">
                <a:solidFill>
                  <a:schemeClr val="bg1"/>
                </a:solidFill>
              </a:rPr>
              <a:t>تنها تجهيزات مورد نياز در محل مشترك يك دستكاه مودم</a:t>
            </a:r>
            <a:r>
              <a:rPr lang="en-US" sz="2000" b="1">
                <a:solidFill>
                  <a:schemeClr val="bg1"/>
                </a:solidFill>
              </a:rPr>
              <a:t> ADSL Modem</a:t>
            </a:r>
            <a:r>
              <a:rPr lang="ar-SA" sz="2000" b="1">
                <a:solidFill>
                  <a:schemeClr val="bg1"/>
                </a:solidFill>
              </a:rPr>
              <a:t> و يك دستگاه تفكيك كننده</a:t>
            </a:r>
            <a:r>
              <a:rPr lang="en-US" sz="2000" b="1">
                <a:solidFill>
                  <a:schemeClr val="bg1"/>
                </a:solidFill>
              </a:rPr>
              <a:t> Splitter</a:t>
            </a:r>
            <a:r>
              <a:rPr lang="ar-SA" sz="2000" b="1">
                <a:solidFill>
                  <a:schemeClr val="bg1"/>
                </a:solidFill>
              </a:rPr>
              <a:t> ميباشد</a:t>
            </a:r>
            <a:r>
              <a:rPr lang="en-US" sz="2000" b="1">
                <a:solidFill>
                  <a:schemeClr val="bg1"/>
                </a:solidFill>
              </a:rPr>
              <a:t>.</a:t>
            </a:r>
            <a:r>
              <a:rPr lang="en-US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5288" name="Rectangle 8"/>
          <p:cNvSpPr>
            <a:spLocks noChangeArrowheads="1"/>
          </p:cNvSpPr>
          <p:nvPr/>
        </p:nvSpPr>
        <p:spPr bwMode="auto">
          <a:xfrm>
            <a:off x="-47625" y="22251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a-IR">
              <a:solidFill>
                <a:schemeClr val="bg1"/>
              </a:solidFill>
            </a:endParaRPr>
          </a:p>
        </p:txBody>
      </p:sp>
      <p:pic>
        <p:nvPicPr>
          <p:cNvPr id="225287" name="Picture 7" descr="E:\New Folder\ADSL - Pars Online Telecommunications2_files\adsl-pic3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989138"/>
            <a:ext cx="5976937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289" name="Rectangle 9"/>
          <p:cNvSpPr>
            <a:spLocks noChangeArrowheads="1"/>
          </p:cNvSpPr>
          <p:nvPr/>
        </p:nvSpPr>
        <p:spPr bwMode="auto">
          <a:xfrm>
            <a:off x="47625" y="42635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a-IR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331913" y="908050"/>
            <a:ext cx="655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a-IR"/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1835150" y="1773238"/>
            <a:ext cx="59055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60000"/>
              </a:lnSpc>
              <a:spcBef>
                <a:spcPct val="50000"/>
              </a:spcBef>
            </a:pPr>
            <a:r>
              <a:rPr lang="fa-IR" sz="2000" b="1" dirty="0">
                <a:solidFill>
                  <a:schemeClr val="bg1"/>
                </a:solidFill>
              </a:rPr>
              <a:t>يكی از مزايای </a:t>
            </a:r>
            <a:r>
              <a:rPr lang="en-US" sz="2000" b="1" dirty="0">
                <a:solidFill>
                  <a:schemeClr val="bg1"/>
                </a:solidFill>
              </a:rPr>
              <a:t>ADSL </a:t>
            </a:r>
            <a:r>
              <a:rPr lang="fa-IR" sz="2000" b="1" dirty="0">
                <a:solidFill>
                  <a:schemeClr val="bg1"/>
                </a:solidFill>
              </a:rPr>
              <a:t>آن است كه به هيچ گونه كابل و سيم كشی خاصی نياز ندارد و از طريق خطوط تلفن مسی معمولی به كار رفته در منازل، قادر به انتقال داده‌ها است. در واقع </a:t>
            </a:r>
            <a:r>
              <a:rPr lang="en-US" sz="2000" b="1" dirty="0">
                <a:solidFill>
                  <a:schemeClr val="bg1"/>
                </a:solidFill>
              </a:rPr>
              <a:t>ADSL</a:t>
            </a:r>
            <a:r>
              <a:rPr lang="fa-IR" sz="2000" b="1" dirty="0">
                <a:solidFill>
                  <a:schemeClr val="bg1"/>
                </a:solidFill>
              </a:rPr>
              <a:t>، به مودم‌های مورد استفاده اطلاق می‌شود نه به خطوط</a:t>
            </a:r>
            <a:r>
              <a:rPr lang="en-US" sz="2000" b="1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Text Box 2"/>
          <p:cNvSpPr txBox="1">
            <a:spLocks noChangeArrowheads="1"/>
          </p:cNvSpPr>
          <p:nvPr/>
        </p:nvSpPr>
        <p:spPr bwMode="auto">
          <a:xfrm>
            <a:off x="1476375" y="1628775"/>
            <a:ext cx="6408738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60000"/>
              </a:lnSpc>
              <a:spcBef>
                <a:spcPct val="50000"/>
              </a:spcBef>
            </a:pPr>
            <a:r>
              <a:rPr lang="fa-IR" b="1" dirty="0">
                <a:solidFill>
                  <a:schemeClr val="bg1"/>
                </a:solidFill>
              </a:rPr>
              <a:t>لازم است در سرويس </a:t>
            </a:r>
            <a:r>
              <a:rPr lang="en-US" b="1" dirty="0">
                <a:solidFill>
                  <a:schemeClr val="bg1"/>
                </a:solidFill>
              </a:rPr>
              <a:t>ADSL</a:t>
            </a:r>
            <a:r>
              <a:rPr lang="fa-IR" b="1" dirty="0">
                <a:solidFill>
                  <a:schemeClr val="bg1"/>
                </a:solidFill>
              </a:rPr>
              <a:t>، مودم‌های </a:t>
            </a:r>
            <a:r>
              <a:rPr lang="en-US" b="1" dirty="0">
                <a:solidFill>
                  <a:schemeClr val="bg1"/>
                </a:solidFill>
              </a:rPr>
              <a:t>ADSL </a:t>
            </a:r>
            <a:r>
              <a:rPr lang="fa-IR" b="1" dirty="0">
                <a:solidFill>
                  <a:schemeClr val="bg1"/>
                </a:solidFill>
              </a:rPr>
              <a:t>در هر دو طرف اتصال، هم در خانه كاربر و هم در</a:t>
            </a:r>
            <a:r>
              <a:rPr lang="en-US" b="1" dirty="0">
                <a:solidFill>
                  <a:schemeClr val="bg1"/>
                </a:solidFill>
              </a:rPr>
              <a:t>) ISP</a:t>
            </a:r>
            <a:r>
              <a:rPr lang="fa-IR" b="1" dirty="0">
                <a:solidFill>
                  <a:schemeClr val="bg1"/>
                </a:solidFill>
              </a:rPr>
              <a:t>مركز ارائه دهنده سرويس اينترنت) قرار داشته باشند. اين مودم‌ها با مودم‌های معمولی تفاوت دارند. مودم‌های معمولی علائم ديجيتالی را از كامپيوتر دريافت كرده و آنها را به علائم آنالوگ تبديل و از طريق خطوط تلفن ارسال می‌كنند. سپس مودم دريافت كننده، علائم آنالوگ را دريافت كرده و آنها را به علائم ديجيتال تبديل می‌كند. در حالی كه مودم‌های </a:t>
            </a:r>
            <a:r>
              <a:rPr lang="en-US" b="1" dirty="0">
                <a:solidFill>
                  <a:schemeClr val="bg1"/>
                </a:solidFill>
              </a:rPr>
              <a:t>ADSL </a:t>
            </a:r>
            <a:r>
              <a:rPr lang="fa-IR" b="1" dirty="0">
                <a:solidFill>
                  <a:schemeClr val="bg1"/>
                </a:solidFill>
              </a:rPr>
              <a:t>تمامی داده‌ها را به صورت ديجيتالی، ارسال و دريافت می‌كنند و هيچ گونه تبديلی از علائم آنالوگ به ديجيتال و بالعكس رخ نمی‌دهد</a:t>
            </a:r>
            <a:r>
              <a:rPr lang="en-US" b="1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2195513" y="1700213"/>
            <a:ext cx="5040312" cy="265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 eaLnBrk="0" hangingPunct="0">
              <a:lnSpc>
                <a:spcPct val="160000"/>
              </a:lnSpc>
            </a:pPr>
            <a:r>
              <a:rPr lang="fa-IR" sz="2400" b="1" dirty="0">
                <a:solidFill>
                  <a:schemeClr val="bg1"/>
                </a:solidFill>
                <a:latin typeface="Arial" panose="020B0604020202020204" pitchFamily="34" charset="0"/>
              </a:rPr>
              <a:t>تعریف کامل خدمات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r>
              <a:rPr lang="fa-IR" sz="2400" b="1" dirty="0">
                <a:solidFill>
                  <a:schemeClr val="bg1"/>
                </a:solidFill>
                <a:latin typeface="Arial" panose="020B0604020202020204" pitchFamily="34" charset="0"/>
              </a:rPr>
              <a:t> چیست؟ </a:t>
            </a:r>
            <a:endParaRPr lang="ar-SA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 rtl="1" eaLnBrk="0" hangingPunct="0">
              <a:lnSpc>
                <a:spcPct val="160000"/>
              </a:lnSpc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خدمات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راهکاریست كه با استفاده از امكانات موجود مخابراتي، بدون اشغال كردن خط تلفن و بدون نیاز به شماره ‌گيري مجدد امكان اتصال به اينترنت با سرعت بالا را به كاربر مي‌دهد.</a:t>
            </a:r>
            <a:endParaRPr 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1331913" y="1268413"/>
            <a:ext cx="6624637" cy="397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 eaLnBrk="0" hangingPunct="0">
              <a:lnSpc>
                <a:spcPct val="155000"/>
              </a:lnSpc>
            </a:pPr>
            <a:r>
              <a:rPr lang="fa-IR" sz="2400" b="1" dirty="0">
                <a:solidFill>
                  <a:schemeClr val="bg1"/>
                </a:solidFill>
                <a:latin typeface="Arial" panose="020B0604020202020204" pitchFamily="34" charset="0"/>
              </a:rPr>
              <a:t>مزاياي سرويس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r>
              <a:rPr lang="fa-IR" sz="2400" b="1" dirty="0">
                <a:solidFill>
                  <a:schemeClr val="bg1"/>
                </a:solidFill>
                <a:latin typeface="Arial" panose="020B0604020202020204" pitchFamily="34" charset="0"/>
              </a:rPr>
              <a:t> نسبت به سرويس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Dial up</a:t>
            </a:r>
            <a:r>
              <a:rPr lang="fa-IR" sz="2400" b="1" dirty="0">
                <a:solidFill>
                  <a:schemeClr val="bg1"/>
                </a:solidFill>
                <a:latin typeface="Arial" panose="020B0604020202020204" pitchFamily="34" charset="0"/>
              </a:rPr>
              <a:t> چيست؟</a:t>
            </a:r>
            <a:endParaRPr lang="ar-SA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 rtl="1" eaLnBrk="0" hangingPunct="0">
              <a:lnSpc>
                <a:spcPct val="155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سرعت بالا( تا ٤٠ برابر سرعت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Dial up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)</a:t>
            </a:r>
          </a:p>
          <a:p>
            <a:pPr algn="just" rtl="1" eaLnBrk="0" hangingPunct="0">
              <a:lnSpc>
                <a:spcPct val="155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اتصال دائم( فارغ از شماره گیری های مکرر و شنیدن بوق اشغال)</a:t>
            </a:r>
          </a:p>
          <a:p>
            <a:pPr algn="just" rtl="1" eaLnBrk="0" hangingPunct="0">
              <a:lnSpc>
                <a:spcPct val="155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عدم نیاز به شماره گیری </a:t>
            </a:r>
          </a:p>
          <a:p>
            <a:pPr algn="just" rtl="1" eaLnBrk="0" hangingPunct="0">
              <a:lnSpc>
                <a:spcPct val="155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عدم اشغال خط تلفن</a:t>
            </a:r>
          </a:p>
          <a:p>
            <a:pPr algn="just" rtl="1" eaLnBrk="0" hangingPunct="0">
              <a:lnSpc>
                <a:spcPct val="155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عدم نیاز به سیم ‌كشي اضافي</a:t>
            </a:r>
          </a:p>
          <a:p>
            <a:pPr algn="just" rtl="1" eaLnBrk="0" hangingPunct="0">
              <a:lnSpc>
                <a:spcPct val="155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جلوگيري از پرداخت هزينه‌هاي پالس مكالمات در زمان برقراری ارتباط به اینترنت</a:t>
            </a:r>
            <a:endParaRPr 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1692275" y="1196975"/>
            <a:ext cx="6408738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>
              <a:lnSpc>
                <a:spcPct val="160000"/>
              </a:lnSpc>
              <a:buFontTx/>
              <a:buChar char="•"/>
            </a:pPr>
            <a:r>
              <a:rPr lang="fa-IR" sz="2000" b="1">
                <a:solidFill>
                  <a:schemeClr val="bg1"/>
                </a:solidFill>
                <a:latin typeface="Tahoma" panose="020B0604030504040204" pitchFamily="34" charset="0"/>
              </a:rPr>
              <a:t>مكالمات و تماسهای برقرار شده(آنالوگ) از طريق سيمهای مسی تلفن، تنها بخش كوچكی از پهنای باند موجود را اشغال می‌كند؛ </a:t>
            </a:r>
            <a:r>
              <a:rPr lang="en-US" sz="2000" b="1">
                <a:solidFill>
                  <a:schemeClr val="bg1"/>
                </a:solidFill>
                <a:latin typeface="Tahoma" panose="020B0604030504040204" pitchFamily="34" charset="0"/>
              </a:rPr>
              <a:t>ADSL </a:t>
            </a:r>
            <a:r>
              <a:rPr lang="fa-IR" sz="2000" b="1">
                <a:solidFill>
                  <a:schemeClr val="bg1"/>
                </a:solidFill>
                <a:latin typeface="Tahoma" panose="020B0604030504040204" pitchFamily="34" charset="0"/>
              </a:rPr>
              <a:t>به افراد امكان می‌دهد تا از طريق يك خط تلفن به صورت همزمان هم با تلفن صحبت كرده و هم از اينترنت استفاده كنند</a:t>
            </a:r>
            <a:r>
              <a:rPr lang="en-US" sz="2000" b="1">
                <a:solidFill>
                  <a:schemeClr val="bg1"/>
                </a:solidFill>
                <a:latin typeface="Tahoma" panose="020B0604030504040204" pitchFamily="34" charset="0"/>
              </a:rPr>
              <a:t>. </a:t>
            </a:r>
          </a:p>
          <a:p>
            <a:pPr algn="just" rtl="1">
              <a:lnSpc>
                <a:spcPct val="160000"/>
              </a:lnSpc>
              <a:buFontTx/>
              <a:buChar char="•"/>
            </a:pPr>
            <a:r>
              <a:rPr lang="en-US" sz="2000" b="1">
                <a:solidFill>
                  <a:schemeClr val="bg1"/>
                </a:solidFill>
                <a:latin typeface="Tahoma" panose="020B0604030504040204" pitchFamily="34" charset="0"/>
              </a:rPr>
              <a:t>ADSL</a:t>
            </a:r>
            <a:r>
              <a:rPr lang="fa-IR" sz="2000" b="1">
                <a:solidFill>
                  <a:schemeClr val="bg1"/>
                </a:solidFill>
                <a:latin typeface="Tahoma" panose="020B0604030504040204" pitchFamily="34" charset="0"/>
              </a:rPr>
              <a:t>، خط تلفن را به 3 كانال تقسيم می‌كند</a:t>
            </a:r>
            <a:r>
              <a:rPr lang="en-US" sz="2000" b="1">
                <a:solidFill>
                  <a:schemeClr val="bg1"/>
                </a:solidFill>
                <a:latin typeface="Tahoma" panose="020B0604030504040204" pitchFamily="34" charset="0"/>
              </a:rPr>
              <a:t>:</a:t>
            </a:r>
            <a:endParaRPr lang="fa-IR" sz="2000" b="1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just" rtl="1">
              <a:lnSpc>
                <a:spcPct val="160000"/>
              </a:lnSpc>
              <a:buFontTx/>
              <a:buAutoNum type="arabicPeriod"/>
            </a:pPr>
            <a:r>
              <a:rPr lang="fa-IR" sz="2000" b="1">
                <a:solidFill>
                  <a:schemeClr val="bg1"/>
                </a:solidFill>
                <a:latin typeface="Tahoma" panose="020B0604030504040204" pitchFamily="34" charset="0"/>
              </a:rPr>
              <a:t>دریافت داده</a:t>
            </a:r>
          </a:p>
          <a:p>
            <a:pPr algn="just" rtl="1">
              <a:lnSpc>
                <a:spcPct val="160000"/>
              </a:lnSpc>
              <a:buFontTx/>
              <a:buAutoNum type="arabicPeriod"/>
            </a:pPr>
            <a:r>
              <a:rPr lang="fa-IR" sz="2000" b="1">
                <a:solidFill>
                  <a:schemeClr val="bg1"/>
                </a:solidFill>
                <a:latin typeface="Tahoma" panose="020B0604030504040204" pitchFamily="34" charset="0"/>
              </a:rPr>
              <a:t>ارسال داده</a:t>
            </a:r>
          </a:p>
          <a:p>
            <a:pPr algn="just" rtl="1">
              <a:lnSpc>
                <a:spcPct val="160000"/>
              </a:lnSpc>
              <a:buFontTx/>
              <a:buAutoNum type="arabicPeriod"/>
            </a:pPr>
            <a:r>
              <a:rPr lang="fa-IR" sz="2000" b="1">
                <a:solidFill>
                  <a:schemeClr val="bg1"/>
                </a:solidFill>
                <a:latin typeface="Tahoma" panose="020B0604030504040204" pitchFamily="34" charset="0"/>
              </a:rPr>
              <a:t>گفتگو از طریق تلفن</a:t>
            </a:r>
            <a:endParaRPr lang="en-US" sz="2000" b="1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1763713" y="1700213"/>
            <a:ext cx="6049962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  <a:spcBef>
                <a:spcPct val="50000"/>
              </a:spcBef>
            </a:pPr>
            <a:r>
              <a:rPr lang="fa-IR" sz="2000" b="1" dirty="0">
                <a:solidFill>
                  <a:schemeClr val="bg1"/>
                </a:solidFill>
              </a:rPr>
              <a:t>اين به اين معناست كه يك خط تلفن می‌تواند به صورت همزمان برای مرور در اينترنت و گفتگو از طريق تلفن بكار رود. البته قابل ذكر است كه خط تلفن هميشه به صورت فيزيكی به 3 كانال تقسيم نمی‌شود. بلكه با استفاده از تكنيك‌های مدولاسيون(تلفيق) می‌توان 3 نوع علامت صوت، ارسال و دريافت داده را از هم جدا كرد. كانالهای دريافت و ارسال، می‌توانند با سرعتهای مختلفی كار كنند. مثلاً يك نوع </a:t>
            </a:r>
            <a:r>
              <a:rPr lang="en-US" sz="2000" b="1" dirty="0">
                <a:solidFill>
                  <a:schemeClr val="bg1"/>
                </a:solidFill>
              </a:rPr>
              <a:t>ADSL </a:t>
            </a:r>
            <a:r>
              <a:rPr lang="fa-IR" sz="2000" b="1" dirty="0">
                <a:solidFill>
                  <a:schemeClr val="bg1"/>
                </a:solidFill>
              </a:rPr>
              <a:t>ممكن است قادر باشد تا داده‌ها را با سرعت</a:t>
            </a:r>
            <a:r>
              <a:rPr lang="en-US" sz="2000" b="1" dirty="0">
                <a:solidFill>
                  <a:schemeClr val="bg1"/>
                </a:solidFill>
              </a:rPr>
              <a:t> 1.5 </a:t>
            </a:r>
            <a:r>
              <a:rPr lang="fa-IR" sz="2000" b="1" dirty="0">
                <a:solidFill>
                  <a:schemeClr val="bg1"/>
                </a:solidFill>
              </a:rPr>
              <a:t>گيگابيت در ثانيه دريافت و با سرعت 640 كيلوبيت در ثانيه ارسال كند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2051050" y="1125538"/>
            <a:ext cx="5545138" cy="447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 eaLnBrk="0" hangingPunct="0">
              <a:lnSpc>
                <a:spcPct val="160000"/>
              </a:lnSpc>
              <a:spcBef>
                <a:spcPct val="50000"/>
              </a:spcBef>
            </a:pP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برای اینکه سرويس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ADSL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شما به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خوبی كار كند، بايد مودم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ADSL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در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فاصله مشخصی از مودم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ADSL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مركز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مخابرات قرار داشته باشد. تعيين فاصله دقيق بر حسب نوع سرويس و سرعت درخواستی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متفاوت خواهد بود. به عنوان مثال، برای دريافت سرويس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ADSL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با سرعت 8.448 مگابيت در ثانيه، مودم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ADSL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مركز مخابرات بايد حداكثر در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فاصله 2750 متری محل سكونت شما قرار داشته باشد و يا برای دريافت سرويسی يا سرعت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2.048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مگابيت در ثانيه حداكثر فاصله بايد در حدود 4900 متر</a:t>
            </a:r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sz="2000" b="1">
                <a:solidFill>
                  <a:schemeClr val="bg1"/>
                </a:solidFill>
                <a:latin typeface="Arial" panose="020B0604020202020204" pitchFamily="34" charset="0"/>
              </a:rPr>
              <a:t>باشد</a:t>
            </a:r>
            <a:r>
              <a:rPr lang="en-US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1619250" y="333375"/>
            <a:ext cx="5903913" cy="566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 eaLnBrk="0" hangingPunct="0">
              <a:lnSpc>
                <a:spcPct val="150000"/>
              </a:lnSpc>
            </a:pPr>
            <a:r>
              <a:rPr lang="ar-SA" sz="2400" b="1" dirty="0">
                <a:solidFill>
                  <a:schemeClr val="bg1"/>
                </a:solidFill>
                <a:latin typeface="Arial" panose="020B0604020202020204" pitchFamily="34" charset="0"/>
              </a:rPr>
              <a:t>امتيازات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endParaRPr lang="ar-SA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(تا 40 برابر سرعت ارتباط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Dialup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)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بدون نياز به كابل اختصاصي جديد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بدون نياز به شماره گيري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بدون هزينه پالس مكالمه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بدون اشغال نمودن خط تلفن شما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براي ايجاد شبكه مجازي خصوصي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VPN</a:t>
            </a:r>
            <a:endParaRPr lang="ar-SA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براي مصارف ويدئو و صوت و ويدئو كنفرانس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در حين مكالمه از تلفن (همزمان با مكالمه بطور عادي)</a:t>
            </a:r>
          </a:p>
          <a:p>
            <a:pPr algn="just" rtl="1" eaLnBrk="0" hangingPunct="0">
              <a:lnSpc>
                <a:spcPct val="150000"/>
              </a:lnSpc>
              <a:buFontTx/>
              <a:buChar char="•"/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ارتباط پر سرعت بدون قطع اتصال و بطور دائم (هميشه وصل مي باشد.)</a:t>
            </a:r>
            <a:endParaRPr 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1692275" y="1412875"/>
            <a:ext cx="5761038" cy="314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 eaLnBrk="0" hangingPunct="0">
              <a:lnSpc>
                <a:spcPct val="160000"/>
              </a:lnSpc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Splitter  Micro Filter</a:t>
            </a:r>
            <a:r>
              <a:rPr lang="fa-IR" sz="2400" b="1" dirty="0">
                <a:solidFill>
                  <a:schemeClr val="bg1"/>
                </a:solidFill>
                <a:latin typeface="Arial" panose="020B0604020202020204" pitchFamily="34" charset="0"/>
              </a:rPr>
              <a:t>  چیست؟</a:t>
            </a:r>
          </a:p>
          <a:p>
            <a:pPr algn="just" rtl="1" eaLnBrk="0" hangingPunct="0">
              <a:lnSpc>
                <a:spcPct val="160000"/>
              </a:lnSpc>
            </a:pP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برای نصب مودم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در منزل يا محل کار نياز به يک دستگاه کوچکی به نام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splitter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(جدا کننده) ميباشد که عمل تفکيک امواج صوتی (تلفنی) و ديتا را بر روی خط تلفن انجام ميدهد  چنانچه پارازيت روی خط تلفن مشاهده شود با وصل نمودن 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Micro Filter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در مسير تلفن از پارازيت جلوگيری ميشود. </a:t>
            </a:r>
            <a:r>
              <a:rPr lang="ar-SA" dirty="0">
                <a:solidFill>
                  <a:schemeClr val="bg1"/>
                </a:solidFill>
                <a:latin typeface="Arial" panose="020B0604020202020204" pitchFamily="34" charset="0"/>
              </a:rPr>
              <a:t>  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759" name="Group 42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695867326"/>
              </p:ext>
            </p:extLst>
          </p:nvPr>
        </p:nvGraphicFramePr>
        <p:xfrm>
          <a:off x="457200" y="381000"/>
          <a:ext cx="8229600" cy="5920425"/>
        </p:xfrm>
        <a:graphic>
          <a:graphicData uri="http://schemas.openxmlformats.org/drawingml/2006/table">
            <a:tbl>
              <a:tblPr rtl="1"/>
              <a:tblGrid>
                <a:gridCol w="1092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46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88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6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36550">
                <a:tc gridSpan="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تعرفه ماهیانه سرویس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ADSL</a:t>
                      </a:r>
                      <a:r>
                        <a:rPr kumimoji="0" lang="fa-I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در </a:t>
                      </a:r>
                      <a:r>
                        <a:rPr kumimoji="0" lang="ar-SA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تهران</a:t>
                      </a:r>
                      <a:endParaRPr kumimoji="0" lang="ar-SA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75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کد</a:t>
                      </a:r>
                      <a:endParaRPr kumimoji="0" lang="fa-I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سرعت ارتباط</a:t>
                      </a:r>
                      <a:endParaRPr kumimoji="0" lang="fa-I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محدودیت زمانی</a:t>
                      </a:r>
                      <a:endParaRPr kumimoji="0" lang="fa-I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ترافیک ماهیانه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IP </a:t>
                      </a: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نوع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هزینه ماهیانه (ریال)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هزینه</a:t>
                      </a:r>
                      <a:b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 راه اندازی (ریال)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51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72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PADSL_T1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64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32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GB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Dynamic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,500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56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PADSL_T2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128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32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GB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Dynamic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399,500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2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PADSL_T3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128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32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GB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Dynamic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549,500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56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PADSL_T4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256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64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GB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Dynamic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599,500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72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256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64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GB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Static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899,</a:t>
                      </a: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56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PADSL_T6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512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128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Static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2,4</a:t>
                      </a: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99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72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PADSL_T7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دریافت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Meg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fa-I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ارسال تا </a:t>
                      </a:r>
                      <a:r>
                        <a:rPr kumimoji="0" lang="ar-SA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512</a:t>
                      </a: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kbps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نامحدود</a:t>
                      </a:r>
                      <a:endParaRPr kumimoji="0" lang="fa-I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Static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4,4</a:t>
                      </a: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99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fa-I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500,000</a:t>
                      </a:r>
                      <a:endParaRPr kumimoji="0" lang="ar-S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65188">
                <a:tc gridSpan="7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* </a:t>
                      </a:r>
                      <a:r>
                        <a:rPr kumimoji="0" lang="ar-SA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برابر دستورالعمل مورخ 28/12/1381 هیئت وزیران 5% مالیات و 1% عوارض به مبلغ اشتراک ماهیانه اضافه می گردد و نیز ماهیانه مبلغ 42000 ریال بابت آبونمان شرکت مخابرات به هزینه های اشتراک ماهیانه اضافه می گردد.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Low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*  پرداخت هزينه 6 ماهه در هنگام قرارداد شامل 5% تخفيف و پرداخت يکساله شامل 10% تخفيف می باشد</a:t>
                      </a:r>
                      <a:r>
                        <a:rPr kumimoji="0" lang="ar-SA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ar-S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8A5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7" name="Text Box 5"/>
          <p:cNvSpPr txBox="1">
            <a:spLocks noChangeArrowheads="1"/>
          </p:cNvSpPr>
          <p:nvPr/>
        </p:nvSpPr>
        <p:spPr bwMode="auto">
          <a:xfrm>
            <a:off x="1116013" y="1484313"/>
            <a:ext cx="69850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 eaLnBrk="0" hangingPunct="0">
              <a:lnSpc>
                <a:spcPct val="160000"/>
              </a:lnSpc>
            </a:pPr>
            <a:r>
              <a:rPr lang="ar-SA" sz="2400" b="1" dirty="0">
                <a:solidFill>
                  <a:schemeClr val="bg1"/>
                </a:solidFill>
                <a:latin typeface="Arial" panose="020B0604020202020204" pitchFamily="34" charset="0"/>
              </a:rPr>
              <a:t>تجهيزات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DSL </a:t>
            </a:r>
          </a:p>
          <a:p>
            <a:pPr algn="just" rtl="1" eaLnBrk="0" hangingPunct="0">
              <a:lnSpc>
                <a:spcPct val="160000"/>
              </a:lnSpc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ADSL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از دو دستگاه خاص استفاده می نمايد. يکی از دستگاهها در محل مشترکين و دستگاه ديگر برای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 ISP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، شرکت تلفن و يا سازمانهای ارائه دهنده خدمات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 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، نصب می گردد. در محل مشترکين از يک ترانسيور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 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استفاده می گردد. شرکت ارائه دهنده  خدمات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 DSL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از يک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 DSL Access Multiplexer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  استفاده می نمايد</a:t>
            </a:r>
            <a:r>
              <a:rPr lang="fa-IR" sz="20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 (DSLAM)</a:t>
            </a:r>
            <a:r>
              <a:rPr lang="ar-SA" sz="2000" b="1" dirty="0">
                <a:solidFill>
                  <a:schemeClr val="bg1"/>
                </a:solidFill>
                <a:latin typeface="Arial" panose="020B0604020202020204" pitchFamily="34" charset="0"/>
              </a:rPr>
              <a:t>از دستگاه فوق بمنظور دريافت اتصالات مشترکين استفاده می گردد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fa-IR" b="1" dirty="0">
                <a:solidFill>
                  <a:schemeClr val="bg1"/>
                </a:solidFill>
                <a:latin typeface="Arial" panose="020B0604020202020204" pitchFamily="34" charset="0"/>
              </a:rPr>
              <a:t>(شكل صفحه بعد)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5" name="Text Box 5"/>
          <p:cNvSpPr txBox="1">
            <a:spLocks noChangeArrowheads="1"/>
          </p:cNvSpPr>
          <p:nvPr/>
        </p:nvSpPr>
        <p:spPr bwMode="auto">
          <a:xfrm>
            <a:off x="1763713" y="836613"/>
            <a:ext cx="6264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fa-IR">
              <a:latin typeface="Arial" panose="020B0604020202020204" pitchFamily="34" charset="0"/>
            </a:endParaRPr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0" y="1514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a-IR"/>
          </a:p>
        </p:txBody>
      </p:sp>
      <p:pic>
        <p:nvPicPr>
          <p:cNvPr id="148488" name="Picture 8" descr="E:\New Folder\DSL_files\DSL3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765175"/>
            <a:ext cx="5256213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90" name="Rectangle 10"/>
          <p:cNvSpPr>
            <a:spLocks noChangeArrowheads="1"/>
          </p:cNvSpPr>
          <p:nvPr/>
        </p:nvSpPr>
        <p:spPr bwMode="auto">
          <a:xfrm>
            <a:off x="0" y="5343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a-IR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81" name="Text Box 5"/>
          <p:cNvSpPr txBox="1">
            <a:spLocks noChangeArrowheads="1"/>
          </p:cNvSpPr>
          <p:nvPr/>
        </p:nvSpPr>
        <p:spPr bwMode="auto">
          <a:xfrm>
            <a:off x="1258888" y="1268413"/>
            <a:ext cx="7129462" cy="475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400" b="1" dirty="0">
                <a:solidFill>
                  <a:schemeClr val="bg1"/>
                </a:solidFill>
              </a:rPr>
              <a:t>آينده </a:t>
            </a:r>
            <a:r>
              <a:rPr lang="en-US" sz="2400" b="1" dirty="0">
                <a:solidFill>
                  <a:schemeClr val="bg1"/>
                </a:solidFill>
              </a:rPr>
              <a:t>DSL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just" rtl="1"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ADSL</a:t>
            </a:r>
            <a:r>
              <a:rPr lang="ar-SA" sz="2000" b="1" dirty="0">
                <a:solidFill>
                  <a:schemeClr val="bg1"/>
                </a:solidFill>
              </a:rPr>
              <a:t> با ساير تکنولوژي های مربوط به دستيابی به اينترنت نظير مودم های کابلی و اينترنت ماهواره ای  رقابت می نمايد. بر طبق آمار اخذ شده در سال 1999 ، بيش از 330.000  منزل در امريکا از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 استفاده کرده اند. تعداد کاربران استفاده </a:t>
            </a:r>
            <a:r>
              <a:rPr lang="fa-IR" sz="2000" b="1" dirty="0">
                <a:solidFill>
                  <a:schemeClr val="bg1"/>
                </a:solidFill>
              </a:rPr>
              <a:t>كننده</a:t>
            </a:r>
            <a:r>
              <a:rPr lang="ar-SA" sz="2000" b="1" dirty="0">
                <a:solidFill>
                  <a:schemeClr val="bg1"/>
                </a:solidFill>
              </a:rPr>
              <a:t> از مودم های کابلی تا سال 1999 به مرز 1.350.000 کاربر رسيده است . بر اساس پيش بينی بعمل آمده تا اواخر سال 2003 ، تعداد مشترکين مودم های کابلی به مرز 8.980.000 و مشترکين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 به 9.300.000 خواهد رسيد.  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سرعت </a:t>
            </a:r>
            <a:r>
              <a:rPr lang="en-US" sz="2000" b="1" dirty="0">
                <a:solidFill>
                  <a:schemeClr val="bg1"/>
                </a:solidFill>
              </a:rPr>
              <a:t>ADSL</a:t>
            </a:r>
            <a:r>
              <a:rPr lang="ar-SA" sz="2000" b="1" dirty="0">
                <a:solidFill>
                  <a:schemeClr val="bg1"/>
                </a:solidFill>
              </a:rPr>
              <a:t> در حال حاضر حداکثر 1.5 مگابيت در ثانيه است . از لحاظ تئوری رسيدن به مرز 7 مگابايت در ثانيه دور از دسترس نمی باشد. در اين زمينه  تحقيقات عمده ای صورت گرفته و تکنولوژی </a:t>
            </a:r>
            <a:r>
              <a:rPr lang="en-US" sz="2000" b="1" dirty="0">
                <a:solidFill>
                  <a:schemeClr val="bg1"/>
                </a:solidFill>
              </a:rPr>
              <a:t>VDSL</a:t>
            </a:r>
            <a:r>
              <a:rPr lang="ar-SA" sz="2000" b="1" dirty="0">
                <a:solidFill>
                  <a:schemeClr val="bg1"/>
                </a:solidFill>
              </a:rPr>
              <a:t> مطرح شده است .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2484438" y="2133600"/>
            <a:ext cx="4175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a-IR"/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1331913" y="1196975"/>
            <a:ext cx="6265862" cy="392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en-US" sz="2400" b="1" dirty="0">
                <a:solidFill>
                  <a:schemeClr val="bg1"/>
                </a:solidFill>
              </a:rPr>
              <a:t>VDSL</a:t>
            </a:r>
            <a:endParaRPr lang="fa-IR" sz="2400" b="1" dirty="0">
              <a:solidFill>
                <a:schemeClr val="bg1"/>
              </a:solidFill>
            </a:endParaRPr>
          </a:p>
          <a:p>
            <a:pPr algn="just" rtl="1">
              <a:lnSpc>
                <a:spcPct val="155000"/>
              </a:lnSpc>
              <a:spcBef>
                <a:spcPct val="50000"/>
              </a:spcBef>
            </a:pPr>
            <a:r>
              <a:rPr lang="ar-SA" sz="2000" b="1" dirty="0">
                <a:solidFill>
                  <a:schemeClr val="bg1"/>
                </a:solidFill>
              </a:rPr>
              <a:t>اينترنت بسرعت در حال رشد در تمامی ابعاد است . تلويزيون های ديجيتالی و پخش تصاوير ويدئويي دو کاربرد جديد در اينترنت بوده که علاقه مندان و مشتاقان زيادی را به خود جلب نموده است . بمنظور ارائه خدمات فوق و ساير خدمات مشابه ، کاربران و استفاده کنندگان اينترنت نيازمند استفاده از خطوط بمراتب سريعتر نسبت به وضعيت فعلی می باشند. مودم های کابلی و يا خطوط </a:t>
            </a:r>
            <a:r>
              <a:rPr lang="en-US" sz="2000" b="1" dirty="0">
                <a:solidFill>
                  <a:schemeClr val="bg1"/>
                </a:solidFill>
              </a:rPr>
              <a:t>ADSL</a:t>
            </a:r>
            <a:r>
              <a:rPr lang="ar-SA" sz="2000" b="1" dirty="0">
                <a:solidFill>
                  <a:schemeClr val="bg1"/>
                </a:solidFill>
              </a:rPr>
              <a:t> عليرغم ارائه سرعت مناسب در کاربردهائی که  به آنها اشاره گرديد، فاقد سرعت لازم می باشند. 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7" name="Text Box 5"/>
          <p:cNvSpPr txBox="1">
            <a:spLocks noChangeArrowheads="1"/>
          </p:cNvSpPr>
          <p:nvPr/>
        </p:nvSpPr>
        <p:spPr bwMode="auto">
          <a:xfrm>
            <a:off x="1908175" y="1989138"/>
            <a:ext cx="5688013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spcBef>
                <a:spcPct val="50000"/>
              </a:spcBef>
            </a:pPr>
            <a:r>
              <a:rPr lang="ar-SA" sz="2400" b="1" dirty="0">
                <a:solidFill>
                  <a:schemeClr val="bg1"/>
                </a:solidFill>
              </a:rPr>
              <a:t>اخيرا" سازمانها  و شرکت های متعددی تکنولوژی</a:t>
            </a:r>
            <a:r>
              <a:rPr lang="en-US" sz="2400" b="1" dirty="0">
                <a:solidFill>
                  <a:schemeClr val="bg1"/>
                </a:solidFill>
              </a:rPr>
              <a:t> Very high bit-rate) DSL ”VDSL”</a:t>
            </a:r>
            <a:r>
              <a:rPr lang="ar-SA" sz="2400" b="1" dirty="0">
                <a:solidFill>
                  <a:schemeClr val="bg1"/>
                </a:solidFill>
              </a:rPr>
              <a:t>) را مطرح نموده اند</a:t>
            </a:r>
            <a:r>
              <a:rPr lang="en-US" sz="2400" b="1" dirty="0">
                <a:solidFill>
                  <a:schemeClr val="bg1"/>
                </a:solidFill>
              </a:rPr>
              <a:t>. </a:t>
            </a:r>
            <a:endParaRPr lang="fa-IR" sz="2400" b="1" dirty="0">
              <a:solidFill>
                <a:schemeClr val="bg1"/>
              </a:solidFill>
            </a:endParaRPr>
          </a:p>
          <a:p>
            <a:pPr algn="just" rtl="1">
              <a:spcBef>
                <a:spcPct val="50000"/>
              </a:spcBef>
            </a:pPr>
            <a:r>
              <a:rPr lang="en-US" sz="2400" b="1" dirty="0">
                <a:solidFill>
                  <a:schemeClr val="bg1"/>
                </a:solidFill>
              </a:rPr>
              <a:t>VDSL</a:t>
            </a:r>
            <a:r>
              <a:rPr lang="ar-SA" sz="2400" b="1" dirty="0">
                <a:solidFill>
                  <a:schemeClr val="bg1"/>
                </a:solidFill>
              </a:rPr>
              <a:t> پهنای باند بسيار بالائی را ارائه و سرعت انتقال اطلاعات 52 مگابيت در ثانيه است. 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5" name="Text Box 5"/>
          <p:cNvSpPr txBox="1">
            <a:spLocks noChangeArrowheads="1"/>
          </p:cNvSpPr>
          <p:nvPr/>
        </p:nvSpPr>
        <p:spPr bwMode="auto">
          <a:xfrm>
            <a:off x="1258888" y="981075"/>
            <a:ext cx="6048375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ar-SA" sz="2400" b="1" dirty="0">
                <a:solidFill>
                  <a:schemeClr val="bg1"/>
                </a:solidFill>
              </a:rPr>
              <a:t>سرعت </a:t>
            </a:r>
            <a:r>
              <a:rPr lang="en-US" sz="2400" b="1" dirty="0">
                <a:solidFill>
                  <a:schemeClr val="bg1"/>
                </a:solidFill>
              </a:rPr>
              <a:t>VDSL 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عملکرد</a:t>
            </a:r>
            <a:r>
              <a:rPr lang="en-US" sz="2000" b="1" dirty="0">
                <a:solidFill>
                  <a:schemeClr val="bg1"/>
                </a:solidFill>
              </a:rPr>
              <a:t> VDSL</a:t>
            </a:r>
            <a:r>
              <a:rPr lang="ar-SA" sz="2000" b="1" dirty="0">
                <a:solidFill>
                  <a:schemeClr val="bg1"/>
                </a:solidFill>
              </a:rPr>
              <a:t> ،  در اغلب موارد مشابه</a:t>
            </a:r>
            <a:r>
              <a:rPr lang="en-US" sz="2000" b="1" dirty="0">
                <a:solidFill>
                  <a:schemeClr val="bg1"/>
                </a:solidFill>
              </a:rPr>
              <a:t> ADSL</a:t>
            </a:r>
            <a:r>
              <a:rPr lang="ar-SA" sz="2000" b="1" dirty="0">
                <a:solidFill>
                  <a:schemeClr val="bg1"/>
                </a:solidFill>
              </a:rPr>
              <a:t> است . عليرغم شباهت های موجود در اين زمينه  اختلافات متعددی نيز وجود دارد</a:t>
            </a:r>
            <a:r>
              <a:rPr lang="en-US" sz="2000" b="1" dirty="0">
                <a:solidFill>
                  <a:schemeClr val="bg1"/>
                </a:solidFill>
              </a:rPr>
              <a:t>. VDSL</a:t>
            </a:r>
            <a:r>
              <a:rPr lang="ar-SA" sz="2000" b="1" dirty="0">
                <a:solidFill>
                  <a:schemeClr val="bg1"/>
                </a:solidFill>
              </a:rPr>
              <a:t> قادر به ارائه سرعت 52 مگابيت در ثانيه برای ارسال اطلاعات از اينترنت به کاربر</a:t>
            </a:r>
            <a:r>
              <a:rPr lang="en-US" sz="2000" b="1" dirty="0">
                <a:solidFill>
                  <a:schemeClr val="bg1"/>
                </a:solidFill>
              </a:rPr>
              <a:t> (Downstream)</a:t>
            </a:r>
            <a:r>
              <a:rPr lang="ar-SA" sz="2000" b="1" dirty="0">
                <a:solidFill>
                  <a:schemeClr val="bg1"/>
                </a:solidFill>
              </a:rPr>
              <a:t>و 16 مگابيت در ثانيه برای ارسال اطلاعات کاربر بر روی اينترنت</a:t>
            </a:r>
            <a:r>
              <a:rPr lang="en-US" sz="2000" b="1" dirty="0">
                <a:solidFill>
                  <a:schemeClr val="bg1"/>
                </a:solidFill>
              </a:rPr>
              <a:t> (Upstream)</a:t>
            </a:r>
            <a:r>
              <a:rPr lang="ar-SA" sz="2000" b="1" dirty="0">
                <a:solidFill>
                  <a:schemeClr val="bg1"/>
                </a:solidFill>
              </a:rPr>
              <a:t>است.  سرعت های فوق بمراتب بيشتر از</a:t>
            </a:r>
            <a:r>
              <a:rPr lang="en-US" sz="2000" b="1" dirty="0">
                <a:solidFill>
                  <a:schemeClr val="bg1"/>
                </a:solidFill>
              </a:rPr>
              <a:t> ADSL</a:t>
            </a:r>
            <a:r>
              <a:rPr lang="ar-SA" sz="2000" b="1" dirty="0">
                <a:solidFill>
                  <a:schemeClr val="bg1"/>
                </a:solidFill>
              </a:rPr>
              <a:t> است</a:t>
            </a:r>
            <a:r>
              <a:rPr lang="en-US" sz="2000" b="1" dirty="0">
                <a:solidFill>
                  <a:schemeClr val="bg1"/>
                </a:solidFill>
              </a:rPr>
              <a:t> .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 </a:t>
            </a:r>
            <a:r>
              <a:rPr lang="en-US" sz="2000" b="1" dirty="0">
                <a:solidFill>
                  <a:schemeClr val="bg1"/>
                </a:solidFill>
              </a:rPr>
              <a:t>VDSL</a:t>
            </a:r>
            <a:r>
              <a:rPr lang="ar-SA" sz="2000" b="1" dirty="0">
                <a:solidFill>
                  <a:schemeClr val="bg1"/>
                </a:solidFill>
              </a:rPr>
              <a:t> سرعت بالای خود را مديون محدودتر شدن فاصله بين مشترکين و مرکز ارائه دهنده سرويس فوق است. حداکثر مسافت موجود 4.000 فوت ( 1.200 متر ) است . 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684213" y="188913"/>
            <a:ext cx="7704137" cy="634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35000"/>
              </a:lnSpc>
            </a:pPr>
            <a:r>
              <a:rPr lang="ar-SA" sz="2400" b="1" dirty="0">
                <a:solidFill>
                  <a:schemeClr val="bg1"/>
                </a:solidFill>
              </a:rPr>
              <a:t>مقايسه انواع  </a:t>
            </a:r>
            <a:r>
              <a:rPr lang="en-US" sz="24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  </a:t>
            </a:r>
          </a:p>
          <a:p>
            <a:pPr algn="just" rtl="1">
              <a:lnSpc>
                <a:spcPct val="135000"/>
              </a:lnSpc>
            </a:pPr>
            <a:r>
              <a:rPr lang="ar-SA" sz="2000" b="1" dirty="0">
                <a:solidFill>
                  <a:schemeClr val="bg1"/>
                </a:solidFill>
              </a:rPr>
              <a:t>نمونه های متفاوتی از تکنولوژی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 تاکنون پياده سازی شده است :</a:t>
            </a:r>
          </a:p>
          <a:p>
            <a:pPr algn="just" rtl="1">
              <a:lnSpc>
                <a:spcPct val="135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</a:t>
            </a:r>
            <a:r>
              <a:rPr lang="en-US" sz="2000" b="1" dirty="0">
                <a:solidFill>
                  <a:schemeClr val="bg1"/>
                </a:solidFill>
              </a:rPr>
              <a:t>Asymmetric DSL)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ADSL</a:t>
            </a:r>
            <a:r>
              <a:rPr lang="ar-SA" sz="2000" b="1" dirty="0">
                <a:solidFill>
                  <a:schemeClr val="bg1"/>
                </a:solidFill>
              </a:rPr>
              <a:t>: درمدل فوق بدليل تفاوت سرعت دريافت و ارسال اطلاعات  از واژه " نامتقارن " استفاده شده است . ماهيت عمليات انجام شده توسط کاربران اينترنت بگونه ای است که همواره حجم اطلاعات دريافتی بمراتب بيشتر از اطلاعات ارسالی است .</a:t>
            </a:r>
          </a:p>
          <a:p>
            <a:pPr algn="just" rtl="1">
              <a:lnSpc>
                <a:spcPct val="135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</a:t>
            </a:r>
            <a:r>
              <a:rPr lang="en-US" sz="2000" b="1" dirty="0">
                <a:solidFill>
                  <a:schemeClr val="bg1"/>
                </a:solidFill>
              </a:rPr>
              <a:t>High bit-rate DSL)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HDSL</a:t>
            </a:r>
            <a:r>
              <a:rPr lang="fa-IR" sz="2000" b="1" dirty="0">
                <a:solidFill>
                  <a:schemeClr val="bg1"/>
                </a:solidFill>
              </a:rPr>
              <a:t>: </a:t>
            </a:r>
            <a:r>
              <a:rPr lang="ar-SA" sz="2000" b="1" dirty="0">
                <a:solidFill>
                  <a:schemeClr val="bg1"/>
                </a:solidFill>
              </a:rPr>
              <a:t>سرعت مدل فوق در حد خطوط </a:t>
            </a:r>
            <a:r>
              <a:rPr lang="en-US" sz="2000" b="1" dirty="0">
                <a:solidFill>
                  <a:schemeClr val="bg1"/>
                </a:solidFill>
              </a:rPr>
              <a:t>T1</a:t>
            </a:r>
            <a:r>
              <a:rPr lang="ar-SA" sz="2000" b="1" dirty="0">
                <a:solidFill>
                  <a:schemeClr val="bg1"/>
                </a:solidFill>
              </a:rPr>
              <a:t> است ( 1/5 مگابيت در ثانيه ) .سرعت دريافت و ارسال  اطلاعا ت در روش فوق يکسان بوده و بمنظور ارائه خدمات نياز به دو خط مجزا نسبت به خط تلفن معمولی موجود است . </a:t>
            </a:r>
          </a:p>
          <a:p>
            <a:pPr algn="just" rtl="1">
              <a:lnSpc>
                <a:spcPct val="135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</a:t>
            </a:r>
            <a:r>
              <a:rPr lang="en-US" sz="2000" b="1" dirty="0">
                <a:solidFill>
                  <a:schemeClr val="bg1"/>
                </a:solidFill>
              </a:rPr>
              <a:t>ISDN DSL)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ISDL</a:t>
            </a:r>
            <a:r>
              <a:rPr lang="fa-IR" sz="2000" b="1" dirty="0">
                <a:solidFill>
                  <a:schemeClr val="bg1"/>
                </a:solidFill>
              </a:rPr>
              <a:t>: </a:t>
            </a:r>
            <a:r>
              <a:rPr lang="ar-SA" sz="2000" b="1" dirty="0">
                <a:solidFill>
                  <a:schemeClr val="bg1"/>
                </a:solidFill>
              </a:rPr>
              <a:t> مدل فوق در ابتدا در اختيار کاربران استفاده کننده از </a:t>
            </a:r>
            <a:r>
              <a:rPr lang="en-US" sz="2000" b="1" dirty="0">
                <a:solidFill>
                  <a:schemeClr val="bg1"/>
                </a:solidFill>
              </a:rPr>
              <a:t>ISDN</a:t>
            </a:r>
            <a:r>
              <a:rPr lang="ar-SA" sz="2000" b="1" dirty="0">
                <a:solidFill>
                  <a:schemeClr val="bg1"/>
                </a:solidFill>
              </a:rPr>
              <a:t>  قرار گرفت. </a:t>
            </a:r>
            <a:r>
              <a:rPr lang="en-US" sz="2000" b="1" dirty="0">
                <a:solidFill>
                  <a:schemeClr val="bg1"/>
                </a:solidFill>
              </a:rPr>
              <a:t>ISDL</a:t>
            </a:r>
            <a:r>
              <a:rPr lang="ar-SA" sz="2000" b="1" dirty="0">
                <a:solidFill>
                  <a:schemeClr val="bg1"/>
                </a:solidFill>
              </a:rPr>
              <a:t> در مقايسه با ساير مدل های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 دارای پايين ترين سرعت است . سرعت اين خطوط 144 کيلوبيت در ثانيه است ( دو جهت ) .</a:t>
            </a:r>
          </a:p>
          <a:p>
            <a:pPr algn="just" rtl="1">
              <a:lnSpc>
                <a:spcPct val="135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</a:t>
            </a:r>
            <a:r>
              <a:rPr lang="en-US" sz="2000" b="1" dirty="0" err="1">
                <a:solidFill>
                  <a:schemeClr val="bg1"/>
                </a:solidFill>
              </a:rPr>
              <a:t>Multirate</a:t>
            </a:r>
            <a:r>
              <a:rPr lang="en-US" sz="2000" b="1" dirty="0">
                <a:solidFill>
                  <a:schemeClr val="bg1"/>
                </a:solidFill>
              </a:rPr>
              <a:t> Symmetric DSL)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MSDSL</a:t>
            </a:r>
            <a:r>
              <a:rPr lang="ar-SA" sz="2000" b="1" dirty="0">
                <a:solidFill>
                  <a:schemeClr val="bg1"/>
                </a:solidFill>
              </a:rPr>
              <a:t>:  در مدل فوق سرعت ارسال و دريافت اطلاعات يکسان است . نرخ سرعت انتقال اطلاعات توسط مرکز ارائه دهنده سرويس</a:t>
            </a:r>
            <a:r>
              <a:rPr lang="ar-SA" b="1" dirty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DSL</a:t>
            </a:r>
            <a:r>
              <a:rPr lang="ar-SA" b="1" dirty="0">
                <a:solidFill>
                  <a:schemeClr val="bg1"/>
                </a:solidFill>
              </a:rPr>
              <a:t> ، تنظيم می گردد. 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1547813" y="260350"/>
            <a:ext cx="6192837" cy="603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</a:t>
            </a:r>
            <a:r>
              <a:rPr lang="en-US" sz="2000" b="1" dirty="0">
                <a:solidFill>
                  <a:schemeClr val="bg1"/>
                </a:solidFill>
              </a:rPr>
              <a:t>Rate Adaptive)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RADSL</a:t>
            </a:r>
            <a:r>
              <a:rPr lang="ar-SA" sz="2000" b="1" dirty="0">
                <a:solidFill>
                  <a:schemeClr val="bg1"/>
                </a:solidFill>
              </a:rPr>
              <a:t>: متداولترين مدل </a:t>
            </a:r>
            <a:r>
              <a:rPr lang="en-US" sz="2000" b="1" dirty="0">
                <a:solidFill>
                  <a:schemeClr val="bg1"/>
                </a:solidFill>
              </a:rPr>
              <a:t>ADSL</a:t>
            </a:r>
            <a:r>
              <a:rPr lang="ar-SA" sz="2000" b="1" dirty="0">
                <a:solidFill>
                  <a:schemeClr val="bg1"/>
                </a:solidFill>
              </a:rPr>
              <a:t> بوده و اين امکان را به مودم خواهد داد که سرعت برقراری ارتباط را با توجه به عواملی نظير مسافت  و کيفيت خط تعيين نمايد. 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(</a:t>
            </a:r>
            <a:r>
              <a:rPr lang="en-US" sz="2000" b="1" dirty="0">
                <a:solidFill>
                  <a:schemeClr val="bg1"/>
                </a:solidFill>
              </a:rPr>
              <a:t>Symmetric DSL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SDSL</a:t>
            </a:r>
            <a:r>
              <a:rPr lang="ar-SA" sz="2000" b="1" dirty="0">
                <a:solidFill>
                  <a:schemeClr val="bg1"/>
                </a:solidFill>
              </a:rPr>
              <a:t>:  سرعت ارسال و دريافت اطلاعات يکسان است . در مدل فوق بر خلاف </a:t>
            </a:r>
            <a:r>
              <a:rPr lang="en-US" sz="2000" b="1" dirty="0">
                <a:solidFill>
                  <a:schemeClr val="bg1"/>
                </a:solidFill>
              </a:rPr>
              <a:t>HDSL</a:t>
            </a:r>
            <a:r>
              <a:rPr lang="ar-SA" sz="2000" b="1" dirty="0">
                <a:solidFill>
                  <a:schemeClr val="bg1"/>
                </a:solidFill>
              </a:rPr>
              <a:t> که  از دو خط مجزا استفاده می نمايد ، صرفا" به يک خط نياز خواهد بود. 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</a:t>
            </a:r>
            <a:r>
              <a:rPr lang="en-US" sz="2000" b="1" dirty="0">
                <a:solidFill>
                  <a:schemeClr val="bg1"/>
                </a:solidFill>
              </a:rPr>
              <a:t>Very high bit-rate)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>
                <a:solidFill>
                  <a:schemeClr val="bg1"/>
                </a:solidFill>
              </a:rPr>
              <a:t>VDSL</a:t>
            </a:r>
            <a:r>
              <a:rPr lang="ar-SA" sz="2000" b="1" dirty="0">
                <a:solidFill>
                  <a:schemeClr val="bg1"/>
                </a:solidFill>
              </a:rPr>
              <a:t>:  مدل فوق بصورت "نامتقارن " بوده و در مسافت های کوتاه  بهمراه  خطوط مسی تلفن استفاده می گردد.</a:t>
            </a:r>
          </a:p>
          <a:p>
            <a:pPr algn="just" rtl="1">
              <a:lnSpc>
                <a:spcPct val="150000"/>
              </a:lnSpc>
            </a:pPr>
            <a:r>
              <a:rPr lang="ar-SA" sz="2000" b="1" dirty="0">
                <a:solidFill>
                  <a:schemeClr val="bg1"/>
                </a:solidFill>
              </a:rPr>
              <a:t>● (</a:t>
            </a:r>
            <a:r>
              <a:rPr lang="en-US" sz="2000" b="1" dirty="0">
                <a:solidFill>
                  <a:schemeClr val="bg1"/>
                </a:solidFill>
              </a:rPr>
              <a:t>Voice-over DSL</a:t>
            </a:r>
            <a:r>
              <a:rPr lang="ar-SA" sz="2000" b="1" dirty="0">
                <a:solidFill>
                  <a:schemeClr val="bg1"/>
                </a:solidFill>
              </a:rPr>
              <a:t>)</a:t>
            </a:r>
            <a:r>
              <a:rPr lang="en-US" sz="2000" b="1" dirty="0" err="1">
                <a:solidFill>
                  <a:schemeClr val="bg1"/>
                </a:solidFill>
              </a:rPr>
              <a:t>VoDSL</a:t>
            </a:r>
            <a:r>
              <a:rPr lang="ar-SA" sz="2000" b="1" dirty="0">
                <a:solidFill>
                  <a:schemeClr val="bg1"/>
                </a:solidFill>
              </a:rPr>
              <a:t>: يک نوع خاص از  </a:t>
            </a:r>
            <a:r>
              <a:rPr lang="en-US" sz="2000" b="1" dirty="0">
                <a:solidFill>
                  <a:schemeClr val="bg1"/>
                </a:solidFill>
              </a:rPr>
              <a:t>IP</a:t>
            </a:r>
            <a:r>
              <a:rPr lang="ar-SA" sz="2000" b="1" dirty="0">
                <a:solidFill>
                  <a:schemeClr val="bg1"/>
                </a:solidFill>
              </a:rPr>
              <a:t> تلفنی است . در مدل فوق چندين خط تلفن ترکيب و به يک خط تلفن تبديل تبديل می شوند.</a:t>
            </a:r>
            <a:r>
              <a:rPr lang="ar-SA" b="1" dirty="0">
                <a:solidFill>
                  <a:schemeClr val="bg1"/>
                </a:solidFill>
              </a:rPr>
              <a:t> </a:t>
            </a:r>
            <a:r>
              <a:rPr lang="ar-SA" sz="2000" b="1" dirty="0">
                <a:solidFill>
                  <a:schemeClr val="bg1"/>
                </a:solidFill>
              </a:rPr>
              <a:t>جدول زير نمونه های متفاوت تکنولوژی </a:t>
            </a:r>
            <a:r>
              <a:rPr lang="en-US" sz="2000" b="1" dirty="0">
                <a:solidFill>
                  <a:schemeClr val="bg1"/>
                </a:solidFill>
              </a:rPr>
              <a:t>DSL</a:t>
            </a:r>
            <a:r>
              <a:rPr lang="ar-SA" sz="2000" b="1" dirty="0">
                <a:solidFill>
                  <a:schemeClr val="bg1"/>
                </a:solidFill>
              </a:rPr>
              <a:t> را نشان می دهد</a:t>
            </a:r>
            <a:r>
              <a:rPr lang="en-US" sz="2000" b="1" dirty="0">
                <a:solidFill>
                  <a:schemeClr val="bg1"/>
                </a:solidFill>
              </a:rPr>
              <a:t>: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409" name="Rectangle 321"/>
          <p:cNvSpPr>
            <a:spLocks noChangeArrowheads="1"/>
          </p:cNvSpPr>
          <p:nvPr/>
        </p:nvSpPr>
        <p:spPr bwMode="auto">
          <a:xfrm>
            <a:off x="1327150" y="458788"/>
            <a:ext cx="3840163" cy="0"/>
          </a:xfrm>
          <a:prstGeom prst="rect">
            <a:avLst/>
          </a:prstGeom>
          <a:solidFill>
            <a:srgbClr val="FFFFE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a-IR"/>
          </a:p>
        </p:txBody>
      </p:sp>
      <p:graphicFrame>
        <p:nvGraphicFramePr>
          <p:cNvPr id="217725" name="Group 637"/>
          <p:cNvGraphicFramePr>
            <a:graphicFrameLocks noGrp="1"/>
          </p:cNvGraphicFramePr>
          <p:nvPr/>
        </p:nvGraphicFramePr>
        <p:xfrm>
          <a:off x="1042988" y="549275"/>
          <a:ext cx="7273925" cy="5616577"/>
        </p:xfrm>
        <a:graphic>
          <a:graphicData uri="http://schemas.openxmlformats.org/drawingml/2006/table">
            <a:tbl>
              <a:tblPr rtl="1"/>
              <a:tblGrid>
                <a:gridCol w="121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2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1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2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00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نوع</a:t>
                      </a: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DSL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حداکثر سرعت ارسال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حداکثر سرعت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دريافت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حداکثر مسافت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خطوط مورد نياز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امکان استفاده از تلفن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800 Kbps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8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18,000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(5,500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Yes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HDSL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1.54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1.54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12,000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(3,650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IDSL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144 Kbps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144 Kbps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35,000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(10,700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3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MSDSL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29,000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(8,800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RADSL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7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18,000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(5,500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Yes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3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2.3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2.3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22,000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(6,700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01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VDSL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16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52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4,000 ft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(1,200 m)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Yes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111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ured">
  <a:themeElements>
    <a:clrScheme name="Custom 3">
      <a:dk1>
        <a:srgbClr val="FFFFFF"/>
      </a:dk1>
      <a:lt1>
        <a:srgbClr val="FFFFFF"/>
      </a:lt1>
      <a:dk2>
        <a:srgbClr val="FFFFFF"/>
      </a:dk2>
      <a:lt2>
        <a:srgbClr val="FFFF00"/>
      </a:lt2>
      <a:accent1>
        <a:srgbClr val="FFFFFF"/>
      </a:accent1>
      <a:accent2>
        <a:srgbClr val="92D050"/>
      </a:accent2>
      <a:accent3>
        <a:srgbClr val="595959"/>
      </a:accent3>
      <a:accent4>
        <a:srgbClr val="FFFFFF"/>
      </a:accent4>
      <a:accent5>
        <a:srgbClr val="E5B9B7"/>
      </a:accent5>
      <a:accent6>
        <a:srgbClr val="FFFFFF"/>
      </a:accent6>
      <a:hlink>
        <a:srgbClr val="FFFFFF"/>
      </a:hlink>
      <a:folHlink>
        <a:srgbClr val="FFFFFF"/>
      </a:folHlink>
    </a:clrScheme>
    <a:fontScheme name="Textured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425</TotalTime>
  <Words>1628</Words>
  <Application>Microsoft Office PowerPoint</Application>
  <PresentationFormat>On-screen Show (4:3)</PresentationFormat>
  <Paragraphs>195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B Titr</vt:lpstr>
      <vt:lpstr>Tahoma</vt:lpstr>
      <vt:lpstr>Times New Roman</vt:lpstr>
      <vt:lpstr>Wingdings</vt:lpstr>
      <vt:lpstr>Textured</vt:lpstr>
      <vt:lpstr>خط مشترک دیجیتالی DSL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ravian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nafise</dc:creator>
  <cp:lastModifiedBy>ASUS</cp:lastModifiedBy>
  <cp:revision>11</cp:revision>
  <dcterms:created xsi:type="dcterms:W3CDTF">2005-12-13T09:47:33Z</dcterms:created>
  <dcterms:modified xsi:type="dcterms:W3CDTF">2023-08-22T16:53:56Z</dcterms:modified>
</cp:coreProperties>
</file>