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1"/>
  </p:notesMasterIdLst>
  <p:sldIdLst>
    <p:sldId id="258" r:id="rId2"/>
    <p:sldId id="287" r:id="rId3"/>
    <p:sldId id="260" r:id="rId4"/>
    <p:sldId id="333" r:id="rId5"/>
    <p:sldId id="334" r:id="rId6"/>
    <p:sldId id="335" r:id="rId7"/>
    <p:sldId id="346" r:id="rId8"/>
    <p:sldId id="337" r:id="rId9"/>
    <p:sldId id="338" r:id="rId10"/>
    <p:sldId id="339" r:id="rId11"/>
    <p:sldId id="340" r:id="rId12"/>
    <p:sldId id="341" r:id="rId13"/>
    <p:sldId id="342" r:id="rId14"/>
    <p:sldId id="343" r:id="rId15"/>
    <p:sldId id="344" r:id="rId16"/>
    <p:sldId id="345" r:id="rId17"/>
    <p:sldId id="347" r:id="rId18"/>
    <p:sldId id="348" r:id="rId19"/>
    <p:sldId id="34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CE592EC-7B4B-4FAD-BEB0-F6C80F13648D}" type="datetimeFigureOut">
              <a:rPr lang="fa-IR" smtClean="0"/>
              <a:pPr/>
              <a:t>07/09/1441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DFFC646-BBE6-4D34-92FB-EC8CA13ACFA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1432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FC646-BBE6-4D34-92FB-EC8CA13ACFA7}" type="slidenum">
              <a:rPr lang="fa-IR" smtClean="0"/>
              <a:pPr/>
              <a:t>17</a:t>
            </a:fld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FC646-BBE6-4D34-92FB-EC8CA13ACFA7}" type="slidenum">
              <a:rPr lang="fa-IR" smtClean="0"/>
              <a:pPr/>
              <a:t>18</a:t>
            </a:fld>
            <a:endParaRPr lang="fa-I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FFC646-BBE6-4D34-92FB-EC8CA13ACFA7}" type="slidenum">
              <a:rPr lang="fa-IR" smtClean="0"/>
              <a:pPr/>
              <a:t>19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004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4600" y="1066800"/>
            <a:ext cx="4188639" cy="43894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115312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fa-IR" sz="4000" dirty="0" smtClean="0">
                <a:latin typeface="Times New Roman" pitchFamily="18" charset="0"/>
                <a:cs typeface="B Mitra" pitchFamily="2" charset="-78"/>
              </a:rPr>
              <a:t>اسکیزوفرنی و سایر اختلالات سایکوتیک</a:t>
            </a:r>
            <a:endParaRPr lang="en-US" sz="4000" dirty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اسکیزوفرنی (</a:t>
            </a:r>
            <a:r>
              <a:rPr lang="en-US" sz="4000" dirty="0" smtClean="0"/>
              <a:t>Schizophrenia</a:t>
            </a:r>
            <a:r>
              <a:rPr lang="fa-IR" sz="4000" dirty="0" smtClean="0">
                <a:cs typeface="B Mitra" pitchFamily="2" charset="-78"/>
              </a:rPr>
              <a:t>)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 fontScale="850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اسکیزوفرنی یکی از شایعترین بیماریهای جدی منتال است.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علائم و نشانه های این اختلال می تواند حوزه هایی مانند ادراک، رفتار، تفکر، شناخت و ... را درگیر نماید.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شیوع بیماری اختلال اسکیزوفرنی حدود یک درصد در تمام طول عمر انسان است.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شیوع اختلال در زنان و مردان برابر است.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اسکیزوفرنی در مردان در سن پایین تری نسبت به زنان شروع می شود. (پیک سنی شروع در مردان بین 15 تا 25 سالگی و در زنان بین 25 تا 35 سالگی می باشد)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شیوع قبل از سن 10 سالگی و بعد از سن 60 سالگی بسیار نادر است.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مردان به احتمال بیشتری دچار علائم منفی می شوند و زنان بیمار کارکرد اجتماعی بهتری نسبت به مردان دارند.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در کل زنان بیمار پیش آگهی بهتری نسبت به بیماران مرد دارند.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اسکیزوفرنی (</a:t>
            </a:r>
            <a:r>
              <a:rPr lang="en-US" sz="4000" dirty="0" smtClean="0"/>
              <a:t>Schizophrenia</a:t>
            </a:r>
            <a:r>
              <a:rPr lang="fa-IR" sz="4000" dirty="0" smtClean="0">
                <a:cs typeface="B Mitra" pitchFamily="2" charset="-78"/>
              </a:rPr>
              <a:t>)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بیماران مبتلا به اسکیزوفرنی بیشتر از جمعیت عمومی دچار بیماریهای مدیکال می شوند و مرگ و میر آنها بیشتر است.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میزان مصرف مواد به خصوص سیگار (90%) و الکل در آنها بیشتر ازجمعیت عمومی می باشد.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زندگی در مناطق شهری ریسک ابتلا به بیماری اسکیزوفرنی را بالاتر می برد.</a:t>
            </a:r>
          </a:p>
          <a:p>
            <a:pPr algn="just" rtl="1">
              <a:lnSpc>
                <a:spcPct val="150000"/>
              </a:lnSpc>
            </a:pPr>
            <a:endParaRPr lang="en-US" dirty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اتیولوژی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ژنتیک: اسکیزوفرنی در بستگان درجه اول و درجه دوم مبتلایان به این بیماری شایعتر است.</a:t>
            </a:r>
          </a:p>
          <a:p>
            <a:pPr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سن پدر بالای 60 سال در زمان تولد، ریسک ابتلا به اسکیزوفرنی را در فرزند بالا می برد.</a:t>
            </a:r>
          </a:p>
          <a:p>
            <a:pPr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فرضیه دوپامینرژیک: دال بر بیش فعالیتی دوپامین در مغز بیماران مبتلا می باشد.</a:t>
            </a:r>
          </a:p>
          <a:p>
            <a:pPr algn="just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نوروترانسمیترهای درگیر در ابتلای این بیماری: سروتونین، گابا، گلوتامات.</a:t>
            </a:r>
          </a:p>
          <a:p>
            <a:pPr algn="just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/>
            <a:endParaRPr lang="en-US" dirty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ملاکهای تشخیصی اسکیزوفرنی در </a:t>
            </a:r>
            <a:r>
              <a:rPr lang="en-US" sz="4000" dirty="0" smtClean="0">
                <a:cs typeface="B Mitra" pitchFamily="2" charset="-78"/>
              </a:rPr>
              <a:t>DSM-5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r" rtl="1">
              <a:lnSpc>
                <a:spcPct val="170000"/>
              </a:lnSpc>
            </a:pPr>
            <a:r>
              <a:rPr lang="en-US" dirty="0" smtClean="0">
                <a:latin typeface="Times New Roman" pitchFamily="18" charset="0"/>
                <a:cs typeface="B Mitra" pitchFamily="2" charset="-78"/>
              </a:rPr>
              <a:t>A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 دو یا بیشتر از موارد زیر حداقل در یک دوره یک ماه وجود داشته باشد که حضور یکی از موارد 1، 2 یا 3 الزامی است.</a:t>
            </a:r>
          </a:p>
          <a:p>
            <a:pPr marL="850392" lvl="1" indent="-457200" algn="r" rtl="1">
              <a:lnSpc>
                <a:spcPct val="170000"/>
              </a:lnSpc>
              <a:buFont typeface="+mj-lt"/>
              <a:buAutoNum type="arabicPeriod"/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هذیانها 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Delusions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marL="850392" lvl="1" indent="-457200" algn="r" rtl="1">
              <a:lnSpc>
                <a:spcPct val="170000"/>
              </a:lnSpc>
              <a:buFont typeface="+mj-lt"/>
              <a:buAutoNum type="arabicPeriod"/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توهمات 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Hallucinations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marL="850392" lvl="1" indent="-457200" algn="r" rtl="1">
              <a:lnSpc>
                <a:spcPct val="170000"/>
              </a:lnSpc>
              <a:buFont typeface="+mj-lt"/>
              <a:buAutoNum type="arabicPeriod"/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تکلم نابسامان 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Disorganized speech.eg. Derailment , incoherence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marL="850392" lvl="1" indent="-457200" algn="r" rtl="1">
              <a:lnSpc>
                <a:spcPct val="170000"/>
              </a:lnSpc>
              <a:buFont typeface="+mj-lt"/>
              <a:buAutoNum type="arabicPeriod"/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رفتار نابسامان یا کاتاتونیک 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Disorganized or catatonic behavior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marL="850392" lvl="1" indent="-457200" algn="r" rtl="1">
              <a:lnSpc>
                <a:spcPct val="170000"/>
              </a:lnSpc>
              <a:buFont typeface="+mj-lt"/>
              <a:buAutoNum type="arabicPeriod"/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علائم منفی 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Negative symptoms e.g.. Diminished emotional expression or </a:t>
            </a:r>
            <a:r>
              <a:rPr lang="en-US" dirty="0" err="1" smtClean="0">
                <a:latin typeface="Times New Roman" pitchFamily="18" charset="0"/>
                <a:cs typeface="B Mitra" pitchFamily="2" charset="-78"/>
              </a:rPr>
              <a:t>avolition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</a:t>
            </a:r>
          </a:p>
          <a:p>
            <a:pPr algn="r" rtl="1">
              <a:lnSpc>
                <a:spcPct val="170000"/>
              </a:lnSpc>
            </a:pPr>
            <a:r>
              <a:rPr lang="en-US" dirty="0" smtClean="0">
                <a:latin typeface="Times New Roman" pitchFamily="18" charset="0"/>
                <a:cs typeface="B Mitra" pitchFamily="2" charset="-78"/>
              </a:rPr>
              <a:t>B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:اختلال در عملکرد فردی در حوزه های شغلی، روابط بین فردی، مراقبت از خود.</a:t>
            </a:r>
          </a:p>
          <a:p>
            <a:pPr algn="r" rtl="1">
              <a:lnSpc>
                <a:spcPct val="170000"/>
              </a:lnSpc>
            </a:pPr>
            <a:r>
              <a:rPr lang="en-US" dirty="0" smtClean="0">
                <a:latin typeface="Times New Roman" pitchFamily="18" charset="0"/>
                <a:cs typeface="B Mitra" pitchFamily="2" charset="-78"/>
              </a:rPr>
              <a:t>C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:علائم حداقل شش ماه طول کشیده باشد.</a:t>
            </a:r>
          </a:p>
          <a:p>
            <a:pPr algn="r" rtl="1">
              <a:lnSpc>
                <a:spcPct val="170000"/>
              </a:lnSpc>
            </a:pPr>
            <a:r>
              <a:rPr lang="en-US" dirty="0" smtClean="0">
                <a:latin typeface="Times New Roman" pitchFamily="18" charset="0"/>
                <a:cs typeface="B Mitra" pitchFamily="2" charset="-78"/>
              </a:rPr>
              <a:t>D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:اختلال اسکیزوافکتیو و اختلالات خلقی با تظاهرات سایکوتیک باید رد شده باشد.</a:t>
            </a:r>
          </a:p>
          <a:p>
            <a:pPr algn="r" rtl="1">
              <a:lnSpc>
                <a:spcPct val="170000"/>
              </a:lnSpc>
            </a:pPr>
            <a:r>
              <a:rPr lang="en-US" dirty="0" smtClean="0">
                <a:latin typeface="Times New Roman" pitchFamily="18" charset="0"/>
                <a:cs typeface="B Mitra" pitchFamily="2" charset="-78"/>
              </a:rPr>
              <a:t>E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:اختلال نباید ناشی از اثر مستقیم مواد یا بیماری مدیکال دیگری باشد.</a:t>
            </a:r>
          </a:p>
          <a:p>
            <a:pPr algn="r" rtl="1">
              <a:lnSpc>
                <a:spcPct val="170000"/>
              </a:lnSpc>
            </a:pPr>
            <a:endParaRPr lang="en-US" dirty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اختلال اسکیزوفرنی فورم و اختلال سایکوتیک گذرا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اگر طول مدت علائم بین یک تا شش ماه باشد و پس از آن علائم کاملاً بهبود یابد، اختلال اسکیزوفرنی فورم اطلاق می شود.</a:t>
            </a:r>
          </a:p>
          <a:p>
            <a:pPr algn="r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اگر علائم در کمتر از یک ماه پس از بروز بهبود یابد، اختلال سایکوتیک گذرا گفته می شود.</a:t>
            </a:r>
            <a:endParaRPr lang="en-US" dirty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انواع فرعی اسکیزوفرنی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نوع پارانوئید: اشتغال با یک هذیان یا توهمات شنوایی مکرر</a:t>
            </a:r>
          </a:p>
          <a:p>
            <a:pPr algn="r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نوع نابسامان: تکلم نابسامان، رفتار نابسامان، عاطفه تخت یا نامتناسب</a:t>
            </a:r>
          </a:p>
          <a:p>
            <a:pPr algn="r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نوع کاتاتونیک: بی حرکتی، منفی کاری، فعالیت مفرط حرکتی، بهت</a:t>
            </a:r>
          </a:p>
          <a:p>
            <a:pPr algn="r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نوع نامتمایز: در قالب هیچکدام از موارد فوق نگنجد.</a:t>
            </a:r>
          </a:p>
          <a:p>
            <a:pPr algn="r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نوع باقیه ای: وجود شواهد قبلی از بیماری اسکیزوفرنی که اکنون با علائم منفی و کندی اجتماعی، رفتار نامتعارف، تفکر غیر منطقی و ... همراه است.</a:t>
            </a:r>
          </a:p>
          <a:p>
            <a:pPr algn="r" rtl="1"/>
            <a:endParaRPr lang="en-US" dirty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ویژگیهای بالینی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بیماران مبتلا ممکن است که قبل از شروع بیماری شخصیت اسکیزوتایپال یا اسکیزوئید داشته باشند.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مرحله پیش درآمدی یا پرودرومال: چند ماه یا چند سال قبل از شروع بیماری آغاز می شود. علائم جسمی، انزوا، تکر غیر عادی، تجارب ادراکی عجیب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کاتاتونی: سکوت، منفی کاری قرار گرفتن در یک وضعیت به مدت چند ساعت و چند روز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عاطفه تخت یا کند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Flat or blunted Affect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گم گشتگی، انزوا، دودلی طاقت فرسا، افسردگی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توهم: شایعترین توهم در بیماران اسکیزوفرنی به صورت توهم شنوایی است.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ویژگیهای بالینی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خطاهای ادراکی یا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Illusion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هذیان یا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Delusion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 گزند و آسیب، خودبزرگ بینی، مذهبی یا جسمی، افکار انتساب به خود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خشونت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خودکشی : میزان خودکشی در این بیماران 20 برابر جمعیت عادی جامعه است.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آدم کشی (اما میزان آدمکشی در بیماران مبتلا به اسکیزوفرنی بالاتر از جمعیت عمومی جامعه نیست)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تخریب شناختی: به خصوص در حوزه های تفکر، کارکرد اجرایی، حافظه اختلال خفیف وجود دارد.</a:t>
            </a:r>
          </a:p>
          <a:p>
            <a:pPr algn="r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فقدان بینش یا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Insight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به بیماری خودشان</a:t>
            </a:r>
          </a:p>
          <a:p>
            <a:pPr algn="r" rtl="1">
              <a:lnSpc>
                <a:spcPct val="160000"/>
              </a:lnSpc>
            </a:pPr>
            <a:endParaRPr lang="en-US" dirty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تشخیص افتراقی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 روانپریشی ثانویه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سایر اختلالات روانپریشی (سایکوتیک) مانند اسکیزوفرنی فورم و اختلال سایکوتیک گذرا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اختلالات خلقی مانند افسردگی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اختلالات شخصیت مانند اسکیزوئید، اسکیزوتایپال، پارانوئید، مرزی</a:t>
            </a:r>
          </a:p>
          <a:p>
            <a:pPr algn="just" rtl="1">
              <a:lnSpc>
                <a:spcPct val="150000"/>
              </a:lnSpc>
            </a:pPr>
            <a:endParaRPr lang="en-US" dirty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پیش آگهی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30-20 درصد بیماران زندگی بهنجار دارند.</a:t>
            </a:r>
          </a:p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30-20 درصد بیماران علائم متوسط دارند.</a:t>
            </a:r>
          </a:p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60-40 درصد بیماران اختلال چشمگیر تا آخر عمرشان دارند.</a:t>
            </a:r>
          </a:p>
          <a:p>
            <a:pPr algn="r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752600" y="3429000"/>
          <a:ext cx="6096000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عوامل دال بر پیش آگهی بد: 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عوامل دال بر پیش آگهی خوب: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شروع در سن پایین</a:t>
                      </a:r>
                      <a:endParaRPr lang="fa-IR" baseline="0" dirty="0" smtClean="0">
                        <a:latin typeface="Times New Roman" pitchFamily="18" charset="0"/>
                        <a:cs typeface="B Mitra" pitchFamily="2" charset="-78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baseline="0" dirty="0" smtClean="0">
                          <a:latin typeface="Times New Roman" pitchFamily="18" charset="0"/>
                          <a:cs typeface="B Mitra" pitchFamily="2" charset="-78"/>
                        </a:rPr>
                        <a:t>نبود </a:t>
                      </a: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عوامل آشکارساز واضح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شروع تدریجی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بد بودن سابقه قبل از بیماری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ازدواج نکرده،</a:t>
                      </a:r>
                      <a:r>
                        <a:rPr lang="fa-IR" baseline="0" dirty="0" smtClean="0">
                          <a:latin typeface="Times New Roman" pitchFamily="18" charset="0"/>
                          <a:cs typeface="B Mitra" pitchFamily="2" charset="-78"/>
                        </a:rPr>
                        <a:t> طلاق گرفته، بیوه</a:t>
                      </a:r>
                      <a:endParaRPr lang="fa-IR" dirty="0" smtClean="0">
                        <a:latin typeface="Times New Roman" pitchFamily="18" charset="0"/>
                        <a:cs typeface="B Mitra" pitchFamily="2" charset="-78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نبود حمایت مناسب از بیمار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وجود علائم منفی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سابق</a:t>
                      </a:r>
                      <a:r>
                        <a:rPr lang="fa-IR" baseline="0" dirty="0" smtClean="0">
                          <a:latin typeface="Times New Roman" pitchFamily="18" charset="0"/>
                          <a:cs typeface="B Mitra" pitchFamily="2" charset="-78"/>
                        </a:rPr>
                        <a:t>ه آسیب دیدگی در حول و حوش تولد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baseline="0" dirty="0" smtClean="0">
                          <a:latin typeface="Times New Roman" pitchFamily="18" charset="0"/>
                          <a:cs typeface="B Mitra" pitchFamily="2" charset="-78"/>
                        </a:rPr>
                        <a:t>نبود فروکشی علائم در عرض سه سال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baseline="0" dirty="0" smtClean="0">
                          <a:latin typeface="Times New Roman" pitchFamily="18" charset="0"/>
                          <a:cs typeface="B Mitra" pitchFamily="2" charset="-78"/>
                        </a:rPr>
                        <a:t>سابقه تهاجم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شروع در سن بالا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 وجود عوامل آشکارساز واضح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شروع حاد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خوب بودن سابقه قبل از بیماری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متاهل بودن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وجود حمایت مناسب از بیمار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fa-IR" dirty="0" smtClean="0">
                          <a:latin typeface="Times New Roman" pitchFamily="18" charset="0"/>
                          <a:cs typeface="B Mitra" pitchFamily="2" charset="-78"/>
                        </a:rPr>
                        <a:t>وجود علائم مثبت</a:t>
                      </a:r>
                      <a:endParaRPr lang="en-US" dirty="0" smtClean="0">
                        <a:latin typeface="Times New Roman" pitchFamily="18" charset="0"/>
                        <a:cs typeface="B Mitra" pitchFamily="2" charset="-78"/>
                      </a:endParaRPr>
                    </a:p>
                    <a:p>
                      <a:pPr algn="r" rtl="1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درمان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درمان اصلی این اختلال </a:t>
            </a:r>
            <a:r>
              <a:rPr lang="fa-IR" u="sng" dirty="0" smtClean="0">
                <a:latin typeface="Times New Roman" pitchFamily="18" charset="0"/>
                <a:cs typeface="B Mitra" pitchFamily="2" charset="-78"/>
              </a:rPr>
              <a:t>دارو درمانی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است و درمانهای غیر دارویی و روان درمانی در کنار دارو درمانی می تواند برای بهبود بیمار مبتلا به اسکیزوفرنی موثر باشد.</a:t>
            </a:r>
          </a:p>
          <a:p>
            <a:pPr algn="r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اندیکاسیون بستری: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تشخیص دقیق بیماری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تثبیت داروهای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ایمنی بیمار از لحاظ اقدام به خودکشی و آسیب به دیگران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رفتارهای نابسامان و نامتناسب و پرخاشگری شدید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عدم توانایی بیمار در مراقبت از خود و دریافت غذا و دارو</a:t>
            </a:r>
          </a:p>
          <a:p>
            <a:pPr lvl="1" algn="r" rtl="1"/>
            <a:r>
              <a:rPr lang="fa-IR" dirty="0" smtClean="0">
                <a:latin typeface="Times New Roman" pitchFamily="18" charset="0"/>
                <a:cs typeface="B Mitra" pitchFamily="2" charset="-78"/>
              </a:rPr>
              <a:t>عدم پذیرش بیمار در دریافت دارو</a:t>
            </a:r>
          </a:p>
          <a:p>
            <a:pPr algn="r" rtl="1"/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دارو درمانی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r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اساس درمان دارویی بیماری اسکیزوفرنی، داروهای آنتی سایکوتیک یا نورولپتیک است.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داروها علائم سایکوتیک را کاهش می دهد و همچنین از میزان عود علائم بیماری می کاهد.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داروها به دو دسته عمده تقسیم می شوند:</a:t>
            </a:r>
          </a:p>
          <a:p>
            <a:pPr lvl="1" algn="r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داروهای تیپیک یا آنتی سایکوتیک های نسل اول</a:t>
            </a:r>
          </a:p>
          <a:p>
            <a:pPr lvl="1" algn="r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داروهای آتیپیک یا آنتی سایکوتیک های نسل دوم</a:t>
            </a:r>
          </a:p>
          <a:p>
            <a:pPr lvl="1" algn="r" rtl="1">
              <a:lnSpc>
                <a:spcPct val="17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r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خصوصیت مهم و مشترک این داروهای مهارکننده بودن گیرنده دوپامین است.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داروهای تیپیک مانند: کلروپرومازین، فلوفنازین، هالوپریدول، پرفنازین، تری فلئوپرازین، تیوتیکسین، فلوپنتیکسول</a:t>
            </a:r>
          </a:p>
          <a:p>
            <a:pPr algn="r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داروهای آتیپیک مانند: ریسپریدون، کلوزاپین، الانزاپین، کوئتیاپین، کلوزاپین، زیپراسیدون، آری پیپرازول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عوارض درمان دارویی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خواب آلودگی، افت فشار خون وضعیتی، عوارض آنتی کولینرژیک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عوارض اکستراپیرامیدال:</a:t>
            </a:r>
          </a:p>
          <a:p>
            <a:pPr lvl="1"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دیستونی حاد: به صورت انقباض شدید عضلات گردن، تنه، پشت، بالا رفتن چشمها و ... درمان : داروهای آنتی کولینرژیک مانند بی پریدین، تری هگزیفنیدیل</a:t>
            </a:r>
          </a:p>
          <a:p>
            <a:pPr lvl="1"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آکاتیژی: احساس شدید بیقراری، راه رفتن، بی خوابی و ... درمان: داروهای مهار کننده گیرنده بتا مانند پروپرانولول </a:t>
            </a:r>
          </a:p>
          <a:p>
            <a:pPr lvl="1"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پارکینسونیسم دارویی: کندی حرکتی، خم شدن به جلو، صورت ماسکه، کاهش حرکات بدن، اختلال قدم برداشتن بیمار، سفتی حرکات بدن، لرزش دستها و ...  درمان: آمانتادین و داروهای آنتی کولینرژیک مانند بی پریدین ، تری هگزیفنیدیل</a:t>
            </a:r>
          </a:p>
          <a:p>
            <a:pPr lvl="1"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تاردیودیسکینزی: حرکات مکرر در اطراف دهان و انگشتان درمان: کاهش دوز، تغییر داروی آنتی سایکوتیک، تجویز داروهای نسل دوم مانند کوئتیاپین و کلوزاپین</a:t>
            </a:r>
          </a:p>
          <a:p>
            <a:pPr lvl="1"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سندرم نورولپتیک بدخیم: تب، لکوسیتوز، بالا رفتن دمای بدن، سفتی عضلات بدن، تعریق، افت فشار خون، کاهش سطح هوشیاری، افزایش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CPK , LDH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و ...که بسیار کشنده است و 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عوارض درمان دارویی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داروهای آتیپیک یا نسل دوم می توانند باعث چاقی بیمار، دیابت شیرین، افزایش چربی خون، افزایش فشار خون و ... شود.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داروی کلوزاپین در موارد اسکیزوفرنی مقاوم به درمان تجویز می شود. معمولاً به دلیل عوارض بالا و خطرناک دارو خط اول درمان دارویی نمی باشد.</a:t>
            </a:r>
          </a:p>
          <a:p>
            <a:pPr algn="just" rtl="1">
              <a:lnSpc>
                <a:spcPct val="15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عارضه مهم و خطرناک داروی کلوزاپین، </a:t>
            </a:r>
            <a:r>
              <a:rPr lang="fa-IR" u="sng" dirty="0" smtClean="0">
                <a:latin typeface="Times New Roman" pitchFamily="18" charset="0"/>
                <a:cs typeface="B Mitra" pitchFamily="2" charset="-78"/>
              </a:rPr>
              <a:t>افت شدید گلبولهای سفید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خون و </a:t>
            </a:r>
            <a:r>
              <a:rPr lang="fa-IR" u="sng" dirty="0" smtClean="0">
                <a:latin typeface="Times New Roman" pitchFamily="18" charset="0"/>
                <a:cs typeface="B Mitra" pitchFamily="2" charset="-78"/>
              </a:rPr>
              <a:t>تشنج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است.</a:t>
            </a: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اختلال هذیانی (</a:t>
            </a:r>
            <a:r>
              <a:rPr lang="en-US" sz="4000" dirty="0" smtClean="0">
                <a:cs typeface="B Mitra" pitchFamily="2" charset="-78"/>
              </a:rPr>
              <a:t>Delusional Disorder</a:t>
            </a:r>
            <a:r>
              <a:rPr lang="fa-IR" sz="4000" dirty="0" smtClean="0">
                <a:cs typeface="B Mitra" pitchFamily="2" charset="-78"/>
              </a:rPr>
              <a:t>)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هذیان یک باور نادرست، تغییر ناپذیر است که با زمینه فرهنگی بیمار سازگاری ندارد.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تشخیص اختلال هذیانی وقتی گذاشته می شود که بیمار برای حداقل یک ماه یک هذیان غیر عجیب 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Non bizarre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 داشته باشد.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 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در این اختلال کارکرد بیمار به غیر از حوزه ای که هذیان در آن وجود دارد مختل نیست.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افراد اغلب بینش به نادرست بودن هذیانهای خودشان ندارند.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هذیان غیر عجیب 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Non </a:t>
            </a:r>
            <a:r>
              <a:rPr lang="en-US" dirty="0" err="1" smtClean="0">
                <a:latin typeface="Times New Roman" pitchFamily="18" charset="0"/>
                <a:cs typeface="B Mitra" pitchFamily="2" charset="-78"/>
              </a:rPr>
              <a:t>bizzare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 هذیانی است که در زندگی واقعی قابل وقوع است مانند: تحت تعقیب بودن، آلوده شدن با میکروب، خیانت همسر و ...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هذیان عجیب (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Bizarre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) هذیانی است که در زندگی واقعی قابل وقوع نیست، مانند ارتباط با کرات آسمانی و موجودات فضایی، کنترل رفتار انسان توسط وسیله ای که در مغز او کاشته شده است. 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شیوع این اختلال 0/2 تا 0/3 درصد است.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متوسط سن بروز بیماری حدود 40 سال است.</a:t>
            </a:r>
          </a:p>
          <a:p>
            <a:pPr algn="just" rtl="1">
              <a:lnSpc>
                <a:spcPct val="16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با بالا رفتن سن، ریسک ابتلا به این بیماری افزایش می یابد.</a:t>
            </a:r>
          </a:p>
          <a:p>
            <a:pPr algn="just" rtl="1">
              <a:lnSpc>
                <a:spcPct val="16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انواع اختلال هذیانی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هذیان جنسی یا </a:t>
            </a:r>
            <a:r>
              <a:rPr lang="en-US" dirty="0" err="1" smtClean="0">
                <a:latin typeface="Times New Roman" pitchFamily="18" charset="0"/>
                <a:cs typeface="B Mitra" pitchFamily="2" charset="-78"/>
              </a:rPr>
              <a:t>Erotomania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 بیمار تصور می کند که مورد عشق و علاق شخص دیگری قرار گرفته است و آن شخص به شدت عاشق اوست. این نوع در زنان شایعتر است.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هذیان خودبرزگ بینی یا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Grandiosity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 در این هذیان فرد تصور می کند که تواناییهای ویژه ای دارد یا شخص بسیار معروف یا مشهوری است یا اینکه از لحاظ مذهبی جایگاه ویژه ای دارد.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هذیان حسادت یا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Jealousy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 در آن فرد احساس می کند که شریک جنسی فرد کاملاً بی وفاست و به او خیانت می کند. این هذیان در مردان شایعتر است.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هذیان گزند و آسیب یا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Persecutory type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: در این هذیان بیمار تصور می نماید که مورد آزار و اذیت توسط دیگران واقع می شود یا اینکه تحت تعقیب است یا دیگران قصد دارند که او را بکشند یا اینکه مسموم نمایند.</a:t>
            </a:r>
          </a:p>
          <a:p>
            <a:pPr algn="just" rtl="1">
              <a:lnSpc>
                <a:spcPct val="170000"/>
              </a:lnSpc>
            </a:pPr>
            <a:endParaRPr lang="fa-IR" dirty="0" smtClean="0">
              <a:latin typeface="Times New Roman" pitchFamily="18" charset="0"/>
              <a:cs typeface="B Mitra" pitchFamily="2" charset="-78"/>
            </a:endParaRPr>
          </a:p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به اختلال هذیانی از نوع حسادت </a:t>
            </a:r>
            <a:r>
              <a:rPr lang="en-US" dirty="0" smtClean="0">
                <a:latin typeface="Times New Roman" pitchFamily="18" charset="0"/>
                <a:cs typeface="B Mitra" pitchFamily="2" charset="-78"/>
              </a:rPr>
              <a:t>Pathological jealousy</a:t>
            </a:r>
            <a:r>
              <a:rPr lang="fa-IR" dirty="0" smtClean="0">
                <a:latin typeface="Times New Roman" pitchFamily="18" charset="0"/>
                <a:cs typeface="B Mitra" pitchFamily="2" charset="-78"/>
              </a:rPr>
              <a:t> نیز گفته می شود.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cs typeface="B Mitra" pitchFamily="2" charset="-78"/>
              </a:rPr>
              <a:t>درمان اختلال هذیانی</a:t>
            </a:r>
            <a:endParaRPr lang="en-US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این اختلال اغلب مقاوم به درمان است.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بستری نمودن در صورت وجود آسیب به خود و دیگران و خودکشی یا نیاز به بررسیهای بیشتر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درمان دارویی: تجویز داروهای آنتی سایکوتیک می باشد.</a:t>
            </a:r>
          </a:p>
          <a:p>
            <a:pPr algn="just" rtl="1">
              <a:lnSpc>
                <a:spcPct val="170000"/>
              </a:lnSpc>
            </a:pPr>
            <a:r>
              <a:rPr lang="fa-IR" dirty="0" smtClean="0">
                <a:latin typeface="Times New Roman" pitchFamily="18" charset="0"/>
                <a:cs typeface="B Mitra" pitchFamily="2" charset="-78"/>
              </a:rPr>
              <a:t>در مورد حسادت پاتولوژیک باید خیلی مراقب بود. چون احتمال آسیب به همسر در این موارد بسیار بالاست. در مواردی که خطر آسیب رساندن به همسر بالاست، بستری اجباری لازم است.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11845</TotalTime>
  <Words>1708</Words>
  <Application>Microsoft Office PowerPoint</Application>
  <PresentationFormat>On-screen Show (4:3)</PresentationFormat>
  <Paragraphs>144</Paragraphs>
  <Slides>19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Flow</vt:lpstr>
      <vt:lpstr>PowerPoint Presentation</vt:lpstr>
      <vt:lpstr> اسکیزوفرنی و سایر اختلالات سایکوتیک</vt:lpstr>
      <vt:lpstr>اسکیزوفرنی (Schizophrenia)</vt:lpstr>
      <vt:lpstr>اسکیزوفرنی (Schizophrenia)</vt:lpstr>
      <vt:lpstr>اتیولوژی</vt:lpstr>
      <vt:lpstr>ملاکهای تشخیصی اسکیزوفرنی در DSM-5</vt:lpstr>
      <vt:lpstr>اختلال اسکیزوفرنی فورم و اختلال سایکوتیک گذرا</vt:lpstr>
      <vt:lpstr>انواع فرعی اسکیزوفرنی</vt:lpstr>
      <vt:lpstr>ویژگیهای بالینی</vt:lpstr>
      <vt:lpstr>ویژگیهای بالینی</vt:lpstr>
      <vt:lpstr>تشخیص افتراقی</vt:lpstr>
      <vt:lpstr>پیش آگهی</vt:lpstr>
      <vt:lpstr>درمان</vt:lpstr>
      <vt:lpstr>دارو درمانی</vt:lpstr>
      <vt:lpstr>عوارض درمان دارویی</vt:lpstr>
      <vt:lpstr>عوارض درمان دارویی</vt:lpstr>
      <vt:lpstr>اختلال هذیانی (Delusional Disorder)</vt:lpstr>
      <vt:lpstr>انواع اختلال هذیانی</vt:lpstr>
      <vt:lpstr>درمان اختلال هذیانی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Windows User</cp:lastModifiedBy>
  <cp:revision>364</cp:revision>
  <dcterms:created xsi:type="dcterms:W3CDTF">2006-08-16T00:00:00Z</dcterms:created>
  <dcterms:modified xsi:type="dcterms:W3CDTF">2020-04-29T00:33:28Z</dcterms:modified>
</cp:coreProperties>
</file>