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84" r:id="rId1"/>
  </p:sldMasterIdLst>
  <p:sldIdLst>
    <p:sldId id="299" r:id="rId2"/>
    <p:sldId id="256" r:id="rId3"/>
    <p:sldId id="280" r:id="rId4"/>
    <p:sldId id="273" r:id="rId5"/>
    <p:sldId id="274" r:id="rId6"/>
    <p:sldId id="275" r:id="rId7"/>
    <p:sldId id="276" r:id="rId8"/>
    <p:sldId id="288" r:id="rId9"/>
    <p:sldId id="289" r:id="rId10"/>
    <p:sldId id="290" r:id="rId11"/>
    <p:sldId id="292" r:id="rId12"/>
    <p:sldId id="293" r:id="rId13"/>
    <p:sldId id="294" r:id="rId14"/>
    <p:sldId id="264" r:id="rId15"/>
    <p:sldId id="266" r:id="rId16"/>
    <p:sldId id="267" r:id="rId17"/>
    <p:sldId id="268" r:id="rId18"/>
    <p:sldId id="269" r:id="rId19"/>
    <p:sldId id="271" r:id="rId20"/>
    <p:sldId id="283" r:id="rId21"/>
    <p:sldId id="284" r:id="rId22"/>
    <p:sldId id="297" r:id="rId23"/>
    <p:sldId id="298" r:id="rId24"/>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p:scale>
          <a:sx n="60" d="100"/>
          <a:sy n="60" d="100"/>
        </p:scale>
        <p:origin x="-1656" y="-22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0C2DBD5-1513-49CA-A718-FCF4B648218D}" type="datetimeFigureOut">
              <a:rPr lang="fa-IR" smtClean="0"/>
              <a:t>22/09/1441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4C1983-F73A-4866-A3DB-E81B0B0C03C1}" type="slidenum">
              <a:rPr lang="fa-IR" smtClean="0"/>
              <a:t>‹#›</a:t>
            </a:fld>
            <a:endParaRPr lang="fa-IR"/>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0C2DBD5-1513-49CA-A718-FCF4B648218D}" type="datetimeFigureOut">
              <a:rPr lang="fa-IR" smtClean="0"/>
              <a:t>22/09/1441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4C1983-F73A-4866-A3DB-E81B0B0C03C1}" type="slidenum">
              <a:rPr lang="fa-IR" smtClean="0"/>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0C2DBD5-1513-49CA-A718-FCF4B648218D}" type="datetimeFigureOut">
              <a:rPr lang="fa-IR" smtClean="0"/>
              <a:t>22/09/1441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4C1983-F73A-4866-A3DB-E81B0B0C03C1}" type="slidenum">
              <a:rPr lang="fa-IR" smtClean="0"/>
              <a:t>‹#›</a:t>
            </a:fld>
            <a:endParaRPr lang="fa-I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0C2DBD5-1513-49CA-A718-FCF4B648218D}" type="datetimeFigureOut">
              <a:rPr lang="fa-IR" smtClean="0"/>
              <a:t>22/09/1441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A4C1983-F73A-4866-A3DB-E81B0B0C03C1}" type="slidenum">
              <a:rPr lang="fa-IR" smtClean="0"/>
              <a:t>‹#›</a:t>
            </a:fld>
            <a:endParaRPr lang="fa-IR"/>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0C2DBD5-1513-49CA-A718-FCF4B648218D}" type="datetimeFigureOut">
              <a:rPr lang="fa-IR" smtClean="0"/>
              <a:t>22/09/1441</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A4C1983-F73A-4866-A3DB-E81B0B0C03C1}" type="slidenum">
              <a:rPr lang="fa-IR" smtClean="0"/>
              <a:t>‹#›</a:t>
            </a:fld>
            <a:endParaRPr lang="fa-IR"/>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0C2DBD5-1513-49CA-A718-FCF4B648218D}" type="datetimeFigureOut">
              <a:rPr lang="fa-IR" smtClean="0"/>
              <a:t>22/09/1441</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A4C1983-F73A-4866-A3DB-E81B0B0C03C1}" type="slidenum">
              <a:rPr lang="fa-IR" smtClean="0"/>
              <a:t>‹#›</a:t>
            </a:fld>
            <a:endParaRPr lang="fa-IR"/>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C2DBD5-1513-49CA-A718-FCF4B648218D}" type="datetimeFigureOut">
              <a:rPr lang="fa-IR" smtClean="0"/>
              <a:t>22/09/1441</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A4C1983-F73A-4866-A3DB-E81B0B0C03C1}" type="slidenum">
              <a:rPr lang="fa-IR" smtClean="0"/>
              <a:t>‹#›</a:t>
            </a:fld>
            <a:endParaRPr lang="fa-IR"/>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C2DBD5-1513-49CA-A718-FCF4B648218D}" type="datetimeFigureOut">
              <a:rPr lang="fa-IR" smtClean="0"/>
              <a:t>22/09/1441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A4C1983-F73A-4866-A3DB-E81B0B0C03C1}" type="slidenum">
              <a:rPr lang="fa-IR" smtClean="0"/>
              <a:t>‹#›</a:t>
            </a:fld>
            <a:endParaRPr lang="fa-IR"/>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0C2DBD5-1513-49CA-A718-FCF4B648218D}" type="datetimeFigureOut">
              <a:rPr lang="fa-IR" smtClean="0"/>
              <a:t>22/09/1441</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A4C1983-F73A-4866-A3DB-E81B0B0C03C1}" type="slidenum">
              <a:rPr lang="fa-IR" smtClean="0"/>
              <a:t>‹#›</a:t>
            </a:fld>
            <a:endParaRPr lang="fa-IR"/>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0C2DBD5-1513-49CA-A718-FCF4B648218D}" type="datetimeFigureOut">
              <a:rPr lang="fa-IR" smtClean="0"/>
              <a:t>22/09/1441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4C1983-F73A-4866-A3DB-E81B0B0C03C1}" type="slidenum">
              <a:rPr lang="fa-IR" smtClean="0"/>
              <a:t>‹#›</a:t>
            </a:fld>
            <a:endParaRPr lang="fa-I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0C2DBD5-1513-49CA-A718-FCF4B648218D}" type="datetimeFigureOut">
              <a:rPr lang="fa-IR" smtClean="0"/>
              <a:t>22/09/1441</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A4C1983-F73A-4866-A3DB-E81B0B0C03C1}" type="slidenum">
              <a:rPr lang="fa-IR" smtClean="0"/>
              <a:t>‹#›</a:t>
            </a:fld>
            <a:endParaRPr lang="fa-IR"/>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C0C2DBD5-1513-49CA-A718-FCF4B648218D}" type="datetimeFigureOut">
              <a:rPr lang="fa-IR" smtClean="0"/>
              <a:t>22/09/1441</a:t>
            </a:fld>
            <a:endParaRPr lang="fa-IR"/>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fa-IR"/>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EA4C1983-F73A-4866-A3DB-E81B0B0C03C1}" type="slidenum">
              <a:rPr lang="fa-IR" smtClean="0"/>
              <a:t>‹#›</a:t>
            </a:fld>
            <a:endParaRPr lang="fa-I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691680" y="1628800"/>
            <a:ext cx="5996136" cy="1296144"/>
          </a:xfrm>
        </p:spPr>
        <p:txBody>
          <a:bodyPr>
            <a:noAutofit/>
          </a:bodyPr>
          <a:lstStyle/>
          <a:p>
            <a:r>
              <a:rPr lang="fa-IR" sz="3600" dirty="0" smtClean="0"/>
              <a:t>بسم الله الرحمن الرحیم</a:t>
            </a:r>
            <a:endParaRPr lang="fa-IR" sz="3600" dirty="0"/>
          </a:p>
        </p:txBody>
      </p:sp>
      <p:sp>
        <p:nvSpPr>
          <p:cNvPr id="4" name="TextBox 3"/>
          <p:cNvSpPr txBox="1"/>
          <p:nvPr/>
        </p:nvSpPr>
        <p:spPr>
          <a:xfrm>
            <a:off x="2555776" y="5229200"/>
            <a:ext cx="5112568" cy="369332"/>
          </a:xfrm>
          <a:prstGeom prst="rect">
            <a:avLst/>
          </a:prstGeom>
          <a:noFill/>
        </p:spPr>
        <p:txBody>
          <a:bodyPr wrap="square" rtlCol="1">
            <a:spAutoFit/>
          </a:bodyPr>
          <a:lstStyle/>
          <a:p>
            <a:r>
              <a:rPr lang="fa-IR" dirty="0" smtClean="0"/>
              <a:t>موضوع</a:t>
            </a:r>
            <a:r>
              <a:rPr lang="fa-IR" dirty="0" smtClean="0"/>
              <a:t>: حمل و نقل برون شهری</a:t>
            </a:r>
            <a:endParaRPr lang="fa-IR" dirty="0"/>
          </a:p>
        </p:txBody>
      </p:sp>
    </p:spTree>
    <p:extLst>
      <p:ext uri="{BB962C8B-B14F-4D97-AF65-F5344CB8AC3E}">
        <p14:creationId xmlns:p14="http://schemas.microsoft.com/office/powerpoint/2010/main" val="1930998033"/>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488458" y="620688"/>
            <a:ext cx="5973110" cy="1015663"/>
          </a:xfrm>
          <a:prstGeom prst="rect">
            <a:avLst/>
          </a:prstGeom>
        </p:spPr>
        <p:txBody>
          <a:bodyPr wrap="none">
            <a:spAutoFit/>
          </a:bodyPr>
          <a:lstStyle/>
          <a:p>
            <a:r>
              <a:rPr lang="fa-IR" sz="6000" dirty="0" smtClean="0">
                <a:cs typeface="B Zar" pitchFamily="2" charset="-78"/>
              </a:rPr>
              <a:t>مدلهای </a:t>
            </a:r>
            <a:r>
              <a:rPr lang="fa-IR" sz="6000" dirty="0">
                <a:cs typeface="B Zar" pitchFamily="2" charset="-78"/>
              </a:rPr>
              <a:t>حمل و نقل برون شهری </a:t>
            </a:r>
            <a:endParaRPr lang="en-US" sz="6000" dirty="0">
              <a:cs typeface="B Zar" pitchFamily="2" charset="-78"/>
            </a:endParaRPr>
          </a:p>
        </p:txBody>
      </p:sp>
      <p:sp>
        <p:nvSpPr>
          <p:cNvPr id="25" name="Rectangle 24"/>
          <p:cNvSpPr/>
          <p:nvPr/>
        </p:nvSpPr>
        <p:spPr>
          <a:xfrm>
            <a:off x="2267744" y="2708920"/>
            <a:ext cx="4572000" cy="2800767"/>
          </a:xfrm>
          <a:prstGeom prst="rect">
            <a:avLst/>
          </a:prstGeom>
        </p:spPr>
        <p:txBody>
          <a:bodyPr>
            <a:spAutoFit/>
          </a:bodyPr>
          <a:lstStyle/>
          <a:p>
            <a:r>
              <a:rPr lang="fa-IR" sz="4400" dirty="0" smtClean="0">
                <a:cs typeface="B Zar" pitchFamily="2" charset="-78"/>
              </a:rPr>
              <a:t>جاده ای</a:t>
            </a:r>
          </a:p>
          <a:p>
            <a:r>
              <a:rPr lang="fa-IR" sz="4400" dirty="0" smtClean="0">
                <a:cs typeface="B Zar" pitchFamily="2" charset="-78"/>
              </a:rPr>
              <a:t>             ریلی</a:t>
            </a:r>
          </a:p>
          <a:p>
            <a:r>
              <a:rPr lang="fa-IR" sz="4400" dirty="0" smtClean="0">
                <a:cs typeface="B Zar" pitchFamily="2" charset="-78"/>
              </a:rPr>
              <a:t>                     هوایی</a:t>
            </a:r>
          </a:p>
          <a:p>
            <a:r>
              <a:rPr lang="fa-IR" sz="4400" dirty="0" smtClean="0">
                <a:cs typeface="B Zar" pitchFamily="2" charset="-78"/>
              </a:rPr>
              <a:t>                                دریایی</a:t>
            </a:r>
            <a:endParaRPr lang="en-US" sz="4400" dirty="0">
              <a:cs typeface="B Zar" pitchFamily="2" charset="-78"/>
            </a:endParaRPr>
          </a:p>
        </p:txBody>
      </p:sp>
    </p:spTree>
    <p:extLst>
      <p:ext uri="{BB962C8B-B14F-4D97-AF65-F5344CB8AC3E}">
        <p14:creationId xmlns:p14="http://schemas.microsoft.com/office/powerpoint/2010/main" val="3508010653"/>
      </p:ext>
    </p:extLst>
  </p:cSld>
  <p:clrMapOvr>
    <a:masterClrMapping/>
  </p:clrMapOvr>
  <p:transition spd="slow">
    <p:pull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958014" y="260648"/>
            <a:ext cx="4868640" cy="523220"/>
          </a:xfrm>
          <a:prstGeom prst="rect">
            <a:avLst/>
          </a:prstGeom>
        </p:spPr>
        <p:txBody>
          <a:bodyPr wrap="none">
            <a:spAutoFit/>
          </a:bodyPr>
          <a:lstStyle/>
          <a:p>
            <a:r>
              <a:rPr lang="ar-SA" sz="2800" b="1" dirty="0">
                <a:cs typeface="B Zar" pitchFamily="2" charset="-78"/>
              </a:rPr>
              <a:t>سيستم پيشرفته حمل و نقل جاده‌اي </a:t>
            </a:r>
            <a:endParaRPr lang="fa-IR" sz="2800" dirty="0">
              <a:cs typeface="B Zar" pitchFamily="2" charset="-78"/>
            </a:endParaRPr>
          </a:p>
        </p:txBody>
      </p:sp>
      <p:sp>
        <p:nvSpPr>
          <p:cNvPr id="7" name="Rectangle 6"/>
          <p:cNvSpPr/>
          <p:nvPr/>
        </p:nvSpPr>
        <p:spPr>
          <a:xfrm>
            <a:off x="179512" y="1412776"/>
            <a:ext cx="8647142" cy="3970318"/>
          </a:xfrm>
          <a:prstGeom prst="rect">
            <a:avLst/>
          </a:prstGeom>
        </p:spPr>
        <p:txBody>
          <a:bodyPr wrap="square">
            <a:spAutoFit/>
          </a:bodyPr>
          <a:lstStyle/>
          <a:p>
            <a:pPr algn="just"/>
            <a:r>
              <a:rPr lang="ar-SA" sz="2800" dirty="0">
                <a:cs typeface="B Zar" pitchFamily="2" charset="-78"/>
              </a:rPr>
              <a:t>سيستم پيشرفته حمل و نقل جادهاي كاليفرنيا- ارگون (</a:t>
            </a:r>
            <a:r>
              <a:rPr lang="en-US" sz="2800" dirty="0">
                <a:cs typeface="B Zar" pitchFamily="2" charset="-78"/>
              </a:rPr>
              <a:t>COATS</a:t>
            </a:r>
            <a:r>
              <a:rPr lang="ar-SA" sz="2800" dirty="0">
                <a:cs typeface="B Zar" pitchFamily="2" charset="-78"/>
              </a:rPr>
              <a:t>) به عنوان همكاري بين دو ايالت ميان دپارتمان حمل و نقل كاليفرنيا و </a:t>
            </a:r>
            <a:r>
              <a:rPr lang="fa-IR" sz="2800" dirty="0">
                <a:cs typeface="B Zar" pitchFamily="2" charset="-78"/>
              </a:rPr>
              <a:t>۲۰</a:t>
            </a:r>
            <a:r>
              <a:rPr lang="ar-SA" sz="2800" dirty="0">
                <a:cs typeface="B Zar" pitchFamily="2" charset="-78"/>
              </a:rPr>
              <a:t> موسسه و سازمان ديگر از كاليفرنيا و ارگون شامل دفاتر توريستي، فرمانداري‌ها، پليس ايالتي و... فعاليت مي‌كند. هدف سيستم </a:t>
            </a:r>
            <a:r>
              <a:rPr lang="en-US" sz="2800" dirty="0">
                <a:cs typeface="B Zar" pitchFamily="2" charset="-78"/>
              </a:rPr>
              <a:t>COATS</a:t>
            </a:r>
            <a:r>
              <a:rPr lang="ar-SA" sz="2800" dirty="0">
                <a:cs typeface="B Zar" pitchFamily="2" charset="-78"/>
              </a:rPr>
              <a:t> تشويق شركت‌هاي محلي، دولتي و خصوصي براي مشاركت با سازمان‌هاي ارگون و كاليفرنيا جهت تسهيل بهتر طراحي و به‌كارگيري سيستم‌هاي هوشمند حمل و نقل (</a:t>
            </a:r>
            <a:r>
              <a:rPr lang="en-US" sz="2800" dirty="0">
                <a:cs typeface="B Zar" pitchFamily="2" charset="-78"/>
              </a:rPr>
              <a:t>ITS</a:t>
            </a:r>
            <a:r>
              <a:rPr lang="ar-SA" sz="2800" dirty="0">
                <a:cs typeface="B Zar" pitchFamily="2" charset="-78"/>
              </a:rPr>
              <a:t>) در نواحي گسترده جاده‌اي بين دو ايالت مي‌باشد. خروجي مورد انتظار از سيستم </a:t>
            </a:r>
            <a:r>
              <a:rPr lang="en-US" sz="2800" dirty="0">
                <a:cs typeface="B Zar" pitchFamily="2" charset="-78"/>
              </a:rPr>
              <a:t>COATS</a:t>
            </a:r>
            <a:r>
              <a:rPr lang="ar-SA" sz="2800" dirty="0">
                <a:cs typeface="B Zar" pitchFamily="2" charset="-78"/>
              </a:rPr>
              <a:t> ايجاد تسهيلات در توسعه و به‌كارگيري </a:t>
            </a:r>
            <a:r>
              <a:rPr lang="en-US" sz="2800" dirty="0">
                <a:cs typeface="B Zar" pitchFamily="2" charset="-78"/>
              </a:rPr>
              <a:t>ITS</a:t>
            </a:r>
            <a:r>
              <a:rPr lang="ar-SA" sz="2800" dirty="0">
                <a:cs typeface="B Zar" pitchFamily="2" charset="-78"/>
              </a:rPr>
              <a:t> براي ارتقاء ايمني، بهبود جابجايي افراد، كالا و سرويس‌ها و نتيجتا افزايش توسعه اقتصادي در منطقه است.  </a:t>
            </a:r>
            <a:endParaRPr lang="fa-IR" sz="2800" dirty="0">
              <a:cs typeface="B Zar" pitchFamily="2" charset="-78"/>
            </a:endParaRPr>
          </a:p>
        </p:txBody>
      </p:sp>
    </p:spTree>
    <p:extLst>
      <p:ext uri="{BB962C8B-B14F-4D97-AF65-F5344CB8AC3E}">
        <p14:creationId xmlns:p14="http://schemas.microsoft.com/office/powerpoint/2010/main" val="70439289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5897" y="260648"/>
            <a:ext cx="3579826" cy="523220"/>
          </a:xfrm>
          <a:prstGeom prst="rect">
            <a:avLst/>
          </a:prstGeom>
        </p:spPr>
        <p:txBody>
          <a:bodyPr wrap="none">
            <a:spAutoFit/>
          </a:bodyPr>
          <a:lstStyle/>
          <a:p>
            <a:r>
              <a:rPr lang="ar-SA" sz="2800" b="1" dirty="0">
                <a:cs typeface="B Zar" pitchFamily="2" charset="-78"/>
              </a:rPr>
              <a:t>بهبود روشهاي حمل و نقل</a:t>
            </a:r>
            <a:endParaRPr lang="fa-IR" sz="2800" b="1" dirty="0">
              <a:cs typeface="B Zar" pitchFamily="2" charset="-78"/>
            </a:endParaRPr>
          </a:p>
        </p:txBody>
      </p:sp>
      <p:sp>
        <p:nvSpPr>
          <p:cNvPr id="6" name="Rectangle 5"/>
          <p:cNvSpPr/>
          <p:nvPr/>
        </p:nvSpPr>
        <p:spPr>
          <a:xfrm>
            <a:off x="179513" y="889844"/>
            <a:ext cx="8736210" cy="5693866"/>
          </a:xfrm>
          <a:prstGeom prst="rect">
            <a:avLst/>
          </a:prstGeom>
        </p:spPr>
        <p:txBody>
          <a:bodyPr wrap="square">
            <a:spAutoFit/>
          </a:bodyPr>
          <a:lstStyle/>
          <a:p>
            <a:pPr algn="just"/>
            <a:r>
              <a:rPr lang="ar-SA" sz="2800" dirty="0">
                <a:cs typeface="B Zar" pitchFamily="2" charset="-78"/>
              </a:rPr>
              <a:t>در راستاي اهداف سازمان، که بهينه سازي مصرف سوخت و بهبود وضعيت آلودگي هوا در سطح کشور مي باشد، اين سازمان به بررسي وضعيت مصرف سوخت مدهاي مختلف حمل و نقل (جاده اي ـ درون شهري و برون شهري ـ ، ريلي، هوايي، دريايي، لوله اي) پرداخته و راهکارهاي مختلفي در جهت کاهش و بهبود وضعيت سوخت و نيز فرهنگ سازي و تبليغ و ترويج در کشور دارد . </a:t>
            </a:r>
            <a:br>
              <a:rPr lang="ar-SA" sz="2800" dirty="0">
                <a:cs typeface="B Zar" pitchFamily="2" charset="-78"/>
              </a:rPr>
            </a:br>
            <a:r>
              <a:rPr lang="ar-SA" sz="2800" dirty="0">
                <a:cs typeface="B Zar" pitchFamily="2" charset="-78"/>
              </a:rPr>
              <a:t>با توجه به ميزان مصرف سوخت در بخش حمل و نقل اهميت فعاليت اين بخش با اعمال شيوه هاي مديريتي در کاهش مصرف سوخت و برنامه هاي در دست اقدام آن مشخص مي شود </a:t>
            </a:r>
            <a:r>
              <a:rPr lang="ar-SA" sz="2800" dirty="0" smtClean="0">
                <a:cs typeface="B Zar" pitchFamily="2" charset="-78"/>
              </a:rPr>
              <a:t>.</a:t>
            </a:r>
            <a:endParaRPr lang="fa-IR" sz="2800" dirty="0" smtClean="0">
              <a:cs typeface="B Zar" pitchFamily="2" charset="-78"/>
            </a:endParaRPr>
          </a:p>
          <a:p>
            <a:pPr algn="just"/>
            <a:r>
              <a:rPr lang="ar-SA" sz="2800" dirty="0" smtClean="0">
                <a:cs typeface="B Zar" pitchFamily="2" charset="-78"/>
              </a:rPr>
              <a:t>بهبود </a:t>
            </a:r>
            <a:r>
              <a:rPr lang="ar-SA" sz="2800" dirty="0">
                <a:cs typeface="B Zar" pitchFamily="2" charset="-78"/>
              </a:rPr>
              <a:t>روشهاي حمل و نقل به بررسي ارتباط عوامل محيطي با وسيله نقليه و تاثير آنها در مصرف سوخت مي پردازد . در همين راستا و با مشخص كردن عوامل موثر بر كاهش مصرف سوخت، سياستگذاري موجود براي کاهش مصرف سوخت در مدهاي مختلف حمل و نقل تعيين شده و راهکارها و روشهاي لازم براي کاهش مصرف سوخت معين مي شوند. </a:t>
            </a:r>
            <a:endParaRPr lang="fa-IR" sz="2800" dirty="0">
              <a:cs typeface="B Zar" pitchFamily="2" charset="-78"/>
            </a:endParaRPr>
          </a:p>
        </p:txBody>
      </p:sp>
    </p:spTree>
    <p:extLst>
      <p:ext uri="{BB962C8B-B14F-4D97-AF65-F5344CB8AC3E}">
        <p14:creationId xmlns:p14="http://schemas.microsoft.com/office/powerpoint/2010/main" val="146615190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4330" y="980728"/>
            <a:ext cx="8676456" cy="2862322"/>
          </a:xfrm>
          <a:prstGeom prst="rect">
            <a:avLst/>
          </a:prstGeom>
        </p:spPr>
        <p:txBody>
          <a:bodyPr wrap="square">
            <a:spAutoFit/>
          </a:bodyPr>
          <a:lstStyle/>
          <a:p>
            <a:pPr algn="just"/>
            <a:r>
              <a:rPr lang="ar-SA" sz="6000" dirty="0">
                <a:cs typeface="B Zar" pitchFamily="2" charset="-78"/>
              </a:rPr>
              <a:t>برخي از سياستگذاريها و راهكارهاي پيشنهادي در اين بخش از حمل و نقل به شرح زير مي باشد: </a:t>
            </a:r>
            <a:endParaRPr lang="fa-IR" sz="6000" dirty="0">
              <a:cs typeface="B Zar" pitchFamily="2" charset="-78"/>
            </a:endParaRPr>
          </a:p>
        </p:txBody>
      </p:sp>
    </p:spTree>
    <p:extLst>
      <p:ext uri="{BB962C8B-B14F-4D97-AF65-F5344CB8AC3E}">
        <p14:creationId xmlns:p14="http://schemas.microsoft.com/office/powerpoint/2010/main" val="242417497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12249707"/>
              </p:ext>
            </p:extLst>
          </p:nvPr>
        </p:nvGraphicFramePr>
        <p:xfrm>
          <a:off x="323528" y="260648"/>
          <a:ext cx="8424936" cy="5638288"/>
        </p:xfrm>
        <a:graphic>
          <a:graphicData uri="http://schemas.openxmlformats.org/drawingml/2006/table">
            <a:tbl>
              <a:tblPr rtl="1" firstRow="1" bandRow="1">
                <a:tableStyleId>{5C22544A-7EE6-4342-B048-85BDC9FD1C3A}</a:tableStyleId>
              </a:tblPr>
              <a:tblGrid>
                <a:gridCol w="4212468"/>
                <a:gridCol w="4212468"/>
              </a:tblGrid>
              <a:tr h="778760">
                <a:tc>
                  <a:txBody>
                    <a:bodyPr/>
                    <a:lstStyle/>
                    <a:p>
                      <a:pPr algn="ctr" rtl="1">
                        <a:lnSpc>
                          <a:spcPct val="115000"/>
                        </a:lnSpc>
                        <a:spcAft>
                          <a:spcPts val="0"/>
                        </a:spcAft>
                      </a:pPr>
                      <a:r>
                        <a:rPr lang="ar-SA" sz="2800" dirty="0">
                          <a:solidFill>
                            <a:srgbClr val="000000"/>
                          </a:solidFill>
                          <a:effectLst/>
                          <a:latin typeface="Calibri"/>
                          <a:ea typeface="Times New Roman"/>
                          <a:cs typeface="B Zar" pitchFamily="2" charset="-78"/>
                        </a:rPr>
                        <a:t>سياستگذاري</a:t>
                      </a:r>
                      <a:endParaRPr lang="en-US" sz="2800" dirty="0">
                        <a:effectLst/>
                        <a:latin typeface="Calibri"/>
                        <a:ea typeface="Calibri"/>
                        <a:cs typeface="B Zar" pitchFamily="2" charset="-78"/>
                      </a:endParaRPr>
                    </a:p>
                  </a:txBody>
                  <a:tcPr marL="0" marR="0" marT="0" marB="0" anchor="ctr"/>
                </a:tc>
                <a:tc>
                  <a:txBody>
                    <a:bodyPr/>
                    <a:lstStyle/>
                    <a:p>
                      <a:pPr algn="ctr" rtl="1">
                        <a:lnSpc>
                          <a:spcPct val="115000"/>
                        </a:lnSpc>
                        <a:spcAft>
                          <a:spcPts val="0"/>
                        </a:spcAft>
                      </a:pPr>
                      <a:r>
                        <a:rPr lang="ar-SA" sz="2000" dirty="0">
                          <a:solidFill>
                            <a:srgbClr val="000000"/>
                          </a:solidFill>
                          <a:effectLst/>
                          <a:latin typeface="Calibri"/>
                          <a:ea typeface="Times New Roman"/>
                          <a:cs typeface="Tahoma"/>
                        </a:rPr>
                        <a:t>راهكارهاي پيشنهادي</a:t>
                      </a:r>
                      <a:endParaRPr lang="en-US" sz="2000" dirty="0">
                        <a:effectLst/>
                        <a:latin typeface="Calibri"/>
                        <a:ea typeface="Calibri"/>
                        <a:cs typeface="Shruti" pitchFamily="2"/>
                      </a:endParaRPr>
                    </a:p>
                  </a:txBody>
                  <a:tcPr marL="0" marR="0" marT="0" marB="0" anchor="ctr"/>
                </a:tc>
              </a:tr>
              <a:tr h="370840">
                <a:tc rowSpan="2">
                  <a:txBody>
                    <a:bodyPr/>
                    <a:lstStyle/>
                    <a:p>
                      <a:pPr algn="ctr" rtl="1">
                        <a:lnSpc>
                          <a:spcPct val="115000"/>
                        </a:lnSpc>
                        <a:spcAft>
                          <a:spcPts val="0"/>
                        </a:spcAft>
                      </a:pPr>
                      <a:r>
                        <a:rPr lang="ar-SA" sz="2800" dirty="0">
                          <a:solidFill>
                            <a:srgbClr val="000000"/>
                          </a:solidFill>
                          <a:effectLst/>
                          <a:latin typeface="Calibri"/>
                          <a:ea typeface="Times New Roman"/>
                          <a:cs typeface="B Zar" pitchFamily="2" charset="-78"/>
                        </a:rPr>
                        <a:t>گسترش فن آوري اطلاعات در بخش حمل و نقل</a:t>
                      </a:r>
                      <a:r>
                        <a:rPr lang="ar-SA" sz="2800" dirty="0">
                          <a:effectLst/>
                          <a:latin typeface="Calibri"/>
                          <a:ea typeface="Times New Roman"/>
                          <a:cs typeface="B Zar" pitchFamily="2" charset="-78"/>
                        </a:rPr>
                        <a:t> </a:t>
                      </a:r>
                      <a:endParaRPr lang="en-US" sz="2800" dirty="0">
                        <a:effectLst/>
                        <a:latin typeface="Calibri"/>
                        <a:ea typeface="Calibri"/>
                        <a:cs typeface="B Zar" pitchFamily="2" charset="-78"/>
                      </a:endParaRPr>
                    </a:p>
                  </a:txBody>
                  <a:tcPr marL="0" marR="0" marT="0" marB="0" anchor="ctr"/>
                </a:tc>
                <a:tc>
                  <a:txBody>
                    <a:bodyPr/>
                    <a:lstStyle/>
                    <a:p>
                      <a:pPr algn="ctr" rtl="1">
                        <a:lnSpc>
                          <a:spcPct val="115000"/>
                        </a:lnSpc>
                        <a:spcAft>
                          <a:spcPts val="0"/>
                        </a:spcAft>
                      </a:pPr>
                      <a:r>
                        <a:rPr lang="ar-SA" sz="2000">
                          <a:solidFill>
                            <a:srgbClr val="000000"/>
                          </a:solidFill>
                          <a:effectLst/>
                          <a:latin typeface="Calibri"/>
                          <a:ea typeface="Times New Roman"/>
                          <a:cs typeface="Tahoma"/>
                        </a:rPr>
                        <a:t>خريد و تجارت الكترونيكي</a:t>
                      </a:r>
                      <a:endParaRPr lang="en-US" sz="2000">
                        <a:effectLst/>
                        <a:latin typeface="Calibri"/>
                        <a:ea typeface="Calibri"/>
                        <a:cs typeface="Shruti" pitchFamily="2"/>
                      </a:endParaRPr>
                    </a:p>
                  </a:txBody>
                  <a:tcPr marL="0" marR="0" marT="0" marB="0" anchor="ctr"/>
                </a:tc>
              </a:tr>
              <a:tr h="370840">
                <a:tc vMerge="1">
                  <a:txBody>
                    <a:bodyPr/>
                    <a:lstStyle/>
                    <a:p>
                      <a:pPr rtl="1"/>
                      <a:endParaRPr lang="fa-IR"/>
                    </a:p>
                  </a:txBody>
                  <a:tcPr/>
                </a:tc>
                <a:tc>
                  <a:txBody>
                    <a:bodyPr/>
                    <a:lstStyle/>
                    <a:p>
                      <a:pPr algn="ctr" rtl="1">
                        <a:lnSpc>
                          <a:spcPct val="115000"/>
                        </a:lnSpc>
                        <a:spcAft>
                          <a:spcPts val="0"/>
                        </a:spcAft>
                      </a:pPr>
                      <a:r>
                        <a:rPr lang="ar-SA" sz="2000">
                          <a:solidFill>
                            <a:srgbClr val="000000"/>
                          </a:solidFill>
                          <a:effectLst/>
                          <a:latin typeface="Calibri"/>
                          <a:ea typeface="Times New Roman"/>
                          <a:cs typeface="Tahoma"/>
                        </a:rPr>
                        <a:t>مديريت حمل و نقل همگاني</a:t>
                      </a:r>
                      <a:endParaRPr lang="en-US" sz="2000">
                        <a:effectLst/>
                        <a:latin typeface="Calibri"/>
                        <a:ea typeface="Calibri"/>
                        <a:cs typeface="Shruti" pitchFamily="2"/>
                      </a:endParaRPr>
                    </a:p>
                  </a:txBody>
                  <a:tcPr marL="0" marR="0" marT="0" marB="0" anchor="ctr"/>
                </a:tc>
              </a:tr>
              <a:tr h="370840">
                <a:tc rowSpan="2">
                  <a:txBody>
                    <a:bodyPr/>
                    <a:lstStyle/>
                    <a:p>
                      <a:pPr algn="ctr" rtl="1">
                        <a:lnSpc>
                          <a:spcPct val="115000"/>
                        </a:lnSpc>
                        <a:spcAft>
                          <a:spcPts val="0"/>
                        </a:spcAft>
                      </a:pPr>
                      <a:r>
                        <a:rPr lang="ar-SA" sz="2800" dirty="0">
                          <a:solidFill>
                            <a:srgbClr val="000000"/>
                          </a:solidFill>
                          <a:effectLst/>
                          <a:latin typeface="Calibri"/>
                          <a:ea typeface="Times New Roman"/>
                          <a:cs typeface="B Zar" pitchFamily="2" charset="-78"/>
                        </a:rPr>
                        <a:t>حمل و نقل هوشمند (درون </a:t>
                      </a:r>
                      <a:r>
                        <a:rPr lang="ar-SA" sz="2800" dirty="0" smtClean="0">
                          <a:solidFill>
                            <a:srgbClr val="000000"/>
                          </a:solidFill>
                          <a:effectLst/>
                          <a:latin typeface="Calibri"/>
                          <a:ea typeface="Times New Roman"/>
                          <a:cs typeface="B Zar" pitchFamily="2" charset="-78"/>
                        </a:rPr>
                        <a:t>شهري</a:t>
                      </a:r>
                      <a:r>
                        <a:rPr lang="fa-IR" sz="2800" dirty="0" smtClean="0">
                          <a:solidFill>
                            <a:srgbClr val="000000"/>
                          </a:solidFill>
                          <a:effectLst/>
                          <a:latin typeface="Tahoma"/>
                          <a:ea typeface="Times New Roman"/>
                          <a:cs typeface="B Zar" pitchFamily="2" charset="-78"/>
                        </a:rPr>
                        <a:t>)</a:t>
                      </a:r>
                      <a:r>
                        <a:rPr lang="en-US" sz="2800" dirty="0" smtClean="0">
                          <a:effectLst/>
                          <a:latin typeface="Times New Roman"/>
                          <a:ea typeface="Times New Roman"/>
                          <a:cs typeface="B Zar" pitchFamily="2" charset="-78"/>
                        </a:rPr>
                        <a:t> </a:t>
                      </a:r>
                      <a:endParaRPr lang="en-US" sz="2800" dirty="0">
                        <a:effectLst/>
                        <a:latin typeface="Calibri"/>
                        <a:ea typeface="Calibri"/>
                        <a:cs typeface="B Zar" pitchFamily="2" charset="-78"/>
                      </a:endParaRPr>
                    </a:p>
                  </a:txBody>
                  <a:tcPr marL="0" marR="0" marT="0" marB="0" anchor="ctr"/>
                </a:tc>
                <a:tc>
                  <a:txBody>
                    <a:bodyPr/>
                    <a:lstStyle/>
                    <a:p>
                      <a:pPr algn="ctr" rtl="1">
                        <a:lnSpc>
                          <a:spcPct val="115000"/>
                        </a:lnSpc>
                        <a:spcAft>
                          <a:spcPts val="0"/>
                        </a:spcAft>
                      </a:pPr>
                      <a:r>
                        <a:rPr lang="ar-SA" sz="2000">
                          <a:solidFill>
                            <a:srgbClr val="000000"/>
                          </a:solidFill>
                          <a:effectLst/>
                          <a:latin typeface="Calibri"/>
                          <a:ea typeface="Times New Roman"/>
                          <a:cs typeface="Tahoma"/>
                        </a:rPr>
                        <a:t>گسترش سيسمتهاي هوشمند كنترل ترافيك شهري</a:t>
                      </a:r>
                      <a:endParaRPr lang="en-US" sz="2000">
                        <a:effectLst/>
                        <a:latin typeface="Calibri"/>
                        <a:ea typeface="Calibri"/>
                        <a:cs typeface="Shruti" pitchFamily="2"/>
                      </a:endParaRPr>
                    </a:p>
                  </a:txBody>
                  <a:tcPr marL="0" marR="0" marT="0" marB="0" anchor="ctr"/>
                </a:tc>
              </a:tr>
              <a:tr h="370840">
                <a:tc vMerge="1">
                  <a:txBody>
                    <a:bodyPr/>
                    <a:lstStyle/>
                    <a:p>
                      <a:pPr rtl="1"/>
                      <a:endParaRPr lang="fa-IR"/>
                    </a:p>
                  </a:txBody>
                  <a:tcPr/>
                </a:tc>
                <a:tc>
                  <a:txBody>
                    <a:bodyPr/>
                    <a:lstStyle/>
                    <a:p>
                      <a:pPr algn="ctr" rtl="1">
                        <a:lnSpc>
                          <a:spcPct val="115000"/>
                        </a:lnSpc>
                        <a:spcAft>
                          <a:spcPts val="0"/>
                        </a:spcAft>
                      </a:pPr>
                      <a:r>
                        <a:rPr lang="ar-SA" sz="2000">
                          <a:solidFill>
                            <a:srgbClr val="000000"/>
                          </a:solidFill>
                          <a:effectLst/>
                          <a:latin typeface="Calibri"/>
                          <a:ea typeface="Times New Roman"/>
                          <a:cs typeface="Tahoma"/>
                        </a:rPr>
                        <a:t>سيستم هاي اطلاع رساني به مسافران</a:t>
                      </a:r>
                      <a:endParaRPr lang="en-US" sz="2000">
                        <a:effectLst/>
                        <a:latin typeface="Calibri"/>
                        <a:ea typeface="Calibri"/>
                        <a:cs typeface="Shruti" pitchFamily="2"/>
                      </a:endParaRPr>
                    </a:p>
                  </a:txBody>
                  <a:tcPr marL="0" marR="0" marT="0" marB="0" anchor="ctr"/>
                </a:tc>
              </a:tr>
              <a:tr h="370840">
                <a:tc>
                  <a:txBody>
                    <a:bodyPr/>
                    <a:lstStyle/>
                    <a:p>
                      <a:pPr algn="ctr" rtl="1">
                        <a:lnSpc>
                          <a:spcPct val="115000"/>
                        </a:lnSpc>
                        <a:spcAft>
                          <a:spcPts val="0"/>
                        </a:spcAft>
                      </a:pPr>
                      <a:r>
                        <a:rPr lang="ar-SA" sz="2800" dirty="0">
                          <a:solidFill>
                            <a:srgbClr val="000000"/>
                          </a:solidFill>
                          <a:effectLst/>
                          <a:latin typeface="Calibri"/>
                          <a:ea typeface="Times New Roman"/>
                          <a:cs typeface="B Zar" pitchFamily="2" charset="-78"/>
                        </a:rPr>
                        <a:t>حمل و نقل هوشمند (برون </a:t>
                      </a:r>
                      <a:r>
                        <a:rPr lang="ar-SA" sz="2800" dirty="0" smtClean="0">
                          <a:solidFill>
                            <a:srgbClr val="000000"/>
                          </a:solidFill>
                          <a:effectLst/>
                          <a:latin typeface="Calibri"/>
                          <a:ea typeface="Times New Roman"/>
                          <a:cs typeface="B Zar" pitchFamily="2" charset="-78"/>
                        </a:rPr>
                        <a:t>شهري</a:t>
                      </a:r>
                      <a:r>
                        <a:rPr lang="fa-IR" sz="2800" dirty="0" smtClean="0">
                          <a:solidFill>
                            <a:srgbClr val="000000"/>
                          </a:solidFill>
                          <a:effectLst/>
                          <a:latin typeface="Tahoma"/>
                          <a:ea typeface="Times New Roman"/>
                          <a:cs typeface="B Zar" pitchFamily="2" charset="-78"/>
                        </a:rPr>
                        <a:t>)</a:t>
                      </a:r>
                      <a:endParaRPr lang="en-US" sz="2800" dirty="0">
                        <a:effectLst/>
                        <a:latin typeface="Calibri"/>
                        <a:ea typeface="Calibri"/>
                        <a:cs typeface="B Zar" pitchFamily="2" charset="-78"/>
                      </a:endParaRPr>
                    </a:p>
                  </a:txBody>
                  <a:tcPr marL="0" marR="0" marT="0" marB="0" anchor="ctr"/>
                </a:tc>
                <a:tc>
                  <a:txBody>
                    <a:bodyPr/>
                    <a:lstStyle/>
                    <a:p>
                      <a:pPr algn="ctr" rtl="1">
                        <a:lnSpc>
                          <a:spcPct val="115000"/>
                        </a:lnSpc>
                        <a:spcAft>
                          <a:spcPts val="0"/>
                        </a:spcAft>
                      </a:pPr>
                      <a:r>
                        <a:rPr lang="ar-SA" sz="2000">
                          <a:solidFill>
                            <a:srgbClr val="000000"/>
                          </a:solidFill>
                          <a:effectLst/>
                          <a:latin typeface="Calibri"/>
                          <a:ea typeface="Times New Roman"/>
                          <a:cs typeface="Tahoma"/>
                        </a:rPr>
                        <a:t>اخذ عوارض الكترونيكي</a:t>
                      </a:r>
                      <a:endParaRPr lang="en-US" sz="2000">
                        <a:effectLst/>
                        <a:latin typeface="Calibri"/>
                        <a:ea typeface="Calibri"/>
                        <a:cs typeface="Shruti" pitchFamily="2"/>
                      </a:endParaRPr>
                    </a:p>
                  </a:txBody>
                  <a:tcPr marL="0" marR="0" marT="0" marB="0" anchor="ctr"/>
                </a:tc>
              </a:tr>
              <a:tr h="370840">
                <a:tc rowSpan="4">
                  <a:txBody>
                    <a:bodyPr/>
                    <a:lstStyle/>
                    <a:p>
                      <a:pPr algn="ctr" rtl="1">
                        <a:lnSpc>
                          <a:spcPct val="115000"/>
                        </a:lnSpc>
                        <a:spcAft>
                          <a:spcPts val="0"/>
                        </a:spcAft>
                      </a:pPr>
                      <a:r>
                        <a:rPr lang="ar-SA" sz="2800">
                          <a:solidFill>
                            <a:srgbClr val="000000"/>
                          </a:solidFill>
                          <a:effectLst/>
                          <a:latin typeface="Calibri"/>
                          <a:ea typeface="Times New Roman"/>
                          <a:cs typeface="B Zar" pitchFamily="2" charset="-78"/>
                        </a:rPr>
                        <a:t>مديريت سيستم هاي حمل ونقل</a:t>
                      </a:r>
                      <a:endParaRPr lang="en-US" sz="2800">
                        <a:effectLst/>
                        <a:latin typeface="Calibri"/>
                        <a:ea typeface="Calibri"/>
                        <a:cs typeface="B Zar" pitchFamily="2" charset="-78"/>
                      </a:endParaRPr>
                    </a:p>
                  </a:txBody>
                  <a:tcPr marL="0" marR="0" marT="0" marB="0" anchor="ctr"/>
                </a:tc>
                <a:tc>
                  <a:txBody>
                    <a:bodyPr/>
                    <a:lstStyle/>
                    <a:p>
                      <a:pPr algn="ctr" rtl="1">
                        <a:lnSpc>
                          <a:spcPct val="115000"/>
                        </a:lnSpc>
                        <a:spcAft>
                          <a:spcPts val="0"/>
                        </a:spcAft>
                      </a:pPr>
                      <a:r>
                        <a:rPr lang="ar-SA" sz="2000">
                          <a:solidFill>
                            <a:srgbClr val="000000"/>
                          </a:solidFill>
                          <a:effectLst/>
                          <a:latin typeface="Calibri"/>
                          <a:ea typeface="Times New Roman"/>
                          <a:cs typeface="Tahoma"/>
                        </a:rPr>
                        <a:t>نوسازي ناوگان</a:t>
                      </a:r>
                      <a:endParaRPr lang="en-US" sz="2000">
                        <a:effectLst/>
                        <a:latin typeface="Calibri"/>
                        <a:ea typeface="Calibri"/>
                        <a:cs typeface="Shruti" pitchFamily="2"/>
                      </a:endParaRPr>
                    </a:p>
                  </a:txBody>
                  <a:tcPr marL="0" marR="0" marT="0" marB="0" anchor="ctr"/>
                </a:tc>
              </a:tr>
              <a:tr h="370840">
                <a:tc vMerge="1">
                  <a:txBody>
                    <a:bodyPr/>
                    <a:lstStyle/>
                    <a:p>
                      <a:pPr rtl="1"/>
                      <a:endParaRPr lang="fa-IR"/>
                    </a:p>
                  </a:txBody>
                  <a:tcPr/>
                </a:tc>
                <a:tc>
                  <a:txBody>
                    <a:bodyPr/>
                    <a:lstStyle/>
                    <a:p>
                      <a:pPr algn="ctr" rtl="1">
                        <a:lnSpc>
                          <a:spcPct val="115000"/>
                        </a:lnSpc>
                        <a:spcAft>
                          <a:spcPts val="0"/>
                        </a:spcAft>
                      </a:pPr>
                      <a:r>
                        <a:rPr lang="ar-SA" sz="2000">
                          <a:solidFill>
                            <a:srgbClr val="000000"/>
                          </a:solidFill>
                          <a:effectLst/>
                          <a:latin typeface="Calibri"/>
                          <a:ea typeface="Times New Roman"/>
                          <a:cs typeface="Tahoma"/>
                        </a:rPr>
                        <a:t>تغيير ساعات كاري</a:t>
                      </a:r>
                      <a:endParaRPr lang="en-US" sz="2000">
                        <a:effectLst/>
                        <a:latin typeface="Calibri"/>
                        <a:ea typeface="Calibri"/>
                        <a:cs typeface="Shruti" pitchFamily="2"/>
                      </a:endParaRPr>
                    </a:p>
                  </a:txBody>
                  <a:tcPr marL="0" marR="0" marT="0" marB="0" anchor="ctr"/>
                </a:tc>
              </a:tr>
              <a:tr h="370840">
                <a:tc vMerge="1">
                  <a:txBody>
                    <a:bodyPr/>
                    <a:lstStyle/>
                    <a:p>
                      <a:pPr rtl="1"/>
                      <a:endParaRPr lang="fa-IR"/>
                    </a:p>
                  </a:txBody>
                  <a:tcPr/>
                </a:tc>
                <a:tc>
                  <a:txBody>
                    <a:bodyPr/>
                    <a:lstStyle/>
                    <a:p>
                      <a:pPr algn="ctr" rtl="1">
                        <a:lnSpc>
                          <a:spcPct val="115000"/>
                        </a:lnSpc>
                        <a:spcAft>
                          <a:spcPts val="0"/>
                        </a:spcAft>
                      </a:pPr>
                      <a:r>
                        <a:rPr lang="ar-SA" sz="2000">
                          <a:solidFill>
                            <a:srgbClr val="000000"/>
                          </a:solidFill>
                          <a:effectLst/>
                          <a:latin typeface="Calibri"/>
                          <a:ea typeface="Times New Roman"/>
                          <a:cs typeface="Tahoma"/>
                        </a:rPr>
                        <a:t>ايجاد خطوط ويژه حمل ونقل عمومي</a:t>
                      </a:r>
                      <a:endParaRPr lang="en-US" sz="2000">
                        <a:effectLst/>
                        <a:latin typeface="Calibri"/>
                        <a:ea typeface="Calibri"/>
                        <a:cs typeface="Shruti" pitchFamily="2"/>
                      </a:endParaRPr>
                    </a:p>
                  </a:txBody>
                  <a:tcPr marL="0" marR="0" marT="0" marB="0" anchor="ctr"/>
                </a:tc>
              </a:tr>
              <a:tr h="370840">
                <a:tc vMerge="1">
                  <a:txBody>
                    <a:bodyPr/>
                    <a:lstStyle/>
                    <a:p>
                      <a:pPr rtl="1"/>
                      <a:endParaRPr lang="fa-IR"/>
                    </a:p>
                  </a:txBody>
                  <a:tcPr/>
                </a:tc>
                <a:tc>
                  <a:txBody>
                    <a:bodyPr/>
                    <a:lstStyle/>
                    <a:p>
                      <a:pPr algn="ctr" rtl="1">
                        <a:lnSpc>
                          <a:spcPct val="115000"/>
                        </a:lnSpc>
                        <a:spcAft>
                          <a:spcPts val="0"/>
                        </a:spcAft>
                      </a:pPr>
                      <a:r>
                        <a:rPr lang="ar-SA" sz="2000">
                          <a:solidFill>
                            <a:srgbClr val="000000"/>
                          </a:solidFill>
                          <a:effectLst/>
                          <a:latin typeface="Calibri"/>
                          <a:ea typeface="Times New Roman"/>
                          <a:cs typeface="Tahoma"/>
                        </a:rPr>
                        <a:t>محدوده ترافيك</a:t>
                      </a:r>
                      <a:endParaRPr lang="en-US" sz="2000">
                        <a:effectLst/>
                        <a:latin typeface="Calibri"/>
                        <a:ea typeface="Calibri"/>
                        <a:cs typeface="Shruti" pitchFamily="2"/>
                      </a:endParaRPr>
                    </a:p>
                  </a:txBody>
                  <a:tcPr marL="0" marR="0" marT="0" marB="0" anchor="ctr"/>
                </a:tc>
              </a:tr>
              <a:tr h="370840">
                <a:tc rowSpan="2">
                  <a:txBody>
                    <a:bodyPr/>
                    <a:lstStyle/>
                    <a:p>
                      <a:pPr algn="ctr" rtl="1">
                        <a:lnSpc>
                          <a:spcPct val="115000"/>
                        </a:lnSpc>
                        <a:spcAft>
                          <a:spcPts val="0"/>
                        </a:spcAft>
                      </a:pPr>
                      <a:r>
                        <a:rPr lang="ar-SA" sz="2800" dirty="0">
                          <a:solidFill>
                            <a:srgbClr val="000000"/>
                          </a:solidFill>
                          <a:effectLst/>
                          <a:latin typeface="Calibri"/>
                          <a:ea typeface="Times New Roman"/>
                          <a:cs typeface="B Zar" pitchFamily="2" charset="-78"/>
                        </a:rPr>
                        <a:t>مديريت تقاضاي سفر</a:t>
                      </a:r>
                      <a:endParaRPr lang="en-US" sz="2800" dirty="0">
                        <a:effectLst/>
                        <a:latin typeface="Calibri"/>
                        <a:ea typeface="Calibri"/>
                        <a:cs typeface="B Zar" pitchFamily="2" charset="-78"/>
                      </a:endParaRPr>
                    </a:p>
                  </a:txBody>
                  <a:tcPr marL="0" marR="0" marT="0" marB="0" anchor="ctr"/>
                </a:tc>
                <a:tc>
                  <a:txBody>
                    <a:bodyPr/>
                    <a:lstStyle/>
                    <a:p>
                      <a:pPr algn="ctr" rtl="1">
                        <a:lnSpc>
                          <a:spcPct val="115000"/>
                        </a:lnSpc>
                        <a:spcAft>
                          <a:spcPts val="0"/>
                        </a:spcAft>
                      </a:pPr>
                      <a:r>
                        <a:rPr lang="ar-SA" sz="2000">
                          <a:solidFill>
                            <a:srgbClr val="000000"/>
                          </a:solidFill>
                          <a:effectLst/>
                          <a:latin typeface="Calibri"/>
                          <a:ea typeface="Times New Roman"/>
                          <a:cs typeface="Tahoma"/>
                        </a:rPr>
                        <a:t>گسترش شبکه حمل و نقل ريلي و افزايش واگنهاي باري</a:t>
                      </a:r>
                      <a:endParaRPr lang="en-US" sz="2000">
                        <a:effectLst/>
                        <a:latin typeface="Calibri"/>
                        <a:ea typeface="Calibri"/>
                        <a:cs typeface="Shruti" pitchFamily="2"/>
                      </a:endParaRPr>
                    </a:p>
                  </a:txBody>
                  <a:tcPr marL="0" marR="0" marT="0" marB="0" anchor="ctr"/>
                </a:tc>
              </a:tr>
              <a:tr h="370840">
                <a:tc vMerge="1">
                  <a:txBody>
                    <a:bodyPr/>
                    <a:lstStyle/>
                    <a:p>
                      <a:pPr rtl="1"/>
                      <a:endParaRPr lang="fa-IR"/>
                    </a:p>
                  </a:txBody>
                  <a:tcPr/>
                </a:tc>
                <a:tc>
                  <a:txBody>
                    <a:bodyPr/>
                    <a:lstStyle/>
                    <a:p>
                      <a:pPr algn="ctr" rtl="1">
                        <a:lnSpc>
                          <a:spcPct val="115000"/>
                        </a:lnSpc>
                        <a:spcAft>
                          <a:spcPts val="0"/>
                        </a:spcAft>
                      </a:pPr>
                      <a:r>
                        <a:rPr lang="ar-SA" sz="2000" dirty="0">
                          <a:solidFill>
                            <a:srgbClr val="000000"/>
                          </a:solidFill>
                          <a:effectLst/>
                          <a:latin typeface="Calibri"/>
                          <a:ea typeface="Times New Roman"/>
                          <a:cs typeface="Tahoma"/>
                        </a:rPr>
                        <a:t>کنترل و مديريت پارکينگ</a:t>
                      </a:r>
                      <a:endParaRPr lang="en-US" sz="2000" dirty="0">
                        <a:effectLst/>
                        <a:latin typeface="Calibri"/>
                        <a:ea typeface="Calibri"/>
                        <a:cs typeface="Shruti" pitchFamily="2"/>
                      </a:endParaRPr>
                    </a:p>
                  </a:txBody>
                  <a:tcPr marL="0" marR="0" marT="0" marB="0" anchor="ctr"/>
                </a:tc>
              </a:tr>
            </a:tbl>
          </a:graphicData>
        </a:graphic>
      </p:graphicFrame>
    </p:spTree>
    <p:extLst>
      <p:ext uri="{BB962C8B-B14F-4D97-AF65-F5344CB8AC3E}">
        <p14:creationId xmlns:p14="http://schemas.microsoft.com/office/powerpoint/2010/main" val="4076201257"/>
      </p:ext>
    </p:extLst>
  </p:cSld>
  <p:clrMapOvr>
    <a:masterClrMapping/>
  </p:clrMapOvr>
  <mc:AlternateContent xmlns:mc="http://schemas.openxmlformats.org/markup-compatibility/2006" xmlns:p14="http://schemas.microsoft.com/office/powerpoint/2010/main">
    <mc:Choice Requires="p14">
      <p:transition spd="slow" p14:dur="1100">
        <p14:switch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271945" y="309314"/>
            <a:ext cx="6649577" cy="461665"/>
          </a:xfrm>
          <a:prstGeom prst="rect">
            <a:avLst/>
          </a:prstGeom>
        </p:spPr>
        <p:txBody>
          <a:bodyPr wrap="none">
            <a:spAutoFit/>
          </a:bodyPr>
          <a:lstStyle/>
          <a:p>
            <a:pPr algn="ctr"/>
            <a:r>
              <a:rPr lang="ar-SA" sz="2400" b="1" dirty="0">
                <a:cs typeface="B Zar" pitchFamily="2" charset="-78"/>
              </a:rPr>
              <a:t>حمل و نقل ریلی کوالالامپور، نماد توسعه‌ مدیریت شهری </a:t>
            </a:r>
            <a:endParaRPr lang="fa-IR" sz="2400" dirty="0">
              <a:cs typeface="B Zar" pitchFamily="2" charset="-78"/>
            </a:endParaRPr>
          </a:p>
        </p:txBody>
      </p:sp>
      <p:sp>
        <p:nvSpPr>
          <p:cNvPr id="6" name="Rectangle 5"/>
          <p:cNvSpPr/>
          <p:nvPr/>
        </p:nvSpPr>
        <p:spPr>
          <a:xfrm>
            <a:off x="334393" y="908720"/>
            <a:ext cx="8587129" cy="6309420"/>
          </a:xfrm>
          <a:prstGeom prst="rect">
            <a:avLst/>
          </a:prstGeom>
        </p:spPr>
        <p:txBody>
          <a:bodyPr wrap="square">
            <a:spAutoFit/>
          </a:bodyPr>
          <a:lstStyle/>
          <a:p>
            <a:pPr algn="just"/>
            <a:r>
              <a:rPr lang="ar-SA" sz="3200" dirty="0">
                <a:cs typeface="B Zar" pitchFamily="2" charset="-78"/>
              </a:rPr>
              <a:t>توسعه و بهبود زیرساخت‌های شبکه حمل و نقل ریلی در شهر کوالالامپور یکی از برنامه‌هایی است که شهرداری این شهر به همراه دولت مالزی قبل از شروع سال 2011 میلادی پایه آن را گذاشتند</a:t>
            </a:r>
            <a:r>
              <a:rPr lang="ar-SA" sz="3200" dirty="0" smtClean="0">
                <a:cs typeface="B Zar" pitchFamily="2" charset="-78"/>
              </a:rPr>
              <a:t>.</a:t>
            </a:r>
            <a:endParaRPr lang="fa-IR" sz="3200" dirty="0" smtClean="0">
              <a:cs typeface="B Zar" pitchFamily="2" charset="-78"/>
            </a:endParaRPr>
          </a:p>
          <a:p>
            <a:pPr algn="just"/>
            <a:r>
              <a:rPr lang="ar-SA" sz="3200" dirty="0" smtClean="0">
                <a:cs typeface="B Zar" pitchFamily="2" charset="-78"/>
              </a:rPr>
              <a:t>در </a:t>
            </a:r>
            <a:r>
              <a:rPr lang="ar-SA" sz="3200" dirty="0">
                <a:cs typeface="B Zar" pitchFamily="2" charset="-78"/>
              </a:rPr>
              <a:t>حال حاضر پروژه توسعه حمل و نقل ریلی کوالالامپور با اعتباری بالغ بر یک میلیارد و 500 میلیون دلار در حال پیش‌روی است</a:t>
            </a:r>
            <a:r>
              <a:rPr lang="ar-SA" sz="3200" dirty="0" smtClean="0">
                <a:cs typeface="B Zar" pitchFamily="2" charset="-78"/>
              </a:rPr>
              <a:t>.</a:t>
            </a:r>
            <a:endParaRPr lang="fa-IR" sz="3200" dirty="0" smtClean="0">
              <a:cs typeface="B Zar" pitchFamily="2" charset="-78"/>
            </a:endParaRPr>
          </a:p>
          <a:p>
            <a:pPr algn="just"/>
            <a:r>
              <a:rPr lang="ar-SA" sz="3200" dirty="0" smtClean="0">
                <a:cs typeface="B Zar" pitchFamily="2" charset="-78"/>
              </a:rPr>
              <a:t>کارشناسان </a:t>
            </a:r>
            <a:r>
              <a:rPr lang="ar-SA" sz="3200" dirty="0">
                <a:cs typeface="B Zar" pitchFamily="2" charset="-78"/>
              </a:rPr>
              <a:t>قول داده‌اند که با آغاز به کار این پروژه و ورود آن به سیستم حمل و نقل عمومی پایتخت مالزی، حجم قابل توجهی از تراکم فعلی ترافیک خیابان‌های این شهر کاسته شود</a:t>
            </a:r>
            <a:r>
              <a:rPr lang="ar-SA" sz="3200" dirty="0" smtClean="0">
                <a:cs typeface="B Zar" pitchFamily="2" charset="-78"/>
              </a:rPr>
              <a:t>.</a:t>
            </a:r>
            <a:endParaRPr lang="fa-IR" sz="3200" dirty="0" smtClean="0">
              <a:cs typeface="B Zar" pitchFamily="2" charset="-78"/>
            </a:endParaRPr>
          </a:p>
          <a:p>
            <a:pPr algn="just"/>
            <a:r>
              <a:rPr lang="ar-SA" sz="3200" dirty="0" smtClean="0">
                <a:cs typeface="B Zar" pitchFamily="2" charset="-78"/>
              </a:rPr>
              <a:t>کار </a:t>
            </a:r>
            <a:r>
              <a:rPr lang="ar-SA" sz="3200" dirty="0">
                <a:cs typeface="B Zar" pitchFamily="2" charset="-78"/>
              </a:rPr>
              <a:t>ساخت پروژه توسعه و بهبود زیرساخت‌های شبکه حمل و نقل ریلی شهر کوالالامپور رسماً از ژوئن سال 2011 میلادی آغاز می‌شود</a:t>
            </a:r>
            <a:r>
              <a:rPr lang="ar-SA" sz="3200" dirty="0" smtClean="0">
                <a:cs typeface="B Zar" pitchFamily="2" charset="-78"/>
              </a:rPr>
              <a:t>.</a:t>
            </a:r>
            <a:endParaRPr lang="fa-IR" sz="3200" dirty="0" smtClean="0">
              <a:cs typeface="B Zar" pitchFamily="2" charset="-78"/>
            </a:endParaRPr>
          </a:p>
          <a:p>
            <a:pPr algn="just"/>
            <a:r>
              <a:rPr lang="ar-SA" sz="2800" dirty="0">
                <a:cs typeface="B Zar" pitchFamily="2" charset="-78"/>
              </a:rPr>
              <a:t/>
            </a:r>
            <a:br>
              <a:rPr lang="ar-SA" sz="2800" dirty="0">
                <a:cs typeface="B Zar" pitchFamily="2" charset="-78"/>
              </a:rPr>
            </a:br>
            <a:r>
              <a:rPr lang="ar-SA" sz="2800" dirty="0">
                <a:cs typeface="B Zar" pitchFamily="2" charset="-78"/>
              </a:rPr>
              <a:t/>
            </a:r>
            <a:br>
              <a:rPr lang="ar-SA" sz="2800" dirty="0">
                <a:cs typeface="B Zar" pitchFamily="2" charset="-78"/>
              </a:rPr>
            </a:br>
            <a:endParaRPr lang="fa-IR" sz="2800" dirty="0">
              <a:cs typeface="B Zar" pitchFamily="2" charset="-78"/>
            </a:endParaRPr>
          </a:p>
        </p:txBody>
      </p:sp>
    </p:spTree>
    <p:extLst>
      <p:ext uri="{BB962C8B-B14F-4D97-AF65-F5344CB8AC3E}">
        <p14:creationId xmlns:p14="http://schemas.microsoft.com/office/powerpoint/2010/main" val="4551906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47327"/>
            <a:ext cx="8906197" cy="2123658"/>
          </a:xfrm>
          <a:prstGeom prst="rect">
            <a:avLst/>
          </a:prstGeom>
        </p:spPr>
        <p:txBody>
          <a:bodyPr wrap="square">
            <a:spAutoFit/>
          </a:bodyPr>
          <a:lstStyle/>
          <a:p>
            <a:pPr algn="just"/>
            <a:r>
              <a:rPr lang="ar-SA" sz="4400" dirty="0">
                <a:cs typeface="B Zar" pitchFamily="2" charset="-78"/>
              </a:rPr>
              <a:t>حمل و نقل دریایی شاخه ای از بخش حمل و نقل است که در توسعه تجارت خارجی کشورها نقش مهمی را ایفاء می کند</a:t>
            </a:r>
            <a:endParaRPr lang="fa-IR" sz="4400" dirty="0">
              <a:cs typeface="B Zar" pitchFamily="2" charset="-78"/>
            </a:endParaRPr>
          </a:p>
        </p:txBody>
      </p:sp>
      <p:pic>
        <p:nvPicPr>
          <p:cNvPr id="6" name="Picture 5" descr="۳۰ سال حمل و نقل دریایی"/>
          <p:cNvPicPr/>
          <p:nvPr/>
        </p:nvPicPr>
        <p:blipFill>
          <a:blip r:embed="rId2"/>
          <a:srcRect/>
          <a:stretch>
            <a:fillRect/>
          </a:stretch>
        </p:blipFill>
        <p:spPr bwMode="auto">
          <a:xfrm>
            <a:off x="1619672" y="2538412"/>
            <a:ext cx="5904655" cy="4319588"/>
          </a:xfrm>
          <a:prstGeom prst="rect">
            <a:avLst/>
          </a:prstGeom>
          <a:noFill/>
          <a:ln w="9525">
            <a:noFill/>
            <a:miter lim="800000"/>
            <a:headEnd/>
            <a:tailEnd/>
          </a:ln>
        </p:spPr>
      </p:pic>
    </p:spTree>
    <p:extLst>
      <p:ext uri="{BB962C8B-B14F-4D97-AF65-F5344CB8AC3E}">
        <p14:creationId xmlns:p14="http://schemas.microsoft.com/office/powerpoint/2010/main" val="1727348045"/>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620687"/>
            <a:ext cx="9144000" cy="5509200"/>
          </a:xfrm>
          <a:prstGeom prst="rect">
            <a:avLst/>
          </a:prstGeom>
        </p:spPr>
        <p:txBody>
          <a:bodyPr wrap="square">
            <a:spAutoFit/>
          </a:bodyPr>
          <a:lstStyle/>
          <a:p>
            <a:pPr algn="just"/>
            <a:r>
              <a:rPr lang="ar-SA" sz="4400" dirty="0">
                <a:cs typeface="B Zar" pitchFamily="2" charset="-78"/>
              </a:rPr>
              <a:t>حمل و نقل دریایی شاخه ای از بخش حمل و نقل است که در توسعه تجارت خارجی کشورها نقش مهمی را ایفاء می کند. این شاخه از حمل و نقل به واسطه داشتن مزیت هایی از جمله "هزینه پائین حمل کالا"، "پرداخت وجه در </a:t>
            </a:r>
            <a:r>
              <a:rPr lang="ar-SA" sz="4400" dirty="0" smtClean="0">
                <a:cs typeface="B Zar" pitchFamily="2" charset="-78"/>
              </a:rPr>
              <a:t>مقاب</a:t>
            </a:r>
            <a:r>
              <a:rPr lang="fa-IR" sz="4400" dirty="0" smtClean="0">
                <a:cs typeface="B Zar" pitchFamily="2" charset="-78"/>
              </a:rPr>
              <a:t> </a:t>
            </a:r>
            <a:r>
              <a:rPr lang="ar-SA" sz="4400" dirty="0" smtClean="0">
                <a:cs typeface="B Zar" pitchFamily="2" charset="-78"/>
              </a:rPr>
              <a:t>ل </a:t>
            </a:r>
            <a:r>
              <a:rPr lang="ar-SA" sz="4400" dirty="0">
                <a:cs typeface="B Zar" pitchFamily="2" charset="-78"/>
              </a:rPr>
              <a:t>اسناد معتبر"، و "سرعت عمل در رسانیدن کالا از تولیدکننده به مبادی ورودی کشور"، از مناسب ترین روش های حمل و نقل به شمار می آید</a:t>
            </a:r>
            <a:r>
              <a:rPr lang="en-US" sz="4400" dirty="0">
                <a:cs typeface="B Zar" pitchFamily="2" charset="-78"/>
              </a:rPr>
              <a:t>. </a:t>
            </a:r>
          </a:p>
        </p:txBody>
      </p:sp>
    </p:spTree>
    <p:extLst>
      <p:ext uri="{BB962C8B-B14F-4D97-AF65-F5344CB8AC3E}">
        <p14:creationId xmlns:p14="http://schemas.microsoft.com/office/powerpoint/2010/main" val="1967826080"/>
      </p:ext>
    </p:extLst>
  </p:cSld>
  <p:clrMapOvr>
    <a:masterClrMapping/>
  </p:clrMapOvr>
  <mc:AlternateContent xmlns:mc="http://schemas.openxmlformats.org/markup-compatibility/2006" xmlns:p14="http://schemas.microsoft.com/office/powerpoint/2010/main">
    <mc:Choice Requires="p14">
      <p:transition spd="slow" p14:dur="1600">
        <p14:prism dir="r" isContent="1" isInverted="1"/>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6024" y="404664"/>
            <a:ext cx="8927976" cy="5632311"/>
          </a:xfrm>
          <a:prstGeom prst="rect">
            <a:avLst/>
          </a:prstGeom>
        </p:spPr>
        <p:txBody>
          <a:bodyPr wrap="square">
            <a:spAutoFit/>
          </a:bodyPr>
          <a:lstStyle/>
          <a:p>
            <a:pPr algn="just"/>
            <a:r>
              <a:rPr lang="ar-SA" sz="3600" dirty="0">
                <a:cs typeface="B Zar" pitchFamily="2" charset="-78"/>
              </a:rPr>
              <a:t>در اوایل انقلاب به خصوص در سال </a:t>
            </a:r>
            <a:r>
              <a:rPr lang="fa-IR" sz="3600" dirty="0">
                <a:cs typeface="B Zar" pitchFamily="2" charset="-78"/>
              </a:rPr>
              <a:t>۵۹</a:t>
            </a:r>
            <a:r>
              <a:rPr lang="ar-SA" sz="3600" dirty="0">
                <a:cs typeface="B Zar" pitchFamily="2" charset="-78"/>
              </a:rPr>
              <a:t> تعداد کشتی های منتظر نوبت تخلیه در لنگرگاه بنادر ایران در بندرعباس، بوشهر، خورموسی و روکابوی به تعداد زیادی بالغ و پرداخت هزینه دیرکرد تخلیه کشتی ها (دموراژ) از سال های </a:t>
            </a:r>
            <a:r>
              <a:rPr lang="fa-IR" sz="3600" dirty="0">
                <a:cs typeface="B Zar" pitchFamily="2" charset="-78"/>
              </a:rPr>
              <a:t>۶۰</a:t>
            </a:r>
            <a:r>
              <a:rPr lang="ar-SA" sz="3600" dirty="0">
                <a:cs typeface="B Zar" pitchFamily="2" charset="-78"/>
              </a:rPr>
              <a:t> تا </a:t>
            </a:r>
            <a:r>
              <a:rPr lang="fa-IR" sz="3600" dirty="0">
                <a:cs typeface="B Zar" pitchFamily="2" charset="-78"/>
              </a:rPr>
              <a:t>۶۶</a:t>
            </a:r>
            <a:r>
              <a:rPr lang="ar-SA" sz="3600" dirty="0">
                <a:cs typeface="B Zar" pitchFamily="2" charset="-78"/>
              </a:rPr>
              <a:t>، به دلیل کمبود اسکله و تجهیزات تخلیه و بارگیری بالغ بر </a:t>
            </a:r>
            <a:r>
              <a:rPr lang="fa-IR" sz="3600" dirty="0">
                <a:cs typeface="B Zar" pitchFamily="2" charset="-78"/>
              </a:rPr>
              <a:t>۴۰۰</a:t>
            </a:r>
            <a:r>
              <a:rPr lang="ar-SA" sz="3600" dirty="0">
                <a:cs typeface="B Zar" pitchFamily="2" charset="-78"/>
              </a:rPr>
              <a:t> میلیون دلار شده بود به این دلیل حوضچه شماره یک بندر عباس در سال </a:t>
            </a:r>
            <a:r>
              <a:rPr lang="fa-IR" sz="3600" dirty="0">
                <a:cs typeface="B Zar" pitchFamily="2" charset="-78"/>
              </a:rPr>
              <a:t>۱۳۶۱</a:t>
            </a:r>
            <a:r>
              <a:rPr lang="ar-SA" sz="3600" dirty="0">
                <a:cs typeface="B Zar" pitchFamily="2" charset="-78"/>
              </a:rPr>
              <a:t> با تعداد </a:t>
            </a:r>
            <a:r>
              <a:rPr lang="fa-IR" sz="3600" dirty="0">
                <a:cs typeface="B Zar" pitchFamily="2" charset="-78"/>
              </a:rPr>
              <a:t>۲۴</a:t>
            </a:r>
            <a:r>
              <a:rPr lang="ar-SA" sz="3600" dirty="0">
                <a:cs typeface="B Zar" pitchFamily="2" charset="-78"/>
              </a:rPr>
              <a:t> پست اسکله برای بـهــره بــرداری اضـطـراری و پـذیـرش کشتی های در انتظار نوبت آماده شد و از سال </a:t>
            </a:r>
            <a:r>
              <a:rPr lang="fa-IR" sz="3600" dirty="0">
                <a:cs typeface="B Zar" pitchFamily="2" charset="-78"/>
              </a:rPr>
              <a:t>۶۶</a:t>
            </a:r>
            <a:r>
              <a:rPr lang="ar-SA" sz="3600" dirty="0">
                <a:cs typeface="B Zar" pitchFamily="2" charset="-78"/>
              </a:rPr>
              <a:t> به بعد هیچ گونه پرداخت هزینه دیرکرد تخلیه به کشتی ها به دلیل کمبود اسکله صورت نگرفت</a:t>
            </a:r>
            <a:r>
              <a:rPr lang="en-US" sz="3600" dirty="0">
                <a:cs typeface="B Zar" pitchFamily="2" charset="-78"/>
              </a:rPr>
              <a:t>. </a:t>
            </a:r>
          </a:p>
        </p:txBody>
      </p:sp>
    </p:spTree>
    <p:extLst>
      <p:ext uri="{BB962C8B-B14F-4D97-AF65-F5344CB8AC3E}">
        <p14:creationId xmlns:p14="http://schemas.microsoft.com/office/powerpoint/2010/main" val="366527027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04664"/>
            <a:ext cx="9144000" cy="5262979"/>
          </a:xfrm>
          <a:prstGeom prst="rect">
            <a:avLst/>
          </a:prstGeom>
        </p:spPr>
        <p:txBody>
          <a:bodyPr wrap="square">
            <a:spAutoFit/>
          </a:bodyPr>
          <a:lstStyle/>
          <a:p>
            <a:pPr algn="just"/>
            <a:r>
              <a:rPr lang="ar-SA" sz="2800" dirty="0">
                <a:cs typeface="B Zar" pitchFamily="2" charset="-78"/>
              </a:rPr>
              <a:t>. موارد زیر نیز از جمله تلاش های سازمان بنادر و کشتی رانی در زمینه خصوصی سازی طی سی سال گذشته است</a:t>
            </a:r>
            <a:r>
              <a:rPr lang="en-US" sz="2800" dirty="0">
                <a:cs typeface="B Zar" pitchFamily="2" charset="-78"/>
              </a:rPr>
              <a:t>: </a:t>
            </a:r>
          </a:p>
          <a:p>
            <a:pPr algn="just"/>
            <a:r>
              <a:rPr lang="ar-SA" sz="2800" dirty="0">
                <a:cs typeface="B Zar" pitchFamily="2" charset="-78"/>
              </a:rPr>
              <a:t>واگذاری آتش نشانی به بخش خصوصی با هدف ارتقا کیفیت خدمات ایـمنی، واگذاری پایانه های نفتی به بخش خصوصی، اجرای الزامات مندرج در پـیـمان های بین المللی از جمله پـیـمـان هـای بین المللی کانتینرهای ایمنی</a:t>
            </a:r>
            <a:r>
              <a:rPr lang="en-US" sz="2800" dirty="0">
                <a:cs typeface="B Zar" pitchFamily="2" charset="-78"/>
              </a:rPr>
              <a:t>(CSC ) </a:t>
            </a:r>
            <a:r>
              <a:rPr lang="ar-SA" sz="2800" dirty="0">
                <a:cs typeface="B Zar" pitchFamily="2" charset="-78"/>
              </a:rPr>
              <a:t>و دستور العمل حمل و نقل کالاهای خطرناک</a:t>
            </a:r>
            <a:r>
              <a:rPr lang="en-US" sz="2800" dirty="0">
                <a:cs typeface="B Zar" pitchFamily="2" charset="-78"/>
              </a:rPr>
              <a:t>(IMDG Code) </a:t>
            </a:r>
            <a:r>
              <a:rPr lang="ar-SA" sz="2800" dirty="0">
                <a:cs typeface="B Zar" pitchFamily="2" charset="-78"/>
              </a:rPr>
              <a:t>، بازرسی و ممیزی پایانه های واگذار شده بـــه بــخــش خـصــوصــی بــر اســاس فـهـرسـت های بازبینی تهیه شده در راستای ارتقا ایمنی پایانه های بندری، الزام شرکت های کارگزار در بنادر برای اخذ گواهی نامه های ایمنی جهت کلیه تـجـهـیـزات بـندری اعم از ملکی یا اجاره ای، سامان دهی و واگذاری بنادر کـوچـک کـه بعد از پیروزی انقلاب اسلامی احداث و تاسیس شدند از جمله مـواردی اسـت کـه بـه بنادری مانند امیرآباد، شهید بهشتی چآب هار، بندر شهید کلانتری، کنارک، جاسک و</a:t>
            </a:r>
            <a:r>
              <a:rPr lang="en-US" sz="2800" dirty="0">
                <a:cs typeface="B Zar" pitchFamily="2" charset="-78"/>
              </a:rPr>
              <a:t>... </a:t>
            </a:r>
            <a:r>
              <a:rPr lang="ar-SA" sz="2800" dirty="0">
                <a:cs typeface="B Zar" pitchFamily="2" charset="-78"/>
              </a:rPr>
              <a:t>می توان اشاره کرد</a:t>
            </a:r>
            <a:r>
              <a:rPr lang="en-US" sz="2800" dirty="0">
                <a:cs typeface="B Zar" pitchFamily="2" charset="-78"/>
              </a:rPr>
              <a:t>. </a:t>
            </a:r>
          </a:p>
        </p:txBody>
      </p:sp>
    </p:spTree>
    <p:extLst>
      <p:ext uri="{BB962C8B-B14F-4D97-AF65-F5344CB8AC3E}">
        <p14:creationId xmlns:p14="http://schemas.microsoft.com/office/powerpoint/2010/main" val="3408910727"/>
      </p:ext>
    </p:extLst>
  </p:cSld>
  <p:clrMapOvr>
    <a:masterClrMapping/>
  </p:clrMapOvr>
  <p:transition spd="slow">
    <p:cover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594" y="548680"/>
            <a:ext cx="9111406" cy="5509200"/>
          </a:xfrm>
          <a:prstGeom prst="rect">
            <a:avLst/>
          </a:prstGeom>
        </p:spPr>
        <p:txBody>
          <a:bodyPr wrap="square">
            <a:spAutoFit/>
          </a:bodyPr>
          <a:lstStyle/>
          <a:p>
            <a:pPr algn="just"/>
            <a:r>
              <a:rPr lang="ar-SA" sz="4400" dirty="0">
                <a:cs typeface="B Zar" pitchFamily="2" charset="-78"/>
              </a:rPr>
              <a:t>نگاهی به تحول حمل ونقل دریایی، باتوجه به متغیرهای اساسی و کلان </a:t>
            </a:r>
            <a:endParaRPr lang="en-US" sz="4400" dirty="0">
              <a:cs typeface="B Zar" pitchFamily="2" charset="-78"/>
            </a:endParaRPr>
          </a:p>
          <a:p>
            <a:pPr algn="just"/>
            <a:r>
              <a:rPr lang="ar-SA" sz="4400" dirty="0">
                <a:cs typeface="B Zar" pitchFamily="2" charset="-78"/>
              </a:rPr>
              <a:t>از دیدگاه کلان اقتصادی حمل ونقل از امور زیربنایی و یکی از اجزاء مهم چرخه تولید و مصرف است. هرچند فعالیت های حمل ونقل و عملیات تغییر مکان کالاها، بخشی از عملیات تولیدی محسوب می شود، اما در طبقه بندی بخش های اقتصادی و حساب های ملی کشور، حمل ونقل در بخش خدمات قرارداده شده است</a:t>
            </a:r>
            <a:endParaRPr lang="fa-IR" sz="4400" dirty="0">
              <a:cs typeface="B Zar" pitchFamily="2" charset="-78"/>
            </a:endParaRPr>
          </a:p>
        </p:txBody>
      </p:sp>
    </p:spTree>
    <p:extLst>
      <p:ext uri="{BB962C8B-B14F-4D97-AF65-F5344CB8AC3E}">
        <p14:creationId xmlns:p14="http://schemas.microsoft.com/office/powerpoint/2010/main" val="445435525"/>
      </p:ext>
    </p:extLst>
  </p:cSld>
  <p:clrMapOvr>
    <a:masterClrMapping/>
  </p:clrMapOvr>
  <p:transition spd="slow">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863417"/>
          </a:xfrm>
          <a:prstGeom prst="rect">
            <a:avLst/>
          </a:prstGeom>
        </p:spPr>
        <p:txBody>
          <a:bodyPr wrap="square">
            <a:spAutoFit/>
          </a:bodyPr>
          <a:lstStyle/>
          <a:p>
            <a:pPr algn="just"/>
            <a:r>
              <a:rPr lang="ar-SA" sz="4000" dirty="0">
                <a:cs typeface="B Zar" pitchFamily="2" charset="-78"/>
              </a:rPr>
              <a:t>شرکت کشتی رانی جمهوری اسلامی ایران </a:t>
            </a:r>
            <a:endParaRPr lang="en-US" sz="4000" dirty="0">
              <a:cs typeface="B Zar" pitchFamily="2" charset="-78"/>
            </a:endParaRPr>
          </a:p>
          <a:p>
            <a:pPr algn="just"/>
            <a:r>
              <a:rPr lang="ar-SA" sz="4000" dirty="0">
                <a:cs typeface="B Zar" pitchFamily="2" charset="-78"/>
              </a:rPr>
              <a:t>طــرح تــاسـیــس اولـیـن شـرکـت کشتی رانی ایران در نخستین اجلاس مجمع عمومی این شرکت در روز </a:t>
            </a:r>
            <a:r>
              <a:rPr lang="fa-IR" sz="4000" dirty="0">
                <a:cs typeface="B Zar" pitchFamily="2" charset="-78"/>
              </a:rPr>
              <a:t>۱۲</a:t>
            </a:r>
            <a:r>
              <a:rPr lang="ar-SA" sz="4000" dirty="0">
                <a:cs typeface="B Zar" pitchFamily="2" charset="-78"/>
              </a:rPr>
              <a:t> مرداد ماه </a:t>
            </a:r>
            <a:r>
              <a:rPr lang="fa-IR" sz="4000" dirty="0">
                <a:cs typeface="B Zar" pitchFamily="2" charset="-78"/>
              </a:rPr>
              <a:t>۱۳۴۶</a:t>
            </a:r>
            <a:r>
              <a:rPr lang="ar-SA" sz="4000" dirty="0">
                <a:cs typeface="B Zar" pitchFamily="2" charset="-78"/>
              </a:rPr>
              <a:t> هجری شمسی با شرکت نمایندگانی از بانک ملی ایران، بـانـک صـادرات ایران، بانک توسعه صنعتی و معدنی، سازمان برنامه و بودجه و تنها سرمایه گذار حقیقی آن تشکیل و به تصویب رسید. نــام شرکت در مـرحله ثبت قانونی آن، شرکت سهامی کشتی رانی آریا تعیین شد و درتاریخ </a:t>
            </a:r>
            <a:r>
              <a:rPr lang="fa-IR" sz="4000" dirty="0">
                <a:cs typeface="B Zar" pitchFamily="2" charset="-78"/>
              </a:rPr>
              <a:t>۱۲</a:t>
            </a:r>
            <a:r>
              <a:rPr lang="ar-SA" sz="4000" dirty="0">
                <a:cs typeface="B Zar" pitchFamily="2" charset="-78"/>
              </a:rPr>
              <a:t> بهمن </a:t>
            </a:r>
            <a:r>
              <a:rPr lang="fa-IR" sz="4000" dirty="0">
                <a:cs typeface="B Zar" pitchFamily="2" charset="-78"/>
              </a:rPr>
              <a:t>۱۳۴۶</a:t>
            </a:r>
            <a:r>
              <a:rPr lang="ar-SA" sz="4000" dirty="0">
                <a:cs typeface="B Zar" pitchFamily="2" charset="-78"/>
              </a:rPr>
              <a:t> به شـرکت سهامی خطـوط کشتی رانی ملی آریا (سهامی عام) تغییر نام یافت و شرکت کشتی رانی پارس نیز درآن ادغام شد. </a:t>
            </a:r>
            <a:endParaRPr lang="fa-IR" sz="4000" dirty="0">
              <a:cs typeface="B Zar" pitchFamily="2" charset="-78"/>
            </a:endParaRPr>
          </a:p>
        </p:txBody>
      </p:sp>
    </p:spTree>
    <p:extLst>
      <p:ext uri="{BB962C8B-B14F-4D97-AF65-F5344CB8AC3E}">
        <p14:creationId xmlns:p14="http://schemas.microsoft.com/office/powerpoint/2010/main" val="21687204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99792" y="755993"/>
            <a:ext cx="4607352" cy="584775"/>
          </a:xfrm>
          <a:prstGeom prst="rect">
            <a:avLst/>
          </a:prstGeom>
        </p:spPr>
        <p:txBody>
          <a:bodyPr wrap="none">
            <a:spAutoFit/>
          </a:bodyPr>
          <a:lstStyle/>
          <a:p>
            <a:r>
              <a:rPr lang="ar-SA" sz="3200" b="1" dirty="0">
                <a:cs typeface="B Zar" pitchFamily="2" charset="-78"/>
              </a:rPr>
              <a:t>معرفي انواع سیستم‌هاي ريلي</a:t>
            </a:r>
            <a:endParaRPr lang="en-US" sz="3200" dirty="0">
              <a:cs typeface="B Zar" pitchFamily="2" charset="-78"/>
            </a:endParaRPr>
          </a:p>
        </p:txBody>
      </p:sp>
      <p:pic>
        <p:nvPicPr>
          <p:cNvPr id="5" name="Picture 4" descr="http://www.irtnews.ir/files/fa/news/1388/3/23/239_768.jpg"/>
          <p:cNvPicPr/>
          <p:nvPr/>
        </p:nvPicPr>
        <p:blipFill>
          <a:blip r:embed="rId2"/>
          <a:srcRect/>
          <a:stretch>
            <a:fillRect/>
          </a:stretch>
        </p:blipFill>
        <p:spPr bwMode="auto">
          <a:xfrm>
            <a:off x="1115616" y="1340768"/>
            <a:ext cx="7056784" cy="4032447"/>
          </a:xfrm>
          <a:prstGeom prst="rect">
            <a:avLst/>
          </a:prstGeom>
          <a:noFill/>
          <a:ln w="9525">
            <a:noFill/>
            <a:miter lim="800000"/>
            <a:headEnd/>
            <a:tailEnd/>
          </a:ln>
        </p:spPr>
      </p:pic>
    </p:spTree>
    <p:extLst>
      <p:ext uri="{BB962C8B-B14F-4D97-AF65-F5344CB8AC3E}">
        <p14:creationId xmlns:p14="http://schemas.microsoft.com/office/powerpoint/2010/main" val="4083323"/>
      </p:ext>
    </p:extLst>
  </p:cSld>
  <p:clrMapOvr>
    <a:masterClrMapping/>
  </p:clrMapOvr>
  <mc:AlternateContent xmlns:mc="http://schemas.openxmlformats.org/markup-compatibility/2006" xmlns:p14="http://schemas.microsoft.com/office/powerpoint/2010/main">
    <mc:Choice Requires="p14">
      <p:transition spd="slow" p14:dur="4000">
        <p14:vortex/>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2677656"/>
          </a:xfrm>
          <a:prstGeom prst="rect">
            <a:avLst/>
          </a:prstGeom>
        </p:spPr>
        <p:txBody>
          <a:bodyPr wrap="square">
            <a:spAutoFit/>
          </a:bodyPr>
          <a:lstStyle/>
          <a:p>
            <a:pPr algn="just"/>
            <a:r>
              <a:rPr lang="fa-IR" sz="2800" b="1" dirty="0">
                <a:cs typeface="B Zar" pitchFamily="2" charset="-78"/>
              </a:rPr>
              <a:t>منو ريلهاي سريع‌السير</a:t>
            </a:r>
            <a:endParaRPr lang="en-US" sz="2800" dirty="0">
              <a:cs typeface="B Zar" pitchFamily="2" charset="-78"/>
            </a:endParaRPr>
          </a:p>
          <a:p>
            <a:pPr algn="just"/>
            <a:r>
              <a:rPr lang="fa-IR" sz="2800" dirty="0">
                <a:cs typeface="B Zar" pitchFamily="2" charset="-78"/>
              </a:rPr>
              <a:t> </a:t>
            </a:r>
            <a:endParaRPr lang="en-US" sz="2800" dirty="0">
              <a:cs typeface="B Zar" pitchFamily="2" charset="-78"/>
            </a:endParaRPr>
          </a:p>
          <a:p>
            <a:pPr algn="just"/>
            <a:r>
              <a:rPr lang="fa-IR" sz="2800" dirty="0">
                <a:cs typeface="B Zar" pitchFamily="2" charset="-78"/>
              </a:rPr>
              <a:t>در منو ريل سريع‌السير نيروهاي الكترومغناطيسي كه از موتورهاي كشنده توليد مي‌گردند وسيله نقليه را مي‌كشند. سيستم تعليق این واگنها منحصر بفرد و متفاوت با سيستم مگلو مي‌باشد. این نوع منو ريل برخلاف سيستم مگلو داراي چرخ از نوع بدون لبه و در نتيجه حداقل اصطكاك و قابليت پايداري بسيار بالا در قوسها است</a:t>
            </a:r>
            <a:r>
              <a:rPr lang="fa-IR" sz="2800" dirty="0" smtClean="0">
                <a:cs typeface="B Zar" pitchFamily="2" charset="-78"/>
              </a:rPr>
              <a:t>.</a:t>
            </a:r>
            <a:endParaRPr lang="en-US" sz="2800" dirty="0">
              <a:cs typeface="B Zar" pitchFamily="2" charset="-78"/>
            </a:endParaRPr>
          </a:p>
        </p:txBody>
      </p:sp>
      <p:pic>
        <p:nvPicPr>
          <p:cNvPr id="5" name="Picture 4" descr="http://www.tabnak.ir/files/fa/news/1387/3/1/9549_595.jpg"/>
          <p:cNvPicPr/>
          <p:nvPr/>
        </p:nvPicPr>
        <p:blipFill>
          <a:blip r:embed="rId2"/>
          <a:srcRect/>
          <a:stretch>
            <a:fillRect/>
          </a:stretch>
        </p:blipFill>
        <p:spPr bwMode="auto">
          <a:xfrm>
            <a:off x="1475656" y="2677656"/>
            <a:ext cx="6192688" cy="4180344"/>
          </a:xfrm>
          <a:prstGeom prst="rect">
            <a:avLst/>
          </a:prstGeom>
          <a:noFill/>
          <a:ln w="9525">
            <a:noFill/>
            <a:miter lim="800000"/>
            <a:headEnd/>
            <a:tailEnd/>
          </a:ln>
        </p:spPr>
      </p:pic>
    </p:spTree>
    <p:extLst>
      <p:ext uri="{BB962C8B-B14F-4D97-AF65-F5344CB8AC3E}">
        <p14:creationId xmlns:p14="http://schemas.microsoft.com/office/powerpoint/2010/main" val="152379963"/>
      </p:ext>
    </p:extLst>
  </p:cSld>
  <p:clrMapOvr>
    <a:masterClrMapping/>
  </p:clrMapOvr>
  <mc:AlternateContent xmlns:mc="http://schemas.openxmlformats.org/markup-compatibility/2006" xmlns:p14="http://schemas.microsoft.com/office/powerpoint/2010/main">
    <mc:Choice Requires="p14">
      <p:transition spd="slow" p14:dur="2000">
        <p14:ferris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740307"/>
          </a:xfrm>
          <a:prstGeom prst="rect">
            <a:avLst/>
          </a:prstGeom>
        </p:spPr>
        <p:txBody>
          <a:bodyPr wrap="square">
            <a:spAutoFit/>
          </a:bodyPr>
          <a:lstStyle/>
          <a:p>
            <a:pPr algn="just"/>
            <a:r>
              <a:rPr lang="fa-IR" sz="3600" dirty="0" smtClean="0">
                <a:cs typeface="B Zar" pitchFamily="2" charset="-78"/>
              </a:rPr>
              <a:t>در سرعتهاي 400 تا 480 كيلومتر بر ساعت و در فواصل 240 تا 800 كيلومتر انواع مختلف قطارهاي سريع‌السير رفتاري مشابه دارند. اما در سرعت هاي بالاتر از 480 كيلومتر بر ساعت و يا فواصل بيش از 800 كيلومتر اشكالاتي نظير هانتينگ (</a:t>
            </a:r>
            <a:r>
              <a:rPr lang="en-US" sz="3600" dirty="0" smtClean="0">
                <a:cs typeface="B Zar" pitchFamily="2" charset="-78"/>
              </a:rPr>
              <a:t>Hunting</a:t>
            </a:r>
            <a:r>
              <a:rPr lang="fa-IR" sz="3600" dirty="0" smtClean="0">
                <a:cs typeface="B Zar" pitchFamily="2" charset="-78"/>
              </a:rPr>
              <a:t>) (در سيستمهاي با چرخ و ريل)، نيروهاي مخالف آيروديناميكي (در سيستم چرخ و ريل و مگلو)، اصطكاك شديد به دليل وزن بالاي قطار و تمايل به ناپايداري در سرعت هاي بالا (در سيستم چرخ و ريل) و نهايتاً نياز به توان بسيار بالا (مگلو) وجود خواهند داشت.</a:t>
            </a:r>
            <a:endParaRPr lang="en-US" sz="3600" dirty="0" smtClean="0">
              <a:cs typeface="B Zar" pitchFamily="2" charset="-78"/>
            </a:endParaRPr>
          </a:p>
          <a:p>
            <a:pPr algn="just"/>
            <a:r>
              <a:rPr lang="fa-IR" sz="3600" dirty="0" smtClean="0">
                <a:cs typeface="B Zar" pitchFamily="2" charset="-78"/>
              </a:rPr>
              <a:t>در منو ريل سريع‌السير به دليل وجود تعليق مغناطيسي وزن وارد بر چرخ ها بسيار كاهش يافته و در نتيجه اصطكاك تقريباً حذف مي‌گردد. در نتيجه سرعتهاي 480 كيلومتر بر ساعت در فواصل 800 كيلومتر مسير خواهد بود.</a:t>
            </a:r>
            <a:endParaRPr lang="en-US" sz="3600" dirty="0">
              <a:cs typeface="B Zar" pitchFamily="2" charset="-78"/>
            </a:endParaRPr>
          </a:p>
        </p:txBody>
      </p:sp>
    </p:spTree>
    <p:extLst>
      <p:ext uri="{BB962C8B-B14F-4D97-AF65-F5344CB8AC3E}">
        <p14:creationId xmlns:p14="http://schemas.microsoft.com/office/powerpoint/2010/main" val="239613930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9144000" cy="3785652"/>
          </a:xfrm>
          <a:prstGeom prst="rect">
            <a:avLst/>
          </a:prstGeom>
        </p:spPr>
        <p:txBody>
          <a:bodyPr wrap="square">
            <a:spAutoFit/>
          </a:bodyPr>
          <a:lstStyle/>
          <a:p>
            <a:pPr algn="just"/>
            <a:r>
              <a:rPr lang="fa-IR" sz="2400" b="1" dirty="0">
                <a:cs typeface="B Zar" pitchFamily="2" charset="-78"/>
              </a:rPr>
              <a:t>قطارهاي مغناطيسي</a:t>
            </a:r>
            <a:endParaRPr lang="en-US" sz="2400" dirty="0">
              <a:cs typeface="B Zar" pitchFamily="2" charset="-78"/>
            </a:endParaRPr>
          </a:p>
          <a:p>
            <a:pPr algn="just"/>
            <a:r>
              <a:rPr lang="fa-IR" sz="2400" dirty="0">
                <a:cs typeface="B Zar" pitchFamily="2" charset="-78"/>
              </a:rPr>
              <a:t> </a:t>
            </a:r>
            <a:endParaRPr lang="en-US" sz="2400" dirty="0">
              <a:cs typeface="B Zar" pitchFamily="2" charset="-78"/>
            </a:endParaRPr>
          </a:p>
          <a:p>
            <a:pPr algn="just"/>
            <a:r>
              <a:rPr lang="fa-IR" sz="2400" dirty="0">
                <a:cs typeface="B Zar" pitchFamily="2" charset="-78"/>
              </a:rPr>
              <a:t>مگلو سيستمي است كه در آن وسيله نقليه با استفاده از نيروهاي الكترومغناطيسي ايجاد شده بين آهن‌رباهاي ابر رساناي موجود در وسيله نقليه و كويلهاي مستقر در مسير، نسبت به مسير عبوري شناور مي‌گردد. عبارت مگلو نيز مخفف دو كلمه به معناي شناوري مغناطيسي مي‌باشد.</a:t>
            </a:r>
            <a:endParaRPr lang="en-US" sz="2400" dirty="0">
              <a:cs typeface="B Zar" pitchFamily="2" charset="-78"/>
            </a:endParaRPr>
          </a:p>
          <a:p>
            <a:pPr algn="just"/>
            <a:r>
              <a:rPr lang="fa-IR" sz="2400" dirty="0">
                <a:cs typeface="B Zar" pitchFamily="2" charset="-78"/>
              </a:rPr>
              <a:t>(</a:t>
            </a:r>
            <a:r>
              <a:rPr lang="en-US" sz="2400" dirty="0">
                <a:cs typeface="B Zar" pitchFamily="2" charset="-78"/>
              </a:rPr>
              <a:t>Magnetic Levitation</a:t>
            </a:r>
            <a:r>
              <a:rPr lang="fa-IR" sz="2400" dirty="0">
                <a:cs typeface="B Zar" pitchFamily="2" charset="-78"/>
              </a:rPr>
              <a:t>) در واقع سيستم مگلو سه پارامتر قابل توجه دارد كه تحت این سه پارامتر به عنوان مگلو شناخته مي‌شود. این پارامترها عباتند از:</a:t>
            </a:r>
            <a:endParaRPr lang="en-US" sz="2400" dirty="0">
              <a:cs typeface="B Zar" pitchFamily="2" charset="-78"/>
            </a:endParaRPr>
          </a:p>
          <a:p>
            <a:pPr algn="just"/>
            <a:r>
              <a:rPr lang="fa-IR" sz="2400" dirty="0">
                <a:cs typeface="B Zar" pitchFamily="2" charset="-78"/>
              </a:rPr>
              <a:t>-         شناوري</a:t>
            </a:r>
            <a:endParaRPr lang="en-US" sz="2400" dirty="0">
              <a:cs typeface="B Zar" pitchFamily="2" charset="-78"/>
            </a:endParaRPr>
          </a:p>
          <a:p>
            <a:pPr algn="just"/>
            <a:r>
              <a:rPr lang="fa-IR" sz="2400" dirty="0">
                <a:cs typeface="B Zar" pitchFamily="2" charset="-78"/>
              </a:rPr>
              <a:t>-         كشش</a:t>
            </a:r>
            <a:endParaRPr lang="en-US" sz="2400" dirty="0">
              <a:cs typeface="B Zar" pitchFamily="2" charset="-78"/>
            </a:endParaRPr>
          </a:p>
          <a:p>
            <a:pPr algn="just"/>
            <a:r>
              <a:rPr lang="fa-IR" sz="2400" dirty="0">
                <a:cs typeface="B Zar" pitchFamily="2" charset="-78"/>
              </a:rPr>
              <a:t>-         هدايت</a:t>
            </a:r>
          </a:p>
        </p:txBody>
      </p:sp>
      <p:pic>
        <p:nvPicPr>
          <p:cNvPr id="8" name="Picture 7" descr="http://www.jamejamonline.ir/Media/images/1387/10/20/100895946201.jpg"/>
          <p:cNvPicPr/>
          <p:nvPr/>
        </p:nvPicPr>
        <p:blipFill>
          <a:blip r:embed="rId2"/>
          <a:srcRect/>
          <a:stretch>
            <a:fillRect/>
          </a:stretch>
        </p:blipFill>
        <p:spPr bwMode="auto">
          <a:xfrm>
            <a:off x="1475656" y="2852936"/>
            <a:ext cx="5472608" cy="4005064"/>
          </a:xfrm>
          <a:prstGeom prst="rect">
            <a:avLst/>
          </a:prstGeom>
          <a:noFill/>
          <a:ln w="9525">
            <a:noFill/>
            <a:miter lim="800000"/>
            <a:headEnd/>
            <a:tailEnd/>
          </a:ln>
        </p:spPr>
      </p:pic>
    </p:spTree>
    <p:extLst>
      <p:ext uri="{BB962C8B-B14F-4D97-AF65-F5344CB8AC3E}">
        <p14:creationId xmlns:p14="http://schemas.microsoft.com/office/powerpoint/2010/main" val="4252785663"/>
      </p:ext>
    </p:extLst>
  </p:cSld>
  <p:clrMapOvr>
    <a:masterClrMapping/>
  </p:clrMapOvr>
  <mc:AlternateContent xmlns:mc="http://schemas.openxmlformats.org/markup-compatibility/2006" xmlns:p14="http://schemas.microsoft.com/office/powerpoint/2010/main">
    <mc:Choice Requires="p14">
      <p:transition spd="slow" p14:dur="1600">
        <p14:prism dir="r"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764704"/>
            <a:ext cx="9082830" cy="5632311"/>
          </a:xfrm>
          <a:prstGeom prst="rect">
            <a:avLst/>
          </a:prstGeom>
        </p:spPr>
        <p:txBody>
          <a:bodyPr wrap="square">
            <a:spAutoFit/>
          </a:bodyPr>
          <a:lstStyle/>
          <a:p>
            <a:pPr algn="just"/>
            <a:r>
              <a:rPr lang="fa-IR" sz="3600" dirty="0">
                <a:cs typeface="B Zar" pitchFamily="2" charset="-78"/>
              </a:rPr>
              <a:t>هر سه مورد فوق توسط نيروهاي الكترومغناطيسي تأمين شوند. از این رو مطالعات در فناوری مگلو همواره حول سه محور فوق انجام مي‌گيرد.</a:t>
            </a:r>
            <a:endParaRPr lang="en-US" sz="3600" dirty="0">
              <a:cs typeface="B Zar" pitchFamily="2" charset="-78"/>
            </a:endParaRPr>
          </a:p>
          <a:p>
            <a:pPr algn="just"/>
            <a:r>
              <a:rPr lang="fa-IR" sz="3600" dirty="0">
                <a:cs typeface="B Zar" pitchFamily="2" charset="-78"/>
              </a:rPr>
              <a:t>سيستم مگلو را بر اساس نوع سيستم شناوري به سه دسته تقسيم مي‌كنند. به عبارت ديگر تقسيم‌بندي سيستمهاي مگلو بر اساس نيروهاي مغناطيسي كه باعث ايجاد شناوري وسيله نقليه مي‌شوند. انجام مي‌گيرد. این سه نوع عبارتند از:</a:t>
            </a:r>
            <a:endParaRPr lang="en-US" sz="3600" dirty="0">
              <a:cs typeface="B Zar" pitchFamily="2" charset="-78"/>
            </a:endParaRPr>
          </a:p>
          <a:p>
            <a:pPr algn="just"/>
            <a:r>
              <a:rPr lang="fa-IR" sz="3600" dirty="0">
                <a:cs typeface="B Zar" pitchFamily="2" charset="-78"/>
              </a:rPr>
              <a:t>سيستم تعليق الكترومغناطيسي (</a:t>
            </a:r>
            <a:r>
              <a:rPr lang="en-US" sz="3600" dirty="0">
                <a:cs typeface="B Zar" pitchFamily="2" charset="-78"/>
              </a:rPr>
              <a:t>EMS</a:t>
            </a:r>
            <a:r>
              <a:rPr lang="fa-IR" sz="3600" dirty="0">
                <a:cs typeface="B Zar" pitchFamily="2" charset="-78"/>
              </a:rPr>
              <a:t>)</a:t>
            </a:r>
            <a:endParaRPr lang="en-US" sz="3600" dirty="0">
              <a:cs typeface="B Zar" pitchFamily="2" charset="-78"/>
            </a:endParaRPr>
          </a:p>
          <a:p>
            <a:pPr algn="just"/>
            <a:r>
              <a:rPr lang="fa-IR" sz="3600" dirty="0">
                <a:cs typeface="B Zar" pitchFamily="2" charset="-78"/>
              </a:rPr>
              <a:t>سيستم تعليق الكتروديناميك (</a:t>
            </a:r>
            <a:r>
              <a:rPr lang="en-US" sz="3600" dirty="0">
                <a:cs typeface="B Zar" pitchFamily="2" charset="-78"/>
              </a:rPr>
              <a:t>EDS</a:t>
            </a:r>
            <a:r>
              <a:rPr lang="fa-IR" sz="3600" dirty="0">
                <a:cs typeface="B Zar" pitchFamily="2" charset="-78"/>
              </a:rPr>
              <a:t>)</a:t>
            </a:r>
            <a:endParaRPr lang="en-US" sz="3600" dirty="0">
              <a:cs typeface="B Zar" pitchFamily="2" charset="-78"/>
            </a:endParaRPr>
          </a:p>
          <a:p>
            <a:pPr algn="just"/>
            <a:r>
              <a:rPr lang="fa-IR" sz="3600" dirty="0">
                <a:cs typeface="B Zar" pitchFamily="2" charset="-78"/>
              </a:rPr>
              <a:t>سيستم تعليق آهن‌رباي دائمي (</a:t>
            </a:r>
            <a:r>
              <a:rPr lang="en-US" sz="3600" dirty="0">
                <a:cs typeface="B Zar" pitchFamily="2" charset="-78"/>
              </a:rPr>
              <a:t>PMS</a:t>
            </a:r>
            <a:r>
              <a:rPr lang="fa-IR" sz="3600" dirty="0">
                <a:cs typeface="B Zar" pitchFamily="2" charset="-78"/>
              </a:rPr>
              <a:t>)</a:t>
            </a:r>
            <a:endParaRPr lang="en-US" sz="3600" dirty="0">
              <a:cs typeface="B Zar" pitchFamily="2" charset="-78"/>
            </a:endParaRPr>
          </a:p>
        </p:txBody>
      </p:sp>
    </p:spTree>
    <p:extLst>
      <p:ext uri="{BB962C8B-B14F-4D97-AF65-F5344CB8AC3E}">
        <p14:creationId xmlns:p14="http://schemas.microsoft.com/office/powerpoint/2010/main" val="2225110546"/>
      </p:ext>
    </p:extLst>
  </p:cSld>
  <p:clrMapOvr>
    <a:masterClrMapping/>
  </p:clrMapOvr>
  <p:transition spd="slow">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46881"/>
            <a:ext cx="9144000" cy="6001643"/>
          </a:xfrm>
          <a:prstGeom prst="rect">
            <a:avLst/>
          </a:prstGeom>
        </p:spPr>
        <p:txBody>
          <a:bodyPr wrap="square">
            <a:spAutoFit/>
          </a:bodyPr>
          <a:lstStyle/>
          <a:p>
            <a:pPr algn="just"/>
            <a:r>
              <a:rPr lang="fa-IR" sz="3200" b="1" dirty="0">
                <a:cs typeface="B Zar" pitchFamily="2" charset="-78"/>
              </a:rPr>
              <a:t>واگنهاي دو طبقه</a:t>
            </a:r>
            <a:endParaRPr lang="en-US" sz="3200" dirty="0">
              <a:cs typeface="B Zar" pitchFamily="2" charset="-78"/>
            </a:endParaRPr>
          </a:p>
          <a:p>
            <a:pPr algn="just"/>
            <a:r>
              <a:rPr lang="fa-IR" sz="3200" dirty="0">
                <a:cs typeface="B Zar" pitchFamily="2" charset="-78"/>
              </a:rPr>
              <a:t> </a:t>
            </a:r>
            <a:endParaRPr lang="en-US" sz="3200" dirty="0">
              <a:cs typeface="B Zar" pitchFamily="2" charset="-78"/>
            </a:endParaRPr>
          </a:p>
          <a:p>
            <a:pPr algn="just"/>
            <a:r>
              <a:rPr lang="fa-IR" sz="3200" dirty="0">
                <a:cs typeface="B Zar" pitchFamily="2" charset="-78"/>
              </a:rPr>
              <a:t>واگن‌هاي دو طبقه اصولاً براي افزایش ظرفيت حمل و نقل طراحي و توليد شده‌اند. این واگن‌ها مي‌توانند هم به عنوان واگن‌هاي مسافري و هم واگن‌هاي باري استفاده شوند. برخي از شركت‌هاي توليد كننده وسائط حمل و نقل ريلي قطارهايي با واگن‌هاي سه طبقه نيز توليد كرده‌اند كه محدود به حمل خودرو مي‌باشند. از مزاياي این واگن‌ها كاهش وزن بازاي هر صندلي در مقايسه با واگن هاي يك طبقه مي‌باشد كه این مقدار مي‌تواند پارامتر ديگري كه به نسبت تعداد صندلي‌ها ارائه مي‌شود ميزان تجهيزات جانبي همانند بوژي، ترمز، كوپلينگ و ... مي‌باشد كه با توجه به تعداد صندلي‌ها اثر مثبتي در كاهش هزينه‌هاي مربوط به خريد آنها و تعمير و نگهداري تجهيزات نام برده به ارمغان مي‌آورد.</a:t>
            </a:r>
          </a:p>
        </p:txBody>
      </p:sp>
    </p:spTree>
    <p:extLst>
      <p:ext uri="{BB962C8B-B14F-4D97-AF65-F5344CB8AC3E}">
        <p14:creationId xmlns:p14="http://schemas.microsoft.com/office/powerpoint/2010/main" val="2010471494"/>
      </p:ext>
    </p:extLst>
  </p:cSld>
  <p:clrMapOvr>
    <a:masterClrMapping/>
  </p:clrMapOvr>
  <p:transition spd="slow">
    <p:wheel spokes="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998" y="0"/>
            <a:ext cx="9144000" cy="6494085"/>
          </a:xfrm>
          <a:prstGeom prst="rect">
            <a:avLst/>
          </a:prstGeom>
        </p:spPr>
        <p:txBody>
          <a:bodyPr wrap="square">
            <a:spAutoFit/>
          </a:bodyPr>
          <a:lstStyle/>
          <a:p>
            <a:pPr algn="just"/>
            <a:r>
              <a:rPr lang="fa-IR" sz="3200" b="1" dirty="0">
                <a:cs typeface="B Zar" pitchFamily="2" charset="-78"/>
              </a:rPr>
              <a:t>اتوبوس ريلي</a:t>
            </a:r>
            <a:endParaRPr lang="en-US" sz="3200" dirty="0">
              <a:cs typeface="B Zar" pitchFamily="2" charset="-78"/>
            </a:endParaRPr>
          </a:p>
          <a:p>
            <a:pPr algn="just"/>
            <a:r>
              <a:rPr lang="fa-IR" sz="3200" dirty="0">
                <a:cs typeface="B Zar" pitchFamily="2" charset="-78"/>
              </a:rPr>
              <a:t> </a:t>
            </a:r>
            <a:r>
              <a:rPr lang="fa-IR" sz="3200" dirty="0" smtClean="0">
                <a:cs typeface="B Zar" pitchFamily="2" charset="-78"/>
              </a:rPr>
              <a:t>اتوبوس </a:t>
            </a:r>
            <a:r>
              <a:rPr lang="fa-IR" sz="3200" dirty="0">
                <a:cs typeface="B Zar" pitchFamily="2" charset="-78"/>
              </a:rPr>
              <a:t>ريلي زير مجموعه‌اي از واگنهاي خود كشش مي‌باشد كه بطور معمول از يك تا حداكثر 4 واگن متصل به هم تشكيل شده است. این سيستم‌ها براي مسيرهاي كوتاه استفاده مي‌شود در نتيجه استفاده از سرويس هاي بهداشتي در آنها ضروري نمي‌باشد. سرعت حداكثر این سيستم‌ها بين 90 تا </a:t>
            </a:r>
            <a:r>
              <a:rPr lang="en-US" sz="3200" dirty="0">
                <a:cs typeface="B Zar" pitchFamily="2" charset="-78"/>
              </a:rPr>
              <a:t>km/h</a:t>
            </a:r>
            <a:r>
              <a:rPr lang="fa-IR" sz="3200" dirty="0">
                <a:cs typeface="B Zar" pitchFamily="2" charset="-78"/>
              </a:rPr>
              <a:t>120 مي‌باشد. طول واگنهاي اتوبوس ريلي معمولاً كوتاه است و در بعضي موارد در آن بجاي بوژي از محور استفاده مي‌شود. طراحي داخلي آنها نيز بصورت يك سالن صندلي‌دار مي‌باشد.</a:t>
            </a:r>
            <a:endParaRPr lang="en-US" sz="3200" dirty="0">
              <a:cs typeface="B Zar" pitchFamily="2" charset="-78"/>
            </a:endParaRPr>
          </a:p>
          <a:p>
            <a:pPr algn="just"/>
            <a:r>
              <a:rPr lang="fa-IR" sz="3200" dirty="0">
                <a:cs typeface="B Zar" pitchFamily="2" charset="-78"/>
              </a:rPr>
              <a:t>بر اساس تعريف دايره‌المعارف بريتانيكا (</a:t>
            </a:r>
            <a:r>
              <a:rPr lang="en-US" sz="3200" dirty="0">
                <a:cs typeface="B Zar" pitchFamily="2" charset="-78"/>
              </a:rPr>
              <a:t>Britannica</a:t>
            </a:r>
            <a:r>
              <a:rPr lang="fa-IR" sz="3200" dirty="0">
                <a:cs typeface="B Zar" pitchFamily="2" charset="-78"/>
              </a:rPr>
              <a:t>) اتوبوس ريلي داراي انواع زير مي‌باشد:</a:t>
            </a:r>
            <a:endParaRPr lang="en-US" sz="3200" dirty="0">
              <a:cs typeface="B Zar" pitchFamily="2" charset="-78"/>
            </a:endParaRPr>
          </a:p>
          <a:p>
            <a:pPr algn="just"/>
            <a:r>
              <a:rPr lang="fa-IR" sz="3200" dirty="0">
                <a:cs typeface="B Zar" pitchFamily="2" charset="-78"/>
              </a:rPr>
              <a:t>1- اتوبوس ريلي مسافري سبك (</a:t>
            </a:r>
            <a:r>
              <a:rPr lang="en-US" sz="3200" dirty="0" err="1">
                <a:cs typeface="B Zar" pitchFamily="2" charset="-78"/>
              </a:rPr>
              <a:t>hp</a:t>
            </a:r>
            <a:r>
              <a:rPr lang="fa-IR" sz="3200" dirty="0">
                <a:cs typeface="B Zar" pitchFamily="2" charset="-78"/>
              </a:rPr>
              <a:t>200) كه معمولاً داراي چهار چرخ بوده و سيستم انتقال قدرت مكانيكي دارد و مي‌تواند يك واگن سبك را بكشد. استفاده از این خودروها از سال 1990 به بعد بسيار محدود شده است.</a:t>
            </a:r>
            <a:endParaRPr lang="en-US" sz="3200" dirty="0">
              <a:cs typeface="B Zar" pitchFamily="2" charset="-78"/>
            </a:endParaRPr>
          </a:p>
        </p:txBody>
      </p:sp>
    </p:spTree>
    <p:extLst>
      <p:ext uri="{BB962C8B-B14F-4D97-AF65-F5344CB8AC3E}">
        <p14:creationId xmlns:p14="http://schemas.microsoft.com/office/powerpoint/2010/main" val="393488773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569" y="0"/>
            <a:ext cx="9144000" cy="6740307"/>
          </a:xfrm>
          <a:prstGeom prst="rect">
            <a:avLst/>
          </a:prstGeom>
        </p:spPr>
        <p:txBody>
          <a:bodyPr wrap="square">
            <a:spAutoFit/>
          </a:bodyPr>
          <a:lstStyle/>
          <a:p>
            <a:pPr algn="just"/>
            <a:r>
              <a:rPr lang="fa-IR" sz="2400" dirty="0">
                <a:cs typeface="B Zar" pitchFamily="2" charset="-78"/>
              </a:rPr>
              <a:t> </a:t>
            </a:r>
            <a:endParaRPr lang="en-US" sz="2400" dirty="0">
              <a:cs typeface="B Zar" pitchFamily="2" charset="-78"/>
            </a:endParaRPr>
          </a:p>
          <a:p>
            <a:pPr algn="just"/>
            <a:r>
              <a:rPr lang="fa-IR" sz="2400" b="1" dirty="0">
                <a:cs typeface="B Zar" pitchFamily="2" charset="-78"/>
              </a:rPr>
              <a:t>قطار سبك شهري</a:t>
            </a:r>
            <a:endParaRPr lang="en-US" sz="2400" dirty="0">
              <a:cs typeface="B Zar" pitchFamily="2" charset="-78"/>
            </a:endParaRPr>
          </a:p>
          <a:p>
            <a:pPr algn="just"/>
            <a:r>
              <a:rPr lang="fa-IR" sz="2400" dirty="0">
                <a:cs typeface="B Zar" pitchFamily="2" charset="-78"/>
              </a:rPr>
              <a:t> </a:t>
            </a:r>
            <a:endParaRPr lang="en-US" sz="2400" dirty="0">
              <a:cs typeface="B Zar" pitchFamily="2" charset="-78"/>
            </a:endParaRPr>
          </a:p>
          <a:p>
            <a:pPr algn="just"/>
            <a:r>
              <a:rPr lang="fa-IR" sz="2400" dirty="0">
                <a:cs typeface="B Zar" pitchFamily="2" charset="-78"/>
              </a:rPr>
              <a:t>از این قطار به نام متروي سبك نيز ياد شده (تعريف لكسيسك) و در اصطلاح آلماني </a:t>
            </a:r>
            <a:r>
              <a:rPr lang="en-US" sz="2400" dirty="0" err="1">
                <a:cs typeface="B Zar" pitchFamily="2" charset="-78"/>
              </a:rPr>
              <a:t>Stadtbahn</a:t>
            </a:r>
            <a:r>
              <a:rPr lang="fa-IR" sz="2400" dirty="0">
                <a:cs typeface="B Zar" pitchFamily="2" charset="-78"/>
              </a:rPr>
              <a:t> خوانده مي‌شود. همچنين بر اساس تعريف اتحاديه بين‌المللي حمل و نقل عمومي،‌ اولين سيستم حمل و نقل ريلي است كه براي طي قسمت اعظم مسيرش از خطوط ويژه بهره برده و به تناسب شرايط حاكم، در مناطق مركزي شهرها، با تعبيه ريلهاي سبك شهري در سطح خيابانها حركت كرده و حتي در مسيرهاي مربوط به قطارهاي بين شهري نيز ارائه سرويس مي‌نمايد.</a:t>
            </a:r>
            <a:endParaRPr lang="en-US" sz="2400" dirty="0">
              <a:cs typeface="B Zar" pitchFamily="2" charset="-78"/>
            </a:endParaRPr>
          </a:p>
          <a:p>
            <a:pPr algn="just"/>
            <a:r>
              <a:rPr lang="fa-IR" sz="2400" dirty="0">
                <a:cs typeface="B Zar" pitchFamily="2" charset="-78"/>
              </a:rPr>
              <a:t>واگنهاي مورد استفاده در این سيستم داراي عرض تقريبي 9/2–3/2 متر و طول 40-14 متر بوده و حداكثر تا چهار واگن از آنها قابليت اتصال به يكديگر دارند كه در این صورت تشكيل يك قطار تا حداكثر تا چهار واگن از آنها اتصال به يكديگر دارند كه در این صورت تشكيل يك قطار تا حداكثر طول 120 متر را مي‌دهند. سرعت بهره‌برداري این واگنها از 50 كيلومتر بر ساعت در سطح خيابان ها تا 100 كيلومتر بر ساعت در خطوط ويژه خارج از مناطق مسكوني قابل تغيير است كه با ميانگين سرعت بين 49-25 كيلومتر بر ساعت، قابليت جابجايي 8000-40000 مسافر را در ساعت و در هر مسير داراست.</a:t>
            </a:r>
            <a:endParaRPr lang="en-US" sz="2400" dirty="0">
              <a:cs typeface="B Zar" pitchFamily="2" charset="-78"/>
            </a:endParaRPr>
          </a:p>
          <a:p>
            <a:pPr algn="just"/>
            <a:r>
              <a:rPr lang="fa-IR" sz="2400" dirty="0">
                <a:cs typeface="B Zar" pitchFamily="2" charset="-78"/>
              </a:rPr>
              <a:t>امروزه در جهان بيش از 5000 نوع واگن ريلي سبك ساخته و يا سفارش داده شده كه تقريباً تمامي طرح‌هاي قابل تصور را در بر مي‌گيرد و به نظر مي‌رسد براي كشورهاي در حال توسعه به منظور طراحي چنين سيستم هايي نياز به كارهاي تحقيقاتي پرهزينه نمي‌باشد.</a:t>
            </a:r>
            <a:endParaRPr lang="en-US" sz="2400" dirty="0">
              <a:cs typeface="B Zar" pitchFamily="2" charset="-78"/>
            </a:endParaRPr>
          </a:p>
        </p:txBody>
      </p:sp>
    </p:spTree>
    <p:extLst>
      <p:ext uri="{BB962C8B-B14F-4D97-AF65-F5344CB8AC3E}">
        <p14:creationId xmlns:p14="http://schemas.microsoft.com/office/powerpoint/2010/main" val="121048879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260648"/>
            <a:ext cx="9144000" cy="4832092"/>
          </a:xfrm>
          <a:prstGeom prst="rect">
            <a:avLst/>
          </a:prstGeom>
        </p:spPr>
        <p:txBody>
          <a:bodyPr wrap="square">
            <a:spAutoFit/>
          </a:bodyPr>
          <a:lstStyle/>
          <a:p>
            <a:r>
              <a:rPr lang="fa-IR" sz="2800" dirty="0">
                <a:cs typeface="B Zar" pitchFamily="2" charset="-78"/>
              </a:rPr>
              <a:t>منابع</a:t>
            </a:r>
            <a:endParaRPr lang="en-US" sz="2800" dirty="0">
              <a:cs typeface="B Zar" pitchFamily="2" charset="-78"/>
            </a:endParaRPr>
          </a:p>
          <a:p>
            <a:pPr lvl="0"/>
            <a:r>
              <a:rPr lang="fa-IR" sz="2800" dirty="0">
                <a:cs typeface="B Zar" pitchFamily="2" charset="-78"/>
              </a:rPr>
              <a:t>معرفی انواع سیستم‌های ریلی ، پایگاه اطلاع رسانی حمل و نقل ریلی</a:t>
            </a:r>
            <a:endParaRPr lang="en-US" sz="2800" dirty="0">
              <a:cs typeface="B Zar" pitchFamily="2" charset="-78"/>
            </a:endParaRPr>
          </a:p>
          <a:p>
            <a:pPr lvl="0"/>
            <a:r>
              <a:rPr lang="ar-SA" sz="2800" dirty="0">
                <a:cs typeface="B Zar" pitchFamily="2" charset="-78"/>
              </a:rPr>
              <a:t>منبع : تین نیوز</a:t>
            </a:r>
            <a:endParaRPr lang="en-US" sz="2800" dirty="0">
              <a:cs typeface="B Zar" pitchFamily="2" charset="-78"/>
            </a:endParaRPr>
          </a:p>
          <a:p>
            <a:pPr lvl="0"/>
            <a:r>
              <a:rPr lang="ar-SA" sz="2800" dirty="0">
                <a:cs typeface="B Zar" pitchFamily="2" charset="-78"/>
              </a:rPr>
              <a:t>ارسال شده توسط : مهندس جاوید بهجتی</a:t>
            </a:r>
            <a:endParaRPr lang="en-US" sz="2800" dirty="0">
              <a:cs typeface="B Zar" pitchFamily="2" charset="-78"/>
            </a:endParaRPr>
          </a:p>
          <a:p>
            <a:r>
              <a:rPr lang="fa-IR" sz="2800" b="1" dirty="0">
                <a:cs typeface="B Zar" pitchFamily="2" charset="-78"/>
              </a:rPr>
              <a:t>نویسنده‌گان</a:t>
            </a:r>
            <a:r>
              <a:rPr lang="en-US" sz="2800" b="1" dirty="0">
                <a:cs typeface="B Zar" pitchFamily="2" charset="-78"/>
              </a:rPr>
              <a:t>: </a:t>
            </a:r>
            <a:endParaRPr lang="en-US" sz="2800" dirty="0">
              <a:cs typeface="B Zar" pitchFamily="2" charset="-78"/>
            </a:endParaRPr>
          </a:p>
          <a:p>
            <a:r>
              <a:rPr lang="fa-IR" sz="2800" dirty="0">
                <a:cs typeface="B Zar" pitchFamily="2" charset="-78"/>
              </a:rPr>
              <a:t>[ ناصر پورمعلم ] - دكتری حمل و نقل و ترافیك، استادیار و عضو هیئت علمی، دانشگاه بین المللی امام خمینی (ره)</a:t>
            </a:r>
            <a:endParaRPr lang="en-US" sz="2800" dirty="0">
              <a:cs typeface="B Zar" pitchFamily="2" charset="-78"/>
            </a:endParaRPr>
          </a:p>
          <a:p>
            <a:r>
              <a:rPr lang="fa-IR" sz="2800" dirty="0">
                <a:cs typeface="B Zar" pitchFamily="2" charset="-78"/>
              </a:rPr>
              <a:t>[ مرتضی رحمانی ] - دكتری ریاضی كاربردی، استادیار و عضو هیئت علمی، پژوهشكده توسعه تكنولوژی </a:t>
            </a:r>
            <a:br>
              <a:rPr lang="fa-IR" sz="2800" dirty="0">
                <a:cs typeface="B Zar" pitchFamily="2" charset="-78"/>
              </a:rPr>
            </a:br>
            <a:r>
              <a:rPr lang="fa-IR" sz="2800" dirty="0">
                <a:cs typeface="B Zar" pitchFamily="2" charset="-78"/>
              </a:rPr>
              <a:t>[ جواد كارگر دولت آبادی ] - كارشناس ارشد برنامه ریزی حمل و نقل و ترافیك از دانشگاه بین المللی امام</a:t>
            </a:r>
            <a:endParaRPr lang="en-US" sz="2800" dirty="0">
              <a:cs typeface="B Zar" pitchFamily="2" charset="-78"/>
            </a:endParaRPr>
          </a:p>
        </p:txBody>
      </p:sp>
    </p:spTree>
    <p:extLst>
      <p:ext uri="{BB962C8B-B14F-4D97-AF65-F5344CB8AC3E}">
        <p14:creationId xmlns:p14="http://schemas.microsoft.com/office/powerpoint/2010/main" val="22021724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95536" y="31700"/>
            <a:ext cx="8714729" cy="4524315"/>
          </a:xfrm>
          <a:prstGeom prst="rect">
            <a:avLst/>
          </a:prstGeom>
        </p:spPr>
        <p:txBody>
          <a:bodyPr wrap="square">
            <a:spAutoFit/>
          </a:bodyPr>
          <a:lstStyle/>
          <a:p>
            <a:r>
              <a:rPr lang="fa-IR" sz="3600" dirty="0">
                <a:cs typeface="B Zar" pitchFamily="2" charset="-78"/>
              </a:rPr>
              <a:t>محمدرضا روشندلی</a:t>
            </a:r>
            <a:r>
              <a:rPr lang="en-US" sz="3600" dirty="0">
                <a:cs typeface="B Zar" pitchFamily="2" charset="-78"/>
              </a:rPr>
              <a:t> </a:t>
            </a:r>
            <a:br>
              <a:rPr lang="en-US" sz="3600" dirty="0">
                <a:cs typeface="B Zar" pitchFamily="2" charset="-78"/>
              </a:rPr>
            </a:br>
            <a:r>
              <a:rPr lang="fa-IR" sz="3600" dirty="0">
                <a:cs typeface="B Zar" pitchFamily="2" charset="-78"/>
              </a:rPr>
              <a:t>پانویس</a:t>
            </a:r>
            <a:r>
              <a:rPr lang="en-US" sz="3600" dirty="0">
                <a:cs typeface="B Zar" pitchFamily="2" charset="-78"/>
              </a:rPr>
              <a:t>: </a:t>
            </a:r>
            <a:br>
              <a:rPr lang="en-US" sz="3600" dirty="0">
                <a:cs typeface="B Zar" pitchFamily="2" charset="-78"/>
              </a:rPr>
            </a:br>
            <a:r>
              <a:rPr lang="fa-IR" sz="3600" dirty="0">
                <a:cs typeface="B Zar" pitchFamily="2" charset="-78"/>
              </a:rPr>
              <a:t>۱ عملکرد کشتیرانی جمهوری اسلامی ایران و شرکتهای تابعه ۱۳۷۸</a:t>
            </a:r>
            <a:r>
              <a:rPr lang="en-US" sz="3600" dirty="0">
                <a:cs typeface="B Zar" pitchFamily="2" charset="-78"/>
              </a:rPr>
              <a:t/>
            </a:r>
            <a:br>
              <a:rPr lang="en-US" sz="3600" dirty="0">
                <a:cs typeface="B Zar" pitchFamily="2" charset="-78"/>
              </a:rPr>
            </a:br>
            <a:r>
              <a:rPr lang="fa-IR" sz="3600" dirty="0">
                <a:cs typeface="B Zar" pitchFamily="2" charset="-78"/>
              </a:rPr>
              <a:t>۲ وبگاه شرکت کشتیرانی جمهوری اسلامی ایران</a:t>
            </a:r>
            <a:r>
              <a:rPr lang="en-US" sz="3600" dirty="0">
                <a:cs typeface="B Zar" pitchFamily="2" charset="-78"/>
              </a:rPr>
              <a:t> www.irisl.net </a:t>
            </a:r>
            <a:br>
              <a:rPr lang="en-US" sz="3600" dirty="0">
                <a:cs typeface="B Zar" pitchFamily="2" charset="-78"/>
              </a:rPr>
            </a:br>
            <a:r>
              <a:rPr lang="fa-IR" sz="3600" dirty="0">
                <a:cs typeface="B Zar" pitchFamily="2" charset="-78"/>
              </a:rPr>
              <a:t>۳ وبگاه شرکت ملی نفتکش</a:t>
            </a:r>
            <a:r>
              <a:rPr lang="en-US" sz="3600" dirty="0">
                <a:cs typeface="B Zar" pitchFamily="2" charset="-78"/>
              </a:rPr>
              <a:t> </a:t>
            </a:r>
            <a:br>
              <a:rPr lang="en-US" sz="3600" dirty="0">
                <a:cs typeface="B Zar" pitchFamily="2" charset="-78"/>
              </a:rPr>
            </a:br>
            <a:r>
              <a:rPr lang="en-US" sz="3600" dirty="0">
                <a:cs typeface="B Zar" pitchFamily="2" charset="-78"/>
              </a:rPr>
              <a:t>www.nitc.co.ir</a:t>
            </a:r>
            <a:endParaRPr lang="fa-IR" sz="3600" dirty="0">
              <a:cs typeface="B Zar" pitchFamily="2" charset="-78"/>
            </a:endParaRPr>
          </a:p>
        </p:txBody>
      </p:sp>
      <p:sp>
        <p:nvSpPr>
          <p:cNvPr id="6" name="Rectangle 5"/>
          <p:cNvSpPr/>
          <p:nvPr/>
        </p:nvSpPr>
        <p:spPr>
          <a:xfrm>
            <a:off x="107504" y="4725144"/>
            <a:ext cx="8968456" cy="523220"/>
          </a:xfrm>
          <a:prstGeom prst="rect">
            <a:avLst/>
          </a:prstGeom>
        </p:spPr>
        <p:txBody>
          <a:bodyPr wrap="square">
            <a:spAutoFit/>
          </a:bodyPr>
          <a:lstStyle/>
          <a:p>
            <a:r>
              <a:rPr lang="fa-IR" sz="2800" b="1" dirty="0">
                <a:cs typeface="B Zar" pitchFamily="2" charset="-78"/>
              </a:rPr>
              <a:t>مجله صنعت حمل و نقل</a:t>
            </a:r>
            <a:r>
              <a:rPr lang="en-US" sz="2800" b="1" dirty="0">
                <a:cs typeface="B Zar" pitchFamily="2" charset="-78"/>
              </a:rPr>
              <a:t> ( www.iran transportation.com )</a:t>
            </a:r>
            <a:endParaRPr lang="fa-IR" sz="2800" b="1" dirty="0">
              <a:cs typeface="B Zar" pitchFamily="2" charset="-78"/>
            </a:endParaRPr>
          </a:p>
        </p:txBody>
      </p:sp>
    </p:spTree>
    <p:extLst>
      <p:ext uri="{BB962C8B-B14F-4D97-AF65-F5344CB8AC3E}">
        <p14:creationId xmlns:p14="http://schemas.microsoft.com/office/powerpoint/2010/main" val="176059753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69</TotalTime>
  <Words>1352</Words>
  <Application>Microsoft Office PowerPoint</Application>
  <PresentationFormat>On-screen Show (4:3)</PresentationFormat>
  <Paragraphs>86</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JAAME Computer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dc:creator>
  <cp:lastModifiedBy>Windows User</cp:lastModifiedBy>
  <cp:revision>9</cp:revision>
  <dcterms:created xsi:type="dcterms:W3CDTF">2011-12-20T12:07:44Z</dcterms:created>
  <dcterms:modified xsi:type="dcterms:W3CDTF">2020-05-14T16:00:32Z</dcterms:modified>
</cp:coreProperties>
</file>